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media/image8.jpg" ContentType="image/png"/>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96" r:id="rId7"/>
    <p:sldId id="297" r:id="rId8"/>
    <p:sldId id="298" r:id="rId9"/>
    <p:sldId id="299" r:id="rId10"/>
    <p:sldId id="300" r:id="rId11"/>
    <p:sldId id="301" r:id="rId12"/>
    <p:sldId id="319" r:id="rId13"/>
    <p:sldId id="318" r:id="rId14"/>
    <p:sldId id="321" r:id="rId15"/>
    <p:sldId id="302" r:id="rId16"/>
    <p:sldId id="316" r:id="rId17"/>
    <p:sldId id="305" r:id="rId18"/>
    <p:sldId id="315" r:id="rId19"/>
    <p:sldId id="308" r:id="rId20"/>
    <p:sldId id="309" r:id="rId21"/>
    <p:sldId id="317" r:id="rId22"/>
    <p:sldId id="310" r:id="rId23"/>
    <p:sldId id="311" r:id="rId24"/>
    <p:sldId id="312" r:id="rId25"/>
    <p:sldId id="313" r:id="rId26"/>
    <p:sldId id="314" r:id="rId27"/>
    <p:sldId id="270" r:id="rId28"/>
    <p:sldId id="322" r:id="rId29"/>
    <p:sldId id="304" r:id="rId30"/>
    <p:sldId id="320"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银亮" initials="张银亮" lastIdx="2" clrIdx="0">
    <p:extLst>
      <p:ext uri="{19B8F6BF-5375-455C-9EA6-DF929625EA0E}">
        <p15:presenceInfo xmlns:p15="http://schemas.microsoft.com/office/powerpoint/2012/main" userId="36dad68641fd872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0099FF"/>
    <a:srgbClr val="CC0000"/>
    <a:srgbClr val="FFFFFF"/>
    <a:srgbClr val="5A9C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73783" autoAdjust="0"/>
  </p:normalViewPr>
  <p:slideViewPr>
    <p:cSldViewPr snapToGrid="0">
      <p:cViewPr varScale="1">
        <p:scale>
          <a:sx n="63" d="100"/>
          <a:sy n="63" d="100"/>
        </p:scale>
        <p:origin x="1440"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3.png"/></Relationships>
</file>

<file path=ppt/diagrams/_rels/data2.xml.rels><?xml version="1.0" encoding="UTF-8" standalone="yes"?>
<Relationships xmlns="http://schemas.openxmlformats.org/package/2006/relationships"><Relationship Id="rId1" Type="http://schemas.openxmlformats.org/officeDocument/2006/relationships/image" Target="../media/image13.jpg"/></Relationships>
</file>

<file path=ppt/diagrams/_rels/drawing1.xml.rels><?xml version="1.0" encoding="UTF-8" standalone="yes"?>
<Relationships xmlns="http://schemas.openxmlformats.org/package/2006/relationships"><Relationship Id="rId1" Type="http://schemas.openxmlformats.org/officeDocument/2006/relationships/image" Target="../media/image3.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3.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AA4280-F610-A745-B48C-5F1C32EB8872}" type="doc">
      <dgm:prSet loTypeId="urn:microsoft.com/office/officeart/2005/8/layout/vList3" loCatId="" qsTypeId="urn:microsoft.com/office/officeart/2005/8/quickstyle/simple4" qsCatId="simple" csTypeId="urn:microsoft.com/office/officeart/2005/8/colors/accent1_2" csCatId="accent1" phldr="1"/>
      <dgm:spPr/>
    </dgm:pt>
    <dgm:pt modelId="{320E22DA-A018-5142-9A1B-3A4AA90C958C}">
      <dgm:prSet phldrT="[文本]" custT="1"/>
      <dgm:spPr>
        <a:xfrm rot="10800000">
          <a:off x="1645380" y="3936"/>
          <a:ext cx="9669620" cy="4337552"/>
        </a:xfrm>
        <a:noFill/>
        <a:ln>
          <a:solidFill>
            <a:srgbClr val="0F6FC6"/>
          </a:solidFill>
        </a:ln>
        <a:effectLst/>
      </dgm:spPr>
      <dgm:t>
        <a:bodyPr/>
        <a:lstStyle/>
        <a:p>
          <a:pPr algn="l">
            <a:lnSpc>
              <a:spcPct val="100000"/>
            </a:lnSpc>
            <a:spcAft>
              <a:spcPts val="0"/>
            </a:spcAft>
          </a:pPr>
          <a:r>
            <a:rPr lang="zh-CN" altLang="en-US" sz="2000" b="1" dirty="0">
              <a:solidFill>
                <a:schemeClr val="accent1">
                  <a:lumMod val="75000"/>
                </a:schemeClr>
              </a:solidFill>
              <a:latin typeface="Microsoft YaHei" charset="-122"/>
              <a:ea typeface="Microsoft YaHei" charset="-122"/>
              <a:cs typeface="Microsoft YaHei" charset="-122"/>
            </a:rPr>
            <a:t>国家实行</a:t>
          </a:r>
          <a:r>
            <a:rPr lang="zh-CN" altLang="en-US" sz="2000" b="1" dirty="0">
              <a:solidFill>
                <a:srgbClr val="C00000"/>
              </a:solidFill>
              <a:latin typeface="Microsoft YaHei" charset="-122"/>
              <a:ea typeface="Microsoft YaHei" charset="-122"/>
              <a:cs typeface="Microsoft YaHei" charset="-122"/>
            </a:rPr>
            <a:t>网络安全等级保护制度</a:t>
          </a:r>
          <a:r>
            <a:rPr lang="zh-CN" altLang="en-US" sz="2000" b="1" dirty="0">
              <a:solidFill>
                <a:schemeClr val="accent1">
                  <a:lumMod val="75000"/>
                </a:schemeClr>
              </a:solidFill>
              <a:latin typeface="Microsoft YaHei" charset="-122"/>
              <a:ea typeface="Microsoft YaHei" charset="-122"/>
              <a:cs typeface="Microsoft YaHei" charset="-122"/>
            </a:rPr>
            <a:t>。</a:t>
          </a:r>
        </a:p>
        <a:p>
          <a:pPr algn="l">
            <a:lnSpc>
              <a:spcPct val="100000"/>
            </a:lnSpc>
            <a:spcAft>
              <a:spcPts val="0"/>
            </a:spcAft>
          </a:pPr>
          <a:r>
            <a:rPr lang="zh-CN" altLang="en-US" sz="2000" b="1" dirty="0">
              <a:solidFill>
                <a:schemeClr val="accent1">
                  <a:lumMod val="75000"/>
                </a:schemeClr>
              </a:solidFill>
              <a:latin typeface="Microsoft YaHei" charset="-122"/>
              <a:ea typeface="Microsoft YaHei" charset="-122"/>
              <a:cs typeface="Microsoft YaHei" charset="-122"/>
            </a:rPr>
            <a:t>网络运营者应当按照网络安全等级保护制度的要求，履行安全保护义务，保障网络免受干扰、破坏或者未经授权的访问，防止网络数据泄露或者被窃取、篡改。</a:t>
          </a:r>
          <a:endParaRPr lang="zh-CN" altLang="en-US" sz="2000" b="1" dirty="0">
            <a:solidFill>
              <a:schemeClr val="accent1">
                <a:lumMod val="75000"/>
              </a:schemeClr>
            </a:solidFill>
            <a:latin typeface="微软雅黑"/>
            <a:ea typeface="微软雅黑"/>
            <a:cs typeface=""/>
          </a:endParaRPr>
        </a:p>
      </dgm:t>
    </dgm:pt>
    <dgm:pt modelId="{97F1D18F-B363-164F-9EED-3E3F4E1EE39D}" type="parTrans" cxnId="{BBC72C61-A410-594C-A7D8-3822BC06623E}">
      <dgm:prSet/>
      <dgm:spPr/>
      <dgm:t>
        <a:bodyPr/>
        <a:lstStyle/>
        <a:p>
          <a:endParaRPr lang="zh-CN" altLang="en-US"/>
        </a:p>
      </dgm:t>
    </dgm:pt>
    <dgm:pt modelId="{DB096A01-F59A-9248-AA0B-12C36F8F299A}" type="sibTrans" cxnId="{BBC72C61-A410-594C-A7D8-3822BC06623E}">
      <dgm:prSet/>
      <dgm:spPr/>
      <dgm:t>
        <a:bodyPr/>
        <a:lstStyle/>
        <a:p>
          <a:endParaRPr lang="zh-CN" altLang="en-US"/>
        </a:p>
      </dgm:t>
    </dgm:pt>
    <dgm:pt modelId="{ABAB6BE4-619C-D342-A824-32B63A08FEEA}" type="pres">
      <dgm:prSet presAssocID="{C0AA4280-F610-A745-B48C-5F1C32EB8872}" presName="linearFlow" presStyleCnt="0">
        <dgm:presLayoutVars>
          <dgm:dir/>
          <dgm:resizeHandles val="exact"/>
        </dgm:presLayoutVars>
      </dgm:prSet>
      <dgm:spPr/>
    </dgm:pt>
    <dgm:pt modelId="{4FC0D1F9-C3B9-674F-A4D6-1E821E4298A5}" type="pres">
      <dgm:prSet presAssocID="{320E22DA-A018-5142-9A1B-3A4AA90C958C}" presName="composite" presStyleCnt="0"/>
      <dgm:spPr/>
    </dgm:pt>
    <dgm:pt modelId="{BC114D34-33CB-B948-A2B7-149907AEE5A9}" type="pres">
      <dgm:prSet presAssocID="{320E22DA-A018-5142-9A1B-3A4AA90C958C}" presName="imgShp" presStyleLbl="fgImgPlace1" presStyleIdx="0" presStyleCnt="1" custScaleX="87059" custScaleY="86346" custLinFactNeighborX="-5541" custLinFactNeighborY="-1376"/>
      <dgm:spPr>
        <a:xfrm>
          <a:off x="346567" y="500069"/>
          <a:ext cx="3264883" cy="323814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a:ln>
          <a:noFill/>
        </a:ln>
        <a:effectLst>
          <a:outerShdw blurRad="38100" dist="25400" dir="6600000" sx="101000" sy="101000" rotWithShape="0">
            <a:srgbClr val="000000">
              <a:alpha val="75000"/>
            </a:srgbClr>
          </a:outerShdw>
        </a:effectLst>
      </dgm:spPr>
    </dgm:pt>
    <dgm:pt modelId="{A59B90F6-C410-CB4F-BA15-8C48C58FF600}" type="pres">
      <dgm:prSet presAssocID="{320E22DA-A018-5142-9A1B-3A4AA90C958C}" presName="txShp" presStyleLbl="node1" presStyleIdx="0" presStyleCnt="1" custScaleX="128862" custScaleY="85040" custLinFactNeighborX="5375" custLinFactNeighborY="435">
        <dgm:presLayoutVars>
          <dgm:bulletEnabled val="1"/>
        </dgm:presLayoutVars>
      </dgm:prSet>
      <dgm:spPr>
        <a:prstGeom prst="homePlate">
          <a:avLst/>
        </a:prstGeom>
      </dgm:spPr>
    </dgm:pt>
  </dgm:ptLst>
  <dgm:cxnLst>
    <dgm:cxn modelId="{4CAF3311-970B-445C-AE5D-052513BB8C34}" type="presOf" srcId="{C0AA4280-F610-A745-B48C-5F1C32EB8872}" destId="{ABAB6BE4-619C-D342-A824-32B63A08FEEA}" srcOrd="0" destOrd="0" presId="urn:microsoft.com/office/officeart/2005/8/layout/vList3"/>
    <dgm:cxn modelId="{BBC72C61-A410-594C-A7D8-3822BC06623E}" srcId="{C0AA4280-F610-A745-B48C-5F1C32EB8872}" destId="{320E22DA-A018-5142-9A1B-3A4AA90C958C}" srcOrd="0" destOrd="0" parTransId="{97F1D18F-B363-164F-9EED-3E3F4E1EE39D}" sibTransId="{DB096A01-F59A-9248-AA0B-12C36F8F299A}"/>
    <dgm:cxn modelId="{B72A45A6-5B58-4292-9C01-E4B445DB48E8}" type="presOf" srcId="{320E22DA-A018-5142-9A1B-3A4AA90C958C}" destId="{A59B90F6-C410-CB4F-BA15-8C48C58FF600}" srcOrd="0" destOrd="0" presId="urn:microsoft.com/office/officeart/2005/8/layout/vList3"/>
    <dgm:cxn modelId="{9C9B97E9-0E56-459A-8E3B-8225F77EB70F}" type="presParOf" srcId="{ABAB6BE4-619C-D342-A824-32B63A08FEEA}" destId="{4FC0D1F9-C3B9-674F-A4D6-1E821E4298A5}" srcOrd="0" destOrd="0" presId="urn:microsoft.com/office/officeart/2005/8/layout/vList3"/>
    <dgm:cxn modelId="{794917E9-8433-4C9C-AEED-81FB679682FC}" type="presParOf" srcId="{4FC0D1F9-C3B9-674F-A4D6-1E821E4298A5}" destId="{BC114D34-33CB-B948-A2B7-149907AEE5A9}" srcOrd="0" destOrd="0" presId="urn:microsoft.com/office/officeart/2005/8/layout/vList3"/>
    <dgm:cxn modelId="{516D8190-D974-437B-BBED-A3388433EB7F}" type="presParOf" srcId="{4FC0D1F9-C3B9-674F-A4D6-1E821E4298A5}" destId="{A59B90F6-C410-CB4F-BA15-8C48C58FF600}"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FB5D0C-5EEE-4ECC-A010-44646DFF3223}" type="doc">
      <dgm:prSet loTypeId="urn:microsoft.com/office/officeart/2008/layout/AlternatingPictureCircles" loCatId="picture" qsTypeId="urn:microsoft.com/office/officeart/2005/8/quickstyle/simple1" qsCatId="simple" csTypeId="urn:microsoft.com/office/officeart/2005/8/colors/accent1_2" csCatId="accent1" phldr="1"/>
      <dgm:spPr/>
    </dgm:pt>
    <dgm:pt modelId="{CF474058-D504-4848-8BC8-EC6FFC42C1D2}">
      <dgm:prSet phldrT="[文本]" custT="1"/>
      <dgm:spPr/>
      <dgm:t>
        <a:bodyPr/>
        <a:lstStyle/>
        <a:p>
          <a:r>
            <a:rPr lang="zh-CN" altLang="en-US" sz="1800" dirty="0">
              <a:solidFill>
                <a:srgbClr val="0099FF"/>
              </a:solidFill>
              <a:latin typeface="微软雅黑" panose="020B0503020204020204" pitchFamily="34" charset="-122"/>
              <a:ea typeface="微软雅黑" panose="020B0503020204020204" pitchFamily="34" charset="-122"/>
            </a:rPr>
            <a:t>技术及业务模式的发展远远快于标准的制定，当网络安全等级保护</a:t>
          </a:r>
          <a:r>
            <a:rPr lang="en-US" altLang="en-US" sz="1800" dirty="0">
              <a:solidFill>
                <a:srgbClr val="0099FF"/>
              </a:solidFill>
              <a:latin typeface="微软雅黑" panose="020B0503020204020204" pitchFamily="34" charset="-122"/>
              <a:ea typeface="微软雅黑" panose="020B0503020204020204" pitchFamily="34" charset="-122"/>
            </a:rPr>
            <a:t>2.0</a:t>
          </a:r>
          <a:r>
            <a:rPr lang="zh-CN" altLang="en-US" sz="1800" dirty="0">
              <a:solidFill>
                <a:srgbClr val="0099FF"/>
              </a:solidFill>
              <a:latin typeface="微软雅黑" panose="020B0503020204020204" pitchFamily="34" charset="-122"/>
              <a:ea typeface="微软雅黑" panose="020B0503020204020204" pitchFamily="34" charset="-122"/>
            </a:rPr>
            <a:t>还未上路的时候，</a:t>
          </a:r>
          <a:r>
            <a:rPr lang="en-US" altLang="en-US" sz="1800" dirty="0">
              <a:solidFill>
                <a:srgbClr val="0099FF"/>
              </a:solidFill>
              <a:latin typeface="微软雅黑" panose="020B0503020204020204" pitchFamily="34" charset="-122"/>
              <a:ea typeface="微软雅黑" panose="020B0503020204020204" pitchFamily="34" charset="-122"/>
            </a:rPr>
            <a:t>5G </a:t>
          </a:r>
          <a:r>
            <a:rPr lang="zh-CN" altLang="en-US" sz="1800" dirty="0">
              <a:solidFill>
                <a:srgbClr val="0099FF"/>
              </a:solidFill>
              <a:latin typeface="微软雅黑" panose="020B0503020204020204" pitchFamily="34" charset="-122"/>
              <a:ea typeface="微软雅黑" panose="020B0503020204020204" pitchFamily="34" charset="-122"/>
            </a:rPr>
            <a:t>、</a:t>
          </a:r>
          <a:r>
            <a:rPr lang="en-US" altLang="en-US" sz="1800" dirty="0">
              <a:solidFill>
                <a:srgbClr val="0099FF"/>
              </a:solidFill>
              <a:latin typeface="微软雅黑" panose="020B0503020204020204" pitchFamily="34" charset="-122"/>
              <a:ea typeface="微软雅黑" panose="020B0503020204020204" pitchFamily="34" charset="-122"/>
            </a:rPr>
            <a:t>AI </a:t>
          </a:r>
          <a:r>
            <a:rPr lang="zh-CN" altLang="en-US" sz="1800" dirty="0">
              <a:solidFill>
                <a:srgbClr val="0099FF"/>
              </a:solidFill>
              <a:latin typeface="微软雅黑" panose="020B0503020204020204" pitchFamily="34" charset="-122"/>
              <a:ea typeface="微软雅黑" panose="020B0503020204020204" pitchFamily="34" charset="-122"/>
            </a:rPr>
            <a:t>、区块链等等一系技术已经在路上了。</a:t>
          </a:r>
        </a:p>
      </dgm:t>
    </dgm:pt>
    <dgm:pt modelId="{F4BDFB0F-B7C6-411C-8179-3DE5E2E6158A}" type="parTrans" cxnId="{4C4288C7-A7EA-4751-A028-B7BAE9A6F0D9}">
      <dgm:prSet/>
      <dgm:spPr/>
      <dgm:t>
        <a:bodyPr/>
        <a:lstStyle/>
        <a:p>
          <a:endParaRPr lang="zh-CN" altLang="en-US"/>
        </a:p>
      </dgm:t>
    </dgm:pt>
    <dgm:pt modelId="{BC3CB61E-D3B3-4DB0-B298-38E2442BB4B4}" type="sibTrans" cxnId="{4C4288C7-A7EA-4751-A028-B7BAE9A6F0D9}">
      <dgm:prSet/>
      <dgm:spPr/>
      <dgm:t>
        <a:bodyPr/>
        <a:lstStyle/>
        <a:p>
          <a:endParaRPr lang="zh-CN" altLang="en-US"/>
        </a:p>
      </dgm:t>
    </dgm:pt>
    <dgm:pt modelId="{BECCEB96-3015-4867-B6C8-5279AEFC4E27}" type="pres">
      <dgm:prSet presAssocID="{AEFB5D0C-5EEE-4ECC-A010-44646DFF3223}" presName="Name0" presStyleCnt="0">
        <dgm:presLayoutVars>
          <dgm:chMax/>
          <dgm:chPref/>
          <dgm:dir/>
        </dgm:presLayoutVars>
      </dgm:prSet>
      <dgm:spPr/>
    </dgm:pt>
    <dgm:pt modelId="{271F98FE-E7BA-4EA4-86D7-F938CA8C87EA}" type="pres">
      <dgm:prSet presAssocID="{CF474058-D504-4848-8BC8-EC6FFC42C1D2}" presName="composite" presStyleCnt="0"/>
      <dgm:spPr/>
    </dgm:pt>
    <dgm:pt modelId="{98DB7F9F-E4F0-4F2B-8E85-FA9FCEA6DFD4}" type="pres">
      <dgm:prSet presAssocID="{CF474058-D504-4848-8BC8-EC6FFC42C1D2}" presName="Accent" presStyleLbl="alignNode1" presStyleIdx="0" presStyleCnt="1">
        <dgm:presLayoutVars>
          <dgm:chMax val="0"/>
          <dgm:chPref val="0"/>
        </dgm:presLayoutVars>
      </dgm:prSet>
      <dgm:spPr/>
    </dgm:pt>
    <dgm:pt modelId="{68841AF6-435E-4A67-8793-D6D7C9F741EE}" type="pres">
      <dgm:prSet presAssocID="{CF474058-D504-4848-8BC8-EC6FFC42C1D2}" presName="Image" presStyleLbl="bgImgPlace1" presStyleIdx="0" presStyleCnt="1">
        <dgm:presLayoutVars>
          <dgm:chMax val="0"/>
          <dgm:chPref val="0"/>
          <dgm:bulletEnabled val="1"/>
        </dgm:presLayoutVars>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dgm:spPr>
    </dgm:pt>
    <dgm:pt modelId="{5F35ADE3-A8EB-4473-B940-4759DB711E59}" type="pres">
      <dgm:prSet presAssocID="{CF474058-D504-4848-8BC8-EC6FFC42C1D2}" presName="Parent" presStyleLbl="fgAccFollowNode1" presStyleIdx="0" presStyleCnt="1">
        <dgm:presLayoutVars>
          <dgm:chMax val="0"/>
          <dgm:chPref val="0"/>
          <dgm:bulletEnabled val="1"/>
        </dgm:presLayoutVars>
      </dgm:prSet>
      <dgm:spPr/>
    </dgm:pt>
    <dgm:pt modelId="{0A124BAB-4EC4-479E-84D2-9AFFF64C233E}" type="pres">
      <dgm:prSet presAssocID="{CF474058-D504-4848-8BC8-EC6FFC42C1D2}" presName="Space" presStyleCnt="0">
        <dgm:presLayoutVars>
          <dgm:chMax val="0"/>
          <dgm:chPref val="0"/>
        </dgm:presLayoutVars>
      </dgm:prSet>
      <dgm:spPr/>
    </dgm:pt>
  </dgm:ptLst>
  <dgm:cxnLst>
    <dgm:cxn modelId="{3E8DA0C0-559B-42DA-8446-49F7935F9F2C}" type="presOf" srcId="{AEFB5D0C-5EEE-4ECC-A010-44646DFF3223}" destId="{BECCEB96-3015-4867-B6C8-5279AEFC4E27}" srcOrd="0" destOrd="0" presId="urn:microsoft.com/office/officeart/2008/layout/AlternatingPictureCircles"/>
    <dgm:cxn modelId="{4C4288C7-A7EA-4751-A028-B7BAE9A6F0D9}" srcId="{AEFB5D0C-5EEE-4ECC-A010-44646DFF3223}" destId="{CF474058-D504-4848-8BC8-EC6FFC42C1D2}" srcOrd="0" destOrd="0" parTransId="{F4BDFB0F-B7C6-411C-8179-3DE5E2E6158A}" sibTransId="{BC3CB61E-D3B3-4DB0-B298-38E2442BB4B4}"/>
    <dgm:cxn modelId="{3DB4DFFC-CD6A-4F64-9CB3-17F5A9348861}" type="presOf" srcId="{CF474058-D504-4848-8BC8-EC6FFC42C1D2}" destId="{5F35ADE3-A8EB-4473-B940-4759DB711E59}" srcOrd="0" destOrd="0" presId="urn:microsoft.com/office/officeart/2008/layout/AlternatingPictureCircles"/>
    <dgm:cxn modelId="{527C91BE-C8E8-4359-9666-071A9B9E1EA3}" type="presParOf" srcId="{BECCEB96-3015-4867-B6C8-5279AEFC4E27}" destId="{271F98FE-E7BA-4EA4-86D7-F938CA8C87EA}" srcOrd="0" destOrd="0" presId="urn:microsoft.com/office/officeart/2008/layout/AlternatingPictureCircles"/>
    <dgm:cxn modelId="{FCD051F8-3635-4185-8625-98D89184FE79}" type="presParOf" srcId="{271F98FE-E7BA-4EA4-86D7-F938CA8C87EA}" destId="{98DB7F9F-E4F0-4F2B-8E85-FA9FCEA6DFD4}" srcOrd="0" destOrd="0" presId="urn:microsoft.com/office/officeart/2008/layout/AlternatingPictureCircles"/>
    <dgm:cxn modelId="{669B8516-9D04-4175-983B-CE63261CAA02}" type="presParOf" srcId="{271F98FE-E7BA-4EA4-86D7-F938CA8C87EA}" destId="{68841AF6-435E-4A67-8793-D6D7C9F741EE}" srcOrd="1" destOrd="0" presId="urn:microsoft.com/office/officeart/2008/layout/AlternatingPictureCircles"/>
    <dgm:cxn modelId="{E1C3158D-65BC-4C61-A671-96DEE35D20A2}" type="presParOf" srcId="{271F98FE-E7BA-4EA4-86D7-F938CA8C87EA}" destId="{5F35ADE3-A8EB-4473-B940-4759DB711E59}" srcOrd="2" destOrd="0" presId="urn:microsoft.com/office/officeart/2008/layout/AlternatingPictureCircles"/>
    <dgm:cxn modelId="{60FBE725-0A57-4E1C-B3F3-487DA90BAD43}" type="presParOf" srcId="{271F98FE-E7BA-4EA4-86D7-F938CA8C87EA}" destId="{0A124BAB-4EC4-479E-84D2-9AFFF64C233E}" srcOrd="3" destOrd="0" presId="urn:microsoft.com/office/officeart/2008/layout/AlternatingPictureCircl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9B90F6-C410-CB4F-BA15-8C48C58FF600}">
      <dsp:nvSpPr>
        <dsp:cNvPr id="0" name=""/>
        <dsp:cNvSpPr/>
      </dsp:nvSpPr>
      <dsp:spPr>
        <a:xfrm rot="10800000">
          <a:off x="1374044" y="269470"/>
          <a:ext cx="9148954" cy="2895232"/>
        </a:xfrm>
        <a:prstGeom prst="homePlate">
          <a:avLst/>
        </a:prstGeom>
        <a:noFill/>
        <a:ln>
          <a:solidFill>
            <a:srgbClr val="0F6FC6"/>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501314" tIns="76200" rIns="142240" bIns="76200" numCol="1" spcCol="1270" anchor="ctr" anchorCtr="0">
          <a:noAutofit/>
        </a:bodyPr>
        <a:lstStyle/>
        <a:p>
          <a:pPr marL="0" lvl="0" indent="0" algn="l" defTabSz="889000">
            <a:lnSpc>
              <a:spcPct val="100000"/>
            </a:lnSpc>
            <a:spcBef>
              <a:spcPct val="0"/>
            </a:spcBef>
            <a:spcAft>
              <a:spcPts val="0"/>
            </a:spcAft>
            <a:buNone/>
          </a:pPr>
          <a:r>
            <a:rPr lang="zh-CN" altLang="en-US" sz="2000" b="1" kern="1200" dirty="0">
              <a:solidFill>
                <a:schemeClr val="accent1">
                  <a:lumMod val="75000"/>
                </a:schemeClr>
              </a:solidFill>
              <a:latin typeface="Microsoft YaHei" charset="-122"/>
              <a:ea typeface="Microsoft YaHei" charset="-122"/>
              <a:cs typeface="Microsoft YaHei" charset="-122"/>
            </a:rPr>
            <a:t>国家实行</a:t>
          </a:r>
          <a:r>
            <a:rPr lang="zh-CN" altLang="en-US" sz="2000" b="1" kern="1200" dirty="0">
              <a:solidFill>
                <a:srgbClr val="C00000"/>
              </a:solidFill>
              <a:latin typeface="Microsoft YaHei" charset="-122"/>
              <a:ea typeface="Microsoft YaHei" charset="-122"/>
              <a:cs typeface="Microsoft YaHei" charset="-122"/>
            </a:rPr>
            <a:t>网络安全等级保护制度</a:t>
          </a:r>
          <a:r>
            <a:rPr lang="zh-CN" altLang="en-US" sz="2000" b="1" kern="1200" dirty="0">
              <a:solidFill>
                <a:schemeClr val="accent1">
                  <a:lumMod val="75000"/>
                </a:schemeClr>
              </a:solidFill>
              <a:latin typeface="Microsoft YaHei" charset="-122"/>
              <a:ea typeface="Microsoft YaHei" charset="-122"/>
              <a:cs typeface="Microsoft YaHei" charset="-122"/>
            </a:rPr>
            <a:t>。</a:t>
          </a:r>
        </a:p>
        <a:p>
          <a:pPr marL="0" lvl="0" indent="0" algn="l" defTabSz="889000">
            <a:lnSpc>
              <a:spcPct val="100000"/>
            </a:lnSpc>
            <a:spcBef>
              <a:spcPct val="0"/>
            </a:spcBef>
            <a:spcAft>
              <a:spcPts val="0"/>
            </a:spcAft>
            <a:buNone/>
          </a:pPr>
          <a:r>
            <a:rPr lang="zh-CN" altLang="en-US" sz="2000" b="1" kern="1200" dirty="0">
              <a:solidFill>
                <a:schemeClr val="accent1">
                  <a:lumMod val="75000"/>
                </a:schemeClr>
              </a:solidFill>
              <a:latin typeface="Microsoft YaHei" charset="-122"/>
              <a:ea typeface="Microsoft YaHei" charset="-122"/>
              <a:cs typeface="Microsoft YaHei" charset="-122"/>
            </a:rPr>
            <a:t>网络运营者应当按照网络安全等级保护制度的要求，履行安全保护义务，保障网络免受干扰、破坏或者未经授权的访问，防止网络数据泄露或者被窃取、篡改。</a:t>
          </a:r>
          <a:endParaRPr lang="zh-CN" altLang="en-US" sz="2000" b="1" kern="1200" dirty="0">
            <a:solidFill>
              <a:schemeClr val="accent1">
                <a:lumMod val="75000"/>
              </a:schemeClr>
            </a:solidFill>
            <a:latin typeface="微软雅黑"/>
            <a:ea typeface="微软雅黑"/>
            <a:cs typeface=""/>
          </a:endParaRPr>
        </a:p>
      </dsp:txBody>
      <dsp:txXfrm rot="10800000">
        <a:off x="2097852" y="269470"/>
        <a:ext cx="8425146" cy="2895232"/>
      </dsp:txXfrm>
    </dsp:sp>
    <dsp:sp modelId="{BC114D34-33CB-B948-A2B7-149907AEE5A9}">
      <dsp:nvSpPr>
        <dsp:cNvPr id="0" name=""/>
        <dsp:cNvSpPr/>
      </dsp:nvSpPr>
      <dsp:spPr>
        <a:xfrm>
          <a:off x="346371" y="185582"/>
          <a:ext cx="2963970" cy="293969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a:ln>
          <a:noFill/>
        </a:ln>
        <a:effectLst>
          <a:outerShdw blurRad="38100" dist="25400" dir="6600000" sx="101000" sy="101000" rotWithShape="0">
            <a:srgbClr val="000000">
              <a:alpha val="75000"/>
            </a:srgbClr>
          </a:outerShdw>
        </a:effectLst>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DB7F9F-E4F0-4F2B-8E85-FA9FCEA6DFD4}">
      <dsp:nvSpPr>
        <dsp:cNvPr id="0" name=""/>
        <dsp:cNvSpPr/>
      </dsp:nvSpPr>
      <dsp:spPr>
        <a:xfrm>
          <a:off x="3749878" y="702130"/>
          <a:ext cx="3843947" cy="3843779"/>
        </a:xfrm>
        <a:prstGeom prst="donut">
          <a:avLst>
            <a:gd name="adj" fmla="val 110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841AF6-435E-4A67-8793-D6D7C9F741EE}">
      <dsp:nvSpPr>
        <dsp:cNvPr id="0" name=""/>
        <dsp:cNvSpPr/>
      </dsp:nvSpPr>
      <dsp:spPr>
        <a:xfrm>
          <a:off x="1593" y="836656"/>
          <a:ext cx="4727683" cy="3574558"/>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F35ADE3-A8EB-4473-B940-4759DB711E59}">
      <dsp:nvSpPr>
        <dsp:cNvPr id="0" name=""/>
        <dsp:cNvSpPr/>
      </dsp:nvSpPr>
      <dsp:spPr>
        <a:xfrm>
          <a:off x="4172765" y="1124927"/>
          <a:ext cx="2998172" cy="2998041"/>
        </a:xfrm>
        <a:prstGeom prst="ellips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rgbClr val="0099FF"/>
              </a:solidFill>
              <a:latin typeface="微软雅黑" panose="020B0503020204020204" pitchFamily="34" charset="-122"/>
              <a:ea typeface="微软雅黑" panose="020B0503020204020204" pitchFamily="34" charset="-122"/>
            </a:rPr>
            <a:t>技术及业务模式的发展远远快于标准的制定，当网络安全等级保护</a:t>
          </a:r>
          <a:r>
            <a:rPr lang="en-US" altLang="en-US" sz="1800" kern="1200" dirty="0">
              <a:solidFill>
                <a:srgbClr val="0099FF"/>
              </a:solidFill>
              <a:latin typeface="微软雅黑" panose="020B0503020204020204" pitchFamily="34" charset="-122"/>
              <a:ea typeface="微软雅黑" panose="020B0503020204020204" pitchFamily="34" charset="-122"/>
            </a:rPr>
            <a:t>2.0</a:t>
          </a:r>
          <a:r>
            <a:rPr lang="zh-CN" altLang="en-US" sz="1800" kern="1200" dirty="0">
              <a:solidFill>
                <a:srgbClr val="0099FF"/>
              </a:solidFill>
              <a:latin typeface="微软雅黑" panose="020B0503020204020204" pitchFamily="34" charset="-122"/>
              <a:ea typeface="微软雅黑" panose="020B0503020204020204" pitchFamily="34" charset="-122"/>
            </a:rPr>
            <a:t>还未上路的时候，</a:t>
          </a:r>
          <a:r>
            <a:rPr lang="en-US" altLang="en-US" sz="1800" kern="1200" dirty="0">
              <a:solidFill>
                <a:srgbClr val="0099FF"/>
              </a:solidFill>
              <a:latin typeface="微软雅黑" panose="020B0503020204020204" pitchFamily="34" charset="-122"/>
              <a:ea typeface="微软雅黑" panose="020B0503020204020204" pitchFamily="34" charset="-122"/>
            </a:rPr>
            <a:t>5G </a:t>
          </a:r>
          <a:r>
            <a:rPr lang="zh-CN" altLang="en-US" sz="1800" kern="1200" dirty="0">
              <a:solidFill>
                <a:srgbClr val="0099FF"/>
              </a:solidFill>
              <a:latin typeface="微软雅黑" panose="020B0503020204020204" pitchFamily="34" charset="-122"/>
              <a:ea typeface="微软雅黑" panose="020B0503020204020204" pitchFamily="34" charset="-122"/>
            </a:rPr>
            <a:t>、</a:t>
          </a:r>
          <a:r>
            <a:rPr lang="en-US" altLang="en-US" sz="1800" kern="1200" dirty="0">
              <a:solidFill>
                <a:srgbClr val="0099FF"/>
              </a:solidFill>
              <a:latin typeface="微软雅黑" panose="020B0503020204020204" pitchFamily="34" charset="-122"/>
              <a:ea typeface="微软雅黑" panose="020B0503020204020204" pitchFamily="34" charset="-122"/>
            </a:rPr>
            <a:t>AI </a:t>
          </a:r>
          <a:r>
            <a:rPr lang="zh-CN" altLang="en-US" sz="1800" kern="1200" dirty="0">
              <a:solidFill>
                <a:srgbClr val="0099FF"/>
              </a:solidFill>
              <a:latin typeface="微软雅黑" panose="020B0503020204020204" pitchFamily="34" charset="-122"/>
              <a:ea typeface="微软雅黑" panose="020B0503020204020204" pitchFamily="34" charset="-122"/>
            </a:rPr>
            <a:t>、区块链等等一系技术已经在路上了。</a:t>
          </a:r>
        </a:p>
      </dsp:txBody>
      <dsp:txXfrm>
        <a:off x="4611837" y="1563980"/>
        <a:ext cx="2120028" cy="2119935"/>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PictureCircles">
  <dgm:title val=""/>
  <dgm:desc val=""/>
  <dgm:catLst>
    <dgm:cat type="picture" pri="17000"/>
    <dgm:cat type="pictureconvert" pri="1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3" destOrd="0"/>
      </dgm:cxnLst>
      <dgm:bg/>
      <dgm:whole/>
    </dgm:dataModel>
  </dgm:clrData>
  <dgm:layoutNode name="Name0">
    <dgm:varLst>
      <dgm:chMax/>
      <dgm:chPref/>
      <dgm:dir/>
    </dgm:varLst>
    <dgm:alg type="lin">
      <dgm:param type="linDir" val="fromT"/>
      <dgm:param type="fallback" val="2D"/>
      <dgm:param type="horzAlign" val="ctr"/>
      <dgm:param type="nodeVertAlign" val="t"/>
    </dgm:alg>
    <dgm:shape xmlns:r="http://schemas.openxmlformats.org/officeDocument/2006/relationships" r:blip="">
      <dgm:adjLst/>
    </dgm:shape>
    <dgm:choose name="Name1">
      <dgm:if name="Name2" axis="ch" ptType="node" func="cnt" op="gte" val="2">
        <dgm:constrLst>
          <dgm:constr type="primFontSz" for="des" ptType="node" op="equ" val="65"/>
          <dgm:constr type="w" for="ch" forName="composite" refType="h" refFor="ch" refForName="composite" fact="2.9499"/>
          <dgm:constr type="h" for="ch" forName="composite" refType="h"/>
          <dgm:constr type="h" for="ch" forName="ConnectorComposite" refType="w" refFor="ch" refForName="composite" op="equ" fact="0.1685"/>
          <dgm:constr type="w" for="ch" forName="ConnectorComposite" refType="h" refFor="ch" refForName="ConnectorComposite" op="equ"/>
        </dgm:constrLst>
      </dgm:if>
      <dgm:else name="Name3">
        <dgm:constrLst>
          <dgm:constr type="primFontSz" for="des" ptType="node" op="equ" val="65"/>
          <dgm:constr type="w" for="ch" forName="composite" refType="h" refFor="ch" refForName="composite" fact="1.9752"/>
          <dgm:constr type="h" for="ch" forName="composite" refType="h"/>
          <dgm:constr type="h" for="ch" forName="ConnectorComposite" refType="w" refFor="ch" refForName="composite" op="equ" fact="0.1685"/>
          <dgm:constr type="w" for="ch" forName="ConnectorComposite" refType="h" refFor="ch" refForName="ConnectorComposite" op="equ"/>
        </dgm:constrLst>
      </dgm:else>
    </dgm:choose>
    <dgm:forEach name="nodesForEach" axis="ch" ptType="node">
      <dgm:layoutNode name="composite">
        <dgm:alg type="composite"/>
        <dgm:shape xmlns:r="http://schemas.openxmlformats.org/officeDocument/2006/relationships" r:blip="">
          <dgm:adjLst/>
        </dgm:shape>
        <dgm:choose name="Name4">
          <dgm:if name="Name5" axis="precedSib" ptType="sibTrans" func="cnt" op="lte" val="0">
            <dgm:choose name="Name6">
              <dgm:if name="Name7" axis="followSib" ptType="sibTrans" func="cnt" op="lte" val="0">
                <dgm:choose name="Name8">
                  <dgm:if name="Name9" func="var" arg="dir" op="equ" val="norm">
                    <dgm:constrLst>
                      <dgm:constr type="l" for="ch" forName="Accent" refType="w" fact="0.4937"/>
                      <dgm:constr type="t" for="ch" forName="Accent" refType="h" fact="0"/>
                      <dgm:constr type="h" for="ch" forName="Accent" refType="w" refFor="ch" refForName="Accent"/>
                      <dgm:constr type="w" for="ch" forName="Accent" refType="w" fact="0.5063"/>
                      <dgm:constr type="l" for="ch" forName="Parent" refType="w" fact="0.5494"/>
                      <dgm:constr type="t" for="ch" forName="Parent" refType="h" fact="0.11"/>
                      <dgm:constr type="h" for="ch" forName="Parent" refType="w" refFor="ch" refForName="Parent"/>
                      <dgm:constr type="w" for="ch" forName="Parent" refType="w" fact="0.3949"/>
                      <dgm:constr type="l" for="ch" forName="Image" refType="w" fact="0"/>
                      <dgm:constr type="t" for="ch" forName="Image" refType="h" fact="0.035"/>
                      <dgm:constr type="h" for="ch" forName="Image" refType="h" fact="0.93"/>
                      <dgm:constr type="w" for="ch" forName="Image" refType="w" fact="0.6227"/>
                    </dgm:constrLst>
                  </dgm:if>
                  <dgm:else name="Name10">
                    <dgm:constrLst>
                      <dgm:constr type="l" for="ch" forName="Accent" refType="w" fact="0"/>
                      <dgm:constr type="t" for="ch" forName="Accent" refType="h" fact="0"/>
                      <dgm:constr type="h" for="ch" forName="Accent" refType="w" refFor="ch" refForName="Accent"/>
                      <dgm:constr type="w" for="ch" forName="Accent" refType="w" fact="0.5063"/>
                      <dgm:constr type="l" for="ch" forName="Parent" refType="w" fact="0.0557"/>
                      <dgm:constr type="t" for="ch" forName="Parent" refType="h" fact="0.11"/>
                      <dgm:constr type="h" for="ch" forName="Parent" refType="w" refFor="ch" refForName="Parent"/>
                      <dgm:constr type="w" for="ch" forName="Parent" refType="w" fact="0.3949"/>
                      <dgm:constr type="l" for="ch" forName="Image" refType="w" fact="0.3773"/>
                      <dgm:constr type="t" for="ch" forName="Image" refType="h" fact="0.035"/>
                      <dgm:constr type="h" for="ch" forName="Image" refType="h" fact="0.93"/>
                      <dgm:constr type="w" for="ch" forName="Image" refType="w" fact="0.6227"/>
                    </dgm:constrLst>
                  </dgm:else>
                </dgm:choose>
              </dgm:if>
              <dgm:else name="Name11">
                <dgm:choose name="Name12">
                  <dgm:if name="Name13" func="var" arg="dir" op="equ" val="norm">
                    <dgm:choose name="Name14">
                      <dgm:if name="Name1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1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17">
                    <dgm:choose name="Name18">
                      <dgm:if name="Name1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2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if>
          <dgm:else name="Name21">
            <dgm:choose name="Name22">
              <dgm:if name="Name23" func="var" arg="dir" op="equ" val="norm">
                <dgm:choose name="Name24">
                  <dgm:if name="Name2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2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27">
                <dgm:choose name="Name28">
                  <dgm:if name="Name2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3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layoutNode name="Accent" styleLbl="alignNode1">
          <dgm:varLst>
            <dgm:chMax val="0"/>
            <dgm:chPref val="0"/>
          </dgm:varLst>
          <dgm:alg type="sp"/>
          <dgm:shape xmlns:r="http://schemas.openxmlformats.org/officeDocument/2006/relationships" type="donut" r:blip="">
            <dgm:adjLst>
              <dgm:adj idx="1" val="0.1101"/>
            </dgm:adjLst>
          </dgm:shape>
          <dgm:presOf/>
        </dgm:layoutNode>
        <dgm:layoutNode name="Image" styleLbl="bgImgPlace1">
          <dgm:varLst>
            <dgm:chMax val="0"/>
            <dgm:chPref val="0"/>
            <dgm:bulletEnabled val="1"/>
          </dgm:varLst>
          <dgm:alg type="sp"/>
          <dgm:shape xmlns:r="http://schemas.openxmlformats.org/officeDocument/2006/relationships" type="rect" r:blip="" blipPhldr="1">
            <dgm:adjLst/>
          </dgm:shape>
          <dgm:presOf/>
        </dgm:layoutNode>
        <dgm:layoutNode name="Parent" styleLbl="fgAccFollowNode1">
          <dgm:varLst>
            <dgm:chMax val="0"/>
            <dgm:chPref val="0"/>
            <dgm:bulletEnabled val="1"/>
          </dgm:varLst>
          <dgm:alg type="tx">
            <dgm:param type="txAnchorVertCh" val="mid"/>
          </dgm:alg>
          <dgm:shape xmlns:r="http://schemas.openxmlformats.org/officeDocument/2006/relationships" type="ellipse"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Space">
          <dgm:varLst>
            <dgm:chMax val="0"/>
            <dgm:chPref val="0"/>
          </dgm:varLst>
          <dgm:alg type="sp"/>
          <dgm:shape xmlns:r="http://schemas.openxmlformats.org/officeDocument/2006/relationships" r:blip="">
            <dgm:adjLst/>
          </dgm:shape>
          <dgm:presOf/>
        </dgm:layoutNode>
      </dgm:layoutNode>
      <dgm:forEach name="Name31" axis="followSib" ptType="sibTrans" cnt="1">
        <dgm:layoutNode name="ConnectorComposite">
          <dgm:alg type="composite">
            <dgm:param type="ar" val=".4"/>
          </dgm:alg>
          <dgm:shape xmlns:r="http://schemas.openxmlformats.org/officeDocument/2006/relationships" r:blip="">
            <dgm:adjLst/>
          </dgm:shape>
          <dgm:constrLst>
            <dgm:constr type="l" for="ch" forName="TopSpacing" refType="w" fact="0"/>
            <dgm:constr type="t" for="ch" forName="TopSpacing" refType="h" fact="0"/>
            <dgm:constr type="h" for="ch" forName="TopSpacing" refType="h" fact="0.3"/>
            <dgm:constr type="w" for="ch" forName="TopSpacing" refType="w"/>
            <dgm:constr type="l" for="ch" forName="Connector" refType="w" fact="0"/>
            <dgm:constr type="t" for="ch" forName="Connector" refType="h" fact="0.3"/>
            <dgm:constr type="h" for="ch" forName="Connector" refType="h" fact="0.4"/>
            <dgm:constr type="w" for="ch" forName="Connector" refType="h" refFor="ch" refForName="Connector"/>
            <dgm:constr type="l" for="ch" forName="BottomSpacing" refType="w" fact="0"/>
            <dgm:constr type="t" for="ch" forName="BottomSpacing" refType="h" fact="0.7"/>
            <dgm:constr type="h" for="ch" forName="BottomSpacing" refType="h" fact="0.3"/>
            <dgm:constr type="w" for="ch" forName="BottomSpacing" refType="w"/>
          </dgm:constrLst>
          <dgm:layoutNode name="TopSpacing">
            <dgm:alg type="sp"/>
            <dgm:shape xmlns:r="http://schemas.openxmlformats.org/officeDocument/2006/relationships" r:blip="">
              <dgm:adjLst/>
            </dgm:shape>
          </dgm:layoutNode>
          <dgm:layoutNode name="Connector" styleLbl="alignNode1">
            <dgm:alg type="sp"/>
            <dgm:shape xmlns:r="http://schemas.openxmlformats.org/officeDocument/2006/relationships" type="flowChartConnector" r:blip="">
              <dgm:adjLst/>
            </dgm:shape>
            <dgm:presOf/>
          </dgm:layoutNode>
          <dgm:layoutNode name="BottomSpacing">
            <dgm:alg type="sp"/>
            <dgm:shape xmlns:r="http://schemas.openxmlformats.org/officeDocument/2006/relationships" r:blip="">
              <dgm:adjLst/>
            </dgm:shape>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37C1C5-535E-46DB-BC3E-A8A17AD8CFA1}" type="datetimeFigureOut">
              <a:rPr lang="zh-CN" altLang="en-US" smtClean="0"/>
              <a:t>2018/3/27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8BC4B-8ECD-4461-9900-2D46DB5A438A}" type="slidenum">
              <a:rPr lang="zh-CN" altLang="en-US" smtClean="0"/>
              <a:t>‹#›</a:t>
            </a:fld>
            <a:endParaRPr lang="zh-CN" altLang="en-US"/>
          </a:p>
        </p:txBody>
      </p:sp>
    </p:spTree>
    <p:extLst>
      <p:ext uri="{BB962C8B-B14F-4D97-AF65-F5344CB8AC3E}">
        <p14:creationId xmlns:p14="http://schemas.microsoft.com/office/powerpoint/2010/main" val="2812401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7A8BC4B-8ECD-4461-9900-2D46DB5A438A}" type="slidenum">
              <a:rPr lang="zh-CN" altLang="en-US" smtClean="0"/>
              <a:t>1</a:t>
            </a:fld>
            <a:endParaRPr lang="zh-CN" altLang="en-US"/>
          </a:p>
        </p:txBody>
      </p:sp>
    </p:spTree>
    <p:extLst>
      <p:ext uri="{BB962C8B-B14F-4D97-AF65-F5344CB8AC3E}">
        <p14:creationId xmlns:p14="http://schemas.microsoft.com/office/powerpoint/2010/main" val="3712248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7A8BC4B-8ECD-4461-9900-2D46DB5A438A}" type="slidenum">
              <a:rPr lang="zh-CN" altLang="en-US" smtClean="0"/>
              <a:t>10</a:t>
            </a:fld>
            <a:endParaRPr lang="zh-CN" altLang="en-US"/>
          </a:p>
        </p:txBody>
      </p:sp>
    </p:spTree>
    <p:extLst>
      <p:ext uri="{BB962C8B-B14F-4D97-AF65-F5344CB8AC3E}">
        <p14:creationId xmlns:p14="http://schemas.microsoft.com/office/powerpoint/2010/main" val="1797556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191919"/>
                </a:solidFill>
                <a:latin typeface="PingFang SC"/>
              </a:rPr>
              <a:t>增加了描述等级保护安全框架和关键技术、云计算应用场景、移动互联应用场景、物联网应用场景、工业控制系统应用场景。</a:t>
            </a:r>
            <a:endParaRPr lang="zh-CN" altLang="en-US" b="0" i="0" dirty="0">
              <a:solidFill>
                <a:srgbClr val="191919"/>
              </a:solidFill>
              <a:effectLst/>
              <a:latin typeface="PingFang SC"/>
            </a:endParaRPr>
          </a:p>
          <a:p>
            <a:endParaRPr lang="zh-CN" altLang="en-US" dirty="0"/>
          </a:p>
        </p:txBody>
      </p:sp>
      <p:sp>
        <p:nvSpPr>
          <p:cNvPr id="4" name="灯片编号占位符 3"/>
          <p:cNvSpPr>
            <a:spLocks noGrp="1"/>
          </p:cNvSpPr>
          <p:nvPr>
            <p:ph type="sldNum" sz="quarter" idx="10"/>
          </p:nvPr>
        </p:nvSpPr>
        <p:spPr/>
        <p:txBody>
          <a:bodyPr/>
          <a:lstStyle/>
          <a:p>
            <a:fld id="{A7A8BC4B-8ECD-4461-9900-2D46DB5A438A}" type="slidenum">
              <a:rPr lang="zh-CN" altLang="en-US" smtClean="0"/>
              <a:t>11</a:t>
            </a:fld>
            <a:endParaRPr lang="zh-CN" altLang="en-US"/>
          </a:p>
        </p:txBody>
      </p:sp>
    </p:spTree>
    <p:extLst>
      <p:ext uri="{BB962C8B-B14F-4D97-AF65-F5344CB8AC3E}">
        <p14:creationId xmlns:p14="http://schemas.microsoft.com/office/powerpoint/2010/main" val="4128917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7A8BC4B-8ECD-4461-9900-2D46DB5A438A}" type="slidenum">
              <a:rPr lang="zh-CN" altLang="en-US" smtClean="0"/>
              <a:t>12</a:t>
            </a:fld>
            <a:endParaRPr lang="zh-CN" altLang="en-US"/>
          </a:p>
        </p:txBody>
      </p:sp>
    </p:spTree>
    <p:extLst>
      <p:ext uri="{BB962C8B-B14F-4D97-AF65-F5344CB8AC3E}">
        <p14:creationId xmlns:p14="http://schemas.microsoft.com/office/powerpoint/2010/main" val="1509203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000000"/>
                </a:solidFill>
                <a:latin typeface="Arial" panose="020B0604020202020204" pitchFamily="34" charset="0"/>
              </a:rPr>
              <a:t>应在较高级别等级保护对象的安全建设和安全整改中注重使用一些关键技术：</a:t>
            </a:r>
            <a:r>
              <a:rPr lang="zh-CN" altLang="en-US" dirty="0">
                <a:solidFill>
                  <a:schemeClr val="tx1"/>
                </a:solidFill>
                <a:latin typeface="+mn-lt"/>
              </a:rPr>
              <a:t>如</a:t>
            </a:r>
            <a:endParaRPr lang="zh-CN" altLang="en-US" dirty="0">
              <a:solidFill>
                <a:srgbClr val="000000"/>
              </a:solidFill>
              <a:latin typeface="Arial" panose="020B0604020202020204" pitchFamily="34" charset="0"/>
            </a:endParaRPr>
          </a:p>
        </p:txBody>
      </p:sp>
      <p:sp>
        <p:nvSpPr>
          <p:cNvPr id="4" name="灯片编号占位符 3"/>
          <p:cNvSpPr>
            <a:spLocks noGrp="1"/>
          </p:cNvSpPr>
          <p:nvPr>
            <p:ph type="sldNum" sz="quarter" idx="10"/>
          </p:nvPr>
        </p:nvSpPr>
        <p:spPr/>
        <p:txBody>
          <a:bodyPr/>
          <a:lstStyle/>
          <a:p>
            <a:fld id="{A7A8BC4B-8ECD-4461-9900-2D46DB5A438A}" type="slidenum">
              <a:rPr lang="zh-CN" altLang="en-US" smtClean="0"/>
              <a:t>13</a:t>
            </a:fld>
            <a:endParaRPr lang="zh-CN" altLang="en-US"/>
          </a:p>
        </p:txBody>
      </p:sp>
    </p:spTree>
    <p:extLst>
      <p:ext uri="{BB962C8B-B14F-4D97-AF65-F5344CB8AC3E}">
        <p14:creationId xmlns:p14="http://schemas.microsoft.com/office/powerpoint/2010/main" val="4196267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7A8BC4B-8ECD-4461-9900-2D46DB5A438A}" type="slidenum">
              <a:rPr lang="zh-CN" altLang="en-US" smtClean="0"/>
              <a:t>14</a:t>
            </a:fld>
            <a:endParaRPr lang="zh-CN" altLang="en-US"/>
          </a:p>
        </p:txBody>
      </p:sp>
    </p:spTree>
    <p:extLst>
      <p:ext uri="{BB962C8B-B14F-4D97-AF65-F5344CB8AC3E}">
        <p14:creationId xmlns:p14="http://schemas.microsoft.com/office/powerpoint/2010/main" val="12227578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7A8BC4B-8ECD-4461-9900-2D46DB5A438A}" type="slidenum">
              <a:rPr lang="zh-CN" altLang="en-US" smtClean="0"/>
              <a:t>15</a:t>
            </a:fld>
            <a:endParaRPr lang="zh-CN" altLang="en-US"/>
          </a:p>
        </p:txBody>
      </p:sp>
    </p:spTree>
    <p:extLst>
      <p:ext uri="{BB962C8B-B14F-4D97-AF65-F5344CB8AC3E}">
        <p14:creationId xmlns:p14="http://schemas.microsoft.com/office/powerpoint/2010/main" val="338201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7A8BC4B-8ECD-4461-9900-2D46DB5A438A}" type="slidenum">
              <a:rPr lang="zh-CN" altLang="en-US" smtClean="0"/>
              <a:t>16</a:t>
            </a:fld>
            <a:endParaRPr lang="zh-CN" altLang="en-US"/>
          </a:p>
        </p:txBody>
      </p:sp>
    </p:spTree>
    <p:extLst>
      <p:ext uri="{BB962C8B-B14F-4D97-AF65-F5344CB8AC3E}">
        <p14:creationId xmlns:p14="http://schemas.microsoft.com/office/powerpoint/2010/main" val="51351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从通用安全要求来说，随着条款的精简，测评项是变少了，但是我们在开展测评的时候基本上都会根据系统的情况增加安全扩展要求的内容。</a:t>
            </a:r>
            <a:endParaRPr lang="en-US" altLang="zh-CN" dirty="0"/>
          </a:p>
        </p:txBody>
      </p:sp>
      <p:sp>
        <p:nvSpPr>
          <p:cNvPr id="4" name="灯片编号占位符 3"/>
          <p:cNvSpPr>
            <a:spLocks noGrp="1"/>
          </p:cNvSpPr>
          <p:nvPr>
            <p:ph type="sldNum" sz="quarter" idx="10"/>
          </p:nvPr>
        </p:nvSpPr>
        <p:spPr/>
        <p:txBody>
          <a:bodyPr/>
          <a:lstStyle/>
          <a:p>
            <a:fld id="{A7A8BC4B-8ECD-4461-9900-2D46DB5A438A}" type="slidenum">
              <a:rPr lang="zh-CN" altLang="en-US" smtClean="0"/>
              <a:t>17</a:t>
            </a:fld>
            <a:endParaRPr lang="zh-CN" altLang="en-US"/>
          </a:p>
        </p:txBody>
      </p:sp>
    </p:spTree>
    <p:extLst>
      <p:ext uri="{BB962C8B-B14F-4D97-AF65-F5344CB8AC3E}">
        <p14:creationId xmlns:p14="http://schemas.microsoft.com/office/powerpoint/2010/main" val="1786094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除了测评项增加以外，在测评结果分析和报告的编制上也会比以前更复杂，测评结果也会更有说服力，更接近各个领域的特殊性（减少争议）</a:t>
            </a:r>
          </a:p>
        </p:txBody>
      </p:sp>
      <p:sp>
        <p:nvSpPr>
          <p:cNvPr id="4" name="灯片编号占位符 3"/>
          <p:cNvSpPr>
            <a:spLocks noGrp="1"/>
          </p:cNvSpPr>
          <p:nvPr>
            <p:ph type="sldNum" sz="quarter" idx="10"/>
          </p:nvPr>
        </p:nvSpPr>
        <p:spPr/>
        <p:txBody>
          <a:bodyPr/>
          <a:lstStyle/>
          <a:p>
            <a:fld id="{A7A8BC4B-8ECD-4461-9900-2D46DB5A438A}" type="slidenum">
              <a:rPr lang="zh-CN" altLang="en-US" smtClean="0"/>
              <a:t>18</a:t>
            </a:fld>
            <a:endParaRPr lang="zh-CN" altLang="en-US"/>
          </a:p>
        </p:txBody>
      </p:sp>
    </p:spTree>
    <p:extLst>
      <p:ext uri="{BB962C8B-B14F-4D97-AF65-F5344CB8AC3E}">
        <p14:creationId xmlns:p14="http://schemas.microsoft.com/office/powerpoint/2010/main" val="2938079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物理和环境安全在控制点上与原来一致，但是在具体条款上做了一些调整，比如。。。。。。。</a:t>
            </a:r>
          </a:p>
        </p:txBody>
      </p:sp>
      <p:sp>
        <p:nvSpPr>
          <p:cNvPr id="4" name="灯片编号占位符 3"/>
          <p:cNvSpPr>
            <a:spLocks noGrp="1"/>
          </p:cNvSpPr>
          <p:nvPr>
            <p:ph type="sldNum" sz="quarter" idx="10"/>
          </p:nvPr>
        </p:nvSpPr>
        <p:spPr/>
        <p:txBody>
          <a:bodyPr/>
          <a:lstStyle/>
          <a:p>
            <a:fld id="{A7A8BC4B-8ECD-4461-9900-2D46DB5A438A}" type="slidenum">
              <a:rPr lang="zh-CN" altLang="en-US" smtClean="0"/>
              <a:t>22</a:t>
            </a:fld>
            <a:endParaRPr lang="zh-CN" altLang="en-US"/>
          </a:p>
        </p:txBody>
      </p:sp>
    </p:spTree>
    <p:extLst>
      <p:ext uri="{BB962C8B-B14F-4D97-AF65-F5344CB8AC3E}">
        <p14:creationId xmlns:p14="http://schemas.microsoft.com/office/powerpoint/2010/main" val="225007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7A8BC4B-8ECD-4461-9900-2D46DB5A438A}" type="slidenum">
              <a:rPr lang="zh-CN" altLang="en-US" smtClean="0"/>
              <a:t>2</a:t>
            </a:fld>
            <a:endParaRPr lang="zh-CN" altLang="en-US"/>
          </a:p>
        </p:txBody>
      </p:sp>
    </p:spTree>
    <p:extLst>
      <p:ext uri="{BB962C8B-B14F-4D97-AF65-F5344CB8AC3E}">
        <p14:creationId xmlns:p14="http://schemas.microsoft.com/office/powerpoint/2010/main" val="2811502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7A8BC4B-8ECD-4461-9900-2D46DB5A438A}" type="slidenum">
              <a:rPr lang="zh-CN" altLang="en-US" smtClean="0"/>
              <a:t>3</a:t>
            </a:fld>
            <a:endParaRPr lang="zh-CN" altLang="en-US"/>
          </a:p>
        </p:txBody>
      </p:sp>
    </p:spTree>
    <p:extLst>
      <p:ext uri="{BB962C8B-B14F-4D97-AF65-F5344CB8AC3E}">
        <p14:creationId xmlns:p14="http://schemas.microsoft.com/office/powerpoint/2010/main" val="869328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666666"/>
                </a:solidFill>
                <a:latin typeface="Microsoft YaHei" panose="020B0503020204020204" pitchFamily="34" charset="-122"/>
                <a:ea typeface="Microsoft YaHei" panose="020B0503020204020204" pitchFamily="34" charset="-122"/>
              </a:rPr>
              <a:t>1.</a:t>
            </a:r>
            <a:r>
              <a:rPr lang="zh-CN" altLang="en-US" dirty="0">
                <a:solidFill>
                  <a:srgbClr val="666666"/>
                </a:solidFill>
                <a:latin typeface="Microsoft YaHei" panose="020B0503020204020204" pitchFamily="34" charset="-122"/>
                <a:ea typeface="Microsoft YaHei" panose="020B0503020204020204" pitchFamily="34" charset="-122"/>
              </a:rPr>
              <a:t>伴随着</a:t>
            </a:r>
            <a:r>
              <a:rPr lang="en-US" altLang="zh-CN" dirty="0">
                <a:solidFill>
                  <a:srgbClr val="666666"/>
                </a:solidFill>
                <a:latin typeface="Microsoft YaHei" panose="020B0503020204020204" pitchFamily="34" charset="-122"/>
                <a:ea typeface="Microsoft YaHei" panose="020B0503020204020204" pitchFamily="34" charset="-122"/>
              </a:rPr>
              <a:t>《</a:t>
            </a:r>
            <a:r>
              <a:rPr lang="zh-CN" altLang="en-US" dirty="0">
                <a:solidFill>
                  <a:srgbClr val="666666"/>
                </a:solidFill>
                <a:latin typeface="Microsoft YaHei" panose="020B0503020204020204" pitchFamily="34" charset="-122"/>
                <a:ea typeface="Microsoft YaHei" panose="020B0503020204020204" pitchFamily="34" charset="-122"/>
              </a:rPr>
              <a:t>网络安全法</a:t>
            </a:r>
            <a:r>
              <a:rPr lang="en-US" altLang="zh-CN" dirty="0">
                <a:solidFill>
                  <a:srgbClr val="666666"/>
                </a:solidFill>
                <a:latin typeface="Microsoft YaHei" panose="020B0503020204020204" pitchFamily="34" charset="-122"/>
                <a:ea typeface="Microsoft YaHei" panose="020B0503020204020204" pitchFamily="34" charset="-122"/>
              </a:rPr>
              <a:t>》</a:t>
            </a:r>
            <a:r>
              <a:rPr lang="zh-CN" altLang="en-US" dirty="0">
                <a:solidFill>
                  <a:srgbClr val="666666"/>
                </a:solidFill>
                <a:latin typeface="Microsoft YaHei" panose="020B0503020204020204" pitchFamily="34" charset="-122"/>
                <a:ea typeface="Microsoft YaHei" panose="020B0503020204020204" pitchFamily="34" charset="-122"/>
              </a:rPr>
              <a:t>的出台，意味着“等级保护</a:t>
            </a:r>
            <a:r>
              <a:rPr lang="en-US" altLang="zh-CN" dirty="0">
                <a:solidFill>
                  <a:srgbClr val="666666"/>
                </a:solidFill>
                <a:latin typeface="Microsoft YaHei" panose="020B0503020204020204" pitchFamily="34" charset="-122"/>
                <a:ea typeface="Microsoft YaHei" panose="020B0503020204020204" pitchFamily="34" charset="-122"/>
              </a:rPr>
              <a:t>2.0”</a:t>
            </a:r>
            <a:r>
              <a:rPr lang="zh-CN" altLang="en-US" dirty="0">
                <a:solidFill>
                  <a:srgbClr val="666666"/>
                </a:solidFill>
                <a:latin typeface="Microsoft YaHei" panose="020B0503020204020204" pitchFamily="34" charset="-122"/>
                <a:ea typeface="Microsoft YaHei" panose="020B0503020204020204" pitchFamily="34" charset="-122"/>
              </a:rPr>
              <a:t>这个概念提出了，其实“等级保护</a:t>
            </a:r>
            <a:r>
              <a:rPr lang="en-US" altLang="zh-CN" dirty="0">
                <a:solidFill>
                  <a:srgbClr val="666666"/>
                </a:solidFill>
                <a:latin typeface="Microsoft YaHei" panose="020B0503020204020204" pitchFamily="34" charset="-122"/>
                <a:ea typeface="Microsoft YaHei" panose="020B0503020204020204" pitchFamily="34" charset="-122"/>
              </a:rPr>
              <a:t>2.0”</a:t>
            </a:r>
            <a:r>
              <a:rPr lang="zh-CN" altLang="en-US" dirty="0">
                <a:solidFill>
                  <a:srgbClr val="666666"/>
                </a:solidFill>
                <a:latin typeface="Microsoft YaHei" panose="020B0503020204020204" pitchFamily="34" charset="-122"/>
                <a:ea typeface="Microsoft YaHei" panose="020B0503020204020204" pitchFamily="34" charset="-122"/>
              </a:rPr>
              <a:t>是一个概念，在这个概念的框架下有很多内容发生了变化：等级保护内容大扩展，等级保护内容大不同，以及标准体系的大升级。</a:t>
            </a:r>
            <a:endParaRPr lang="en-US" altLang="zh-CN" dirty="0">
              <a:solidFill>
                <a:srgbClr val="666666"/>
              </a:solidFill>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666666"/>
              </a:solidFill>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666666"/>
                </a:solidFill>
                <a:latin typeface="Microsoft YaHei" panose="020B0503020204020204" pitchFamily="34" charset="-122"/>
                <a:ea typeface="Microsoft YaHei" panose="020B0503020204020204" pitchFamily="34" charset="-122"/>
              </a:rPr>
              <a:t>2.</a:t>
            </a:r>
            <a:r>
              <a:rPr lang="zh-CN" altLang="en-US" dirty="0">
                <a:solidFill>
                  <a:srgbClr val="666666"/>
                </a:solidFill>
                <a:latin typeface="Microsoft YaHei" panose="020B0503020204020204" pitchFamily="34" charset="-122"/>
                <a:ea typeface="Microsoft YaHei" panose="020B0503020204020204" pitchFamily="34" charset="-122"/>
              </a:rPr>
              <a:t>传统等级保护关注传统信息系统领域，在</a:t>
            </a:r>
            <a:r>
              <a:rPr lang="en-US" altLang="zh-CN" dirty="0">
                <a:solidFill>
                  <a:srgbClr val="666666"/>
                </a:solidFill>
                <a:latin typeface="Microsoft YaHei" panose="020B0503020204020204" pitchFamily="34" charset="-122"/>
                <a:ea typeface="Microsoft YaHei" panose="020B0503020204020204" pitchFamily="34" charset="-122"/>
              </a:rPr>
              <a:t>2.0</a:t>
            </a:r>
            <a:r>
              <a:rPr lang="zh-CN" altLang="en-US" dirty="0">
                <a:solidFill>
                  <a:srgbClr val="666666"/>
                </a:solidFill>
                <a:latin typeface="Microsoft YaHei" panose="020B0503020204020204" pitchFamily="34" charset="-122"/>
                <a:ea typeface="Microsoft YaHei" panose="020B0503020204020204" pitchFamily="34" charset="-122"/>
              </a:rPr>
              <a:t>时代我们提出了现在不叫新系统，现在叫等级保护对象。从横向和纵向都进行扩展，除了信息系统，将基础信息网络和大数据这样的内容纳入进来，在纵向上，也把对象做了扩展，除了有传统的信息系统以外，还有像云计算平台、工控、物联网、移动互联这样的系统都纳入到等级保护的工作范围，这是等级保护对象的一个大不同。</a:t>
            </a:r>
            <a:endParaRPr lang="en-US" altLang="zh-CN" dirty="0">
              <a:solidFill>
                <a:srgbClr val="666666"/>
              </a:solidFill>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a:t>
            </a:r>
            <a:r>
              <a:rPr lang="zh-CN" altLang="en-US" dirty="0">
                <a:solidFill>
                  <a:srgbClr val="666666"/>
                </a:solidFill>
                <a:latin typeface="Microsoft YaHei" panose="020B0503020204020204" pitchFamily="34" charset="-122"/>
                <a:ea typeface="Microsoft YaHei" panose="020B0503020204020204" pitchFamily="34" charset="-122"/>
              </a:rPr>
              <a:t>等级保护主要的工作内容，我们熟悉等级保护</a:t>
            </a:r>
            <a:r>
              <a:rPr lang="en-US" altLang="zh-CN" dirty="0">
                <a:solidFill>
                  <a:srgbClr val="666666"/>
                </a:solidFill>
                <a:latin typeface="Microsoft YaHei" panose="020B0503020204020204" pitchFamily="34" charset="-122"/>
                <a:ea typeface="Microsoft YaHei" panose="020B0503020204020204" pitchFamily="34" charset="-122"/>
              </a:rPr>
              <a:t>1.0</a:t>
            </a:r>
            <a:r>
              <a:rPr lang="zh-CN" altLang="en-US" dirty="0">
                <a:solidFill>
                  <a:srgbClr val="666666"/>
                </a:solidFill>
                <a:latin typeface="Microsoft YaHei" panose="020B0503020204020204" pitchFamily="34" charset="-122"/>
                <a:ea typeface="Microsoft YaHei" panose="020B0503020204020204" pitchFamily="34" charset="-122"/>
              </a:rPr>
              <a:t>工作的大家都知道，传统的等级保护就是</a:t>
            </a:r>
            <a:r>
              <a:rPr lang="en-US" altLang="zh-CN" dirty="0">
                <a:solidFill>
                  <a:srgbClr val="666666"/>
                </a:solidFill>
                <a:latin typeface="Microsoft YaHei" panose="020B0503020204020204" pitchFamily="34" charset="-122"/>
                <a:ea typeface="Microsoft YaHei" panose="020B0503020204020204" pitchFamily="34" charset="-122"/>
              </a:rPr>
              <a:t>5</a:t>
            </a:r>
            <a:r>
              <a:rPr lang="zh-CN" altLang="en-US" dirty="0">
                <a:solidFill>
                  <a:srgbClr val="666666"/>
                </a:solidFill>
                <a:latin typeface="Microsoft YaHei" panose="020B0503020204020204" pitchFamily="34" charset="-122"/>
                <a:ea typeface="Microsoft YaHei" panose="020B0503020204020204" pitchFamily="34" charset="-122"/>
              </a:rPr>
              <a:t>个规定动作，定级、备案、建设整改、等级测评，监督检查，在</a:t>
            </a:r>
            <a:r>
              <a:rPr lang="en-US" altLang="zh-CN" dirty="0">
                <a:solidFill>
                  <a:srgbClr val="666666"/>
                </a:solidFill>
                <a:latin typeface="Microsoft YaHei" panose="020B0503020204020204" pitchFamily="34" charset="-122"/>
                <a:ea typeface="Microsoft YaHei" panose="020B0503020204020204" pitchFamily="34" charset="-122"/>
              </a:rPr>
              <a:t>2.0</a:t>
            </a:r>
            <a:r>
              <a:rPr lang="zh-CN" altLang="en-US" dirty="0">
                <a:solidFill>
                  <a:srgbClr val="666666"/>
                </a:solidFill>
                <a:latin typeface="Microsoft YaHei" panose="020B0503020204020204" pitchFamily="34" charset="-122"/>
                <a:ea typeface="Microsoft YaHei" panose="020B0503020204020204" pitchFamily="34" charset="-122"/>
              </a:rPr>
              <a:t>时代，除了满足以上五个以外，我们把风险评估、安全检测、通报预警，案事件调查等等方面的工作都纳入到等级保护的范围之内。这是在内容上做了相应的扩展。</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A7A8BC4B-8ECD-4461-9900-2D46DB5A438A}" type="slidenum">
              <a:rPr lang="zh-CN" altLang="en-US" smtClean="0"/>
              <a:t>4</a:t>
            </a:fld>
            <a:endParaRPr lang="zh-CN" altLang="en-US"/>
          </a:p>
        </p:txBody>
      </p:sp>
    </p:spTree>
    <p:extLst>
      <p:ext uri="{BB962C8B-B14F-4D97-AF65-F5344CB8AC3E}">
        <p14:creationId xmlns:p14="http://schemas.microsoft.com/office/powerpoint/2010/main" val="3832969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7A8BC4B-8ECD-4461-9900-2D46DB5A438A}" type="slidenum">
              <a:rPr lang="zh-CN" altLang="en-US" smtClean="0"/>
              <a:t>5</a:t>
            </a:fld>
            <a:endParaRPr lang="zh-CN" altLang="en-US"/>
          </a:p>
        </p:txBody>
      </p:sp>
    </p:spTree>
    <p:extLst>
      <p:ext uri="{BB962C8B-B14F-4D97-AF65-F5344CB8AC3E}">
        <p14:creationId xmlns:p14="http://schemas.microsoft.com/office/powerpoint/2010/main" val="478917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191919"/>
                </a:solidFill>
                <a:latin typeface="PingFang SC"/>
              </a:rPr>
              <a:t>将原来的信息系统安全等级保护相关标准名称更改为信息安全等级保护，再更名为网络安全等级保护相关标准，与</a:t>
            </a:r>
            <a:r>
              <a:rPr lang="en-US" altLang="zh-CN" dirty="0">
                <a:solidFill>
                  <a:srgbClr val="191919"/>
                </a:solidFill>
                <a:latin typeface="PingFang SC"/>
              </a:rPr>
              <a:t>《</a:t>
            </a:r>
            <a:r>
              <a:rPr lang="zh-CN" altLang="en-US" dirty="0">
                <a:solidFill>
                  <a:srgbClr val="191919"/>
                </a:solidFill>
                <a:latin typeface="PingFang SC"/>
              </a:rPr>
              <a:t>中华人民共和国网络安全法</a:t>
            </a:r>
            <a:r>
              <a:rPr lang="en-US" altLang="zh-CN" dirty="0">
                <a:solidFill>
                  <a:srgbClr val="191919"/>
                </a:solidFill>
                <a:latin typeface="PingFang SC"/>
              </a:rPr>
              <a:t>》</a:t>
            </a:r>
            <a:r>
              <a:rPr lang="zh-CN" altLang="en-US" dirty="0">
                <a:solidFill>
                  <a:srgbClr val="191919"/>
                </a:solidFill>
                <a:latin typeface="PingFang SC"/>
              </a:rPr>
              <a:t>保持一致。</a:t>
            </a:r>
            <a:endParaRPr lang="zh-CN" altLang="en-US" b="0" i="0" dirty="0">
              <a:solidFill>
                <a:srgbClr val="191919"/>
              </a:solidFill>
              <a:effectLst/>
              <a:latin typeface="PingFang SC"/>
            </a:endParaRPr>
          </a:p>
        </p:txBody>
      </p:sp>
      <p:sp>
        <p:nvSpPr>
          <p:cNvPr id="4" name="灯片编号占位符 3"/>
          <p:cNvSpPr>
            <a:spLocks noGrp="1"/>
          </p:cNvSpPr>
          <p:nvPr>
            <p:ph type="sldNum" sz="quarter" idx="10"/>
          </p:nvPr>
        </p:nvSpPr>
        <p:spPr/>
        <p:txBody>
          <a:bodyPr/>
          <a:lstStyle/>
          <a:p>
            <a:fld id="{A7A8BC4B-8ECD-4461-9900-2D46DB5A438A}" type="slidenum">
              <a:rPr lang="zh-CN" altLang="en-US" smtClean="0"/>
              <a:t>6</a:t>
            </a:fld>
            <a:endParaRPr lang="zh-CN" altLang="en-US"/>
          </a:p>
        </p:txBody>
      </p:sp>
    </p:spTree>
    <p:extLst>
      <p:ext uri="{BB962C8B-B14F-4D97-AF65-F5344CB8AC3E}">
        <p14:creationId xmlns:p14="http://schemas.microsoft.com/office/powerpoint/2010/main" val="1846646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为了配合</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中华人民共和国网络安全法</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的实施，同时适应移动互联、云计算、大数据、物联网和工业控制等新技术、新应用情况下网络安全等级保护工作的开展，新标准针对共性安全保护需求提出安全通用要求，针对移动互联、云计算、大数据、物联网和工业控制等新技术、新应用领域的个性安全保护需求提出安全扩展要求，形成新的网络安全等级保护基本要求标准。</a:t>
            </a:r>
            <a:r>
              <a:rPr lang="zh-CN" altLang="en-US" sz="1200" dirty="0">
                <a:solidFill>
                  <a:srgbClr val="191919"/>
                </a:solidFill>
                <a:latin typeface="PingFang SC"/>
              </a:rPr>
              <a:t>在</a:t>
            </a:r>
            <a:r>
              <a:rPr lang="en-US" altLang="zh-CN" sz="1200" dirty="0">
                <a:solidFill>
                  <a:srgbClr val="191919"/>
                </a:solidFill>
                <a:latin typeface="PingFang SC"/>
              </a:rPr>
              <a:t>GB/T 22239 </a:t>
            </a:r>
            <a:r>
              <a:rPr lang="zh-CN" altLang="en-US" sz="1200" dirty="0">
                <a:solidFill>
                  <a:srgbClr val="191919"/>
                </a:solidFill>
                <a:latin typeface="PingFang SC"/>
              </a:rPr>
              <a:t>网络安全等级保护基本要求合并了如上</a:t>
            </a:r>
            <a:r>
              <a:rPr lang="en-US" altLang="zh-CN" sz="1200" dirty="0">
                <a:solidFill>
                  <a:srgbClr val="191919"/>
                </a:solidFill>
                <a:latin typeface="PingFang SC"/>
              </a:rPr>
              <a:t>6</a:t>
            </a:r>
            <a:r>
              <a:rPr lang="zh-CN" altLang="en-US" sz="1200" dirty="0">
                <a:solidFill>
                  <a:srgbClr val="191919"/>
                </a:solidFill>
                <a:latin typeface="PingFang SC"/>
              </a:rPr>
              <a:t>部分</a:t>
            </a:r>
            <a:r>
              <a:rPr lang="en-US" altLang="zh-CN" sz="1200" dirty="0">
                <a:solidFill>
                  <a:srgbClr val="191919"/>
                </a:solidFill>
                <a:latin typeface="PingFang SC"/>
              </a:rPr>
              <a:t>.</a:t>
            </a:r>
            <a:endParaRPr lang="zh-CN" altLang="en-US" sz="1200" dirty="0">
              <a:solidFill>
                <a:srgbClr val="191919"/>
              </a:solidFill>
              <a:latin typeface="PingFang SC"/>
            </a:endParaRPr>
          </a:p>
        </p:txBody>
      </p:sp>
      <p:sp>
        <p:nvSpPr>
          <p:cNvPr id="4" name="灯片编号占位符 3"/>
          <p:cNvSpPr>
            <a:spLocks noGrp="1"/>
          </p:cNvSpPr>
          <p:nvPr>
            <p:ph type="sldNum" sz="quarter" idx="10"/>
          </p:nvPr>
        </p:nvSpPr>
        <p:spPr/>
        <p:txBody>
          <a:bodyPr/>
          <a:lstStyle/>
          <a:p>
            <a:fld id="{A7A8BC4B-8ECD-4461-9900-2D46DB5A438A}" type="slidenum">
              <a:rPr lang="zh-CN" altLang="en-US" smtClean="0"/>
              <a:t>7</a:t>
            </a:fld>
            <a:endParaRPr lang="zh-CN" altLang="en-US"/>
          </a:p>
        </p:txBody>
      </p:sp>
    </p:spTree>
    <p:extLst>
      <p:ext uri="{BB962C8B-B14F-4D97-AF65-F5344CB8AC3E}">
        <p14:creationId xmlns:p14="http://schemas.microsoft.com/office/powerpoint/2010/main" val="1462178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7A8BC4B-8ECD-4461-9900-2D46DB5A438A}" type="slidenum">
              <a:rPr lang="zh-CN" altLang="en-US" smtClean="0"/>
              <a:t>8</a:t>
            </a:fld>
            <a:endParaRPr lang="zh-CN" altLang="en-US"/>
          </a:p>
        </p:txBody>
      </p:sp>
    </p:spTree>
    <p:extLst>
      <p:ext uri="{BB962C8B-B14F-4D97-AF65-F5344CB8AC3E}">
        <p14:creationId xmlns:p14="http://schemas.microsoft.com/office/powerpoint/2010/main" val="3007364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191919"/>
                </a:solidFill>
                <a:latin typeface="PingFang SC"/>
              </a:rPr>
              <a:t>由原来的</a:t>
            </a:r>
            <a:r>
              <a:rPr lang="en-US" altLang="zh-CN" dirty="0">
                <a:solidFill>
                  <a:srgbClr val="191919"/>
                </a:solidFill>
                <a:latin typeface="PingFang SC"/>
              </a:rPr>
              <a:t>10</a:t>
            </a:r>
            <a:r>
              <a:rPr lang="zh-CN" altLang="en-US" dirty="0">
                <a:solidFill>
                  <a:srgbClr val="191919"/>
                </a:solidFill>
                <a:latin typeface="PingFang SC"/>
              </a:rPr>
              <a:t>个分类调整为</a:t>
            </a:r>
            <a:r>
              <a:rPr lang="en-US" altLang="zh-CN" dirty="0">
                <a:solidFill>
                  <a:srgbClr val="191919"/>
                </a:solidFill>
                <a:latin typeface="PingFang SC"/>
              </a:rPr>
              <a:t>8</a:t>
            </a:r>
            <a:r>
              <a:rPr lang="zh-CN" altLang="en-US" dirty="0">
                <a:solidFill>
                  <a:srgbClr val="191919"/>
                </a:solidFill>
                <a:latin typeface="PingFang SC"/>
              </a:rPr>
              <a:t>分，分别为技术部分（物理和环境安全、网络和通信安全、设备和计算安全、应用和数据安全）、管理部分（安全策略和管理制度、安全管理机构和人员、安全建设管量、安全运维管理）。</a:t>
            </a:r>
            <a:endParaRPr lang="zh-CN" altLang="en-US" b="0" i="0" dirty="0">
              <a:solidFill>
                <a:srgbClr val="191919"/>
              </a:solidFill>
              <a:effectLst/>
              <a:latin typeface="PingFang SC"/>
            </a:endParaRPr>
          </a:p>
        </p:txBody>
      </p:sp>
      <p:sp>
        <p:nvSpPr>
          <p:cNvPr id="4" name="灯片编号占位符 3"/>
          <p:cNvSpPr>
            <a:spLocks noGrp="1"/>
          </p:cNvSpPr>
          <p:nvPr>
            <p:ph type="sldNum" sz="quarter" idx="10"/>
          </p:nvPr>
        </p:nvSpPr>
        <p:spPr/>
        <p:txBody>
          <a:bodyPr/>
          <a:lstStyle/>
          <a:p>
            <a:fld id="{A7A8BC4B-8ECD-4461-9900-2D46DB5A438A}" type="slidenum">
              <a:rPr lang="zh-CN" altLang="en-US" smtClean="0"/>
              <a:t>9</a:t>
            </a:fld>
            <a:endParaRPr lang="zh-CN" altLang="en-US"/>
          </a:p>
        </p:txBody>
      </p:sp>
    </p:spTree>
    <p:extLst>
      <p:ext uri="{BB962C8B-B14F-4D97-AF65-F5344CB8AC3E}">
        <p14:creationId xmlns:p14="http://schemas.microsoft.com/office/powerpoint/2010/main" val="4251354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B488940-D45E-4F77-B557-0D26D961515A}" type="datetimeFigureOut">
              <a:rPr lang="zh-CN" altLang="en-US" smtClean="0"/>
              <a:t>2018/3/27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24A7D7-5674-4ABD-A4DF-1B58C7B0A5A3}" type="slidenum">
              <a:rPr lang="zh-CN" altLang="en-US" smtClean="0"/>
              <a:t>‹#›</a:t>
            </a:fld>
            <a:endParaRPr lang="zh-CN" altLang="en-US"/>
          </a:p>
        </p:txBody>
      </p:sp>
    </p:spTree>
    <p:extLst>
      <p:ext uri="{BB962C8B-B14F-4D97-AF65-F5344CB8AC3E}">
        <p14:creationId xmlns:p14="http://schemas.microsoft.com/office/powerpoint/2010/main" val="3120561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B488940-D45E-4F77-B557-0D26D961515A}" type="datetimeFigureOut">
              <a:rPr lang="zh-CN" altLang="en-US" smtClean="0"/>
              <a:t>2018/3/27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24A7D7-5674-4ABD-A4DF-1B58C7B0A5A3}" type="slidenum">
              <a:rPr lang="zh-CN" altLang="en-US" smtClean="0"/>
              <a:t>‹#›</a:t>
            </a:fld>
            <a:endParaRPr lang="zh-CN" altLang="en-US"/>
          </a:p>
        </p:txBody>
      </p:sp>
    </p:spTree>
    <p:extLst>
      <p:ext uri="{BB962C8B-B14F-4D97-AF65-F5344CB8AC3E}">
        <p14:creationId xmlns:p14="http://schemas.microsoft.com/office/powerpoint/2010/main" val="1417888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B488940-D45E-4F77-B557-0D26D961515A}" type="datetimeFigureOut">
              <a:rPr lang="zh-CN" altLang="en-US" smtClean="0"/>
              <a:t>2018/3/27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24A7D7-5674-4ABD-A4DF-1B58C7B0A5A3}" type="slidenum">
              <a:rPr lang="zh-CN" altLang="en-US" smtClean="0"/>
              <a:t>‹#›</a:t>
            </a:fld>
            <a:endParaRPr lang="zh-CN" altLang="en-US"/>
          </a:p>
        </p:txBody>
      </p:sp>
    </p:spTree>
    <p:extLst>
      <p:ext uri="{BB962C8B-B14F-4D97-AF65-F5344CB8AC3E}">
        <p14:creationId xmlns:p14="http://schemas.microsoft.com/office/powerpoint/2010/main" val="293033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B488940-D45E-4F77-B557-0D26D961515A}" type="datetimeFigureOut">
              <a:rPr lang="zh-CN" altLang="en-US" smtClean="0"/>
              <a:t>2018/3/27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24A7D7-5674-4ABD-A4DF-1B58C7B0A5A3}" type="slidenum">
              <a:rPr lang="zh-CN" altLang="en-US" smtClean="0"/>
              <a:t>‹#›</a:t>
            </a:fld>
            <a:endParaRPr lang="zh-CN" altLang="en-US"/>
          </a:p>
        </p:txBody>
      </p:sp>
    </p:spTree>
    <p:extLst>
      <p:ext uri="{BB962C8B-B14F-4D97-AF65-F5344CB8AC3E}">
        <p14:creationId xmlns:p14="http://schemas.microsoft.com/office/powerpoint/2010/main" val="3458040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B488940-D45E-4F77-B557-0D26D961515A}" type="datetimeFigureOut">
              <a:rPr lang="zh-CN" altLang="en-US" smtClean="0"/>
              <a:t>2018/3/27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24A7D7-5674-4ABD-A4DF-1B58C7B0A5A3}" type="slidenum">
              <a:rPr lang="zh-CN" altLang="en-US" smtClean="0"/>
              <a:t>‹#›</a:t>
            </a:fld>
            <a:endParaRPr lang="zh-CN" altLang="en-US"/>
          </a:p>
        </p:txBody>
      </p:sp>
    </p:spTree>
    <p:extLst>
      <p:ext uri="{BB962C8B-B14F-4D97-AF65-F5344CB8AC3E}">
        <p14:creationId xmlns:p14="http://schemas.microsoft.com/office/powerpoint/2010/main" val="3522381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B488940-D45E-4F77-B557-0D26D961515A}" type="datetimeFigureOut">
              <a:rPr lang="zh-CN" altLang="en-US" smtClean="0"/>
              <a:t>2018/3/27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24A7D7-5674-4ABD-A4DF-1B58C7B0A5A3}" type="slidenum">
              <a:rPr lang="zh-CN" altLang="en-US" smtClean="0"/>
              <a:t>‹#›</a:t>
            </a:fld>
            <a:endParaRPr lang="zh-CN" altLang="en-US"/>
          </a:p>
        </p:txBody>
      </p:sp>
    </p:spTree>
    <p:extLst>
      <p:ext uri="{BB962C8B-B14F-4D97-AF65-F5344CB8AC3E}">
        <p14:creationId xmlns:p14="http://schemas.microsoft.com/office/powerpoint/2010/main" val="177177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B488940-D45E-4F77-B557-0D26D961515A}" type="datetimeFigureOut">
              <a:rPr lang="zh-CN" altLang="en-US" smtClean="0"/>
              <a:t>2018/3/27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A24A7D7-5674-4ABD-A4DF-1B58C7B0A5A3}" type="slidenum">
              <a:rPr lang="zh-CN" altLang="en-US" smtClean="0"/>
              <a:t>‹#›</a:t>
            </a:fld>
            <a:endParaRPr lang="zh-CN" altLang="en-US"/>
          </a:p>
        </p:txBody>
      </p:sp>
    </p:spTree>
    <p:extLst>
      <p:ext uri="{BB962C8B-B14F-4D97-AF65-F5344CB8AC3E}">
        <p14:creationId xmlns:p14="http://schemas.microsoft.com/office/powerpoint/2010/main" val="36811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B488940-D45E-4F77-B557-0D26D961515A}" type="datetimeFigureOut">
              <a:rPr lang="zh-CN" altLang="en-US" smtClean="0"/>
              <a:t>2018/3/27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A24A7D7-5674-4ABD-A4DF-1B58C7B0A5A3}" type="slidenum">
              <a:rPr lang="zh-CN" altLang="en-US" smtClean="0"/>
              <a:t>‹#›</a:t>
            </a:fld>
            <a:endParaRPr lang="zh-CN" altLang="en-US"/>
          </a:p>
        </p:txBody>
      </p:sp>
    </p:spTree>
    <p:extLst>
      <p:ext uri="{BB962C8B-B14F-4D97-AF65-F5344CB8AC3E}">
        <p14:creationId xmlns:p14="http://schemas.microsoft.com/office/powerpoint/2010/main" val="843232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13" name="Title 1"/>
          <p:cNvSpPr>
            <a:spLocks noGrp="1"/>
          </p:cNvSpPr>
          <p:nvPr>
            <p:ph type="title"/>
          </p:nvPr>
        </p:nvSpPr>
        <p:spPr>
          <a:xfrm>
            <a:off x="982666" y="224998"/>
            <a:ext cx="5113337" cy="504000"/>
          </a:xfrm>
          <a:prstGeom prst="rect">
            <a:avLst/>
          </a:prstGeom>
        </p:spPr>
        <p:txBody>
          <a:bodyPr/>
          <a:lstStyle>
            <a:lvl1pPr>
              <a:lnSpc>
                <a:spcPct val="100000"/>
              </a:lnSpc>
              <a:defRPr sz="2400" b="1">
                <a:latin typeface="微软雅黑" pitchFamily="34" charset="-122"/>
                <a:ea typeface="微软雅黑" pitchFamily="34" charset="-122"/>
              </a:defRPr>
            </a:lvl1pPr>
          </a:lstStyle>
          <a:p>
            <a:r>
              <a:rPr lang="zh-CN" altLang="en-US" dirty="0"/>
              <a:t>单击此处编辑母版标题样式</a:t>
            </a:r>
            <a:endParaRPr lang="en-US" dirty="0"/>
          </a:p>
        </p:txBody>
      </p:sp>
      <p:sp>
        <p:nvSpPr>
          <p:cNvPr id="16" name="矩形 15"/>
          <p:cNvSpPr/>
          <p:nvPr userDrawn="1"/>
        </p:nvSpPr>
        <p:spPr>
          <a:xfrm>
            <a:off x="313473" y="6311231"/>
            <a:ext cx="11544244" cy="3603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3876" y="6320514"/>
            <a:ext cx="351680" cy="360362"/>
          </a:xfrm>
          <a:prstGeom prst="rect">
            <a:avLst/>
          </a:prstGeom>
        </p:spPr>
      </p:pic>
      <p:sp>
        <p:nvSpPr>
          <p:cNvPr id="14" name="Slide Number Placeholder 5"/>
          <p:cNvSpPr>
            <a:spLocks noGrp="1"/>
          </p:cNvSpPr>
          <p:nvPr>
            <p:ph type="sldNum" sz="quarter" idx="10"/>
          </p:nvPr>
        </p:nvSpPr>
        <p:spPr>
          <a:xfrm>
            <a:off x="313473" y="6320514"/>
            <a:ext cx="757237" cy="360362"/>
          </a:xfrm>
          <a:prstGeom prst="rect">
            <a:avLst/>
          </a:prstGeom>
        </p:spPr>
        <p:txBody>
          <a:bodyPr vert="horz" wrap="square" lIns="91440" tIns="45720" rIns="91440" bIns="45720" numCol="1" anchor="ctr" anchorCtr="0" compatLnSpc="1"/>
          <a:lstStyle>
            <a:lvl1pPr algn="ctr">
              <a:defRPr sz="1600">
                <a:solidFill>
                  <a:schemeClr val="bg1"/>
                </a:solidFill>
                <a:latin typeface="Arial" pitchFamily="34" charset="0"/>
              </a:defRPr>
            </a:lvl1pPr>
          </a:lstStyle>
          <a:p>
            <a:pPr>
              <a:defRPr/>
            </a:pPr>
            <a:r>
              <a:rPr lang="en-US" altLang="zh-CN" dirty="0"/>
              <a:t>-</a:t>
            </a:r>
            <a:fld id="{1B8378C4-2CCD-4DD8-A267-74E92D4E5558}" type="slidenum">
              <a:rPr lang="zh-CN" altLang="zh-CN"/>
              <a:t>‹#›</a:t>
            </a:fld>
            <a:r>
              <a:rPr lang="en-US" altLang="zh-CN" dirty="0"/>
              <a:t>-</a:t>
            </a:r>
            <a:endParaRPr lang="zh-CN" altLang="zh-CN" dirty="0"/>
          </a:p>
        </p:txBody>
      </p:sp>
      <p:sp>
        <p:nvSpPr>
          <p:cNvPr id="19" name="矩形 18"/>
          <p:cNvSpPr/>
          <p:nvPr userDrawn="1"/>
        </p:nvSpPr>
        <p:spPr>
          <a:xfrm>
            <a:off x="313927" y="225425"/>
            <a:ext cx="503238" cy="503238"/>
          </a:xfrm>
          <a:prstGeom prst="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33402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B488940-D45E-4F77-B557-0D26D961515A}" type="datetimeFigureOut">
              <a:rPr lang="zh-CN" altLang="en-US" smtClean="0"/>
              <a:t>2018/3/27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24A7D7-5674-4ABD-A4DF-1B58C7B0A5A3}" type="slidenum">
              <a:rPr lang="zh-CN" altLang="en-US" smtClean="0"/>
              <a:t>‹#›</a:t>
            </a:fld>
            <a:endParaRPr lang="zh-CN" altLang="en-US"/>
          </a:p>
        </p:txBody>
      </p:sp>
    </p:spTree>
    <p:extLst>
      <p:ext uri="{BB962C8B-B14F-4D97-AF65-F5344CB8AC3E}">
        <p14:creationId xmlns:p14="http://schemas.microsoft.com/office/powerpoint/2010/main" val="2496919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B488940-D45E-4F77-B557-0D26D961515A}" type="datetimeFigureOut">
              <a:rPr lang="zh-CN" altLang="en-US" smtClean="0"/>
              <a:t>2018/3/27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24A7D7-5674-4ABD-A4DF-1B58C7B0A5A3}" type="slidenum">
              <a:rPr lang="zh-CN" altLang="en-US" smtClean="0"/>
              <a:t>‹#›</a:t>
            </a:fld>
            <a:endParaRPr lang="zh-CN" altLang="en-US"/>
          </a:p>
        </p:txBody>
      </p:sp>
    </p:spTree>
    <p:extLst>
      <p:ext uri="{BB962C8B-B14F-4D97-AF65-F5344CB8AC3E}">
        <p14:creationId xmlns:p14="http://schemas.microsoft.com/office/powerpoint/2010/main" val="2263534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488940-D45E-4F77-B557-0D26D961515A}" type="datetimeFigureOut">
              <a:rPr lang="zh-CN" altLang="en-US" smtClean="0"/>
              <a:t>2018/3/27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24A7D7-5674-4ABD-A4DF-1B58C7B0A5A3}" type="slidenum">
              <a:rPr lang="zh-CN" altLang="en-US" smtClean="0"/>
              <a:t>‹#›</a:t>
            </a:fld>
            <a:endParaRPr lang="zh-CN" altLang="en-US"/>
          </a:p>
        </p:txBody>
      </p:sp>
    </p:spTree>
    <p:extLst>
      <p:ext uri="{BB962C8B-B14F-4D97-AF65-F5344CB8AC3E}">
        <p14:creationId xmlns:p14="http://schemas.microsoft.com/office/powerpoint/2010/main" val="2318574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8716"/>
            <a:ext cx="12192000" cy="6858000"/>
          </a:xfrm>
          <a:prstGeom prst="rect">
            <a:avLst/>
          </a:prstGeom>
        </p:spPr>
      </p:pic>
      <p:sp>
        <p:nvSpPr>
          <p:cNvPr id="6" name="文本框 9"/>
          <p:cNvSpPr txBox="1">
            <a:spLocks noChangeArrowheads="1"/>
          </p:cNvSpPr>
          <p:nvPr/>
        </p:nvSpPr>
        <p:spPr bwMode="auto">
          <a:xfrm>
            <a:off x="10364549" y="281914"/>
            <a:ext cx="10080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1600" b="1" dirty="0">
                <a:latin typeface="微软雅黑" pitchFamily="34" charset="-122"/>
                <a:ea typeface="微软雅黑" pitchFamily="34" charset="-122"/>
              </a:rPr>
              <a:t>清众鑫</a:t>
            </a:r>
          </a:p>
        </p:txBody>
      </p:sp>
      <p:sp>
        <p:nvSpPr>
          <p:cNvPr id="8" name="文本框 5"/>
          <p:cNvSpPr txBox="1">
            <a:spLocks noChangeArrowheads="1"/>
          </p:cNvSpPr>
          <p:nvPr/>
        </p:nvSpPr>
        <p:spPr bwMode="auto">
          <a:xfrm>
            <a:off x="4229681" y="2708275"/>
            <a:ext cx="597954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4400" b="1" dirty="0">
                <a:solidFill>
                  <a:schemeClr val="bg1"/>
                </a:solidFill>
                <a:latin typeface="微软雅黑" pitchFamily="34" charset="-122"/>
                <a:ea typeface="微软雅黑" pitchFamily="34" charset="-122"/>
              </a:rPr>
              <a:t>网络安全等级保护交流</a:t>
            </a:r>
          </a:p>
        </p:txBody>
      </p:sp>
      <p:sp>
        <p:nvSpPr>
          <p:cNvPr id="9" name="文本框 6"/>
          <p:cNvSpPr txBox="1">
            <a:spLocks noChangeArrowheads="1"/>
          </p:cNvSpPr>
          <p:nvPr/>
        </p:nvSpPr>
        <p:spPr bwMode="auto">
          <a:xfrm>
            <a:off x="6152557" y="3876912"/>
            <a:ext cx="5041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r>
              <a:rPr lang="zh-CN" altLang="en-US" sz="2400" dirty="0">
                <a:solidFill>
                  <a:schemeClr val="bg1"/>
                </a:solidFill>
                <a:latin typeface="微软雅黑" pitchFamily="34" charset="-122"/>
                <a:ea typeface="微软雅黑" pitchFamily="34" charset="-122"/>
              </a:rPr>
              <a:t>太原清众鑫科技有限公司宣介</a:t>
            </a:r>
          </a:p>
        </p:txBody>
      </p:sp>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54013" y="107171"/>
            <a:ext cx="646835" cy="662806"/>
          </a:xfrm>
          <a:prstGeom prst="rect">
            <a:avLst/>
          </a:prstGeom>
        </p:spPr>
      </p:pic>
      <p:sp>
        <p:nvSpPr>
          <p:cNvPr id="2" name="文本框 1"/>
          <p:cNvSpPr txBox="1"/>
          <p:nvPr/>
        </p:nvSpPr>
        <p:spPr>
          <a:xfrm>
            <a:off x="7681442" y="4725904"/>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r">
              <a:defRPr sz="2400">
                <a:solidFill>
                  <a:schemeClr val="bg1"/>
                </a:solidFill>
                <a:latin typeface="微软雅黑" pitchFamily="34" charset="-122"/>
                <a:ea typeface="微软雅黑" pitchFamily="34" charset="-122"/>
              </a:defRPr>
            </a:lvl1pPr>
            <a:lvl2pPr marL="742950" indent="-285750">
              <a:defRPr>
                <a:latin typeface="Arial" pitchFamily="34" charset="0"/>
                <a:ea typeface="宋体" pitchFamily="2" charset="-122"/>
              </a:defRPr>
            </a:lvl2pPr>
            <a:lvl3pPr marL="1143000" indent="-228600">
              <a:defRPr>
                <a:latin typeface="Arial" pitchFamily="34" charset="0"/>
                <a:ea typeface="宋体" pitchFamily="2" charset="-122"/>
              </a:defRPr>
            </a:lvl3pPr>
            <a:lvl4pPr marL="1600200" indent="-228600">
              <a:defRPr>
                <a:latin typeface="Arial" pitchFamily="34" charset="0"/>
                <a:ea typeface="宋体" pitchFamily="2" charset="-122"/>
              </a:defRPr>
            </a:lvl4pPr>
            <a:lvl5pPr marL="2057400" indent="-228600">
              <a:defRPr>
                <a:latin typeface="Arial" pitchFamily="34" charset="0"/>
                <a:ea typeface="宋体" pitchFamily="2" charset="-122"/>
              </a:defRPr>
            </a:lvl5pPr>
            <a:lvl6pPr marL="2514600" indent="-228600" eaLnBrk="0" fontAlgn="base" hangingPunct="0">
              <a:spcBef>
                <a:spcPct val="0"/>
              </a:spcBef>
              <a:spcAft>
                <a:spcPct val="0"/>
              </a:spcAft>
              <a:defRPr>
                <a:latin typeface="Arial" pitchFamily="34" charset="0"/>
                <a:ea typeface="宋体" pitchFamily="2" charset="-122"/>
              </a:defRPr>
            </a:lvl6pPr>
            <a:lvl7pPr marL="2971800" indent="-228600" eaLnBrk="0" fontAlgn="base" hangingPunct="0">
              <a:spcBef>
                <a:spcPct val="0"/>
              </a:spcBef>
              <a:spcAft>
                <a:spcPct val="0"/>
              </a:spcAft>
              <a:defRPr>
                <a:latin typeface="Arial" pitchFamily="34" charset="0"/>
                <a:ea typeface="宋体" pitchFamily="2" charset="-122"/>
              </a:defRPr>
            </a:lvl7pPr>
            <a:lvl8pPr marL="3429000" indent="-228600" eaLnBrk="0" fontAlgn="base" hangingPunct="0">
              <a:spcBef>
                <a:spcPct val="0"/>
              </a:spcBef>
              <a:spcAft>
                <a:spcPct val="0"/>
              </a:spcAft>
              <a:defRPr>
                <a:latin typeface="Arial" pitchFamily="34" charset="0"/>
                <a:ea typeface="宋体" pitchFamily="2" charset="-122"/>
              </a:defRPr>
            </a:lvl8pPr>
            <a:lvl9pPr marL="3886200" indent="-228600" eaLnBrk="0" fontAlgn="base" hangingPunct="0">
              <a:spcBef>
                <a:spcPct val="0"/>
              </a:spcBef>
              <a:spcAft>
                <a:spcPct val="0"/>
              </a:spcAft>
              <a:defRPr>
                <a:latin typeface="Arial" pitchFamily="34" charset="0"/>
                <a:ea typeface="宋体" pitchFamily="2" charset="-122"/>
              </a:defRPr>
            </a:lvl9pPr>
          </a:lstStyle>
          <a:p>
            <a:r>
              <a:rPr lang="zh-CN" altLang="en-US" dirty="0"/>
              <a:t>测评师：张银亮</a:t>
            </a:r>
          </a:p>
        </p:txBody>
      </p:sp>
    </p:spTree>
    <p:extLst>
      <p:ext uri="{BB962C8B-B14F-4D97-AF65-F5344CB8AC3E}">
        <p14:creationId xmlns:p14="http://schemas.microsoft.com/office/powerpoint/2010/main" val="2308906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50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100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线形标注 2(带边框和强调线) 4"/>
          <p:cNvSpPr/>
          <p:nvPr/>
        </p:nvSpPr>
        <p:spPr>
          <a:xfrm flipH="1">
            <a:off x="265478" y="4277557"/>
            <a:ext cx="3687096" cy="1528883"/>
          </a:xfrm>
          <a:prstGeom prst="accentBorderCallout2">
            <a:avLst>
              <a:gd name="adj1" fmla="val 18750"/>
              <a:gd name="adj2" fmla="val -8333"/>
              <a:gd name="adj3" fmla="val 18750"/>
              <a:gd name="adj4" fmla="val -13596"/>
              <a:gd name="adj5" fmla="val -26793"/>
              <a:gd name="adj6" fmla="val -37428"/>
            </a:avLst>
          </a:prstGeom>
          <a:ln w="28575"/>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rgbClr val="FFFFFF"/>
                </a:solidFill>
                <a:latin typeface="微软雅黑" panose="020B0503020204020204" pitchFamily="34" charset="-122"/>
                <a:ea typeface="微软雅黑" panose="020B0503020204020204" pitchFamily="34" charset="-122"/>
              </a:rPr>
              <a:t>物联网环境主要增加的内容包括：“感知节点的物理防护”、“感知节点设备安全”、“感知网关节点设备安全”、“感知节点的管理”、“数据融合处理”等。</a:t>
            </a:r>
          </a:p>
        </p:txBody>
      </p:sp>
      <p:sp>
        <p:nvSpPr>
          <p:cNvPr id="6" name="线形标注 2(带边框和强调线) 5"/>
          <p:cNvSpPr/>
          <p:nvPr/>
        </p:nvSpPr>
        <p:spPr>
          <a:xfrm flipH="1">
            <a:off x="265478" y="1290222"/>
            <a:ext cx="3687096" cy="1570965"/>
          </a:xfrm>
          <a:prstGeom prst="accentBorderCallout2">
            <a:avLst>
              <a:gd name="adj1" fmla="val 18750"/>
              <a:gd name="adj2" fmla="val -8333"/>
              <a:gd name="adj3" fmla="val 18750"/>
              <a:gd name="adj4" fmla="val -13867"/>
              <a:gd name="adj5" fmla="val 85175"/>
              <a:gd name="adj6" fmla="val -37467"/>
            </a:avLst>
          </a:prstGeom>
          <a:ln w="28575"/>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rgbClr val="FFFFFF"/>
                </a:solidFill>
                <a:latin typeface="微软雅黑" panose="020B0503020204020204" pitchFamily="34" charset="-122"/>
                <a:ea typeface="微软雅黑" panose="020B0503020204020204" pitchFamily="34" charset="-122"/>
              </a:rPr>
              <a:t>移动互联环境主要增加的内容包括：“无线接入点的物理位置”、“移动终端管控”、“移动应用管控”、“移动应用软件采购”、“移动应用软件开发”等</a:t>
            </a:r>
          </a:p>
        </p:txBody>
      </p:sp>
      <p:sp>
        <p:nvSpPr>
          <p:cNvPr id="9" name="线形标注 2(带边框和强调线) 8"/>
          <p:cNvSpPr/>
          <p:nvPr/>
        </p:nvSpPr>
        <p:spPr>
          <a:xfrm>
            <a:off x="8273841" y="1241646"/>
            <a:ext cx="3672350" cy="1457310"/>
          </a:xfrm>
          <a:prstGeom prst="accentBorderCallout2">
            <a:avLst>
              <a:gd name="adj1" fmla="val 18750"/>
              <a:gd name="adj2" fmla="val -11746"/>
              <a:gd name="adj3" fmla="val 18750"/>
              <a:gd name="adj4" fmla="val -16667"/>
              <a:gd name="adj5" fmla="val 87651"/>
              <a:gd name="adj6" fmla="val -50922"/>
            </a:avLst>
          </a:prstGeom>
          <a:ln w="28575"/>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rgbClr val="FFFFFF"/>
                </a:solidFill>
                <a:latin typeface="微软雅黑" panose="020B0503020204020204" pitchFamily="34" charset="-122"/>
                <a:ea typeface="微软雅黑" panose="020B0503020204020204" pitchFamily="34" charset="-122"/>
              </a:rPr>
              <a:t>云计算环境安全扩展要求主要增加的内容包括：“基础设施的位置”、“虚拟化安全保护”、“镜像和快照保护”、“云服务商选择”、“云计算环境管理”等。</a:t>
            </a:r>
          </a:p>
        </p:txBody>
      </p:sp>
      <p:sp>
        <p:nvSpPr>
          <p:cNvPr id="2" name="标题 1">
            <a:extLst>
              <a:ext uri="{FF2B5EF4-FFF2-40B4-BE49-F238E27FC236}">
                <a16:creationId xmlns:a16="http://schemas.microsoft.com/office/drawing/2014/main" id="{5C6B70CD-A8EF-48BA-B7A3-793FABFFC71A}"/>
              </a:ext>
            </a:extLst>
          </p:cNvPr>
          <p:cNvSpPr>
            <a:spLocks noGrp="1"/>
          </p:cNvSpPr>
          <p:nvPr>
            <p:ph type="title"/>
          </p:nvPr>
        </p:nvSpPr>
        <p:spPr/>
        <p:txBody>
          <a:bodyPr>
            <a:normAutofit/>
          </a:bodyPr>
          <a:lstStyle/>
          <a:p>
            <a:r>
              <a:rPr lang="zh-CN" altLang="en-US" dirty="0">
                <a:solidFill>
                  <a:srgbClr val="191919"/>
                </a:solidFill>
                <a:latin typeface="PingFang SC"/>
              </a:rPr>
              <a:t>五、环境安全扩展了哪些要求</a:t>
            </a:r>
            <a:endParaRPr lang="zh-CN" altLang="en-US" dirty="0"/>
          </a:p>
        </p:txBody>
      </p:sp>
      <p:sp>
        <p:nvSpPr>
          <p:cNvPr id="4" name="椭圆 3"/>
          <p:cNvSpPr/>
          <p:nvPr/>
        </p:nvSpPr>
        <p:spPr>
          <a:xfrm>
            <a:off x="4694899" y="2252675"/>
            <a:ext cx="2802194" cy="1892643"/>
          </a:xfrm>
          <a:prstGeom prst="ellipse">
            <a:avLst/>
          </a:prstGeom>
          <a:solidFill>
            <a:schemeClr val="accent1">
              <a:lumMod val="50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环境安全扩展</a:t>
            </a:r>
          </a:p>
        </p:txBody>
      </p:sp>
      <p:sp>
        <p:nvSpPr>
          <p:cNvPr id="7" name="线形标注 2(带边框和强调线) 6"/>
          <p:cNvSpPr/>
          <p:nvPr/>
        </p:nvSpPr>
        <p:spPr>
          <a:xfrm>
            <a:off x="8273841" y="4277557"/>
            <a:ext cx="3672350" cy="1528883"/>
          </a:xfrm>
          <a:prstGeom prst="accentBorderCallout2">
            <a:avLst>
              <a:gd name="adj1" fmla="val 18750"/>
              <a:gd name="adj2" fmla="val -8333"/>
              <a:gd name="adj3" fmla="val 18750"/>
              <a:gd name="adj4" fmla="val -14435"/>
              <a:gd name="adj5" fmla="val -38018"/>
              <a:gd name="adj6" fmla="val -35506"/>
            </a:avLst>
          </a:prstGeom>
          <a:ln w="28575"/>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rgbClr val="FFFFFF"/>
                </a:solidFill>
                <a:latin typeface="微软雅黑" panose="020B0503020204020204" pitchFamily="34" charset="-122"/>
                <a:ea typeface="微软雅黑" panose="020B0503020204020204" pitchFamily="34" charset="-122"/>
              </a:rPr>
              <a:t>工业控制系统主要增加的内容包括：“室外控制设备防护”、“工业控制系统网络架构安全”、“拔号使用控制”、“无线使用控制”、“控制设备安全”。</a:t>
            </a:r>
          </a:p>
        </p:txBody>
      </p:sp>
    </p:spTree>
    <p:extLst>
      <p:ext uri="{BB962C8B-B14F-4D97-AF65-F5344CB8AC3E}">
        <p14:creationId xmlns:p14="http://schemas.microsoft.com/office/powerpoint/2010/main" val="3756474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heel(1)">
                                      <p:cBhvr>
                                        <p:cTn id="14" dur="2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heel(1)">
                                      <p:cBhvr>
                                        <p:cTn id="19" dur="20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heel(1)">
                                      <p:cBhvr>
                                        <p:cTn id="24" dur="20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heel(1)">
                                      <p:cBhvr>
                                        <p:cTn id="29"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4"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E684DD8-307E-40BE-B56B-621B0F569D00}"/>
              </a:ext>
            </a:extLst>
          </p:cNvPr>
          <p:cNvSpPr txBox="1">
            <a:spLocks/>
          </p:cNvSpPr>
          <p:nvPr/>
        </p:nvSpPr>
        <p:spPr>
          <a:xfrm>
            <a:off x="982666" y="224998"/>
            <a:ext cx="5113337" cy="50400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2400" b="1" kern="1200">
                <a:solidFill>
                  <a:schemeClr val="tx1"/>
                </a:solidFill>
                <a:latin typeface="微软雅黑" pitchFamily="34" charset="-122"/>
                <a:ea typeface="微软雅黑" pitchFamily="34" charset="-122"/>
                <a:cs typeface="+mj-cs"/>
              </a:defRPr>
            </a:lvl1pPr>
          </a:lstStyle>
          <a:p>
            <a:r>
              <a:rPr lang="zh-CN" altLang="en-US" dirty="0"/>
              <a:t>六、等级保护对象变化</a:t>
            </a:r>
          </a:p>
        </p:txBody>
      </p:sp>
      <p:sp>
        <p:nvSpPr>
          <p:cNvPr id="5" name="椭圆 4">
            <a:extLst>
              <a:ext uri="{FF2B5EF4-FFF2-40B4-BE49-F238E27FC236}">
                <a16:creationId xmlns:a16="http://schemas.microsoft.com/office/drawing/2014/main" id="{B72007AC-3DC1-424B-BCDE-97DC3AF91E58}"/>
              </a:ext>
            </a:extLst>
          </p:cNvPr>
          <p:cNvSpPr/>
          <p:nvPr/>
        </p:nvSpPr>
        <p:spPr>
          <a:xfrm>
            <a:off x="3862335" y="3200601"/>
            <a:ext cx="1187922" cy="1120769"/>
          </a:xfrm>
          <a:prstGeom prst="ellipse">
            <a:avLst/>
          </a:prstGeom>
          <a:solidFill>
            <a:schemeClr val="bg1">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solidFill>
                  <a:schemeClr val="tx1"/>
                </a:solidFill>
                <a:latin typeface="Microsoft YaHei" charset="-122"/>
                <a:ea typeface="Microsoft YaHei" charset="-122"/>
                <a:cs typeface="Microsoft YaHei" charset="-122"/>
              </a:rPr>
              <a:t>信息系统（计算机）</a:t>
            </a:r>
          </a:p>
        </p:txBody>
      </p:sp>
      <p:sp>
        <p:nvSpPr>
          <p:cNvPr id="6" name="椭圆 5">
            <a:extLst>
              <a:ext uri="{FF2B5EF4-FFF2-40B4-BE49-F238E27FC236}">
                <a16:creationId xmlns:a16="http://schemas.microsoft.com/office/drawing/2014/main" id="{FC7A94A2-AE9A-4814-BB66-4FB9206C7AE5}"/>
              </a:ext>
            </a:extLst>
          </p:cNvPr>
          <p:cNvSpPr/>
          <p:nvPr/>
        </p:nvSpPr>
        <p:spPr>
          <a:xfrm>
            <a:off x="1091223" y="3127612"/>
            <a:ext cx="1423301" cy="1332214"/>
          </a:xfrm>
          <a:prstGeom prst="ellipse">
            <a:avLst/>
          </a:prstGeom>
          <a:solidFill>
            <a:srgbClr val="FF8606"/>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b="1" dirty="0">
                <a:solidFill>
                  <a:schemeClr val="tx1"/>
                </a:solidFill>
                <a:latin typeface="Microsoft YaHei" charset="-122"/>
                <a:ea typeface="Microsoft YaHei" charset="-122"/>
                <a:cs typeface="Microsoft YaHei" charset="-122"/>
              </a:rPr>
              <a:t>等级保护</a:t>
            </a:r>
            <a:endParaRPr kumimoji="1" lang="en-US" altLang="zh-CN" sz="2000" b="1" dirty="0">
              <a:solidFill>
                <a:schemeClr val="tx1"/>
              </a:solidFill>
              <a:latin typeface="Microsoft YaHei" charset="-122"/>
              <a:ea typeface="Microsoft YaHei" charset="-122"/>
              <a:cs typeface="Microsoft YaHei" charset="-122"/>
            </a:endParaRPr>
          </a:p>
          <a:p>
            <a:pPr algn="ctr"/>
            <a:r>
              <a:rPr kumimoji="1" lang="zh-CN" altLang="en-US" sz="2000" b="1" dirty="0">
                <a:solidFill>
                  <a:schemeClr val="tx1"/>
                </a:solidFill>
                <a:latin typeface="Microsoft YaHei" charset="-122"/>
                <a:ea typeface="Microsoft YaHei" charset="-122"/>
                <a:cs typeface="Microsoft YaHei" charset="-122"/>
              </a:rPr>
              <a:t>对象</a:t>
            </a:r>
          </a:p>
        </p:txBody>
      </p:sp>
      <p:sp>
        <p:nvSpPr>
          <p:cNvPr id="7" name="椭圆 6">
            <a:extLst>
              <a:ext uri="{FF2B5EF4-FFF2-40B4-BE49-F238E27FC236}">
                <a16:creationId xmlns:a16="http://schemas.microsoft.com/office/drawing/2014/main" id="{8D425CB9-77CA-4F58-8D3B-C845F68B9D43}"/>
              </a:ext>
            </a:extLst>
          </p:cNvPr>
          <p:cNvSpPr/>
          <p:nvPr/>
        </p:nvSpPr>
        <p:spPr>
          <a:xfrm>
            <a:off x="9749852" y="3188093"/>
            <a:ext cx="1215148" cy="1194750"/>
          </a:xfrm>
          <a:prstGeom prst="ellipse">
            <a:avLst/>
          </a:prstGeom>
          <a:solidFill>
            <a:srgbClr val="00549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solidFill>
                  <a:schemeClr val="bg1"/>
                </a:solidFill>
                <a:latin typeface="Microsoft YaHei" charset="-122"/>
                <a:ea typeface="Microsoft YaHei" charset="-122"/>
                <a:cs typeface="Microsoft YaHei" charset="-122"/>
              </a:rPr>
              <a:t>使用移动互联技术信息系统</a:t>
            </a:r>
          </a:p>
        </p:txBody>
      </p:sp>
      <p:cxnSp>
        <p:nvCxnSpPr>
          <p:cNvPr id="8" name="直线连接符 2">
            <a:extLst>
              <a:ext uri="{FF2B5EF4-FFF2-40B4-BE49-F238E27FC236}">
                <a16:creationId xmlns:a16="http://schemas.microsoft.com/office/drawing/2014/main" id="{A8D8652D-118E-4048-8EBC-34B9594A08AE}"/>
              </a:ext>
            </a:extLst>
          </p:cNvPr>
          <p:cNvCxnSpPr>
            <a:cxnSpLocks/>
            <a:stCxn id="6" idx="6"/>
            <a:endCxn id="5" idx="2"/>
          </p:cNvCxnSpPr>
          <p:nvPr/>
        </p:nvCxnSpPr>
        <p:spPr>
          <a:xfrm flipV="1">
            <a:off x="2514524" y="3760986"/>
            <a:ext cx="1347811" cy="32733"/>
          </a:xfrm>
          <a:prstGeom prst="line">
            <a:avLst/>
          </a:prstGeom>
          <a:ln w="19050">
            <a:tailEnd type="stealth" w="lg" len="lg"/>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9DE817CC-7FA7-4800-AEE6-63A0AA8CEEB6}"/>
              </a:ext>
            </a:extLst>
          </p:cNvPr>
          <p:cNvSpPr/>
          <p:nvPr/>
        </p:nvSpPr>
        <p:spPr>
          <a:xfrm>
            <a:off x="5240908" y="4592559"/>
            <a:ext cx="1162692" cy="1096965"/>
          </a:xfrm>
          <a:prstGeom prst="ellipse">
            <a:avLst/>
          </a:prstGeom>
          <a:solidFill>
            <a:schemeClr val="bg1">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solidFill>
                  <a:schemeClr val="tx1"/>
                </a:solidFill>
                <a:latin typeface="Microsoft YaHei" charset="-122"/>
                <a:ea typeface="Microsoft YaHei" charset="-122"/>
              </a:rPr>
              <a:t>基础信息网络</a:t>
            </a:r>
          </a:p>
        </p:txBody>
      </p:sp>
      <p:cxnSp>
        <p:nvCxnSpPr>
          <p:cNvPr id="10" name="曲线连接符 8">
            <a:extLst>
              <a:ext uri="{FF2B5EF4-FFF2-40B4-BE49-F238E27FC236}">
                <a16:creationId xmlns:a16="http://schemas.microsoft.com/office/drawing/2014/main" id="{7BD35C31-E3F0-4AE9-8D18-4B184C761770}"/>
              </a:ext>
            </a:extLst>
          </p:cNvPr>
          <p:cNvCxnSpPr>
            <a:cxnSpLocks/>
            <a:stCxn id="6" idx="6"/>
          </p:cNvCxnSpPr>
          <p:nvPr/>
        </p:nvCxnSpPr>
        <p:spPr>
          <a:xfrm>
            <a:off x="2514524" y="3793719"/>
            <a:ext cx="2726384" cy="1347323"/>
          </a:xfrm>
          <a:prstGeom prst="curvedConnector3">
            <a:avLst>
              <a:gd name="adj1" fmla="val 50000"/>
            </a:avLst>
          </a:prstGeom>
          <a:ln w="19050">
            <a:tailEnd type="stealth" w="lg" len="lg"/>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B7915C53-716B-4DBA-8A48-5457FD2D5F67}"/>
              </a:ext>
            </a:extLst>
          </p:cNvPr>
          <p:cNvSpPr/>
          <p:nvPr/>
        </p:nvSpPr>
        <p:spPr>
          <a:xfrm>
            <a:off x="7751659" y="2324705"/>
            <a:ext cx="1136619" cy="1117539"/>
          </a:xfrm>
          <a:prstGeom prst="ellipse">
            <a:avLst/>
          </a:prstGeom>
          <a:solidFill>
            <a:srgbClr val="00549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solidFill>
                  <a:schemeClr val="bg1"/>
                </a:solidFill>
                <a:latin typeface="Microsoft YaHei" charset="-122"/>
                <a:ea typeface="Microsoft YaHei" charset="-122"/>
                <a:cs typeface="Microsoft YaHei" charset="-122"/>
              </a:rPr>
              <a:t>物联网</a:t>
            </a:r>
          </a:p>
        </p:txBody>
      </p:sp>
      <p:cxnSp>
        <p:nvCxnSpPr>
          <p:cNvPr id="12" name="曲线连接符 10">
            <a:extLst>
              <a:ext uri="{FF2B5EF4-FFF2-40B4-BE49-F238E27FC236}">
                <a16:creationId xmlns:a16="http://schemas.microsoft.com/office/drawing/2014/main" id="{D02D7978-C29C-4791-86AE-0CE999046D7B}"/>
              </a:ext>
            </a:extLst>
          </p:cNvPr>
          <p:cNvCxnSpPr>
            <a:cxnSpLocks/>
            <a:stCxn id="5" idx="6"/>
            <a:endCxn id="11" idx="3"/>
          </p:cNvCxnSpPr>
          <p:nvPr/>
        </p:nvCxnSpPr>
        <p:spPr>
          <a:xfrm flipV="1">
            <a:off x="5050257" y="3278584"/>
            <a:ext cx="2867856" cy="482402"/>
          </a:xfrm>
          <a:prstGeom prst="curved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D667F573-D81D-465A-9CC5-3E0D5974A63E}"/>
              </a:ext>
            </a:extLst>
          </p:cNvPr>
          <p:cNvSpPr/>
          <p:nvPr/>
        </p:nvSpPr>
        <p:spPr>
          <a:xfrm>
            <a:off x="7272323" y="4602975"/>
            <a:ext cx="1168482" cy="1148867"/>
          </a:xfrm>
          <a:prstGeom prst="ellipse">
            <a:avLst/>
          </a:prstGeom>
          <a:solidFill>
            <a:srgbClr val="00549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solidFill>
                  <a:schemeClr val="bg1"/>
                </a:solidFill>
                <a:latin typeface="Microsoft YaHei" charset="-122"/>
                <a:ea typeface="Microsoft YaHei" charset="-122"/>
                <a:cs typeface="Microsoft YaHei" charset="-122"/>
              </a:rPr>
              <a:t>云计算</a:t>
            </a:r>
            <a:endParaRPr kumimoji="1" lang="en-US" altLang="zh-CN" sz="1600" b="1" dirty="0">
              <a:solidFill>
                <a:schemeClr val="bg1"/>
              </a:solidFill>
              <a:latin typeface="Microsoft YaHei" charset="-122"/>
              <a:ea typeface="Microsoft YaHei" charset="-122"/>
              <a:cs typeface="Microsoft YaHei" charset="-122"/>
            </a:endParaRPr>
          </a:p>
          <a:p>
            <a:pPr algn="ctr"/>
            <a:r>
              <a:rPr kumimoji="1" lang="zh-CN" altLang="en-US" sz="1600" b="1" dirty="0">
                <a:solidFill>
                  <a:schemeClr val="bg1"/>
                </a:solidFill>
                <a:latin typeface="Microsoft YaHei" charset="-122"/>
                <a:ea typeface="Microsoft YaHei" charset="-122"/>
                <a:cs typeface="Microsoft YaHei" charset="-122"/>
              </a:rPr>
              <a:t>平台</a:t>
            </a:r>
          </a:p>
        </p:txBody>
      </p:sp>
      <p:cxnSp>
        <p:nvCxnSpPr>
          <p:cNvPr id="14" name="直线箭头连接符 78">
            <a:extLst>
              <a:ext uri="{FF2B5EF4-FFF2-40B4-BE49-F238E27FC236}">
                <a16:creationId xmlns:a16="http://schemas.microsoft.com/office/drawing/2014/main" id="{3D18D5D1-0FEC-4E2A-B21E-809DFCC8A335}"/>
              </a:ext>
            </a:extLst>
          </p:cNvPr>
          <p:cNvCxnSpPr>
            <a:cxnSpLocks/>
            <a:stCxn id="5" idx="6"/>
            <a:endCxn id="7" idx="2"/>
          </p:cNvCxnSpPr>
          <p:nvPr/>
        </p:nvCxnSpPr>
        <p:spPr>
          <a:xfrm>
            <a:off x="5050257" y="3760986"/>
            <a:ext cx="4699595" cy="24482"/>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15" name="曲线连接符 13">
            <a:extLst>
              <a:ext uri="{FF2B5EF4-FFF2-40B4-BE49-F238E27FC236}">
                <a16:creationId xmlns:a16="http://schemas.microsoft.com/office/drawing/2014/main" id="{FC3B9232-C0BB-47FE-8247-7E10399E06A1}"/>
              </a:ext>
            </a:extLst>
          </p:cNvPr>
          <p:cNvCxnSpPr>
            <a:cxnSpLocks/>
            <a:stCxn id="5" idx="6"/>
          </p:cNvCxnSpPr>
          <p:nvPr/>
        </p:nvCxnSpPr>
        <p:spPr>
          <a:xfrm>
            <a:off x="5050257" y="3760986"/>
            <a:ext cx="2393186" cy="1010237"/>
          </a:xfrm>
          <a:prstGeom prst="curved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6DCF0DAA-DCC0-4850-AC7E-7B5185906533}"/>
              </a:ext>
            </a:extLst>
          </p:cNvPr>
          <p:cNvSpPr/>
          <p:nvPr/>
        </p:nvSpPr>
        <p:spPr>
          <a:xfrm>
            <a:off x="5784027" y="2317256"/>
            <a:ext cx="1144194" cy="1124987"/>
          </a:xfrm>
          <a:prstGeom prst="ellipse">
            <a:avLst/>
          </a:prstGeom>
          <a:solidFill>
            <a:srgbClr val="00549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solidFill>
                  <a:schemeClr val="bg1"/>
                </a:solidFill>
                <a:latin typeface="Microsoft YaHei" charset="-122"/>
                <a:ea typeface="Microsoft YaHei" charset="-122"/>
                <a:cs typeface="Microsoft YaHei" charset="-122"/>
              </a:rPr>
              <a:t>工业控制系统</a:t>
            </a:r>
          </a:p>
        </p:txBody>
      </p:sp>
      <p:cxnSp>
        <p:nvCxnSpPr>
          <p:cNvPr id="17" name="曲线连接符 15">
            <a:extLst>
              <a:ext uri="{FF2B5EF4-FFF2-40B4-BE49-F238E27FC236}">
                <a16:creationId xmlns:a16="http://schemas.microsoft.com/office/drawing/2014/main" id="{028C1E5F-CA5D-4A6C-BE33-884F9EFBA32D}"/>
              </a:ext>
            </a:extLst>
          </p:cNvPr>
          <p:cNvCxnSpPr>
            <a:cxnSpLocks/>
            <a:stCxn id="5" idx="6"/>
            <a:endCxn id="16" idx="3"/>
          </p:cNvCxnSpPr>
          <p:nvPr/>
        </p:nvCxnSpPr>
        <p:spPr>
          <a:xfrm flipV="1">
            <a:off x="5050257" y="3277492"/>
            <a:ext cx="901333" cy="483494"/>
          </a:xfrm>
          <a:prstGeom prst="curved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4E52ECAA-9753-493C-887E-CF2F899B9248}"/>
              </a:ext>
            </a:extLst>
          </p:cNvPr>
          <p:cNvSpPr/>
          <p:nvPr/>
        </p:nvSpPr>
        <p:spPr>
          <a:xfrm>
            <a:off x="6813814" y="887594"/>
            <a:ext cx="1061925" cy="1001894"/>
          </a:xfrm>
          <a:prstGeom prst="ellipse">
            <a:avLst/>
          </a:prstGeom>
          <a:solidFill>
            <a:srgbClr val="00549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solidFill>
                  <a:schemeClr val="bg1"/>
                </a:solidFill>
                <a:latin typeface="Microsoft YaHei" charset="-122"/>
                <a:ea typeface="Microsoft YaHei" charset="-122"/>
              </a:rPr>
              <a:t>大数据</a:t>
            </a:r>
          </a:p>
        </p:txBody>
      </p:sp>
      <p:cxnSp>
        <p:nvCxnSpPr>
          <p:cNvPr id="19" name="曲线连接符 17">
            <a:extLst>
              <a:ext uri="{FF2B5EF4-FFF2-40B4-BE49-F238E27FC236}">
                <a16:creationId xmlns:a16="http://schemas.microsoft.com/office/drawing/2014/main" id="{52949786-7005-45E6-ABDD-22DD6C6F643C}"/>
              </a:ext>
            </a:extLst>
          </p:cNvPr>
          <p:cNvCxnSpPr>
            <a:cxnSpLocks/>
          </p:cNvCxnSpPr>
          <p:nvPr/>
        </p:nvCxnSpPr>
        <p:spPr>
          <a:xfrm flipV="1">
            <a:off x="2514524" y="1396792"/>
            <a:ext cx="4299290" cy="2405178"/>
          </a:xfrm>
          <a:prstGeom prst="curvedConnector3">
            <a:avLst>
              <a:gd name="adj1" fmla="val 38817"/>
            </a:avLst>
          </a:prstGeom>
          <a:ln w="19050">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88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circle(in)">
                                      <p:cBhvr>
                                        <p:cTn id="18" dur="2000"/>
                                        <p:tgtEl>
                                          <p:spTgt spid="5"/>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circle(in)">
                                      <p:cBhvr>
                                        <p:cTn id="21" dur="2000"/>
                                        <p:tgtEl>
                                          <p:spTgt spid="9"/>
                                        </p:tgtEl>
                                      </p:cBhvr>
                                    </p:animEffect>
                                  </p:childTnLst>
                                </p:cTn>
                              </p:par>
                              <p:par>
                                <p:cTn id="22" presetID="6" presetClass="entr" presetSubtype="16"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circle(in)">
                                      <p:cBhvr>
                                        <p:cTn id="24" dur="20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heel(1)">
                                      <p:cBhvr>
                                        <p:cTn id="29" dur="2000"/>
                                        <p:tgtEl>
                                          <p:spTgt spid="7"/>
                                        </p:tgtEl>
                                      </p:cBhvr>
                                    </p:animEffect>
                                  </p:childTnLst>
                                </p:cTn>
                              </p:par>
                              <p:par>
                                <p:cTn id="30" presetID="21" presetClass="entr" presetSubtype="1"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heel(1)">
                                      <p:cBhvr>
                                        <p:cTn id="32" dur="2000"/>
                                        <p:tgtEl>
                                          <p:spTgt spid="11"/>
                                        </p:tgtEl>
                                      </p:cBhvr>
                                    </p:animEffect>
                                  </p:childTnLst>
                                </p:cTn>
                              </p:par>
                              <p:par>
                                <p:cTn id="33" presetID="21" presetClass="entr" presetSubtype="1"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heel(1)">
                                      <p:cBhvr>
                                        <p:cTn id="35" dur="2000"/>
                                        <p:tgtEl>
                                          <p:spTgt spid="13"/>
                                        </p:tgtEl>
                                      </p:cBhvr>
                                    </p:animEffect>
                                  </p:childTnLst>
                                </p:cTn>
                              </p:par>
                              <p:par>
                                <p:cTn id="36" presetID="21" presetClass="entr" presetSubtype="1"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heel(1)">
                                      <p:cBhvr>
                                        <p:cTn id="38" dur="2000"/>
                                        <p:tgtEl>
                                          <p:spTgt spid="16"/>
                                        </p:tgtEl>
                                      </p:cBhvr>
                                    </p:animEffect>
                                  </p:childTnLst>
                                </p:cTn>
                              </p:par>
                              <p:par>
                                <p:cTn id="39" presetID="21" presetClass="entr" presetSubtype="1"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heel(1)">
                                      <p:cBhvr>
                                        <p:cTn id="41"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9" grpId="0" animBg="1"/>
      <p:bldP spid="11" grpId="0" animBg="1"/>
      <p:bldP spid="13" grpId="0" animBg="1"/>
      <p:bldP spid="16"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A21E77-5393-4882-B897-9FDC7EB0BCC1}"/>
              </a:ext>
            </a:extLst>
          </p:cNvPr>
          <p:cNvSpPr>
            <a:spLocks noGrp="1"/>
          </p:cNvSpPr>
          <p:nvPr>
            <p:ph type="title"/>
          </p:nvPr>
        </p:nvSpPr>
        <p:spPr/>
        <p:txBody>
          <a:bodyPr>
            <a:normAutofit/>
          </a:bodyPr>
          <a:lstStyle/>
          <a:p>
            <a:r>
              <a:rPr lang="zh-CN" altLang="en-US" dirty="0"/>
              <a:t>六、等级保护对象变化</a:t>
            </a:r>
            <a:r>
              <a:rPr lang="en-US" altLang="zh-CN" dirty="0"/>
              <a:t>-</a:t>
            </a:r>
            <a:r>
              <a:rPr lang="zh-CN" altLang="en-US" dirty="0"/>
              <a:t>安全框架</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59940"/>
            <a:ext cx="6154825" cy="4624667"/>
          </a:xfrm>
          <a:prstGeom prst="rect">
            <a:avLst/>
          </a:prstGeom>
        </p:spPr>
      </p:pic>
      <p:sp>
        <p:nvSpPr>
          <p:cNvPr id="6" name="文本框 5"/>
          <p:cNvSpPr txBox="1"/>
          <p:nvPr/>
        </p:nvSpPr>
        <p:spPr>
          <a:xfrm>
            <a:off x="6154825" y="478282"/>
            <a:ext cx="6244017" cy="1692771"/>
          </a:xfrm>
          <a:prstGeom prst="rect">
            <a:avLst/>
          </a:prstGeom>
          <a:noFill/>
        </p:spPr>
        <p:txBody>
          <a:bodyPr wrap="none" rtlCol="0">
            <a:spAutoFit/>
          </a:bodyPr>
          <a:lstStyle/>
          <a:p>
            <a:pPr>
              <a:lnSpc>
                <a:spcPct val="250000"/>
              </a:lnSpc>
            </a:pPr>
            <a:r>
              <a:rPr lang="zh-CN" altLang="en-US" sz="2000" b="1" dirty="0">
                <a:solidFill>
                  <a:srgbClr val="0099FF"/>
                </a:solidFill>
                <a:latin typeface="微软雅黑" panose="020B0503020204020204" pitchFamily="34" charset="-122"/>
                <a:ea typeface="微软雅黑" panose="020B0503020204020204" pitchFamily="34" charset="-122"/>
              </a:rPr>
              <a:t>开展网络安全等级保护工作流程：</a:t>
            </a:r>
            <a:endParaRPr lang="en-US" altLang="zh-CN" sz="2000" b="1" dirty="0">
              <a:solidFill>
                <a:srgbClr val="0099FF"/>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u"/>
            </a:pPr>
            <a:r>
              <a:rPr lang="zh-CN" altLang="en-US" dirty="0">
                <a:solidFill>
                  <a:srgbClr val="0099FF"/>
                </a:solidFill>
                <a:latin typeface="微软雅黑" panose="020B0503020204020204" pitchFamily="34" charset="-122"/>
                <a:ea typeface="微软雅黑" panose="020B0503020204020204" pitchFamily="34" charset="-122"/>
              </a:rPr>
              <a:t>明确</a:t>
            </a:r>
            <a:r>
              <a:rPr lang="zh-CN" altLang="en-US" b="1" dirty="0">
                <a:solidFill>
                  <a:srgbClr val="CC0000"/>
                </a:solidFill>
                <a:latin typeface="微软雅黑" panose="020B0503020204020204" pitchFamily="34" charset="-122"/>
                <a:ea typeface="微软雅黑" panose="020B0503020204020204" pitchFamily="34" charset="-122"/>
              </a:rPr>
              <a:t>等级保护对象</a:t>
            </a:r>
            <a:r>
              <a:rPr lang="zh-CN" altLang="en-US" dirty="0">
                <a:solidFill>
                  <a:srgbClr val="0099FF"/>
                </a:solidFill>
                <a:latin typeface="微软雅黑" panose="020B0503020204020204" pitchFamily="34" charset="-122"/>
                <a:ea typeface="微软雅黑" panose="020B0503020204020204" pitchFamily="34" charset="-122"/>
              </a:rPr>
              <a:t>，等级保护对象包括网络基础设施、</a:t>
            </a:r>
            <a:endParaRPr lang="en-US" altLang="zh-CN" dirty="0">
              <a:solidFill>
                <a:srgbClr val="0099FF"/>
              </a:solidFill>
              <a:latin typeface="微软雅黑" panose="020B0503020204020204" pitchFamily="34" charset="-122"/>
              <a:ea typeface="微软雅黑" panose="020B0503020204020204" pitchFamily="34" charset="-122"/>
            </a:endParaRPr>
          </a:p>
          <a:p>
            <a:pPr>
              <a:lnSpc>
                <a:spcPct val="150000"/>
              </a:lnSpc>
            </a:pPr>
            <a:r>
              <a:rPr lang="zh-CN" altLang="en-US" dirty="0">
                <a:solidFill>
                  <a:srgbClr val="0099FF"/>
                </a:solidFill>
                <a:latin typeface="微软雅黑" panose="020B0503020204020204" pitchFamily="34" charset="-122"/>
                <a:ea typeface="微软雅黑" panose="020B0503020204020204" pitchFamily="34" charset="-122"/>
              </a:rPr>
              <a:t>信息系统、大数据、云计算平台、物联网、工控系统等；</a:t>
            </a:r>
          </a:p>
        </p:txBody>
      </p:sp>
      <p:sp>
        <p:nvSpPr>
          <p:cNvPr id="8" name="文本框 7"/>
          <p:cNvSpPr txBox="1"/>
          <p:nvPr/>
        </p:nvSpPr>
        <p:spPr>
          <a:xfrm>
            <a:off x="6154825" y="2093462"/>
            <a:ext cx="5782352" cy="874407"/>
          </a:xfrm>
          <a:prstGeom prst="rect">
            <a:avLst/>
          </a:prstGeom>
          <a:noFill/>
        </p:spPr>
        <p:txBody>
          <a:bodyPr wrap="none" rtlCol="0">
            <a:spAutoFit/>
          </a:bodyPr>
          <a:lstStyle/>
          <a:p>
            <a:pPr marL="285750" indent="-285750">
              <a:lnSpc>
                <a:spcPct val="150000"/>
              </a:lnSpc>
              <a:buFont typeface="Wingdings" panose="05000000000000000000" pitchFamily="2" charset="2"/>
              <a:buChar char="u"/>
            </a:pPr>
            <a:r>
              <a:rPr lang="zh-CN" altLang="en-US" dirty="0">
                <a:solidFill>
                  <a:srgbClr val="0099FF"/>
                </a:solidFill>
                <a:latin typeface="微软雅黑" panose="020B0503020204020204" pitchFamily="34" charset="-122"/>
                <a:ea typeface="微软雅黑" panose="020B0503020204020204" pitchFamily="34" charset="-122"/>
              </a:rPr>
              <a:t>根据不同对象的安全保护等级完成</a:t>
            </a:r>
            <a:r>
              <a:rPr lang="zh-CN" altLang="en-US" b="1" dirty="0">
                <a:solidFill>
                  <a:srgbClr val="C00000"/>
                </a:solidFill>
                <a:latin typeface="微软雅黑" panose="020B0503020204020204" pitchFamily="34" charset="-122"/>
                <a:ea typeface="微软雅黑" panose="020B0503020204020204" pitchFamily="34" charset="-122"/>
              </a:rPr>
              <a:t>安全建设或安全整</a:t>
            </a:r>
            <a:endParaRPr lang="en-US" altLang="zh-CN" b="1" dirty="0">
              <a:solidFill>
                <a:srgbClr val="C00000"/>
              </a:solidFill>
              <a:latin typeface="微软雅黑" panose="020B0503020204020204" pitchFamily="34" charset="-122"/>
              <a:ea typeface="微软雅黑" panose="020B0503020204020204" pitchFamily="34" charset="-122"/>
            </a:endParaRPr>
          </a:p>
          <a:p>
            <a:pPr>
              <a:lnSpc>
                <a:spcPct val="150000"/>
              </a:lnSpc>
            </a:pPr>
            <a:r>
              <a:rPr lang="zh-CN" altLang="en-US" b="1" dirty="0">
                <a:solidFill>
                  <a:srgbClr val="C00000"/>
                </a:solidFill>
                <a:latin typeface="微软雅黑" panose="020B0503020204020204" pitchFamily="34" charset="-122"/>
                <a:ea typeface="微软雅黑" panose="020B0503020204020204" pitchFamily="34" charset="-122"/>
              </a:rPr>
              <a:t>改工作</a:t>
            </a:r>
            <a:r>
              <a:rPr lang="zh-CN" altLang="en-US" dirty="0">
                <a:solidFill>
                  <a:srgbClr val="0099FF"/>
                </a:solidFill>
                <a:latin typeface="微软雅黑" panose="020B0503020204020204" pitchFamily="34" charset="-122"/>
                <a:ea typeface="微软雅黑" panose="020B0503020204020204" pitchFamily="34" charset="-122"/>
              </a:rPr>
              <a:t>；</a:t>
            </a:r>
          </a:p>
        </p:txBody>
      </p:sp>
      <p:sp>
        <p:nvSpPr>
          <p:cNvPr id="9" name="文本框 8"/>
          <p:cNvSpPr txBox="1"/>
          <p:nvPr/>
        </p:nvSpPr>
        <p:spPr>
          <a:xfrm>
            <a:off x="6154825" y="2954020"/>
            <a:ext cx="5955476" cy="1338828"/>
          </a:xfrm>
          <a:prstGeom prst="rect">
            <a:avLst/>
          </a:prstGeom>
          <a:noFill/>
        </p:spPr>
        <p:txBody>
          <a:bodyPr wrap="none" rtlCol="0">
            <a:spAutoFit/>
          </a:bodyPr>
          <a:lstStyle/>
          <a:p>
            <a:pPr marL="285750" indent="-285750">
              <a:lnSpc>
                <a:spcPct val="150000"/>
              </a:lnSpc>
              <a:buFont typeface="Wingdings" panose="05000000000000000000" pitchFamily="2" charset="2"/>
              <a:buChar char="u"/>
            </a:pPr>
            <a:r>
              <a:rPr lang="zh-CN" altLang="en-US" dirty="0">
                <a:solidFill>
                  <a:srgbClr val="0099FF"/>
                </a:solidFill>
                <a:latin typeface="微软雅黑" panose="020B0503020204020204" pitchFamily="34" charset="-122"/>
                <a:ea typeface="微软雅黑" panose="020B0503020204020204" pitchFamily="34" charset="-122"/>
              </a:rPr>
              <a:t>针对等级保护对象特点建立</a:t>
            </a:r>
            <a:r>
              <a:rPr lang="zh-CN" altLang="en-US" b="1" dirty="0">
                <a:solidFill>
                  <a:srgbClr val="C00000"/>
                </a:solidFill>
                <a:latin typeface="微软雅黑" panose="020B0503020204020204" pitchFamily="34" charset="-122"/>
                <a:ea typeface="微软雅黑" panose="020B0503020204020204" pitchFamily="34" charset="-122"/>
              </a:rPr>
              <a:t>安全技术体系和安全管理</a:t>
            </a:r>
            <a:endParaRPr lang="en-US" altLang="zh-CN" b="1" dirty="0">
              <a:solidFill>
                <a:srgbClr val="C00000"/>
              </a:solidFill>
              <a:latin typeface="微软雅黑" panose="020B0503020204020204" pitchFamily="34" charset="-122"/>
              <a:ea typeface="微软雅黑" panose="020B0503020204020204" pitchFamily="34" charset="-122"/>
            </a:endParaRPr>
          </a:p>
          <a:p>
            <a:pPr>
              <a:lnSpc>
                <a:spcPct val="150000"/>
              </a:lnSpc>
            </a:pPr>
            <a:r>
              <a:rPr lang="zh-CN" altLang="en-US" b="1" dirty="0">
                <a:solidFill>
                  <a:srgbClr val="C00000"/>
                </a:solidFill>
                <a:latin typeface="微软雅黑" panose="020B0503020204020204" pitchFamily="34" charset="-122"/>
                <a:ea typeface="微软雅黑" panose="020B0503020204020204" pitchFamily="34" charset="-122"/>
              </a:rPr>
              <a:t>体系</a:t>
            </a:r>
            <a:r>
              <a:rPr lang="zh-CN" altLang="en-US" dirty="0">
                <a:solidFill>
                  <a:srgbClr val="0099FF"/>
                </a:solidFill>
                <a:latin typeface="微软雅黑" panose="020B0503020204020204" pitchFamily="34" charset="-122"/>
                <a:ea typeface="微软雅黑" panose="020B0503020204020204" pitchFamily="34" charset="-122"/>
              </a:rPr>
              <a:t>，构建具备相应等级安全保护能力的网络安全综合防</a:t>
            </a:r>
            <a:endParaRPr lang="en-US" altLang="zh-CN" dirty="0">
              <a:solidFill>
                <a:srgbClr val="0099FF"/>
              </a:solidFill>
              <a:latin typeface="微软雅黑" panose="020B0503020204020204" pitchFamily="34" charset="-122"/>
              <a:ea typeface="微软雅黑" panose="020B0503020204020204" pitchFamily="34" charset="-122"/>
            </a:endParaRPr>
          </a:p>
          <a:p>
            <a:pPr>
              <a:lnSpc>
                <a:spcPct val="150000"/>
              </a:lnSpc>
            </a:pPr>
            <a:r>
              <a:rPr lang="zh-CN" altLang="en-US" dirty="0">
                <a:solidFill>
                  <a:srgbClr val="0099FF"/>
                </a:solidFill>
                <a:latin typeface="微软雅黑" panose="020B0503020204020204" pitchFamily="34" charset="-122"/>
                <a:ea typeface="微软雅黑" panose="020B0503020204020204" pitchFamily="34" charset="-122"/>
              </a:rPr>
              <a:t>御体系。</a:t>
            </a:r>
          </a:p>
        </p:txBody>
      </p:sp>
      <p:sp>
        <p:nvSpPr>
          <p:cNvPr id="10" name="文本框 9"/>
          <p:cNvSpPr txBox="1"/>
          <p:nvPr/>
        </p:nvSpPr>
        <p:spPr>
          <a:xfrm>
            <a:off x="6154825" y="4248519"/>
            <a:ext cx="5782352" cy="2031325"/>
          </a:xfrm>
          <a:prstGeom prst="rect">
            <a:avLst/>
          </a:prstGeom>
          <a:noFill/>
        </p:spPr>
        <p:txBody>
          <a:bodyPr wrap="none" rtlCol="0">
            <a:spAutoFit/>
          </a:bodyPr>
          <a:lstStyle/>
          <a:p>
            <a:pPr marL="285750" indent="-285750">
              <a:lnSpc>
                <a:spcPct val="150000"/>
              </a:lnSpc>
              <a:buFont typeface="Wingdings" panose="05000000000000000000" pitchFamily="2" charset="2"/>
              <a:buChar char="u"/>
            </a:pPr>
            <a:r>
              <a:rPr lang="zh-CN" altLang="en-US" dirty="0">
                <a:solidFill>
                  <a:srgbClr val="0099FF"/>
                </a:solidFill>
                <a:latin typeface="微软雅黑" panose="020B0503020204020204" pitchFamily="34" charset="-122"/>
                <a:ea typeface="微软雅黑" panose="020B0503020204020204" pitchFamily="34" charset="-122"/>
              </a:rPr>
              <a:t>依据国家网络安全等级保护政策和标准，开展</a:t>
            </a:r>
            <a:r>
              <a:rPr lang="zh-CN" altLang="en-US" b="1" dirty="0">
                <a:solidFill>
                  <a:srgbClr val="C00000"/>
                </a:solidFill>
                <a:latin typeface="微软雅黑" panose="020B0503020204020204" pitchFamily="34" charset="-122"/>
                <a:ea typeface="微软雅黑" panose="020B0503020204020204" pitchFamily="34" charset="-122"/>
              </a:rPr>
              <a:t>组织管</a:t>
            </a:r>
            <a:endParaRPr lang="en-US" altLang="zh-CN" b="1" dirty="0">
              <a:solidFill>
                <a:srgbClr val="C00000"/>
              </a:solidFill>
              <a:latin typeface="微软雅黑" panose="020B0503020204020204" pitchFamily="34" charset="-122"/>
              <a:ea typeface="微软雅黑" panose="020B0503020204020204" pitchFamily="34" charset="-122"/>
            </a:endParaRPr>
          </a:p>
          <a:p>
            <a:pPr>
              <a:lnSpc>
                <a:spcPct val="150000"/>
              </a:lnSpc>
            </a:pPr>
            <a:r>
              <a:rPr lang="zh-CN" altLang="en-US" b="1" dirty="0">
                <a:solidFill>
                  <a:srgbClr val="C00000"/>
                </a:solidFill>
                <a:latin typeface="微软雅黑" panose="020B0503020204020204" pitchFamily="34" charset="-122"/>
                <a:ea typeface="微软雅黑" panose="020B0503020204020204" pitchFamily="34" charset="-122"/>
              </a:rPr>
              <a:t>理、机制建设、安全规划、通报预警、应急处置、态势</a:t>
            </a:r>
            <a:endParaRPr lang="en-US" altLang="zh-CN" b="1" dirty="0">
              <a:solidFill>
                <a:srgbClr val="C00000"/>
              </a:solidFill>
              <a:latin typeface="微软雅黑" panose="020B0503020204020204" pitchFamily="34" charset="-122"/>
              <a:ea typeface="微软雅黑" panose="020B0503020204020204" pitchFamily="34" charset="-122"/>
            </a:endParaRPr>
          </a:p>
          <a:p>
            <a:pPr>
              <a:lnSpc>
                <a:spcPct val="150000"/>
              </a:lnSpc>
            </a:pPr>
            <a:r>
              <a:rPr lang="zh-CN" altLang="en-US" b="1" dirty="0">
                <a:solidFill>
                  <a:srgbClr val="C00000"/>
                </a:solidFill>
                <a:latin typeface="微软雅黑" panose="020B0503020204020204" pitchFamily="34" charset="-122"/>
                <a:ea typeface="微软雅黑" panose="020B0503020204020204" pitchFamily="34" charset="-122"/>
              </a:rPr>
              <a:t>感知、能力建设、监督检查、技术检测、队伍建设、教</a:t>
            </a:r>
            <a:endParaRPr lang="en-US" altLang="zh-CN" b="1" dirty="0">
              <a:solidFill>
                <a:srgbClr val="C00000"/>
              </a:solidFill>
              <a:latin typeface="微软雅黑" panose="020B0503020204020204" pitchFamily="34" charset="-122"/>
              <a:ea typeface="微软雅黑" panose="020B0503020204020204" pitchFamily="34" charset="-122"/>
            </a:endParaRPr>
          </a:p>
          <a:p>
            <a:pPr>
              <a:lnSpc>
                <a:spcPct val="150000"/>
              </a:lnSpc>
            </a:pPr>
            <a:r>
              <a:rPr lang="zh-CN" altLang="en-US" b="1" dirty="0">
                <a:solidFill>
                  <a:srgbClr val="C00000"/>
                </a:solidFill>
                <a:latin typeface="微软雅黑" panose="020B0503020204020204" pitchFamily="34" charset="-122"/>
                <a:ea typeface="微软雅黑" panose="020B0503020204020204" pitchFamily="34" charset="-122"/>
              </a:rPr>
              <a:t>育培训和经费保障</a:t>
            </a:r>
            <a:r>
              <a:rPr lang="zh-CN" altLang="en-US" dirty="0">
                <a:solidFill>
                  <a:srgbClr val="0099FF"/>
                </a:solidFill>
                <a:latin typeface="微软雅黑" panose="020B0503020204020204" pitchFamily="34" charset="-122"/>
                <a:ea typeface="微软雅黑" panose="020B0503020204020204" pitchFamily="34" charset="-122"/>
              </a:rPr>
              <a:t>等工作。</a:t>
            </a:r>
          </a:p>
          <a:p>
            <a:endParaRPr lang="zh-CN" altLang="en-US" dirty="0"/>
          </a:p>
        </p:txBody>
      </p:sp>
    </p:spTree>
    <p:extLst>
      <p:ext uri="{BB962C8B-B14F-4D97-AF65-F5344CB8AC3E}">
        <p14:creationId xmlns:p14="http://schemas.microsoft.com/office/powerpoint/2010/main" val="2648162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003195" y="1089511"/>
            <a:ext cx="8736522" cy="150620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zh-CN" altLang="en-US" dirty="0">
                <a:solidFill>
                  <a:schemeClr val="bg1"/>
                </a:solidFill>
                <a:latin typeface="微软雅黑" panose="020B0503020204020204" pitchFamily="34" charset="-122"/>
                <a:ea typeface="微软雅黑" panose="020B0503020204020204" pitchFamily="34" charset="-122"/>
              </a:rPr>
              <a:t>针对计算资源构建保护环境，以可信计算基</a:t>
            </a:r>
            <a:r>
              <a:rPr lang="en-US" altLang="zh-CN" dirty="0">
                <a:solidFill>
                  <a:schemeClr val="bg1"/>
                </a:solidFill>
                <a:latin typeface="微软雅黑" panose="020B0503020204020204" pitchFamily="34" charset="-122"/>
                <a:ea typeface="微软雅黑" panose="020B0503020204020204" pitchFamily="34" charset="-122"/>
              </a:rPr>
              <a:t>(TCB)</a:t>
            </a:r>
            <a:r>
              <a:rPr lang="zh-CN" altLang="en-US" dirty="0">
                <a:solidFill>
                  <a:schemeClr val="bg1"/>
                </a:solidFill>
                <a:latin typeface="微软雅黑" panose="020B0503020204020204" pitchFamily="34" charset="-122"/>
                <a:ea typeface="微软雅黑" panose="020B0503020204020204" pitchFamily="34" charset="-122"/>
              </a:rPr>
              <a:t>为基础，实现软硬件计算资源可信；针对信息资源构建业务流程控制链，以访问控制为核心，实行主体按策略规则访问客体，实现数据信息访问可控；强调最小权限管理，尤其是高等级保护对象实行三权分离管理体制，构建以可信技术为基础的等级保护核心技术体系。</a:t>
            </a:r>
          </a:p>
        </p:txBody>
      </p:sp>
      <p:sp>
        <p:nvSpPr>
          <p:cNvPr id="2" name="标题 1">
            <a:extLst>
              <a:ext uri="{FF2B5EF4-FFF2-40B4-BE49-F238E27FC236}">
                <a16:creationId xmlns:a16="http://schemas.microsoft.com/office/drawing/2014/main" id="{33F67D01-F6A8-476D-8197-D3220A07EDE9}"/>
              </a:ext>
            </a:extLst>
          </p:cNvPr>
          <p:cNvSpPr>
            <a:spLocks noGrp="1"/>
          </p:cNvSpPr>
          <p:nvPr>
            <p:ph type="title"/>
          </p:nvPr>
        </p:nvSpPr>
        <p:spPr/>
        <p:txBody>
          <a:bodyPr>
            <a:normAutofit/>
          </a:bodyPr>
          <a:lstStyle/>
          <a:p>
            <a:r>
              <a:rPr lang="zh-CN" altLang="en-US" dirty="0"/>
              <a:t>六、等级保护对象变化</a:t>
            </a:r>
            <a:r>
              <a:rPr lang="en-US" altLang="zh-CN" dirty="0"/>
              <a:t>-</a:t>
            </a:r>
            <a:r>
              <a:rPr lang="zh-CN" altLang="en-US" dirty="0"/>
              <a:t>关键技术</a:t>
            </a:r>
          </a:p>
        </p:txBody>
      </p:sp>
      <p:sp>
        <p:nvSpPr>
          <p:cNvPr id="4" name="流程图: 过程 3"/>
          <p:cNvSpPr/>
          <p:nvPr/>
        </p:nvSpPr>
        <p:spPr>
          <a:xfrm>
            <a:off x="982667" y="1089513"/>
            <a:ext cx="2123768" cy="1506206"/>
          </a:xfrm>
          <a:prstGeom prst="flowChartProcess">
            <a:avLst/>
          </a:prstGeom>
          <a:solidFill>
            <a:schemeClr val="accent1">
              <a:lumMod val="75000"/>
            </a:schemeClr>
          </a:solidFill>
          <a:ln>
            <a:no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FFFF"/>
                </a:solidFill>
                <a:latin typeface="微软雅黑" panose="020B0503020204020204" pitchFamily="34" charset="-122"/>
                <a:ea typeface="微软雅黑" panose="020B0503020204020204" pitchFamily="34" charset="-122"/>
              </a:rPr>
              <a:t>可信计算技术</a:t>
            </a:r>
          </a:p>
        </p:txBody>
      </p:sp>
      <p:sp>
        <p:nvSpPr>
          <p:cNvPr id="9" name="矩形 8"/>
          <p:cNvSpPr/>
          <p:nvPr/>
        </p:nvSpPr>
        <p:spPr>
          <a:xfrm>
            <a:off x="3003194" y="2878987"/>
            <a:ext cx="8736522" cy="150620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zh-CN" altLang="en-US" dirty="0">
                <a:solidFill>
                  <a:schemeClr val="bg1"/>
                </a:solidFill>
                <a:latin typeface="微软雅黑" panose="020B0503020204020204" pitchFamily="34" charset="-122"/>
                <a:ea typeface="微软雅黑" panose="020B0503020204020204" pitchFamily="34" charset="-122"/>
              </a:rPr>
              <a:t>确保在高等级保护对象中使用强制访问控制机制，强制访问控制机制需要总体设计、全局考虑，在通信网络、操作系统、应用系统各个方面实现访问控制标记和策略，进行统一的主客体安全标记，安全标记随数据全程流动，并在不同访问控制点之间实现访问控制策略的关联，构建各个层面强度一致的访问控制体系。</a:t>
            </a:r>
          </a:p>
        </p:txBody>
      </p:sp>
      <p:sp>
        <p:nvSpPr>
          <p:cNvPr id="10" name="流程图: 过程 9"/>
          <p:cNvSpPr/>
          <p:nvPr/>
        </p:nvSpPr>
        <p:spPr>
          <a:xfrm>
            <a:off x="982666" y="2878989"/>
            <a:ext cx="2123768" cy="1506206"/>
          </a:xfrm>
          <a:prstGeom prst="flowChartProcess">
            <a:avLst/>
          </a:prstGeom>
          <a:solidFill>
            <a:schemeClr val="accent1">
              <a:lumMod val="75000"/>
            </a:schemeClr>
          </a:solidFill>
          <a:ln>
            <a:no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FFFF"/>
                </a:solidFill>
                <a:latin typeface="微软雅黑" panose="020B0503020204020204" pitchFamily="34" charset="-122"/>
                <a:ea typeface="微软雅黑" panose="020B0503020204020204" pitchFamily="34" charset="-122"/>
              </a:rPr>
              <a:t>强制访问控制</a:t>
            </a:r>
          </a:p>
        </p:txBody>
      </p:sp>
      <p:sp>
        <p:nvSpPr>
          <p:cNvPr id="11" name="矩形 10"/>
          <p:cNvSpPr/>
          <p:nvPr/>
        </p:nvSpPr>
        <p:spPr>
          <a:xfrm>
            <a:off x="3003194" y="4668463"/>
            <a:ext cx="8736522" cy="150620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zh-CN" altLang="en-US" dirty="0">
                <a:solidFill>
                  <a:schemeClr val="bg1"/>
                </a:solidFill>
                <a:latin typeface="微软雅黑" panose="020B0503020204020204" pitchFamily="34" charset="-122"/>
                <a:ea typeface="微软雅黑" panose="020B0503020204020204" pitchFamily="34" charset="-122"/>
              </a:rPr>
              <a:t>立足于现有的大量事件采集、数据挖掘、智能事件关联和基于业务的运维监控技术，解决海量数据处理瓶颈，通过对审计数据快速提取，满足信息处理中对于检索速度和准确性的需求；同时，还应建立事件分析模型，发现高级安全威胁，并追查威胁路径和定位威胁源头，实现对攻击行为的有效防范和追查。</a:t>
            </a:r>
          </a:p>
        </p:txBody>
      </p:sp>
      <p:sp>
        <p:nvSpPr>
          <p:cNvPr id="12" name="流程图: 过程 11"/>
          <p:cNvSpPr/>
          <p:nvPr/>
        </p:nvSpPr>
        <p:spPr>
          <a:xfrm>
            <a:off x="982666" y="4668465"/>
            <a:ext cx="2123768" cy="1506206"/>
          </a:xfrm>
          <a:prstGeom prst="flowChartProcess">
            <a:avLst/>
          </a:prstGeom>
          <a:solidFill>
            <a:schemeClr val="accent1">
              <a:lumMod val="75000"/>
            </a:schemeClr>
          </a:solidFill>
          <a:ln>
            <a:no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FFFF"/>
                </a:solidFill>
                <a:latin typeface="微软雅黑" panose="020B0503020204020204" pitchFamily="34" charset="-122"/>
                <a:ea typeface="微软雅黑" panose="020B0503020204020204" pitchFamily="34" charset="-122"/>
              </a:rPr>
              <a:t>审计追查技术</a:t>
            </a:r>
          </a:p>
        </p:txBody>
      </p:sp>
    </p:spTree>
    <p:extLst>
      <p:ext uri="{BB962C8B-B14F-4D97-AF65-F5344CB8AC3E}">
        <p14:creationId xmlns:p14="http://schemas.microsoft.com/office/powerpoint/2010/main" val="892104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100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100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P spid="9" grpId="0" animBg="1"/>
      <p:bldP spid="10" grpId="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六、等级保护对象变化</a:t>
            </a:r>
            <a:r>
              <a:rPr lang="en-US" altLang="zh-CN" dirty="0"/>
              <a:t>-</a:t>
            </a:r>
            <a:r>
              <a:rPr lang="zh-CN" altLang="en-US" dirty="0"/>
              <a:t>关键技术</a:t>
            </a:r>
          </a:p>
        </p:txBody>
      </p:sp>
      <p:sp>
        <p:nvSpPr>
          <p:cNvPr id="4" name="矩形 3"/>
          <p:cNvSpPr/>
          <p:nvPr/>
        </p:nvSpPr>
        <p:spPr>
          <a:xfrm>
            <a:off x="3003194" y="1716094"/>
            <a:ext cx="8736522" cy="150620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zh-CN" altLang="en-US" dirty="0">
                <a:solidFill>
                  <a:schemeClr val="bg1"/>
                </a:solidFill>
                <a:latin typeface="微软雅黑" panose="020B0503020204020204" pitchFamily="34" charset="-122"/>
                <a:ea typeface="微软雅黑" panose="020B0503020204020204" pitchFamily="34" charset="-122"/>
              </a:rPr>
              <a:t>通过良好的模块结构与层次设计等方法来保证具有相当的抗渗透能力，为安全功能的正常执行提供保障。高等级保护对象应确保安全功能可以形式表述、不可被篡改、不可被绕转，隐蔽信道不可被利用，通过保障安全功能的正常执行，使系统具备源于自身结构的、主动性的防御能力，利用可信技术实现结构化保护。</a:t>
            </a:r>
          </a:p>
        </p:txBody>
      </p:sp>
      <p:sp>
        <p:nvSpPr>
          <p:cNvPr id="5" name="流程图: 过程 4"/>
          <p:cNvSpPr/>
          <p:nvPr/>
        </p:nvSpPr>
        <p:spPr>
          <a:xfrm>
            <a:off x="982666" y="1716096"/>
            <a:ext cx="2123768" cy="1506206"/>
          </a:xfrm>
          <a:prstGeom prst="flowChartProcess">
            <a:avLst/>
          </a:prstGeom>
          <a:solidFill>
            <a:schemeClr val="accent1">
              <a:lumMod val="75000"/>
            </a:schemeClr>
          </a:solidFill>
          <a:ln>
            <a:no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FFFF"/>
                </a:solidFill>
                <a:latin typeface="微软雅黑" panose="020B0503020204020204" pitchFamily="34" charset="-122"/>
                <a:ea typeface="微软雅黑" panose="020B0503020204020204" pitchFamily="34" charset="-122"/>
              </a:rPr>
              <a:t>结构化保护技术</a:t>
            </a:r>
          </a:p>
        </p:txBody>
      </p:sp>
      <p:sp>
        <p:nvSpPr>
          <p:cNvPr id="6" name="矩形 5"/>
          <p:cNvSpPr/>
          <p:nvPr/>
        </p:nvSpPr>
        <p:spPr>
          <a:xfrm>
            <a:off x="3003194" y="3579307"/>
            <a:ext cx="8736522" cy="150620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zh-CN" altLang="en-US" dirty="0">
                <a:solidFill>
                  <a:schemeClr val="bg1"/>
                </a:solidFill>
                <a:latin typeface="微软雅黑" panose="020B0503020204020204" pitchFamily="34" charset="-122"/>
                <a:ea typeface="微软雅黑" panose="020B0503020204020204" pitchFamily="34" charset="-122"/>
              </a:rPr>
              <a:t>在保证各等级保护对象自治和安全的前提下，有效控制异构等级保护对象间的安全互操作，从而实现分布式资源的共享和交互。随着对结构网络化和业务应用分布化动态性要求越来越高，多级互联技术应在不破坏原有等级保护对象正常运行和安全的前提下，实现不同级别之间的多级安全互联、互通和数据交换。</a:t>
            </a:r>
          </a:p>
        </p:txBody>
      </p:sp>
      <p:sp>
        <p:nvSpPr>
          <p:cNvPr id="7" name="流程图: 过程 6"/>
          <p:cNvSpPr/>
          <p:nvPr/>
        </p:nvSpPr>
        <p:spPr>
          <a:xfrm>
            <a:off x="982666" y="3579309"/>
            <a:ext cx="2123768" cy="1506206"/>
          </a:xfrm>
          <a:prstGeom prst="flowChartProcess">
            <a:avLst/>
          </a:prstGeom>
          <a:solidFill>
            <a:schemeClr val="accent1">
              <a:lumMod val="75000"/>
            </a:schemeClr>
          </a:solidFill>
          <a:ln>
            <a:no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FFFF"/>
                </a:solidFill>
                <a:latin typeface="微软雅黑" panose="020B0503020204020204" pitchFamily="34" charset="-122"/>
                <a:ea typeface="微软雅黑" panose="020B0503020204020204" pitchFamily="34" charset="-122"/>
              </a:rPr>
              <a:t>多级互联技术</a:t>
            </a:r>
          </a:p>
        </p:txBody>
      </p:sp>
    </p:spTree>
    <p:extLst>
      <p:ext uri="{BB962C8B-B14F-4D97-AF65-F5344CB8AC3E}">
        <p14:creationId xmlns:p14="http://schemas.microsoft.com/office/powerpoint/2010/main" val="354856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6B70CD-A8EF-48BA-B7A3-793FABFFC71A}"/>
              </a:ext>
            </a:extLst>
          </p:cNvPr>
          <p:cNvSpPr>
            <a:spLocks noGrp="1"/>
          </p:cNvSpPr>
          <p:nvPr>
            <p:ph type="title"/>
          </p:nvPr>
        </p:nvSpPr>
        <p:spPr/>
        <p:txBody>
          <a:bodyPr>
            <a:normAutofit/>
          </a:bodyPr>
          <a:lstStyle/>
          <a:p>
            <a:r>
              <a:rPr lang="zh-CN" altLang="en-US" dirty="0">
                <a:solidFill>
                  <a:srgbClr val="191919"/>
                </a:solidFill>
                <a:latin typeface="PingFang SC"/>
              </a:rPr>
              <a:t>七、取消了安全控制点的标注</a:t>
            </a:r>
            <a:endParaRPr lang="zh-CN" altLang="en-US" dirty="0"/>
          </a:p>
        </p:txBody>
      </p:sp>
      <p:sp>
        <p:nvSpPr>
          <p:cNvPr id="4" name="文本框 3"/>
          <p:cNvSpPr txBox="1"/>
          <p:nvPr/>
        </p:nvSpPr>
        <p:spPr>
          <a:xfrm>
            <a:off x="982666" y="1622324"/>
            <a:ext cx="11135356" cy="499624"/>
          </a:xfrm>
          <a:prstGeom prst="rect">
            <a:avLst/>
          </a:prstGeom>
          <a:noFill/>
        </p:spPr>
        <p:txBody>
          <a:bodyPr wrap="none" rtlCol="0">
            <a:spAutoFit/>
          </a:bodyPr>
          <a:lstStyle/>
          <a:p>
            <a:pPr>
              <a:lnSpc>
                <a:spcPct val="150000"/>
              </a:lnSpc>
            </a:pPr>
            <a:r>
              <a:rPr lang="zh-CN" altLang="en-US" sz="2000" b="1" dirty="0">
                <a:solidFill>
                  <a:srgbClr val="0099FF"/>
                </a:solidFill>
                <a:latin typeface="微软雅黑" panose="020B0503020204020204" pitchFamily="34" charset="-122"/>
                <a:ea typeface="微软雅黑" panose="020B0503020204020204" pitchFamily="34" charset="-122"/>
              </a:rPr>
              <a:t>为适应定级方法的变化，取消对控制点的“</a:t>
            </a:r>
            <a:r>
              <a:rPr lang="en-US" altLang="zh-CN" sz="2000" b="1" dirty="0">
                <a:solidFill>
                  <a:srgbClr val="0099FF"/>
                </a:solidFill>
                <a:latin typeface="微软雅黑" panose="020B0503020204020204" pitchFamily="34" charset="-122"/>
                <a:ea typeface="微软雅黑" panose="020B0503020204020204" pitchFamily="34" charset="-122"/>
              </a:rPr>
              <a:t>S”</a:t>
            </a:r>
            <a:r>
              <a:rPr lang="zh-CN" altLang="en-US" sz="2000" b="1" dirty="0">
                <a:solidFill>
                  <a:srgbClr val="0099FF"/>
                </a:solidFill>
                <a:latin typeface="微软雅黑" panose="020B0503020204020204" pitchFamily="34" charset="-122"/>
                <a:ea typeface="微软雅黑" panose="020B0503020204020204" pitchFamily="34" charset="-122"/>
              </a:rPr>
              <a:t>、“</a:t>
            </a:r>
            <a:r>
              <a:rPr lang="en-US" altLang="zh-CN" sz="2000" b="1" dirty="0">
                <a:solidFill>
                  <a:srgbClr val="0099FF"/>
                </a:solidFill>
                <a:latin typeface="微软雅黑" panose="020B0503020204020204" pitchFamily="34" charset="-122"/>
                <a:ea typeface="微软雅黑" panose="020B0503020204020204" pitchFamily="34" charset="-122"/>
              </a:rPr>
              <a:t>A”</a:t>
            </a:r>
            <a:r>
              <a:rPr lang="zh-CN" altLang="en-US" sz="2000" b="1" dirty="0">
                <a:solidFill>
                  <a:srgbClr val="0099FF"/>
                </a:solidFill>
                <a:latin typeface="微软雅黑" panose="020B0503020204020204" pitchFamily="34" charset="-122"/>
                <a:ea typeface="微软雅黑" panose="020B0503020204020204" pitchFamily="34" charset="-122"/>
              </a:rPr>
              <a:t>、“</a:t>
            </a:r>
            <a:r>
              <a:rPr lang="en-US" altLang="zh-CN" sz="2000" b="1" dirty="0">
                <a:solidFill>
                  <a:srgbClr val="0099FF"/>
                </a:solidFill>
                <a:latin typeface="微软雅黑" panose="020B0503020204020204" pitchFamily="34" charset="-122"/>
                <a:ea typeface="微软雅黑" panose="020B0503020204020204" pitchFamily="34" charset="-122"/>
              </a:rPr>
              <a:t>G”</a:t>
            </a:r>
            <a:r>
              <a:rPr lang="zh-CN" altLang="en-US" sz="2000" b="1" dirty="0">
                <a:solidFill>
                  <a:srgbClr val="0099FF"/>
                </a:solidFill>
                <a:latin typeface="微软雅黑" panose="020B0503020204020204" pitchFamily="34" charset="-122"/>
                <a:ea typeface="微软雅黑" panose="020B0503020204020204" pitchFamily="34" charset="-122"/>
              </a:rPr>
              <a:t>标注的使用，调整原标准附录</a:t>
            </a:r>
            <a:r>
              <a:rPr lang="en-US" altLang="zh-CN" sz="2000" b="1" dirty="0">
                <a:solidFill>
                  <a:srgbClr val="0099FF"/>
                </a:solidFill>
                <a:latin typeface="微软雅黑" panose="020B0503020204020204" pitchFamily="34" charset="-122"/>
                <a:ea typeface="微软雅黑" panose="020B0503020204020204" pitchFamily="34" charset="-122"/>
              </a:rPr>
              <a:t>B</a:t>
            </a:r>
            <a:r>
              <a:rPr lang="zh-CN" altLang="en-US" sz="2000" b="1" dirty="0">
                <a:solidFill>
                  <a:srgbClr val="0099FF"/>
                </a:solidFill>
                <a:latin typeface="微软雅黑" panose="020B0503020204020204" pitchFamily="34" charset="-122"/>
                <a:ea typeface="微软雅黑" panose="020B0503020204020204" pitchFamily="34" charset="-122"/>
              </a:rPr>
              <a:t>。</a:t>
            </a:r>
          </a:p>
        </p:txBody>
      </p:sp>
      <p:sp>
        <p:nvSpPr>
          <p:cNvPr id="5" name="文本框 4"/>
          <p:cNvSpPr txBox="1"/>
          <p:nvPr/>
        </p:nvSpPr>
        <p:spPr>
          <a:xfrm>
            <a:off x="1076635" y="2174625"/>
            <a:ext cx="10945240" cy="2862322"/>
          </a:xfrm>
          <a:prstGeom prst="rect">
            <a:avLst/>
          </a:prstGeom>
          <a:noFill/>
        </p:spPr>
        <p:txBody>
          <a:bodyPr wrap="none" rtlCol="0">
            <a:spAutoFit/>
          </a:bodyPr>
          <a:lstStyle/>
          <a:p>
            <a:pPr>
              <a:lnSpc>
                <a:spcPct val="150000"/>
              </a:lnSpc>
            </a:pPr>
            <a:r>
              <a:rPr lang="zh-CN" altLang="en-US" sz="2000" dirty="0">
                <a:solidFill>
                  <a:srgbClr val="0099FF"/>
                </a:solidFill>
                <a:latin typeface="微软雅黑" panose="020B0503020204020204" pitchFamily="34" charset="-122"/>
                <a:ea typeface="微软雅黑" panose="020B0503020204020204" pitchFamily="34" charset="-122"/>
              </a:rPr>
              <a:t>以下为对控制点的标注及使用说明：</a:t>
            </a:r>
            <a:endParaRPr lang="en-US" altLang="zh-CN" sz="2000" dirty="0">
              <a:solidFill>
                <a:srgbClr val="0099FF"/>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u"/>
            </a:pPr>
            <a:r>
              <a:rPr lang="zh-CN" altLang="en-US" sz="2000" dirty="0">
                <a:solidFill>
                  <a:srgbClr val="CC0000"/>
                </a:solidFill>
                <a:latin typeface="微软雅黑" panose="020B0503020204020204" pitchFamily="34" charset="-122"/>
                <a:ea typeface="微软雅黑" panose="020B0503020204020204" pitchFamily="34" charset="-122"/>
              </a:rPr>
              <a:t>“</a:t>
            </a:r>
            <a:r>
              <a:rPr lang="en-US" altLang="zh-CN" sz="2000" dirty="0">
                <a:solidFill>
                  <a:srgbClr val="CC0000"/>
                </a:solidFill>
                <a:latin typeface="微软雅黑" panose="020B0503020204020204" pitchFamily="34" charset="-122"/>
                <a:ea typeface="微软雅黑" panose="020B0503020204020204" pitchFamily="34" charset="-122"/>
              </a:rPr>
              <a:t>S</a:t>
            </a:r>
            <a:r>
              <a:rPr lang="zh-CN" altLang="en-US" sz="2000" dirty="0">
                <a:solidFill>
                  <a:srgbClr val="CC0000"/>
                </a:solidFill>
                <a:latin typeface="微软雅黑" panose="020B0503020204020204" pitchFamily="34" charset="-122"/>
                <a:ea typeface="微软雅黑" panose="020B0503020204020204" pitchFamily="34" charset="-122"/>
              </a:rPr>
              <a:t>”</a:t>
            </a:r>
            <a:r>
              <a:rPr lang="zh-CN" altLang="en-US" sz="2000" dirty="0">
                <a:solidFill>
                  <a:srgbClr val="0099FF"/>
                </a:solidFill>
                <a:latin typeface="微软雅黑" panose="020B0503020204020204" pitchFamily="34" charset="-122"/>
                <a:ea typeface="微软雅黑" panose="020B0503020204020204" pitchFamily="34" charset="-122"/>
              </a:rPr>
              <a:t>即保护数据在存储、传输、处理过程中不被泄漏、破坏和免受未授权的修改的信息安全</a:t>
            </a:r>
            <a:endParaRPr lang="en-US" altLang="zh-CN" sz="2000" dirty="0">
              <a:solidFill>
                <a:srgbClr val="0099FF"/>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0099FF"/>
                </a:solidFill>
                <a:latin typeface="微软雅黑" panose="020B0503020204020204" pitchFamily="34" charset="-122"/>
                <a:ea typeface="微软雅黑" panose="020B0503020204020204" pitchFamily="34" charset="-122"/>
              </a:rPr>
              <a:t>类要求；</a:t>
            </a:r>
            <a:r>
              <a:rPr lang="en-US" altLang="zh-CN" sz="2000" dirty="0">
                <a:solidFill>
                  <a:srgbClr val="0099FF"/>
                </a:solidFill>
                <a:latin typeface="微软雅黑" panose="020B0503020204020204" pitchFamily="34" charset="-122"/>
                <a:ea typeface="微软雅黑" panose="020B0503020204020204" pitchFamily="34" charset="-122"/>
              </a:rPr>
              <a:t>(</a:t>
            </a:r>
            <a:r>
              <a:rPr lang="zh-CN" altLang="en-US" dirty="0"/>
              <a:t>业务信息安全类</a:t>
            </a:r>
            <a:r>
              <a:rPr lang="en-US" altLang="zh-CN" sz="2000" dirty="0">
                <a:solidFill>
                  <a:srgbClr val="0099FF"/>
                </a:solidFill>
                <a:latin typeface="微软雅黑" panose="020B0503020204020204" pitchFamily="34" charset="-122"/>
                <a:ea typeface="微软雅黑" panose="020B0503020204020204" pitchFamily="34" charset="-122"/>
              </a:rPr>
              <a:t>)</a:t>
            </a:r>
          </a:p>
          <a:p>
            <a:pPr marL="342900" indent="-342900">
              <a:lnSpc>
                <a:spcPct val="150000"/>
              </a:lnSpc>
              <a:buFont typeface="Wingdings" panose="05000000000000000000" pitchFamily="2" charset="2"/>
              <a:buChar char="u"/>
            </a:pPr>
            <a:r>
              <a:rPr lang="zh-CN" altLang="en-US" sz="2000" dirty="0">
                <a:solidFill>
                  <a:srgbClr val="CC0000"/>
                </a:solidFill>
                <a:latin typeface="微软雅黑" panose="020B0503020204020204" pitchFamily="34" charset="-122"/>
                <a:ea typeface="微软雅黑" panose="020B0503020204020204" pitchFamily="34" charset="-122"/>
              </a:rPr>
              <a:t>“</a:t>
            </a:r>
            <a:r>
              <a:rPr lang="en-US" altLang="zh-CN" sz="2000" dirty="0">
                <a:solidFill>
                  <a:srgbClr val="CC0000"/>
                </a:solidFill>
                <a:latin typeface="微软雅黑" panose="020B0503020204020204" pitchFamily="34" charset="-122"/>
                <a:ea typeface="微软雅黑" panose="020B0503020204020204" pitchFamily="34" charset="-122"/>
              </a:rPr>
              <a:t>A”</a:t>
            </a:r>
            <a:r>
              <a:rPr lang="zh-CN" altLang="en-US" sz="2000" dirty="0">
                <a:solidFill>
                  <a:srgbClr val="0099FF"/>
                </a:solidFill>
                <a:latin typeface="微软雅黑" panose="020B0503020204020204" pitchFamily="34" charset="-122"/>
                <a:ea typeface="微软雅黑" panose="020B0503020204020204" pitchFamily="34" charset="-122"/>
              </a:rPr>
              <a:t>即保护系统连续正常的运行，免受对系统的未授权修改、破坏而导致系统不可用的服务</a:t>
            </a:r>
            <a:endParaRPr lang="en-US" altLang="zh-CN" sz="2000" dirty="0">
              <a:solidFill>
                <a:srgbClr val="0099FF"/>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0099FF"/>
                </a:solidFill>
                <a:latin typeface="微软雅黑" panose="020B0503020204020204" pitchFamily="34" charset="-122"/>
                <a:ea typeface="微软雅黑" panose="020B0503020204020204" pitchFamily="34" charset="-122"/>
              </a:rPr>
              <a:t>保证类要求；</a:t>
            </a:r>
            <a:r>
              <a:rPr lang="en-US" altLang="zh-CN" sz="2000" dirty="0">
                <a:solidFill>
                  <a:srgbClr val="0099FF"/>
                </a:solidFill>
                <a:latin typeface="微软雅黑" panose="020B0503020204020204" pitchFamily="34" charset="-122"/>
                <a:ea typeface="微软雅黑" panose="020B0503020204020204" pitchFamily="34" charset="-122"/>
              </a:rPr>
              <a:t>(</a:t>
            </a:r>
            <a:r>
              <a:rPr lang="zh-CN" altLang="en-US" dirty="0"/>
              <a:t>系统服务保证类</a:t>
            </a:r>
            <a:r>
              <a:rPr lang="en-US" altLang="zh-CN" sz="2000" dirty="0">
                <a:solidFill>
                  <a:srgbClr val="0099FF"/>
                </a:solidFill>
                <a:latin typeface="微软雅黑" panose="020B0503020204020204" pitchFamily="34" charset="-122"/>
                <a:ea typeface="微软雅黑" panose="020B0503020204020204" pitchFamily="34" charset="-122"/>
              </a:rPr>
              <a:t>)</a:t>
            </a:r>
          </a:p>
          <a:p>
            <a:pPr marL="342900" indent="-342900">
              <a:lnSpc>
                <a:spcPct val="150000"/>
              </a:lnSpc>
              <a:buFont typeface="Wingdings" panose="05000000000000000000" pitchFamily="2" charset="2"/>
              <a:buChar char="u"/>
            </a:pPr>
            <a:r>
              <a:rPr lang="zh-CN" altLang="en-US" sz="2000" dirty="0">
                <a:solidFill>
                  <a:srgbClr val="CC0000"/>
                </a:solidFill>
                <a:latin typeface="微软雅黑" panose="020B0503020204020204" pitchFamily="34" charset="-122"/>
                <a:ea typeface="微软雅黑" panose="020B0503020204020204" pitchFamily="34" charset="-122"/>
              </a:rPr>
              <a:t>“</a:t>
            </a:r>
            <a:r>
              <a:rPr lang="en-US" altLang="zh-CN" sz="2000" dirty="0">
                <a:solidFill>
                  <a:srgbClr val="CC0000"/>
                </a:solidFill>
                <a:latin typeface="微软雅黑" panose="020B0503020204020204" pitchFamily="34" charset="-122"/>
                <a:ea typeface="微软雅黑" panose="020B0503020204020204" pitchFamily="34" charset="-122"/>
              </a:rPr>
              <a:t>G</a:t>
            </a:r>
            <a:r>
              <a:rPr lang="zh-CN" altLang="en-US" sz="2000" dirty="0">
                <a:solidFill>
                  <a:srgbClr val="CC0000"/>
                </a:solidFill>
                <a:latin typeface="微软雅黑" panose="020B0503020204020204" pitchFamily="34" charset="-122"/>
                <a:ea typeface="微软雅黑" panose="020B0503020204020204" pitchFamily="34" charset="-122"/>
              </a:rPr>
              <a:t>”</a:t>
            </a:r>
            <a:r>
              <a:rPr lang="zh-CN" altLang="en-US" sz="2000" dirty="0">
                <a:solidFill>
                  <a:srgbClr val="0099FF"/>
                </a:solidFill>
                <a:latin typeface="微软雅黑" panose="020B0503020204020204" pitchFamily="34" charset="-122"/>
                <a:ea typeface="微软雅黑" panose="020B0503020204020204" pitchFamily="34" charset="-122"/>
              </a:rPr>
              <a:t>即其他通用性安全保护类要求。</a:t>
            </a:r>
            <a:r>
              <a:rPr lang="en-US" altLang="zh-CN" sz="2000" dirty="0">
                <a:solidFill>
                  <a:srgbClr val="0099FF"/>
                </a:solidFill>
                <a:latin typeface="微软雅黑" panose="020B0503020204020204" pitchFamily="34" charset="-122"/>
                <a:ea typeface="微软雅黑" panose="020B0503020204020204" pitchFamily="34" charset="-122"/>
              </a:rPr>
              <a:t>(</a:t>
            </a:r>
            <a:r>
              <a:rPr lang="zh-CN" altLang="en-US" dirty="0"/>
              <a:t>基本要求类</a:t>
            </a:r>
            <a:r>
              <a:rPr lang="en-US" altLang="zh-CN" sz="2000" dirty="0">
                <a:solidFill>
                  <a:srgbClr val="0099FF"/>
                </a:solidFill>
                <a:latin typeface="微软雅黑" panose="020B0503020204020204" pitchFamily="34" charset="-122"/>
                <a:ea typeface="微软雅黑" panose="020B0503020204020204" pitchFamily="34" charset="-122"/>
              </a:rPr>
              <a:t>)</a:t>
            </a:r>
            <a:endParaRPr lang="zh-CN" altLang="en-US" sz="2000" dirty="0">
              <a:solidFill>
                <a:srgbClr val="0099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1638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0FE303-502C-4DC0-8326-852F984AD48D}"/>
              </a:ext>
            </a:extLst>
          </p:cNvPr>
          <p:cNvSpPr>
            <a:spLocks noGrp="1"/>
          </p:cNvSpPr>
          <p:nvPr>
            <p:ph type="title"/>
          </p:nvPr>
        </p:nvSpPr>
        <p:spPr/>
        <p:txBody>
          <a:bodyPr/>
          <a:lstStyle/>
          <a:p>
            <a:r>
              <a:rPr lang="zh-CN" altLang="en-US" dirty="0">
                <a:solidFill>
                  <a:srgbClr val="191919"/>
                </a:solidFill>
                <a:latin typeface="PingFang SC"/>
              </a:rPr>
              <a:t>七、取消了安全控制点的标注</a:t>
            </a:r>
            <a:endParaRPr lang="zh-CN" altLang="en-US" dirty="0"/>
          </a:p>
        </p:txBody>
      </p:sp>
      <p:pic>
        <p:nvPicPr>
          <p:cNvPr id="4" name="图片 3">
            <a:extLst>
              <a:ext uri="{FF2B5EF4-FFF2-40B4-BE49-F238E27FC236}">
                <a16:creationId xmlns:a16="http://schemas.microsoft.com/office/drawing/2014/main" id="{462EAFB5-0761-49DB-A5B2-1AC1091265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6655" y="728998"/>
            <a:ext cx="8614198" cy="2736515"/>
          </a:xfrm>
          <a:prstGeom prst="rect">
            <a:avLst/>
          </a:prstGeom>
        </p:spPr>
      </p:pic>
      <p:pic>
        <p:nvPicPr>
          <p:cNvPr id="6" name="图片 5">
            <a:extLst>
              <a:ext uri="{FF2B5EF4-FFF2-40B4-BE49-F238E27FC236}">
                <a16:creationId xmlns:a16="http://schemas.microsoft.com/office/drawing/2014/main" id="{E9399027-C529-4037-A842-1A098F01B0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627" y="3687097"/>
            <a:ext cx="5759376" cy="2350996"/>
          </a:xfrm>
          <a:prstGeom prst="rect">
            <a:avLst/>
          </a:prstGeom>
        </p:spPr>
      </p:pic>
      <p:pic>
        <p:nvPicPr>
          <p:cNvPr id="8" name="图片 7">
            <a:extLst>
              <a:ext uri="{FF2B5EF4-FFF2-40B4-BE49-F238E27FC236}">
                <a16:creationId xmlns:a16="http://schemas.microsoft.com/office/drawing/2014/main" id="{5FB9B5FD-3EC2-44F9-8CC7-97C9BB01DF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5535" y="3687097"/>
            <a:ext cx="5098222" cy="2500904"/>
          </a:xfrm>
          <a:prstGeom prst="rect">
            <a:avLst/>
          </a:prstGeom>
        </p:spPr>
      </p:pic>
    </p:spTree>
    <p:extLst>
      <p:ext uri="{BB962C8B-B14F-4D97-AF65-F5344CB8AC3E}">
        <p14:creationId xmlns:p14="http://schemas.microsoft.com/office/powerpoint/2010/main" val="422342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6" presetClass="entr" presetSubtype="16" fill="hold" nodeType="withEffect">
                                  <p:stCondLst>
                                    <p:cond delay="500"/>
                                  </p:stCondLst>
                                  <p:childTnLst>
                                    <p:set>
                                      <p:cBhvr>
                                        <p:cTn id="9" dur="1" fill="hold">
                                          <p:stCondLst>
                                            <p:cond delay="0"/>
                                          </p:stCondLst>
                                        </p:cTn>
                                        <p:tgtEl>
                                          <p:spTgt spid="6"/>
                                        </p:tgtEl>
                                        <p:attrNameLst>
                                          <p:attrName>style.visibility</p:attrName>
                                        </p:attrNameLst>
                                      </p:cBhvr>
                                      <p:to>
                                        <p:strVal val="visible"/>
                                      </p:to>
                                    </p:set>
                                    <p:animEffect transition="in" filter="circle(in)">
                                      <p:cBhvr>
                                        <p:cTn id="10" dur="2000"/>
                                        <p:tgtEl>
                                          <p:spTgt spid="6"/>
                                        </p:tgtEl>
                                      </p:cBhvr>
                                    </p:animEffect>
                                  </p:childTnLst>
                                </p:cTn>
                              </p:par>
                              <p:par>
                                <p:cTn id="11" presetID="6" presetClass="entr" presetSubtype="16" fill="hold" nodeType="withEffect">
                                  <p:stCondLst>
                                    <p:cond delay="500"/>
                                  </p:stCondLst>
                                  <p:childTnLst>
                                    <p:set>
                                      <p:cBhvr>
                                        <p:cTn id="12" dur="1" fill="hold">
                                          <p:stCondLst>
                                            <p:cond delay="0"/>
                                          </p:stCondLst>
                                        </p:cTn>
                                        <p:tgtEl>
                                          <p:spTgt spid="8"/>
                                        </p:tgtEl>
                                        <p:attrNameLst>
                                          <p:attrName>style.visibility</p:attrName>
                                        </p:attrNameLst>
                                      </p:cBhvr>
                                      <p:to>
                                        <p:strVal val="visible"/>
                                      </p:to>
                                    </p:set>
                                    <p:animEffect transition="in" filter="circle(in)">
                                      <p:cBhvr>
                                        <p:cTn id="13"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9ECFD3-C468-4FE9-83E7-53507CC1C8EE}"/>
              </a:ext>
            </a:extLst>
          </p:cNvPr>
          <p:cNvSpPr>
            <a:spLocks noGrp="1"/>
          </p:cNvSpPr>
          <p:nvPr>
            <p:ph type="title"/>
          </p:nvPr>
        </p:nvSpPr>
        <p:spPr/>
        <p:txBody>
          <a:bodyPr>
            <a:normAutofit/>
          </a:bodyPr>
          <a:lstStyle/>
          <a:p>
            <a:r>
              <a:rPr lang="zh-CN" altLang="en-US" dirty="0">
                <a:solidFill>
                  <a:srgbClr val="191919"/>
                </a:solidFill>
                <a:latin typeface="PingFang SC"/>
              </a:rPr>
              <a:t>八、标准控制点与要求项的变化</a:t>
            </a:r>
            <a:endParaRPr lang="zh-CN" altLang="en-US" dirty="0"/>
          </a:p>
        </p:txBody>
      </p:sp>
      <p:graphicFrame>
        <p:nvGraphicFramePr>
          <p:cNvPr id="5" name="内容占位符 2"/>
          <p:cNvGraphicFramePr>
            <a:graphicFrameLocks/>
          </p:cNvGraphicFramePr>
          <p:nvPr>
            <p:extLst>
              <p:ext uri="{D42A27DB-BD31-4B8C-83A1-F6EECF244321}">
                <p14:modId xmlns:p14="http://schemas.microsoft.com/office/powerpoint/2010/main" val="1943173910"/>
              </p:ext>
            </p:extLst>
          </p:nvPr>
        </p:nvGraphicFramePr>
        <p:xfrm>
          <a:off x="1711440" y="1381657"/>
          <a:ext cx="8879306" cy="4179186"/>
        </p:xfrm>
        <a:graphic>
          <a:graphicData uri="http://schemas.openxmlformats.org/drawingml/2006/table">
            <a:tbl>
              <a:tblPr>
                <a:tableStyleId>{3C2FFA5D-87B4-456A-9821-1D502468CF0F}</a:tableStyleId>
              </a:tblPr>
              <a:tblGrid>
                <a:gridCol w="1680160">
                  <a:extLst>
                    <a:ext uri="{9D8B030D-6E8A-4147-A177-3AD203B41FA5}">
                      <a16:colId xmlns:a16="http://schemas.microsoft.com/office/drawing/2014/main" val="20000"/>
                    </a:ext>
                  </a:extLst>
                </a:gridCol>
                <a:gridCol w="2501214">
                  <a:extLst>
                    <a:ext uri="{9D8B030D-6E8A-4147-A177-3AD203B41FA5}">
                      <a16:colId xmlns:a16="http://schemas.microsoft.com/office/drawing/2014/main" val="20001"/>
                    </a:ext>
                  </a:extLst>
                </a:gridCol>
                <a:gridCol w="1174483">
                  <a:extLst>
                    <a:ext uri="{9D8B030D-6E8A-4147-A177-3AD203B41FA5}">
                      <a16:colId xmlns:a16="http://schemas.microsoft.com/office/drawing/2014/main" val="20002"/>
                    </a:ext>
                  </a:extLst>
                </a:gridCol>
                <a:gridCol w="1174483">
                  <a:extLst>
                    <a:ext uri="{9D8B030D-6E8A-4147-A177-3AD203B41FA5}">
                      <a16:colId xmlns:a16="http://schemas.microsoft.com/office/drawing/2014/main" val="20003"/>
                    </a:ext>
                  </a:extLst>
                </a:gridCol>
                <a:gridCol w="1174483">
                  <a:extLst>
                    <a:ext uri="{9D8B030D-6E8A-4147-A177-3AD203B41FA5}">
                      <a16:colId xmlns:a16="http://schemas.microsoft.com/office/drawing/2014/main" val="20004"/>
                    </a:ext>
                  </a:extLst>
                </a:gridCol>
                <a:gridCol w="1174483">
                  <a:extLst>
                    <a:ext uri="{9D8B030D-6E8A-4147-A177-3AD203B41FA5}">
                      <a16:colId xmlns:a16="http://schemas.microsoft.com/office/drawing/2014/main" val="20005"/>
                    </a:ext>
                  </a:extLst>
                </a:gridCol>
              </a:tblGrid>
              <a:tr h="379926">
                <a:tc>
                  <a:txBody>
                    <a:bodyPr/>
                    <a:lstStyle/>
                    <a:p>
                      <a:pPr algn="ctr" fontAlgn="ctr"/>
                      <a:r>
                        <a:rPr lang="zh-CN" altLang="en-US" sz="1800" b="1" u="none" strike="noStrike" dirty="0">
                          <a:effectLst/>
                          <a:latin typeface="微软雅黑" panose="020B0503020204020204" pitchFamily="34" charset="-122"/>
                          <a:ea typeface="微软雅黑" panose="020B0503020204020204" pitchFamily="34" charset="-122"/>
                        </a:rPr>
                        <a:t>安全要求类</a:t>
                      </a:r>
                      <a:endParaRPr lang="zh-CN" altLang="en-US" sz="1800" b="1" i="0" u="none" strike="noStrike" dirty="0">
                        <a:solidFill>
                          <a:srgbClr val="5A9CD5"/>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fontAlgn="ctr"/>
                      <a:r>
                        <a:rPr lang="zh-CN" altLang="en-US" sz="1800" b="1" u="none" strike="noStrike" dirty="0">
                          <a:effectLst/>
                          <a:latin typeface="微软雅黑" panose="020B0503020204020204" pitchFamily="34" charset="-122"/>
                          <a:ea typeface="微软雅黑" panose="020B0503020204020204" pitchFamily="34" charset="-122"/>
                        </a:rPr>
                        <a:t>层面</a:t>
                      </a:r>
                      <a:endParaRPr lang="zh-CN" altLang="en-US" sz="1800" b="1" i="0" u="none" strike="noStrike" dirty="0">
                        <a:solidFill>
                          <a:srgbClr val="5A9CD5"/>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fontAlgn="ctr"/>
                      <a:r>
                        <a:rPr lang="zh-CN" altLang="en-US" sz="1800" b="1" u="none" strike="noStrike" dirty="0">
                          <a:effectLst/>
                          <a:latin typeface="微软雅黑" panose="020B0503020204020204" pitchFamily="34" charset="-122"/>
                          <a:ea typeface="微软雅黑" panose="020B0503020204020204" pitchFamily="34" charset="-122"/>
                        </a:rPr>
                        <a:t>一级</a:t>
                      </a:r>
                      <a:endParaRPr lang="zh-CN" altLang="en-US" sz="1800" b="1" i="0" u="none" strike="noStrike" dirty="0">
                        <a:solidFill>
                          <a:srgbClr val="5A9CD5"/>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fontAlgn="ctr"/>
                      <a:r>
                        <a:rPr lang="zh-CN" altLang="en-US" sz="1800" b="1" u="none" strike="noStrike" dirty="0">
                          <a:effectLst/>
                          <a:latin typeface="微软雅黑" panose="020B0503020204020204" pitchFamily="34" charset="-122"/>
                          <a:ea typeface="微软雅黑" panose="020B0503020204020204" pitchFamily="34" charset="-122"/>
                        </a:rPr>
                        <a:t>二级</a:t>
                      </a:r>
                      <a:endParaRPr lang="zh-CN" altLang="en-US" sz="1800" b="1" i="0" u="none" strike="noStrike" dirty="0">
                        <a:solidFill>
                          <a:srgbClr val="5A9CD5"/>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fontAlgn="ctr"/>
                      <a:r>
                        <a:rPr lang="zh-CN" altLang="en-US" sz="1800" b="1" u="none" strike="noStrike" dirty="0">
                          <a:effectLst/>
                          <a:latin typeface="微软雅黑" panose="020B0503020204020204" pitchFamily="34" charset="-122"/>
                          <a:ea typeface="微软雅黑" panose="020B0503020204020204" pitchFamily="34" charset="-122"/>
                        </a:rPr>
                        <a:t>三级</a:t>
                      </a:r>
                      <a:endParaRPr lang="zh-CN" altLang="en-US" sz="1800" b="1" i="0" u="none" strike="noStrike" dirty="0">
                        <a:solidFill>
                          <a:srgbClr val="5A9CD5"/>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fontAlgn="ctr"/>
                      <a:r>
                        <a:rPr lang="zh-CN" altLang="en-US" sz="1800" b="1" u="none" strike="noStrike" dirty="0">
                          <a:effectLst/>
                          <a:latin typeface="微软雅黑" panose="020B0503020204020204" pitchFamily="34" charset="-122"/>
                          <a:ea typeface="微软雅黑" panose="020B0503020204020204" pitchFamily="34" charset="-122"/>
                        </a:rPr>
                        <a:t>四级</a:t>
                      </a:r>
                      <a:endParaRPr lang="zh-CN" altLang="en-US" sz="1800" b="1" i="0" u="none" strike="noStrike" dirty="0">
                        <a:solidFill>
                          <a:srgbClr val="5A9CD5"/>
                        </a:solidFill>
                        <a:effectLst/>
                        <a:latin typeface="微软雅黑" panose="020B0503020204020204" pitchFamily="34" charset="-122"/>
                        <a:ea typeface="微软雅黑" panose="020B0503020204020204" pitchFamily="34" charset="-122"/>
                      </a:endParaRPr>
                    </a:p>
                  </a:txBody>
                  <a:tcPr marL="0" marR="0" marT="0" marB="0" anchor="ctr"/>
                </a:tc>
                <a:extLst>
                  <a:ext uri="{0D108BD9-81ED-4DB2-BD59-A6C34878D82A}">
                    <a16:rowId xmlns:a16="http://schemas.microsoft.com/office/drawing/2014/main" val="10000"/>
                  </a:ext>
                </a:extLst>
              </a:tr>
              <a:tr h="379926">
                <a:tc rowSpan="4">
                  <a:txBody>
                    <a:bodyPr/>
                    <a:lstStyle/>
                    <a:p>
                      <a:pPr algn="ctr" fontAlgn="ctr"/>
                      <a:r>
                        <a:rPr lang="zh-CN" altLang="en-US" sz="1800" b="1" u="none" strike="noStrike" dirty="0">
                          <a:effectLst/>
                          <a:latin typeface="微软雅黑" panose="020B0503020204020204" pitchFamily="34" charset="-122"/>
                          <a:ea typeface="微软雅黑" panose="020B0503020204020204" pitchFamily="34" charset="-122"/>
                        </a:rPr>
                        <a:t>技术要求</a:t>
                      </a:r>
                      <a:endParaRPr lang="zh-CN" altLang="en-US" sz="1800" b="1" i="0" u="none" strike="noStrike" dirty="0">
                        <a:solidFill>
                          <a:srgbClr val="5A9CD5"/>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fontAlgn="ctr"/>
                      <a:r>
                        <a:rPr lang="zh-CN" altLang="en-US" sz="1800" b="1" u="none" strike="noStrike">
                          <a:effectLst/>
                          <a:latin typeface="微软雅黑" panose="020B0503020204020204" pitchFamily="34" charset="-122"/>
                          <a:ea typeface="微软雅黑" panose="020B0503020204020204" pitchFamily="34" charset="-122"/>
                        </a:rPr>
                        <a:t>物理和环境安全</a:t>
                      </a:r>
                      <a:endParaRPr lang="zh-CN" altLang="en-US" sz="1800" b="1" i="0" u="none" strike="noStrike">
                        <a:solidFill>
                          <a:srgbClr val="5A9CD5"/>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fontAlgn="ctr"/>
                      <a:r>
                        <a:rPr lang="en-US" altLang="zh-CN" sz="1800" b="1" u="none" strike="noStrike" dirty="0">
                          <a:effectLst/>
                          <a:latin typeface="微软雅黑" panose="020B0503020204020204" pitchFamily="34" charset="-122"/>
                          <a:ea typeface="微软雅黑" panose="020B0503020204020204" pitchFamily="34" charset="-122"/>
                        </a:rPr>
                        <a:t>7</a:t>
                      </a:r>
                      <a:endParaRPr lang="en-US" altLang="zh-CN" sz="1800" b="1" i="0" u="none" strike="noStrike" dirty="0">
                        <a:solidFill>
                          <a:srgbClr val="5A9CD5"/>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fontAlgn="ctr"/>
                      <a:r>
                        <a:rPr lang="en-US" altLang="zh-CN" sz="1800" b="1" u="none" strike="noStrike">
                          <a:effectLst/>
                          <a:latin typeface="微软雅黑" panose="020B0503020204020204" pitchFamily="34" charset="-122"/>
                          <a:ea typeface="微软雅黑" panose="020B0503020204020204" pitchFamily="34" charset="-122"/>
                        </a:rPr>
                        <a:t>15</a:t>
                      </a:r>
                      <a:endParaRPr lang="en-US" altLang="zh-CN" sz="1800" b="1" i="0" u="none" strike="noStrike">
                        <a:solidFill>
                          <a:srgbClr val="5A9CD5"/>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fontAlgn="ctr"/>
                      <a:r>
                        <a:rPr lang="en-US" altLang="zh-CN" sz="1800" b="1" u="none" strike="noStrike" dirty="0">
                          <a:effectLst/>
                          <a:latin typeface="微软雅黑" panose="020B0503020204020204" pitchFamily="34" charset="-122"/>
                          <a:ea typeface="微软雅黑" panose="020B0503020204020204" pitchFamily="34" charset="-122"/>
                        </a:rPr>
                        <a:t>22</a:t>
                      </a:r>
                      <a:endParaRPr lang="en-US" altLang="zh-CN" sz="1800" b="1" i="0" u="none" strike="noStrike" dirty="0">
                        <a:solidFill>
                          <a:srgbClr val="5A9CD5"/>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fontAlgn="ctr"/>
                      <a:r>
                        <a:rPr lang="en-US" altLang="zh-CN" sz="1800" b="1" u="none" strike="noStrike">
                          <a:effectLst/>
                          <a:latin typeface="微软雅黑" panose="020B0503020204020204" pitchFamily="34" charset="-122"/>
                          <a:ea typeface="微软雅黑" panose="020B0503020204020204" pitchFamily="34" charset="-122"/>
                        </a:rPr>
                        <a:t>23</a:t>
                      </a:r>
                      <a:endParaRPr lang="en-US" altLang="zh-CN" sz="1800" b="1" i="0" u="none" strike="noStrike">
                        <a:solidFill>
                          <a:srgbClr val="5A9CD5"/>
                        </a:solidFill>
                        <a:effectLst/>
                        <a:latin typeface="微软雅黑" panose="020B0503020204020204" pitchFamily="34" charset="-122"/>
                        <a:ea typeface="微软雅黑" panose="020B0503020204020204" pitchFamily="34" charset="-122"/>
                      </a:endParaRPr>
                    </a:p>
                  </a:txBody>
                  <a:tcPr marL="0" marR="0" marT="0" marB="0" anchor="ctr"/>
                </a:tc>
                <a:extLst>
                  <a:ext uri="{0D108BD9-81ED-4DB2-BD59-A6C34878D82A}">
                    <a16:rowId xmlns:a16="http://schemas.microsoft.com/office/drawing/2014/main" val="10001"/>
                  </a:ext>
                </a:extLst>
              </a:tr>
              <a:tr h="379926">
                <a:tc vMerge="1">
                  <a:txBody>
                    <a:bodyPr/>
                    <a:lstStyle/>
                    <a:p>
                      <a:endParaRPr lang="zh-CN" altLang="en-US"/>
                    </a:p>
                  </a:txBody>
                  <a:tcPr/>
                </a:tc>
                <a:tc>
                  <a:txBody>
                    <a:bodyPr/>
                    <a:lstStyle/>
                    <a:p>
                      <a:pPr algn="ctr" fontAlgn="ctr"/>
                      <a:r>
                        <a:rPr lang="zh-CN" altLang="en-US" sz="1800" b="1" u="none" strike="noStrike">
                          <a:effectLst/>
                          <a:latin typeface="微软雅黑" panose="020B0503020204020204" pitchFamily="34" charset="-122"/>
                          <a:ea typeface="微软雅黑" panose="020B0503020204020204" pitchFamily="34" charset="-122"/>
                        </a:rPr>
                        <a:t>网络和通信安全</a:t>
                      </a:r>
                      <a:endParaRPr lang="zh-CN" altLang="en-US" sz="1800" b="1" i="0" u="none" strike="noStrike">
                        <a:solidFill>
                          <a:srgbClr val="5A9CD5"/>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fontAlgn="ctr"/>
                      <a:r>
                        <a:rPr lang="en-US" altLang="zh-CN" sz="1800" b="1" u="none" strike="noStrike">
                          <a:effectLst/>
                          <a:latin typeface="微软雅黑" panose="020B0503020204020204" pitchFamily="34" charset="-122"/>
                          <a:ea typeface="微软雅黑" panose="020B0503020204020204" pitchFamily="34" charset="-122"/>
                        </a:rPr>
                        <a:t>7</a:t>
                      </a:r>
                      <a:endParaRPr lang="en-US" altLang="zh-CN" sz="1800" b="1" i="0" u="none" strike="noStrike">
                        <a:solidFill>
                          <a:srgbClr val="5A9CD5"/>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fontAlgn="ctr"/>
                      <a:r>
                        <a:rPr lang="en-US" altLang="zh-CN" sz="1800" b="1" u="none" strike="noStrike">
                          <a:effectLst/>
                          <a:latin typeface="微软雅黑" panose="020B0503020204020204" pitchFamily="34" charset="-122"/>
                          <a:ea typeface="微软雅黑" panose="020B0503020204020204" pitchFamily="34" charset="-122"/>
                        </a:rPr>
                        <a:t>15</a:t>
                      </a:r>
                      <a:endParaRPr lang="en-US" altLang="zh-CN" sz="1800" b="1" i="0" u="none" strike="noStrike">
                        <a:solidFill>
                          <a:srgbClr val="5A9CD5"/>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fontAlgn="ctr"/>
                      <a:r>
                        <a:rPr lang="en-US" altLang="zh-CN" sz="1800" b="1" u="none" strike="noStrike">
                          <a:effectLst/>
                          <a:latin typeface="微软雅黑" panose="020B0503020204020204" pitchFamily="34" charset="-122"/>
                          <a:ea typeface="微软雅黑" panose="020B0503020204020204" pitchFamily="34" charset="-122"/>
                        </a:rPr>
                        <a:t>33</a:t>
                      </a:r>
                      <a:endParaRPr lang="en-US" altLang="zh-CN" sz="1800" b="1" i="0" u="none" strike="noStrike">
                        <a:solidFill>
                          <a:srgbClr val="5A9CD5"/>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fontAlgn="ctr"/>
                      <a:r>
                        <a:rPr lang="en-US" altLang="zh-CN" sz="1800" b="1" u="none" strike="noStrike">
                          <a:effectLst/>
                          <a:latin typeface="微软雅黑" panose="020B0503020204020204" pitchFamily="34" charset="-122"/>
                          <a:ea typeface="微软雅黑" panose="020B0503020204020204" pitchFamily="34" charset="-122"/>
                        </a:rPr>
                        <a:t>33</a:t>
                      </a:r>
                      <a:endParaRPr lang="en-US" altLang="zh-CN" sz="1800" b="1" i="0" u="none" strike="noStrike">
                        <a:solidFill>
                          <a:srgbClr val="5A9CD5"/>
                        </a:solidFill>
                        <a:effectLst/>
                        <a:latin typeface="微软雅黑" panose="020B0503020204020204" pitchFamily="34" charset="-122"/>
                        <a:ea typeface="微软雅黑" panose="020B0503020204020204" pitchFamily="34" charset="-122"/>
                      </a:endParaRPr>
                    </a:p>
                  </a:txBody>
                  <a:tcPr marL="0" marR="0" marT="0" marB="0" anchor="ctr"/>
                </a:tc>
                <a:extLst>
                  <a:ext uri="{0D108BD9-81ED-4DB2-BD59-A6C34878D82A}">
                    <a16:rowId xmlns:a16="http://schemas.microsoft.com/office/drawing/2014/main" val="10002"/>
                  </a:ext>
                </a:extLst>
              </a:tr>
              <a:tr h="379926">
                <a:tc vMerge="1">
                  <a:txBody>
                    <a:bodyPr/>
                    <a:lstStyle/>
                    <a:p>
                      <a:endParaRPr lang="zh-CN" altLang="en-US"/>
                    </a:p>
                  </a:txBody>
                  <a:tcPr/>
                </a:tc>
                <a:tc>
                  <a:txBody>
                    <a:bodyPr/>
                    <a:lstStyle/>
                    <a:p>
                      <a:pPr algn="ctr" fontAlgn="ctr"/>
                      <a:r>
                        <a:rPr lang="zh-CN" altLang="en-US" sz="1800" b="1" u="none" strike="noStrike" dirty="0">
                          <a:effectLst/>
                          <a:latin typeface="微软雅黑" panose="020B0503020204020204" pitchFamily="34" charset="-122"/>
                          <a:ea typeface="微软雅黑" panose="020B0503020204020204" pitchFamily="34" charset="-122"/>
                        </a:rPr>
                        <a:t>设备和计算安全</a:t>
                      </a:r>
                      <a:endParaRPr lang="zh-CN" altLang="en-US" sz="1800" b="1" i="0" u="none" strike="noStrike" dirty="0">
                        <a:solidFill>
                          <a:srgbClr val="5A9CD5"/>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fontAlgn="ctr"/>
                      <a:r>
                        <a:rPr lang="en-US" altLang="zh-CN" sz="1800" b="1" u="none" strike="noStrike" dirty="0">
                          <a:effectLst/>
                          <a:latin typeface="微软雅黑" panose="020B0503020204020204" pitchFamily="34" charset="-122"/>
                          <a:ea typeface="微软雅黑" panose="020B0503020204020204" pitchFamily="34" charset="-122"/>
                        </a:rPr>
                        <a:t>7</a:t>
                      </a:r>
                      <a:endParaRPr lang="en-US" altLang="zh-CN" sz="1800" b="1" i="0" u="none" strike="noStrike" dirty="0">
                        <a:solidFill>
                          <a:srgbClr val="5A9CD5"/>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fontAlgn="ctr"/>
                      <a:r>
                        <a:rPr lang="en-US" altLang="zh-CN" sz="1800" b="1" u="none" strike="noStrike">
                          <a:effectLst/>
                          <a:latin typeface="微软雅黑" panose="020B0503020204020204" pitchFamily="34" charset="-122"/>
                          <a:ea typeface="微软雅黑" panose="020B0503020204020204" pitchFamily="34" charset="-122"/>
                        </a:rPr>
                        <a:t>17</a:t>
                      </a:r>
                      <a:endParaRPr lang="en-US" altLang="zh-CN" sz="1800" b="1" i="0" u="none" strike="noStrike">
                        <a:solidFill>
                          <a:srgbClr val="5A9CD5"/>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fontAlgn="ctr"/>
                      <a:r>
                        <a:rPr lang="en-US" altLang="zh-CN" sz="1800" b="1" u="none" strike="noStrike">
                          <a:effectLst/>
                          <a:latin typeface="微软雅黑" panose="020B0503020204020204" pitchFamily="34" charset="-122"/>
                          <a:ea typeface="微软雅黑" panose="020B0503020204020204" pitchFamily="34" charset="-122"/>
                        </a:rPr>
                        <a:t>26</a:t>
                      </a:r>
                      <a:endParaRPr lang="en-US" altLang="zh-CN" sz="1800" b="1" i="0" u="none" strike="noStrike">
                        <a:solidFill>
                          <a:srgbClr val="5A9CD5"/>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fontAlgn="ctr"/>
                      <a:r>
                        <a:rPr lang="en-US" altLang="zh-CN" sz="1800" b="1" u="none" strike="noStrike">
                          <a:effectLst/>
                          <a:latin typeface="微软雅黑" panose="020B0503020204020204" pitchFamily="34" charset="-122"/>
                          <a:ea typeface="微软雅黑" panose="020B0503020204020204" pitchFamily="34" charset="-122"/>
                        </a:rPr>
                        <a:t>26</a:t>
                      </a:r>
                      <a:endParaRPr lang="en-US" altLang="zh-CN" sz="1800" b="1" i="0" u="none" strike="noStrike">
                        <a:solidFill>
                          <a:srgbClr val="5A9CD5"/>
                        </a:solidFill>
                        <a:effectLst/>
                        <a:latin typeface="微软雅黑" panose="020B0503020204020204" pitchFamily="34" charset="-122"/>
                        <a:ea typeface="微软雅黑" panose="020B0503020204020204" pitchFamily="34" charset="-122"/>
                      </a:endParaRPr>
                    </a:p>
                  </a:txBody>
                  <a:tcPr marL="0" marR="0" marT="0" marB="0" anchor="ctr"/>
                </a:tc>
                <a:extLst>
                  <a:ext uri="{0D108BD9-81ED-4DB2-BD59-A6C34878D82A}">
                    <a16:rowId xmlns:a16="http://schemas.microsoft.com/office/drawing/2014/main" val="10003"/>
                  </a:ext>
                </a:extLst>
              </a:tr>
              <a:tr h="379926">
                <a:tc vMerge="1">
                  <a:txBody>
                    <a:bodyPr/>
                    <a:lstStyle/>
                    <a:p>
                      <a:endParaRPr lang="zh-CN" altLang="en-US"/>
                    </a:p>
                  </a:txBody>
                  <a:tcPr/>
                </a:tc>
                <a:tc>
                  <a:txBody>
                    <a:bodyPr/>
                    <a:lstStyle/>
                    <a:p>
                      <a:pPr algn="ctr" fontAlgn="ctr"/>
                      <a:r>
                        <a:rPr lang="zh-CN" altLang="en-US" sz="1800" b="1" u="none" strike="noStrike">
                          <a:effectLst/>
                          <a:latin typeface="微软雅黑" panose="020B0503020204020204" pitchFamily="34" charset="-122"/>
                          <a:ea typeface="微软雅黑" panose="020B0503020204020204" pitchFamily="34" charset="-122"/>
                        </a:rPr>
                        <a:t>应用和数据安全</a:t>
                      </a:r>
                      <a:endParaRPr lang="zh-CN" altLang="en-US" sz="1800" b="1" i="0" u="none" strike="noStrike">
                        <a:solidFill>
                          <a:srgbClr val="5A9CD5"/>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fontAlgn="ctr"/>
                      <a:r>
                        <a:rPr lang="en-US" altLang="zh-CN" sz="1800" b="1" u="none" strike="noStrike">
                          <a:effectLst/>
                          <a:latin typeface="微软雅黑" panose="020B0503020204020204" pitchFamily="34" charset="-122"/>
                          <a:ea typeface="微软雅黑" panose="020B0503020204020204" pitchFamily="34" charset="-122"/>
                        </a:rPr>
                        <a:t>8</a:t>
                      </a:r>
                      <a:endParaRPr lang="en-US" altLang="zh-CN" sz="1800" b="1" i="0" u="none" strike="noStrike">
                        <a:solidFill>
                          <a:srgbClr val="5A9CD5"/>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fontAlgn="ctr"/>
                      <a:r>
                        <a:rPr lang="en-US" altLang="zh-CN" sz="1800" b="1" u="none" strike="noStrike">
                          <a:effectLst/>
                          <a:latin typeface="微软雅黑" panose="020B0503020204020204" pitchFamily="34" charset="-122"/>
                          <a:ea typeface="微软雅黑" panose="020B0503020204020204" pitchFamily="34" charset="-122"/>
                        </a:rPr>
                        <a:t>22</a:t>
                      </a:r>
                      <a:endParaRPr lang="en-US" altLang="zh-CN" sz="1800" b="1" i="0" u="none" strike="noStrike">
                        <a:solidFill>
                          <a:srgbClr val="5A9CD5"/>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fontAlgn="ctr"/>
                      <a:r>
                        <a:rPr lang="en-US" altLang="zh-CN" sz="1800" b="1" u="none" strike="noStrike">
                          <a:effectLst/>
                          <a:latin typeface="微软雅黑" panose="020B0503020204020204" pitchFamily="34" charset="-122"/>
                          <a:ea typeface="微软雅黑" panose="020B0503020204020204" pitchFamily="34" charset="-122"/>
                        </a:rPr>
                        <a:t>34</a:t>
                      </a:r>
                      <a:endParaRPr lang="en-US" altLang="zh-CN" sz="1800" b="1" i="0" u="none" strike="noStrike">
                        <a:solidFill>
                          <a:srgbClr val="5A9CD5"/>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fontAlgn="ctr"/>
                      <a:r>
                        <a:rPr lang="en-US" altLang="zh-CN" sz="1800" b="1" u="none" strike="noStrike">
                          <a:effectLst/>
                          <a:latin typeface="微软雅黑" panose="020B0503020204020204" pitchFamily="34" charset="-122"/>
                          <a:ea typeface="微软雅黑" panose="020B0503020204020204" pitchFamily="34" charset="-122"/>
                        </a:rPr>
                        <a:t>37</a:t>
                      </a:r>
                      <a:endParaRPr lang="en-US" altLang="zh-CN" sz="1800" b="1" i="0" u="none" strike="noStrike">
                        <a:solidFill>
                          <a:srgbClr val="5A9CD5"/>
                        </a:solidFill>
                        <a:effectLst/>
                        <a:latin typeface="微软雅黑" panose="020B0503020204020204" pitchFamily="34" charset="-122"/>
                        <a:ea typeface="微软雅黑" panose="020B0503020204020204" pitchFamily="34" charset="-122"/>
                      </a:endParaRPr>
                    </a:p>
                  </a:txBody>
                  <a:tcPr marL="0" marR="0" marT="0" marB="0" anchor="ctr"/>
                </a:tc>
                <a:extLst>
                  <a:ext uri="{0D108BD9-81ED-4DB2-BD59-A6C34878D82A}">
                    <a16:rowId xmlns:a16="http://schemas.microsoft.com/office/drawing/2014/main" val="10004"/>
                  </a:ext>
                </a:extLst>
              </a:tr>
              <a:tr h="379926">
                <a:tc rowSpan="4">
                  <a:txBody>
                    <a:bodyPr/>
                    <a:lstStyle/>
                    <a:p>
                      <a:pPr algn="ctr" fontAlgn="ctr"/>
                      <a:r>
                        <a:rPr lang="zh-CN" altLang="en-US" sz="1800" b="1" u="none" strike="noStrike" dirty="0">
                          <a:effectLst/>
                          <a:latin typeface="微软雅黑" panose="020B0503020204020204" pitchFamily="34" charset="-122"/>
                          <a:ea typeface="微软雅黑" panose="020B0503020204020204" pitchFamily="34" charset="-122"/>
                        </a:rPr>
                        <a:t>管理要求</a:t>
                      </a:r>
                      <a:endParaRPr lang="zh-CN" altLang="en-US" sz="1800" b="1" i="0" u="none" strike="noStrike" dirty="0">
                        <a:solidFill>
                          <a:srgbClr val="5A9CD5"/>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fontAlgn="ctr"/>
                      <a:r>
                        <a:rPr lang="zh-CN" altLang="en-US" sz="1800" b="1" u="none" strike="noStrike">
                          <a:effectLst/>
                          <a:latin typeface="微软雅黑" panose="020B0503020204020204" pitchFamily="34" charset="-122"/>
                          <a:ea typeface="微软雅黑" panose="020B0503020204020204" pitchFamily="34" charset="-122"/>
                        </a:rPr>
                        <a:t>安全策略和管理制度</a:t>
                      </a:r>
                      <a:endParaRPr lang="zh-CN" altLang="en-US" sz="1800" b="1" i="0" u="none" strike="noStrike">
                        <a:solidFill>
                          <a:srgbClr val="5A9CD5"/>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fontAlgn="ctr"/>
                      <a:r>
                        <a:rPr lang="en-US" altLang="zh-CN" sz="1800" b="1" u="none" strike="noStrike">
                          <a:effectLst/>
                          <a:latin typeface="微软雅黑" panose="020B0503020204020204" pitchFamily="34" charset="-122"/>
                          <a:ea typeface="微软雅黑" panose="020B0503020204020204" pitchFamily="34" charset="-122"/>
                        </a:rPr>
                        <a:t>1</a:t>
                      </a:r>
                      <a:endParaRPr lang="en-US" altLang="zh-CN" sz="1800" b="1" i="0" u="none" strike="noStrike">
                        <a:solidFill>
                          <a:srgbClr val="5A9CD5"/>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fontAlgn="ctr"/>
                      <a:r>
                        <a:rPr lang="en-US" altLang="zh-CN" sz="1800" b="1" u="none" strike="noStrike">
                          <a:effectLst/>
                          <a:latin typeface="微软雅黑" panose="020B0503020204020204" pitchFamily="34" charset="-122"/>
                          <a:ea typeface="微软雅黑" panose="020B0503020204020204" pitchFamily="34" charset="-122"/>
                        </a:rPr>
                        <a:t>6</a:t>
                      </a:r>
                      <a:endParaRPr lang="en-US" altLang="zh-CN" sz="1800" b="1" i="0" u="none" strike="noStrike">
                        <a:solidFill>
                          <a:srgbClr val="5A9CD5"/>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fontAlgn="ctr"/>
                      <a:r>
                        <a:rPr lang="en-US" altLang="zh-CN" sz="1800" b="1" u="none" strike="noStrike">
                          <a:effectLst/>
                          <a:latin typeface="微软雅黑" panose="020B0503020204020204" pitchFamily="34" charset="-122"/>
                          <a:ea typeface="微软雅黑" panose="020B0503020204020204" pitchFamily="34" charset="-122"/>
                        </a:rPr>
                        <a:t>7</a:t>
                      </a:r>
                      <a:endParaRPr lang="en-US" altLang="zh-CN" sz="1800" b="1" i="0" u="none" strike="noStrike">
                        <a:solidFill>
                          <a:srgbClr val="5A9CD5"/>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fontAlgn="ctr"/>
                      <a:r>
                        <a:rPr lang="en-US" altLang="zh-CN" sz="1800" b="1" u="none" strike="noStrike">
                          <a:effectLst/>
                          <a:latin typeface="微软雅黑" panose="020B0503020204020204" pitchFamily="34" charset="-122"/>
                          <a:ea typeface="微软雅黑" panose="020B0503020204020204" pitchFamily="34" charset="-122"/>
                        </a:rPr>
                        <a:t>7</a:t>
                      </a:r>
                      <a:endParaRPr lang="en-US" altLang="zh-CN" sz="1800" b="1" i="0" u="none" strike="noStrike">
                        <a:solidFill>
                          <a:srgbClr val="5A9CD5"/>
                        </a:solidFill>
                        <a:effectLst/>
                        <a:latin typeface="微软雅黑" panose="020B0503020204020204" pitchFamily="34" charset="-122"/>
                        <a:ea typeface="微软雅黑" panose="020B0503020204020204" pitchFamily="34" charset="-122"/>
                      </a:endParaRPr>
                    </a:p>
                  </a:txBody>
                  <a:tcPr marL="0" marR="0" marT="0" marB="0" anchor="ctr"/>
                </a:tc>
                <a:extLst>
                  <a:ext uri="{0D108BD9-81ED-4DB2-BD59-A6C34878D82A}">
                    <a16:rowId xmlns:a16="http://schemas.microsoft.com/office/drawing/2014/main" val="10005"/>
                  </a:ext>
                </a:extLst>
              </a:tr>
              <a:tr h="379926">
                <a:tc vMerge="1">
                  <a:txBody>
                    <a:bodyPr/>
                    <a:lstStyle/>
                    <a:p>
                      <a:endParaRPr lang="zh-CN" altLang="en-US"/>
                    </a:p>
                  </a:txBody>
                  <a:tcPr/>
                </a:tc>
                <a:tc>
                  <a:txBody>
                    <a:bodyPr/>
                    <a:lstStyle/>
                    <a:p>
                      <a:pPr algn="ctr" fontAlgn="ctr"/>
                      <a:r>
                        <a:rPr lang="zh-CN" altLang="en-US" sz="1800" b="1" u="none" strike="noStrike">
                          <a:effectLst/>
                          <a:latin typeface="微软雅黑" panose="020B0503020204020204" pitchFamily="34" charset="-122"/>
                          <a:ea typeface="微软雅黑" panose="020B0503020204020204" pitchFamily="34" charset="-122"/>
                        </a:rPr>
                        <a:t>安全管理机构和人员</a:t>
                      </a:r>
                      <a:endParaRPr lang="zh-CN" altLang="en-US" sz="1800" b="1" i="0" u="none" strike="noStrike">
                        <a:solidFill>
                          <a:srgbClr val="5A9CD5"/>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fontAlgn="ctr"/>
                      <a:r>
                        <a:rPr lang="en-US" altLang="zh-CN" sz="1800" b="1" u="none" strike="noStrike">
                          <a:effectLst/>
                          <a:latin typeface="微软雅黑" panose="020B0503020204020204" pitchFamily="34" charset="-122"/>
                          <a:ea typeface="微软雅黑" panose="020B0503020204020204" pitchFamily="34" charset="-122"/>
                        </a:rPr>
                        <a:t>7</a:t>
                      </a:r>
                      <a:endParaRPr lang="en-US" altLang="zh-CN" sz="1800" b="1" i="0" u="none" strike="noStrike">
                        <a:solidFill>
                          <a:srgbClr val="5A9CD5"/>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fontAlgn="ctr"/>
                      <a:r>
                        <a:rPr lang="en-US" altLang="zh-CN" sz="1800" b="1" u="none" strike="noStrike">
                          <a:effectLst/>
                          <a:latin typeface="微软雅黑" panose="020B0503020204020204" pitchFamily="34" charset="-122"/>
                          <a:ea typeface="微软雅黑" panose="020B0503020204020204" pitchFamily="34" charset="-122"/>
                        </a:rPr>
                        <a:t>16</a:t>
                      </a:r>
                      <a:endParaRPr lang="en-US" altLang="zh-CN" sz="1800" b="1" i="0" u="none" strike="noStrike">
                        <a:solidFill>
                          <a:srgbClr val="5A9CD5"/>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fontAlgn="ctr"/>
                      <a:r>
                        <a:rPr lang="en-US" altLang="zh-CN" sz="1800" b="1" u="none" strike="noStrike">
                          <a:effectLst/>
                          <a:latin typeface="微软雅黑" panose="020B0503020204020204" pitchFamily="34" charset="-122"/>
                          <a:ea typeface="微软雅黑" panose="020B0503020204020204" pitchFamily="34" charset="-122"/>
                        </a:rPr>
                        <a:t>26</a:t>
                      </a:r>
                      <a:endParaRPr lang="en-US" altLang="zh-CN" sz="1800" b="1" i="0" u="none" strike="noStrike">
                        <a:solidFill>
                          <a:srgbClr val="5A9CD5"/>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fontAlgn="ctr"/>
                      <a:r>
                        <a:rPr lang="en-US" altLang="zh-CN" sz="1800" b="1" u="none" strike="noStrike">
                          <a:effectLst/>
                          <a:latin typeface="微软雅黑" panose="020B0503020204020204" pitchFamily="34" charset="-122"/>
                          <a:ea typeface="微软雅黑" panose="020B0503020204020204" pitchFamily="34" charset="-122"/>
                        </a:rPr>
                        <a:t>29</a:t>
                      </a:r>
                      <a:endParaRPr lang="en-US" altLang="zh-CN" sz="1800" b="1" i="0" u="none" strike="noStrike">
                        <a:solidFill>
                          <a:srgbClr val="5A9CD5"/>
                        </a:solidFill>
                        <a:effectLst/>
                        <a:latin typeface="微软雅黑" panose="020B0503020204020204" pitchFamily="34" charset="-122"/>
                        <a:ea typeface="微软雅黑" panose="020B0503020204020204" pitchFamily="34" charset="-122"/>
                      </a:endParaRPr>
                    </a:p>
                  </a:txBody>
                  <a:tcPr marL="0" marR="0" marT="0" marB="0" anchor="ctr"/>
                </a:tc>
                <a:extLst>
                  <a:ext uri="{0D108BD9-81ED-4DB2-BD59-A6C34878D82A}">
                    <a16:rowId xmlns:a16="http://schemas.microsoft.com/office/drawing/2014/main" val="10006"/>
                  </a:ext>
                </a:extLst>
              </a:tr>
              <a:tr h="379926">
                <a:tc vMerge="1">
                  <a:txBody>
                    <a:bodyPr/>
                    <a:lstStyle/>
                    <a:p>
                      <a:endParaRPr lang="zh-CN" altLang="en-US"/>
                    </a:p>
                  </a:txBody>
                  <a:tcPr/>
                </a:tc>
                <a:tc>
                  <a:txBody>
                    <a:bodyPr/>
                    <a:lstStyle/>
                    <a:p>
                      <a:pPr algn="ctr" fontAlgn="ctr"/>
                      <a:r>
                        <a:rPr lang="zh-CN" altLang="en-US" sz="1800" b="1" u="none" strike="noStrike">
                          <a:effectLst/>
                          <a:latin typeface="微软雅黑" panose="020B0503020204020204" pitchFamily="34" charset="-122"/>
                          <a:ea typeface="微软雅黑" panose="020B0503020204020204" pitchFamily="34" charset="-122"/>
                        </a:rPr>
                        <a:t>安全建设管理</a:t>
                      </a:r>
                      <a:endParaRPr lang="zh-CN" altLang="en-US" sz="1800" b="1" i="0" u="none" strike="noStrike">
                        <a:solidFill>
                          <a:srgbClr val="5A9CD5"/>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fontAlgn="ctr"/>
                      <a:r>
                        <a:rPr lang="en-US" altLang="zh-CN" sz="1800" b="1" u="none" strike="noStrike">
                          <a:effectLst/>
                          <a:latin typeface="微软雅黑" panose="020B0503020204020204" pitchFamily="34" charset="-122"/>
                          <a:ea typeface="微软雅黑" panose="020B0503020204020204" pitchFamily="34" charset="-122"/>
                        </a:rPr>
                        <a:t>9</a:t>
                      </a:r>
                      <a:endParaRPr lang="en-US" altLang="zh-CN" sz="1800" b="1" i="0" u="none" strike="noStrike">
                        <a:solidFill>
                          <a:srgbClr val="5A9CD5"/>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fontAlgn="ctr"/>
                      <a:r>
                        <a:rPr lang="en-US" altLang="zh-CN" sz="1800" b="1" u="none" strike="noStrike">
                          <a:effectLst/>
                          <a:latin typeface="微软雅黑" panose="020B0503020204020204" pitchFamily="34" charset="-122"/>
                          <a:ea typeface="微软雅黑" panose="020B0503020204020204" pitchFamily="34" charset="-122"/>
                        </a:rPr>
                        <a:t>23</a:t>
                      </a:r>
                      <a:endParaRPr lang="en-US" altLang="zh-CN" sz="1800" b="1" i="0" u="none" strike="noStrike">
                        <a:solidFill>
                          <a:srgbClr val="5A9CD5"/>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fontAlgn="ctr"/>
                      <a:r>
                        <a:rPr lang="en-US" altLang="zh-CN" sz="1800" b="1" u="none" strike="noStrike">
                          <a:effectLst/>
                          <a:latin typeface="微软雅黑" panose="020B0503020204020204" pitchFamily="34" charset="-122"/>
                          <a:ea typeface="微软雅黑" panose="020B0503020204020204" pitchFamily="34" charset="-122"/>
                        </a:rPr>
                        <a:t>34</a:t>
                      </a:r>
                      <a:endParaRPr lang="en-US" altLang="zh-CN" sz="1800" b="1" i="0" u="none" strike="noStrike">
                        <a:solidFill>
                          <a:srgbClr val="5A9CD5"/>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fontAlgn="ctr"/>
                      <a:r>
                        <a:rPr lang="en-US" altLang="zh-CN" sz="1800" b="1" u="none" strike="noStrike" dirty="0">
                          <a:effectLst/>
                          <a:latin typeface="微软雅黑" panose="020B0503020204020204" pitchFamily="34" charset="-122"/>
                          <a:ea typeface="微软雅黑" panose="020B0503020204020204" pitchFamily="34" charset="-122"/>
                        </a:rPr>
                        <a:t>35</a:t>
                      </a:r>
                      <a:endParaRPr lang="en-US" altLang="zh-CN" sz="1800" b="1" i="0" u="none" strike="noStrike" dirty="0">
                        <a:solidFill>
                          <a:srgbClr val="5A9CD5"/>
                        </a:solidFill>
                        <a:effectLst/>
                        <a:latin typeface="微软雅黑" panose="020B0503020204020204" pitchFamily="34" charset="-122"/>
                        <a:ea typeface="微软雅黑" panose="020B0503020204020204" pitchFamily="34" charset="-122"/>
                      </a:endParaRPr>
                    </a:p>
                  </a:txBody>
                  <a:tcPr marL="0" marR="0" marT="0" marB="0" anchor="ctr"/>
                </a:tc>
                <a:extLst>
                  <a:ext uri="{0D108BD9-81ED-4DB2-BD59-A6C34878D82A}">
                    <a16:rowId xmlns:a16="http://schemas.microsoft.com/office/drawing/2014/main" val="10007"/>
                  </a:ext>
                </a:extLst>
              </a:tr>
              <a:tr h="379926">
                <a:tc vMerge="1">
                  <a:txBody>
                    <a:bodyPr/>
                    <a:lstStyle/>
                    <a:p>
                      <a:endParaRPr lang="zh-CN" altLang="en-US"/>
                    </a:p>
                  </a:txBody>
                  <a:tcPr/>
                </a:tc>
                <a:tc>
                  <a:txBody>
                    <a:bodyPr/>
                    <a:lstStyle/>
                    <a:p>
                      <a:pPr algn="ctr" fontAlgn="ctr"/>
                      <a:r>
                        <a:rPr lang="zh-CN" altLang="en-US" sz="1800" b="1" u="none" strike="noStrike">
                          <a:effectLst/>
                          <a:latin typeface="微软雅黑" panose="020B0503020204020204" pitchFamily="34" charset="-122"/>
                          <a:ea typeface="微软雅黑" panose="020B0503020204020204" pitchFamily="34" charset="-122"/>
                        </a:rPr>
                        <a:t>安全运维管理</a:t>
                      </a:r>
                      <a:endParaRPr lang="zh-CN" altLang="en-US" sz="1800" b="1" i="0" u="none" strike="noStrike">
                        <a:solidFill>
                          <a:srgbClr val="5A9CD5"/>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fontAlgn="ctr"/>
                      <a:r>
                        <a:rPr lang="en-US" altLang="zh-CN" sz="1800" b="1" u="none" strike="noStrike">
                          <a:effectLst/>
                          <a:latin typeface="微软雅黑" panose="020B0503020204020204" pitchFamily="34" charset="-122"/>
                          <a:ea typeface="微软雅黑" panose="020B0503020204020204" pitchFamily="34" charset="-122"/>
                        </a:rPr>
                        <a:t>13</a:t>
                      </a:r>
                      <a:endParaRPr lang="en-US" altLang="zh-CN" sz="1800" b="1" i="0" u="none" strike="noStrike">
                        <a:solidFill>
                          <a:srgbClr val="5A9CD5"/>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fontAlgn="ctr"/>
                      <a:r>
                        <a:rPr lang="en-US" altLang="zh-CN" sz="1800" b="1" u="none" strike="noStrike">
                          <a:effectLst/>
                          <a:latin typeface="微软雅黑" panose="020B0503020204020204" pitchFamily="34" charset="-122"/>
                          <a:ea typeface="微软雅黑" panose="020B0503020204020204" pitchFamily="34" charset="-122"/>
                        </a:rPr>
                        <a:t>31</a:t>
                      </a:r>
                      <a:endParaRPr lang="en-US" altLang="zh-CN" sz="1800" b="1" i="0" u="none" strike="noStrike">
                        <a:solidFill>
                          <a:srgbClr val="5A9CD5"/>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fontAlgn="ctr"/>
                      <a:r>
                        <a:rPr lang="en-US" altLang="zh-CN" sz="1800" b="1" u="none" strike="noStrike">
                          <a:effectLst/>
                          <a:latin typeface="微软雅黑" panose="020B0503020204020204" pitchFamily="34" charset="-122"/>
                          <a:ea typeface="微软雅黑" panose="020B0503020204020204" pitchFamily="34" charset="-122"/>
                        </a:rPr>
                        <a:t>49</a:t>
                      </a:r>
                      <a:endParaRPr lang="en-US" altLang="zh-CN" sz="1800" b="1" i="0" u="none" strike="noStrike">
                        <a:solidFill>
                          <a:srgbClr val="5A9CD5"/>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fontAlgn="ctr"/>
                      <a:r>
                        <a:rPr lang="en-US" altLang="zh-CN" sz="1800" b="1" u="none" strike="noStrike">
                          <a:effectLst/>
                          <a:latin typeface="微软雅黑" panose="020B0503020204020204" pitchFamily="34" charset="-122"/>
                          <a:ea typeface="微软雅黑" panose="020B0503020204020204" pitchFamily="34" charset="-122"/>
                        </a:rPr>
                        <a:t>51</a:t>
                      </a:r>
                      <a:endParaRPr lang="en-US" altLang="zh-CN" sz="1800" b="1" i="0" u="none" strike="noStrike">
                        <a:solidFill>
                          <a:srgbClr val="5A9CD5"/>
                        </a:solidFill>
                        <a:effectLst/>
                        <a:latin typeface="微软雅黑" panose="020B0503020204020204" pitchFamily="34" charset="-122"/>
                        <a:ea typeface="微软雅黑" panose="020B0503020204020204" pitchFamily="34" charset="-122"/>
                      </a:endParaRPr>
                    </a:p>
                  </a:txBody>
                  <a:tcPr marL="0" marR="0" marT="0" marB="0" anchor="ctr"/>
                </a:tc>
                <a:extLst>
                  <a:ext uri="{0D108BD9-81ED-4DB2-BD59-A6C34878D82A}">
                    <a16:rowId xmlns:a16="http://schemas.microsoft.com/office/drawing/2014/main" val="10008"/>
                  </a:ext>
                </a:extLst>
              </a:tr>
              <a:tr h="379926">
                <a:tc>
                  <a:txBody>
                    <a:bodyPr/>
                    <a:lstStyle/>
                    <a:p>
                      <a:pPr algn="ctr" fontAlgn="ctr"/>
                      <a:r>
                        <a:rPr lang="zh-CN" altLang="en-US" sz="1800" b="1" u="none" strike="noStrike">
                          <a:effectLst/>
                          <a:latin typeface="微软雅黑" panose="020B0503020204020204" pitchFamily="34" charset="-122"/>
                          <a:ea typeface="微软雅黑" panose="020B0503020204020204" pitchFamily="34" charset="-122"/>
                        </a:rPr>
                        <a:t>合计（新标准）</a:t>
                      </a:r>
                      <a:endParaRPr lang="zh-CN" altLang="en-US" sz="1800" b="1" i="0" u="none" strike="noStrike">
                        <a:solidFill>
                          <a:srgbClr val="5A9CD5"/>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fontAlgn="ctr"/>
                      <a:r>
                        <a:rPr lang="en-US" altLang="zh-CN" sz="1800" b="1" u="none" strike="noStrike">
                          <a:effectLst/>
                          <a:latin typeface="微软雅黑" panose="020B0503020204020204" pitchFamily="34" charset="-122"/>
                          <a:ea typeface="微软雅黑" panose="020B0503020204020204" pitchFamily="34" charset="-122"/>
                        </a:rPr>
                        <a:t>/</a:t>
                      </a:r>
                      <a:endParaRPr lang="en-US" altLang="zh-CN" sz="1800" b="1" i="0" u="none" strike="noStrike">
                        <a:solidFill>
                          <a:srgbClr val="5A9CD5"/>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fontAlgn="ctr"/>
                      <a:r>
                        <a:rPr lang="en-US" altLang="zh-CN" sz="1800" b="1" u="none" strike="noStrike" dirty="0">
                          <a:solidFill>
                            <a:srgbClr val="C00000"/>
                          </a:solidFill>
                          <a:effectLst/>
                          <a:latin typeface="微软雅黑" panose="020B0503020204020204" pitchFamily="34" charset="-122"/>
                          <a:ea typeface="微软雅黑" panose="020B0503020204020204" pitchFamily="34" charset="-122"/>
                        </a:rPr>
                        <a:t>59</a:t>
                      </a:r>
                      <a:endParaRPr lang="en-US" altLang="zh-CN" sz="1800" b="1" i="0" u="none" strike="noStrike" dirty="0">
                        <a:solidFill>
                          <a:srgbClr val="C00000"/>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fontAlgn="ctr"/>
                      <a:r>
                        <a:rPr lang="en-US" altLang="zh-CN" sz="1800" b="1" u="none" strike="noStrike" dirty="0">
                          <a:solidFill>
                            <a:srgbClr val="C00000"/>
                          </a:solidFill>
                          <a:effectLst/>
                          <a:latin typeface="微软雅黑" panose="020B0503020204020204" pitchFamily="34" charset="-122"/>
                          <a:ea typeface="微软雅黑" panose="020B0503020204020204" pitchFamily="34" charset="-122"/>
                        </a:rPr>
                        <a:t>145</a:t>
                      </a:r>
                      <a:endParaRPr lang="en-US" altLang="zh-CN" sz="1800" b="1" i="0" u="none" strike="noStrike" dirty="0">
                        <a:solidFill>
                          <a:srgbClr val="C00000"/>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fontAlgn="ctr"/>
                      <a:r>
                        <a:rPr lang="en-US" altLang="zh-CN" sz="1800" b="1" u="none" strike="noStrike" dirty="0">
                          <a:solidFill>
                            <a:srgbClr val="C00000"/>
                          </a:solidFill>
                          <a:effectLst/>
                          <a:latin typeface="微软雅黑" panose="020B0503020204020204" pitchFamily="34" charset="-122"/>
                          <a:ea typeface="微软雅黑" panose="020B0503020204020204" pitchFamily="34" charset="-122"/>
                        </a:rPr>
                        <a:t>231</a:t>
                      </a:r>
                      <a:endParaRPr lang="en-US" altLang="zh-CN" sz="1800" b="1" i="0" u="none" strike="noStrike" dirty="0">
                        <a:solidFill>
                          <a:srgbClr val="C00000"/>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fontAlgn="ctr"/>
                      <a:r>
                        <a:rPr lang="en-US" altLang="zh-CN" sz="1800" b="1" u="none" strike="noStrike" dirty="0">
                          <a:solidFill>
                            <a:srgbClr val="C00000"/>
                          </a:solidFill>
                          <a:effectLst/>
                          <a:latin typeface="微软雅黑" panose="020B0503020204020204" pitchFamily="34" charset="-122"/>
                          <a:ea typeface="微软雅黑" panose="020B0503020204020204" pitchFamily="34" charset="-122"/>
                        </a:rPr>
                        <a:t>241</a:t>
                      </a:r>
                      <a:endParaRPr lang="en-US" altLang="zh-CN" sz="1800" b="1" i="0" u="none" strike="noStrike" dirty="0">
                        <a:solidFill>
                          <a:srgbClr val="C00000"/>
                        </a:solidFill>
                        <a:effectLst/>
                        <a:latin typeface="微软雅黑" panose="020B0503020204020204" pitchFamily="34" charset="-122"/>
                        <a:ea typeface="微软雅黑" panose="020B0503020204020204" pitchFamily="34" charset="-122"/>
                      </a:endParaRPr>
                    </a:p>
                  </a:txBody>
                  <a:tcPr marL="0" marR="0" marT="0" marB="0" anchor="ctr"/>
                </a:tc>
                <a:extLst>
                  <a:ext uri="{0D108BD9-81ED-4DB2-BD59-A6C34878D82A}">
                    <a16:rowId xmlns:a16="http://schemas.microsoft.com/office/drawing/2014/main" val="10009"/>
                  </a:ext>
                </a:extLst>
              </a:tr>
              <a:tr h="379926">
                <a:tc>
                  <a:txBody>
                    <a:bodyPr/>
                    <a:lstStyle/>
                    <a:p>
                      <a:pPr algn="ctr" fontAlgn="ctr"/>
                      <a:r>
                        <a:rPr lang="zh-CN" altLang="en-US" sz="1800" b="1" u="none" strike="noStrike">
                          <a:effectLst/>
                          <a:latin typeface="微软雅黑" panose="020B0503020204020204" pitchFamily="34" charset="-122"/>
                          <a:ea typeface="微软雅黑" panose="020B0503020204020204" pitchFamily="34" charset="-122"/>
                        </a:rPr>
                        <a:t>合计（旧标准）</a:t>
                      </a:r>
                      <a:endParaRPr lang="zh-CN" altLang="en-US" sz="1800" b="1" i="0" u="none" strike="noStrike">
                        <a:solidFill>
                          <a:srgbClr val="5A9CD5"/>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fontAlgn="ctr"/>
                      <a:r>
                        <a:rPr lang="en-US" altLang="zh-CN" sz="1800" b="1" u="none" strike="noStrike" dirty="0">
                          <a:effectLst/>
                          <a:latin typeface="微软雅黑" panose="020B0503020204020204" pitchFamily="34" charset="-122"/>
                          <a:ea typeface="微软雅黑" panose="020B0503020204020204" pitchFamily="34" charset="-122"/>
                        </a:rPr>
                        <a:t>/</a:t>
                      </a:r>
                      <a:endParaRPr lang="en-US" altLang="zh-CN" sz="1800" b="1" i="0" u="none" strike="noStrike" dirty="0">
                        <a:solidFill>
                          <a:srgbClr val="5A9CD5"/>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fontAlgn="ctr"/>
                      <a:r>
                        <a:rPr lang="en-US" altLang="zh-CN" sz="1800" b="1" u="none" strike="noStrike">
                          <a:effectLst/>
                          <a:latin typeface="微软雅黑" panose="020B0503020204020204" pitchFamily="34" charset="-122"/>
                          <a:ea typeface="微软雅黑" panose="020B0503020204020204" pitchFamily="34" charset="-122"/>
                        </a:rPr>
                        <a:t>85</a:t>
                      </a:r>
                      <a:endParaRPr lang="en-US" altLang="zh-CN" sz="1800" b="1" i="0" u="none" strike="noStrike">
                        <a:solidFill>
                          <a:srgbClr val="5A9CD5"/>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fontAlgn="ctr"/>
                      <a:r>
                        <a:rPr lang="en-US" altLang="zh-CN" sz="1800" b="1" u="none" strike="noStrike">
                          <a:effectLst/>
                          <a:latin typeface="微软雅黑" panose="020B0503020204020204" pitchFamily="34" charset="-122"/>
                          <a:ea typeface="微软雅黑" panose="020B0503020204020204" pitchFamily="34" charset="-122"/>
                        </a:rPr>
                        <a:t>175</a:t>
                      </a:r>
                      <a:endParaRPr lang="en-US" altLang="zh-CN" sz="1800" b="1" i="0" u="none" strike="noStrike">
                        <a:solidFill>
                          <a:srgbClr val="5A9CD5"/>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fontAlgn="ctr"/>
                      <a:r>
                        <a:rPr lang="en-US" altLang="zh-CN" sz="1800" b="1" u="none" strike="noStrike">
                          <a:effectLst/>
                          <a:latin typeface="微软雅黑" panose="020B0503020204020204" pitchFamily="34" charset="-122"/>
                          <a:ea typeface="微软雅黑" panose="020B0503020204020204" pitchFamily="34" charset="-122"/>
                        </a:rPr>
                        <a:t>290</a:t>
                      </a:r>
                      <a:endParaRPr lang="en-US" altLang="zh-CN" sz="1800" b="1" i="0" u="none" strike="noStrike">
                        <a:solidFill>
                          <a:srgbClr val="5A9CD5"/>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fontAlgn="ctr"/>
                      <a:r>
                        <a:rPr lang="en-US" altLang="zh-CN" sz="1800" b="1" u="none" strike="noStrike" dirty="0">
                          <a:effectLst/>
                          <a:latin typeface="微软雅黑" panose="020B0503020204020204" pitchFamily="34" charset="-122"/>
                          <a:ea typeface="微软雅黑" panose="020B0503020204020204" pitchFamily="34" charset="-122"/>
                        </a:rPr>
                        <a:t>318</a:t>
                      </a:r>
                      <a:endParaRPr lang="en-US" altLang="zh-CN" sz="1800" b="1" i="0" u="none" strike="noStrike" dirty="0">
                        <a:solidFill>
                          <a:srgbClr val="5A9CD5"/>
                        </a:solidFill>
                        <a:effectLst/>
                        <a:latin typeface="微软雅黑" panose="020B0503020204020204" pitchFamily="34" charset="-122"/>
                        <a:ea typeface="微软雅黑" panose="020B0503020204020204" pitchFamily="34" charset="-122"/>
                      </a:endParaRPr>
                    </a:p>
                  </a:txBody>
                  <a:tcPr marL="0" marR="0" marT="0" marB="0" anchor="ct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96381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2666" y="224998"/>
            <a:ext cx="5519734" cy="504000"/>
          </a:xfrm>
        </p:spPr>
        <p:txBody>
          <a:bodyPr>
            <a:noAutofit/>
          </a:bodyPr>
          <a:lstStyle/>
          <a:p>
            <a:r>
              <a:rPr lang="zh-CN" altLang="en-US" dirty="0">
                <a:solidFill>
                  <a:srgbClr val="191919"/>
                </a:solidFill>
                <a:latin typeface="PingFang SC"/>
              </a:rPr>
              <a:t>八、标准控制点与要求项的变化</a:t>
            </a:r>
            <a:endParaRPr lang="zh-CN" altLang="en-US" dirty="0"/>
          </a:p>
        </p:txBody>
      </p:sp>
      <p:graphicFrame>
        <p:nvGraphicFramePr>
          <p:cNvPr id="4" name="表格 3"/>
          <p:cNvGraphicFramePr>
            <a:graphicFrameLocks noGrp="1"/>
          </p:cNvGraphicFramePr>
          <p:nvPr>
            <p:extLst/>
          </p:nvPr>
        </p:nvGraphicFramePr>
        <p:xfrm>
          <a:off x="1094185" y="1276634"/>
          <a:ext cx="9491331" cy="4496244"/>
        </p:xfrm>
        <a:graphic>
          <a:graphicData uri="http://schemas.openxmlformats.org/drawingml/2006/table">
            <a:tbl>
              <a:tblPr/>
              <a:tblGrid>
                <a:gridCol w="3414676">
                  <a:extLst>
                    <a:ext uri="{9D8B030D-6E8A-4147-A177-3AD203B41FA5}">
                      <a16:colId xmlns:a16="http://schemas.microsoft.com/office/drawing/2014/main" val="20000"/>
                    </a:ext>
                  </a:extLst>
                </a:gridCol>
                <a:gridCol w="1652264">
                  <a:extLst>
                    <a:ext uri="{9D8B030D-6E8A-4147-A177-3AD203B41FA5}">
                      <a16:colId xmlns:a16="http://schemas.microsoft.com/office/drawing/2014/main" val="20001"/>
                    </a:ext>
                  </a:extLst>
                </a:gridCol>
                <a:gridCol w="1560469">
                  <a:extLst>
                    <a:ext uri="{9D8B030D-6E8A-4147-A177-3AD203B41FA5}">
                      <a16:colId xmlns:a16="http://schemas.microsoft.com/office/drawing/2014/main" val="20002"/>
                    </a:ext>
                  </a:extLst>
                </a:gridCol>
                <a:gridCol w="1431961">
                  <a:extLst>
                    <a:ext uri="{9D8B030D-6E8A-4147-A177-3AD203B41FA5}">
                      <a16:colId xmlns:a16="http://schemas.microsoft.com/office/drawing/2014/main" val="20003"/>
                    </a:ext>
                  </a:extLst>
                </a:gridCol>
                <a:gridCol w="1431961">
                  <a:extLst>
                    <a:ext uri="{9D8B030D-6E8A-4147-A177-3AD203B41FA5}">
                      <a16:colId xmlns:a16="http://schemas.microsoft.com/office/drawing/2014/main" val="20004"/>
                    </a:ext>
                  </a:extLst>
                </a:gridCol>
              </a:tblGrid>
              <a:tr h="749374">
                <a:tc>
                  <a:txBody>
                    <a:bodyPr/>
                    <a:lstStyle/>
                    <a:p>
                      <a:pPr algn="ctr" fontAlgn="ctr"/>
                      <a:r>
                        <a:rPr lang="zh-CN" altLang="en-US" sz="1800" b="1" i="0" u="none" strike="noStrike" dirty="0">
                          <a:solidFill>
                            <a:srgbClr val="000000"/>
                          </a:solidFill>
                          <a:effectLst/>
                          <a:latin typeface="微软雅黑" panose="020B0503020204020204" pitchFamily="34" charset="-122"/>
                          <a:ea typeface="微软雅黑" panose="020B0503020204020204" pitchFamily="34" charset="-122"/>
                        </a:rPr>
                        <a:t>安全要求项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DDC"/>
                    </a:solidFill>
                  </a:tcPr>
                </a:tc>
                <a:tc>
                  <a:txBody>
                    <a:bodyPr/>
                    <a:lstStyle/>
                    <a:p>
                      <a:pPr algn="ctr" fontAlgn="ctr"/>
                      <a:r>
                        <a:rPr lang="zh-CN" altLang="en-US" sz="1800" b="1" i="0" u="none" strike="noStrike">
                          <a:solidFill>
                            <a:srgbClr val="000000"/>
                          </a:solidFill>
                          <a:effectLst/>
                          <a:latin typeface="微软雅黑" panose="020B0503020204020204" pitchFamily="34" charset="-122"/>
                          <a:ea typeface="微软雅黑" panose="020B0503020204020204" pitchFamily="34" charset="-122"/>
                        </a:rPr>
                        <a:t>一级</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DDC"/>
                    </a:solidFill>
                  </a:tcPr>
                </a:tc>
                <a:tc>
                  <a:txBody>
                    <a:bodyPr/>
                    <a:lstStyle/>
                    <a:p>
                      <a:pPr algn="ctr" fontAlgn="ctr"/>
                      <a:r>
                        <a:rPr lang="zh-CN" altLang="en-US" sz="1800" b="1" i="0" u="none" strike="noStrike">
                          <a:solidFill>
                            <a:srgbClr val="000000"/>
                          </a:solidFill>
                          <a:effectLst/>
                          <a:latin typeface="微软雅黑" panose="020B0503020204020204" pitchFamily="34" charset="-122"/>
                          <a:ea typeface="微软雅黑" panose="020B0503020204020204" pitchFamily="34" charset="-122"/>
                        </a:rPr>
                        <a:t>二级</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DDC"/>
                    </a:solidFill>
                  </a:tcPr>
                </a:tc>
                <a:tc>
                  <a:txBody>
                    <a:bodyPr/>
                    <a:lstStyle/>
                    <a:p>
                      <a:pPr algn="ctr" fontAlgn="ctr"/>
                      <a:r>
                        <a:rPr lang="zh-CN" altLang="en-US" sz="1800" b="1" i="0" u="none" strike="noStrike">
                          <a:solidFill>
                            <a:srgbClr val="000000"/>
                          </a:solidFill>
                          <a:effectLst/>
                          <a:latin typeface="微软雅黑" panose="020B0503020204020204" pitchFamily="34" charset="-122"/>
                          <a:ea typeface="微软雅黑" panose="020B0503020204020204" pitchFamily="34" charset="-122"/>
                        </a:rPr>
                        <a:t>三级</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DDC"/>
                    </a:solidFill>
                  </a:tcPr>
                </a:tc>
                <a:tc>
                  <a:txBody>
                    <a:bodyPr/>
                    <a:lstStyle/>
                    <a:p>
                      <a:pPr algn="ctr" fontAlgn="ctr"/>
                      <a:r>
                        <a:rPr lang="zh-CN" altLang="en-US" sz="1800" b="1" i="0" u="none" strike="noStrike">
                          <a:solidFill>
                            <a:srgbClr val="000000"/>
                          </a:solidFill>
                          <a:effectLst/>
                          <a:latin typeface="微软雅黑" panose="020B0503020204020204" pitchFamily="34" charset="-122"/>
                          <a:ea typeface="微软雅黑" panose="020B0503020204020204" pitchFamily="34" charset="-122"/>
                        </a:rPr>
                        <a:t>四级</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DDC"/>
                    </a:solidFill>
                  </a:tcPr>
                </a:tc>
                <a:extLst>
                  <a:ext uri="{0D108BD9-81ED-4DB2-BD59-A6C34878D82A}">
                    <a16:rowId xmlns:a16="http://schemas.microsoft.com/office/drawing/2014/main" val="10000"/>
                  </a:ext>
                </a:extLst>
              </a:tr>
              <a:tr h="749374">
                <a:tc>
                  <a:txBody>
                    <a:bodyPr/>
                    <a:lstStyle/>
                    <a:p>
                      <a:pPr algn="ctr" fontAlgn="ctr"/>
                      <a:r>
                        <a:rPr lang="zh-CN" altLang="en-US" sz="1800" b="1" i="0" u="none" strike="noStrike" dirty="0">
                          <a:solidFill>
                            <a:srgbClr val="000000"/>
                          </a:solidFill>
                          <a:effectLst/>
                          <a:latin typeface="微软雅黑" panose="020B0503020204020204" pitchFamily="34" charset="-122"/>
                          <a:ea typeface="微软雅黑" panose="020B0503020204020204" pitchFamily="34" charset="-122"/>
                        </a:rPr>
                        <a:t>安全通用要求（</a:t>
                      </a:r>
                      <a:r>
                        <a:rPr lang="en-US" altLang="zh-CN" sz="1800" b="1" i="0" u="none" strike="noStrike" dirty="0">
                          <a:solidFill>
                            <a:srgbClr val="000000"/>
                          </a:solidFill>
                          <a:effectLst/>
                          <a:latin typeface="微软雅黑" panose="020B0503020204020204" pitchFamily="34" charset="-122"/>
                          <a:ea typeface="微软雅黑" panose="020B0503020204020204" pitchFamily="34" charset="-122"/>
                        </a:rPr>
                        <a:t>X.1)</a:t>
                      </a:r>
                      <a:endParaRPr lang="zh-CN" altLang="en-US" sz="1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DDC"/>
                    </a:solidFill>
                  </a:tcPr>
                </a:tc>
                <a:tc>
                  <a:txBody>
                    <a:bodyPr/>
                    <a:lstStyle/>
                    <a:p>
                      <a:pPr algn="ctr" fontAlgn="ctr"/>
                      <a:r>
                        <a:rPr lang="en-US" altLang="zh-CN" sz="1800" b="1" i="0" u="none" strike="noStrike">
                          <a:solidFill>
                            <a:srgbClr val="000000"/>
                          </a:solidFill>
                          <a:effectLst/>
                          <a:latin typeface="微软雅黑" panose="020B0503020204020204" pitchFamily="34" charset="-122"/>
                          <a:ea typeface="微软雅黑" panose="020B0503020204020204" pitchFamily="34" charset="-122"/>
                        </a:rPr>
                        <a:t>59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1800" b="1" i="0" u="none" strike="noStrike">
                          <a:solidFill>
                            <a:srgbClr val="000000"/>
                          </a:solidFill>
                          <a:effectLst/>
                          <a:latin typeface="微软雅黑" panose="020B0503020204020204" pitchFamily="34" charset="-122"/>
                          <a:ea typeface="微软雅黑" panose="020B0503020204020204" pitchFamily="34" charset="-122"/>
                        </a:rPr>
                        <a:t>145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1800" b="1" i="0" u="none" strike="noStrike">
                          <a:solidFill>
                            <a:srgbClr val="000000"/>
                          </a:solidFill>
                          <a:effectLst/>
                          <a:latin typeface="微软雅黑" panose="020B0503020204020204" pitchFamily="34" charset="-122"/>
                          <a:ea typeface="微软雅黑" panose="020B0503020204020204" pitchFamily="34" charset="-122"/>
                        </a:rPr>
                        <a:t>231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1800" b="1" i="0" u="none" strike="noStrike">
                          <a:solidFill>
                            <a:srgbClr val="000000"/>
                          </a:solidFill>
                          <a:effectLst/>
                          <a:latin typeface="微软雅黑" panose="020B0503020204020204" pitchFamily="34" charset="-122"/>
                          <a:ea typeface="微软雅黑" panose="020B0503020204020204" pitchFamily="34" charset="-122"/>
                        </a:rPr>
                        <a:t>241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0001"/>
                  </a:ext>
                </a:extLst>
              </a:tr>
              <a:tr h="749374">
                <a:tc>
                  <a:txBody>
                    <a:bodyPr/>
                    <a:lstStyle/>
                    <a:p>
                      <a:pPr algn="ctr" fontAlgn="ctr"/>
                      <a:r>
                        <a:rPr lang="zh-CN" altLang="en-US" sz="1800" b="1" i="0" u="none" strike="noStrike" dirty="0">
                          <a:solidFill>
                            <a:srgbClr val="000000"/>
                          </a:solidFill>
                          <a:effectLst/>
                          <a:latin typeface="微软雅黑" panose="020B0503020204020204" pitchFamily="34" charset="-122"/>
                          <a:ea typeface="微软雅黑" panose="020B0503020204020204" pitchFamily="34" charset="-122"/>
                        </a:rPr>
                        <a:t>云计算安全扩展要求（</a:t>
                      </a:r>
                      <a:r>
                        <a:rPr lang="en-US" altLang="zh-CN" sz="1800" b="1" i="0" u="none" strike="noStrike" dirty="0">
                          <a:solidFill>
                            <a:srgbClr val="000000"/>
                          </a:solidFill>
                          <a:effectLst/>
                          <a:latin typeface="微软雅黑" panose="020B0503020204020204" pitchFamily="34" charset="-122"/>
                          <a:ea typeface="微软雅黑" panose="020B0503020204020204" pitchFamily="34" charset="-122"/>
                        </a:rPr>
                        <a:t>X.2</a:t>
                      </a:r>
                      <a:r>
                        <a:rPr lang="zh-CN" altLang="en-US" sz="1800" b="1" i="0" u="none" strike="noStrike" dirty="0">
                          <a:solidFill>
                            <a:srgbClr val="000000"/>
                          </a:solidFill>
                          <a:effectLst/>
                          <a:latin typeface="微软雅黑" panose="020B0503020204020204" pitchFamily="34" charset="-122"/>
                          <a:ea typeface="微软雅黑" panose="020B0503020204020204" pitchFamily="34" charset="-122"/>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DDC"/>
                    </a:solidFill>
                  </a:tcPr>
                </a:tc>
                <a:tc>
                  <a:txBody>
                    <a:bodyPr/>
                    <a:lstStyle/>
                    <a:p>
                      <a:pPr algn="ctr" fontAlgn="ctr"/>
                      <a:r>
                        <a:rPr lang="en-US" altLang="zh-CN" sz="1800" b="1" i="0" u="none" strike="noStrike" dirty="0">
                          <a:solidFill>
                            <a:srgbClr val="000000"/>
                          </a:solidFill>
                          <a:effectLst/>
                          <a:latin typeface="微软雅黑" panose="020B0503020204020204" pitchFamily="34" charset="-122"/>
                          <a:ea typeface="微软雅黑" panose="020B0503020204020204" pitchFamily="34" charset="-122"/>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1800" b="1" i="0" u="none" strike="noStrike" dirty="0">
                          <a:solidFill>
                            <a:srgbClr val="000000"/>
                          </a:solidFill>
                          <a:effectLst/>
                          <a:latin typeface="微软雅黑" panose="020B0503020204020204" pitchFamily="34" charset="-122"/>
                          <a:ea typeface="微软雅黑" panose="020B0503020204020204" pitchFamily="34" charset="-122"/>
                        </a:rPr>
                        <a:t>37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1800" b="1" i="0" u="none" strike="noStrike" dirty="0">
                          <a:solidFill>
                            <a:srgbClr val="000000"/>
                          </a:solidFill>
                          <a:effectLst/>
                          <a:latin typeface="微软雅黑" panose="020B0503020204020204" pitchFamily="34" charset="-122"/>
                          <a:ea typeface="微软雅黑" panose="020B0503020204020204" pitchFamily="34" charset="-122"/>
                        </a:rPr>
                        <a:t>60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1800" b="1" i="0" u="none" strike="noStrike" dirty="0">
                          <a:solidFill>
                            <a:srgbClr val="000000"/>
                          </a:solidFill>
                          <a:effectLst/>
                          <a:latin typeface="微软雅黑" panose="020B0503020204020204" pitchFamily="34" charset="-122"/>
                          <a:ea typeface="微软雅黑" panose="020B0503020204020204" pitchFamily="34" charset="-122"/>
                        </a:rPr>
                        <a:t>61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0002"/>
                  </a:ext>
                </a:extLst>
              </a:tr>
              <a:tr h="749374">
                <a:tc>
                  <a:txBody>
                    <a:bodyPr/>
                    <a:lstStyle/>
                    <a:p>
                      <a:pPr algn="ctr" fontAlgn="ctr"/>
                      <a:r>
                        <a:rPr lang="zh-CN" altLang="en-US" sz="1800" b="1" i="0" u="none" strike="noStrike" dirty="0">
                          <a:solidFill>
                            <a:srgbClr val="000000"/>
                          </a:solidFill>
                          <a:effectLst/>
                          <a:latin typeface="微软雅黑" panose="020B0503020204020204" pitchFamily="34" charset="-122"/>
                          <a:ea typeface="微软雅黑" panose="020B0503020204020204" pitchFamily="34" charset="-122"/>
                        </a:rPr>
                        <a:t>移动互联安全扩展要求（</a:t>
                      </a:r>
                      <a:r>
                        <a:rPr lang="en-US" altLang="zh-CN" sz="1800" b="1" i="0" u="none" strike="noStrike" dirty="0">
                          <a:solidFill>
                            <a:srgbClr val="000000"/>
                          </a:solidFill>
                          <a:effectLst/>
                          <a:latin typeface="微软雅黑" panose="020B0503020204020204" pitchFamily="34" charset="-122"/>
                          <a:ea typeface="微软雅黑" panose="020B0503020204020204" pitchFamily="34" charset="-122"/>
                        </a:rPr>
                        <a:t>X.3</a:t>
                      </a:r>
                      <a:r>
                        <a:rPr lang="zh-CN" altLang="en-US" sz="1800" b="1" i="0" u="none" strike="noStrike" dirty="0">
                          <a:solidFill>
                            <a:srgbClr val="000000"/>
                          </a:solidFill>
                          <a:effectLst/>
                          <a:latin typeface="微软雅黑" panose="020B0503020204020204" pitchFamily="34" charset="-122"/>
                          <a:ea typeface="微软雅黑" panose="020B0503020204020204" pitchFamily="34" charset="-122"/>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DDC"/>
                    </a:solidFill>
                  </a:tcPr>
                </a:tc>
                <a:tc>
                  <a:txBody>
                    <a:bodyPr/>
                    <a:lstStyle/>
                    <a:p>
                      <a:pPr algn="ctr" fontAlgn="ctr"/>
                      <a:r>
                        <a:rPr lang="en-US" altLang="zh-CN" sz="1800" b="1" i="0" u="none" strike="noStrike" dirty="0">
                          <a:solidFill>
                            <a:srgbClr val="000000"/>
                          </a:solidFill>
                          <a:effectLst/>
                          <a:latin typeface="微软雅黑" panose="020B0503020204020204" pitchFamily="34" charset="-122"/>
                          <a:ea typeface="微软雅黑" panose="020B0503020204020204" pitchFamily="34" charset="-122"/>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1800" b="1" i="0" u="none" strike="noStrike">
                          <a:solidFill>
                            <a:srgbClr val="000000"/>
                          </a:solidFill>
                          <a:effectLst/>
                          <a:latin typeface="微软雅黑" panose="020B0503020204020204" pitchFamily="34" charset="-122"/>
                          <a:ea typeface="微软雅黑" panose="020B0503020204020204" pitchFamily="34" charset="-122"/>
                        </a:rPr>
                        <a:t>19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1800" b="1" i="0" u="none" strike="noStrike">
                          <a:solidFill>
                            <a:srgbClr val="000000"/>
                          </a:solidFill>
                          <a:effectLst/>
                          <a:latin typeface="微软雅黑" panose="020B0503020204020204" pitchFamily="34" charset="-122"/>
                          <a:ea typeface="微软雅黑" panose="020B0503020204020204" pitchFamily="34" charset="-122"/>
                        </a:rPr>
                        <a:t>23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1800" b="1" i="0" u="none" strike="noStrike" dirty="0">
                          <a:solidFill>
                            <a:srgbClr val="000000"/>
                          </a:solidFill>
                          <a:effectLst/>
                          <a:latin typeface="微软雅黑" panose="020B0503020204020204" pitchFamily="34" charset="-122"/>
                          <a:ea typeface="微软雅黑" panose="020B0503020204020204" pitchFamily="34" charset="-122"/>
                        </a:rPr>
                        <a:t>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0003"/>
                  </a:ext>
                </a:extLst>
              </a:tr>
              <a:tr h="749374">
                <a:tc>
                  <a:txBody>
                    <a:bodyPr/>
                    <a:lstStyle/>
                    <a:p>
                      <a:pPr algn="ctr" fontAlgn="ctr"/>
                      <a:r>
                        <a:rPr lang="zh-CN" altLang="en-US" sz="1800" b="1" i="0" u="none" strike="noStrike" dirty="0">
                          <a:solidFill>
                            <a:srgbClr val="000000"/>
                          </a:solidFill>
                          <a:effectLst/>
                          <a:latin typeface="微软雅黑" panose="020B0503020204020204" pitchFamily="34" charset="-122"/>
                          <a:ea typeface="微软雅黑" panose="020B0503020204020204" pitchFamily="34" charset="-122"/>
                        </a:rPr>
                        <a:t>物联网安全扩展要求（</a:t>
                      </a:r>
                      <a:r>
                        <a:rPr lang="en-US" altLang="zh-CN" sz="1800" b="1" i="0" u="none" strike="noStrike" dirty="0">
                          <a:solidFill>
                            <a:srgbClr val="000000"/>
                          </a:solidFill>
                          <a:effectLst/>
                          <a:latin typeface="微软雅黑" panose="020B0503020204020204" pitchFamily="34" charset="-122"/>
                          <a:ea typeface="微软雅黑" panose="020B0503020204020204" pitchFamily="34" charset="-122"/>
                        </a:rPr>
                        <a:t>X.4</a:t>
                      </a:r>
                      <a:r>
                        <a:rPr lang="zh-CN" altLang="en-US" sz="1800" b="1" i="0" u="none" strike="noStrike" dirty="0">
                          <a:solidFill>
                            <a:srgbClr val="000000"/>
                          </a:solidFill>
                          <a:effectLst/>
                          <a:latin typeface="微软雅黑" panose="020B0503020204020204" pitchFamily="34" charset="-122"/>
                          <a:ea typeface="微软雅黑" panose="020B0503020204020204" pitchFamily="34" charset="-122"/>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DDC"/>
                    </a:solidFill>
                  </a:tcPr>
                </a:tc>
                <a:tc>
                  <a:txBody>
                    <a:bodyPr/>
                    <a:lstStyle/>
                    <a:p>
                      <a:pPr algn="ctr" fontAlgn="ctr"/>
                      <a:r>
                        <a:rPr lang="en-US" altLang="zh-CN" sz="1800" b="1" i="0" u="none" strike="noStrike">
                          <a:solidFill>
                            <a:srgbClr val="000000"/>
                          </a:solidFill>
                          <a:effectLst/>
                          <a:latin typeface="微软雅黑" panose="020B0503020204020204" pitchFamily="34" charset="-122"/>
                          <a:ea typeface="微软雅黑" panose="020B0503020204020204" pitchFamily="34" charset="-122"/>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1800" b="1" i="0" u="none" strike="noStrike">
                          <a:solidFill>
                            <a:srgbClr val="000000"/>
                          </a:solidFill>
                          <a:effectLst/>
                          <a:latin typeface="微软雅黑" panose="020B0503020204020204" pitchFamily="34" charset="-122"/>
                          <a:ea typeface="微软雅黑" panose="020B0503020204020204" pitchFamily="34" charset="-122"/>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1800" b="1" i="0" u="none" strike="noStrike">
                          <a:solidFill>
                            <a:srgbClr val="000000"/>
                          </a:solidFill>
                          <a:effectLst/>
                          <a:latin typeface="微软雅黑" panose="020B0503020204020204" pitchFamily="34" charset="-122"/>
                          <a:ea typeface="微软雅黑" panose="020B0503020204020204" pitchFamily="34" charset="-122"/>
                        </a:rPr>
                        <a:t>23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1800" b="1" i="0" u="none" strike="noStrike" dirty="0">
                          <a:solidFill>
                            <a:srgbClr val="000000"/>
                          </a:solidFill>
                          <a:effectLst/>
                          <a:latin typeface="微软雅黑" panose="020B0503020204020204" pitchFamily="34" charset="-122"/>
                          <a:ea typeface="微软雅黑" panose="020B0503020204020204" pitchFamily="34" charset="-122"/>
                        </a:rPr>
                        <a:t>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0004"/>
                  </a:ext>
                </a:extLst>
              </a:tr>
              <a:tr h="749374">
                <a:tc>
                  <a:txBody>
                    <a:bodyPr/>
                    <a:lstStyle/>
                    <a:p>
                      <a:pPr algn="ctr" fontAlgn="ctr"/>
                      <a:r>
                        <a:rPr lang="zh-CN" altLang="en-US" sz="1800" b="1" i="0" u="none" strike="noStrike" dirty="0">
                          <a:solidFill>
                            <a:srgbClr val="000000"/>
                          </a:solidFill>
                          <a:effectLst/>
                          <a:latin typeface="微软雅黑" panose="020B0503020204020204" pitchFamily="34" charset="-122"/>
                          <a:ea typeface="微软雅黑" panose="020B0503020204020204" pitchFamily="34" charset="-122"/>
                        </a:rPr>
                        <a:t>工业控制系统安全扩展要求（</a:t>
                      </a:r>
                      <a:r>
                        <a:rPr lang="en-US" altLang="zh-CN" sz="1800" b="1" i="0" u="none" strike="noStrike" dirty="0">
                          <a:solidFill>
                            <a:srgbClr val="000000"/>
                          </a:solidFill>
                          <a:effectLst/>
                          <a:latin typeface="微软雅黑" panose="020B0503020204020204" pitchFamily="34" charset="-122"/>
                          <a:ea typeface="微软雅黑" panose="020B0503020204020204" pitchFamily="34" charset="-122"/>
                        </a:rPr>
                        <a:t>X.5)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DDC"/>
                    </a:solidFill>
                  </a:tcPr>
                </a:tc>
                <a:tc>
                  <a:txBody>
                    <a:bodyPr/>
                    <a:lstStyle/>
                    <a:p>
                      <a:pPr algn="ctr" fontAlgn="ctr"/>
                      <a:r>
                        <a:rPr lang="en-US" altLang="zh-CN" sz="1800" b="1" i="0" u="none" strike="noStrike">
                          <a:solidFill>
                            <a:srgbClr val="000000"/>
                          </a:solidFill>
                          <a:effectLst/>
                          <a:latin typeface="微软雅黑" panose="020B0503020204020204" pitchFamily="34" charset="-122"/>
                          <a:ea typeface="微软雅黑" panose="020B0503020204020204" pitchFamily="34" charset="-122"/>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1800" b="1" i="0" u="none" strike="noStrike">
                          <a:solidFill>
                            <a:srgbClr val="000000"/>
                          </a:solidFill>
                          <a:effectLst/>
                          <a:latin typeface="微软雅黑" panose="020B0503020204020204" pitchFamily="34" charset="-122"/>
                          <a:ea typeface="微软雅黑" panose="020B0503020204020204" pitchFamily="34" charset="-122"/>
                        </a:rPr>
                        <a:t>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1800" b="1" i="0" u="none" strike="noStrike">
                          <a:solidFill>
                            <a:srgbClr val="000000"/>
                          </a:solidFill>
                          <a:effectLst/>
                          <a:latin typeface="微软雅黑" panose="020B0503020204020204" pitchFamily="34" charset="-122"/>
                          <a:ea typeface="微软雅黑" panose="020B0503020204020204" pitchFamily="34" charset="-122"/>
                        </a:rPr>
                        <a:t>26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1800" b="1" i="0" u="none" strike="noStrike" dirty="0">
                          <a:solidFill>
                            <a:srgbClr val="000000"/>
                          </a:solidFill>
                          <a:effectLst/>
                          <a:latin typeface="微软雅黑" panose="020B0503020204020204" pitchFamily="34" charset="-122"/>
                          <a:ea typeface="微软雅黑" panose="020B0503020204020204" pitchFamily="34" charset="-122"/>
                        </a:rPr>
                        <a:t>27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29381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技术要求的特点</a:t>
            </a:r>
          </a:p>
        </p:txBody>
      </p:sp>
      <p:sp>
        <p:nvSpPr>
          <p:cNvPr id="4" name="内容占位符 2"/>
          <p:cNvSpPr txBox="1">
            <a:spLocks/>
          </p:cNvSpPr>
          <p:nvPr/>
        </p:nvSpPr>
        <p:spPr>
          <a:xfrm>
            <a:off x="1243843" y="1984828"/>
            <a:ext cx="9704313" cy="288834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000" b="1" dirty="0">
                <a:solidFill>
                  <a:srgbClr val="5A9CD5"/>
                </a:solidFill>
                <a:latin typeface="微软雅黑" panose="020B0503020204020204" pitchFamily="34" charset="-122"/>
                <a:ea typeface="微软雅黑" panose="020B0503020204020204" pitchFamily="34" charset="-122"/>
              </a:rPr>
              <a:t>技术要求</a:t>
            </a:r>
            <a:r>
              <a:rPr lang="zh-CN" altLang="en-US" sz="2000" b="1" dirty="0">
                <a:solidFill>
                  <a:srgbClr val="FF0000"/>
                </a:solidFill>
                <a:latin typeface="微软雅黑" panose="020B0503020204020204" pitchFamily="34" charset="-122"/>
                <a:ea typeface="微软雅黑" panose="020B0503020204020204" pitchFamily="34" charset="-122"/>
              </a:rPr>
              <a:t>“从面到点”</a:t>
            </a:r>
            <a:r>
              <a:rPr lang="zh-CN" altLang="en-US" sz="2000" b="1" dirty="0">
                <a:solidFill>
                  <a:srgbClr val="5A9CD5"/>
                </a:solidFill>
                <a:latin typeface="微软雅黑" panose="020B0503020204020204" pitchFamily="34" charset="-122"/>
                <a:ea typeface="微软雅黑" panose="020B0503020204020204" pitchFamily="34" charset="-122"/>
              </a:rPr>
              <a:t>提出安全要求，</a:t>
            </a:r>
            <a:r>
              <a:rPr lang="zh-CN" altLang="en-US" sz="2000" b="1" dirty="0">
                <a:solidFill>
                  <a:srgbClr val="FF0000"/>
                </a:solidFill>
                <a:latin typeface="微软雅黑" panose="020B0503020204020204" pitchFamily="34" charset="-122"/>
                <a:ea typeface="微软雅黑" panose="020B0503020204020204" pitchFamily="34" charset="-122"/>
              </a:rPr>
              <a:t>“物理和环境安全”</a:t>
            </a:r>
            <a:r>
              <a:rPr lang="zh-CN" altLang="en-US" sz="2000" b="1" dirty="0">
                <a:solidFill>
                  <a:srgbClr val="5A9CD5"/>
                </a:solidFill>
                <a:latin typeface="微软雅黑" panose="020B0503020204020204" pitchFamily="34" charset="-122"/>
                <a:ea typeface="微软雅黑" panose="020B0503020204020204" pitchFamily="34" charset="-122"/>
              </a:rPr>
              <a:t>主要对机房设施提出要求，</a:t>
            </a:r>
            <a:r>
              <a:rPr lang="zh-CN" altLang="en-US" sz="2000" b="1" dirty="0">
                <a:solidFill>
                  <a:srgbClr val="FF0000"/>
                </a:solidFill>
                <a:latin typeface="微软雅黑" panose="020B0503020204020204" pitchFamily="34" charset="-122"/>
                <a:ea typeface="微软雅黑" panose="020B0503020204020204" pitchFamily="34" charset="-122"/>
              </a:rPr>
              <a:t>“网络和通信安全”</a:t>
            </a:r>
            <a:r>
              <a:rPr lang="zh-CN" altLang="en-US" sz="2000" b="1" dirty="0">
                <a:solidFill>
                  <a:srgbClr val="5A9CD5"/>
                </a:solidFill>
                <a:latin typeface="微软雅黑" panose="020B0503020204020204" pitchFamily="34" charset="-122"/>
                <a:ea typeface="微软雅黑" panose="020B0503020204020204" pitchFamily="34" charset="-122"/>
              </a:rPr>
              <a:t>主要对网络整体提出要求，</a:t>
            </a:r>
            <a:r>
              <a:rPr lang="zh-CN" altLang="en-US" sz="2000" b="1" dirty="0">
                <a:solidFill>
                  <a:srgbClr val="FF0000"/>
                </a:solidFill>
                <a:latin typeface="微软雅黑" panose="020B0503020204020204" pitchFamily="34" charset="-122"/>
                <a:ea typeface="微软雅黑" panose="020B0503020204020204" pitchFamily="34" charset="-122"/>
              </a:rPr>
              <a:t>“设备和计算安全”</a:t>
            </a:r>
            <a:r>
              <a:rPr lang="zh-CN" altLang="en-US" sz="2000" b="1" dirty="0">
                <a:solidFill>
                  <a:srgbClr val="5A9CD5"/>
                </a:solidFill>
                <a:latin typeface="微软雅黑" panose="020B0503020204020204" pitchFamily="34" charset="-122"/>
                <a:ea typeface="微软雅黑" panose="020B0503020204020204" pitchFamily="34" charset="-122"/>
              </a:rPr>
              <a:t>主要对构成节点提出要求，</a:t>
            </a:r>
            <a:r>
              <a:rPr lang="zh-CN" altLang="en-US" sz="2000" b="1" dirty="0">
                <a:solidFill>
                  <a:srgbClr val="FF0000"/>
                </a:solidFill>
                <a:latin typeface="微软雅黑" panose="020B0503020204020204" pitchFamily="34" charset="-122"/>
                <a:ea typeface="微软雅黑" panose="020B0503020204020204" pitchFamily="34" charset="-122"/>
              </a:rPr>
              <a:t>“应用和数据安全”</a:t>
            </a:r>
            <a:r>
              <a:rPr lang="zh-CN" altLang="en-US" sz="2000" b="1" dirty="0">
                <a:solidFill>
                  <a:srgbClr val="5A9CD5"/>
                </a:solidFill>
                <a:latin typeface="微软雅黑" panose="020B0503020204020204" pitchFamily="34" charset="-122"/>
                <a:ea typeface="微软雅黑" panose="020B0503020204020204" pitchFamily="34" charset="-122"/>
              </a:rPr>
              <a:t>主要对业务应用和数据提出要求。</a:t>
            </a:r>
            <a:endParaRPr lang="en-US" altLang="zh-CN" sz="2000" b="1" dirty="0">
              <a:solidFill>
                <a:srgbClr val="5A9CD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441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313473" y="6320514"/>
            <a:ext cx="11544244" cy="3603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txBox="1">
            <a:spLocks/>
          </p:cNvSpPr>
          <p:nvPr/>
        </p:nvSpPr>
        <p:spPr bwMode="auto">
          <a:xfrm>
            <a:off x="982665" y="225425"/>
            <a:ext cx="5113337" cy="5032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lnSpc>
                <a:spcPct val="100000"/>
              </a:lnSpc>
              <a:spcBef>
                <a:spcPct val="0"/>
              </a:spcBef>
              <a:spcAft>
                <a:spcPct val="0"/>
              </a:spcAft>
              <a:defRPr sz="2400" b="1" kern="1200">
                <a:solidFill>
                  <a:schemeClr val="tx1"/>
                </a:solidFill>
                <a:latin typeface="微软雅黑" pitchFamily="34" charset="-122"/>
                <a:ea typeface="微软雅黑" pitchFamily="34" charset="-122"/>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ysClr val="windowText" lastClr="000000"/>
                </a:solidFill>
                <a:effectLst/>
                <a:uLnTx/>
                <a:uFillTx/>
                <a:latin typeface="微软雅黑" pitchFamily="34" charset="-122"/>
                <a:ea typeface="微软雅黑" pitchFamily="34" charset="-122"/>
                <a:cs typeface="+mj-cs"/>
              </a:rPr>
              <a:t>目录</a:t>
            </a:r>
          </a:p>
        </p:txBody>
      </p:sp>
      <p:sp>
        <p:nvSpPr>
          <p:cNvPr id="8" name="矩形 7"/>
          <p:cNvSpPr/>
          <p:nvPr/>
        </p:nvSpPr>
        <p:spPr>
          <a:xfrm>
            <a:off x="313927" y="225425"/>
            <a:ext cx="503238" cy="503238"/>
          </a:xfrm>
          <a:prstGeom prst="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34" name="图片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876" y="6320514"/>
            <a:ext cx="351680" cy="360362"/>
          </a:xfrm>
          <a:prstGeom prst="rect">
            <a:avLst/>
          </a:prstGeom>
        </p:spPr>
      </p:pic>
      <p:grpSp>
        <p:nvGrpSpPr>
          <p:cNvPr id="24" name="组合 23"/>
          <p:cNvGrpSpPr/>
          <p:nvPr/>
        </p:nvGrpSpPr>
        <p:grpSpPr>
          <a:xfrm>
            <a:off x="3828417" y="1536988"/>
            <a:ext cx="4535170" cy="575310"/>
            <a:chOff x="6143" y="1828"/>
            <a:chExt cx="7142" cy="906"/>
          </a:xfrm>
        </p:grpSpPr>
        <p:sp>
          <p:nvSpPr>
            <p:cNvPr id="25" name="平行四边形 16"/>
            <p:cNvSpPr>
              <a:spLocks noChangeArrowheads="1"/>
            </p:cNvSpPr>
            <p:nvPr/>
          </p:nvSpPr>
          <p:spPr bwMode="auto">
            <a:xfrm>
              <a:off x="6765" y="1828"/>
              <a:ext cx="6520" cy="907"/>
            </a:xfrm>
            <a:prstGeom prst="parallelogram">
              <a:avLst>
                <a:gd name="adj" fmla="val 53585"/>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buFont typeface="Arial" pitchFamily="34" charset="0"/>
                <a:buNone/>
              </a:pPr>
              <a:endParaRPr lang="zh-CN" altLang="en-US">
                <a:solidFill>
                  <a:schemeClr val="bg1"/>
                </a:solidFill>
                <a:latin typeface="Calibri" pitchFamily="34" charset="0"/>
              </a:endParaRPr>
            </a:p>
          </p:txBody>
        </p:sp>
        <p:sp>
          <p:nvSpPr>
            <p:cNvPr id="26" name="文本框 18"/>
            <p:cNvSpPr txBox="1">
              <a:spLocks noChangeArrowheads="1"/>
            </p:cNvSpPr>
            <p:nvPr/>
          </p:nvSpPr>
          <p:spPr bwMode="auto">
            <a:xfrm>
              <a:off x="7307" y="1959"/>
              <a:ext cx="5405" cy="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dirty="0">
                  <a:solidFill>
                    <a:schemeClr val="bg1"/>
                  </a:solidFill>
                  <a:latin typeface="微软雅黑" pitchFamily="34" charset="-122"/>
                  <a:ea typeface="微软雅黑" pitchFamily="34" charset="-122"/>
                </a:rPr>
                <a:t>背景现状</a:t>
              </a:r>
            </a:p>
          </p:txBody>
        </p:sp>
        <p:sp>
          <p:nvSpPr>
            <p:cNvPr id="27" name="等腰三角形 18"/>
            <p:cNvSpPr>
              <a:spLocks noChangeArrowheads="1"/>
            </p:cNvSpPr>
            <p:nvPr/>
          </p:nvSpPr>
          <p:spPr bwMode="auto">
            <a:xfrm flipV="1">
              <a:off x="6143" y="1828"/>
              <a:ext cx="907" cy="907"/>
            </a:xfrm>
            <a:prstGeom prst="triangle">
              <a:avLst>
                <a:gd name="adj" fmla="val 50000"/>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buFont typeface="Arial" pitchFamily="34" charset="0"/>
                <a:buNone/>
              </a:pPr>
              <a:endParaRPr lang="zh-CN" altLang="en-US">
                <a:solidFill>
                  <a:schemeClr val="bg1"/>
                </a:solidFill>
                <a:latin typeface="Calibri" pitchFamily="34" charset="0"/>
              </a:endParaRPr>
            </a:p>
          </p:txBody>
        </p:sp>
        <p:sp>
          <p:nvSpPr>
            <p:cNvPr id="28" name="文本框 20"/>
            <p:cNvSpPr txBox="1">
              <a:spLocks noChangeArrowheads="1"/>
            </p:cNvSpPr>
            <p:nvPr/>
          </p:nvSpPr>
          <p:spPr bwMode="auto">
            <a:xfrm>
              <a:off x="6313" y="1918"/>
              <a:ext cx="642" cy="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a:solidFill>
                    <a:schemeClr val="bg1"/>
                  </a:solidFill>
                  <a:latin typeface="微软雅黑" pitchFamily="34" charset="-122"/>
                  <a:ea typeface="微软雅黑" pitchFamily="34" charset="-122"/>
                  <a:cs typeface="Arial" pitchFamily="34" charset="0"/>
                </a:rPr>
                <a:t>1</a:t>
              </a:r>
              <a:endParaRPr lang="zh-CN" altLang="en-US" sz="2400">
                <a:solidFill>
                  <a:schemeClr val="bg1"/>
                </a:solidFill>
                <a:latin typeface="微软雅黑" pitchFamily="34" charset="-122"/>
                <a:ea typeface="微软雅黑" pitchFamily="34" charset="-122"/>
                <a:cs typeface="Arial" pitchFamily="34" charset="0"/>
              </a:endParaRPr>
            </a:p>
          </p:txBody>
        </p:sp>
      </p:grpSp>
      <p:grpSp>
        <p:nvGrpSpPr>
          <p:cNvPr id="29" name="组合 1"/>
          <p:cNvGrpSpPr/>
          <p:nvPr/>
        </p:nvGrpSpPr>
        <p:grpSpPr bwMode="auto">
          <a:xfrm>
            <a:off x="3828102" y="2821436"/>
            <a:ext cx="4535485" cy="574676"/>
            <a:chOff x="3900488" y="3234642"/>
            <a:chExt cx="4535485" cy="574676"/>
          </a:xfrm>
        </p:grpSpPr>
        <p:sp>
          <p:nvSpPr>
            <p:cNvPr id="30" name="平行四边形 20"/>
            <p:cNvSpPr>
              <a:spLocks noChangeArrowheads="1"/>
            </p:cNvSpPr>
            <p:nvPr/>
          </p:nvSpPr>
          <p:spPr bwMode="auto">
            <a:xfrm>
              <a:off x="4295773" y="3234642"/>
              <a:ext cx="4140200" cy="574675"/>
            </a:xfrm>
            <a:prstGeom prst="parallelogram">
              <a:avLst>
                <a:gd name="adj" fmla="val 53600"/>
              </a:avLst>
            </a:pr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buFont typeface="Arial" pitchFamily="34" charset="0"/>
                <a:buNone/>
              </a:pPr>
              <a:endParaRPr lang="zh-CN" altLang="en-US">
                <a:solidFill>
                  <a:schemeClr val="bg1"/>
                </a:solidFill>
                <a:latin typeface="Calibri" pitchFamily="34" charset="0"/>
              </a:endParaRPr>
            </a:p>
          </p:txBody>
        </p:sp>
        <p:sp>
          <p:nvSpPr>
            <p:cNvPr id="33" name="文本框 30"/>
            <p:cNvSpPr txBox="1">
              <a:spLocks noChangeArrowheads="1"/>
            </p:cNvSpPr>
            <p:nvPr/>
          </p:nvSpPr>
          <p:spPr bwMode="auto">
            <a:xfrm>
              <a:off x="4649785" y="3334916"/>
              <a:ext cx="3786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dirty="0">
                  <a:solidFill>
                    <a:schemeClr val="bg1"/>
                  </a:solidFill>
                  <a:latin typeface="微软雅黑" pitchFamily="34" charset="-122"/>
                  <a:ea typeface="微软雅黑" pitchFamily="34" charset="-122"/>
                </a:rPr>
                <a:t>新旧标准变化</a:t>
              </a:r>
            </a:p>
          </p:txBody>
        </p:sp>
        <p:sp>
          <p:nvSpPr>
            <p:cNvPr id="35" name="等腰三角形 22"/>
            <p:cNvSpPr>
              <a:spLocks noChangeArrowheads="1"/>
            </p:cNvSpPr>
            <p:nvPr/>
          </p:nvSpPr>
          <p:spPr bwMode="auto">
            <a:xfrm flipV="1">
              <a:off x="3900488" y="3234643"/>
              <a:ext cx="576262" cy="574675"/>
            </a:xfrm>
            <a:prstGeom prst="triangle">
              <a:avLst>
                <a:gd name="adj" fmla="val 50000"/>
              </a:avLst>
            </a:pr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buFont typeface="Arial" pitchFamily="34" charset="0"/>
                <a:buNone/>
              </a:pPr>
              <a:endParaRPr lang="zh-CN" altLang="en-US">
                <a:solidFill>
                  <a:schemeClr val="bg1"/>
                </a:solidFill>
                <a:latin typeface="Calibri" pitchFamily="34" charset="0"/>
              </a:endParaRPr>
            </a:p>
          </p:txBody>
        </p:sp>
        <p:sp>
          <p:nvSpPr>
            <p:cNvPr id="36" name="文本框 32"/>
            <p:cNvSpPr txBox="1">
              <a:spLocks noChangeArrowheads="1"/>
            </p:cNvSpPr>
            <p:nvPr/>
          </p:nvSpPr>
          <p:spPr bwMode="auto">
            <a:xfrm>
              <a:off x="4008438" y="3291793"/>
              <a:ext cx="4079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a:solidFill>
                    <a:schemeClr val="bg1"/>
                  </a:solidFill>
                  <a:latin typeface="微软雅黑" pitchFamily="34" charset="-122"/>
                  <a:ea typeface="微软雅黑" pitchFamily="34" charset="-122"/>
                  <a:cs typeface="Arial" pitchFamily="34" charset="0"/>
                </a:rPr>
                <a:t>2</a:t>
              </a:r>
              <a:endParaRPr lang="zh-CN" altLang="en-US" sz="2400">
                <a:solidFill>
                  <a:schemeClr val="bg1"/>
                </a:solidFill>
                <a:latin typeface="微软雅黑" pitchFamily="34" charset="-122"/>
                <a:ea typeface="微软雅黑" pitchFamily="34" charset="-122"/>
                <a:cs typeface="Arial" pitchFamily="34" charset="0"/>
              </a:endParaRPr>
            </a:p>
          </p:txBody>
        </p:sp>
      </p:grpSp>
      <p:grpSp>
        <p:nvGrpSpPr>
          <p:cNvPr id="37" name="组合 36"/>
          <p:cNvGrpSpPr/>
          <p:nvPr/>
        </p:nvGrpSpPr>
        <p:grpSpPr>
          <a:xfrm>
            <a:off x="3828101" y="4104616"/>
            <a:ext cx="4535486" cy="576263"/>
            <a:chOff x="3900489" y="3194052"/>
            <a:chExt cx="4535486" cy="576263"/>
          </a:xfrm>
        </p:grpSpPr>
        <p:sp>
          <p:nvSpPr>
            <p:cNvPr id="38" name="平行四边形 28"/>
            <p:cNvSpPr>
              <a:spLocks noChangeArrowheads="1"/>
            </p:cNvSpPr>
            <p:nvPr/>
          </p:nvSpPr>
          <p:spPr bwMode="auto">
            <a:xfrm>
              <a:off x="4295775" y="3194052"/>
              <a:ext cx="4140200" cy="576263"/>
            </a:xfrm>
            <a:prstGeom prst="parallelogram">
              <a:avLst>
                <a:gd name="adj" fmla="val 53585"/>
              </a:avLst>
            </a:pr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buFont typeface="Arial" pitchFamily="34" charset="0"/>
                <a:buNone/>
              </a:pPr>
              <a:endParaRPr lang="zh-CN" altLang="en-US">
                <a:latin typeface="Calibri" pitchFamily="34" charset="0"/>
              </a:endParaRPr>
            </a:p>
          </p:txBody>
        </p:sp>
        <p:sp>
          <p:nvSpPr>
            <p:cNvPr id="39" name="文本框 40"/>
            <p:cNvSpPr txBox="1">
              <a:spLocks noChangeArrowheads="1"/>
            </p:cNvSpPr>
            <p:nvPr/>
          </p:nvSpPr>
          <p:spPr bwMode="auto">
            <a:xfrm>
              <a:off x="4649787" y="3265488"/>
              <a:ext cx="3786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dirty="0">
                  <a:solidFill>
                    <a:schemeClr val="bg1"/>
                  </a:solidFill>
                  <a:latin typeface="微软雅黑" pitchFamily="34" charset="-122"/>
                  <a:ea typeface="微软雅黑" pitchFamily="34" charset="-122"/>
                </a:rPr>
                <a:t>新标准面临的问题</a:t>
              </a:r>
            </a:p>
          </p:txBody>
        </p:sp>
        <p:sp>
          <p:nvSpPr>
            <p:cNvPr id="40" name="等腰三角形 30"/>
            <p:cNvSpPr>
              <a:spLocks noChangeArrowheads="1"/>
            </p:cNvSpPr>
            <p:nvPr/>
          </p:nvSpPr>
          <p:spPr bwMode="auto">
            <a:xfrm flipV="1">
              <a:off x="3900489" y="3194052"/>
              <a:ext cx="576263" cy="576263"/>
            </a:xfrm>
            <a:prstGeom prst="triangle">
              <a:avLst>
                <a:gd name="adj" fmla="val 50000"/>
              </a:avLst>
            </a:pr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buFont typeface="Arial" pitchFamily="34" charset="0"/>
                <a:buNone/>
              </a:pPr>
              <a:endParaRPr lang="zh-CN" altLang="en-US">
                <a:latin typeface="Calibri" pitchFamily="34" charset="0"/>
              </a:endParaRPr>
            </a:p>
          </p:txBody>
        </p:sp>
        <p:sp>
          <p:nvSpPr>
            <p:cNvPr id="41" name="文本框 42"/>
            <p:cNvSpPr txBox="1">
              <a:spLocks noChangeArrowheads="1"/>
            </p:cNvSpPr>
            <p:nvPr/>
          </p:nvSpPr>
          <p:spPr bwMode="auto">
            <a:xfrm>
              <a:off x="4008439" y="3251202"/>
              <a:ext cx="4079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a:solidFill>
                    <a:schemeClr val="bg1"/>
                  </a:solidFill>
                  <a:latin typeface="微软雅黑" pitchFamily="34" charset="-122"/>
                  <a:ea typeface="微软雅黑" pitchFamily="34" charset="-122"/>
                  <a:cs typeface="Arial" pitchFamily="34" charset="0"/>
                </a:rPr>
                <a:t>3</a:t>
              </a:r>
              <a:endParaRPr lang="zh-CN" altLang="en-US" sz="2400">
                <a:solidFill>
                  <a:schemeClr val="bg1"/>
                </a:solidFill>
                <a:latin typeface="微软雅黑" pitchFamily="34" charset="-122"/>
                <a:ea typeface="微软雅黑" pitchFamily="34" charset="-122"/>
                <a:cs typeface="Arial" pitchFamily="34" charset="0"/>
              </a:endParaRPr>
            </a:p>
          </p:txBody>
        </p:sp>
      </p:grpSp>
    </p:spTree>
    <p:extLst>
      <p:ext uri="{BB962C8B-B14F-4D97-AF65-F5344CB8AC3E}">
        <p14:creationId xmlns:p14="http://schemas.microsoft.com/office/powerpoint/2010/main" val="2227228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blinds(horizontal)">
                                      <p:cBhvr>
                                        <p:cTn id="11" dur="500"/>
                                        <p:tgtEl>
                                          <p:spTgt spid="29"/>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blinds(horizontal)">
                                      <p:cBhvr>
                                        <p:cTn id="15" dur="500"/>
                                        <p:tgtEl>
                                          <p:spTgt spid="37"/>
                                        </p:tgtEl>
                                      </p:cBhvr>
                                    </p:animEffect>
                                  </p:childTnLst>
                                </p:cTn>
                              </p:par>
                            </p:childTnLst>
                          </p:cTn>
                        </p:par>
                        <p:par>
                          <p:cTn id="16" fill="hold">
                            <p:stCondLst>
                              <p:cond delay="1500"/>
                            </p:stCondLst>
                            <p:childTnLst>
                              <p:par>
                                <p:cTn id="17" presetID="6" presetClass="emph" presetSubtype="0" fill="hold" nodeType="afterEffect">
                                  <p:stCondLst>
                                    <p:cond delay="0"/>
                                  </p:stCondLst>
                                  <p:childTnLst>
                                    <p:animScale>
                                      <p:cBhvr>
                                        <p:cTn id="18" dur="500" fill="hold"/>
                                        <p:tgtEl>
                                          <p:spTgt spid="24"/>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管理要求的特点</a:t>
            </a:r>
          </a:p>
        </p:txBody>
      </p:sp>
      <p:sp>
        <p:nvSpPr>
          <p:cNvPr id="4" name="内容占位符 2"/>
          <p:cNvSpPr txBox="1">
            <a:spLocks/>
          </p:cNvSpPr>
          <p:nvPr/>
        </p:nvSpPr>
        <p:spPr>
          <a:xfrm>
            <a:off x="1470507" y="1860701"/>
            <a:ext cx="9225848" cy="41785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000" b="1" dirty="0">
                <a:solidFill>
                  <a:srgbClr val="5A9CD5"/>
                </a:solidFill>
                <a:latin typeface="微软雅黑" panose="020B0503020204020204" pitchFamily="34" charset="-122"/>
                <a:ea typeface="微软雅黑" panose="020B0503020204020204" pitchFamily="34" charset="-122"/>
              </a:rPr>
              <a:t>管理要求</a:t>
            </a:r>
            <a:r>
              <a:rPr lang="zh-CN" altLang="en-US" sz="2000" b="1" dirty="0">
                <a:solidFill>
                  <a:srgbClr val="FF0000"/>
                </a:solidFill>
                <a:latin typeface="微软雅黑" panose="020B0503020204020204" pitchFamily="34" charset="-122"/>
                <a:ea typeface="微软雅黑" panose="020B0503020204020204" pitchFamily="34" charset="-122"/>
              </a:rPr>
              <a:t>“从元素到活动”</a:t>
            </a:r>
            <a:r>
              <a:rPr lang="zh-CN" altLang="en-US" sz="2000" b="1" dirty="0">
                <a:solidFill>
                  <a:srgbClr val="5A9CD5"/>
                </a:solidFill>
                <a:latin typeface="微软雅黑" panose="020B0503020204020204" pitchFamily="34" charset="-122"/>
                <a:ea typeface="微软雅黑" panose="020B0503020204020204" pitchFamily="34" charset="-122"/>
              </a:rPr>
              <a:t>提出安全要求，“安全策略和管理制度”及“安全管理机构和人员”主要提出了管理不可缺少的</a:t>
            </a:r>
            <a:r>
              <a:rPr lang="zh-CN" altLang="en-US" sz="2000" b="1" dirty="0">
                <a:solidFill>
                  <a:srgbClr val="FF0000"/>
                </a:solidFill>
                <a:latin typeface="微软雅黑" panose="020B0503020204020204" pitchFamily="34" charset="-122"/>
                <a:ea typeface="微软雅黑" panose="020B0503020204020204" pitchFamily="34" charset="-122"/>
              </a:rPr>
              <a:t>制度、机构和人员</a:t>
            </a:r>
            <a:r>
              <a:rPr lang="zh-CN" altLang="en-US" sz="2000" b="1" dirty="0">
                <a:solidFill>
                  <a:srgbClr val="5A9CD5"/>
                </a:solidFill>
                <a:latin typeface="微软雅黑" panose="020B0503020204020204" pitchFamily="34" charset="-122"/>
                <a:ea typeface="微软雅黑" panose="020B0503020204020204" pitchFamily="34" charset="-122"/>
              </a:rPr>
              <a:t>三要素，“安全建设管理”及“安全运维管理”主要提出了</a:t>
            </a:r>
            <a:r>
              <a:rPr lang="zh-CN" altLang="en-US" sz="2000" b="1" dirty="0">
                <a:solidFill>
                  <a:srgbClr val="FF0000"/>
                </a:solidFill>
                <a:latin typeface="微软雅黑" panose="020B0503020204020204" pitchFamily="34" charset="-122"/>
                <a:ea typeface="微软雅黑" panose="020B0503020204020204" pitchFamily="34" charset="-122"/>
              </a:rPr>
              <a:t>建设过程和运维过程</a:t>
            </a:r>
            <a:r>
              <a:rPr lang="zh-CN" altLang="en-US" sz="2000" b="1" dirty="0">
                <a:solidFill>
                  <a:srgbClr val="5A9CD5"/>
                </a:solidFill>
                <a:latin typeface="微软雅黑" panose="020B0503020204020204" pitchFamily="34" charset="-122"/>
                <a:ea typeface="微软雅黑" panose="020B0503020204020204" pitchFamily="34" charset="-122"/>
              </a:rPr>
              <a:t>的安全活动管理要求。</a:t>
            </a:r>
            <a:endParaRPr lang="en-US" altLang="zh-CN" sz="2000" b="1" dirty="0">
              <a:solidFill>
                <a:srgbClr val="5A9CD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965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A593A-AAC7-4B77-BCA9-94F88CF597E0}"/>
              </a:ext>
            </a:extLst>
          </p:cNvPr>
          <p:cNvSpPr>
            <a:spLocks noGrp="1"/>
          </p:cNvSpPr>
          <p:nvPr>
            <p:ph type="title"/>
          </p:nvPr>
        </p:nvSpPr>
        <p:spPr/>
        <p:txBody>
          <a:bodyPr>
            <a:normAutofit/>
          </a:bodyPr>
          <a:lstStyle/>
          <a:p>
            <a:r>
              <a:rPr lang="zh-CN" altLang="en-US" dirty="0"/>
              <a:t>物理和环境安全</a:t>
            </a:r>
          </a:p>
        </p:txBody>
      </p:sp>
      <p:graphicFrame>
        <p:nvGraphicFramePr>
          <p:cNvPr id="3" name="表格 2">
            <a:extLst>
              <a:ext uri="{FF2B5EF4-FFF2-40B4-BE49-F238E27FC236}">
                <a16:creationId xmlns:a16="http://schemas.microsoft.com/office/drawing/2014/main" id="{7BFFF6C8-A8AA-4426-8CC1-C50C6849D9A3}"/>
              </a:ext>
            </a:extLst>
          </p:cNvPr>
          <p:cNvGraphicFramePr>
            <a:graphicFrameLocks noGrp="1"/>
          </p:cNvGraphicFramePr>
          <p:nvPr>
            <p:extLst>
              <p:ext uri="{D42A27DB-BD31-4B8C-83A1-F6EECF244321}">
                <p14:modId xmlns:p14="http://schemas.microsoft.com/office/powerpoint/2010/main" val="2216556113"/>
              </p:ext>
            </p:extLst>
          </p:nvPr>
        </p:nvGraphicFramePr>
        <p:xfrm>
          <a:off x="1365250" y="1626870"/>
          <a:ext cx="9461500" cy="3604260"/>
        </p:xfrm>
        <a:graphic>
          <a:graphicData uri="http://schemas.openxmlformats.org/drawingml/2006/table">
            <a:tbl>
              <a:tblPr>
                <a:tableStyleId>{5C22544A-7EE6-4342-B048-85BDC9FD1C3A}</a:tableStyleId>
              </a:tblPr>
              <a:tblGrid>
                <a:gridCol w="838200">
                  <a:extLst>
                    <a:ext uri="{9D8B030D-6E8A-4147-A177-3AD203B41FA5}">
                      <a16:colId xmlns:a16="http://schemas.microsoft.com/office/drawing/2014/main" val="2920973149"/>
                    </a:ext>
                  </a:extLst>
                </a:gridCol>
                <a:gridCol w="1193800">
                  <a:extLst>
                    <a:ext uri="{9D8B030D-6E8A-4147-A177-3AD203B41FA5}">
                      <a16:colId xmlns:a16="http://schemas.microsoft.com/office/drawing/2014/main" val="275614365"/>
                    </a:ext>
                  </a:extLst>
                </a:gridCol>
                <a:gridCol w="2362527">
                  <a:extLst>
                    <a:ext uri="{9D8B030D-6E8A-4147-A177-3AD203B41FA5}">
                      <a16:colId xmlns:a16="http://schemas.microsoft.com/office/drawing/2014/main" val="640910887"/>
                    </a:ext>
                  </a:extLst>
                </a:gridCol>
                <a:gridCol w="939473">
                  <a:extLst>
                    <a:ext uri="{9D8B030D-6E8A-4147-A177-3AD203B41FA5}">
                      <a16:colId xmlns:a16="http://schemas.microsoft.com/office/drawing/2014/main" val="730156271"/>
                    </a:ext>
                  </a:extLst>
                </a:gridCol>
                <a:gridCol w="2019300">
                  <a:extLst>
                    <a:ext uri="{9D8B030D-6E8A-4147-A177-3AD203B41FA5}">
                      <a16:colId xmlns:a16="http://schemas.microsoft.com/office/drawing/2014/main" val="1203394381"/>
                    </a:ext>
                  </a:extLst>
                </a:gridCol>
                <a:gridCol w="2108200">
                  <a:extLst>
                    <a:ext uri="{9D8B030D-6E8A-4147-A177-3AD203B41FA5}">
                      <a16:colId xmlns:a16="http://schemas.microsoft.com/office/drawing/2014/main" val="1337239709"/>
                    </a:ext>
                  </a:extLst>
                </a:gridCol>
              </a:tblGrid>
              <a:tr h="327660">
                <a:tc>
                  <a:txBody>
                    <a:bodyPr/>
                    <a:lstStyle/>
                    <a:p>
                      <a:pPr marL="0" algn="ctr" defTabSz="914400" rtl="0" eaLnBrk="1" fontAlgn="ctr" latinLnBrk="0" hangingPunct="1"/>
                      <a:r>
                        <a:rPr lang="zh-CN" altLang="en-US"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zh-CN" altLang="en-US"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分类</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zh-CN" altLang="en-US"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原有控制点</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zh-CN" altLang="en-US"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zh-CN" altLang="en-US" sz="1800" b="1" i="0" u="none" strike="noStrike" kern="1200">
                          <a:solidFill>
                            <a:srgbClr val="5A9CD5"/>
                          </a:solidFill>
                          <a:effectLst/>
                          <a:latin typeface="微软雅黑" panose="020B0503020204020204" pitchFamily="34" charset="-122"/>
                          <a:ea typeface="微软雅黑" panose="020B0503020204020204" pitchFamily="34" charset="-122"/>
                          <a:cs typeface="+mn-cs"/>
                        </a:rPr>
                        <a:t>分类</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zh-CN" altLang="en-US" sz="1800" b="1" i="0" u="none" strike="noStrike" kern="1200">
                          <a:solidFill>
                            <a:srgbClr val="5A9CD5"/>
                          </a:solidFill>
                          <a:effectLst/>
                          <a:latin typeface="微软雅黑" panose="020B0503020204020204" pitchFamily="34" charset="-122"/>
                          <a:ea typeface="微软雅黑" panose="020B0503020204020204" pitchFamily="34" charset="-122"/>
                          <a:cs typeface="+mn-cs"/>
                        </a:rPr>
                        <a:t>新的控制点</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1737884"/>
                  </a:ext>
                </a:extLst>
              </a:tr>
              <a:tr h="327660">
                <a:tc>
                  <a:txBody>
                    <a:bodyPr/>
                    <a:lstStyle/>
                    <a:p>
                      <a:pPr marL="0" algn="ctr" defTabSz="914400" rtl="0" eaLnBrk="1" fontAlgn="ctr" latinLnBrk="0" hangingPunct="1"/>
                      <a:r>
                        <a:rPr lang="en-US" altLang="zh-CN" sz="1800" b="1" i="0" u="none" strike="noStrike" kern="1200">
                          <a:solidFill>
                            <a:srgbClr val="5A9CD5"/>
                          </a:solidFill>
                          <a:effectLst/>
                          <a:latin typeface="微软雅黑" panose="020B0503020204020204" pitchFamily="34" charset="-122"/>
                          <a:ea typeface="微软雅黑" panose="020B0503020204020204" pitchFamily="34" charset="-122"/>
                          <a:cs typeface="+mn-cs"/>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10">
                  <a:txBody>
                    <a:bodyPr/>
                    <a:lstStyle/>
                    <a:p>
                      <a:pPr marL="0" algn="ctr" defTabSz="914400" rtl="0" eaLnBrk="1" fontAlgn="ctr" latinLnBrk="0" hangingPunct="1"/>
                      <a:r>
                        <a:rPr lang="zh-CN" altLang="en-US"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物理安全</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zh-CN" altLang="en-US"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 物理位置的选择</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1800" b="1" i="0" u="none" strike="noStrike" kern="1200">
                          <a:solidFill>
                            <a:srgbClr val="5A9CD5"/>
                          </a:solidFill>
                          <a:effectLst/>
                          <a:latin typeface="微软雅黑" panose="020B0503020204020204" pitchFamily="34" charset="-122"/>
                          <a:ea typeface="微软雅黑" panose="020B0503020204020204" pitchFamily="34" charset="-122"/>
                          <a:cs typeface="+mn-cs"/>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10">
                  <a:txBody>
                    <a:bodyPr/>
                    <a:lstStyle/>
                    <a:p>
                      <a:pPr marL="0" algn="ctr" defTabSz="914400" rtl="0" eaLnBrk="1" fontAlgn="ctr" latinLnBrk="0" hangingPunct="1"/>
                      <a:r>
                        <a:rPr lang="zh-CN" altLang="en-US"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物理和环境安全</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zh-CN" altLang="en-US" sz="1800" b="1" i="0" u="none" strike="noStrike" kern="1200">
                          <a:solidFill>
                            <a:srgbClr val="5A9CD5"/>
                          </a:solidFill>
                          <a:effectLst/>
                          <a:latin typeface="微软雅黑" panose="020B0503020204020204" pitchFamily="34" charset="-122"/>
                          <a:ea typeface="微软雅黑" panose="020B0503020204020204" pitchFamily="34" charset="-122"/>
                          <a:cs typeface="+mn-cs"/>
                        </a:rPr>
                        <a:t> 物理位置的选择</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37636749"/>
                  </a:ext>
                </a:extLst>
              </a:tr>
              <a:tr h="327660">
                <a:tc>
                  <a:txBody>
                    <a:bodyPr/>
                    <a:lstStyle/>
                    <a:p>
                      <a:pPr marL="0" algn="ctr" defTabSz="914400" rtl="0" eaLnBrk="1" fontAlgn="ctr" latinLnBrk="0" hangingPunct="1"/>
                      <a:r>
                        <a:rPr lang="en-US" altLang="zh-CN"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物理访问控制</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1800" b="1" i="0" u="none" strike="noStrike" kern="1200">
                          <a:solidFill>
                            <a:srgbClr val="5A9CD5"/>
                          </a:solidFill>
                          <a:effectLst/>
                          <a:latin typeface="微软雅黑" panose="020B0503020204020204" pitchFamily="34" charset="-122"/>
                          <a:ea typeface="微软雅黑" panose="020B0503020204020204" pitchFamily="34" charset="-122"/>
                          <a:cs typeface="+mn-cs"/>
                        </a:rPr>
                        <a:t>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a:solidFill>
                            <a:srgbClr val="5A9CD5"/>
                          </a:solidFill>
                          <a:effectLst/>
                          <a:latin typeface="微软雅黑" panose="020B0503020204020204" pitchFamily="34" charset="-122"/>
                          <a:ea typeface="微软雅黑" panose="020B0503020204020204" pitchFamily="34" charset="-122"/>
                          <a:cs typeface="+mn-cs"/>
                        </a:rPr>
                        <a:t>物理访问控制</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2565392"/>
                  </a:ext>
                </a:extLst>
              </a:tr>
              <a:tr h="327660">
                <a:tc>
                  <a:txBody>
                    <a:bodyPr/>
                    <a:lstStyle/>
                    <a:p>
                      <a:pPr marL="0" algn="ctr" defTabSz="914400" rtl="0" eaLnBrk="1" fontAlgn="ctr" latinLnBrk="0" hangingPunct="1"/>
                      <a:r>
                        <a:rPr lang="en-US" altLang="zh-CN" sz="1800" b="1" i="0" u="none" strike="noStrike" kern="1200">
                          <a:solidFill>
                            <a:srgbClr val="5A9CD5"/>
                          </a:solidFill>
                          <a:effectLst/>
                          <a:latin typeface="微软雅黑" panose="020B0503020204020204" pitchFamily="34" charset="-122"/>
                          <a:ea typeface="微软雅黑" panose="020B0503020204020204" pitchFamily="34" charset="-122"/>
                          <a:cs typeface="+mn-cs"/>
                        </a:rPr>
                        <a:t>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 防盗窃和防破坏</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1800" b="1" i="0" u="none" strike="noStrike" kern="1200">
                          <a:solidFill>
                            <a:srgbClr val="5A9CD5"/>
                          </a:solidFill>
                          <a:effectLst/>
                          <a:latin typeface="微软雅黑" panose="020B0503020204020204" pitchFamily="34" charset="-122"/>
                          <a:ea typeface="微软雅黑" panose="020B0503020204020204" pitchFamily="34" charset="-122"/>
                          <a:cs typeface="+mn-cs"/>
                        </a:rPr>
                        <a:t>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a:solidFill>
                            <a:srgbClr val="5A9CD5"/>
                          </a:solidFill>
                          <a:effectLst/>
                          <a:latin typeface="微软雅黑" panose="020B0503020204020204" pitchFamily="34" charset="-122"/>
                          <a:ea typeface="微软雅黑" panose="020B0503020204020204" pitchFamily="34" charset="-122"/>
                          <a:cs typeface="+mn-cs"/>
                        </a:rPr>
                        <a:t> 防盗窃和防破坏</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0576204"/>
                  </a:ext>
                </a:extLst>
              </a:tr>
              <a:tr h="327660">
                <a:tc>
                  <a:txBody>
                    <a:bodyPr/>
                    <a:lstStyle/>
                    <a:p>
                      <a:pPr marL="0" algn="ctr" defTabSz="914400" rtl="0" eaLnBrk="1" fontAlgn="ctr" latinLnBrk="0" hangingPunct="1"/>
                      <a:r>
                        <a:rPr lang="en-US" altLang="zh-CN" sz="1800" b="1" i="0" u="none" strike="noStrike" kern="1200">
                          <a:solidFill>
                            <a:srgbClr val="5A9CD5"/>
                          </a:solidFill>
                          <a:effectLst/>
                          <a:latin typeface="微软雅黑" panose="020B0503020204020204" pitchFamily="34" charset="-122"/>
                          <a:ea typeface="微软雅黑" panose="020B0503020204020204" pitchFamily="34" charset="-122"/>
                          <a:cs typeface="+mn-cs"/>
                        </a:rPr>
                        <a:t>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a:solidFill>
                            <a:srgbClr val="5A9CD5"/>
                          </a:solidFill>
                          <a:effectLst/>
                          <a:latin typeface="微软雅黑" panose="020B0503020204020204" pitchFamily="34" charset="-122"/>
                          <a:ea typeface="微软雅黑" panose="020B0503020204020204" pitchFamily="34" charset="-122"/>
                          <a:cs typeface="+mn-cs"/>
                        </a:rPr>
                        <a:t> 防雷击</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a:solidFill>
                            <a:srgbClr val="5A9CD5"/>
                          </a:solidFill>
                          <a:effectLst/>
                          <a:latin typeface="微软雅黑" panose="020B0503020204020204" pitchFamily="34" charset="-122"/>
                          <a:ea typeface="微软雅黑" panose="020B0503020204020204" pitchFamily="34" charset="-122"/>
                          <a:cs typeface="+mn-cs"/>
                        </a:rPr>
                        <a:t> 防雷击</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5152015"/>
                  </a:ext>
                </a:extLst>
              </a:tr>
              <a:tr h="327660">
                <a:tc>
                  <a:txBody>
                    <a:bodyPr/>
                    <a:lstStyle/>
                    <a:p>
                      <a:pPr marL="0" algn="ctr" defTabSz="914400" rtl="0" eaLnBrk="1" fontAlgn="ctr" latinLnBrk="0" hangingPunct="1"/>
                      <a:r>
                        <a:rPr lang="en-US" altLang="zh-CN" sz="1800" b="1" i="0" u="none" strike="noStrike" kern="1200">
                          <a:solidFill>
                            <a:srgbClr val="5A9CD5"/>
                          </a:solidFill>
                          <a:effectLst/>
                          <a:latin typeface="微软雅黑" panose="020B0503020204020204" pitchFamily="34" charset="-122"/>
                          <a:ea typeface="微软雅黑" panose="020B0503020204020204" pitchFamily="34" charset="-122"/>
                          <a:cs typeface="+mn-cs"/>
                        </a:rPr>
                        <a:t>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 防火</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1800" b="1" i="0" u="none" strike="noStrike" kern="1200">
                          <a:solidFill>
                            <a:srgbClr val="5A9CD5"/>
                          </a:solidFill>
                          <a:effectLst/>
                          <a:latin typeface="微软雅黑" panose="020B0503020204020204" pitchFamily="34" charset="-122"/>
                          <a:ea typeface="微软雅黑" panose="020B0503020204020204" pitchFamily="34" charset="-122"/>
                          <a:cs typeface="+mn-cs"/>
                        </a:rPr>
                        <a:t>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a:solidFill>
                            <a:srgbClr val="5A9CD5"/>
                          </a:solidFill>
                          <a:effectLst/>
                          <a:latin typeface="微软雅黑" panose="020B0503020204020204" pitchFamily="34" charset="-122"/>
                          <a:ea typeface="微软雅黑" panose="020B0503020204020204" pitchFamily="34" charset="-122"/>
                          <a:cs typeface="+mn-cs"/>
                        </a:rPr>
                        <a:t> 防火</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7602459"/>
                  </a:ext>
                </a:extLst>
              </a:tr>
              <a:tr h="327660">
                <a:tc>
                  <a:txBody>
                    <a:bodyPr/>
                    <a:lstStyle/>
                    <a:p>
                      <a:pPr marL="0" algn="ctr" defTabSz="914400" rtl="0" eaLnBrk="1" fontAlgn="ctr" latinLnBrk="0" hangingPunct="1"/>
                      <a:r>
                        <a:rPr lang="en-US" altLang="zh-CN" sz="1800" b="1" i="0" u="none" strike="noStrike" kern="1200">
                          <a:solidFill>
                            <a:srgbClr val="5A9CD5"/>
                          </a:solidFill>
                          <a:effectLst/>
                          <a:latin typeface="微软雅黑" panose="020B0503020204020204" pitchFamily="34" charset="-122"/>
                          <a:ea typeface="微软雅黑" panose="020B0503020204020204" pitchFamily="34" charset="-122"/>
                          <a:cs typeface="+mn-cs"/>
                        </a:rPr>
                        <a:t>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 防水和防潮</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 防水和防潮</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0515210"/>
                  </a:ext>
                </a:extLst>
              </a:tr>
              <a:tr h="327660">
                <a:tc>
                  <a:txBody>
                    <a:bodyPr/>
                    <a:lstStyle/>
                    <a:p>
                      <a:pPr marL="0" algn="ctr" defTabSz="914400" rtl="0" eaLnBrk="1" fontAlgn="ctr" latinLnBrk="0" hangingPunct="1"/>
                      <a:r>
                        <a:rPr lang="en-US" altLang="zh-CN" sz="1800" b="1" i="0" u="none" strike="noStrike" kern="1200">
                          <a:solidFill>
                            <a:srgbClr val="5A9CD5"/>
                          </a:solidFill>
                          <a:effectLst/>
                          <a:latin typeface="微软雅黑" panose="020B0503020204020204" pitchFamily="34" charset="-122"/>
                          <a:ea typeface="微软雅黑" panose="020B0503020204020204" pitchFamily="34" charset="-122"/>
                          <a:cs typeface="+mn-cs"/>
                        </a:rPr>
                        <a:t>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a:solidFill>
                            <a:srgbClr val="5A9CD5"/>
                          </a:solidFill>
                          <a:effectLst/>
                          <a:latin typeface="微软雅黑" panose="020B0503020204020204" pitchFamily="34" charset="-122"/>
                          <a:ea typeface="微软雅黑" panose="020B0503020204020204" pitchFamily="34" charset="-122"/>
                          <a:cs typeface="+mn-cs"/>
                        </a:rPr>
                        <a:t> 防静电</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 防静电</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82884198"/>
                  </a:ext>
                </a:extLst>
              </a:tr>
              <a:tr h="327660">
                <a:tc>
                  <a:txBody>
                    <a:bodyPr/>
                    <a:lstStyle/>
                    <a:p>
                      <a:pPr marL="0" algn="ctr" defTabSz="914400" rtl="0" eaLnBrk="1" fontAlgn="ctr" latinLnBrk="0" hangingPunct="1"/>
                      <a:r>
                        <a:rPr lang="en-US" altLang="zh-CN" sz="1800" b="1" i="0" u="none" strike="noStrike" kern="1200">
                          <a:solidFill>
                            <a:srgbClr val="5A9CD5"/>
                          </a:solidFill>
                          <a:effectLst/>
                          <a:latin typeface="微软雅黑" panose="020B0503020204020204" pitchFamily="34" charset="-122"/>
                          <a:ea typeface="微软雅黑" panose="020B0503020204020204" pitchFamily="34" charset="-122"/>
                          <a:cs typeface="+mn-cs"/>
                        </a:rPr>
                        <a:t>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a:solidFill>
                            <a:srgbClr val="5A9CD5"/>
                          </a:solidFill>
                          <a:effectLst/>
                          <a:latin typeface="微软雅黑" panose="020B0503020204020204" pitchFamily="34" charset="-122"/>
                          <a:ea typeface="微软雅黑" panose="020B0503020204020204" pitchFamily="34" charset="-122"/>
                          <a:cs typeface="+mn-cs"/>
                        </a:rPr>
                        <a:t> 温湿度控制</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a:solidFill>
                            <a:srgbClr val="5A9CD5"/>
                          </a:solidFill>
                          <a:effectLst/>
                          <a:latin typeface="微软雅黑" panose="020B0503020204020204" pitchFamily="34" charset="-122"/>
                          <a:ea typeface="微软雅黑" panose="020B0503020204020204" pitchFamily="34" charset="-122"/>
                          <a:cs typeface="+mn-cs"/>
                        </a:rPr>
                        <a:t> 温湿度控制</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2357008"/>
                  </a:ext>
                </a:extLst>
              </a:tr>
              <a:tr h="327660">
                <a:tc>
                  <a:txBody>
                    <a:bodyPr/>
                    <a:lstStyle/>
                    <a:p>
                      <a:pPr marL="0" algn="ctr" defTabSz="914400" rtl="0" eaLnBrk="1" fontAlgn="ctr" latinLnBrk="0" hangingPunct="1"/>
                      <a:r>
                        <a:rPr lang="en-US" altLang="zh-CN" sz="1800" b="1" i="0" u="none" strike="noStrike" kern="1200">
                          <a:solidFill>
                            <a:srgbClr val="5A9CD5"/>
                          </a:solidFill>
                          <a:effectLst/>
                          <a:latin typeface="微软雅黑" panose="020B0503020204020204" pitchFamily="34" charset="-122"/>
                          <a:ea typeface="微软雅黑" panose="020B0503020204020204" pitchFamily="34" charset="-122"/>
                          <a:cs typeface="+mn-cs"/>
                        </a:rPr>
                        <a:t>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a:solidFill>
                            <a:srgbClr val="5A9CD5"/>
                          </a:solidFill>
                          <a:effectLst/>
                          <a:latin typeface="微软雅黑" panose="020B0503020204020204" pitchFamily="34" charset="-122"/>
                          <a:ea typeface="微软雅黑" panose="020B0503020204020204" pitchFamily="34" charset="-122"/>
                          <a:cs typeface="+mn-cs"/>
                        </a:rPr>
                        <a:t> 电力供应</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 电力供应</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65956050"/>
                  </a:ext>
                </a:extLst>
              </a:tr>
              <a:tr h="327660">
                <a:tc>
                  <a:txBody>
                    <a:bodyPr/>
                    <a:lstStyle/>
                    <a:p>
                      <a:pPr marL="0" algn="ctr" defTabSz="914400" rtl="0" eaLnBrk="1" fontAlgn="ctr" latinLnBrk="0" hangingPunct="1"/>
                      <a:r>
                        <a:rPr lang="en-US" altLang="zh-CN" sz="1800" b="1" i="0" u="none" strike="noStrike" kern="1200">
                          <a:solidFill>
                            <a:srgbClr val="5A9CD5"/>
                          </a:solidFill>
                          <a:effectLst/>
                          <a:latin typeface="微软雅黑" panose="020B0503020204020204" pitchFamily="34" charset="-122"/>
                          <a:ea typeface="微软雅黑" panose="020B0503020204020204" pitchFamily="34" charset="-122"/>
                          <a:cs typeface="+mn-cs"/>
                        </a:rPr>
                        <a:t>10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a:solidFill>
                            <a:srgbClr val="5A9CD5"/>
                          </a:solidFill>
                          <a:effectLst/>
                          <a:latin typeface="微软雅黑" panose="020B0503020204020204" pitchFamily="34" charset="-122"/>
                          <a:ea typeface="微软雅黑" panose="020B0503020204020204" pitchFamily="34" charset="-122"/>
                          <a:cs typeface="+mn-cs"/>
                        </a:rPr>
                        <a:t>电磁防护</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10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电磁防护</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9125799"/>
                  </a:ext>
                </a:extLst>
              </a:tr>
            </a:tbl>
          </a:graphicData>
        </a:graphic>
      </p:graphicFrame>
    </p:spTree>
    <p:extLst>
      <p:ext uri="{BB962C8B-B14F-4D97-AF65-F5344CB8AC3E}">
        <p14:creationId xmlns:p14="http://schemas.microsoft.com/office/powerpoint/2010/main" val="158090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物理位置的选择</a:t>
            </a:r>
          </a:p>
        </p:txBody>
      </p:sp>
      <p:sp>
        <p:nvSpPr>
          <p:cNvPr id="4" name="内容占位符 2"/>
          <p:cNvSpPr txBox="1">
            <a:spLocks/>
          </p:cNvSpPr>
          <p:nvPr/>
        </p:nvSpPr>
        <p:spPr>
          <a:xfrm>
            <a:off x="1470511" y="1679946"/>
            <a:ext cx="9725578" cy="475275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zh-CN" altLang="en-US" sz="2000" b="1" dirty="0">
                <a:solidFill>
                  <a:srgbClr val="5A9CD5"/>
                </a:solidFill>
                <a:latin typeface="微软雅黑" panose="020B0503020204020204" pitchFamily="34" charset="-122"/>
                <a:ea typeface="微软雅黑" panose="020B0503020204020204" pitchFamily="34" charset="-122"/>
              </a:rPr>
              <a:t>原来条款：</a:t>
            </a:r>
            <a:endParaRPr lang="en-US" altLang="zh-CN" sz="2000" b="1" dirty="0">
              <a:solidFill>
                <a:srgbClr val="5A9CD5"/>
              </a:solidFill>
              <a:latin typeface="微软雅黑" panose="020B0503020204020204" pitchFamily="34" charset="-122"/>
              <a:ea typeface="微软雅黑" panose="020B0503020204020204" pitchFamily="34" charset="-122"/>
            </a:endParaRPr>
          </a:p>
          <a:p>
            <a:pPr lvl="1">
              <a:lnSpc>
                <a:spcPct val="200000"/>
              </a:lnSpc>
            </a:pPr>
            <a:r>
              <a:rPr lang="zh-CN" altLang="en-US" sz="1800" b="1" dirty="0">
                <a:solidFill>
                  <a:srgbClr val="5A9CD5"/>
                </a:solidFill>
                <a:latin typeface="微软雅黑" panose="020B0503020204020204" pitchFamily="34" charset="-122"/>
                <a:ea typeface="微软雅黑" panose="020B0503020204020204" pitchFamily="34" charset="-122"/>
              </a:rPr>
              <a:t>机房场地应避免设在建筑物的顶层或地下室，以及用水设备的下层或隔壁</a:t>
            </a:r>
            <a:endParaRPr lang="en-US" altLang="zh-CN" sz="1800" b="1" dirty="0">
              <a:solidFill>
                <a:srgbClr val="5A9CD5"/>
              </a:solidFill>
              <a:latin typeface="微软雅黑" panose="020B0503020204020204" pitchFamily="34" charset="-122"/>
              <a:ea typeface="微软雅黑" panose="020B0503020204020204" pitchFamily="34" charset="-122"/>
            </a:endParaRPr>
          </a:p>
          <a:p>
            <a:pPr>
              <a:lnSpc>
                <a:spcPct val="200000"/>
              </a:lnSpc>
            </a:pPr>
            <a:r>
              <a:rPr lang="zh-CN" altLang="en-US" sz="2000" b="1" dirty="0">
                <a:solidFill>
                  <a:srgbClr val="5A9CD5"/>
                </a:solidFill>
                <a:latin typeface="微软雅黑" panose="020B0503020204020204" pitchFamily="34" charset="-122"/>
                <a:ea typeface="微软雅黑" panose="020B0503020204020204" pitchFamily="34" charset="-122"/>
              </a:rPr>
              <a:t>修改条款：</a:t>
            </a:r>
            <a:endParaRPr lang="en-US" altLang="zh-CN" sz="2000" b="1" dirty="0">
              <a:solidFill>
                <a:srgbClr val="5A9CD5"/>
              </a:solidFill>
              <a:latin typeface="微软雅黑" panose="020B0503020204020204" pitchFamily="34" charset="-122"/>
              <a:ea typeface="微软雅黑" panose="020B0503020204020204" pitchFamily="34" charset="-122"/>
            </a:endParaRPr>
          </a:p>
          <a:p>
            <a:pPr lvl="1">
              <a:lnSpc>
                <a:spcPct val="200000"/>
              </a:lnSpc>
            </a:pPr>
            <a:r>
              <a:rPr lang="zh-CN" altLang="en-US" sz="1800" b="1" dirty="0">
                <a:solidFill>
                  <a:srgbClr val="5A9CD5"/>
                </a:solidFill>
                <a:latin typeface="微软雅黑" panose="020B0503020204020204" pitchFamily="34" charset="-122"/>
                <a:ea typeface="微软雅黑" panose="020B0503020204020204" pitchFamily="34" charset="-122"/>
              </a:rPr>
              <a:t>机房场地应避免设在建筑物的顶层或地下室，</a:t>
            </a:r>
            <a:r>
              <a:rPr lang="zh-CN" altLang="en-US" sz="1800" b="1" dirty="0">
                <a:solidFill>
                  <a:srgbClr val="FF0000"/>
                </a:solidFill>
                <a:latin typeface="微软雅黑" panose="020B0503020204020204" pitchFamily="34" charset="-122"/>
                <a:ea typeface="微软雅黑" panose="020B0503020204020204" pitchFamily="34" charset="-122"/>
              </a:rPr>
              <a:t>否则应加强防水和防潮措施</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5206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网络和通信安全</a:t>
            </a:r>
          </a:p>
        </p:txBody>
      </p:sp>
      <p:graphicFrame>
        <p:nvGraphicFramePr>
          <p:cNvPr id="4" name="表格 3"/>
          <p:cNvGraphicFramePr>
            <a:graphicFrameLocks noGrp="1"/>
          </p:cNvGraphicFramePr>
          <p:nvPr>
            <p:extLst>
              <p:ext uri="{D42A27DB-BD31-4B8C-83A1-F6EECF244321}">
                <p14:modId xmlns:p14="http://schemas.microsoft.com/office/powerpoint/2010/main" val="2015752501"/>
              </p:ext>
            </p:extLst>
          </p:nvPr>
        </p:nvGraphicFramePr>
        <p:xfrm>
          <a:off x="1282110" y="1131705"/>
          <a:ext cx="9627780" cy="4594590"/>
        </p:xfrm>
        <a:graphic>
          <a:graphicData uri="http://schemas.openxmlformats.org/drawingml/2006/table">
            <a:tbl>
              <a:tblPr/>
              <a:tblGrid>
                <a:gridCol w="963670">
                  <a:extLst>
                    <a:ext uri="{9D8B030D-6E8A-4147-A177-3AD203B41FA5}">
                      <a16:colId xmlns:a16="http://schemas.microsoft.com/office/drawing/2014/main" val="20000"/>
                    </a:ext>
                  </a:extLst>
                </a:gridCol>
                <a:gridCol w="1679250">
                  <a:extLst>
                    <a:ext uri="{9D8B030D-6E8A-4147-A177-3AD203B41FA5}">
                      <a16:colId xmlns:a16="http://schemas.microsoft.com/office/drawing/2014/main" val="20001"/>
                    </a:ext>
                  </a:extLst>
                </a:gridCol>
                <a:gridCol w="2126356">
                  <a:extLst>
                    <a:ext uri="{9D8B030D-6E8A-4147-A177-3AD203B41FA5}">
                      <a16:colId xmlns:a16="http://schemas.microsoft.com/office/drawing/2014/main" val="20002"/>
                    </a:ext>
                  </a:extLst>
                </a:gridCol>
                <a:gridCol w="731675">
                  <a:extLst>
                    <a:ext uri="{9D8B030D-6E8A-4147-A177-3AD203B41FA5}">
                      <a16:colId xmlns:a16="http://schemas.microsoft.com/office/drawing/2014/main" val="20003"/>
                    </a:ext>
                  </a:extLst>
                </a:gridCol>
                <a:gridCol w="1955860">
                  <a:extLst>
                    <a:ext uri="{9D8B030D-6E8A-4147-A177-3AD203B41FA5}">
                      <a16:colId xmlns:a16="http://schemas.microsoft.com/office/drawing/2014/main" val="20004"/>
                    </a:ext>
                  </a:extLst>
                </a:gridCol>
                <a:gridCol w="2170969">
                  <a:extLst>
                    <a:ext uri="{9D8B030D-6E8A-4147-A177-3AD203B41FA5}">
                      <a16:colId xmlns:a16="http://schemas.microsoft.com/office/drawing/2014/main" val="20005"/>
                    </a:ext>
                  </a:extLst>
                </a:gridCol>
              </a:tblGrid>
              <a:tr h="459459">
                <a:tc>
                  <a:txBody>
                    <a:bodyPr/>
                    <a:lstStyle/>
                    <a:p>
                      <a:pPr algn="ctr" fontAlgn="ctr"/>
                      <a:r>
                        <a:rPr lang="zh-CN" altLang="en-US" sz="1800" b="1" i="0" u="none" strike="noStrike" dirty="0">
                          <a:solidFill>
                            <a:srgbClr val="5A9CD5"/>
                          </a:solidFill>
                          <a:effectLst/>
                          <a:latin typeface="微软雅黑" panose="020B0503020204020204" pitchFamily="34" charset="-122"/>
                          <a:ea typeface="微软雅黑" panose="020B0503020204020204" pitchFamily="34" charset="-122"/>
                        </a:rPr>
                        <a:t>　</a:t>
                      </a:r>
                    </a:p>
                  </a:txBody>
                  <a:tcPr marL="9525" marR="9525" marT="7144"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ctr"/>
                      <a:r>
                        <a:rPr lang="zh-CN" altLang="en-US" sz="1800" b="1" i="0" u="none" strike="noStrike" dirty="0">
                          <a:solidFill>
                            <a:srgbClr val="5A9CD5"/>
                          </a:solidFill>
                          <a:effectLst/>
                          <a:latin typeface="微软雅黑" panose="020B0503020204020204" pitchFamily="34" charset="-122"/>
                          <a:ea typeface="微软雅黑" panose="020B0503020204020204" pitchFamily="34" charset="-122"/>
                        </a:rPr>
                        <a:t>分类</a:t>
                      </a:r>
                    </a:p>
                  </a:txBody>
                  <a:tcPr marL="9525" marR="9525" marT="7144"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ctr"/>
                      <a:r>
                        <a:rPr lang="zh-CN" altLang="en-US" sz="1800" b="1" i="0" u="none" strike="noStrike" dirty="0">
                          <a:solidFill>
                            <a:srgbClr val="5A9CD5"/>
                          </a:solidFill>
                          <a:effectLst/>
                          <a:latin typeface="微软雅黑" panose="020B0503020204020204" pitchFamily="34" charset="-122"/>
                          <a:ea typeface="微软雅黑" panose="020B0503020204020204" pitchFamily="34" charset="-122"/>
                        </a:rPr>
                        <a:t>原有控制点</a:t>
                      </a:r>
                    </a:p>
                  </a:txBody>
                  <a:tcPr marL="9525" marR="9525" marT="7144"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ctr"/>
                      <a:r>
                        <a:rPr lang="zh-CN" altLang="en-US" sz="1800" b="1" i="0" u="none" strike="noStrike" dirty="0">
                          <a:solidFill>
                            <a:srgbClr val="5A9CD5"/>
                          </a:solidFill>
                          <a:effectLst/>
                          <a:latin typeface="微软雅黑" panose="020B0503020204020204" pitchFamily="34" charset="-122"/>
                          <a:ea typeface="微软雅黑" panose="020B0503020204020204" pitchFamily="34" charset="-122"/>
                        </a:rPr>
                        <a:t>　</a:t>
                      </a:r>
                    </a:p>
                  </a:txBody>
                  <a:tcPr marL="9525" marR="9525" marT="7144"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l" fontAlgn="ctr"/>
                      <a:r>
                        <a:rPr lang="zh-CN" altLang="en-US" sz="1800" b="1" i="0" u="none" strike="noStrike" dirty="0">
                          <a:solidFill>
                            <a:srgbClr val="5A9CD5"/>
                          </a:solidFill>
                          <a:effectLst/>
                          <a:latin typeface="微软雅黑" panose="020B0503020204020204" pitchFamily="34" charset="-122"/>
                          <a:ea typeface="微软雅黑" panose="020B0503020204020204" pitchFamily="34" charset="-122"/>
                        </a:rPr>
                        <a:t>　</a:t>
                      </a:r>
                    </a:p>
                  </a:txBody>
                  <a:tcPr marL="9525" marR="9525" marT="7144"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ctr"/>
                      <a:r>
                        <a:rPr lang="zh-CN" altLang="en-US" sz="1800" b="1" i="0" u="none" strike="noStrike" dirty="0">
                          <a:solidFill>
                            <a:srgbClr val="5A9CD5"/>
                          </a:solidFill>
                          <a:effectLst/>
                          <a:latin typeface="微软雅黑" panose="020B0503020204020204" pitchFamily="34" charset="-122"/>
                          <a:ea typeface="微软雅黑" panose="020B0503020204020204" pitchFamily="34" charset="-122"/>
                        </a:rPr>
                        <a:t>新的控制点</a:t>
                      </a:r>
                    </a:p>
                  </a:txBody>
                  <a:tcPr marL="9525" marR="9525" marT="7144"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0"/>
                  </a:ext>
                </a:extLst>
              </a:tr>
              <a:tr h="459459">
                <a:tc>
                  <a:txBody>
                    <a:bodyPr/>
                    <a:lstStyle/>
                    <a:p>
                      <a:pPr algn="ctr" fontAlgn="ctr"/>
                      <a:r>
                        <a:rPr lang="en-US" altLang="zh-CN" sz="1800" b="1" i="0" u="none" strike="noStrike" dirty="0">
                          <a:solidFill>
                            <a:srgbClr val="5A9CD5"/>
                          </a:solidFill>
                          <a:effectLst/>
                          <a:latin typeface="微软雅黑" panose="020B0503020204020204" pitchFamily="34" charset="-122"/>
                          <a:ea typeface="微软雅黑" panose="020B0503020204020204" pitchFamily="34" charset="-122"/>
                        </a:rPr>
                        <a:t>1</a:t>
                      </a:r>
                    </a:p>
                  </a:txBody>
                  <a:tcPr marL="9525" marR="9525" marT="7144"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rowSpan="9">
                  <a:txBody>
                    <a:bodyPr/>
                    <a:lstStyle/>
                    <a:p>
                      <a:pPr algn="ctr" fontAlgn="ctr"/>
                      <a:r>
                        <a:rPr lang="zh-CN" altLang="en-US" sz="1800" b="1" i="0" u="none" strike="noStrike" dirty="0">
                          <a:solidFill>
                            <a:srgbClr val="5A9CD5"/>
                          </a:solidFill>
                          <a:effectLst/>
                          <a:latin typeface="微软雅黑" panose="020B0503020204020204" pitchFamily="34" charset="-122"/>
                          <a:ea typeface="微软雅黑" panose="020B0503020204020204" pitchFamily="34" charset="-122"/>
                        </a:rPr>
                        <a:t>网络安全</a:t>
                      </a:r>
                    </a:p>
                  </a:txBody>
                  <a:tcPr marL="9525" marR="9525" marT="7144"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ctr"/>
                      <a:r>
                        <a:rPr lang="zh-CN" altLang="en-US" sz="1800" b="1" i="0" u="none" strike="noStrike" dirty="0">
                          <a:solidFill>
                            <a:srgbClr val="C00000"/>
                          </a:solidFill>
                          <a:effectLst/>
                          <a:latin typeface="微软雅黑" panose="020B0503020204020204" pitchFamily="34" charset="-122"/>
                          <a:ea typeface="微软雅黑" panose="020B0503020204020204" pitchFamily="34" charset="-122"/>
                        </a:rPr>
                        <a:t>结构安全</a:t>
                      </a:r>
                    </a:p>
                  </a:txBody>
                  <a:tcPr marL="9525" marR="9525" marT="7144"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FFFF00"/>
                    </a:solidFill>
                  </a:tcPr>
                </a:tc>
                <a:tc>
                  <a:txBody>
                    <a:bodyPr/>
                    <a:lstStyle/>
                    <a:p>
                      <a:pPr algn="ctr" fontAlgn="ctr"/>
                      <a:r>
                        <a:rPr lang="en-US" altLang="zh-CN" sz="1800" b="1" i="0" u="none" strike="noStrike" dirty="0">
                          <a:solidFill>
                            <a:srgbClr val="5A9CD5"/>
                          </a:solidFill>
                          <a:effectLst/>
                          <a:latin typeface="微软雅黑" panose="020B0503020204020204" pitchFamily="34" charset="-122"/>
                          <a:ea typeface="微软雅黑" panose="020B0503020204020204" pitchFamily="34" charset="-122"/>
                        </a:rPr>
                        <a:t>1</a:t>
                      </a:r>
                    </a:p>
                  </a:txBody>
                  <a:tcPr marL="9525" marR="9525" marT="7144"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rowSpan="9">
                  <a:txBody>
                    <a:bodyPr/>
                    <a:lstStyle/>
                    <a:p>
                      <a:pPr algn="ctr" fontAlgn="ctr"/>
                      <a:r>
                        <a:rPr lang="zh-CN" altLang="en-US" sz="1800" b="1" i="0" u="none" strike="noStrike" dirty="0">
                          <a:solidFill>
                            <a:srgbClr val="5A9CD5"/>
                          </a:solidFill>
                          <a:effectLst/>
                          <a:latin typeface="微软雅黑" panose="020B0503020204020204" pitchFamily="34" charset="-122"/>
                          <a:ea typeface="微软雅黑" panose="020B0503020204020204" pitchFamily="34" charset="-122"/>
                        </a:rPr>
                        <a:t>网络和通信安全</a:t>
                      </a:r>
                    </a:p>
                  </a:txBody>
                  <a:tcPr marL="9525" marR="9525" marT="7144"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algn="ctr" defTabSz="914400" rtl="0" eaLnBrk="1" fontAlgn="ctr" latinLnBrk="0" hangingPunct="1"/>
                      <a:r>
                        <a:rPr lang="zh-CN" altLang="en-US" sz="1800" b="1" i="0" u="none" strike="noStrike" kern="1200" dirty="0">
                          <a:solidFill>
                            <a:srgbClr val="C00000"/>
                          </a:solidFill>
                          <a:effectLst/>
                          <a:latin typeface="微软雅黑" panose="020B0503020204020204" pitchFamily="34" charset="-122"/>
                          <a:ea typeface="微软雅黑" panose="020B0503020204020204" pitchFamily="34" charset="-122"/>
                          <a:cs typeface="+mn-cs"/>
                        </a:rPr>
                        <a:t>网络架构</a:t>
                      </a:r>
                    </a:p>
                  </a:txBody>
                  <a:tcPr marL="9525" marR="9525" marT="7144"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459459">
                <a:tc>
                  <a:txBody>
                    <a:bodyPr/>
                    <a:lstStyle/>
                    <a:p>
                      <a:pPr algn="ctr" fontAlgn="ctr"/>
                      <a:r>
                        <a:rPr lang="en-US" altLang="zh-CN" sz="1800" b="1" i="0" u="none" strike="noStrike" dirty="0">
                          <a:solidFill>
                            <a:srgbClr val="5A9CD5"/>
                          </a:solidFill>
                          <a:effectLst/>
                          <a:latin typeface="微软雅黑" panose="020B0503020204020204" pitchFamily="34" charset="-122"/>
                          <a:ea typeface="微软雅黑" panose="020B0503020204020204" pitchFamily="34" charset="-122"/>
                        </a:rPr>
                        <a:t>2</a:t>
                      </a:r>
                    </a:p>
                  </a:txBody>
                  <a:tcPr marL="9525" marR="9525" marT="7144"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vMerge="1">
                  <a:txBody>
                    <a:bodyPr/>
                    <a:lstStyle/>
                    <a:p>
                      <a:endParaRPr lang="zh-CN" altLang="en-US"/>
                    </a:p>
                  </a:txBody>
                  <a:tcPr/>
                </a:tc>
                <a:tc>
                  <a:txBody>
                    <a:bodyPr/>
                    <a:lstStyle/>
                    <a:p>
                      <a:pPr algn="ctr" fontAlgn="ctr"/>
                      <a:r>
                        <a:rPr lang="zh-CN" altLang="en-US" sz="1800" b="1" i="0" u="none" strike="noStrike" dirty="0">
                          <a:solidFill>
                            <a:srgbClr val="5A9CD5"/>
                          </a:solidFill>
                          <a:effectLst/>
                          <a:latin typeface="微软雅黑" panose="020B0503020204020204" pitchFamily="34" charset="-122"/>
                          <a:ea typeface="微软雅黑" panose="020B0503020204020204" pitchFamily="34" charset="-122"/>
                        </a:rPr>
                        <a:t>访问控制</a:t>
                      </a:r>
                    </a:p>
                  </a:txBody>
                  <a:tcPr marL="9525" marR="9525" marT="7144"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ctr"/>
                      <a:r>
                        <a:rPr lang="en-US" altLang="zh-CN" sz="1800" b="1" i="0" u="none" strike="noStrike" dirty="0">
                          <a:solidFill>
                            <a:srgbClr val="5A9CD5"/>
                          </a:solidFill>
                          <a:effectLst/>
                          <a:latin typeface="微软雅黑" panose="020B0503020204020204" pitchFamily="34" charset="-122"/>
                          <a:ea typeface="微软雅黑" panose="020B0503020204020204" pitchFamily="34" charset="-122"/>
                        </a:rPr>
                        <a:t>2</a:t>
                      </a:r>
                    </a:p>
                  </a:txBody>
                  <a:tcPr marL="9525" marR="9525" marT="7144"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dirty="0">
                          <a:solidFill>
                            <a:srgbClr val="C00000"/>
                          </a:solidFill>
                          <a:effectLst/>
                          <a:latin typeface="微软雅黑" panose="020B0503020204020204" pitchFamily="34" charset="-122"/>
                          <a:ea typeface="微软雅黑" panose="020B0503020204020204" pitchFamily="34" charset="-122"/>
                          <a:cs typeface="+mn-cs"/>
                        </a:rPr>
                        <a:t>通信传输</a:t>
                      </a:r>
                    </a:p>
                  </a:txBody>
                  <a:tcPr marL="9525" marR="9525" marT="7144"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459459">
                <a:tc>
                  <a:txBody>
                    <a:bodyPr/>
                    <a:lstStyle/>
                    <a:p>
                      <a:pPr algn="ctr" fontAlgn="ctr"/>
                      <a:r>
                        <a:rPr lang="en-US" altLang="zh-CN" sz="1800" b="1" i="0" u="none" strike="noStrike" dirty="0">
                          <a:solidFill>
                            <a:srgbClr val="5A9CD5"/>
                          </a:solidFill>
                          <a:effectLst/>
                          <a:latin typeface="微软雅黑" panose="020B0503020204020204" pitchFamily="34" charset="-122"/>
                          <a:ea typeface="微软雅黑" panose="020B0503020204020204" pitchFamily="34" charset="-122"/>
                        </a:rPr>
                        <a:t>3</a:t>
                      </a:r>
                    </a:p>
                  </a:txBody>
                  <a:tcPr marL="9525" marR="9525" marT="7144"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vMerge="1">
                  <a:txBody>
                    <a:bodyPr/>
                    <a:lstStyle/>
                    <a:p>
                      <a:endParaRPr lang="zh-CN" altLang="en-US"/>
                    </a:p>
                  </a:txBody>
                  <a:tcPr/>
                </a:tc>
                <a:tc>
                  <a:txBody>
                    <a:bodyPr/>
                    <a:lstStyle/>
                    <a:p>
                      <a:pPr algn="ctr" fontAlgn="ctr"/>
                      <a:r>
                        <a:rPr lang="zh-CN" altLang="en-US" sz="1800" b="1" i="0" u="none" strike="noStrike" dirty="0">
                          <a:solidFill>
                            <a:srgbClr val="5A9CD5"/>
                          </a:solidFill>
                          <a:effectLst/>
                          <a:latin typeface="微软雅黑" panose="020B0503020204020204" pitchFamily="34" charset="-122"/>
                          <a:ea typeface="微软雅黑" panose="020B0503020204020204" pitchFamily="34" charset="-122"/>
                        </a:rPr>
                        <a:t>安全审计</a:t>
                      </a:r>
                    </a:p>
                  </a:txBody>
                  <a:tcPr marL="9525" marR="9525" marT="7144"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ctr"/>
                      <a:r>
                        <a:rPr lang="en-US" altLang="zh-CN" sz="1800" b="1" i="0" u="none" strike="noStrike" dirty="0">
                          <a:solidFill>
                            <a:srgbClr val="5A9CD5"/>
                          </a:solidFill>
                          <a:effectLst/>
                          <a:latin typeface="微软雅黑" panose="020B0503020204020204" pitchFamily="34" charset="-122"/>
                          <a:ea typeface="微软雅黑" panose="020B0503020204020204" pitchFamily="34" charset="-122"/>
                        </a:rPr>
                        <a:t>3</a:t>
                      </a:r>
                    </a:p>
                  </a:txBody>
                  <a:tcPr marL="9525" marR="9525" marT="7144"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dirty="0">
                          <a:solidFill>
                            <a:srgbClr val="C00000"/>
                          </a:solidFill>
                          <a:effectLst/>
                          <a:latin typeface="微软雅黑" panose="020B0503020204020204" pitchFamily="34" charset="-122"/>
                          <a:ea typeface="微软雅黑" panose="020B0503020204020204" pitchFamily="34" charset="-122"/>
                          <a:cs typeface="+mn-cs"/>
                        </a:rPr>
                        <a:t>边界防护</a:t>
                      </a:r>
                    </a:p>
                  </a:txBody>
                  <a:tcPr marL="9525" marR="9525" marT="7144"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459459">
                <a:tc>
                  <a:txBody>
                    <a:bodyPr/>
                    <a:lstStyle/>
                    <a:p>
                      <a:pPr algn="ctr" fontAlgn="ctr"/>
                      <a:r>
                        <a:rPr lang="en-US" altLang="zh-CN" sz="1800" b="1" i="0" u="none" strike="noStrike" dirty="0">
                          <a:solidFill>
                            <a:srgbClr val="5A9CD5"/>
                          </a:solidFill>
                          <a:effectLst/>
                          <a:latin typeface="微软雅黑" panose="020B0503020204020204" pitchFamily="34" charset="-122"/>
                          <a:ea typeface="微软雅黑" panose="020B0503020204020204" pitchFamily="34" charset="-122"/>
                        </a:rPr>
                        <a:t>4</a:t>
                      </a:r>
                    </a:p>
                  </a:txBody>
                  <a:tcPr marL="9525" marR="9525" marT="7144"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vMerge="1">
                  <a:txBody>
                    <a:bodyPr/>
                    <a:lstStyle/>
                    <a:p>
                      <a:endParaRPr lang="zh-CN" altLang="en-US"/>
                    </a:p>
                  </a:txBody>
                  <a:tcPr/>
                </a:tc>
                <a:tc>
                  <a:txBody>
                    <a:bodyPr/>
                    <a:lstStyle/>
                    <a:p>
                      <a:pPr algn="ctr" fontAlgn="ctr"/>
                      <a:r>
                        <a:rPr lang="zh-CN" altLang="en-US" sz="1800" b="1" i="0" u="none" strike="noStrike" dirty="0">
                          <a:solidFill>
                            <a:srgbClr val="C00000"/>
                          </a:solidFill>
                          <a:effectLst/>
                          <a:latin typeface="微软雅黑" panose="020B0503020204020204" pitchFamily="34" charset="-122"/>
                          <a:ea typeface="微软雅黑" panose="020B0503020204020204" pitchFamily="34" charset="-122"/>
                        </a:rPr>
                        <a:t>边界完整性检查</a:t>
                      </a:r>
                    </a:p>
                  </a:txBody>
                  <a:tcPr marL="9525" marR="9525" marT="7144"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FFFF00"/>
                    </a:solidFill>
                  </a:tcPr>
                </a:tc>
                <a:tc>
                  <a:txBody>
                    <a:bodyPr/>
                    <a:lstStyle/>
                    <a:p>
                      <a:pPr algn="ctr" fontAlgn="ctr"/>
                      <a:r>
                        <a:rPr lang="en-US" altLang="zh-CN" sz="1800" b="1" i="0" u="none" strike="noStrike" dirty="0">
                          <a:solidFill>
                            <a:srgbClr val="5A9CD5"/>
                          </a:solidFill>
                          <a:effectLst/>
                          <a:latin typeface="微软雅黑" panose="020B0503020204020204" pitchFamily="34" charset="-122"/>
                          <a:ea typeface="微软雅黑" panose="020B0503020204020204" pitchFamily="34" charset="-122"/>
                        </a:rPr>
                        <a:t>4</a:t>
                      </a:r>
                    </a:p>
                  </a:txBody>
                  <a:tcPr marL="9525" marR="9525" marT="7144"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vMerge="1">
                  <a:txBody>
                    <a:bodyPr/>
                    <a:lstStyle/>
                    <a:p>
                      <a:endParaRPr lang="zh-CN" altLang="en-US"/>
                    </a:p>
                  </a:txBody>
                  <a:tcPr/>
                </a:tc>
                <a:tc>
                  <a:txBody>
                    <a:bodyPr/>
                    <a:lstStyle/>
                    <a:p>
                      <a:pPr algn="ctr" fontAlgn="ctr"/>
                      <a:r>
                        <a:rPr lang="zh-CN" altLang="en-US" sz="1800" b="1" i="0" u="none" strike="noStrike" dirty="0">
                          <a:solidFill>
                            <a:srgbClr val="5A9CD5"/>
                          </a:solidFill>
                          <a:effectLst/>
                          <a:latin typeface="微软雅黑" panose="020B0503020204020204" pitchFamily="34" charset="-122"/>
                          <a:ea typeface="微软雅黑" panose="020B0503020204020204" pitchFamily="34" charset="-122"/>
                        </a:rPr>
                        <a:t>访问控制</a:t>
                      </a:r>
                    </a:p>
                  </a:txBody>
                  <a:tcPr marL="9525" marR="9525" marT="7144"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4"/>
                  </a:ext>
                </a:extLst>
              </a:tr>
              <a:tr h="459459">
                <a:tc>
                  <a:txBody>
                    <a:bodyPr/>
                    <a:lstStyle/>
                    <a:p>
                      <a:pPr algn="ctr" fontAlgn="ctr"/>
                      <a:r>
                        <a:rPr lang="en-US" altLang="zh-CN" sz="1800" b="1" i="0" u="none" strike="noStrike" dirty="0">
                          <a:solidFill>
                            <a:srgbClr val="5A9CD5"/>
                          </a:solidFill>
                          <a:effectLst/>
                          <a:latin typeface="微软雅黑" panose="020B0503020204020204" pitchFamily="34" charset="-122"/>
                          <a:ea typeface="微软雅黑" panose="020B0503020204020204" pitchFamily="34" charset="-122"/>
                        </a:rPr>
                        <a:t>5</a:t>
                      </a:r>
                    </a:p>
                  </a:txBody>
                  <a:tcPr marL="9525" marR="9525" marT="7144"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vMerge="1">
                  <a:txBody>
                    <a:bodyPr/>
                    <a:lstStyle/>
                    <a:p>
                      <a:endParaRPr lang="zh-CN" altLang="en-US"/>
                    </a:p>
                  </a:txBody>
                  <a:tcPr/>
                </a:tc>
                <a:tc>
                  <a:txBody>
                    <a:bodyPr/>
                    <a:lstStyle/>
                    <a:p>
                      <a:pPr algn="ctr" fontAlgn="ctr"/>
                      <a:r>
                        <a:rPr lang="zh-CN" altLang="en-US" sz="1800" b="1" i="0" u="none" strike="noStrike" dirty="0">
                          <a:solidFill>
                            <a:srgbClr val="5A9CD5"/>
                          </a:solidFill>
                          <a:effectLst/>
                          <a:latin typeface="微软雅黑" panose="020B0503020204020204" pitchFamily="34" charset="-122"/>
                          <a:ea typeface="微软雅黑" panose="020B0503020204020204" pitchFamily="34" charset="-122"/>
                        </a:rPr>
                        <a:t>入侵防范</a:t>
                      </a:r>
                    </a:p>
                  </a:txBody>
                  <a:tcPr marL="9525" marR="9525" marT="7144"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ctr"/>
                      <a:r>
                        <a:rPr lang="en-US" altLang="zh-CN" sz="1800" b="1" i="0" u="none" strike="noStrike" dirty="0">
                          <a:solidFill>
                            <a:srgbClr val="5A9CD5"/>
                          </a:solidFill>
                          <a:effectLst/>
                          <a:latin typeface="微软雅黑" panose="020B0503020204020204" pitchFamily="34" charset="-122"/>
                          <a:ea typeface="微软雅黑" panose="020B0503020204020204" pitchFamily="34" charset="-122"/>
                        </a:rPr>
                        <a:t>5</a:t>
                      </a:r>
                    </a:p>
                  </a:txBody>
                  <a:tcPr marL="9525" marR="9525" marT="7144"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vMerge="1">
                  <a:txBody>
                    <a:bodyPr/>
                    <a:lstStyle/>
                    <a:p>
                      <a:endParaRPr lang="zh-CN" altLang="en-US"/>
                    </a:p>
                  </a:txBody>
                  <a:tcPr/>
                </a:tc>
                <a:tc>
                  <a:txBody>
                    <a:bodyPr/>
                    <a:lstStyle/>
                    <a:p>
                      <a:pPr algn="ctr" fontAlgn="ctr"/>
                      <a:r>
                        <a:rPr lang="zh-CN" altLang="en-US" sz="1800" b="1" i="0" u="none" strike="noStrike" dirty="0">
                          <a:solidFill>
                            <a:srgbClr val="5A9CD5"/>
                          </a:solidFill>
                          <a:effectLst/>
                          <a:latin typeface="微软雅黑" panose="020B0503020204020204" pitchFamily="34" charset="-122"/>
                          <a:ea typeface="微软雅黑" panose="020B0503020204020204" pitchFamily="34" charset="-122"/>
                        </a:rPr>
                        <a:t>入侵防范</a:t>
                      </a:r>
                    </a:p>
                  </a:txBody>
                  <a:tcPr marL="9525" marR="9525" marT="7144"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5"/>
                  </a:ext>
                </a:extLst>
              </a:tr>
              <a:tr h="459459">
                <a:tc>
                  <a:txBody>
                    <a:bodyPr/>
                    <a:lstStyle/>
                    <a:p>
                      <a:pPr algn="ctr" fontAlgn="ctr"/>
                      <a:r>
                        <a:rPr lang="en-US" altLang="zh-CN" sz="1800" b="1" i="0" u="none" strike="noStrike" dirty="0">
                          <a:solidFill>
                            <a:srgbClr val="5A9CD5"/>
                          </a:solidFill>
                          <a:effectLst/>
                          <a:latin typeface="微软雅黑" panose="020B0503020204020204" pitchFamily="34" charset="-122"/>
                          <a:ea typeface="微软雅黑" panose="020B0503020204020204" pitchFamily="34" charset="-122"/>
                        </a:rPr>
                        <a:t>6</a:t>
                      </a:r>
                    </a:p>
                  </a:txBody>
                  <a:tcPr marL="9525" marR="9525" marT="7144"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vMerge="1">
                  <a:txBody>
                    <a:bodyPr/>
                    <a:lstStyle/>
                    <a:p>
                      <a:endParaRPr lang="zh-CN" altLang="en-US"/>
                    </a:p>
                  </a:txBody>
                  <a:tcPr/>
                </a:tc>
                <a:tc>
                  <a:txBody>
                    <a:bodyPr/>
                    <a:lstStyle/>
                    <a:p>
                      <a:pPr algn="ctr" fontAlgn="ctr"/>
                      <a:r>
                        <a:rPr lang="zh-CN" altLang="en-US" sz="1800" b="1" i="0" u="none" strike="noStrike" dirty="0">
                          <a:solidFill>
                            <a:srgbClr val="5A9CD5"/>
                          </a:solidFill>
                          <a:effectLst/>
                          <a:latin typeface="微软雅黑" panose="020B0503020204020204" pitchFamily="34" charset="-122"/>
                          <a:ea typeface="微软雅黑" panose="020B0503020204020204" pitchFamily="34" charset="-122"/>
                        </a:rPr>
                        <a:t>恶意代码防范</a:t>
                      </a:r>
                    </a:p>
                  </a:txBody>
                  <a:tcPr marL="9525" marR="9525" marT="7144"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ctr"/>
                      <a:r>
                        <a:rPr lang="en-US" altLang="zh-CN" sz="1800" b="1" i="0" u="none" strike="noStrike" dirty="0">
                          <a:solidFill>
                            <a:srgbClr val="5A9CD5"/>
                          </a:solidFill>
                          <a:effectLst/>
                          <a:latin typeface="微软雅黑" panose="020B0503020204020204" pitchFamily="34" charset="-122"/>
                          <a:ea typeface="微软雅黑" panose="020B0503020204020204" pitchFamily="34" charset="-122"/>
                        </a:rPr>
                        <a:t>6</a:t>
                      </a:r>
                    </a:p>
                  </a:txBody>
                  <a:tcPr marL="9525" marR="9525" marT="7144"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vMerge="1">
                  <a:txBody>
                    <a:bodyPr/>
                    <a:lstStyle/>
                    <a:p>
                      <a:endParaRPr lang="zh-CN" altLang="en-US"/>
                    </a:p>
                  </a:txBody>
                  <a:tcPr/>
                </a:tc>
                <a:tc>
                  <a:txBody>
                    <a:bodyPr/>
                    <a:lstStyle/>
                    <a:p>
                      <a:pPr algn="ctr" fontAlgn="ctr"/>
                      <a:r>
                        <a:rPr lang="zh-CN" altLang="en-US" sz="1800" b="1" i="0" u="none" strike="noStrike" dirty="0">
                          <a:solidFill>
                            <a:srgbClr val="5A9CD5"/>
                          </a:solidFill>
                          <a:effectLst/>
                          <a:latin typeface="微软雅黑" panose="020B0503020204020204" pitchFamily="34" charset="-122"/>
                          <a:ea typeface="微软雅黑" panose="020B0503020204020204" pitchFamily="34" charset="-122"/>
                        </a:rPr>
                        <a:t>恶意代码防范</a:t>
                      </a:r>
                    </a:p>
                  </a:txBody>
                  <a:tcPr marL="9525" marR="9525" marT="7144"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6"/>
                  </a:ext>
                </a:extLst>
              </a:tr>
              <a:tr h="459459">
                <a:tc>
                  <a:txBody>
                    <a:bodyPr/>
                    <a:lstStyle/>
                    <a:p>
                      <a:pPr algn="ctr" fontAlgn="ctr"/>
                      <a:r>
                        <a:rPr lang="en-US" altLang="zh-CN" sz="1800" b="1" i="0" u="none" strike="noStrike" dirty="0">
                          <a:solidFill>
                            <a:srgbClr val="5A9CD5"/>
                          </a:solidFill>
                          <a:effectLst/>
                          <a:latin typeface="微软雅黑" panose="020B0503020204020204" pitchFamily="34" charset="-122"/>
                          <a:ea typeface="微软雅黑" panose="020B0503020204020204" pitchFamily="34" charset="-122"/>
                        </a:rPr>
                        <a:t>7</a:t>
                      </a:r>
                    </a:p>
                  </a:txBody>
                  <a:tcPr marL="9525" marR="9525" marT="7144"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vMerge="1">
                  <a:txBody>
                    <a:bodyPr/>
                    <a:lstStyle/>
                    <a:p>
                      <a:endParaRPr lang="zh-CN" altLang="en-US"/>
                    </a:p>
                  </a:txBody>
                  <a:tcPr/>
                </a:tc>
                <a:tc>
                  <a:txBody>
                    <a:bodyPr/>
                    <a:lstStyle/>
                    <a:p>
                      <a:pPr algn="ctr" fontAlgn="ctr"/>
                      <a:r>
                        <a:rPr lang="zh-CN" altLang="en-US" sz="1800" b="1" i="0" u="none" strike="noStrike" dirty="0">
                          <a:solidFill>
                            <a:srgbClr val="C00000"/>
                          </a:solidFill>
                          <a:effectLst/>
                          <a:latin typeface="微软雅黑" panose="020B0503020204020204" pitchFamily="34" charset="-122"/>
                          <a:ea typeface="微软雅黑" panose="020B0503020204020204" pitchFamily="34" charset="-122"/>
                        </a:rPr>
                        <a:t>网络设备防护</a:t>
                      </a:r>
                    </a:p>
                  </a:txBody>
                  <a:tcPr marL="9525" marR="9525" marT="7144"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FFFF00"/>
                    </a:solidFill>
                  </a:tcPr>
                </a:tc>
                <a:tc>
                  <a:txBody>
                    <a:bodyPr/>
                    <a:lstStyle/>
                    <a:p>
                      <a:pPr algn="ctr" fontAlgn="ctr"/>
                      <a:r>
                        <a:rPr lang="en-US" altLang="zh-CN" sz="1800" b="1" i="0" u="none" strike="noStrike" dirty="0">
                          <a:solidFill>
                            <a:srgbClr val="5A9CD5"/>
                          </a:solidFill>
                          <a:effectLst/>
                          <a:latin typeface="微软雅黑" panose="020B0503020204020204" pitchFamily="34" charset="-122"/>
                          <a:ea typeface="微软雅黑" panose="020B0503020204020204" pitchFamily="34" charset="-122"/>
                        </a:rPr>
                        <a:t>7</a:t>
                      </a:r>
                    </a:p>
                  </a:txBody>
                  <a:tcPr marL="9525" marR="9525" marT="7144"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vMerge="1">
                  <a:txBody>
                    <a:bodyPr/>
                    <a:lstStyle/>
                    <a:p>
                      <a:endParaRPr lang="zh-CN" altLang="en-US"/>
                    </a:p>
                  </a:txBody>
                  <a:tcPr/>
                </a:tc>
                <a:tc>
                  <a:txBody>
                    <a:bodyPr/>
                    <a:lstStyle/>
                    <a:p>
                      <a:pPr algn="ctr" fontAlgn="ctr"/>
                      <a:r>
                        <a:rPr lang="zh-CN" altLang="en-US" sz="1800" b="1" i="0" u="none" strike="noStrike" dirty="0">
                          <a:solidFill>
                            <a:srgbClr val="5A9CD5"/>
                          </a:solidFill>
                          <a:effectLst/>
                          <a:latin typeface="微软雅黑" panose="020B0503020204020204" pitchFamily="34" charset="-122"/>
                          <a:ea typeface="微软雅黑" panose="020B0503020204020204" pitchFamily="34" charset="-122"/>
                        </a:rPr>
                        <a:t>安全审计</a:t>
                      </a:r>
                    </a:p>
                  </a:txBody>
                  <a:tcPr marL="9525" marR="9525" marT="7144"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7"/>
                  </a:ext>
                </a:extLst>
              </a:tr>
              <a:tr h="459459">
                <a:tc>
                  <a:txBody>
                    <a:bodyPr/>
                    <a:lstStyle/>
                    <a:p>
                      <a:pPr algn="ctr" fontAlgn="ctr"/>
                      <a:r>
                        <a:rPr lang="zh-CN" altLang="en-US" sz="1800" b="1" i="0" u="none" strike="noStrike" dirty="0">
                          <a:solidFill>
                            <a:srgbClr val="5A9CD5"/>
                          </a:solidFill>
                          <a:effectLst/>
                          <a:latin typeface="微软雅黑" panose="020B0503020204020204" pitchFamily="34" charset="-122"/>
                          <a:ea typeface="微软雅黑" panose="020B0503020204020204" pitchFamily="34" charset="-122"/>
                        </a:rPr>
                        <a:t>　</a:t>
                      </a:r>
                    </a:p>
                  </a:txBody>
                  <a:tcPr marL="9525" marR="9525" marT="7144"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vMerge="1">
                  <a:txBody>
                    <a:bodyPr/>
                    <a:lstStyle/>
                    <a:p>
                      <a:endParaRPr lang="zh-CN" altLang="en-US"/>
                    </a:p>
                  </a:txBody>
                  <a:tcPr/>
                </a:tc>
                <a:tc>
                  <a:txBody>
                    <a:bodyPr/>
                    <a:lstStyle/>
                    <a:p>
                      <a:pPr algn="ctr" fontAlgn="ctr"/>
                      <a:r>
                        <a:rPr lang="zh-CN" altLang="en-US" sz="1800" b="1" i="0" u="none" strike="noStrike" dirty="0">
                          <a:solidFill>
                            <a:schemeClr val="bg1"/>
                          </a:solidFill>
                          <a:effectLst/>
                          <a:latin typeface="微软雅黑" panose="020B0503020204020204" pitchFamily="34" charset="-122"/>
                          <a:ea typeface="微软雅黑" panose="020B0503020204020204" pitchFamily="34" charset="-122"/>
                        </a:rPr>
                        <a:t>　</a:t>
                      </a:r>
                    </a:p>
                  </a:txBody>
                  <a:tcPr marL="9525" marR="9525" marT="7144"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ctr"/>
                      <a:r>
                        <a:rPr lang="en-US" altLang="zh-CN" sz="1800" b="1" i="0" u="none" strike="noStrike" dirty="0">
                          <a:solidFill>
                            <a:srgbClr val="5A9CD5"/>
                          </a:solidFill>
                          <a:effectLst/>
                          <a:latin typeface="微软雅黑" panose="020B0503020204020204" pitchFamily="34" charset="-122"/>
                          <a:ea typeface="微软雅黑" panose="020B0503020204020204" pitchFamily="34" charset="-122"/>
                        </a:rPr>
                        <a:t>8</a:t>
                      </a:r>
                    </a:p>
                  </a:txBody>
                  <a:tcPr marL="9525" marR="9525" marT="7144"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dirty="0">
                          <a:solidFill>
                            <a:srgbClr val="C00000"/>
                          </a:solidFill>
                          <a:effectLst/>
                          <a:latin typeface="微软雅黑" panose="020B0503020204020204" pitchFamily="34" charset="-122"/>
                          <a:ea typeface="微软雅黑" panose="020B0503020204020204" pitchFamily="34" charset="-122"/>
                          <a:cs typeface="+mn-cs"/>
                        </a:rPr>
                        <a:t>集中管控</a:t>
                      </a:r>
                    </a:p>
                  </a:txBody>
                  <a:tcPr marL="9525" marR="9525" marT="7144"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FFFF00"/>
                    </a:solidFill>
                  </a:tcPr>
                </a:tc>
                <a:extLst>
                  <a:ext uri="{0D108BD9-81ED-4DB2-BD59-A6C34878D82A}">
                    <a16:rowId xmlns:a16="http://schemas.microsoft.com/office/drawing/2014/main" val="10008"/>
                  </a:ext>
                </a:extLst>
              </a:tr>
              <a:tr h="459459">
                <a:tc>
                  <a:txBody>
                    <a:bodyPr/>
                    <a:lstStyle/>
                    <a:p>
                      <a:pPr algn="l" fontAlgn="ctr"/>
                      <a:r>
                        <a:rPr lang="zh-CN" altLang="en-US" sz="1800" b="1" i="0" u="none" strike="noStrike" dirty="0">
                          <a:solidFill>
                            <a:schemeClr val="bg1"/>
                          </a:solidFill>
                          <a:effectLst/>
                          <a:latin typeface="微软雅黑" panose="020B0503020204020204" pitchFamily="34" charset="-122"/>
                          <a:ea typeface="微软雅黑" panose="020B0503020204020204" pitchFamily="34" charset="-122"/>
                        </a:rPr>
                        <a:t>　</a:t>
                      </a:r>
                    </a:p>
                  </a:txBody>
                  <a:tcPr marL="9525" marR="9525" marT="7144"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vMerge="1">
                  <a:txBody>
                    <a:bodyPr/>
                    <a:lstStyle/>
                    <a:p>
                      <a:endParaRPr lang="zh-CN" altLang="en-US"/>
                    </a:p>
                  </a:txBody>
                  <a:tcPr/>
                </a:tc>
                <a:tc>
                  <a:txBody>
                    <a:bodyPr/>
                    <a:lstStyle/>
                    <a:p>
                      <a:pPr algn="ctr" fontAlgn="ctr"/>
                      <a:r>
                        <a:rPr lang="zh-CN" altLang="en-US" sz="1800" b="1" i="0" u="none" strike="noStrike" dirty="0">
                          <a:solidFill>
                            <a:schemeClr val="bg1"/>
                          </a:solidFill>
                          <a:effectLst/>
                          <a:latin typeface="微软雅黑" panose="020B0503020204020204" pitchFamily="34" charset="-122"/>
                          <a:ea typeface="微软雅黑" panose="020B0503020204020204" pitchFamily="34" charset="-122"/>
                        </a:rPr>
                        <a:t>　</a:t>
                      </a:r>
                    </a:p>
                  </a:txBody>
                  <a:tcPr marL="9525" marR="9525" marT="7144"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ctr"/>
                      <a:r>
                        <a:rPr lang="zh-CN" altLang="en-US" sz="1800" b="1" i="0" u="none" strike="noStrike" dirty="0">
                          <a:solidFill>
                            <a:srgbClr val="5A9CD5"/>
                          </a:solidFill>
                          <a:effectLst/>
                          <a:latin typeface="微软雅黑" panose="020B0503020204020204" pitchFamily="34" charset="-122"/>
                          <a:ea typeface="微软雅黑" panose="020B0503020204020204" pitchFamily="34" charset="-122"/>
                        </a:rPr>
                        <a:t>　</a:t>
                      </a:r>
                    </a:p>
                  </a:txBody>
                  <a:tcPr marL="9525" marR="9525" marT="7144"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vMerge="1">
                  <a:txBody>
                    <a:bodyPr/>
                    <a:lstStyle/>
                    <a:p>
                      <a:endParaRPr lang="zh-CN" altLang="en-US"/>
                    </a:p>
                  </a:txBody>
                  <a:tcPr/>
                </a:tc>
                <a:tc>
                  <a:txBody>
                    <a:bodyPr/>
                    <a:lstStyle/>
                    <a:p>
                      <a:pPr algn="ctr" fontAlgn="ctr"/>
                      <a:r>
                        <a:rPr lang="zh-CN" altLang="en-US" sz="1800" b="1" i="0" u="none" strike="noStrike" dirty="0">
                          <a:solidFill>
                            <a:srgbClr val="5A9CD5"/>
                          </a:solidFill>
                          <a:effectLst/>
                          <a:latin typeface="微软雅黑" panose="020B0503020204020204" pitchFamily="34" charset="-122"/>
                          <a:ea typeface="微软雅黑" panose="020B0503020204020204" pitchFamily="34" charset="-122"/>
                        </a:rPr>
                        <a:t>　</a:t>
                      </a:r>
                    </a:p>
                  </a:txBody>
                  <a:tcPr marL="9525" marR="9525" marT="7144"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856560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设备和计算安全</a:t>
            </a:r>
          </a:p>
        </p:txBody>
      </p:sp>
      <p:graphicFrame>
        <p:nvGraphicFramePr>
          <p:cNvPr id="6" name="表格 5">
            <a:extLst>
              <a:ext uri="{FF2B5EF4-FFF2-40B4-BE49-F238E27FC236}">
                <a16:creationId xmlns:a16="http://schemas.microsoft.com/office/drawing/2014/main" id="{E72DA625-2353-41D7-B171-900DAF58DB28}"/>
              </a:ext>
            </a:extLst>
          </p:cNvPr>
          <p:cNvGraphicFramePr>
            <a:graphicFrameLocks noGrp="1"/>
          </p:cNvGraphicFramePr>
          <p:nvPr>
            <p:extLst>
              <p:ext uri="{D42A27DB-BD31-4B8C-83A1-F6EECF244321}">
                <p14:modId xmlns:p14="http://schemas.microsoft.com/office/powerpoint/2010/main" val="3321304452"/>
              </p:ext>
            </p:extLst>
          </p:nvPr>
        </p:nvGraphicFramePr>
        <p:xfrm>
          <a:off x="2260600" y="2114550"/>
          <a:ext cx="7670800" cy="2628900"/>
        </p:xfrm>
        <a:graphic>
          <a:graphicData uri="http://schemas.openxmlformats.org/drawingml/2006/table">
            <a:tbl>
              <a:tblPr>
                <a:tableStyleId>{5C22544A-7EE6-4342-B048-85BDC9FD1C3A}</a:tableStyleId>
              </a:tblPr>
              <a:tblGrid>
                <a:gridCol w="647700">
                  <a:extLst>
                    <a:ext uri="{9D8B030D-6E8A-4147-A177-3AD203B41FA5}">
                      <a16:colId xmlns:a16="http://schemas.microsoft.com/office/drawing/2014/main" val="2301832523"/>
                    </a:ext>
                  </a:extLst>
                </a:gridCol>
                <a:gridCol w="1054100">
                  <a:extLst>
                    <a:ext uri="{9D8B030D-6E8A-4147-A177-3AD203B41FA5}">
                      <a16:colId xmlns:a16="http://schemas.microsoft.com/office/drawing/2014/main" val="3252472661"/>
                    </a:ext>
                  </a:extLst>
                </a:gridCol>
                <a:gridCol w="1625600">
                  <a:extLst>
                    <a:ext uri="{9D8B030D-6E8A-4147-A177-3AD203B41FA5}">
                      <a16:colId xmlns:a16="http://schemas.microsoft.com/office/drawing/2014/main" val="747299700"/>
                    </a:ext>
                  </a:extLst>
                </a:gridCol>
                <a:gridCol w="711200">
                  <a:extLst>
                    <a:ext uri="{9D8B030D-6E8A-4147-A177-3AD203B41FA5}">
                      <a16:colId xmlns:a16="http://schemas.microsoft.com/office/drawing/2014/main" val="3800876408"/>
                    </a:ext>
                  </a:extLst>
                </a:gridCol>
                <a:gridCol w="2006600">
                  <a:extLst>
                    <a:ext uri="{9D8B030D-6E8A-4147-A177-3AD203B41FA5}">
                      <a16:colId xmlns:a16="http://schemas.microsoft.com/office/drawing/2014/main" val="1786628391"/>
                    </a:ext>
                  </a:extLst>
                </a:gridCol>
                <a:gridCol w="1625600">
                  <a:extLst>
                    <a:ext uri="{9D8B030D-6E8A-4147-A177-3AD203B41FA5}">
                      <a16:colId xmlns:a16="http://schemas.microsoft.com/office/drawing/2014/main" val="849193564"/>
                    </a:ext>
                  </a:extLst>
                </a:gridCol>
              </a:tblGrid>
              <a:tr h="335280">
                <a:tc>
                  <a:txBody>
                    <a:bodyPr/>
                    <a:lstStyle/>
                    <a:p>
                      <a:pPr marL="0" algn="ctr" defTabSz="914400" rtl="0" eaLnBrk="1" fontAlgn="ctr" latinLnBrk="0" hangingPunct="1"/>
                      <a:r>
                        <a:rPr lang="zh-CN" altLang="en-US" sz="1800" b="1" i="0" u="none" strike="noStrike" kern="1200">
                          <a:solidFill>
                            <a:srgbClr val="5A9CD5"/>
                          </a:solidFill>
                          <a:effectLst/>
                          <a:latin typeface="微软雅黑" panose="020B0503020204020204" pitchFamily="34" charset="-122"/>
                          <a:ea typeface="微软雅黑" panose="020B0503020204020204" pitchFamily="34" charset="-122"/>
                          <a:cs typeface="+mn-cs"/>
                        </a:rPr>
                        <a:t>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ctr" defTabSz="914400" rtl="0" eaLnBrk="1" fontAlgn="ctr" latinLnBrk="0" hangingPunct="1"/>
                      <a:r>
                        <a:rPr lang="zh-CN" altLang="en-US" sz="1800" b="1" i="0" u="none" strike="noStrike" kern="1200">
                          <a:solidFill>
                            <a:srgbClr val="5A9CD5"/>
                          </a:solidFill>
                          <a:effectLst/>
                          <a:latin typeface="微软雅黑" panose="020B0503020204020204" pitchFamily="34" charset="-122"/>
                          <a:ea typeface="微软雅黑" panose="020B0503020204020204" pitchFamily="34" charset="-122"/>
                          <a:cs typeface="+mn-cs"/>
                        </a:rPr>
                        <a:t>分类</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ctr" defTabSz="914400" rtl="0" eaLnBrk="1" fontAlgn="ctr" latinLnBrk="0" hangingPunct="1"/>
                      <a:r>
                        <a:rPr lang="zh-CN" altLang="en-US" sz="1800" b="1" i="0" u="none" strike="noStrike" kern="1200">
                          <a:solidFill>
                            <a:srgbClr val="5A9CD5"/>
                          </a:solidFill>
                          <a:effectLst/>
                          <a:latin typeface="微软雅黑" panose="020B0503020204020204" pitchFamily="34" charset="-122"/>
                          <a:ea typeface="微软雅黑" panose="020B0503020204020204" pitchFamily="34" charset="-122"/>
                          <a:cs typeface="+mn-cs"/>
                        </a:rPr>
                        <a:t>原有控制点</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ctr" defTabSz="914400" rtl="0" eaLnBrk="1" fontAlgn="ctr" latinLnBrk="0" hangingPunct="1"/>
                      <a:r>
                        <a:rPr lang="zh-CN" altLang="en-US" sz="1800" b="1" i="0" u="none" strike="noStrike" kern="1200">
                          <a:solidFill>
                            <a:srgbClr val="5A9CD5"/>
                          </a:solidFill>
                          <a:effectLst/>
                          <a:latin typeface="微软雅黑" panose="020B0503020204020204" pitchFamily="34" charset="-122"/>
                          <a:ea typeface="微软雅黑" panose="020B0503020204020204" pitchFamily="34" charset="-122"/>
                          <a:cs typeface="+mn-cs"/>
                        </a:rPr>
                        <a:t>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ctr" defTabSz="914400" rtl="0" eaLnBrk="1" fontAlgn="ctr" latinLnBrk="0" hangingPunct="1"/>
                      <a:r>
                        <a:rPr lang="zh-CN" altLang="en-US" sz="1800" b="1" i="0" u="none" strike="noStrike" kern="1200">
                          <a:solidFill>
                            <a:srgbClr val="5A9CD5"/>
                          </a:solidFill>
                          <a:effectLst/>
                          <a:latin typeface="微软雅黑" panose="020B0503020204020204" pitchFamily="34" charset="-122"/>
                          <a:ea typeface="微软雅黑" panose="020B0503020204020204" pitchFamily="34" charset="-122"/>
                          <a:cs typeface="+mn-cs"/>
                        </a:rPr>
                        <a:t>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ctr" defTabSz="914400" rtl="0" eaLnBrk="1" fontAlgn="ctr" latinLnBrk="0" hangingPunct="1"/>
                      <a:r>
                        <a:rPr lang="zh-CN" altLang="en-US" sz="1800" b="1" i="0" u="none" strike="noStrike" kern="1200">
                          <a:solidFill>
                            <a:srgbClr val="5A9CD5"/>
                          </a:solidFill>
                          <a:effectLst/>
                          <a:latin typeface="微软雅黑" panose="020B0503020204020204" pitchFamily="34" charset="-122"/>
                          <a:ea typeface="微软雅黑" panose="020B0503020204020204" pitchFamily="34" charset="-122"/>
                          <a:cs typeface="+mn-cs"/>
                        </a:rPr>
                        <a:t>新的控制点</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80256909"/>
                  </a:ext>
                </a:extLst>
              </a:tr>
              <a:tr h="335280">
                <a:tc>
                  <a:txBody>
                    <a:bodyPr/>
                    <a:lstStyle/>
                    <a:p>
                      <a:pPr marL="0" algn="ctr" defTabSz="914400" rtl="0" eaLnBrk="1" fontAlgn="ctr" latinLnBrk="0" hangingPunct="1"/>
                      <a:r>
                        <a:rPr lang="en-US" altLang="zh-CN" sz="1800" b="1" i="0" u="none" strike="noStrike" kern="1200">
                          <a:solidFill>
                            <a:srgbClr val="5A9CD5"/>
                          </a:solidFill>
                          <a:effectLst/>
                          <a:latin typeface="微软雅黑" panose="020B0503020204020204" pitchFamily="34" charset="-122"/>
                          <a:ea typeface="微软雅黑" panose="020B0503020204020204" pitchFamily="34" charset="-122"/>
                          <a:cs typeface="+mn-cs"/>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rowSpan="7">
                  <a:txBody>
                    <a:bodyPr/>
                    <a:lstStyle/>
                    <a:p>
                      <a:pPr marL="0" algn="ctr" defTabSz="914400" rtl="0" eaLnBrk="1" fontAlgn="ctr" latinLnBrk="0" hangingPunct="1"/>
                      <a:r>
                        <a:rPr lang="zh-CN" altLang="en-US" sz="1800" b="1" i="0" u="none" strike="noStrike" kern="1200">
                          <a:solidFill>
                            <a:srgbClr val="5A9CD5"/>
                          </a:solidFill>
                          <a:effectLst/>
                          <a:latin typeface="微软雅黑" panose="020B0503020204020204" pitchFamily="34" charset="-122"/>
                          <a:ea typeface="微软雅黑" panose="020B0503020204020204" pitchFamily="34" charset="-122"/>
                          <a:cs typeface="+mn-cs"/>
                        </a:rPr>
                        <a:t>主机安全</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ctr" defTabSz="914400" rtl="0" eaLnBrk="1" fontAlgn="ctr" latinLnBrk="0" hangingPunct="1"/>
                      <a:r>
                        <a:rPr lang="zh-CN" altLang="en-US" sz="1800" b="1" i="0" u="none" strike="noStrike" kern="1200">
                          <a:solidFill>
                            <a:srgbClr val="5A9CD5"/>
                          </a:solidFill>
                          <a:effectLst/>
                          <a:latin typeface="微软雅黑" panose="020B0503020204020204" pitchFamily="34" charset="-122"/>
                          <a:ea typeface="微软雅黑" panose="020B0503020204020204" pitchFamily="34" charset="-122"/>
                          <a:cs typeface="+mn-cs"/>
                        </a:rPr>
                        <a:t>身份鉴别</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ctr" defTabSz="914400" rtl="0" eaLnBrk="1" fontAlgn="ctr" latinLnBrk="0" hangingPunct="1"/>
                      <a:r>
                        <a:rPr lang="en-US" altLang="zh-CN" sz="1800" b="1" i="0" u="none" strike="noStrike" kern="1200">
                          <a:solidFill>
                            <a:srgbClr val="5A9CD5"/>
                          </a:solidFill>
                          <a:effectLst/>
                          <a:latin typeface="微软雅黑" panose="020B0503020204020204" pitchFamily="34" charset="-122"/>
                          <a:ea typeface="微软雅黑" panose="020B0503020204020204" pitchFamily="34" charset="-122"/>
                          <a:cs typeface="+mn-cs"/>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rowSpan="7">
                  <a:txBody>
                    <a:bodyPr/>
                    <a:lstStyle/>
                    <a:p>
                      <a:pPr marL="0" algn="ctr" defTabSz="914400" rtl="0" eaLnBrk="1" fontAlgn="ctr" latinLnBrk="0" hangingPunct="1"/>
                      <a:r>
                        <a:rPr lang="zh-CN" altLang="en-US" sz="1800" b="1" i="0" u="none" strike="noStrike" kern="1200">
                          <a:solidFill>
                            <a:srgbClr val="5A9CD5"/>
                          </a:solidFill>
                          <a:effectLst/>
                          <a:latin typeface="微软雅黑" panose="020B0503020204020204" pitchFamily="34" charset="-122"/>
                          <a:ea typeface="微软雅黑" panose="020B0503020204020204" pitchFamily="34" charset="-122"/>
                          <a:cs typeface="+mn-cs"/>
                        </a:rPr>
                        <a:t>设备和计算安全</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ctr" defTabSz="914400" rtl="0" eaLnBrk="1" fontAlgn="ctr" latinLnBrk="0" hangingPunct="1"/>
                      <a:r>
                        <a:rPr lang="zh-CN" altLang="en-US" sz="1800" b="1" i="0" u="none" strike="noStrike" kern="1200">
                          <a:solidFill>
                            <a:srgbClr val="5A9CD5"/>
                          </a:solidFill>
                          <a:effectLst/>
                          <a:latin typeface="微软雅黑" panose="020B0503020204020204" pitchFamily="34" charset="-122"/>
                          <a:ea typeface="微软雅黑" panose="020B0503020204020204" pitchFamily="34" charset="-122"/>
                          <a:cs typeface="+mn-cs"/>
                        </a:rPr>
                        <a:t>身份鉴别</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86729107"/>
                  </a:ext>
                </a:extLst>
              </a:tr>
              <a:tr h="335280">
                <a:tc>
                  <a:txBody>
                    <a:bodyPr/>
                    <a:lstStyle/>
                    <a:p>
                      <a:pPr marL="0" algn="ctr" defTabSz="914400" rtl="0" eaLnBrk="1" fontAlgn="ctr" latinLnBrk="0" hangingPunct="1"/>
                      <a:r>
                        <a:rPr lang="en-US" altLang="zh-CN" sz="1800" b="1" i="0" u="none" strike="noStrike" kern="1200">
                          <a:solidFill>
                            <a:srgbClr val="5A9CD5"/>
                          </a:solidFill>
                          <a:effectLst/>
                          <a:latin typeface="微软雅黑" panose="020B0503020204020204" pitchFamily="34" charset="-122"/>
                          <a:ea typeface="微软雅黑" panose="020B0503020204020204" pitchFamily="34" charset="-122"/>
                          <a:cs typeface="+mn-cs"/>
                        </a:rPr>
                        <a:t>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a:solidFill>
                            <a:srgbClr val="5A9CD5"/>
                          </a:solidFill>
                          <a:effectLst/>
                          <a:latin typeface="微软雅黑" panose="020B0503020204020204" pitchFamily="34" charset="-122"/>
                          <a:ea typeface="微软雅黑" panose="020B0503020204020204" pitchFamily="34" charset="-122"/>
                          <a:cs typeface="+mn-cs"/>
                        </a:rPr>
                        <a:t>访问控制</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ctr" defTabSz="914400" rtl="0" eaLnBrk="1" fontAlgn="ctr" latinLnBrk="0" hangingPunct="1"/>
                      <a:r>
                        <a:rPr lang="en-US" altLang="zh-CN" sz="1800" b="1" i="0" u="none" strike="noStrike" kern="1200">
                          <a:solidFill>
                            <a:srgbClr val="5A9CD5"/>
                          </a:solidFill>
                          <a:effectLst/>
                          <a:latin typeface="微软雅黑" panose="020B0503020204020204" pitchFamily="34" charset="-122"/>
                          <a:ea typeface="微软雅黑" panose="020B0503020204020204" pitchFamily="34" charset="-122"/>
                          <a:cs typeface="+mn-cs"/>
                        </a:rPr>
                        <a:t>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a:solidFill>
                            <a:srgbClr val="5A9CD5"/>
                          </a:solidFill>
                          <a:effectLst/>
                          <a:latin typeface="微软雅黑" panose="020B0503020204020204" pitchFamily="34" charset="-122"/>
                          <a:ea typeface="微软雅黑" panose="020B0503020204020204" pitchFamily="34" charset="-122"/>
                          <a:cs typeface="+mn-cs"/>
                        </a:rPr>
                        <a:t>访问控制</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8005917"/>
                  </a:ext>
                </a:extLst>
              </a:tr>
              <a:tr h="335280">
                <a:tc>
                  <a:txBody>
                    <a:bodyPr/>
                    <a:lstStyle/>
                    <a:p>
                      <a:pPr marL="0" algn="ctr" defTabSz="914400" rtl="0" eaLnBrk="1" fontAlgn="ctr" latinLnBrk="0" hangingPunct="1"/>
                      <a:r>
                        <a:rPr lang="en-US" altLang="zh-CN" sz="1800" b="1" i="0" u="none" strike="noStrike" kern="1200">
                          <a:solidFill>
                            <a:srgbClr val="5A9CD5"/>
                          </a:solidFill>
                          <a:effectLst/>
                          <a:latin typeface="微软雅黑" panose="020B0503020204020204" pitchFamily="34" charset="-122"/>
                          <a:ea typeface="微软雅黑" panose="020B0503020204020204" pitchFamily="34" charset="-122"/>
                          <a:cs typeface="+mn-cs"/>
                        </a:rPr>
                        <a:t>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安全审计</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ctr" defTabSz="914400" rtl="0" eaLnBrk="1" fontAlgn="ctr" latinLnBrk="0" hangingPunct="1"/>
                      <a:r>
                        <a:rPr lang="en-US" altLang="zh-CN" sz="1800" b="1" i="0" u="none" strike="noStrike" kern="1200">
                          <a:solidFill>
                            <a:srgbClr val="5A9CD5"/>
                          </a:solidFill>
                          <a:effectLst/>
                          <a:latin typeface="微软雅黑" panose="020B0503020204020204" pitchFamily="34" charset="-122"/>
                          <a:ea typeface="微软雅黑" panose="020B0503020204020204" pitchFamily="34" charset="-122"/>
                          <a:cs typeface="+mn-cs"/>
                        </a:rPr>
                        <a:t>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a:solidFill>
                            <a:srgbClr val="5A9CD5"/>
                          </a:solidFill>
                          <a:effectLst/>
                          <a:latin typeface="微软雅黑" panose="020B0503020204020204" pitchFamily="34" charset="-122"/>
                          <a:ea typeface="微软雅黑" panose="020B0503020204020204" pitchFamily="34" charset="-122"/>
                          <a:cs typeface="+mn-cs"/>
                        </a:rPr>
                        <a:t>安全审计</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840929143"/>
                  </a:ext>
                </a:extLst>
              </a:tr>
              <a:tr h="335280">
                <a:tc>
                  <a:txBody>
                    <a:bodyPr/>
                    <a:lstStyle/>
                    <a:p>
                      <a:pPr marL="0" algn="ctr" defTabSz="914400" rtl="0" eaLnBrk="1" fontAlgn="ctr" latinLnBrk="0" hangingPunct="1"/>
                      <a:r>
                        <a:rPr lang="en-US" altLang="zh-CN" sz="1800" b="1" i="0" u="none" strike="noStrike" kern="1200">
                          <a:solidFill>
                            <a:srgbClr val="5A9CD5"/>
                          </a:solidFill>
                          <a:effectLst/>
                          <a:latin typeface="微软雅黑" panose="020B0503020204020204" pitchFamily="34" charset="-122"/>
                          <a:ea typeface="微软雅黑" panose="020B0503020204020204" pitchFamily="34" charset="-122"/>
                          <a:cs typeface="+mn-cs"/>
                        </a:rPr>
                        <a:t>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dirty="0">
                          <a:solidFill>
                            <a:srgbClr val="C00000"/>
                          </a:solidFill>
                          <a:effectLst/>
                          <a:latin typeface="微软雅黑" panose="020B0503020204020204" pitchFamily="34" charset="-122"/>
                          <a:ea typeface="微软雅黑" panose="020B0503020204020204" pitchFamily="34" charset="-122"/>
                          <a:cs typeface="+mn-cs"/>
                        </a:rPr>
                        <a:t>剩余信息保护</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algn="ctr" defTabSz="914400" rtl="0" eaLnBrk="1" fontAlgn="ctr" latinLnBrk="0" hangingPunct="1"/>
                      <a:r>
                        <a:rPr lang="en-US" altLang="zh-CN" sz="1800" b="1" i="0" u="none" strike="noStrike" kern="1200">
                          <a:solidFill>
                            <a:srgbClr val="5A9CD5"/>
                          </a:solidFill>
                          <a:effectLst/>
                          <a:latin typeface="微软雅黑" panose="020B0503020204020204" pitchFamily="34" charset="-122"/>
                          <a:ea typeface="微软雅黑" panose="020B0503020204020204" pitchFamily="34" charset="-122"/>
                          <a:cs typeface="+mn-cs"/>
                        </a:rPr>
                        <a:t>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a:solidFill>
                            <a:srgbClr val="5A9CD5"/>
                          </a:solidFill>
                          <a:effectLst/>
                          <a:latin typeface="微软雅黑" panose="020B0503020204020204" pitchFamily="34" charset="-122"/>
                          <a:ea typeface="微软雅黑" panose="020B0503020204020204" pitchFamily="34" charset="-122"/>
                          <a:cs typeface="+mn-cs"/>
                        </a:rPr>
                        <a:t>入侵防范</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0755741"/>
                  </a:ext>
                </a:extLst>
              </a:tr>
              <a:tr h="335280">
                <a:tc>
                  <a:txBody>
                    <a:bodyPr/>
                    <a:lstStyle/>
                    <a:p>
                      <a:pPr marL="0" algn="ctr" defTabSz="914400" rtl="0" eaLnBrk="1" fontAlgn="ctr" latinLnBrk="0" hangingPunct="1"/>
                      <a:r>
                        <a:rPr lang="en-US" altLang="zh-CN" sz="1800" b="1" i="0" u="none" strike="noStrike" kern="1200">
                          <a:solidFill>
                            <a:srgbClr val="5A9CD5"/>
                          </a:solidFill>
                          <a:effectLst/>
                          <a:latin typeface="微软雅黑" panose="020B0503020204020204" pitchFamily="34" charset="-122"/>
                          <a:ea typeface="微软雅黑" panose="020B0503020204020204" pitchFamily="34" charset="-122"/>
                          <a:cs typeface="+mn-cs"/>
                        </a:rPr>
                        <a:t>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a:solidFill>
                            <a:srgbClr val="5A9CD5"/>
                          </a:solidFill>
                          <a:effectLst/>
                          <a:latin typeface="微软雅黑" panose="020B0503020204020204" pitchFamily="34" charset="-122"/>
                          <a:ea typeface="微软雅黑" panose="020B0503020204020204" pitchFamily="34" charset="-122"/>
                          <a:cs typeface="+mn-cs"/>
                        </a:rPr>
                        <a:t>入侵防范</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ctr" defTabSz="914400" rtl="0" eaLnBrk="1" fontAlgn="ctr" latinLnBrk="0" hangingPunct="1"/>
                      <a:r>
                        <a:rPr lang="en-US" altLang="zh-CN" sz="1800" b="1" i="0" u="none" strike="noStrike" kern="1200">
                          <a:solidFill>
                            <a:srgbClr val="5A9CD5"/>
                          </a:solidFill>
                          <a:effectLst/>
                          <a:latin typeface="微软雅黑" panose="020B0503020204020204" pitchFamily="34" charset="-122"/>
                          <a:ea typeface="微软雅黑" panose="020B0503020204020204" pitchFamily="34" charset="-122"/>
                          <a:cs typeface="+mn-cs"/>
                        </a:rPr>
                        <a:t>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a:solidFill>
                            <a:srgbClr val="5A9CD5"/>
                          </a:solidFill>
                          <a:effectLst/>
                          <a:latin typeface="微软雅黑" panose="020B0503020204020204" pitchFamily="34" charset="-122"/>
                          <a:ea typeface="微软雅黑" panose="020B0503020204020204" pitchFamily="34" charset="-122"/>
                          <a:cs typeface="+mn-cs"/>
                        </a:rPr>
                        <a:t>恶意代码防范</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31867427"/>
                  </a:ext>
                </a:extLst>
              </a:tr>
              <a:tr h="335280">
                <a:tc>
                  <a:txBody>
                    <a:bodyPr/>
                    <a:lstStyle/>
                    <a:p>
                      <a:pPr marL="0" algn="ctr" defTabSz="914400" rtl="0" eaLnBrk="1" fontAlgn="ctr" latinLnBrk="0" hangingPunct="1"/>
                      <a:r>
                        <a:rPr lang="en-US" altLang="zh-CN" sz="1800" b="1" i="0" u="none" strike="noStrike" kern="1200">
                          <a:solidFill>
                            <a:srgbClr val="5A9CD5"/>
                          </a:solidFill>
                          <a:effectLst/>
                          <a:latin typeface="微软雅黑" panose="020B0503020204020204" pitchFamily="34" charset="-122"/>
                          <a:ea typeface="微软雅黑" panose="020B0503020204020204" pitchFamily="34" charset="-122"/>
                          <a:cs typeface="+mn-cs"/>
                        </a:rPr>
                        <a:t>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a:solidFill>
                            <a:srgbClr val="5A9CD5"/>
                          </a:solidFill>
                          <a:effectLst/>
                          <a:latin typeface="微软雅黑" panose="020B0503020204020204" pitchFamily="34" charset="-122"/>
                          <a:ea typeface="微软雅黑" panose="020B0503020204020204" pitchFamily="34" charset="-122"/>
                          <a:cs typeface="+mn-cs"/>
                        </a:rPr>
                        <a:t>恶意代码防范</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ctr" defTabSz="914400" rtl="0" eaLnBrk="1" fontAlgn="ctr" latinLnBrk="0" hangingPunct="1"/>
                      <a:r>
                        <a:rPr lang="en-US" altLang="zh-CN" sz="1800" b="1" i="0" u="none" strike="noStrike" kern="1200">
                          <a:solidFill>
                            <a:srgbClr val="5A9CD5"/>
                          </a:solidFill>
                          <a:effectLst/>
                          <a:latin typeface="微软雅黑" panose="020B0503020204020204" pitchFamily="34" charset="-122"/>
                          <a:ea typeface="微软雅黑" panose="020B0503020204020204" pitchFamily="34" charset="-122"/>
                          <a:cs typeface="+mn-cs"/>
                        </a:rPr>
                        <a:t>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a:solidFill>
                            <a:srgbClr val="5A9CD5"/>
                          </a:solidFill>
                          <a:effectLst/>
                          <a:latin typeface="微软雅黑" panose="020B0503020204020204" pitchFamily="34" charset="-122"/>
                          <a:ea typeface="微软雅黑" panose="020B0503020204020204" pitchFamily="34" charset="-122"/>
                          <a:cs typeface="+mn-cs"/>
                        </a:rPr>
                        <a:t>资源控制</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280334246"/>
                  </a:ext>
                </a:extLst>
              </a:tr>
              <a:tr h="245411">
                <a:tc>
                  <a:txBody>
                    <a:bodyPr/>
                    <a:lstStyle/>
                    <a:p>
                      <a:pPr marL="0" algn="ctr" defTabSz="914400" rtl="0" eaLnBrk="1" fontAlgn="ctr" latinLnBrk="0" hangingPunct="1"/>
                      <a:r>
                        <a:rPr lang="en-US" altLang="zh-CN" sz="1800" b="1" i="0" u="none" strike="noStrike" kern="1200">
                          <a:solidFill>
                            <a:srgbClr val="5A9CD5"/>
                          </a:solidFill>
                          <a:effectLst/>
                          <a:latin typeface="微软雅黑" panose="020B0503020204020204" pitchFamily="34" charset="-122"/>
                          <a:ea typeface="微软雅黑" panose="020B0503020204020204" pitchFamily="34" charset="-122"/>
                          <a:cs typeface="+mn-cs"/>
                        </a:rPr>
                        <a:t>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a:solidFill>
                            <a:srgbClr val="5A9CD5"/>
                          </a:solidFill>
                          <a:effectLst/>
                          <a:latin typeface="微软雅黑" panose="020B0503020204020204" pitchFamily="34" charset="-122"/>
                          <a:ea typeface="微软雅黑" panose="020B0503020204020204" pitchFamily="34" charset="-122"/>
                          <a:cs typeface="+mn-cs"/>
                        </a:rPr>
                        <a:t>系统资源控制</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ctr" defTabSz="914400" rtl="0" eaLnBrk="1" fontAlgn="ctr" latinLnBrk="0" hangingPunct="1"/>
                      <a:r>
                        <a:rPr lang="zh-CN" altLang="en-US" sz="1800" b="1" i="0" u="none" strike="noStrike" kern="1200">
                          <a:solidFill>
                            <a:srgbClr val="5A9CD5"/>
                          </a:solidFill>
                          <a:effectLst/>
                          <a:latin typeface="微软雅黑" panose="020B0503020204020204" pitchFamily="34" charset="-122"/>
                          <a:ea typeface="微软雅黑" panose="020B0503020204020204" pitchFamily="34" charset="-122"/>
                          <a:cs typeface="+mn-cs"/>
                        </a:rPr>
                        <a:t>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68586634"/>
                  </a:ext>
                </a:extLst>
              </a:tr>
            </a:tbl>
          </a:graphicData>
        </a:graphic>
      </p:graphicFrame>
    </p:spTree>
    <p:extLst>
      <p:ext uri="{BB962C8B-B14F-4D97-AF65-F5344CB8AC3E}">
        <p14:creationId xmlns:p14="http://schemas.microsoft.com/office/powerpoint/2010/main" val="3341296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应用和数据安全</a:t>
            </a:r>
          </a:p>
        </p:txBody>
      </p:sp>
      <p:graphicFrame>
        <p:nvGraphicFramePr>
          <p:cNvPr id="5" name="表格 4">
            <a:extLst>
              <a:ext uri="{FF2B5EF4-FFF2-40B4-BE49-F238E27FC236}">
                <a16:creationId xmlns:a16="http://schemas.microsoft.com/office/drawing/2014/main" id="{3E40BDCD-D467-4894-92B5-6CEC4FA9FD43}"/>
              </a:ext>
            </a:extLst>
          </p:cNvPr>
          <p:cNvGraphicFramePr>
            <a:graphicFrameLocks noGrp="1"/>
          </p:cNvGraphicFramePr>
          <p:nvPr>
            <p:extLst>
              <p:ext uri="{D42A27DB-BD31-4B8C-83A1-F6EECF244321}">
                <p14:modId xmlns:p14="http://schemas.microsoft.com/office/powerpoint/2010/main" val="3087573919"/>
              </p:ext>
            </p:extLst>
          </p:nvPr>
        </p:nvGraphicFramePr>
        <p:xfrm>
          <a:off x="1433853" y="1253330"/>
          <a:ext cx="9324294" cy="4351340"/>
        </p:xfrm>
        <a:graphic>
          <a:graphicData uri="http://schemas.openxmlformats.org/drawingml/2006/table">
            <a:tbl>
              <a:tblPr>
                <a:tableStyleId>{5C22544A-7EE6-4342-B048-85BDC9FD1C3A}</a:tableStyleId>
              </a:tblPr>
              <a:tblGrid>
                <a:gridCol w="795095">
                  <a:extLst>
                    <a:ext uri="{9D8B030D-6E8A-4147-A177-3AD203B41FA5}">
                      <a16:colId xmlns:a16="http://schemas.microsoft.com/office/drawing/2014/main" val="2885040551"/>
                    </a:ext>
                  </a:extLst>
                </a:gridCol>
                <a:gridCol w="2433472">
                  <a:extLst>
                    <a:ext uri="{9D8B030D-6E8A-4147-A177-3AD203B41FA5}">
                      <a16:colId xmlns:a16="http://schemas.microsoft.com/office/drawing/2014/main" val="2823615639"/>
                    </a:ext>
                  </a:extLst>
                </a:gridCol>
                <a:gridCol w="1650424">
                  <a:extLst>
                    <a:ext uri="{9D8B030D-6E8A-4147-A177-3AD203B41FA5}">
                      <a16:colId xmlns:a16="http://schemas.microsoft.com/office/drawing/2014/main" val="2536436595"/>
                    </a:ext>
                  </a:extLst>
                </a:gridCol>
                <a:gridCol w="879423">
                  <a:extLst>
                    <a:ext uri="{9D8B030D-6E8A-4147-A177-3AD203B41FA5}">
                      <a16:colId xmlns:a16="http://schemas.microsoft.com/office/drawing/2014/main" val="2546444434"/>
                    </a:ext>
                  </a:extLst>
                </a:gridCol>
                <a:gridCol w="1915456">
                  <a:extLst>
                    <a:ext uri="{9D8B030D-6E8A-4147-A177-3AD203B41FA5}">
                      <a16:colId xmlns:a16="http://schemas.microsoft.com/office/drawing/2014/main" val="1128429250"/>
                    </a:ext>
                  </a:extLst>
                </a:gridCol>
                <a:gridCol w="1650424">
                  <a:extLst>
                    <a:ext uri="{9D8B030D-6E8A-4147-A177-3AD203B41FA5}">
                      <a16:colId xmlns:a16="http://schemas.microsoft.com/office/drawing/2014/main" val="2834956320"/>
                    </a:ext>
                  </a:extLst>
                </a:gridCol>
              </a:tblGrid>
              <a:tr h="310810">
                <a:tc>
                  <a:txBody>
                    <a:bodyPr/>
                    <a:lstStyle/>
                    <a:p>
                      <a:pPr marL="0" algn="ctr" defTabSz="914400" rtl="0" eaLnBrk="1" fontAlgn="ctr" latinLnBrk="0" hangingPunct="1"/>
                      <a:r>
                        <a:rPr lang="zh-CN" altLang="en-US"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　</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zh-CN" altLang="en-US"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分类</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zh-CN" altLang="en-US" sz="1800" b="1" i="0" u="none" strike="noStrike" kern="1200">
                          <a:solidFill>
                            <a:srgbClr val="5A9CD5"/>
                          </a:solidFill>
                          <a:effectLst/>
                          <a:latin typeface="微软雅黑" panose="020B0503020204020204" pitchFamily="34" charset="-122"/>
                          <a:ea typeface="微软雅黑" panose="020B0503020204020204" pitchFamily="34" charset="-122"/>
                          <a:cs typeface="+mn-cs"/>
                        </a:rPr>
                        <a:t>原有控制点</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zh-CN" altLang="en-US" sz="1800" b="1" i="0" u="none" strike="noStrike" kern="1200">
                          <a:solidFill>
                            <a:srgbClr val="5A9CD5"/>
                          </a:solidFill>
                          <a:effectLst/>
                          <a:latin typeface="微软雅黑" panose="020B0503020204020204" pitchFamily="34" charset="-122"/>
                          <a:ea typeface="微软雅黑" panose="020B0503020204020204" pitchFamily="34" charset="-122"/>
                          <a:cs typeface="+mn-cs"/>
                        </a:rPr>
                        <a:t>　</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zh-CN" altLang="en-US" sz="1800" b="1" i="0" u="none" strike="noStrike" kern="1200">
                          <a:solidFill>
                            <a:srgbClr val="5A9CD5"/>
                          </a:solidFill>
                          <a:effectLst/>
                          <a:latin typeface="微软雅黑" panose="020B0503020204020204" pitchFamily="34" charset="-122"/>
                          <a:ea typeface="微软雅黑" panose="020B0503020204020204" pitchFamily="34" charset="-122"/>
                          <a:cs typeface="+mn-cs"/>
                        </a:rPr>
                        <a:t>分类</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zh-CN" altLang="en-US" sz="1800" b="1" i="0" u="none" strike="noStrike" kern="1200">
                          <a:solidFill>
                            <a:srgbClr val="5A9CD5"/>
                          </a:solidFill>
                          <a:effectLst/>
                          <a:latin typeface="微软雅黑" panose="020B0503020204020204" pitchFamily="34" charset="-122"/>
                          <a:ea typeface="微软雅黑" panose="020B0503020204020204" pitchFamily="34" charset="-122"/>
                          <a:cs typeface="+mn-cs"/>
                        </a:rPr>
                        <a:t>新的控制点</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465783"/>
                  </a:ext>
                </a:extLst>
              </a:tr>
              <a:tr h="310810">
                <a:tc>
                  <a:txBody>
                    <a:bodyPr/>
                    <a:lstStyle/>
                    <a:p>
                      <a:pPr marL="0" algn="ctr" defTabSz="914400" rtl="0" eaLnBrk="1" fontAlgn="ctr" latinLnBrk="0" hangingPunct="1"/>
                      <a:r>
                        <a:rPr lang="en-US" altLang="zh-CN"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1</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10">
                  <a:txBody>
                    <a:bodyPr/>
                    <a:lstStyle/>
                    <a:p>
                      <a:pPr marL="0" algn="ctr" defTabSz="914400" rtl="0" eaLnBrk="1" fontAlgn="ctr" latinLnBrk="0" hangingPunct="1"/>
                      <a:r>
                        <a:rPr lang="zh-CN" altLang="en-US"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应用安全</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zh-CN" altLang="en-US"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身份鉴别</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1800" b="1" i="0" u="none" strike="noStrike" kern="1200">
                          <a:solidFill>
                            <a:srgbClr val="5A9CD5"/>
                          </a:solidFill>
                          <a:effectLst/>
                          <a:latin typeface="微软雅黑" panose="020B0503020204020204" pitchFamily="34" charset="-122"/>
                          <a:ea typeface="微软雅黑" panose="020B0503020204020204" pitchFamily="34" charset="-122"/>
                          <a:cs typeface="+mn-cs"/>
                        </a:rPr>
                        <a:t>1</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13">
                  <a:txBody>
                    <a:bodyPr/>
                    <a:lstStyle/>
                    <a:p>
                      <a:pPr marL="0" algn="ctr" defTabSz="914400" rtl="0" eaLnBrk="1" fontAlgn="ctr" latinLnBrk="0" hangingPunct="1"/>
                      <a:r>
                        <a:rPr lang="zh-CN" altLang="en-US" sz="1800" b="1" i="0" u="none" strike="noStrike" kern="1200">
                          <a:solidFill>
                            <a:srgbClr val="5A9CD5"/>
                          </a:solidFill>
                          <a:effectLst/>
                          <a:latin typeface="微软雅黑" panose="020B0503020204020204" pitchFamily="34" charset="-122"/>
                          <a:ea typeface="微软雅黑" panose="020B0503020204020204" pitchFamily="34" charset="-122"/>
                          <a:cs typeface="+mn-cs"/>
                        </a:rPr>
                        <a:t>应用和数据安全</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zh-CN" altLang="en-US" sz="1800" b="1" i="0" u="none" strike="noStrike" kern="1200">
                          <a:solidFill>
                            <a:srgbClr val="5A9CD5"/>
                          </a:solidFill>
                          <a:effectLst/>
                          <a:latin typeface="微软雅黑" panose="020B0503020204020204" pitchFamily="34" charset="-122"/>
                          <a:ea typeface="微软雅黑" panose="020B0503020204020204" pitchFamily="34" charset="-122"/>
                          <a:cs typeface="+mn-cs"/>
                        </a:rPr>
                        <a:t>身份鉴别</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8909816"/>
                  </a:ext>
                </a:extLst>
              </a:tr>
              <a:tr h="310810">
                <a:tc>
                  <a:txBody>
                    <a:bodyPr/>
                    <a:lstStyle/>
                    <a:p>
                      <a:pPr marL="0" algn="ctr" defTabSz="914400" rtl="0" eaLnBrk="1" fontAlgn="ctr" latinLnBrk="0" hangingPunct="1"/>
                      <a:r>
                        <a:rPr lang="en-US" altLang="zh-CN"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2</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访问控制</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1800" b="1" i="0" u="none" strike="noStrike" kern="1200">
                          <a:solidFill>
                            <a:srgbClr val="5A9CD5"/>
                          </a:solidFill>
                          <a:effectLst/>
                          <a:latin typeface="微软雅黑" panose="020B0503020204020204" pitchFamily="34" charset="-122"/>
                          <a:ea typeface="微软雅黑" panose="020B0503020204020204" pitchFamily="34" charset="-122"/>
                          <a:cs typeface="+mn-cs"/>
                        </a:rPr>
                        <a:t>2</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a:solidFill>
                            <a:srgbClr val="5A9CD5"/>
                          </a:solidFill>
                          <a:effectLst/>
                          <a:latin typeface="微软雅黑" panose="020B0503020204020204" pitchFamily="34" charset="-122"/>
                          <a:ea typeface="微软雅黑" panose="020B0503020204020204" pitchFamily="34" charset="-122"/>
                          <a:cs typeface="+mn-cs"/>
                        </a:rPr>
                        <a:t>访问控制</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2323683"/>
                  </a:ext>
                </a:extLst>
              </a:tr>
              <a:tr h="310810">
                <a:tc>
                  <a:txBody>
                    <a:bodyPr/>
                    <a:lstStyle/>
                    <a:p>
                      <a:pPr marL="0" algn="ctr" defTabSz="914400" rtl="0" eaLnBrk="1" fontAlgn="ctr" latinLnBrk="0" hangingPunct="1"/>
                      <a:r>
                        <a:rPr lang="en-US" altLang="zh-CN"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3</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安全审计</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3</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a:solidFill>
                            <a:srgbClr val="5A9CD5"/>
                          </a:solidFill>
                          <a:effectLst/>
                          <a:latin typeface="微软雅黑" panose="020B0503020204020204" pitchFamily="34" charset="-122"/>
                          <a:ea typeface="微软雅黑" panose="020B0503020204020204" pitchFamily="34" charset="-122"/>
                          <a:cs typeface="+mn-cs"/>
                        </a:rPr>
                        <a:t>安全审计</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470975"/>
                  </a:ext>
                </a:extLst>
              </a:tr>
              <a:tr h="310810">
                <a:tc>
                  <a:txBody>
                    <a:bodyPr/>
                    <a:lstStyle/>
                    <a:p>
                      <a:pPr marL="0" algn="ctr" defTabSz="914400" rtl="0" eaLnBrk="1" fontAlgn="ctr" latinLnBrk="0" hangingPunct="1"/>
                      <a:r>
                        <a:rPr lang="en-US" altLang="zh-CN"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4</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剩余信息保护</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4</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a:solidFill>
                            <a:srgbClr val="5A9CD5"/>
                          </a:solidFill>
                          <a:effectLst/>
                          <a:latin typeface="微软雅黑" panose="020B0503020204020204" pitchFamily="34" charset="-122"/>
                          <a:ea typeface="微软雅黑" panose="020B0503020204020204" pitchFamily="34" charset="-122"/>
                          <a:cs typeface="+mn-cs"/>
                        </a:rPr>
                        <a:t>软件容错</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6471262"/>
                  </a:ext>
                </a:extLst>
              </a:tr>
              <a:tr h="310810">
                <a:tc>
                  <a:txBody>
                    <a:bodyPr/>
                    <a:lstStyle/>
                    <a:p>
                      <a:pPr marL="0" algn="ctr" defTabSz="914400" rtl="0" eaLnBrk="1" fontAlgn="ctr" latinLnBrk="0" hangingPunct="1"/>
                      <a:r>
                        <a:rPr lang="en-US" altLang="zh-CN"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5</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通信完整性</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5</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a:solidFill>
                            <a:srgbClr val="5A9CD5"/>
                          </a:solidFill>
                          <a:effectLst/>
                          <a:latin typeface="微软雅黑" panose="020B0503020204020204" pitchFamily="34" charset="-122"/>
                          <a:ea typeface="微软雅黑" panose="020B0503020204020204" pitchFamily="34" charset="-122"/>
                          <a:cs typeface="+mn-cs"/>
                        </a:rPr>
                        <a:t>资源控制</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8773499"/>
                  </a:ext>
                </a:extLst>
              </a:tr>
              <a:tr h="310810">
                <a:tc>
                  <a:txBody>
                    <a:bodyPr/>
                    <a:lstStyle/>
                    <a:p>
                      <a:pPr marL="0" algn="ctr" defTabSz="914400" rtl="0" eaLnBrk="1" fontAlgn="ctr" latinLnBrk="0" hangingPunct="1"/>
                      <a:r>
                        <a:rPr lang="en-US" altLang="zh-CN" sz="1800" b="1" i="0" u="none" strike="noStrike" kern="1200">
                          <a:solidFill>
                            <a:srgbClr val="5A9CD5"/>
                          </a:solidFill>
                          <a:effectLst/>
                          <a:latin typeface="微软雅黑" panose="020B0503020204020204" pitchFamily="34" charset="-122"/>
                          <a:ea typeface="微软雅黑" panose="020B0503020204020204" pitchFamily="34" charset="-122"/>
                          <a:cs typeface="+mn-cs"/>
                        </a:rPr>
                        <a:t>6</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通信保密性</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6</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a:solidFill>
                            <a:srgbClr val="5A9CD5"/>
                          </a:solidFill>
                          <a:effectLst/>
                          <a:latin typeface="微软雅黑" panose="020B0503020204020204" pitchFamily="34" charset="-122"/>
                          <a:ea typeface="微软雅黑" panose="020B0503020204020204" pitchFamily="34" charset="-122"/>
                          <a:cs typeface="+mn-cs"/>
                        </a:rPr>
                        <a:t>数据完整性</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2101213"/>
                  </a:ext>
                </a:extLst>
              </a:tr>
              <a:tr h="310810">
                <a:tc>
                  <a:txBody>
                    <a:bodyPr/>
                    <a:lstStyle/>
                    <a:p>
                      <a:pPr marL="0" algn="ctr" defTabSz="914400" rtl="0" eaLnBrk="1" fontAlgn="ctr" latinLnBrk="0" hangingPunct="1"/>
                      <a:r>
                        <a:rPr lang="en-US" altLang="zh-CN" sz="1800" b="1" i="0" u="none" strike="noStrike" kern="1200">
                          <a:solidFill>
                            <a:srgbClr val="5A9CD5"/>
                          </a:solidFill>
                          <a:effectLst/>
                          <a:latin typeface="微软雅黑" panose="020B0503020204020204" pitchFamily="34" charset="-122"/>
                          <a:ea typeface="微软雅黑" panose="020B0503020204020204" pitchFamily="34" charset="-122"/>
                          <a:cs typeface="+mn-cs"/>
                        </a:rPr>
                        <a:t>7</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软件容错</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7</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a:solidFill>
                            <a:srgbClr val="5A9CD5"/>
                          </a:solidFill>
                          <a:effectLst/>
                          <a:latin typeface="微软雅黑" panose="020B0503020204020204" pitchFamily="34" charset="-122"/>
                          <a:ea typeface="微软雅黑" panose="020B0503020204020204" pitchFamily="34" charset="-122"/>
                          <a:cs typeface="+mn-cs"/>
                        </a:rPr>
                        <a:t>数据保密性</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73435994"/>
                  </a:ext>
                </a:extLst>
              </a:tr>
              <a:tr h="310810">
                <a:tc>
                  <a:txBody>
                    <a:bodyPr/>
                    <a:lstStyle/>
                    <a:p>
                      <a:pPr marL="0" algn="ctr" defTabSz="914400" rtl="0" eaLnBrk="1" fontAlgn="ctr" latinLnBrk="0" hangingPunct="1"/>
                      <a:r>
                        <a:rPr lang="en-US" altLang="zh-CN" sz="1800" b="1" i="0" u="none" strike="noStrike" kern="1200">
                          <a:solidFill>
                            <a:srgbClr val="5A9CD5"/>
                          </a:solidFill>
                          <a:effectLst/>
                          <a:latin typeface="微软雅黑" panose="020B0503020204020204" pitchFamily="34" charset="-122"/>
                          <a:ea typeface="微软雅黑" panose="020B0503020204020204" pitchFamily="34" charset="-122"/>
                          <a:cs typeface="+mn-cs"/>
                        </a:rPr>
                        <a:t>8</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资源控制</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8</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a:solidFill>
                            <a:srgbClr val="5A9CD5"/>
                          </a:solidFill>
                          <a:effectLst/>
                          <a:latin typeface="微软雅黑" panose="020B0503020204020204" pitchFamily="34" charset="-122"/>
                          <a:ea typeface="微软雅黑" panose="020B0503020204020204" pitchFamily="34" charset="-122"/>
                          <a:cs typeface="+mn-cs"/>
                        </a:rPr>
                        <a:t>数据备份恢复</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5447855"/>
                  </a:ext>
                </a:extLst>
              </a:tr>
              <a:tr h="310810">
                <a:tc>
                  <a:txBody>
                    <a:bodyPr/>
                    <a:lstStyle/>
                    <a:p>
                      <a:pPr marL="0" algn="ctr" defTabSz="914400" rtl="0" eaLnBrk="1" fontAlgn="ctr" latinLnBrk="0" hangingPunct="1"/>
                      <a:r>
                        <a:rPr lang="zh-CN" altLang="en-US" sz="1800" b="1" i="0" u="none" strike="noStrike" kern="1200">
                          <a:solidFill>
                            <a:srgbClr val="5A9CD5"/>
                          </a:solidFill>
                          <a:effectLst/>
                          <a:latin typeface="微软雅黑" panose="020B0503020204020204" pitchFamily="34" charset="-122"/>
                          <a:ea typeface="微软雅黑" panose="020B0503020204020204" pitchFamily="34" charset="-122"/>
                          <a:cs typeface="+mn-cs"/>
                        </a:rPr>
                        <a:t>　</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a:solidFill>
                            <a:srgbClr val="5A9CD5"/>
                          </a:solidFill>
                          <a:effectLst/>
                          <a:latin typeface="微软雅黑" panose="020B0503020204020204" pitchFamily="34" charset="-122"/>
                          <a:ea typeface="微软雅黑" panose="020B0503020204020204" pitchFamily="34" charset="-122"/>
                          <a:cs typeface="+mn-cs"/>
                        </a:rPr>
                        <a:t>　</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9</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剩余信息保护</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74517361"/>
                  </a:ext>
                </a:extLst>
              </a:tr>
              <a:tr h="310810">
                <a:tc>
                  <a:txBody>
                    <a:bodyPr/>
                    <a:lstStyle/>
                    <a:p>
                      <a:pPr marL="0" algn="ctr" defTabSz="914400" rtl="0" eaLnBrk="1" fontAlgn="ctr" latinLnBrk="0" hangingPunct="1"/>
                      <a:r>
                        <a:rPr lang="zh-CN" altLang="en-US" sz="1800" b="1" i="0" u="none" strike="noStrike" kern="1200">
                          <a:solidFill>
                            <a:srgbClr val="5A9CD5"/>
                          </a:solidFill>
                          <a:effectLst/>
                          <a:latin typeface="微软雅黑" panose="020B0503020204020204" pitchFamily="34" charset="-122"/>
                          <a:ea typeface="微软雅黑" panose="020B0503020204020204" pitchFamily="34" charset="-122"/>
                          <a:cs typeface="+mn-cs"/>
                        </a:rPr>
                        <a:t>　</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a:solidFill>
                            <a:srgbClr val="5A9CD5"/>
                          </a:solidFill>
                          <a:effectLst/>
                          <a:latin typeface="微软雅黑" panose="020B0503020204020204" pitchFamily="34" charset="-122"/>
                          <a:ea typeface="微软雅黑" panose="020B0503020204020204" pitchFamily="34" charset="-122"/>
                          <a:cs typeface="+mn-cs"/>
                        </a:rPr>
                        <a:t>　</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10</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dirty="0">
                          <a:solidFill>
                            <a:srgbClr val="C00000"/>
                          </a:solidFill>
                          <a:effectLst/>
                          <a:latin typeface="微软雅黑" panose="020B0503020204020204" pitchFamily="34" charset="-122"/>
                          <a:ea typeface="微软雅黑" panose="020B0503020204020204" pitchFamily="34" charset="-122"/>
                          <a:cs typeface="+mn-cs"/>
                        </a:rPr>
                        <a:t>个人信息保护</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060753702"/>
                  </a:ext>
                </a:extLst>
              </a:tr>
              <a:tr h="310810">
                <a:tc>
                  <a:txBody>
                    <a:bodyPr/>
                    <a:lstStyle/>
                    <a:p>
                      <a:pPr marL="0" algn="ctr" defTabSz="914400" rtl="0" eaLnBrk="1" fontAlgn="ctr" latinLnBrk="0" hangingPunct="1"/>
                      <a:r>
                        <a:rPr lang="en-US" altLang="zh-CN" sz="1800" b="1" i="0" u="none" strike="noStrike" kern="1200">
                          <a:solidFill>
                            <a:srgbClr val="5A9CD5"/>
                          </a:solidFill>
                          <a:effectLst/>
                          <a:latin typeface="微软雅黑" panose="020B0503020204020204" pitchFamily="34" charset="-122"/>
                          <a:ea typeface="微软雅黑" panose="020B0503020204020204" pitchFamily="34" charset="-122"/>
                          <a:cs typeface="+mn-cs"/>
                        </a:rPr>
                        <a:t>9</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algn="ctr" defTabSz="914400" rtl="0" eaLnBrk="1" fontAlgn="ctr" latinLnBrk="0" hangingPunct="1"/>
                      <a:r>
                        <a:rPr lang="zh-CN" altLang="en-US" sz="1800" b="1" i="0" u="none" strike="noStrike" kern="1200">
                          <a:solidFill>
                            <a:srgbClr val="5A9CD5"/>
                          </a:solidFill>
                          <a:effectLst/>
                          <a:latin typeface="微软雅黑" panose="020B0503020204020204" pitchFamily="34" charset="-122"/>
                          <a:ea typeface="微软雅黑" panose="020B0503020204020204" pitchFamily="34" charset="-122"/>
                          <a:cs typeface="+mn-cs"/>
                        </a:rPr>
                        <a:t>数据安全及备份恢复</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zh-CN" altLang="en-US" sz="1800" b="1" i="0" u="none" strike="noStrike" kern="1200">
                          <a:solidFill>
                            <a:srgbClr val="5A9CD5"/>
                          </a:solidFill>
                          <a:effectLst/>
                          <a:latin typeface="微软雅黑" panose="020B0503020204020204" pitchFamily="34" charset="-122"/>
                          <a:ea typeface="微软雅黑" panose="020B0503020204020204" pitchFamily="34" charset="-122"/>
                          <a:cs typeface="+mn-cs"/>
                        </a:rPr>
                        <a:t>数据完整性</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zh-CN" altLang="en-US"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　</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　</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6397336"/>
                  </a:ext>
                </a:extLst>
              </a:tr>
              <a:tr h="310810">
                <a:tc>
                  <a:txBody>
                    <a:bodyPr/>
                    <a:lstStyle/>
                    <a:p>
                      <a:pPr marL="0" algn="ctr" defTabSz="914400" rtl="0" eaLnBrk="1" fontAlgn="ctr" latinLnBrk="0" hangingPunct="1"/>
                      <a:r>
                        <a:rPr lang="en-US" altLang="zh-CN" sz="1800" b="1" i="0" u="none" strike="noStrike" kern="1200">
                          <a:solidFill>
                            <a:srgbClr val="5A9CD5"/>
                          </a:solidFill>
                          <a:effectLst/>
                          <a:latin typeface="微软雅黑" panose="020B0503020204020204" pitchFamily="34" charset="-122"/>
                          <a:ea typeface="微软雅黑" panose="020B0503020204020204" pitchFamily="34" charset="-122"/>
                          <a:cs typeface="+mn-cs"/>
                        </a:rPr>
                        <a:t>10</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a:solidFill>
                            <a:srgbClr val="5A9CD5"/>
                          </a:solidFill>
                          <a:effectLst/>
                          <a:latin typeface="微软雅黑" panose="020B0503020204020204" pitchFamily="34" charset="-122"/>
                          <a:ea typeface="微软雅黑" panose="020B0503020204020204" pitchFamily="34" charset="-122"/>
                          <a:cs typeface="+mn-cs"/>
                        </a:rPr>
                        <a:t>数据保密性</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zh-CN" altLang="en-US"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　</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　</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1126212"/>
                  </a:ext>
                </a:extLst>
              </a:tr>
              <a:tr h="310810">
                <a:tc>
                  <a:txBody>
                    <a:bodyPr/>
                    <a:lstStyle/>
                    <a:p>
                      <a:pPr marL="0" algn="ctr" defTabSz="914400" rtl="0" eaLnBrk="1" fontAlgn="ctr" latinLnBrk="0" hangingPunct="1"/>
                      <a:r>
                        <a:rPr lang="en-US" altLang="zh-CN"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11</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a:p>
                  </a:txBody>
                  <a:tcPr/>
                </a:tc>
                <a:tc>
                  <a:txBody>
                    <a:bodyPr/>
                    <a:lstStyle/>
                    <a:p>
                      <a:pPr marL="0" algn="ctr" defTabSz="914400" rtl="0" eaLnBrk="1" fontAlgn="ctr" latinLnBrk="0" hangingPunct="1"/>
                      <a:r>
                        <a:rPr lang="zh-CN" altLang="en-US" sz="1800" b="1" i="0" u="none" strike="noStrike" kern="1200" dirty="0">
                          <a:solidFill>
                            <a:srgbClr val="5A9CD5"/>
                          </a:solidFill>
                          <a:effectLst/>
                          <a:latin typeface="微软雅黑" panose="020B0503020204020204" pitchFamily="34" charset="-122"/>
                          <a:ea typeface="微软雅黑" panose="020B0503020204020204" pitchFamily="34" charset="-122"/>
                          <a:cs typeface="+mn-cs"/>
                        </a:rPr>
                        <a:t>备份和恢复</a:t>
                      </a:r>
                    </a:p>
                  </a:txBody>
                  <a:tcPr marL="7228" marR="7228" marT="722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zh-CN" altLang="en-US" sz="1000" u="none" strike="noStrike">
                          <a:solidFill>
                            <a:schemeClr val="accent1">
                              <a:lumMod val="75000"/>
                            </a:schemeClr>
                          </a:solidFill>
                          <a:effectLst/>
                          <a:latin typeface="微软雅黑" panose="020B0503020204020204" pitchFamily="34" charset="-122"/>
                          <a:ea typeface="微软雅黑" panose="020B0503020204020204" pitchFamily="34" charset="-122"/>
                        </a:rPr>
                        <a:t>　</a:t>
                      </a:r>
                      <a:endParaRPr lang="zh-CN" altLang="en-US" sz="1000" b="0" i="0" u="none" strike="noStrike">
                        <a:solidFill>
                          <a:schemeClr val="accent1">
                            <a:lumMod val="75000"/>
                          </a:schemeClr>
                        </a:solidFill>
                        <a:effectLst/>
                        <a:latin typeface="微软雅黑" panose="020B0503020204020204" pitchFamily="34" charset="-122"/>
                        <a:ea typeface="微软雅黑" panose="020B0503020204020204" pitchFamily="34" charset="-122"/>
                      </a:endParaRPr>
                    </a:p>
                  </a:txBody>
                  <a:tcPr marL="7228" marR="7228" marT="722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a:p>
                  </a:txBody>
                  <a:tcPr/>
                </a:tc>
                <a:tc>
                  <a:txBody>
                    <a:bodyPr/>
                    <a:lstStyle/>
                    <a:p>
                      <a:pPr algn="l" fontAlgn="b"/>
                      <a:r>
                        <a:rPr lang="zh-CN" altLang="en-US" sz="1000" u="none" strike="noStrike" dirty="0">
                          <a:solidFill>
                            <a:schemeClr val="accent1">
                              <a:lumMod val="75000"/>
                            </a:schemeClr>
                          </a:solidFill>
                          <a:effectLst/>
                          <a:latin typeface="微软雅黑" panose="020B0503020204020204" pitchFamily="34" charset="-122"/>
                          <a:ea typeface="微软雅黑" panose="020B0503020204020204" pitchFamily="34" charset="-122"/>
                        </a:rPr>
                        <a:t>　</a:t>
                      </a:r>
                      <a:endParaRPr lang="zh-CN" altLang="en-US" sz="1000" b="0" i="0" u="none" strike="noStrike" dirty="0">
                        <a:solidFill>
                          <a:schemeClr val="accent1">
                            <a:lumMod val="75000"/>
                          </a:schemeClr>
                        </a:solidFill>
                        <a:effectLst/>
                        <a:latin typeface="微软雅黑" panose="020B0503020204020204" pitchFamily="34" charset="-122"/>
                        <a:ea typeface="微软雅黑" panose="020B0503020204020204" pitchFamily="34" charset="-122"/>
                      </a:endParaRPr>
                    </a:p>
                  </a:txBody>
                  <a:tcPr marL="7228" marR="7228" marT="722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9569881"/>
                  </a:ext>
                </a:extLst>
              </a:tr>
            </a:tbl>
          </a:graphicData>
        </a:graphic>
      </p:graphicFrame>
    </p:spTree>
    <p:extLst>
      <p:ext uri="{BB962C8B-B14F-4D97-AF65-F5344CB8AC3E}">
        <p14:creationId xmlns:p14="http://schemas.microsoft.com/office/powerpoint/2010/main" val="700527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2666" y="224998"/>
            <a:ext cx="5737448" cy="504000"/>
          </a:xfrm>
        </p:spPr>
        <p:txBody>
          <a:bodyPr>
            <a:noAutofit/>
          </a:bodyPr>
          <a:lstStyle/>
          <a:p>
            <a:r>
              <a:rPr lang="zh-CN" altLang="en-US" dirty="0"/>
              <a:t>云计算系统与传统信息系统保护对象差异</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185" y="1133059"/>
            <a:ext cx="10081815" cy="5059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0436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191919"/>
                </a:solidFill>
                <a:latin typeface="PingFang SC"/>
              </a:rPr>
              <a:t>九、</a:t>
            </a:r>
            <a:r>
              <a:rPr lang="zh-CN" altLang="en-US" dirty="0"/>
              <a:t>定级方式变化</a:t>
            </a:r>
          </a:p>
        </p:txBody>
      </p:sp>
      <p:sp>
        <p:nvSpPr>
          <p:cNvPr id="4" name="文本框 3"/>
          <p:cNvSpPr txBox="1"/>
          <p:nvPr/>
        </p:nvSpPr>
        <p:spPr>
          <a:xfrm>
            <a:off x="982666" y="1088572"/>
            <a:ext cx="954107" cy="400110"/>
          </a:xfrm>
          <a:prstGeom prst="rect">
            <a:avLst/>
          </a:prstGeom>
          <a:noFill/>
        </p:spPr>
        <p:txBody>
          <a:bodyPr wrap="none" rtlCol="0">
            <a:spAutoFit/>
          </a:bodyPr>
          <a:lstStyle/>
          <a:p>
            <a:r>
              <a:rPr lang="zh-CN" altLang="en-US" sz="2000" b="1" dirty="0">
                <a:solidFill>
                  <a:srgbClr val="5A9CD5"/>
                </a:solidFill>
                <a:latin typeface="微软雅黑" panose="020B0503020204020204" pitchFamily="34" charset="-122"/>
                <a:ea typeface="微软雅黑" panose="020B0503020204020204" pitchFamily="34" charset="-122"/>
              </a:rPr>
              <a:t>原标准</a:t>
            </a:r>
          </a:p>
        </p:txBody>
      </p:sp>
      <p:pic>
        <p:nvPicPr>
          <p:cNvPr id="5" name="图片 4"/>
          <p:cNvPicPr>
            <a:picLocks noChangeAspect="1"/>
          </p:cNvPicPr>
          <p:nvPr/>
        </p:nvPicPr>
        <p:blipFill>
          <a:blip r:embed="rId2"/>
          <a:stretch>
            <a:fillRect/>
          </a:stretch>
        </p:blipFill>
        <p:spPr>
          <a:xfrm>
            <a:off x="1793551" y="1660924"/>
            <a:ext cx="8499833" cy="1924105"/>
          </a:xfrm>
          <a:prstGeom prst="rect">
            <a:avLst/>
          </a:prstGeom>
        </p:spPr>
      </p:pic>
      <p:sp>
        <p:nvSpPr>
          <p:cNvPr id="6" name="文本框 5"/>
          <p:cNvSpPr txBox="1"/>
          <p:nvPr/>
        </p:nvSpPr>
        <p:spPr>
          <a:xfrm>
            <a:off x="1021615" y="3704543"/>
            <a:ext cx="954107" cy="400110"/>
          </a:xfrm>
          <a:prstGeom prst="rect">
            <a:avLst/>
          </a:prstGeom>
          <a:noFill/>
        </p:spPr>
        <p:txBody>
          <a:bodyPr wrap="none" rtlCol="0">
            <a:spAutoFit/>
          </a:bodyPr>
          <a:lstStyle/>
          <a:p>
            <a:r>
              <a:rPr lang="zh-CN" altLang="en-US" sz="2000" b="1" dirty="0">
                <a:solidFill>
                  <a:srgbClr val="5A9CD5"/>
                </a:solidFill>
                <a:latin typeface="微软雅黑" panose="020B0503020204020204" pitchFamily="34" charset="-122"/>
                <a:ea typeface="微软雅黑" panose="020B0503020204020204" pitchFamily="34" charset="-122"/>
              </a:rPr>
              <a:t>新标准</a:t>
            </a:r>
          </a:p>
        </p:txBody>
      </p:sp>
      <p:pic>
        <p:nvPicPr>
          <p:cNvPr id="7" name="图片 6"/>
          <p:cNvPicPr>
            <a:picLocks noChangeAspect="1"/>
          </p:cNvPicPr>
          <p:nvPr/>
        </p:nvPicPr>
        <p:blipFill>
          <a:blip r:embed="rId3"/>
          <a:stretch>
            <a:fillRect/>
          </a:stretch>
        </p:blipFill>
        <p:spPr>
          <a:xfrm>
            <a:off x="1793551" y="4235241"/>
            <a:ext cx="8528861" cy="1978851"/>
          </a:xfrm>
          <a:prstGeom prst="rect">
            <a:avLst/>
          </a:prstGeom>
        </p:spPr>
      </p:pic>
      <p:sp>
        <p:nvSpPr>
          <p:cNvPr id="8" name="右弧形箭头 7"/>
          <p:cNvSpPr/>
          <p:nvPr/>
        </p:nvSpPr>
        <p:spPr>
          <a:xfrm>
            <a:off x="10293384" y="2423886"/>
            <a:ext cx="1477702" cy="313508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矩形: 圆角 8">
            <a:extLst>
              <a:ext uri="{FF2B5EF4-FFF2-40B4-BE49-F238E27FC236}">
                <a16:creationId xmlns:a16="http://schemas.microsoft.com/office/drawing/2014/main" id="{FD7A9950-CEC4-4004-87DA-17709D97D774}"/>
              </a:ext>
            </a:extLst>
          </p:cNvPr>
          <p:cNvSpPr/>
          <p:nvPr/>
        </p:nvSpPr>
        <p:spPr>
          <a:xfrm>
            <a:off x="9078012" y="2423886"/>
            <a:ext cx="716437" cy="357021"/>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2008AC34-E524-4C9A-BAD7-3FE2C7CED9C6}"/>
              </a:ext>
            </a:extLst>
          </p:cNvPr>
          <p:cNvSpPr/>
          <p:nvPr/>
        </p:nvSpPr>
        <p:spPr>
          <a:xfrm>
            <a:off x="9138943" y="5018565"/>
            <a:ext cx="716437" cy="357021"/>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34371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文本框 20"/>
          <p:cNvSpPr txBox="1">
            <a:spLocks noChangeArrowheads="1"/>
          </p:cNvSpPr>
          <p:nvPr/>
        </p:nvSpPr>
        <p:spPr bwMode="auto">
          <a:xfrm>
            <a:off x="3964897" y="2320697"/>
            <a:ext cx="407987" cy="461962"/>
          </a:xfrm>
          <a:prstGeom prst="rect">
            <a:avLst/>
          </a:prstGeom>
          <a:noFill/>
          <a:ln>
            <a:noFill/>
          </a:ln>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dirty="0">
                <a:solidFill>
                  <a:schemeClr val="bg1"/>
                </a:solidFill>
                <a:latin typeface="微软雅黑" pitchFamily="34" charset="-122"/>
                <a:ea typeface="微软雅黑" pitchFamily="34" charset="-122"/>
                <a:cs typeface="Arial" pitchFamily="34" charset="0"/>
              </a:rPr>
              <a:t>1</a:t>
            </a:r>
            <a:endParaRPr lang="zh-CN" altLang="en-US" sz="2400" dirty="0">
              <a:solidFill>
                <a:schemeClr val="bg1"/>
              </a:solidFill>
              <a:latin typeface="微软雅黑" pitchFamily="34" charset="-122"/>
              <a:ea typeface="微软雅黑" pitchFamily="34" charset="-122"/>
              <a:cs typeface="Arial" pitchFamily="34" charset="0"/>
            </a:endParaRPr>
          </a:p>
        </p:txBody>
      </p:sp>
      <p:sp>
        <p:nvSpPr>
          <p:cNvPr id="4" name="平行四边形 16"/>
          <p:cNvSpPr>
            <a:spLocks noChangeArrowheads="1"/>
          </p:cNvSpPr>
          <p:nvPr/>
        </p:nvSpPr>
        <p:spPr bwMode="auto">
          <a:xfrm>
            <a:off x="4462463" y="1537834"/>
            <a:ext cx="4140200" cy="576262"/>
          </a:xfrm>
          <a:prstGeom prst="parallelogram">
            <a:avLst>
              <a:gd name="adj" fmla="val 53585"/>
            </a:avLst>
          </a:prstGeom>
          <a:solidFill>
            <a:srgbClr val="666666"/>
          </a:solidFill>
          <a:ln>
            <a:noFill/>
          </a:ln>
        </p:spPr>
        <p:txBody>
          <a:bodyPr anchor="ctr"/>
          <a:lstStyle/>
          <a:p>
            <a:pPr>
              <a:buFont typeface="Arial" pitchFamily="34" charset="0"/>
              <a:buNone/>
            </a:pPr>
            <a:endParaRPr lang="zh-CN" altLang="en-US">
              <a:solidFill>
                <a:schemeClr val="bg1"/>
              </a:solidFill>
              <a:latin typeface="Calibri" pitchFamily="34" charset="0"/>
            </a:endParaRPr>
          </a:p>
        </p:txBody>
      </p:sp>
      <p:sp>
        <p:nvSpPr>
          <p:cNvPr id="5" name="文本框 18"/>
          <p:cNvSpPr txBox="1">
            <a:spLocks noChangeArrowheads="1"/>
          </p:cNvSpPr>
          <p:nvPr/>
        </p:nvSpPr>
        <p:spPr bwMode="auto">
          <a:xfrm>
            <a:off x="4806466" y="1621465"/>
            <a:ext cx="3432175" cy="400110"/>
          </a:xfrm>
          <a:prstGeom prst="rect">
            <a:avLst/>
          </a:prstGeom>
          <a:solidFill>
            <a:srgbClr val="666666"/>
          </a:solidFill>
          <a:ln>
            <a:noFill/>
          </a:ln>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dirty="0">
                <a:solidFill>
                  <a:schemeClr val="bg1"/>
                </a:solidFill>
                <a:latin typeface="微软雅黑" pitchFamily="34" charset="-122"/>
                <a:ea typeface="微软雅黑" pitchFamily="34" charset="-122"/>
              </a:rPr>
              <a:t>背景现状</a:t>
            </a:r>
          </a:p>
        </p:txBody>
      </p:sp>
      <p:sp>
        <p:nvSpPr>
          <p:cNvPr id="6" name="等腰三角形 18"/>
          <p:cNvSpPr>
            <a:spLocks noChangeArrowheads="1"/>
          </p:cNvSpPr>
          <p:nvPr/>
        </p:nvSpPr>
        <p:spPr bwMode="auto">
          <a:xfrm flipV="1">
            <a:off x="4067176" y="1537834"/>
            <a:ext cx="576262" cy="576262"/>
          </a:xfrm>
          <a:prstGeom prst="triangle">
            <a:avLst>
              <a:gd name="adj" fmla="val 50000"/>
            </a:avLst>
          </a:prstGeom>
          <a:solidFill>
            <a:srgbClr val="666666"/>
          </a:solidFill>
          <a:ln>
            <a:noFill/>
          </a:ln>
        </p:spPr>
        <p:txBody>
          <a:bodyPr anchor="ctr"/>
          <a:lstStyle/>
          <a:p>
            <a:pPr>
              <a:buFont typeface="Arial" pitchFamily="34" charset="0"/>
              <a:buNone/>
            </a:pPr>
            <a:endParaRPr lang="zh-CN" altLang="en-US">
              <a:solidFill>
                <a:schemeClr val="bg1"/>
              </a:solidFill>
              <a:latin typeface="Calibri" pitchFamily="34" charset="0"/>
            </a:endParaRPr>
          </a:p>
        </p:txBody>
      </p:sp>
      <p:sp>
        <p:nvSpPr>
          <p:cNvPr id="7" name="文本框 20"/>
          <p:cNvSpPr txBox="1">
            <a:spLocks noChangeArrowheads="1"/>
          </p:cNvSpPr>
          <p:nvPr/>
        </p:nvSpPr>
        <p:spPr bwMode="auto">
          <a:xfrm>
            <a:off x="4175126" y="1594984"/>
            <a:ext cx="407987" cy="461962"/>
          </a:xfrm>
          <a:prstGeom prst="rect">
            <a:avLst/>
          </a:prstGeom>
          <a:noFill/>
          <a:ln>
            <a:noFill/>
          </a:ln>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a:solidFill>
                  <a:schemeClr val="bg1"/>
                </a:solidFill>
                <a:latin typeface="微软雅黑" pitchFamily="34" charset="-122"/>
                <a:ea typeface="微软雅黑" pitchFamily="34" charset="-122"/>
                <a:cs typeface="Arial" pitchFamily="34" charset="0"/>
              </a:rPr>
              <a:t>1</a:t>
            </a:r>
            <a:endParaRPr lang="zh-CN" altLang="en-US" sz="2400">
              <a:solidFill>
                <a:schemeClr val="bg1"/>
              </a:solidFill>
              <a:latin typeface="微软雅黑" pitchFamily="34" charset="-122"/>
              <a:ea typeface="微软雅黑" pitchFamily="34" charset="-122"/>
              <a:cs typeface="Arial" pitchFamily="34" charset="0"/>
            </a:endParaRPr>
          </a:p>
        </p:txBody>
      </p:sp>
      <p:grpSp>
        <p:nvGrpSpPr>
          <p:cNvPr id="8" name="组合 1"/>
          <p:cNvGrpSpPr/>
          <p:nvPr/>
        </p:nvGrpSpPr>
        <p:grpSpPr bwMode="auto">
          <a:xfrm>
            <a:off x="4067176" y="4253192"/>
            <a:ext cx="4535485" cy="574676"/>
            <a:chOff x="3900488" y="3234642"/>
            <a:chExt cx="4535485" cy="574676"/>
          </a:xfrm>
          <a:solidFill>
            <a:srgbClr val="C20009"/>
          </a:solidFill>
        </p:grpSpPr>
        <p:sp>
          <p:nvSpPr>
            <p:cNvPr id="9" name="平行四边形 20"/>
            <p:cNvSpPr>
              <a:spLocks noChangeArrowheads="1"/>
            </p:cNvSpPr>
            <p:nvPr/>
          </p:nvSpPr>
          <p:spPr bwMode="auto">
            <a:xfrm>
              <a:off x="4295773" y="3234642"/>
              <a:ext cx="4140200" cy="574675"/>
            </a:xfrm>
            <a:prstGeom prst="parallelogram">
              <a:avLst>
                <a:gd name="adj" fmla="val 53600"/>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buFont typeface="Arial" pitchFamily="34" charset="0"/>
                <a:buNone/>
              </a:pPr>
              <a:endParaRPr lang="zh-CN" altLang="en-US">
                <a:solidFill>
                  <a:schemeClr val="bg1"/>
                </a:solidFill>
                <a:latin typeface="Calibri" pitchFamily="34" charset="0"/>
              </a:endParaRPr>
            </a:p>
          </p:txBody>
        </p:sp>
        <p:sp>
          <p:nvSpPr>
            <p:cNvPr id="10" name="文本框 30"/>
            <p:cNvSpPr txBox="1">
              <a:spLocks noChangeArrowheads="1"/>
            </p:cNvSpPr>
            <p:nvPr/>
          </p:nvSpPr>
          <p:spPr bwMode="auto">
            <a:xfrm>
              <a:off x="4649785" y="3334916"/>
              <a:ext cx="3422168" cy="400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000" dirty="0">
                  <a:solidFill>
                    <a:schemeClr val="bg1"/>
                  </a:solidFill>
                  <a:latin typeface="微软雅黑" pitchFamily="34" charset="-122"/>
                  <a:ea typeface="微软雅黑" pitchFamily="34" charset="-122"/>
                </a:rPr>
                <a:t>新标准面临的问题</a:t>
              </a:r>
            </a:p>
          </p:txBody>
        </p:sp>
        <p:sp>
          <p:nvSpPr>
            <p:cNvPr id="11" name="等腰三角形 22"/>
            <p:cNvSpPr>
              <a:spLocks noChangeArrowheads="1"/>
            </p:cNvSpPr>
            <p:nvPr/>
          </p:nvSpPr>
          <p:spPr bwMode="auto">
            <a:xfrm flipV="1">
              <a:off x="3900488" y="3234643"/>
              <a:ext cx="576262" cy="574675"/>
            </a:xfrm>
            <a:prstGeom prst="triangle">
              <a:avLst>
                <a:gd name="adj" fmla="val 50000"/>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buFont typeface="Arial" pitchFamily="34" charset="0"/>
                <a:buNone/>
              </a:pPr>
              <a:endParaRPr lang="zh-CN" altLang="en-US">
                <a:solidFill>
                  <a:schemeClr val="bg1"/>
                </a:solidFill>
                <a:latin typeface="Calibri" pitchFamily="34" charset="0"/>
              </a:endParaRPr>
            </a:p>
          </p:txBody>
        </p:sp>
        <p:sp>
          <p:nvSpPr>
            <p:cNvPr id="12" name="文本框 32"/>
            <p:cNvSpPr txBox="1">
              <a:spLocks noChangeArrowheads="1"/>
            </p:cNvSpPr>
            <p:nvPr/>
          </p:nvSpPr>
          <p:spPr bwMode="auto">
            <a:xfrm>
              <a:off x="4008438" y="3291793"/>
              <a:ext cx="407987" cy="4603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dirty="0">
                  <a:solidFill>
                    <a:schemeClr val="bg1"/>
                  </a:solidFill>
                  <a:latin typeface="微软雅黑" pitchFamily="34" charset="-122"/>
                  <a:ea typeface="微软雅黑" pitchFamily="34" charset="-122"/>
                  <a:cs typeface="Arial" pitchFamily="34" charset="0"/>
                </a:rPr>
                <a:t>3</a:t>
              </a:r>
              <a:endParaRPr lang="zh-CN" altLang="en-US" sz="2400" dirty="0">
                <a:solidFill>
                  <a:schemeClr val="bg1"/>
                </a:solidFill>
                <a:latin typeface="微软雅黑" pitchFamily="34" charset="-122"/>
                <a:ea typeface="微软雅黑" pitchFamily="34" charset="-122"/>
                <a:cs typeface="Arial" pitchFamily="34" charset="0"/>
              </a:endParaRPr>
            </a:p>
          </p:txBody>
        </p:sp>
      </p:grpSp>
      <p:grpSp>
        <p:nvGrpSpPr>
          <p:cNvPr id="13" name="组合 12"/>
          <p:cNvGrpSpPr/>
          <p:nvPr/>
        </p:nvGrpSpPr>
        <p:grpSpPr>
          <a:xfrm>
            <a:off x="4067176" y="2983404"/>
            <a:ext cx="4535486" cy="779322"/>
            <a:chOff x="3900489" y="3194052"/>
            <a:chExt cx="4535486" cy="779322"/>
          </a:xfrm>
        </p:grpSpPr>
        <p:sp>
          <p:nvSpPr>
            <p:cNvPr id="14" name="平行四边形 28"/>
            <p:cNvSpPr>
              <a:spLocks noChangeArrowheads="1"/>
            </p:cNvSpPr>
            <p:nvPr/>
          </p:nvSpPr>
          <p:spPr bwMode="auto">
            <a:xfrm>
              <a:off x="4295775" y="3194052"/>
              <a:ext cx="4140200" cy="576263"/>
            </a:xfrm>
            <a:prstGeom prst="parallelogram">
              <a:avLst>
                <a:gd name="adj" fmla="val 53585"/>
              </a:avLst>
            </a:pr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buFont typeface="Arial" pitchFamily="34" charset="0"/>
                <a:buNone/>
              </a:pPr>
              <a:endParaRPr lang="zh-CN" altLang="en-US">
                <a:latin typeface="Calibri" pitchFamily="34" charset="0"/>
              </a:endParaRPr>
            </a:p>
          </p:txBody>
        </p:sp>
        <p:sp>
          <p:nvSpPr>
            <p:cNvPr id="15" name="文本框 40"/>
            <p:cNvSpPr txBox="1">
              <a:spLocks noChangeArrowheads="1"/>
            </p:cNvSpPr>
            <p:nvPr/>
          </p:nvSpPr>
          <p:spPr bwMode="auto">
            <a:xfrm>
              <a:off x="4649787" y="3265488"/>
              <a:ext cx="37861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000" dirty="0">
                  <a:solidFill>
                    <a:schemeClr val="bg1"/>
                  </a:solidFill>
                  <a:latin typeface="微软雅黑" pitchFamily="34" charset="-122"/>
                  <a:ea typeface="微软雅黑" pitchFamily="34" charset="-122"/>
                </a:rPr>
                <a:t>新旧标准变化</a:t>
              </a:r>
            </a:p>
            <a:p>
              <a:pPr eaLnBrk="1" hangingPunct="1"/>
              <a:endParaRPr lang="zh-CN" altLang="en-US" sz="2000" dirty="0">
                <a:solidFill>
                  <a:schemeClr val="bg1"/>
                </a:solidFill>
                <a:latin typeface="微软雅黑" pitchFamily="34" charset="-122"/>
                <a:ea typeface="微软雅黑" pitchFamily="34" charset="-122"/>
              </a:endParaRPr>
            </a:p>
          </p:txBody>
        </p:sp>
        <p:sp>
          <p:nvSpPr>
            <p:cNvPr id="16" name="等腰三角形 30"/>
            <p:cNvSpPr>
              <a:spLocks noChangeArrowheads="1"/>
            </p:cNvSpPr>
            <p:nvPr/>
          </p:nvSpPr>
          <p:spPr bwMode="auto">
            <a:xfrm flipV="1">
              <a:off x="3900489" y="3194052"/>
              <a:ext cx="576263" cy="576263"/>
            </a:xfrm>
            <a:prstGeom prst="triangle">
              <a:avLst>
                <a:gd name="adj" fmla="val 50000"/>
              </a:avLst>
            </a:pr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buFont typeface="Arial" pitchFamily="34" charset="0"/>
                <a:buNone/>
              </a:pPr>
              <a:endParaRPr lang="zh-CN" altLang="en-US">
                <a:latin typeface="Calibri" pitchFamily="34" charset="0"/>
              </a:endParaRPr>
            </a:p>
          </p:txBody>
        </p:sp>
        <p:sp>
          <p:nvSpPr>
            <p:cNvPr id="17" name="文本框 42"/>
            <p:cNvSpPr txBox="1">
              <a:spLocks noChangeArrowheads="1"/>
            </p:cNvSpPr>
            <p:nvPr/>
          </p:nvSpPr>
          <p:spPr bwMode="auto">
            <a:xfrm>
              <a:off x="4008439" y="3251202"/>
              <a:ext cx="4079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dirty="0">
                  <a:solidFill>
                    <a:schemeClr val="bg1"/>
                  </a:solidFill>
                  <a:latin typeface="微软雅黑" pitchFamily="34" charset="-122"/>
                  <a:ea typeface="微软雅黑" pitchFamily="34" charset="-122"/>
                  <a:cs typeface="Arial" pitchFamily="34" charset="0"/>
                </a:rPr>
                <a:t>2</a:t>
              </a:r>
              <a:endParaRPr lang="zh-CN" altLang="en-US" sz="2400" dirty="0">
                <a:solidFill>
                  <a:schemeClr val="bg1"/>
                </a:solidFill>
                <a:latin typeface="微软雅黑" pitchFamily="34" charset="-122"/>
                <a:ea typeface="微软雅黑" pitchFamily="34" charset="-122"/>
                <a:cs typeface="Arial" pitchFamily="34" charset="0"/>
              </a:endParaRPr>
            </a:p>
          </p:txBody>
        </p:sp>
      </p:grpSp>
    </p:spTree>
    <p:extLst>
      <p:ext uri="{BB962C8B-B14F-4D97-AF65-F5344CB8AC3E}">
        <p14:creationId xmlns:p14="http://schemas.microsoft.com/office/powerpoint/2010/main" val="145200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8"/>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0"/>
            <a:ext cx="12192000" cy="6858000"/>
          </a:xfrm>
          <a:prstGeom prst="rect">
            <a:avLst/>
          </a:prstGeom>
          <a:gradFill flip="none" rotWithShape="1">
            <a:gsLst>
              <a:gs pos="0">
                <a:schemeClr val="bg1"/>
              </a:gs>
              <a:gs pos="100000">
                <a:schemeClr val="bg1">
                  <a:lumMod val="85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598119FE-3182-4503-A9D6-6ECAE660062A}"/>
              </a:ext>
            </a:extLst>
          </p:cNvPr>
          <p:cNvSpPr>
            <a:spLocks noGrp="1"/>
          </p:cNvSpPr>
          <p:nvPr>
            <p:ph type="title"/>
          </p:nvPr>
        </p:nvSpPr>
        <p:spPr/>
        <p:txBody>
          <a:bodyPr>
            <a:normAutofit/>
          </a:bodyPr>
          <a:lstStyle/>
          <a:p>
            <a:r>
              <a:rPr lang="zh-CN" altLang="en-US" dirty="0">
                <a:solidFill>
                  <a:srgbClr val="191919"/>
                </a:solidFill>
                <a:latin typeface="PingFang SC"/>
              </a:rPr>
              <a:t>新标准面临的问题</a:t>
            </a:r>
            <a:endParaRPr lang="zh-CN" altLang="en-US" dirty="0"/>
          </a:p>
        </p:txBody>
      </p:sp>
      <p:sp>
        <p:nvSpPr>
          <p:cNvPr id="3" name="矩形 2">
            <a:extLst>
              <a:ext uri="{FF2B5EF4-FFF2-40B4-BE49-F238E27FC236}">
                <a16:creationId xmlns:a16="http://schemas.microsoft.com/office/drawing/2014/main" id="{B6260C34-4E8E-4CD6-9192-FADEB51044D2}"/>
              </a:ext>
            </a:extLst>
          </p:cNvPr>
          <p:cNvSpPr/>
          <p:nvPr/>
        </p:nvSpPr>
        <p:spPr>
          <a:xfrm>
            <a:off x="2930013" y="852551"/>
            <a:ext cx="6096000" cy="369332"/>
          </a:xfrm>
          <a:prstGeom prst="rect">
            <a:avLst/>
          </a:prstGeom>
        </p:spPr>
        <p:txBody>
          <a:bodyPr>
            <a:spAutoFit/>
          </a:bodyPr>
          <a:lstStyle/>
          <a:p>
            <a:endParaRPr lang="zh-CN" altLang="en-US" b="0" i="0" dirty="0">
              <a:solidFill>
                <a:srgbClr val="191919"/>
              </a:solidFill>
              <a:effectLst/>
              <a:latin typeface="PingFang SC"/>
            </a:endParaRPr>
          </a:p>
        </p:txBody>
      </p:sp>
      <p:graphicFrame>
        <p:nvGraphicFramePr>
          <p:cNvPr id="11" name="图示 10"/>
          <p:cNvGraphicFramePr/>
          <p:nvPr>
            <p:extLst>
              <p:ext uri="{D42A27DB-BD31-4B8C-83A1-F6EECF244321}">
                <p14:modId xmlns:p14="http://schemas.microsoft.com/office/powerpoint/2010/main" val="2908597717"/>
              </p:ext>
            </p:extLst>
          </p:nvPr>
        </p:nvGraphicFramePr>
        <p:xfrm>
          <a:off x="2153918" y="728998"/>
          <a:ext cx="7595419" cy="52480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矩形 6"/>
          <p:cNvSpPr/>
          <p:nvPr/>
        </p:nvSpPr>
        <p:spPr>
          <a:xfrm>
            <a:off x="345345" y="224999"/>
            <a:ext cx="530940" cy="503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13473" y="6311231"/>
            <a:ext cx="11544244" cy="3603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83876" y="6320514"/>
            <a:ext cx="351680" cy="360362"/>
          </a:xfrm>
          <a:prstGeom prst="rect">
            <a:avLst/>
          </a:prstGeom>
        </p:spPr>
      </p:pic>
    </p:spTree>
    <p:extLst>
      <p:ext uri="{BB962C8B-B14F-4D97-AF65-F5344CB8AC3E}">
        <p14:creationId xmlns:p14="http://schemas.microsoft.com/office/powerpoint/2010/main" val="143795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1" nodeType="clickEffect">
                                  <p:stCondLst>
                                    <p:cond delay="0"/>
                                  </p:stCondLst>
                                  <p:childTnLst>
                                    <p:anim calcmode="lin" valueType="num">
                                      <p:cBhvr additive="base">
                                        <p:cTn id="11" dur="500"/>
                                        <p:tgtEl>
                                          <p:spTgt spid="11"/>
                                        </p:tgtEl>
                                        <p:attrNameLst>
                                          <p:attrName>ppt_x</p:attrName>
                                        </p:attrNameLst>
                                      </p:cBhvr>
                                      <p:tavLst>
                                        <p:tav tm="0">
                                          <p:val>
                                            <p:strVal val="ppt_x"/>
                                          </p:val>
                                        </p:tav>
                                        <p:tav tm="100000">
                                          <p:val>
                                            <p:strVal val="ppt_x"/>
                                          </p:val>
                                        </p:tav>
                                      </p:tavLst>
                                    </p:anim>
                                    <p:anim calcmode="lin" valueType="num">
                                      <p:cBhvr additive="base">
                                        <p:cTn id="12" dur="500"/>
                                        <p:tgtEl>
                                          <p:spTgt spid="11"/>
                                        </p:tgtEl>
                                        <p:attrNameLst>
                                          <p:attrName>ppt_y</p:attrName>
                                        </p:attrNameLst>
                                      </p:cBhvr>
                                      <p:tavLst>
                                        <p:tav tm="0">
                                          <p:val>
                                            <p:strVal val="ppt_y"/>
                                          </p:val>
                                        </p:tav>
                                        <p:tav tm="100000">
                                          <p:val>
                                            <p:strVal val="1+ppt_h/2"/>
                                          </p:val>
                                        </p:tav>
                                      </p:tavLst>
                                    </p:anim>
                                    <p:set>
                                      <p:cBhvr>
                                        <p:cTn id="13"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Graphic spid="11" grpId="1">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背景现状</a:t>
            </a:r>
          </a:p>
        </p:txBody>
      </p:sp>
      <p:graphicFrame>
        <p:nvGraphicFramePr>
          <p:cNvPr id="5" name="图表 4"/>
          <p:cNvGraphicFramePr/>
          <p:nvPr>
            <p:extLst>
              <p:ext uri="{D42A27DB-BD31-4B8C-83A1-F6EECF244321}">
                <p14:modId xmlns:p14="http://schemas.microsoft.com/office/powerpoint/2010/main" val="2409039773"/>
              </p:ext>
            </p:extLst>
          </p:nvPr>
        </p:nvGraphicFramePr>
        <p:xfrm>
          <a:off x="336948" y="1486762"/>
          <a:ext cx="10676403" cy="34045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475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912882"/>
            <a:ext cx="12192000" cy="2429005"/>
          </a:xfrm>
          <a:prstGeom prst="rect">
            <a:avLst/>
          </a:prstGeom>
          <a:gradFill flip="none" rotWithShape="1">
            <a:gsLst>
              <a:gs pos="0">
                <a:schemeClr val="tx2">
                  <a:lumMod val="75000"/>
                </a:schemeClr>
              </a:gs>
              <a:gs pos="31000">
                <a:srgbClr val="6C8DD5"/>
              </a:gs>
              <a:gs pos="58000">
                <a:srgbClr val="4573D5"/>
              </a:gs>
              <a:gs pos="99000">
                <a:srgbClr val="06276F"/>
              </a:gs>
            </a:gsLst>
            <a:path path="shape">
              <a:fillToRect l="50000" t="50000" r="50000" b="50000"/>
            </a:path>
            <a:tileRect/>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3414375" y="3711885"/>
            <a:ext cx="5724644" cy="830997"/>
          </a:xfrm>
          <a:prstGeom prst="rect">
            <a:avLst/>
          </a:prstGeom>
        </p:spPr>
        <p:txBody>
          <a:bodyPr wrap="none">
            <a:spAutoFit/>
          </a:bodyPr>
          <a:lstStyle/>
          <a:p>
            <a:pPr algn="ctr"/>
            <a:r>
              <a:rPr lang="zh-CN" altLang="en-US" sz="4800" b="1" dirty="0">
                <a:solidFill>
                  <a:schemeClr val="bg1"/>
                </a:solidFill>
                <a:latin typeface="微软雅黑" panose="020B0503020204020204" pitchFamily="34" charset="-122"/>
                <a:ea typeface="微软雅黑" panose="020B0503020204020204" pitchFamily="34" charset="-122"/>
              </a:rPr>
              <a:t>请领导提出宝贵建议</a:t>
            </a:r>
          </a:p>
        </p:txBody>
      </p:sp>
      <p:grpSp>
        <p:nvGrpSpPr>
          <p:cNvPr id="5" name="组合 4"/>
          <p:cNvGrpSpPr/>
          <p:nvPr/>
        </p:nvGrpSpPr>
        <p:grpSpPr>
          <a:xfrm>
            <a:off x="5173827" y="1326897"/>
            <a:ext cx="2396810" cy="1186483"/>
            <a:chOff x="5129607" y="3592168"/>
            <a:chExt cx="2396810" cy="1186483"/>
          </a:xfrm>
        </p:grpSpPr>
        <p:sp>
          <p:nvSpPr>
            <p:cNvPr id="6" name="矩形 5"/>
            <p:cNvSpPr/>
            <p:nvPr/>
          </p:nvSpPr>
          <p:spPr>
            <a:xfrm>
              <a:off x="5129607" y="3592168"/>
              <a:ext cx="2396810" cy="830997"/>
            </a:xfrm>
            <a:prstGeom prst="rect">
              <a:avLst/>
            </a:prstGeom>
          </p:spPr>
          <p:txBody>
            <a:bodyPr wrap="none">
              <a:spAutoFit/>
            </a:bodyPr>
            <a:lstStyle/>
            <a:p>
              <a:pPr algn="ctr"/>
              <a:r>
                <a:rPr lang="zh-CN" altLang="en-US" sz="4800" b="1" dirty="0">
                  <a:latin typeface="微软雅黑" panose="020B0503020204020204" pitchFamily="34" charset="-122"/>
                  <a:ea typeface="微软雅黑" panose="020B0503020204020204" pitchFamily="34" charset="-122"/>
                </a:rPr>
                <a:t>谢  谢！</a:t>
              </a:r>
            </a:p>
          </p:txBody>
        </p:sp>
        <p:sp>
          <p:nvSpPr>
            <p:cNvPr id="7" name="文本框 6"/>
            <p:cNvSpPr txBox="1"/>
            <p:nvPr/>
          </p:nvSpPr>
          <p:spPr>
            <a:xfrm>
              <a:off x="5222733" y="4409319"/>
              <a:ext cx="1849161" cy="369332"/>
            </a:xfrm>
            <a:prstGeom prst="rect">
              <a:avLst/>
            </a:prstGeom>
            <a:noFill/>
          </p:spPr>
          <p:txBody>
            <a:bodyPr wrap="none" rtlCol="0">
              <a:spAutoFit/>
            </a:bodyPr>
            <a:lstStyle/>
            <a:p>
              <a:r>
                <a:rPr lang="en-US" altLang="zh-CN" dirty="0"/>
                <a:t>THANK      YOU </a:t>
              </a:r>
              <a:r>
                <a:rPr lang="zh-CN" altLang="en-US" dirty="0"/>
                <a:t>！</a:t>
              </a:r>
            </a:p>
          </p:txBody>
        </p:sp>
      </p:grpSp>
    </p:spTree>
    <p:extLst>
      <p:ext uri="{BB962C8B-B14F-4D97-AF65-F5344CB8AC3E}">
        <p14:creationId xmlns:p14="http://schemas.microsoft.com/office/powerpoint/2010/main" val="2224366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背景现状</a:t>
            </a:r>
          </a:p>
        </p:txBody>
      </p:sp>
      <p:sp>
        <p:nvSpPr>
          <p:cNvPr id="74" name="Oval 4"/>
          <p:cNvSpPr>
            <a:spLocks noChangeArrowheads="1"/>
          </p:cNvSpPr>
          <p:nvPr/>
        </p:nvSpPr>
        <p:spPr bwMode="auto">
          <a:xfrm rot="20799867">
            <a:off x="3438867" y="2592129"/>
            <a:ext cx="4959088" cy="2391389"/>
          </a:xfrm>
          <a:prstGeom prst="ellipse">
            <a:avLst/>
          </a:prstGeom>
          <a:solidFill>
            <a:srgbClr val="00CCFF"/>
          </a:solidFill>
          <a:ln w="76200">
            <a:noFill/>
            <a:round/>
            <a:headEnd/>
            <a:tailEnd/>
          </a:ln>
        </p:spPr>
        <p:txBody>
          <a:bodyPr wrap="none" anchor="ctr"/>
          <a:lstStyle/>
          <a:p>
            <a:endParaRPr lang="zh-CN" altLang="en-US">
              <a:solidFill>
                <a:prstClr val="black"/>
              </a:solidFill>
            </a:endParaRPr>
          </a:p>
        </p:txBody>
      </p:sp>
      <p:sp>
        <p:nvSpPr>
          <p:cNvPr id="75" name="Oval 6"/>
          <p:cNvSpPr>
            <a:spLocks noChangeArrowheads="1"/>
          </p:cNvSpPr>
          <p:nvPr/>
        </p:nvSpPr>
        <p:spPr bwMode="auto">
          <a:xfrm rot="20799867">
            <a:off x="3563994" y="2602670"/>
            <a:ext cx="4800881" cy="2313652"/>
          </a:xfrm>
          <a:prstGeom prst="ellipse">
            <a:avLst/>
          </a:prstGeom>
          <a:solidFill>
            <a:schemeClr val="bg1"/>
          </a:solidFill>
          <a:ln w="76200">
            <a:noFill/>
            <a:round/>
            <a:headEnd/>
            <a:tailEnd/>
          </a:ln>
        </p:spPr>
        <p:txBody>
          <a:bodyPr wrap="none" anchor="ctr"/>
          <a:lstStyle/>
          <a:p>
            <a:endParaRPr lang="zh-CN" altLang="en-US">
              <a:solidFill>
                <a:prstClr val="black"/>
              </a:solidFill>
            </a:endParaRPr>
          </a:p>
        </p:txBody>
      </p:sp>
      <p:sp>
        <p:nvSpPr>
          <p:cNvPr id="76" name="Oval 8"/>
          <p:cNvSpPr>
            <a:spLocks noChangeArrowheads="1"/>
          </p:cNvSpPr>
          <p:nvPr/>
        </p:nvSpPr>
        <p:spPr bwMode="auto">
          <a:xfrm rot="20799867">
            <a:off x="3732270" y="2667231"/>
            <a:ext cx="4478712" cy="2159496"/>
          </a:xfrm>
          <a:prstGeom prst="ellipse">
            <a:avLst/>
          </a:prstGeom>
          <a:solidFill>
            <a:srgbClr val="6699FF"/>
          </a:solidFill>
          <a:ln w="76200">
            <a:noFill/>
            <a:round/>
            <a:headEnd/>
            <a:tailEnd/>
          </a:ln>
        </p:spPr>
        <p:txBody>
          <a:bodyPr wrap="none" anchor="ctr"/>
          <a:lstStyle/>
          <a:p>
            <a:endParaRPr lang="zh-CN" altLang="en-US">
              <a:solidFill>
                <a:prstClr val="black"/>
              </a:solidFill>
            </a:endParaRPr>
          </a:p>
        </p:txBody>
      </p:sp>
      <p:sp>
        <p:nvSpPr>
          <p:cNvPr id="77" name="Oval 10"/>
          <p:cNvSpPr>
            <a:spLocks noChangeArrowheads="1"/>
          </p:cNvSpPr>
          <p:nvPr/>
        </p:nvSpPr>
        <p:spPr bwMode="auto">
          <a:xfrm rot="20799867">
            <a:off x="3802744" y="2669866"/>
            <a:ext cx="4380910" cy="2088347"/>
          </a:xfrm>
          <a:prstGeom prst="ellipse">
            <a:avLst/>
          </a:prstGeom>
          <a:solidFill>
            <a:schemeClr val="bg1"/>
          </a:solidFill>
          <a:ln w="76200">
            <a:noFill/>
            <a:round/>
            <a:headEnd/>
            <a:tailEnd/>
          </a:ln>
        </p:spPr>
        <p:txBody>
          <a:bodyPr wrap="none" anchor="ctr"/>
          <a:lstStyle/>
          <a:p>
            <a:endParaRPr lang="zh-CN" altLang="en-US">
              <a:solidFill>
                <a:prstClr val="black"/>
              </a:solidFill>
            </a:endParaRPr>
          </a:p>
        </p:txBody>
      </p:sp>
      <p:pic>
        <p:nvPicPr>
          <p:cNvPr id="78" name="Picture 39" descr="26_5"/>
          <p:cNvPicPr>
            <a:picLocks noChangeAspect="1" noChangeArrowheads="1"/>
          </p:cNvPicPr>
          <p:nvPr/>
        </p:nvPicPr>
        <p:blipFill>
          <a:blip r:embed="rId3"/>
          <a:srcRect/>
          <a:stretch>
            <a:fillRect/>
          </a:stretch>
        </p:blipFill>
        <p:spPr bwMode="auto">
          <a:xfrm>
            <a:off x="3807242" y="1430575"/>
            <a:ext cx="4367038" cy="3711396"/>
          </a:xfrm>
          <a:prstGeom prst="rect">
            <a:avLst/>
          </a:prstGeom>
          <a:noFill/>
          <a:ln w="9525">
            <a:noFill/>
            <a:miter lim="800000"/>
            <a:headEnd/>
            <a:tailEnd/>
          </a:ln>
        </p:spPr>
      </p:pic>
      <p:sp>
        <p:nvSpPr>
          <p:cNvPr id="79" name="Oval 22"/>
          <p:cNvSpPr>
            <a:spLocks noChangeArrowheads="1"/>
          </p:cNvSpPr>
          <p:nvPr/>
        </p:nvSpPr>
        <p:spPr bwMode="auto">
          <a:xfrm>
            <a:off x="5330939" y="4568374"/>
            <a:ext cx="848568" cy="777366"/>
          </a:xfrm>
          <a:prstGeom prst="ellipse">
            <a:avLst/>
          </a:prstGeom>
          <a:solidFill>
            <a:srgbClr val="FFCC00"/>
          </a:solidFill>
          <a:ln w="9525">
            <a:noFill/>
            <a:round/>
            <a:headEnd/>
            <a:tailEnd/>
          </a:ln>
        </p:spPr>
        <p:txBody>
          <a:bodyPr wrap="none" anchor="ctr"/>
          <a:lstStyle/>
          <a:p>
            <a:pPr algn="ctr"/>
            <a:endParaRPr lang="zh-CN" altLang="zh-CN" sz="3200" b="1" i="1">
              <a:solidFill>
                <a:srgbClr val="CC6600"/>
              </a:solidFill>
            </a:endParaRPr>
          </a:p>
        </p:txBody>
      </p:sp>
      <p:sp>
        <p:nvSpPr>
          <p:cNvPr id="80" name="Oval 23"/>
          <p:cNvSpPr>
            <a:spLocks noChangeArrowheads="1"/>
          </p:cNvSpPr>
          <p:nvPr/>
        </p:nvSpPr>
        <p:spPr bwMode="auto">
          <a:xfrm>
            <a:off x="5428740" y="4582867"/>
            <a:ext cx="652966" cy="444021"/>
          </a:xfrm>
          <a:prstGeom prst="ellipse">
            <a:avLst/>
          </a:prstGeom>
          <a:gradFill rotWithShape="0">
            <a:gsLst>
              <a:gs pos="0">
                <a:schemeClr val="bg1"/>
              </a:gs>
              <a:gs pos="100000">
                <a:srgbClr val="FFCC00"/>
              </a:gs>
            </a:gsLst>
            <a:lin ang="5400000" scaled="1"/>
          </a:gradFill>
          <a:ln w="9525">
            <a:noFill/>
            <a:round/>
            <a:headEnd/>
            <a:tailEnd/>
          </a:ln>
        </p:spPr>
        <p:txBody>
          <a:bodyPr wrap="none" anchor="ctr"/>
          <a:lstStyle/>
          <a:p>
            <a:endParaRPr lang="zh-CN" altLang="en-US">
              <a:solidFill>
                <a:prstClr val="black"/>
              </a:solidFill>
            </a:endParaRPr>
          </a:p>
        </p:txBody>
      </p:sp>
      <p:grpSp>
        <p:nvGrpSpPr>
          <p:cNvPr id="81" name="组 23"/>
          <p:cNvGrpSpPr/>
          <p:nvPr/>
        </p:nvGrpSpPr>
        <p:grpSpPr>
          <a:xfrm>
            <a:off x="3445803" y="4210448"/>
            <a:ext cx="746452" cy="683819"/>
            <a:chOff x="3732097" y="4520800"/>
            <a:chExt cx="746452" cy="683819"/>
          </a:xfrm>
        </p:grpSpPr>
        <p:sp>
          <p:nvSpPr>
            <p:cNvPr id="82" name="Oval 20"/>
            <p:cNvSpPr>
              <a:spLocks noChangeArrowheads="1"/>
            </p:cNvSpPr>
            <p:nvPr/>
          </p:nvSpPr>
          <p:spPr bwMode="auto">
            <a:xfrm>
              <a:off x="3732097" y="4520800"/>
              <a:ext cx="746452" cy="683819"/>
            </a:xfrm>
            <a:prstGeom prst="ellipse">
              <a:avLst/>
            </a:prstGeom>
            <a:solidFill>
              <a:srgbClr val="FFCC00"/>
            </a:solidFill>
            <a:ln w="9525">
              <a:noFill/>
              <a:round/>
              <a:headEnd/>
              <a:tailEnd/>
            </a:ln>
          </p:spPr>
          <p:txBody>
            <a:bodyPr wrap="none" anchor="ctr"/>
            <a:lstStyle/>
            <a:p>
              <a:pPr algn="ctr"/>
              <a:endParaRPr lang="zh-CN" altLang="zh-CN" sz="3200" b="1" i="1">
                <a:solidFill>
                  <a:srgbClr val="CC6600"/>
                </a:solidFill>
              </a:endParaRPr>
            </a:p>
          </p:txBody>
        </p:sp>
        <p:sp>
          <p:nvSpPr>
            <p:cNvPr id="83" name="Oval 21"/>
            <p:cNvSpPr>
              <a:spLocks noChangeArrowheads="1"/>
            </p:cNvSpPr>
            <p:nvPr/>
          </p:nvSpPr>
          <p:spPr bwMode="auto">
            <a:xfrm>
              <a:off x="3818392" y="4533976"/>
              <a:ext cx="573862" cy="390001"/>
            </a:xfrm>
            <a:prstGeom prst="ellipse">
              <a:avLst/>
            </a:prstGeom>
            <a:gradFill rotWithShape="0">
              <a:gsLst>
                <a:gs pos="0">
                  <a:schemeClr val="bg1"/>
                </a:gs>
                <a:gs pos="100000">
                  <a:srgbClr val="FFCC00"/>
                </a:gs>
              </a:gsLst>
              <a:lin ang="5400000" scaled="1"/>
            </a:gradFill>
            <a:ln w="9525">
              <a:noFill/>
              <a:round/>
              <a:headEnd/>
              <a:tailEnd/>
            </a:ln>
          </p:spPr>
          <p:txBody>
            <a:bodyPr wrap="none" anchor="ctr"/>
            <a:lstStyle/>
            <a:p>
              <a:endParaRPr lang="zh-CN" altLang="en-US">
                <a:solidFill>
                  <a:prstClr val="black"/>
                </a:solidFill>
              </a:endParaRPr>
            </a:p>
          </p:txBody>
        </p:sp>
        <p:sp>
          <p:nvSpPr>
            <p:cNvPr id="84" name="Rectangle 53"/>
            <p:cNvSpPr>
              <a:spLocks noChangeArrowheads="1"/>
            </p:cNvSpPr>
            <p:nvPr/>
          </p:nvSpPr>
          <p:spPr bwMode="auto">
            <a:xfrm>
              <a:off x="3776682" y="4709213"/>
              <a:ext cx="641460" cy="306993"/>
            </a:xfrm>
            <a:prstGeom prst="rect">
              <a:avLst/>
            </a:prstGeom>
            <a:noFill/>
            <a:ln w="9525">
              <a:noFill/>
              <a:miter lim="800000"/>
              <a:headEnd/>
              <a:tailEnd/>
            </a:ln>
          </p:spPr>
          <p:txBody>
            <a:bodyPr wrap="none" anchor="ctr"/>
            <a:lstStyle/>
            <a:p>
              <a:pPr algn="ctr"/>
              <a:r>
                <a:rPr lang="en-US" altLang="ko-KR" sz="2800" b="1" i="1" dirty="0">
                  <a:solidFill>
                    <a:prstClr val="black"/>
                  </a:solidFill>
                  <a:latin typeface="Microsoft YaHei" charset="0"/>
                  <a:ea typeface="Microsoft YaHei" charset="0"/>
                  <a:cs typeface="Microsoft YaHei" charset="0"/>
                </a:rPr>
                <a:t>2</a:t>
              </a:r>
            </a:p>
          </p:txBody>
        </p:sp>
      </p:grpSp>
      <p:sp>
        <p:nvSpPr>
          <p:cNvPr id="85" name="Rectangle 54"/>
          <p:cNvSpPr>
            <a:spLocks noChangeArrowheads="1"/>
          </p:cNvSpPr>
          <p:nvPr/>
        </p:nvSpPr>
        <p:spPr bwMode="auto">
          <a:xfrm>
            <a:off x="5392785" y="4781821"/>
            <a:ext cx="730631" cy="350474"/>
          </a:xfrm>
          <a:prstGeom prst="rect">
            <a:avLst/>
          </a:prstGeom>
          <a:noFill/>
          <a:ln w="9525">
            <a:noFill/>
            <a:miter lim="800000"/>
            <a:headEnd/>
            <a:tailEnd/>
          </a:ln>
        </p:spPr>
        <p:txBody>
          <a:bodyPr wrap="none" anchor="ctr"/>
          <a:lstStyle/>
          <a:p>
            <a:pPr algn="ctr"/>
            <a:r>
              <a:rPr lang="en-US" altLang="ko-KR" sz="2800" b="1" i="1" dirty="0">
                <a:solidFill>
                  <a:prstClr val="black"/>
                </a:solidFill>
                <a:latin typeface="Microsoft YaHei" charset="0"/>
                <a:ea typeface="Microsoft YaHei" charset="0"/>
                <a:cs typeface="Microsoft YaHei" charset="0"/>
              </a:rPr>
              <a:t>3</a:t>
            </a:r>
            <a:endParaRPr lang="en-US" altLang="ko-KR" sz="2800" i="1" dirty="0">
              <a:solidFill>
                <a:prstClr val="black"/>
              </a:solidFill>
              <a:latin typeface="Microsoft YaHei" charset="0"/>
              <a:ea typeface="Microsoft YaHei" charset="0"/>
              <a:cs typeface="Microsoft YaHei" charset="0"/>
            </a:endParaRPr>
          </a:p>
        </p:txBody>
      </p:sp>
      <p:sp>
        <p:nvSpPr>
          <p:cNvPr id="86" name="圆角矩形 85"/>
          <p:cNvSpPr/>
          <p:nvPr/>
        </p:nvSpPr>
        <p:spPr>
          <a:xfrm>
            <a:off x="93038" y="4581472"/>
            <a:ext cx="3767518" cy="1519776"/>
          </a:xfrm>
          <a:prstGeom prst="roundRect">
            <a:avLst>
              <a:gd name="adj" fmla="val 1008"/>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rIns="36000" rtlCol="0" anchor="ctr" anchorCtr="0"/>
          <a:lstStyle/>
          <a:p>
            <a:pPr>
              <a:lnSpc>
                <a:spcPct val="150000"/>
              </a:lnSpc>
              <a:spcAft>
                <a:spcPts val="300"/>
              </a:spcAft>
              <a:buClr>
                <a:srgbClr val="2C72AB"/>
              </a:buClr>
            </a:pPr>
            <a:r>
              <a:rPr lang="en-US" altLang="zh-CN" sz="1600" b="1" dirty="0">
                <a:solidFill>
                  <a:srgbClr val="FFC000"/>
                </a:solidFill>
                <a:latin typeface="微软雅黑" panose="020B0503020204020204" pitchFamily="34" charset="-122"/>
                <a:ea typeface="微软雅黑" panose="020B0503020204020204" pitchFamily="34" charset="-122"/>
              </a:rPr>
              <a:t>《</a:t>
            </a:r>
            <a:r>
              <a:rPr lang="zh-CN" altLang="en-US" sz="1600" b="1" dirty="0">
                <a:solidFill>
                  <a:srgbClr val="FFC000"/>
                </a:solidFill>
                <a:latin typeface="微软雅黑" panose="020B0503020204020204" pitchFamily="34" charset="-122"/>
                <a:ea typeface="微软雅黑" panose="020B0503020204020204" pitchFamily="34" charset="-122"/>
              </a:rPr>
              <a:t>网络安全法</a:t>
            </a:r>
            <a:r>
              <a:rPr lang="en-US" altLang="zh-CN" sz="1600" b="1" dirty="0">
                <a:solidFill>
                  <a:srgbClr val="FFC000"/>
                </a:solidFill>
                <a:latin typeface="微软雅黑" panose="020B0503020204020204" pitchFamily="34" charset="-122"/>
                <a:ea typeface="微软雅黑" panose="020B0503020204020204" pitchFamily="34" charset="-122"/>
              </a:rPr>
              <a:t>》</a:t>
            </a:r>
            <a:r>
              <a:rPr lang="zh-CN" altLang="en-US" sz="1600" b="1" dirty="0">
                <a:solidFill>
                  <a:srgbClr val="FFC000"/>
                </a:solidFill>
                <a:latin typeface="微软雅黑" panose="020B0503020204020204" pitchFamily="34" charset="-122"/>
                <a:ea typeface="微软雅黑" panose="020B0503020204020204" pitchFamily="34" charset="-122"/>
              </a:rPr>
              <a:t>确立制度地位。</a:t>
            </a:r>
            <a:endParaRPr lang="en-US" altLang="zh-CN" sz="1600" dirty="0">
              <a:solidFill>
                <a:srgbClr val="FFC000"/>
              </a:solidFill>
              <a:latin typeface="微软雅黑" panose="020B0503020204020204" pitchFamily="34" charset="-122"/>
              <a:ea typeface="微软雅黑" panose="020B0503020204020204" pitchFamily="34" charset="-122"/>
            </a:endParaRPr>
          </a:p>
          <a:p>
            <a:pPr marL="171450" indent="-171450">
              <a:lnSpc>
                <a:spcPct val="150000"/>
              </a:lnSpc>
              <a:spcAft>
                <a:spcPts val="300"/>
              </a:spcAft>
              <a:buClr>
                <a:prstClr val="white"/>
              </a:buClr>
              <a:buFont typeface="Wingdings" charset="2"/>
              <a:buChar char="n"/>
            </a:pPr>
            <a:r>
              <a:rPr lang="en-US" altLang="zh-CN" sz="1400" b="1" dirty="0">
                <a:solidFill>
                  <a:srgbClr val="0070C0"/>
                </a:solidFill>
                <a:latin typeface="微软雅黑" panose="020B0503020204020204" pitchFamily="34" charset="-122"/>
                <a:ea typeface="微软雅黑" panose="020B0503020204020204" pitchFamily="34" charset="-122"/>
                <a:cs typeface="KaiTi" charset="-122"/>
              </a:rPr>
              <a:t>21</a:t>
            </a:r>
            <a:r>
              <a:rPr lang="zh-CN" altLang="en-US" sz="1400" b="1" dirty="0">
                <a:solidFill>
                  <a:srgbClr val="0070C0"/>
                </a:solidFill>
                <a:latin typeface="微软雅黑" panose="020B0503020204020204" pitchFamily="34" charset="-122"/>
                <a:ea typeface="微软雅黑" panose="020B0503020204020204" pitchFamily="34" charset="-122"/>
                <a:cs typeface="KaiTi" charset="-122"/>
              </a:rPr>
              <a:t>条规定：国家实行网络安全等级保护制度；</a:t>
            </a:r>
            <a:endParaRPr lang="en-US" altLang="zh-CN" sz="1400" b="1" dirty="0">
              <a:solidFill>
                <a:srgbClr val="0070C0"/>
              </a:solidFill>
              <a:latin typeface="微软雅黑" panose="020B0503020204020204" pitchFamily="34" charset="-122"/>
              <a:ea typeface="微软雅黑" panose="020B0503020204020204" pitchFamily="34" charset="-122"/>
              <a:cs typeface="KaiTi" charset="-122"/>
            </a:endParaRPr>
          </a:p>
          <a:p>
            <a:pPr marL="171450" indent="-171450">
              <a:lnSpc>
                <a:spcPct val="150000"/>
              </a:lnSpc>
              <a:spcAft>
                <a:spcPts val="300"/>
              </a:spcAft>
              <a:buClr>
                <a:prstClr val="white"/>
              </a:buClr>
              <a:buFont typeface="Wingdings" charset="2"/>
              <a:buChar char="n"/>
            </a:pPr>
            <a:r>
              <a:rPr lang="en-US" altLang="zh-CN" sz="1400" b="1" dirty="0">
                <a:solidFill>
                  <a:srgbClr val="0070C0"/>
                </a:solidFill>
                <a:latin typeface="微软雅黑" panose="020B0503020204020204" pitchFamily="34" charset="-122"/>
                <a:ea typeface="微软雅黑" panose="020B0503020204020204" pitchFamily="34" charset="-122"/>
                <a:cs typeface="KaiTi" charset="-122"/>
              </a:rPr>
              <a:t>31</a:t>
            </a:r>
            <a:r>
              <a:rPr lang="zh-CN" altLang="en-US" sz="1400" b="1" dirty="0">
                <a:solidFill>
                  <a:srgbClr val="0070C0"/>
                </a:solidFill>
                <a:latin typeface="微软雅黑" panose="020B0503020204020204" pitchFamily="34" charset="-122"/>
                <a:ea typeface="微软雅黑" panose="020B0503020204020204" pitchFamily="34" charset="-122"/>
                <a:cs typeface="KaiTi" charset="-122"/>
              </a:rPr>
              <a:t>条规定：关键信息基础设施在网络安全等级保护制度的基础上，实行重点保护。</a:t>
            </a:r>
          </a:p>
        </p:txBody>
      </p:sp>
      <p:sp>
        <p:nvSpPr>
          <p:cNvPr id="87" name="圆角矩形 86"/>
          <p:cNvSpPr/>
          <p:nvPr/>
        </p:nvSpPr>
        <p:spPr>
          <a:xfrm>
            <a:off x="148361" y="1814513"/>
            <a:ext cx="3891512" cy="1385734"/>
          </a:xfrm>
          <a:prstGeom prst="roundRect">
            <a:avLst>
              <a:gd name="adj" fmla="val 1008"/>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rIns="36000" rtlCol="0" anchor="ctr" anchorCtr="0"/>
          <a:lstStyle/>
          <a:p>
            <a:pPr>
              <a:lnSpc>
                <a:spcPct val="150000"/>
              </a:lnSpc>
              <a:spcAft>
                <a:spcPts val="300"/>
              </a:spcAft>
              <a:buClr>
                <a:srgbClr val="2C72AB"/>
              </a:buClr>
            </a:pPr>
            <a:r>
              <a:rPr lang="zh-CN" altLang="en-US" sz="1600" b="1" dirty="0">
                <a:solidFill>
                  <a:srgbClr val="FFC000"/>
                </a:solidFill>
                <a:latin typeface="微软雅黑" panose="020B0503020204020204" pitchFamily="34" charset="-122"/>
                <a:ea typeface="微软雅黑" panose="020B0503020204020204" pitchFamily="34" charset="-122"/>
              </a:rPr>
              <a:t>网络安全引起空前关注。</a:t>
            </a:r>
            <a:endParaRPr lang="en-US" altLang="zh-CN" sz="1600" dirty="0">
              <a:solidFill>
                <a:srgbClr val="FFC000"/>
              </a:solidFill>
              <a:latin typeface="微软雅黑" panose="020B0503020204020204" pitchFamily="34" charset="-122"/>
              <a:ea typeface="微软雅黑" panose="020B0503020204020204" pitchFamily="34" charset="-122"/>
            </a:endParaRPr>
          </a:p>
          <a:p>
            <a:pPr marL="171450" indent="-171450">
              <a:lnSpc>
                <a:spcPct val="150000"/>
              </a:lnSpc>
              <a:spcAft>
                <a:spcPts val="300"/>
              </a:spcAft>
              <a:buClr>
                <a:prstClr val="white"/>
              </a:buClr>
              <a:buFont typeface="Wingdings" charset="2"/>
              <a:buChar char="n"/>
            </a:pPr>
            <a:r>
              <a:rPr lang="zh-CN" altLang="en-US" sz="1400" b="1" dirty="0">
                <a:solidFill>
                  <a:srgbClr val="0070C0"/>
                </a:solidFill>
                <a:latin typeface="微软雅黑" panose="020B0503020204020204" pitchFamily="34" charset="-122"/>
                <a:ea typeface="微软雅黑" panose="020B0503020204020204" pitchFamily="34" charset="-122"/>
                <a:cs typeface="KaiTi" charset="-122"/>
              </a:rPr>
              <a:t>作用：辅助系统 </a:t>
            </a:r>
            <a:r>
              <a:rPr lang="en-US" altLang="zh-CN" sz="1400" b="1" dirty="0">
                <a:solidFill>
                  <a:srgbClr val="0070C0"/>
                </a:solidFill>
                <a:latin typeface="微软雅黑" panose="020B0503020204020204" pitchFamily="34" charset="-122"/>
                <a:ea typeface="微软雅黑" panose="020B0503020204020204" pitchFamily="34" charset="-122"/>
                <a:cs typeface="KaiTi" charset="-122"/>
              </a:rPr>
              <a:t>-</a:t>
            </a:r>
            <a:r>
              <a:rPr lang="zh-CN" altLang="en-US" sz="1400" b="1" dirty="0">
                <a:solidFill>
                  <a:srgbClr val="0070C0"/>
                </a:solidFill>
                <a:latin typeface="微软雅黑" panose="020B0503020204020204" pitchFamily="34" charset="-122"/>
                <a:ea typeface="微软雅黑" panose="020B0503020204020204" pitchFamily="34" charset="-122"/>
                <a:cs typeface="KaiTi" charset="-122"/>
              </a:rPr>
              <a:t> 支撑平台 </a:t>
            </a:r>
            <a:r>
              <a:rPr lang="en-US" altLang="zh-CN" sz="1400" b="1" dirty="0">
                <a:solidFill>
                  <a:srgbClr val="0070C0"/>
                </a:solidFill>
                <a:latin typeface="微软雅黑" panose="020B0503020204020204" pitchFamily="34" charset="-122"/>
                <a:ea typeface="微软雅黑" panose="020B0503020204020204" pitchFamily="34" charset="-122"/>
                <a:cs typeface="KaiTi" charset="-122"/>
              </a:rPr>
              <a:t>-</a:t>
            </a:r>
            <a:r>
              <a:rPr lang="zh-CN" altLang="en-US" sz="1400" b="1" dirty="0">
                <a:solidFill>
                  <a:srgbClr val="0070C0"/>
                </a:solidFill>
                <a:latin typeface="微软雅黑" panose="020B0503020204020204" pitchFamily="34" charset="-122"/>
                <a:ea typeface="微软雅黑" panose="020B0503020204020204" pitchFamily="34" charset="-122"/>
                <a:cs typeface="KaiTi" charset="-122"/>
              </a:rPr>
              <a:t> 基础设施；</a:t>
            </a:r>
            <a:endParaRPr lang="en-US" altLang="zh-CN" sz="1400" b="1" dirty="0">
              <a:solidFill>
                <a:srgbClr val="0070C0"/>
              </a:solidFill>
              <a:latin typeface="微软雅黑" panose="020B0503020204020204" pitchFamily="34" charset="-122"/>
              <a:ea typeface="微软雅黑" panose="020B0503020204020204" pitchFamily="34" charset="-122"/>
              <a:cs typeface="KaiTi" charset="-122"/>
            </a:endParaRPr>
          </a:p>
          <a:p>
            <a:pPr marL="171450" indent="-171450">
              <a:lnSpc>
                <a:spcPct val="150000"/>
              </a:lnSpc>
              <a:spcAft>
                <a:spcPts val="300"/>
              </a:spcAft>
              <a:buClr>
                <a:prstClr val="white"/>
              </a:buClr>
              <a:buFont typeface="Wingdings" charset="2"/>
              <a:buChar char="n"/>
            </a:pPr>
            <a:r>
              <a:rPr lang="zh-CN" altLang="en-US" sz="1400" b="1" dirty="0">
                <a:solidFill>
                  <a:srgbClr val="0070C0"/>
                </a:solidFill>
                <a:latin typeface="微软雅黑" panose="020B0503020204020204" pitchFamily="34" charset="-122"/>
                <a:ea typeface="微软雅黑" panose="020B0503020204020204" pitchFamily="34" charset="-122"/>
                <a:cs typeface="KaiTi" charset="-122"/>
              </a:rPr>
              <a:t>关注：信息安全 </a:t>
            </a:r>
            <a:r>
              <a:rPr lang="en-US" altLang="zh-CN" sz="1400" b="1" dirty="0">
                <a:solidFill>
                  <a:srgbClr val="0070C0"/>
                </a:solidFill>
                <a:latin typeface="微软雅黑" panose="020B0503020204020204" pitchFamily="34" charset="-122"/>
                <a:ea typeface="微软雅黑" panose="020B0503020204020204" pitchFamily="34" charset="-122"/>
                <a:cs typeface="KaiTi" charset="-122"/>
              </a:rPr>
              <a:t>-</a:t>
            </a:r>
            <a:r>
              <a:rPr lang="zh-CN" altLang="en-US" sz="1400" b="1" dirty="0">
                <a:solidFill>
                  <a:srgbClr val="0070C0"/>
                </a:solidFill>
                <a:latin typeface="微软雅黑" panose="020B0503020204020204" pitchFamily="34" charset="-122"/>
                <a:ea typeface="微软雅黑" panose="020B0503020204020204" pitchFamily="34" charset="-122"/>
                <a:cs typeface="KaiTi" charset="-122"/>
              </a:rPr>
              <a:t> 信息保障 </a:t>
            </a:r>
            <a:r>
              <a:rPr lang="en-US" altLang="zh-CN" sz="1400" b="1" dirty="0">
                <a:solidFill>
                  <a:srgbClr val="0070C0"/>
                </a:solidFill>
                <a:latin typeface="微软雅黑" panose="020B0503020204020204" pitchFamily="34" charset="-122"/>
                <a:ea typeface="微软雅黑" panose="020B0503020204020204" pitchFamily="34" charset="-122"/>
                <a:cs typeface="KaiTi" charset="-122"/>
              </a:rPr>
              <a:t>-</a:t>
            </a:r>
            <a:r>
              <a:rPr lang="zh-CN" altLang="en-US" sz="1400" b="1" dirty="0">
                <a:solidFill>
                  <a:srgbClr val="0070C0"/>
                </a:solidFill>
                <a:latin typeface="微软雅黑" panose="020B0503020204020204" pitchFamily="34" charset="-122"/>
                <a:ea typeface="微软雅黑" panose="020B0503020204020204" pitchFamily="34" charset="-122"/>
                <a:cs typeface="KaiTi" charset="-122"/>
              </a:rPr>
              <a:t> 网络安全；</a:t>
            </a:r>
            <a:endParaRPr lang="en-US" altLang="zh-CN" sz="1400" b="1" dirty="0">
              <a:solidFill>
                <a:srgbClr val="0070C0"/>
              </a:solidFill>
              <a:latin typeface="微软雅黑" panose="020B0503020204020204" pitchFamily="34" charset="-122"/>
              <a:ea typeface="微软雅黑" panose="020B0503020204020204" pitchFamily="34" charset="-122"/>
              <a:cs typeface="KaiTi" charset="-122"/>
            </a:endParaRPr>
          </a:p>
          <a:p>
            <a:pPr marL="171450" indent="-171450">
              <a:lnSpc>
                <a:spcPct val="150000"/>
              </a:lnSpc>
              <a:spcAft>
                <a:spcPts val="300"/>
              </a:spcAft>
              <a:buClr>
                <a:prstClr val="white"/>
              </a:buClr>
              <a:buFont typeface="Wingdings" charset="2"/>
              <a:buChar char="n"/>
            </a:pPr>
            <a:r>
              <a:rPr lang="zh-CN" altLang="en-US" sz="1400" b="1" dirty="0">
                <a:solidFill>
                  <a:srgbClr val="0070C0"/>
                </a:solidFill>
                <a:latin typeface="微软雅黑" panose="020B0503020204020204" pitchFamily="34" charset="-122"/>
                <a:ea typeface="微软雅黑" panose="020B0503020204020204" pitchFamily="34" charset="-122"/>
                <a:cs typeface="KaiTi" charset="-122"/>
              </a:rPr>
              <a:t>重视：</a:t>
            </a:r>
            <a:r>
              <a:rPr lang="en-US" altLang="zh-CN" sz="1400" b="1" dirty="0">
                <a:solidFill>
                  <a:srgbClr val="0070C0"/>
                </a:solidFill>
                <a:latin typeface="微软雅黑" panose="020B0503020204020204" pitchFamily="34" charset="-122"/>
                <a:ea typeface="微软雅黑" panose="020B0503020204020204" pitchFamily="34" charset="-122"/>
                <a:cs typeface="KaiTi" charset="-122"/>
              </a:rPr>
              <a:t>《</a:t>
            </a:r>
            <a:r>
              <a:rPr lang="zh-CN" altLang="en-US" sz="1400" b="1" dirty="0">
                <a:solidFill>
                  <a:srgbClr val="0070C0"/>
                </a:solidFill>
                <a:latin typeface="微软雅黑" panose="020B0503020204020204" pitchFamily="34" charset="-122"/>
                <a:ea typeface="微软雅黑" panose="020B0503020204020204" pitchFamily="34" charset="-122"/>
                <a:cs typeface="KaiTi" charset="-122"/>
              </a:rPr>
              <a:t>网络安全法</a:t>
            </a:r>
            <a:r>
              <a:rPr lang="en-US" altLang="zh-CN" sz="1400" b="1" dirty="0">
                <a:solidFill>
                  <a:srgbClr val="0070C0"/>
                </a:solidFill>
                <a:latin typeface="微软雅黑" panose="020B0503020204020204" pitchFamily="34" charset="-122"/>
                <a:ea typeface="微软雅黑" panose="020B0503020204020204" pitchFamily="34" charset="-122"/>
                <a:cs typeface="KaiTi" charset="-122"/>
              </a:rPr>
              <a:t>》</a:t>
            </a:r>
            <a:r>
              <a:rPr lang="zh-CN" altLang="en-US" sz="1400" b="1" dirty="0">
                <a:solidFill>
                  <a:srgbClr val="0070C0"/>
                </a:solidFill>
                <a:latin typeface="微软雅黑" panose="020B0503020204020204" pitchFamily="34" charset="-122"/>
                <a:ea typeface="微软雅黑" panose="020B0503020204020204" pitchFamily="34" charset="-122"/>
                <a:cs typeface="KaiTi" charset="-122"/>
              </a:rPr>
              <a:t>千呼万唤终颁布</a:t>
            </a:r>
            <a:r>
              <a:rPr lang="zh-CN" altLang="en-US" sz="1400" b="1" dirty="0">
                <a:solidFill>
                  <a:schemeClr val="tx1"/>
                </a:solidFill>
                <a:latin typeface="微软雅黑" panose="020B0503020204020204" pitchFamily="34" charset="-122"/>
                <a:ea typeface="微软雅黑" panose="020B0503020204020204" pitchFamily="34" charset="-122"/>
                <a:cs typeface="KaiTi" charset="-122"/>
              </a:rPr>
              <a:t>。</a:t>
            </a:r>
            <a:endParaRPr lang="zh-CN" altLang="en-US" sz="1200" b="1" dirty="0">
              <a:solidFill>
                <a:schemeClr val="tx1"/>
              </a:solidFill>
              <a:latin typeface="微软雅黑" panose="020B0503020204020204" pitchFamily="34" charset="-122"/>
              <a:ea typeface="微软雅黑" panose="020B0503020204020204" pitchFamily="34" charset="-122"/>
              <a:cs typeface="KaiTi" charset="-122"/>
            </a:endParaRPr>
          </a:p>
        </p:txBody>
      </p:sp>
      <p:sp>
        <p:nvSpPr>
          <p:cNvPr id="88" name="圆角矩形 87"/>
          <p:cNvSpPr/>
          <p:nvPr/>
        </p:nvSpPr>
        <p:spPr>
          <a:xfrm>
            <a:off x="6417920" y="4959354"/>
            <a:ext cx="5584211" cy="1168203"/>
          </a:xfrm>
          <a:prstGeom prst="roundRect">
            <a:avLst>
              <a:gd name="adj" fmla="val 1008"/>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rIns="36000" rtlCol="0" anchor="ctr" anchorCtr="0"/>
          <a:lstStyle/>
          <a:p>
            <a:pPr>
              <a:lnSpc>
                <a:spcPct val="150000"/>
              </a:lnSpc>
              <a:spcAft>
                <a:spcPts val="300"/>
              </a:spcAft>
              <a:buClr>
                <a:srgbClr val="2C72AB"/>
              </a:buClr>
            </a:pPr>
            <a:r>
              <a:rPr lang="zh-CN" altLang="en-US" sz="1600" b="1" dirty="0">
                <a:solidFill>
                  <a:srgbClr val="FFC000"/>
                </a:solidFill>
                <a:latin typeface="微软雅黑" panose="020B0503020204020204" pitchFamily="34" charset="-122"/>
                <a:ea typeface="微软雅黑" panose="020B0503020204020204" pitchFamily="34" charset="-122"/>
              </a:rPr>
              <a:t>等级保护外延进一步丰富和完善。</a:t>
            </a:r>
          </a:p>
          <a:p>
            <a:pPr marL="171450" indent="-171450">
              <a:lnSpc>
                <a:spcPct val="150000"/>
              </a:lnSpc>
              <a:spcAft>
                <a:spcPts val="300"/>
              </a:spcAft>
              <a:buClr>
                <a:prstClr val="white"/>
              </a:buClr>
              <a:buFont typeface="Wingdings" charset="2"/>
              <a:buChar char="n"/>
            </a:pPr>
            <a:r>
              <a:rPr lang="zh-CN" altLang="en-US" sz="1400" b="1" dirty="0">
                <a:solidFill>
                  <a:srgbClr val="0070C0"/>
                </a:solidFill>
                <a:latin typeface="微软雅黑" panose="020B0503020204020204" pitchFamily="34" charset="-122"/>
                <a:ea typeface="微软雅黑" panose="020B0503020204020204" pitchFamily="34" charset="-122"/>
                <a:cs typeface="KaiTi" charset="-122"/>
              </a:rPr>
              <a:t>等级保护对象形态不断扩充（工业控制系统、云计算平台等）；</a:t>
            </a:r>
            <a:endParaRPr lang="en-US" altLang="zh-CN" sz="1400" b="1" dirty="0">
              <a:solidFill>
                <a:srgbClr val="0070C0"/>
              </a:solidFill>
              <a:latin typeface="微软雅黑" panose="020B0503020204020204" pitchFamily="34" charset="-122"/>
              <a:ea typeface="微软雅黑" panose="020B0503020204020204" pitchFamily="34" charset="-122"/>
              <a:cs typeface="KaiTi" charset="-122"/>
            </a:endParaRPr>
          </a:p>
          <a:p>
            <a:pPr marL="171450" indent="-171450">
              <a:lnSpc>
                <a:spcPct val="150000"/>
              </a:lnSpc>
              <a:spcAft>
                <a:spcPts val="300"/>
              </a:spcAft>
              <a:buClr>
                <a:prstClr val="white"/>
              </a:buClr>
              <a:buFont typeface="Wingdings" charset="2"/>
              <a:buChar char="n"/>
            </a:pPr>
            <a:r>
              <a:rPr lang="zh-CN" altLang="en-US" sz="1400" b="1" dirty="0">
                <a:solidFill>
                  <a:srgbClr val="0070C0"/>
                </a:solidFill>
                <a:latin typeface="微软雅黑" panose="020B0503020204020204" pitchFamily="34" charset="-122"/>
                <a:ea typeface="微软雅黑" panose="020B0503020204020204" pitchFamily="34" charset="-122"/>
                <a:cs typeface="KaiTi" charset="-122"/>
              </a:rPr>
              <a:t>工作内容更加完善（供应链安全、通报预警等）。</a:t>
            </a:r>
          </a:p>
        </p:txBody>
      </p:sp>
      <p:sp>
        <p:nvSpPr>
          <p:cNvPr id="89" name="圆角矩形 88"/>
          <p:cNvSpPr/>
          <p:nvPr/>
        </p:nvSpPr>
        <p:spPr>
          <a:xfrm>
            <a:off x="8341608" y="3238483"/>
            <a:ext cx="3660523" cy="1098679"/>
          </a:xfrm>
          <a:prstGeom prst="roundRect">
            <a:avLst>
              <a:gd name="adj" fmla="val 1008"/>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rIns="36000" rtlCol="0" anchor="ctr" anchorCtr="0"/>
          <a:lstStyle/>
          <a:p>
            <a:pPr>
              <a:lnSpc>
                <a:spcPct val="150000"/>
              </a:lnSpc>
              <a:spcAft>
                <a:spcPts val="300"/>
              </a:spcAft>
              <a:buClr>
                <a:srgbClr val="2C72AB"/>
              </a:buClr>
            </a:pPr>
            <a:r>
              <a:rPr lang="zh-CN" altLang="en-US" sz="1600" b="1" dirty="0">
                <a:solidFill>
                  <a:srgbClr val="FFC000"/>
                </a:solidFill>
                <a:latin typeface="微软雅黑" panose="020B0503020204020204" pitchFamily="34" charset="-122"/>
                <a:ea typeface="微软雅黑" panose="020B0503020204020204" pitchFamily="34" charset="-122"/>
              </a:rPr>
              <a:t>等级保护政策体系进一步细化和完善。</a:t>
            </a:r>
          </a:p>
          <a:p>
            <a:pPr marL="171450" indent="-171450">
              <a:lnSpc>
                <a:spcPct val="150000"/>
              </a:lnSpc>
              <a:spcAft>
                <a:spcPts val="300"/>
              </a:spcAft>
              <a:buClr>
                <a:prstClr val="white"/>
              </a:buClr>
              <a:buFont typeface="Wingdings" charset="2"/>
              <a:buChar char="n"/>
            </a:pPr>
            <a:r>
              <a:rPr lang="zh-CN" altLang="en-US" sz="1400" b="1" dirty="0">
                <a:solidFill>
                  <a:srgbClr val="FF0000"/>
                </a:solidFill>
                <a:latin typeface="微软雅黑" panose="020B0503020204020204" pitchFamily="34" charset="-122"/>
                <a:ea typeface="微软雅黑" panose="020B0503020204020204" pitchFamily="34" charset="-122"/>
                <a:cs typeface="KaiTi" charset="-122"/>
              </a:rPr>
              <a:t>等级保护条例</a:t>
            </a:r>
            <a:r>
              <a:rPr lang="zh-CN" altLang="en-US" sz="1400" b="1" dirty="0">
                <a:solidFill>
                  <a:srgbClr val="0070C0"/>
                </a:solidFill>
                <a:latin typeface="微软雅黑" panose="020B0503020204020204" pitchFamily="34" charset="-122"/>
                <a:ea typeface="微软雅黑" panose="020B0503020204020204" pitchFamily="34" charset="-122"/>
                <a:cs typeface="KaiTi" charset="-122"/>
              </a:rPr>
              <a:t>即将颁布；</a:t>
            </a:r>
            <a:endParaRPr lang="en-US" altLang="zh-CN" sz="1400" b="1" dirty="0">
              <a:solidFill>
                <a:srgbClr val="0070C0"/>
              </a:solidFill>
              <a:latin typeface="微软雅黑" panose="020B0503020204020204" pitchFamily="34" charset="-122"/>
              <a:ea typeface="微软雅黑" panose="020B0503020204020204" pitchFamily="34" charset="-122"/>
              <a:cs typeface="KaiTi" charset="-122"/>
            </a:endParaRPr>
          </a:p>
          <a:p>
            <a:pPr marL="171450" indent="-171450">
              <a:lnSpc>
                <a:spcPct val="150000"/>
              </a:lnSpc>
              <a:spcAft>
                <a:spcPts val="300"/>
              </a:spcAft>
              <a:buClr>
                <a:prstClr val="white"/>
              </a:buClr>
              <a:buFont typeface="Wingdings" charset="2"/>
              <a:buChar char="n"/>
            </a:pPr>
            <a:r>
              <a:rPr lang="zh-CN" altLang="en-US" sz="1400" b="1" dirty="0">
                <a:solidFill>
                  <a:srgbClr val="0070C0"/>
                </a:solidFill>
                <a:latin typeface="微软雅黑" panose="020B0503020204020204" pitchFamily="34" charset="-122"/>
                <a:ea typeface="微软雅黑" panose="020B0503020204020204" pitchFamily="34" charset="-122"/>
                <a:cs typeface="KaiTi" charset="-122"/>
              </a:rPr>
              <a:t>配套管理规范启动编制。</a:t>
            </a:r>
            <a:endParaRPr lang="en-US" altLang="zh-CN" sz="1400" b="1" dirty="0">
              <a:solidFill>
                <a:srgbClr val="0070C0"/>
              </a:solidFill>
              <a:latin typeface="微软雅黑" panose="020B0503020204020204" pitchFamily="34" charset="-122"/>
              <a:ea typeface="微软雅黑" panose="020B0503020204020204" pitchFamily="34" charset="-122"/>
              <a:cs typeface="KaiTi" charset="-122"/>
            </a:endParaRPr>
          </a:p>
        </p:txBody>
      </p:sp>
      <p:sp>
        <p:nvSpPr>
          <p:cNvPr id="90" name="圆角矩形 89"/>
          <p:cNvSpPr/>
          <p:nvPr/>
        </p:nvSpPr>
        <p:spPr>
          <a:xfrm>
            <a:off x="8282733" y="1230808"/>
            <a:ext cx="3728329" cy="1460828"/>
          </a:xfrm>
          <a:prstGeom prst="roundRect">
            <a:avLst>
              <a:gd name="adj" fmla="val 1008"/>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rIns="36000" rtlCol="0" anchor="ctr" anchorCtr="0"/>
          <a:lstStyle/>
          <a:p>
            <a:pPr>
              <a:lnSpc>
                <a:spcPct val="150000"/>
              </a:lnSpc>
              <a:spcAft>
                <a:spcPts val="300"/>
              </a:spcAft>
              <a:buClr>
                <a:srgbClr val="2C72AB"/>
              </a:buClr>
            </a:pPr>
            <a:r>
              <a:rPr lang="zh-CN" altLang="en-US" sz="1600" b="1" dirty="0">
                <a:solidFill>
                  <a:srgbClr val="FFC000"/>
                </a:solidFill>
                <a:latin typeface="微软雅黑" panose="020B0503020204020204" pitchFamily="34" charset="-122"/>
                <a:ea typeface="微软雅黑" panose="020B0503020204020204" pitchFamily="34" charset="-122"/>
              </a:rPr>
              <a:t>等级保护标准体系进一步提升适用性和可操作性。</a:t>
            </a:r>
          </a:p>
          <a:p>
            <a:pPr marL="171450" indent="-171450">
              <a:lnSpc>
                <a:spcPct val="150000"/>
              </a:lnSpc>
              <a:spcAft>
                <a:spcPts val="300"/>
              </a:spcAft>
              <a:buClr>
                <a:prstClr val="white"/>
              </a:buClr>
              <a:buFont typeface="Wingdings" charset="2"/>
              <a:buChar char="n"/>
            </a:pPr>
            <a:r>
              <a:rPr lang="zh-CN" altLang="en-US" sz="1400" b="1" dirty="0">
                <a:solidFill>
                  <a:srgbClr val="0070C0"/>
                </a:solidFill>
                <a:latin typeface="微软雅黑" panose="020B0503020204020204" pitchFamily="34" charset="-122"/>
                <a:ea typeface="微软雅黑" panose="020B0503020204020204" pitchFamily="34" charset="-122"/>
                <a:cs typeface="KaiTi" charset="-122"/>
              </a:rPr>
              <a:t>核心标准启动修订</a:t>
            </a:r>
            <a:endParaRPr lang="en-US" altLang="zh-CN" sz="1400" b="1" dirty="0">
              <a:solidFill>
                <a:srgbClr val="0070C0"/>
              </a:solidFill>
              <a:latin typeface="微软雅黑" panose="020B0503020204020204" pitchFamily="34" charset="-122"/>
              <a:ea typeface="微软雅黑" panose="020B0503020204020204" pitchFamily="34" charset="-122"/>
              <a:cs typeface="KaiTi" charset="-122"/>
            </a:endParaRPr>
          </a:p>
        </p:txBody>
      </p:sp>
      <p:grpSp>
        <p:nvGrpSpPr>
          <p:cNvPr id="91" name="组 33"/>
          <p:cNvGrpSpPr/>
          <p:nvPr/>
        </p:nvGrpSpPr>
        <p:grpSpPr>
          <a:xfrm>
            <a:off x="3913272" y="420374"/>
            <a:ext cx="4128219" cy="821247"/>
            <a:chOff x="2272803" y="682684"/>
            <a:chExt cx="6695055" cy="673856"/>
          </a:xfrm>
          <a:solidFill>
            <a:srgbClr val="FF8606"/>
          </a:solidFill>
        </p:grpSpPr>
        <p:sp>
          <p:nvSpPr>
            <p:cNvPr id="92" name="AutoShape 33"/>
            <p:cNvSpPr>
              <a:spLocks noChangeArrowheads="1"/>
            </p:cNvSpPr>
            <p:nvPr/>
          </p:nvSpPr>
          <p:spPr bwMode="auto">
            <a:xfrm>
              <a:off x="2272803" y="682684"/>
              <a:ext cx="6695055" cy="673856"/>
            </a:xfrm>
            <a:prstGeom prst="roundRect">
              <a:avLst>
                <a:gd name="adj" fmla="val 50000"/>
              </a:avLst>
            </a:prstGeom>
            <a:grpFill/>
            <a:ln w="9525">
              <a:noFill/>
              <a:round/>
              <a:headEnd/>
              <a:tailEnd/>
            </a:ln>
            <a:effectLst>
              <a:outerShdw dist="35921" dir="2700000" algn="ctr" rotWithShape="0">
                <a:srgbClr val="000099"/>
              </a:outerShdw>
            </a:effectLst>
          </p:spPr>
          <p:txBody>
            <a:bodyPr wrap="none" anchor="ctr"/>
            <a:lstStyle/>
            <a:p>
              <a:pPr>
                <a:defRPr/>
              </a:pPr>
              <a:endParaRPr lang="zh-CN" altLang="en-US">
                <a:solidFill>
                  <a:prstClr val="black"/>
                </a:solidFill>
              </a:endParaRPr>
            </a:p>
          </p:txBody>
        </p:sp>
        <p:sp>
          <p:nvSpPr>
            <p:cNvPr id="93" name="AutoShape 34"/>
            <p:cNvSpPr>
              <a:spLocks noChangeArrowheads="1"/>
            </p:cNvSpPr>
            <p:nvPr/>
          </p:nvSpPr>
          <p:spPr bwMode="auto">
            <a:xfrm>
              <a:off x="2335400" y="739834"/>
              <a:ext cx="6569861" cy="556380"/>
            </a:xfrm>
            <a:prstGeom prst="roundRect">
              <a:avLst>
                <a:gd name="adj" fmla="val 50000"/>
              </a:avLst>
            </a:prstGeom>
            <a:grpFill/>
            <a:ln w="9525">
              <a:noFill/>
              <a:round/>
              <a:headEnd/>
              <a:tailEnd/>
            </a:ln>
            <a:effectLst>
              <a:prstShdw prst="shdw17" dist="17961" dir="2700000">
                <a:srgbClr val="1F3D99"/>
              </a:prstShdw>
            </a:effectLst>
          </p:spPr>
          <p:txBody>
            <a:bodyPr wrap="none" anchor="ctr"/>
            <a:lstStyle/>
            <a:p>
              <a:endParaRPr lang="zh-CN" altLang="en-US">
                <a:solidFill>
                  <a:prstClr val="black"/>
                </a:solidFill>
              </a:endParaRPr>
            </a:p>
          </p:txBody>
        </p:sp>
        <p:sp>
          <p:nvSpPr>
            <p:cNvPr id="94" name="AutoShape 35"/>
            <p:cNvSpPr>
              <a:spLocks noChangeArrowheads="1"/>
            </p:cNvSpPr>
            <p:nvPr/>
          </p:nvSpPr>
          <p:spPr bwMode="auto">
            <a:xfrm>
              <a:off x="2374640" y="769997"/>
              <a:ext cx="6491381" cy="494378"/>
            </a:xfrm>
            <a:prstGeom prst="roundRect">
              <a:avLst>
                <a:gd name="adj" fmla="val 50000"/>
              </a:avLst>
            </a:prstGeom>
            <a:grpFill/>
            <a:ln w="9525">
              <a:noFill/>
              <a:round/>
              <a:headEnd/>
              <a:tailEnd/>
            </a:ln>
            <a:effectLst>
              <a:prstShdw prst="shdw17" dist="17961" dir="2700000">
                <a:schemeClr val="bg1">
                  <a:gamma/>
                  <a:shade val="60000"/>
                  <a:invGamma/>
                </a:schemeClr>
              </a:prstShdw>
            </a:effectLst>
          </p:spPr>
          <p:txBody>
            <a:bodyPr wrap="none" anchor="ctr"/>
            <a:lstStyle/>
            <a:p>
              <a:pPr>
                <a:defRPr/>
              </a:pPr>
              <a:endParaRPr lang="zh-CN" altLang="en-US">
                <a:solidFill>
                  <a:prstClr val="black"/>
                </a:solidFill>
              </a:endParaRPr>
            </a:p>
          </p:txBody>
        </p:sp>
        <p:sp>
          <p:nvSpPr>
            <p:cNvPr id="95" name="AutoShape 36"/>
            <p:cNvSpPr>
              <a:spLocks noChangeArrowheads="1"/>
            </p:cNvSpPr>
            <p:nvPr/>
          </p:nvSpPr>
          <p:spPr bwMode="auto">
            <a:xfrm>
              <a:off x="2374640" y="895409"/>
              <a:ext cx="6491381" cy="243111"/>
            </a:xfrm>
            <a:prstGeom prst="roundRect">
              <a:avLst>
                <a:gd name="adj" fmla="val 50000"/>
              </a:avLst>
            </a:prstGeom>
            <a:grpFill/>
            <a:ln w="9525">
              <a:noFill/>
              <a:round/>
              <a:headEnd/>
              <a:tailEnd/>
            </a:ln>
          </p:spPr>
          <p:txBody>
            <a:bodyPr wrap="none" anchor="ctr"/>
            <a:lstStyle/>
            <a:p>
              <a:endParaRPr lang="zh-CN" altLang="en-US">
                <a:solidFill>
                  <a:prstClr val="black"/>
                </a:solidFill>
              </a:endParaRPr>
            </a:p>
          </p:txBody>
        </p:sp>
        <p:sp>
          <p:nvSpPr>
            <p:cNvPr id="96" name="Rectangle 42"/>
            <p:cNvSpPr>
              <a:spLocks noChangeArrowheads="1"/>
            </p:cNvSpPr>
            <p:nvPr/>
          </p:nvSpPr>
          <p:spPr bwMode="auto">
            <a:xfrm>
              <a:off x="2574541" y="814447"/>
              <a:ext cx="6091578" cy="400110"/>
            </a:xfrm>
            <a:prstGeom prst="rect">
              <a:avLst/>
            </a:prstGeom>
            <a:grpFill/>
            <a:ln w="9525">
              <a:noFill/>
              <a:miter lim="800000"/>
              <a:headEnd/>
              <a:tailEnd/>
            </a:ln>
          </p:spPr>
          <p:txBody>
            <a:bodyPr wrap="square">
              <a:spAutoFit/>
            </a:bodyPr>
            <a:lstStyle/>
            <a:p>
              <a:pPr algn="ctr"/>
              <a:r>
                <a:rPr lang="zh-CN" altLang="en-US" sz="2000" b="1" dirty="0">
                  <a:solidFill>
                    <a:prstClr val="black"/>
                  </a:solidFill>
                  <a:latin typeface="Microsoft YaHei" charset="0"/>
                  <a:ea typeface="Microsoft YaHei" charset="0"/>
                  <a:cs typeface="Microsoft YaHei" charset="0"/>
                </a:rPr>
                <a:t>新形势下的等级保护制度</a:t>
              </a:r>
              <a:endParaRPr lang="ko-KR" altLang="en-US" sz="2000" b="1" dirty="0">
                <a:solidFill>
                  <a:prstClr val="black"/>
                </a:solidFill>
                <a:latin typeface="Microsoft YaHei" charset="0"/>
                <a:ea typeface="Microsoft YaHei" charset="0"/>
                <a:cs typeface="Microsoft YaHei" charset="0"/>
              </a:endParaRPr>
            </a:p>
          </p:txBody>
        </p:sp>
      </p:grpSp>
      <p:grpSp>
        <p:nvGrpSpPr>
          <p:cNvPr id="97" name="组 39"/>
          <p:cNvGrpSpPr/>
          <p:nvPr/>
        </p:nvGrpSpPr>
        <p:grpSpPr>
          <a:xfrm>
            <a:off x="7347205" y="3853425"/>
            <a:ext cx="782408" cy="716758"/>
            <a:chOff x="7756939" y="3633062"/>
            <a:chExt cx="782408" cy="716758"/>
          </a:xfrm>
        </p:grpSpPr>
        <p:sp>
          <p:nvSpPr>
            <p:cNvPr id="98" name="Oval 24"/>
            <p:cNvSpPr>
              <a:spLocks noChangeArrowheads="1"/>
            </p:cNvSpPr>
            <p:nvPr/>
          </p:nvSpPr>
          <p:spPr bwMode="auto">
            <a:xfrm>
              <a:off x="7756939" y="3633062"/>
              <a:ext cx="782408" cy="716758"/>
            </a:xfrm>
            <a:prstGeom prst="ellipse">
              <a:avLst/>
            </a:prstGeom>
            <a:solidFill>
              <a:srgbClr val="FFCC00"/>
            </a:solidFill>
            <a:ln w="9525">
              <a:noFill/>
              <a:round/>
              <a:headEnd/>
              <a:tailEnd/>
            </a:ln>
          </p:spPr>
          <p:txBody>
            <a:bodyPr wrap="none" anchor="ctr"/>
            <a:lstStyle/>
            <a:p>
              <a:pPr algn="ctr"/>
              <a:endParaRPr lang="zh-CN" altLang="zh-CN" sz="3200" b="1" i="1">
                <a:solidFill>
                  <a:srgbClr val="CC6600"/>
                </a:solidFill>
              </a:endParaRPr>
            </a:p>
          </p:txBody>
        </p:sp>
        <p:sp>
          <p:nvSpPr>
            <p:cNvPr id="99" name="Oval 25"/>
            <p:cNvSpPr>
              <a:spLocks noChangeArrowheads="1"/>
            </p:cNvSpPr>
            <p:nvPr/>
          </p:nvSpPr>
          <p:spPr bwMode="auto">
            <a:xfrm>
              <a:off x="7858326" y="3658270"/>
              <a:ext cx="604065" cy="409765"/>
            </a:xfrm>
            <a:prstGeom prst="ellipse">
              <a:avLst/>
            </a:prstGeom>
            <a:gradFill rotWithShape="0">
              <a:gsLst>
                <a:gs pos="0">
                  <a:schemeClr val="bg1"/>
                </a:gs>
                <a:gs pos="100000">
                  <a:srgbClr val="FFCC00"/>
                </a:gs>
              </a:gsLst>
              <a:lin ang="5400000" scaled="1"/>
            </a:gradFill>
            <a:ln w="9525">
              <a:noFill/>
              <a:round/>
              <a:headEnd/>
              <a:tailEnd/>
            </a:ln>
          </p:spPr>
          <p:txBody>
            <a:bodyPr wrap="none" anchor="ctr"/>
            <a:lstStyle/>
            <a:p>
              <a:endParaRPr lang="zh-CN" altLang="en-US">
                <a:solidFill>
                  <a:prstClr val="black"/>
                </a:solidFill>
              </a:endParaRPr>
            </a:p>
          </p:txBody>
        </p:sp>
        <p:sp>
          <p:nvSpPr>
            <p:cNvPr id="100" name="Rectangle 55"/>
            <p:cNvSpPr>
              <a:spLocks noChangeArrowheads="1"/>
            </p:cNvSpPr>
            <p:nvPr/>
          </p:nvSpPr>
          <p:spPr bwMode="auto">
            <a:xfrm>
              <a:off x="7798853" y="3823833"/>
              <a:ext cx="673101" cy="321487"/>
            </a:xfrm>
            <a:prstGeom prst="rect">
              <a:avLst/>
            </a:prstGeom>
            <a:noFill/>
            <a:ln w="9525">
              <a:noFill/>
              <a:miter lim="800000"/>
              <a:headEnd/>
              <a:tailEnd/>
            </a:ln>
          </p:spPr>
          <p:txBody>
            <a:bodyPr wrap="none" anchor="ctr"/>
            <a:lstStyle/>
            <a:p>
              <a:pPr algn="ctr"/>
              <a:r>
                <a:rPr lang="en-US" altLang="ko-KR" sz="2800" b="1" i="1" dirty="0">
                  <a:solidFill>
                    <a:prstClr val="black"/>
                  </a:solidFill>
                  <a:latin typeface="Microsoft YaHei" charset="0"/>
                  <a:ea typeface="Microsoft YaHei" charset="0"/>
                  <a:cs typeface="Microsoft YaHei" charset="0"/>
                </a:rPr>
                <a:t>4</a:t>
              </a:r>
            </a:p>
          </p:txBody>
        </p:sp>
      </p:grpSp>
      <p:grpSp>
        <p:nvGrpSpPr>
          <p:cNvPr id="101" name="组 43"/>
          <p:cNvGrpSpPr/>
          <p:nvPr/>
        </p:nvGrpSpPr>
        <p:grpSpPr>
          <a:xfrm>
            <a:off x="7463404" y="2335877"/>
            <a:ext cx="627077" cy="574460"/>
            <a:chOff x="7192528" y="2552351"/>
            <a:chExt cx="627077" cy="574460"/>
          </a:xfrm>
        </p:grpSpPr>
        <p:sp>
          <p:nvSpPr>
            <p:cNvPr id="102" name="Oval 30"/>
            <p:cNvSpPr>
              <a:spLocks noChangeArrowheads="1"/>
            </p:cNvSpPr>
            <p:nvPr/>
          </p:nvSpPr>
          <p:spPr bwMode="auto">
            <a:xfrm>
              <a:off x="7192528" y="2552351"/>
              <a:ext cx="627077" cy="574460"/>
            </a:xfrm>
            <a:prstGeom prst="ellipse">
              <a:avLst/>
            </a:prstGeom>
            <a:solidFill>
              <a:srgbClr val="FFCC00"/>
            </a:solidFill>
            <a:ln w="9525" algn="ctr">
              <a:noFill/>
              <a:round/>
              <a:headEnd/>
              <a:tailEnd/>
            </a:ln>
          </p:spPr>
          <p:txBody>
            <a:bodyPr wrap="none" anchor="ctr"/>
            <a:lstStyle/>
            <a:p>
              <a:endParaRPr lang="zh-CN" altLang="en-US">
                <a:solidFill>
                  <a:prstClr val="black"/>
                </a:solidFill>
              </a:endParaRPr>
            </a:p>
          </p:txBody>
        </p:sp>
        <p:sp>
          <p:nvSpPr>
            <p:cNvPr id="103" name="Oval 31"/>
            <p:cNvSpPr>
              <a:spLocks noChangeArrowheads="1"/>
            </p:cNvSpPr>
            <p:nvPr/>
          </p:nvSpPr>
          <p:spPr bwMode="auto">
            <a:xfrm>
              <a:off x="7264441" y="2562892"/>
              <a:ext cx="483252" cy="328075"/>
            </a:xfrm>
            <a:prstGeom prst="ellipse">
              <a:avLst/>
            </a:prstGeom>
            <a:gradFill rotWithShape="0">
              <a:gsLst>
                <a:gs pos="0">
                  <a:schemeClr val="bg1"/>
                </a:gs>
                <a:gs pos="100000">
                  <a:srgbClr val="FFCC00"/>
                </a:gs>
              </a:gsLst>
              <a:lin ang="5400000" scaled="1"/>
            </a:gradFill>
            <a:ln w="9525">
              <a:noFill/>
              <a:round/>
              <a:headEnd/>
              <a:tailEnd/>
            </a:ln>
          </p:spPr>
          <p:txBody>
            <a:bodyPr wrap="none" anchor="ctr"/>
            <a:lstStyle/>
            <a:p>
              <a:endParaRPr lang="zh-CN" altLang="en-US">
                <a:solidFill>
                  <a:prstClr val="black"/>
                </a:solidFill>
              </a:endParaRPr>
            </a:p>
          </p:txBody>
        </p:sp>
        <p:sp>
          <p:nvSpPr>
            <p:cNvPr id="104" name="Rectangle 56"/>
            <p:cNvSpPr>
              <a:spLocks noChangeArrowheads="1"/>
            </p:cNvSpPr>
            <p:nvPr/>
          </p:nvSpPr>
          <p:spPr bwMode="auto">
            <a:xfrm>
              <a:off x="7227049" y="2711778"/>
              <a:ext cx="520647" cy="251546"/>
            </a:xfrm>
            <a:prstGeom prst="rect">
              <a:avLst/>
            </a:prstGeom>
            <a:noFill/>
            <a:ln w="9525">
              <a:noFill/>
              <a:miter lim="800000"/>
              <a:headEnd/>
              <a:tailEnd/>
            </a:ln>
          </p:spPr>
          <p:txBody>
            <a:bodyPr wrap="none" anchor="ctr"/>
            <a:lstStyle/>
            <a:p>
              <a:pPr algn="ctr"/>
              <a:r>
                <a:rPr lang="en-US" altLang="ko-KR" sz="2800" b="1" i="1" dirty="0">
                  <a:solidFill>
                    <a:prstClr val="black"/>
                  </a:solidFill>
                  <a:latin typeface="Microsoft YaHei" charset="0"/>
                  <a:ea typeface="Microsoft YaHei" charset="0"/>
                  <a:cs typeface="Microsoft YaHei" charset="0"/>
                </a:rPr>
                <a:t>5</a:t>
              </a:r>
            </a:p>
          </p:txBody>
        </p:sp>
      </p:grpSp>
      <p:grpSp>
        <p:nvGrpSpPr>
          <p:cNvPr id="105" name="组 47"/>
          <p:cNvGrpSpPr/>
          <p:nvPr/>
        </p:nvGrpSpPr>
        <p:grpSpPr>
          <a:xfrm>
            <a:off x="4122036" y="2760778"/>
            <a:ext cx="627077" cy="574460"/>
            <a:chOff x="4277194" y="3005595"/>
            <a:chExt cx="627077" cy="574460"/>
          </a:xfrm>
        </p:grpSpPr>
        <p:sp>
          <p:nvSpPr>
            <p:cNvPr id="106" name="Oval 16"/>
            <p:cNvSpPr>
              <a:spLocks noChangeArrowheads="1"/>
            </p:cNvSpPr>
            <p:nvPr/>
          </p:nvSpPr>
          <p:spPr bwMode="auto">
            <a:xfrm>
              <a:off x="4277194" y="3005595"/>
              <a:ext cx="627077" cy="574460"/>
            </a:xfrm>
            <a:prstGeom prst="ellipse">
              <a:avLst/>
            </a:prstGeom>
            <a:solidFill>
              <a:srgbClr val="FFCC00"/>
            </a:solidFill>
            <a:ln w="9525" algn="ctr">
              <a:noFill/>
              <a:round/>
              <a:headEnd/>
              <a:tailEnd/>
            </a:ln>
          </p:spPr>
          <p:txBody>
            <a:bodyPr wrap="none" anchor="ctr"/>
            <a:lstStyle/>
            <a:p>
              <a:endParaRPr lang="zh-CN" altLang="en-US">
                <a:solidFill>
                  <a:prstClr val="black"/>
                </a:solidFill>
              </a:endParaRPr>
            </a:p>
          </p:txBody>
        </p:sp>
        <p:sp>
          <p:nvSpPr>
            <p:cNvPr id="107" name="Oval 19"/>
            <p:cNvSpPr>
              <a:spLocks noChangeArrowheads="1"/>
            </p:cNvSpPr>
            <p:nvPr/>
          </p:nvSpPr>
          <p:spPr bwMode="auto">
            <a:xfrm>
              <a:off x="4349106" y="3016136"/>
              <a:ext cx="483252" cy="328075"/>
            </a:xfrm>
            <a:prstGeom prst="ellipse">
              <a:avLst/>
            </a:prstGeom>
            <a:gradFill rotWithShape="0">
              <a:gsLst>
                <a:gs pos="0">
                  <a:schemeClr val="bg1"/>
                </a:gs>
                <a:gs pos="100000">
                  <a:srgbClr val="FFCC00"/>
                </a:gs>
              </a:gsLst>
              <a:lin ang="5400000" scaled="1"/>
            </a:gradFill>
            <a:ln w="9525">
              <a:noFill/>
              <a:round/>
              <a:headEnd/>
              <a:tailEnd/>
            </a:ln>
          </p:spPr>
          <p:txBody>
            <a:bodyPr wrap="none" anchor="ctr"/>
            <a:lstStyle/>
            <a:p>
              <a:endParaRPr lang="zh-CN" altLang="en-US">
                <a:solidFill>
                  <a:prstClr val="black"/>
                </a:solidFill>
              </a:endParaRPr>
            </a:p>
          </p:txBody>
        </p:sp>
        <p:sp>
          <p:nvSpPr>
            <p:cNvPr id="108" name="Rectangle 52"/>
            <p:cNvSpPr>
              <a:spLocks noChangeArrowheads="1"/>
            </p:cNvSpPr>
            <p:nvPr/>
          </p:nvSpPr>
          <p:spPr bwMode="auto">
            <a:xfrm>
              <a:off x="4323219" y="3163703"/>
              <a:ext cx="433158" cy="227940"/>
            </a:xfrm>
            <a:prstGeom prst="rect">
              <a:avLst/>
            </a:prstGeom>
            <a:noFill/>
            <a:ln w="9525">
              <a:noFill/>
              <a:miter lim="800000"/>
              <a:headEnd/>
              <a:tailEnd/>
            </a:ln>
          </p:spPr>
          <p:txBody>
            <a:bodyPr wrap="none" anchor="ctr"/>
            <a:lstStyle/>
            <a:p>
              <a:pPr algn="ctr"/>
              <a:r>
                <a:rPr lang="en-US" altLang="ko-KR" sz="2800" b="1" i="1" dirty="0">
                  <a:solidFill>
                    <a:prstClr val="black"/>
                  </a:solidFill>
                  <a:latin typeface="Microsoft YaHei" charset="0"/>
                  <a:ea typeface="Microsoft YaHei" charset="0"/>
                  <a:cs typeface="Microsoft YaHei" charset="0"/>
                </a:rPr>
                <a:t>1</a:t>
              </a:r>
            </a:p>
          </p:txBody>
        </p:sp>
      </p:grpSp>
      <p:sp>
        <p:nvSpPr>
          <p:cNvPr id="110" name="椭圆 109"/>
          <p:cNvSpPr/>
          <p:nvPr/>
        </p:nvSpPr>
        <p:spPr>
          <a:xfrm>
            <a:off x="206375" y="2251941"/>
            <a:ext cx="188954" cy="18895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220889" y="2612515"/>
            <a:ext cx="188954" cy="18895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8329360" y="2297979"/>
            <a:ext cx="188954" cy="18895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213363" y="2974911"/>
            <a:ext cx="188954" cy="18895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a:off x="8372546" y="3731018"/>
            <a:ext cx="188954" cy="18895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8394316" y="4086617"/>
            <a:ext cx="188954" cy="18895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147994" y="5156786"/>
            <a:ext cx="188954" cy="18895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151437" y="5481942"/>
            <a:ext cx="188954" cy="18895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6470217" y="5478589"/>
            <a:ext cx="188954" cy="18895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p:cNvSpPr/>
          <p:nvPr/>
        </p:nvSpPr>
        <p:spPr>
          <a:xfrm>
            <a:off x="6477475" y="5834185"/>
            <a:ext cx="188954" cy="18895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78717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additive="base">
                                        <p:cTn id="7" dur="500" fill="hold"/>
                                        <p:tgtEl>
                                          <p:spTgt spid="87"/>
                                        </p:tgtEl>
                                        <p:attrNameLst>
                                          <p:attrName>ppt_x</p:attrName>
                                        </p:attrNameLst>
                                      </p:cBhvr>
                                      <p:tavLst>
                                        <p:tav tm="0">
                                          <p:val>
                                            <p:strVal val="#ppt_x"/>
                                          </p:val>
                                        </p:tav>
                                        <p:tav tm="100000">
                                          <p:val>
                                            <p:strVal val="#ppt_x"/>
                                          </p:val>
                                        </p:tav>
                                      </p:tavLst>
                                    </p:anim>
                                    <p:anim calcmode="lin" valueType="num">
                                      <p:cBhvr additive="base">
                                        <p:cTn id="8" dur="500" fill="hold"/>
                                        <p:tgtEl>
                                          <p:spTgt spid="8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0"/>
                                        </p:tgtEl>
                                        <p:attrNameLst>
                                          <p:attrName>style.visibility</p:attrName>
                                        </p:attrNameLst>
                                      </p:cBhvr>
                                      <p:to>
                                        <p:strVal val="visible"/>
                                      </p:to>
                                    </p:set>
                                    <p:anim calcmode="lin" valueType="num">
                                      <p:cBhvr additive="base">
                                        <p:cTn id="11" dur="500" fill="hold"/>
                                        <p:tgtEl>
                                          <p:spTgt spid="110"/>
                                        </p:tgtEl>
                                        <p:attrNameLst>
                                          <p:attrName>ppt_x</p:attrName>
                                        </p:attrNameLst>
                                      </p:cBhvr>
                                      <p:tavLst>
                                        <p:tav tm="0">
                                          <p:val>
                                            <p:strVal val="#ppt_x"/>
                                          </p:val>
                                        </p:tav>
                                        <p:tav tm="100000">
                                          <p:val>
                                            <p:strVal val="#ppt_x"/>
                                          </p:val>
                                        </p:tav>
                                      </p:tavLst>
                                    </p:anim>
                                    <p:anim calcmode="lin" valueType="num">
                                      <p:cBhvr additive="base">
                                        <p:cTn id="12" dur="500" fill="hold"/>
                                        <p:tgtEl>
                                          <p:spTgt spid="1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1"/>
                                        </p:tgtEl>
                                        <p:attrNameLst>
                                          <p:attrName>style.visibility</p:attrName>
                                        </p:attrNameLst>
                                      </p:cBhvr>
                                      <p:to>
                                        <p:strVal val="visible"/>
                                      </p:to>
                                    </p:set>
                                    <p:anim calcmode="lin" valueType="num">
                                      <p:cBhvr additive="base">
                                        <p:cTn id="15" dur="500" fill="hold"/>
                                        <p:tgtEl>
                                          <p:spTgt spid="111"/>
                                        </p:tgtEl>
                                        <p:attrNameLst>
                                          <p:attrName>ppt_x</p:attrName>
                                        </p:attrNameLst>
                                      </p:cBhvr>
                                      <p:tavLst>
                                        <p:tav tm="0">
                                          <p:val>
                                            <p:strVal val="#ppt_x"/>
                                          </p:val>
                                        </p:tav>
                                        <p:tav tm="100000">
                                          <p:val>
                                            <p:strVal val="#ppt_x"/>
                                          </p:val>
                                        </p:tav>
                                      </p:tavLst>
                                    </p:anim>
                                    <p:anim calcmode="lin" valueType="num">
                                      <p:cBhvr additive="base">
                                        <p:cTn id="16" dur="500" fill="hold"/>
                                        <p:tgtEl>
                                          <p:spTgt spid="1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3"/>
                                        </p:tgtEl>
                                        <p:attrNameLst>
                                          <p:attrName>style.visibility</p:attrName>
                                        </p:attrNameLst>
                                      </p:cBhvr>
                                      <p:to>
                                        <p:strVal val="visible"/>
                                      </p:to>
                                    </p:set>
                                    <p:anim calcmode="lin" valueType="num">
                                      <p:cBhvr additive="base">
                                        <p:cTn id="19" dur="500" fill="hold"/>
                                        <p:tgtEl>
                                          <p:spTgt spid="113"/>
                                        </p:tgtEl>
                                        <p:attrNameLst>
                                          <p:attrName>ppt_x</p:attrName>
                                        </p:attrNameLst>
                                      </p:cBhvr>
                                      <p:tavLst>
                                        <p:tav tm="0">
                                          <p:val>
                                            <p:strVal val="#ppt_x"/>
                                          </p:val>
                                        </p:tav>
                                        <p:tav tm="100000">
                                          <p:val>
                                            <p:strVal val="#ppt_x"/>
                                          </p:val>
                                        </p:tav>
                                      </p:tavLst>
                                    </p:anim>
                                    <p:anim calcmode="lin" valueType="num">
                                      <p:cBhvr additive="base">
                                        <p:cTn id="20" dur="500" fill="hold"/>
                                        <p:tgtEl>
                                          <p:spTgt spid="1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6"/>
                                        </p:tgtEl>
                                        <p:attrNameLst>
                                          <p:attrName>style.visibility</p:attrName>
                                        </p:attrNameLst>
                                      </p:cBhvr>
                                      <p:to>
                                        <p:strVal val="visible"/>
                                      </p:to>
                                    </p:set>
                                    <p:anim calcmode="lin" valueType="num">
                                      <p:cBhvr additive="base">
                                        <p:cTn id="25" dur="500" fill="hold"/>
                                        <p:tgtEl>
                                          <p:spTgt spid="86"/>
                                        </p:tgtEl>
                                        <p:attrNameLst>
                                          <p:attrName>ppt_x</p:attrName>
                                        </p:attrNameLst>
                                      </p:cBhvr>
                                      <p:tavLst>
                                        <p:tav tm="0">
                                          <p:val>
                                            <p:strVal val="#ppt_x"/>
                                          </p:val>
                                        </p:tav>
                                        <p:tav tm="100000">
                                          <p:val>
                                            <p:strVal val="#ppt_x"/>
                                          </p:val>
                                        </p:tav>
                                      </p:tavLst>
                                    </p:anim>
                                    <p:anim calcmode="lin" valueType="num">
                                      <p:cBhvr additive="base">
                                        <p:cTn id="26" dur="500" fill="hold"/>
                                        <p:tgtEl>
                                          <p:spTgt spid="8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6"/>
                                        </p:tgtEl>
                                        <p:attrNameLst>
                                          <p:attrName>style.visibility</p:attrName>
                                        </p:attrNameLst>
                                      </p:cBhvr>
                                      <p:to>
                                        <p:strVal val="visible"/>
                                      </p:to>
                                    </p:set>
                                    <p:anim calcmode="lin" valueType="num">
                                      <p:cBhvr additive="base">
                                        <p:cTn id="29" dur="500" fill="hold"/>
                                        <p:tgtEl>
                                          <p:spTgt spid="116"/>
                                        </p:tgtEl>
                                        <p:attrNameLst>
                                          <p:attrName>ppt_x</p:attrName>
                                        </p:attrNameLst>
                                      </p:cBhvr>
                                      <p:tavLst>
                                        <p:tav tm="0">
                                          <p:val>
                                            <p:strVal val="#ppt_x"/>
                                          </p:val>
                                        </p:tav>
                                        <p:tav tm="100000">
                                          <p:val>
                                            <p:strVal val="#ppt_x"/>
                                          </p:val>
                                        </p:tav>
                                      </p:tavLst>
                                    </p:anim>
                                    <p:anim calcmode="lin" valueType="num">
                                      <p:cBhvr additive="base">
                                        <p:cTn id="30" dur="500" fill="hold"/>
                                        <p:tgtEl>
                                          <p:spTgt spid="1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17"/>
                                        </p:tgtEl>
                                        <p:attrNameLst>
                                          <p:attrName>style.visibility</p:attrName>
                                        </p:attrNameLst>
                                      </p:cBhvr>
                                      <p:to>
                                        <p:strVal val="visible"/>
                                      </p:to>
                                    </p:set>
                                    <p:anim calcmode="lin" valueType="num">
                                      <p:cBhvr additive="base">
                                        <p:cTn id="33" dur="500" fill="hold"/>
                                        <p:tgtEl>
                                          <p:spTgt spid="117"/>
                                        </p:tgtEl>
                                        <p:attrNameLst>
                                          <p:attrName>ppt_x</p:attrName>
                                        </p:attrNameLst>
                                      </p:cBhvr>
                                      <p:tavLst>
                                        <p:tav tm="0">
                                          <p:val>
                                            <p:strVal val="#ppt_x"/>
                                          </p:val>
                                        </p:tav>
                                        <p:tav tm="100000">
                                          <p:val>
                                            <p:strVal val="#ppt_x"/>
                                          </p:val>
                                        </p:tav>
                                      </p:tavLst>
                                    </p:anim>
                                    <p:anim calcmode="lin" valueType="num">
                                      <p:cBhvr additive="base">
                                        <p:cTn id="34" dur="500" fill="hold"/>
                                        <p:tgtEl>
                                          <p:spTgt spid="1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88"/>
                                        </p:tgtEl>
                                        <p:attrNameLst>
                                          <p:attrName>style.visibility</p:attrName>
                                        </p:attrNameLst>
                                      </p:cBhvr>
                                      <p:to>
                                        <p:strVal val="visible"/>
                                      </p:to>
                                    </p:set>
                                    <p:anim calcmode="lin" valueType="num">
                                      <p:cBhvr additive="base">
                                        <p:cTn id="39" dur="500" fill="hold"/>
                                        <p:tgtEl>
                                          <p:spTgt spid="88"/>
                                        </p:tgtEl>
                                        <p:attrNameLst>
                                          <p:attrName>ppt_x</p:attrName>
                                        </p:attrNameLst>
                                      </p:cBhvr>
                                      <p:tavLst>
                                        <p:tav tm="0">
                                          <p:val>
                                            <p:strVal val="#ppt_x"/>
                                          </p:val>
                                        </p:tav>
                                        <p:tav tm="100000">
                                          <p:val>
                                            <p:strVal val="#ppt_x"/>
                                          </p:val>
                                        </p:tav>
                                      </p:tavLst>
                                    </p:anim>
                                    <p:anim calcmode="lin" valueType="num">
                                      <p:cBhvr additive="base">
                                        <p:cTn id="40" dur="500" fill="hold"/>
                                        <p:tgtEl>
                                          <p:spTgt spid="8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8"/>
                                        </p:tgtEl>
                                        <p:attrNameLst>
                                          <p:attrName>style.visibility</p:attrName>
                                        </p:attrNameLst>
                                      </p:cBhvr>
                                      <p:to>
                                        <p:strVal val="visible"/>
                                      </p:to>
                                    </p:set>
                                    <p:anim calcmode="lin" valueType="num">
                                      <p:cBhvr additive="base">
                                        <p:cTn id="43" dur="500" fill="hold"/>
                                        <p:tgtEl>
                                          <p:spTgt spid="118"/>
                                        </p:tgtEl>
                                        <p:attrNameLst>
                                          <p:attrName>ppt_x</p:attrName>
                                        </p:attrNameLst>
                                      </p:cBhvr>
                                      <p:tavLst>
                                        <p:tav tm="0">
                                          <p:val>
                                            <p:strVal val="#ppt_x"/>
                                          </p:val>
                                        </p:tav>
                                        <p:tav tm="100000">
                                          <p:val>
                                            <p:strVal val="#ppt_x"/>
                                          </p:val>
                                        </p:tav>
                                      </p:tavLst>
                                    </p:anim>
                                    <p:anim calcmode="lin" valueType="num">
                                      <p:cBhvr additive="base">
                                        <p:cTn id="44" dur="500" fill="hold"/>
                                        <p:tgtEl>
                                          <p:spTgt spid="11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9"/>
                                        </p:tgtEl>
                                        <p:attrNameLst>
                                          <p:attrName>style.visibility</p:attrName>
                                        </p:attrNameLst>
                                      </p:cBhvr>
                                      <p:to>
                                        <p:strVal val="visible"/>
                                      </p:to>
                                    </p:set>
                                    <p:anim calcmode="lin" valueType="num">
                                      <p:cBhvr additive="base">
                                        <p:cTn id="47" dur="500" fill="hold"/>
                                        <p:tgtEl>
                                          <p:spTgt spid="119"/>
                                        </p:tgtEl>
                                        <p:attrNameLst>
                                          <p:attrName>ppt_x</p:attrName>
                                        </p:attrNameLst>
                                      </p:cBhvr>
                                      <p:tavLst>
                                        <p:tav tm="0">
                                          <p:val>
                                            <p:strVal val="#ppt_x"/>
                                          </p:val>
                                        </p:tav>
                                        <p:tav tm="100000">
                                          <p:val>
                                            <p:strVal val="#ppt_x"/>
                                          </p:val>
                                        </p:tav>
                                      </p:tavLst>
                                    </p:anim>
                                    <p:anim calcmode="lin" valueType="num">
                                      <p:cBhvr additive="base">
                                        <p:cTn id="48"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89"/>
                                        </p:tgtEl>
                                        <p:attrNameLst>
                                          <p:attrName>style.visibility</p:attrName>
                                        </p:attrNameLst>
                                      </p:cBhvr>
                                      <p:to>
                                        <p:strVal val="visible"/>
                                      </p:to>
                                    </p:set>
                                    <p:anim calcmode="lin" valueType="num">
                                      <p:cBhvr additive="base">
                                        <p:cTn id="53" dur="500" fill="hold"/>
                                        <p:tgtEl>
                                          <p:spTgt spid="89"/>
                                        </p:tgtEl>
                                        <p:attrNameLst>
                                          <p:attrName>ppt_x</p:attrName>
                                        </p:attrNameLst>
                                      </p:cBhvr>
                                      <p:tavLst>
                                        <p:tav tm="0">
                                          <p:val>
                                            <p:strVal val="#ppt_x"/>
                                          </p:val>
                                        </p:tav>
                                        <p:tav tm="100000">
                                          <p:val>
                                            <p:strVal val="#ppt_x"/>
                                          </p:val>
                                        </p:tav>
                                      </p:tavLst>
                                    </p:anim>
                                    <p:anim calcmode="lin" valueType="num">
                                      <p:cBhvr additive="base">
                                        <p:cTn id="54" dur="500" fill="hold"/>
                                        <p:tgtEl>
                                          <p:spTgt spid="89"/>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14"/>
                                        </p:tgtEl>
                                        <p:attrNameLst>
                                          <p:attrName>style.visibility</p:attrName>
                                        </p:attrNameLst>
                                      </p:cBhvr>
                                      <p:to>
                                        <p:strVal val="visible"/>
                                      </p:to>
                                    </p:set>
                                    <p:anim calcmode="lin" valueType="num">
                                      <p:cBhvr additive="base">
                                        <p:cTn id="57" dur="500" fill="hold"/>
                                        <p:tgtEl>
                                          <p:spTgt spid="114"/>
                                        </p:tgtEl>
                                        <p:attrNameLst>
                                          <p:attrName>ppt_x</p:attrName>
                                        </p:attrNameLst>
                                      </p:cBhvr>
                                      <p:tavLst>
                                        <p:tav tm="0">
                                          <p:val>
                                            <p:strVal val="#ppt_x"/>
                                          </p:val>
                                        </p:tav>
                                        <p:tav tm="100000">
                                          <p:val>
                                            <p:strVal val="#ppt_x"/>
                                          </p:val>
                                        </p:tav>
                                      </p:tavLst>
                                    </p:anim>
                                    <p:anim calcmode="lin" valueType="num">
                                      <p:cBhvr additive="base">
                                        <p:cTn id="58" dur="500" fill="hold"/>
                                        <p:tgtEl>
                                          <p:spTgt spid="114"/>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15"/>
                                        </p:tgtEl>
                                        <p:attrNameLst>
                                          <p:attrName>style.visibility</p:attrName>
                                        </p:attrNameLst>
                                      </p:cBhvr>
                                      <p:to>
                                        <p:strVal val="visible"/>
                                      </p:to>
                                    </p:set>
                                    <p:anim calcmode="lin" valueType="num">
                                      <p:cBhvr additive="base">
                                        <p:cTn id="61" dur="500" fill="hold"/>
                                        <p:tgtEl>
                                          <p:spTgt spid="115"/>
                                        </p:tgtEl>
                                        <p:attrNameLst>
                                          <p:attrName>ppt_x</p:attrName>
                                        </p:attrNameLst>
                                      </p:cBhvr>
                                      <p:tavLst>
                                        <p:tav tm="0">
                                          <p:val>
                                            <p:strVal val="#ppt_x"/>
                                          </p:val>
                                        </p:tav>
                                        <p:tav tm="100000">
                                          <p:val>
                                            <p:strVal val="#ppt_x"/>
                                          </p:val>
                                        </p:tav>
                                      </p:tavLst>
                                    </p:anim>
                                    <p:anim calcmode="lin" valueType="num">
                                      <p:cBhvr additive="base">
                                        <p:cTn id="62" dur="500" fill="hold"/>
                                        <p:tgtEl>
                                          <p:spTgt spid="11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90"/>
                                        </p:tgtEl>
                                        <p:attrNameLst>
                                          <p:attrName>style.visibility</p:attrName>
                                        </p:attrNameLst>
                                      </p:cBhvr>
                                      <p:to>
                                        <p:strVal val="visible"/>
                                      </p:to>
                                    </p:set>
                                    <p:anim calcmode="lin" valueType="num">
                                      <p:cBhvr additive="base">
                                        <p:cTn id="67" dur="500" fill="hold"/>
                                        <p:tgtEl>
                                          <p:spTgt spid="90"/>
                                        </p:tgtEl>
                                        <p:attrNameLst>
                                          <p:attrName>ppt_x</p:attrName>
                                        </p:attrNameLst>
                                      </p:cBhvr>
                                      <p:tavLst>
                                        <p:tav tm="0">
                                          <p:val>
                                            <p:strVal val="#ppt_x"/>
                                          </p:val>
                                        </p:tav>
                                        <p:tav tm="100000">
                                          <p:val>
                                            <p:strVal val="#ppt_x"/>
                                          </p:val>
                                        </p:tav>
                                      </p:tavLst>
                                    </p:anim>
                                    <p:anim calcmode="lin" valueType="num">
                                      <p:cBhvr additive="base">
                                        <p:cTn id="68" dur="500" fill="hold"/>
                                        <p:tgtEl>
                                          <p:spTgt spid="9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12"/>
                                        </p:tgtEl>
                                        <p:attrNameLst>
                                          <p:attrName>style.visibility</p:attrName>
                                        </p:attrNameLst>
                                      </p:cBhvr>
                                      <p:to>
                                        <p:strVal val="visible"/>
                                      </p:to>
                                    </p:set>
                                    <p:anim calcmode="lin" valueType="num">
                                      <p:cBhvr additive="base">
                                        <p:cTn id="71" dur="500" fill="hold"/>
                                        <p:tgtEl>
                                          <p:spTgt spid="112"/>
                                        </p:tgtEl>
                                        <p:attrNameLst>
                                          <p:attrName>ppt_x</p:attrName>
                                        </p:attrNameLst>
                                      </p:cBhvr>
                                      <p:tavLst>
                                        <p:tav tm="0">
                                          <p:val>
                                            <p:strVal val="#ppt_x"/>
                                          </p:val>
                                        </p:tav>
                                        <p:tav tm="100000">
                                          <p:val>
                                            <p:strVal val="#ppt_x"/>
                                          </p:val>
                                        </p:tav>
                                      </p:tavLst>
                                    </p:anim>
                                    <p:anim calcmode="lin" valueType="num">
                                      <p:cBhvr additive="base">
                                        <p:cTn id="72"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7" grpId="0" animBg="1"/>
      <p:bldP spid="88" grpId="0" animBg="1"/>
      <p:bldP spid="89" grpId="0" animBg="1"/>
      <p:bldP spid="90"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6" name="文本框 20"/>
          <p:cNvSpPr txBox="1">
            <a:spLocks noChangeArrowheads="1"/>
          </p:cNvSpPr>
          <p:nvPr/>
        </p:nvSpPr>
        <p:spPr bwMode="auto">
          <a:xfrm>
            <a:off x="3964897" y="2320697"/>
            <a:ext cx="407987" cy="461962"/>
          </a:xfrm>
          <a:prstGeom prst="rect">
            <a:avLst/>
          </a:prstGeom>
          <a:noFill/>
          <a:ln>
            <a:noFill/>
          </a:ln>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dirty="0">
                <a:solidFill>
                  <a:schemeClr val="bg1"/>
                </a:solidFill>
                <a:latin typeface="微软雅黑" pitchFamily="34" charset="-122"/>
                <a:ea typeface="微软雅黑" pitchFamily="34" charset="-122"/>
                <a:cs typeface="Arial" pitchFamily="34" charset="0"/>
              </a:rPr>
              <a:t>1</a:t>
            </a:r>
            <a:endParaRPr lang="zh-CN" altLang="en-US" sz="2400" dirty="0">
              <a:solidFill>
                <a:schemeClr val="bg1"/>
              </a:solidFill>
              <a:latin typeface="微软雅黑" pitchFamily="34" charset="-122"/>
              <a:ea typeface="微软雅黑" pitchFamily="34" charset="-122"/>
              <a:cs typeface="Arial" pitchFamily="34" charset="0"/>
            </a:endParaRPr>
          </a:p>
        </p:txBody>
      </p:sp>
      <p:sp>
        <p:nvSpPr>
          <p:cNvPr id="12" name="平行四边形 16"/>
          <p:cNvSpPr>
            <a:spLocks noChangeArrowheads="1"/>
          </p:cNvSpPr>
          <p:nvPr/>
        </p:nvSpPr>
        <p:spPr bwMode="auto">
          <a:xfrm>
            <a:off x="4462463" y="1537834"/>
            <a:ext cx="4140200" cy="576262"/>
          </a:xfrm>
          <a:prstGeom prst="parallelogram">
            <a:avLst>
              <a:gd name="adj" fmla="val 53585"/>
            </a:avLst>
          </a:prstGeom>
          <a:solidFill>
            <a:srgbClr val="666666"/>
          </a:solidFill>
          <a:ln>
            <a:noFill/>
          </a:ln>
        </p:spPr>
        <p:txBody>
          <a:bodyPr anchor="ctr"/>
          <a:lstStyle/>
          <a:p>
            <a:pPr>
              <a:buFont typeface="Arial" pitchFamily="34" charset="0"/>
              <a:buNone/>
            </a:pPr>
            <a:endParaRPr lang="zh-CN" altLang="en-US">
              <a:solidFill>
                <a:schemeClr val="bg1"/>
              </a:solidFill>
              <a:latin typeface="Calibri" pitchFamily="34" charset="0"/>
            </a:endParaRPr>
          </a:p>
        </p:txBody>
      </p:sp>
      <p:sp>
        <p:nvSpPr>
          <p:cNvPr id="13" name="文本框 18"/>
          <p:cNvSpPr txBox="1">
            <a:spLocks noChangeArrowheads="1"/>
          </p:cNvSpPr>
          <p:nvPr/>
        </p:nvSpPr>
        <p:spPr bwMode="auto">
          <a:xfrm>
            <a:off x="4806466" y="1621465"/>
            <a:ext cx="3432175" cy="400110"/>
          </a:xfrm>
          <a:prstGeom prst="rect">
            <a:avLst/>
          </a:prstGeom>
          <a:solidFill>
            <a:srgbClr val="666666"/>
          </a:solidFill>
          <a:ln>
            <a:noFill/>
          </a:ln>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dirty="0">
                <a:solidFill>
                  <a:schemeClr val="bg1"/>
                </a:solidFill>
                <a:latin typeface="微软雅黑" pitchFamily="34" charset="-122"/>
                <a:ea typeface="微软雅黑" pitchFamily="34" charset="-122"/>
              </a:rPr>
              <a:t>背景现状</a:t>
            </a:r>
          </a:p>
        </p:txBody>
      </p:sp>
      <p:sp>
        <p:nvSpPr>
          <p:cNvPr id="14" name="等腰三角形 18"/>
          <p:cNvSpPr>
            <a:spLocks noChangeArrowheads="1"/>
          </p:cNvSpPr>
          <p:nvPr/>
        </p:nvSpPr>
        <p:spPr bwMode="auto">
          <a:xfrm flipV="1">
            <a:off x="4067176" y="1537834"/>
            <a:ext cx="576262" cy="576262"/>
          </a:xfrm>
          <a:prstGeom prst="triangle">
            <a:avLst>
              <a:gd name="adj" fmla="val 50000"/>
            </a:avLst>
          </a:prstGeom>
          <a:solidFill>
            <a:srgbClr val="666666"/>
          </a:solidFill>
          <a:ln>
            <a:noFill/>
          </a:ln>
        </p:spPr>
        <p:txBody>
          <a:bodyPr anchor="ctr"/>
          <a:lstStyle/>
          <a:p>
            <a:pPr>
              <a:buFont typeface="Arial" pitchFamily="34" charset="0"/>
              <a:buNone/>
            </a:pPr>
            <a:endParaRPr lang="zh-CN" altLang="en-US">
              <a:solidFill>
                <a:schemeClr val="bg1"/>
              </a:solidFill>
              <a:latin typeface="Calibri" pitchFamily="34" charset="0"/>
            </a:endParaRPr>
          </a:p>
        </p:txBody>
      </p:sp>
      <p:sp>
        <p:nvSpPr>
          <p:cNvPr id="15" name="文本框 20"/>
          <p:cNvSpPr txBox="1">
            <a:spLocks noChangeArrowheads="1"/>
          </p:cNvSpPr>
          <p:nvPr/>
        </p:nvSpPr>
        <p:spPr bwMode="auto">
          <a:xfrm>
            <a:off x="4175126" y="1594984"/>
            <a:ext cx="407987" cy="461962"/>
          </a:xfrm>
          <a:prstGeom prst="rect">
            <a:avLst/>
          </a:prstGeom>
          <a:noFill/>
          <a:ln>
            <a:noFill/>
          </a:ln>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a:solidFill>
                  <a:schemeClr val="bg1"/>
                </a:solidFill>
                <a:latin typeface="微软雅黑" pitchFamily="34" charset="-122"/>
                <a:ea typeface="微软雅黑" pitchFamily="34" charset="-122"/>
                <a:cs typeface="Arial" pitchFamily="34" charset="0"/>
              </a:rPr>
              <a:t>1</a:t>
            </a:r>
            <a:endParaRPr lang="zh-CN" altLang="en-US" sz="2400">
              <a:solidFill>
                <a:schemeClr val="bg1"/>
              </a:solidFill>
              <a:latin typeface="微软雅黑" pitchFamily="34" charset="-122"/>
              <a:ea typeface="微软雅黑" pitchFamily="34" charset="-122"/>
              <a:cs typeface="Arial" pitchFamily="34" charset="0"/>
            </a:endParaRPr>
          </a:p>
        </p:txBody>
      </p:sp>
      <p:grpSp>
        <p:nvGrpSpPr>
          <p:cNvPr id="16" name="组合 1"/>
          <p:cNvGrpSpPr/>
          <p:nvPr/>
        </p:nvGrpSpPr>
        <p:grpSpPr bwMode="auto">
          <a:xfrm>
            <a:off x="4067176" y="2822599"/>
            <a:ext cx="4535485" cy="574676"/>
            <a:chOff x="3900488" y="3234642"/>
            <a:chExt cx="4535485" cy="574676"/>
          </a:xfrm>
          <a:solidFill>
            <a:srgbClr val="C20009"/>
          </a:solidFill>
        </p:grpSpPr>
        <p:sp>
          <p:nvSpPr>
            <p:cNvPr id="17" name="平行四边形 20"/>
            <p:cNvSpPr>
              <a:spLocks noChangeArrowheads="1"/>
            </p:cNvSpPr>
            <p:nvPr/>
          </p:nvSpPr>
          <p:spPr bwMode="auto">
            <a:xfrm>
              <a:off x="4295773" y="3234642"/>
              <a:ext cx="4140200" cy="574675"/>
            </a:xfrm>
            <a:prstGeom prst="parallelogram">
              <a:avLst>
                <a:gd name="adj" fmla="val 53600"/>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buFont typeface="Arial" pitchFamily="34" charset="0"/>
                <a:buNone/>
              </a:pPr>
              <a:endParaRPr lang="zh-CN" altLang="en-US">
                <a:solidFill>
                  <a:schemeClr val="bg1"/>
                </a:solidFill>
                <a:latin typeface="Calibri" pitchFamily="34" charset="0"/>
              </a:endParaRPr>
            </a:p>
          </p:txBody>
        </p:sp>
        <p:sp>
          <p:nvSpPr>
            <p:cNvPr id="18" name="文本框 30"/>
            <p:cNvSpPr txBox="1">
              <a:spLocks noChangeArrowheads="1"/>
            </p:cNvSpPr>
            <p:nvPr/>
          </p:nvSpPr>
          <p:spPr bwMode="auto">
            <a:xfrm>
              <a:off x="4649785" y="3334916"/>
              <a:ext cx="3422168" cy="400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dirty="0">
                  <a:solidFill>
                    <a:schemeClr val="bg1"/>
                  </a:solidFill>
                  <a:latin typeface="微软雅黑" pitchFamily="34" charset="-122"/>
                  <a:ea typeface="微软雅黑" pitchFamily="34" charset="-122"/>
                </a:rPr>
                <a:t>新旧标准变化</a:t>
              </a:r>
            </a:p>
          </p:txBody>
        </p:sp>
        <p:sp>
          <p:nvSpPr>
            <p:cNvPr id="19" name="等腰三角形 22"/>
            <p:cNvSpPr>
              <a:spLocks noChangeArrowheads="1"/>
            </p:cNvSpPr>
            <p:nvPr/>
          </p:nvSpPr>
          <p:spPr bwMode="auto">
            <a:xfrm flipV="1">
              <a:off x="3900488" y="3234643"/>
              <a:ext cx="576262" cy="574675"/>
            </a:xfrm>
            <a:prstGeom prst="triangle">
              <a:avLst>
                <a:gd name="adj" fmla="val 50000"/>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buFont typeface="Arial" pitchFamily="34" charset="0"/>
                <a:buNone/>
              </a:pPr>
              <a:endParaRPr lang="zh-CN" altLang="en-US">
                <a:solidFill>
                  <a:schemeClr val="bg1"/>
                </a:solidFill>
                <a:latin typeface="Calibri" pitchFamily="34" charset="0"/>
              </a:endParaRPr>
            </a:p>
          </p:txBody>
        </p:sp>
        <p:sp>
          <p:nvSpPr>
            <p:cNvPr id="20" name="文本框 32"/>
            <p:cNvSpPr txBox="1">
              <a:spLocks noChangeArrowheads="1"/>
            </p:cNvSpPr>
            <p:nvPr/>
          </p:nvSpPr>
          <p:spPr bwMode="auto">
            <a:xfrm>
              <a:off x="4008438" y="3291793"/>
              <a:ext cx="407987" cy="4603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a:solidFill>
                    <a:schemeClr val="bg1"/>
                  </a:solidFill>
                  <a:latin typeface="微软雅黑" pitchFamily="34" charset="-122"/>
                  <a:ea typeface="微软雅黑" pitchFamily="34" charset="-122"/>
                  <a:cs typeface="Arial" pitchFamily="34" charset="0"/>
                </a:rPr>
                <a:t>2</a:t>
              </a:r>
              <a:endParaRPr lang="zh-CN" altLang="en-US" sz="2400">
                <a:solidFill>
                  <a:schemeClr val="bg1"/>
                </a:solidFill>
                <a:latin typeface="微软雅黑" pitchFamily="34" charset="-122"/>
                <a:ea typeface="微软雅黑" pitchFamily="34" charset="-122"/>
                <a:cs typeface="Arial" pitchFamily="34" charset="0"/>
              </a:endParaRPr>
            </a:p>
          </p:txBody>
        </p:sp>
      </p:grpSp>
      <p:grpSp>
        <p:nvGrpSpPr>
          <p:cNvPr id="21" name="组合 20"/>
          <p:cNvGrpSpPr/>
          <p:nvPr/>
        </p:nvGrpSpPr>
        <p:grpSpPr>
          <a:xfrm>
            <a:off x="4067175" y="4105779"/>
            <a:ext cx="4535486" cy="576263"/>
            <a:chOff x="3900489" y="3194052"/>
            <a:chExt cx="4535486" cy="576263"/>
          </a:xfrm>
        </p:grpSpPr>
        <p:sp>
          <p:nvSpPr>
            <p:cNvPr id="22" name="平行四边形 28"/>
            <p:cNvSpPr>
              <a:spLocks noChangeArrowheads="1"/>
            </p:cNvSpPr>
            <p:nvPr/>
          </p:nvSpPr>
          <p:spPr bwMode="auto">
            <a:xfrm>
              <a:off x="4295775" y="3194052"/>
              <a:ext cx="4140200" cy="576263"/>
            </a:xfrm>
            <a:prstGeom prst="parallelogram">
              <a:avLst>
                <a:gd name="adj" fmla="val 53585"/>
              </a:avLst>
            </a:pr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buFont typeface="Arial" pitchFamily="34" charset="0"/>
                <a:buNone/>
              </a:pPr>
              <a:endParaRPr lang="zh-CN" altLang="en-US">
                <a:latin typeface="Calibri" pitchFamily="34" charset="0"/>
              </a:endParaRPr>
            </a:p>
          </p:txBody>
        </p:sp>
        <p:sp>
          <p:nvSpPr>
            <p:cNvPr id="23" name="文本框 40"/>
            <p:cNvSpPr txBox="1">
              <a:spLocks noChangeArrowheads="1"/>
            </p:cNvSpPr>
            <p:nvPr/>
          </p:nvSpPr>
          <p:spPr bwMode="auto">
            <a:xfrm>
              <a:off x="4649787" y="3265488"/>
              <a:ext cx="3786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dirty="0">
                  <a:solidFill>
                    <a:schemeClr val="bg1"/>
                  </a:solidFill>
                  <a:latin typeface="微软雅黑" pitchFamily="34" charset="-122"/>
                  <a:ea typeface="微软雅黑" pitchFamily="34" charset="-122"/>
                </a:rPr>
                <a:t>新标准面临的问题</a:t>
              </a:r>
            </a:p>
          </p:txBody>
        </p:sp>
        <p:sp>
          <p:nvSpPr>
            <p:cNvPr id="24" name="等腰三角形 30"/>
            <p:cNvSpPr>
              <a:spLocks noChangeArrowheads="1"/>
            </p:cNvSpPr>
            <p:nvPr/>
          </p:nvSpPr>
          <p:spPr bwMode="auto">
            <a:xfrm flipV="1">
              <a:off x="3900489" y="3194052"/>
              <a:ext cx="576263" cy="576263"/>
            </a:xfrm>
            <a:prstGeom prst="triangle">
              <a:avLst>
                <a:gd name="adj" fmla="val 50000"/>
              </a:avLst>
            </a:pr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buFont typeface="Arial" pitchFamily="34" charset="0"/>
                <a:buNone/>
              </a:pPr>
              <a:endParaRPr lang="zh-CN" altLang="en-US">
                <a:latin typeface="Calibri" pitchFamily="34" charset="0"/>
              </a:endParaRPr>
            </a:p>
          </p:txBody>
        </p:sp>
        <p:sp>
          <p:nvSpPr>
            <p:cNvPr id="25" name="文本框 42"/>
            <p:cNvSpPr txBox="1">
              <a:spLocks noChangeArrowheads="1"/>
            </p:cNvSpPr>
            <p:nvPr/>
          </p:nvSpPr>
          <p:spPr bwMode="auto">
            <a:xfrm>
              <a:off x="4008439" y="3251202"/>
              <a:ext cx="4079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a:solidFill>
                    <a:schemeClr val="bg1"/>
                  </a:solidFill>
                  <a:latin typeface="微软雅黑" pitchFamily="34" charset="-122"/>
                  <a:ea typeface="微软雅黑" pitchFamily="34" charset="-122"/>
                  <a:cs typeface="Arial" pitchFamily="34" charset="0"/>
                </a:rPr>
                <a:t>3</a:t>
              </a:r>
              <a:endParaRPr lang="zh-CN" altLang="en-US" sz="2400">
                <a:solidFill>
                  <a:schemeClr val="bg1"/>
                </a:solidFill>
                <a:latin typeface="微软雅黑" pitchFamily="34" charset="-122"/>
                <a:ea typeface="微软雅黑" pitchFamily="34" charset="-122"/>
                <a:cs typeface="Arial" pitchFamily="34" charset="0"/>
              </a:endParaRPr>
            </a:p>
          </p:txBody>
        </p:sp>
      </p:grpSp>
    </p:spTree>
    <p:extLst>
      <p:ext uri="{BB962C8B-B14F-4D97-AF65-F5344CB8AC3E}">
        <p14:creationId xmlns:p14="http://schemas.microsoft.com/office/powerpoint/2010/main" val="4083816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16"/>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E07817-62EC-4D7E-816E-A0E2799CA87F}"/>
              </a:ext>
            </a:extLst>
          </p:cNvPr>
          <p:cNvSpPr>
            <a:spLocks noGrp="1"/>
          </p:cNvSpPr>
          <p:nvPr>
            <p:ph type="title"/>
          </p:nvPr>
        </p:nvSpPr>
        <p:spPr/>
        <p:txBody>
          <a:bodyPr>
            <a:normAutofit/>
          </a:bodyPr>
          <a:lstStyle/>
          <a:p>
            <a:r>
              <a:rPr lang="zh-CN" altLang="en-US" dirty="0">
                <a:solidFill>
                  <a:srgbClr val="191919"/>
                </a:solidFill>
                <a:latin typeface="PingFang SC"/>
              </a:rPr>
              <a:t>一、名称的变化</a:t>
            </a:r>
            <a:endParaRPr lang="zh-CN" altLang="en-US" dirty="0"/>
          </a:p>
        </p:txBody>
      </p:sp>
      <p:sp>
        <p:nvSpPr>
          <p:cNvPr id="4" name="矩形 3">
            <a:extLst>
              <a:ext uri="{FF2B5EF4-FFF2-40B4-BE49-F238E27FC236}">
                <a16:creationId xmlns:a16="http://schemas.microsoft.com/office/drawing/2014/main" id="{005010BF-3D62-4B31-9124-831E291E070F}"/>
              </a:ext>
            </a:extLst>
          </p:cNvPr>
          <p:cNvSpPr/>
          <p:nvPr/>
        </p:nvSpPr>
        <p:spPr>
          <a:xfrm>
            <a:off x="2104016" y="1634127"/>
            <a:ext cx="7983974" cy="131324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a:extLst>
              <a:ext uri="{FF2B5EF4-FFF2-40B4-BE49-F238E27FC236}">
                <a16:creationId xmlns:a16="http://schemas.microsoft.com/office/drawing/2014/main" id="{A987316F-2C1A-45FB-9230-5EE46F547B62}"/>
              </a:ext>
            </a:extLst>
          </p:cNvPr>
          <p:cNvSpPr/>
          <p:nvPr/>
        </p:nvSpPr>
        <p:spPr>
          <a:xfrm>
            <a:off x="2532605" y="1901802"/>
            <a:ext cx="7176606" cy="861774"/>
          </a:xfrm>
          <a:prstGeom prst="rect">
            <a:avLst/>
          </a:prstGeom>
          <a:ln>
            <a:noFill/>
          </a:ln>
        </p:spPr>
        <p:txBody>
          <a:bodyPr wrap="square">
            <a:spAutoFit/>
          </a:bodyPr>
          <a:lstStyle/>
          <a:p>
            <a:pPr algn="ctr">
              <a:spcAft>
                <a:spcPts val="1200"/>
              </a:spcAft>
            </a:pPr>
            <a:r>
              <a:rPr kumimoji="1" lang="zh-CN" altLang="en-US" sz="2000" b="1" kern="1800" spc="100" dirty="0">
                <a:solidFill>
                  <a:srgbClr val="0070C0"/>
                </a:solidFill>
                <a:latin typeface="Microsoft YaHei" charset="-122"/>
                <a:ea typeface="Microsoft YaHei" charset="-122"/>
                <a:cs typeface="Microsoft YaHei" charset="-122"/>
              </a:rPr>
              <a:t>信息安全技术</a:t>
            </a:r>
          </a:p>
          <a:p>
            <a:pPr algn="ctr">
              <a:spcAft>
                <a:spcPts val="1200"/>
              </a:spcAft>
            </a:pPr>
            <a:r>
              <a:rPr kumimoji="1" lang="zh-CN" altLang="en-US" sz="2000" b="1" kern="1800" spc="100" dirty="0">
                <a:solidFill>
                  <a:srgbClr val="FF0000"/>
                </a:solidFill>
                <a:latin typeface="Microsoft YaHei" charset="-122"/>
                <a:ea typeface="Microsoft YaHei" charset="-122"/>
                <a:cs typeface="Microsoft YaHei" charset="-122"/>
              </a:rPr>
              <a:t>网络安全</a:t>
            </a:r>
            <a:r>
              <a:rPr kumimoji="1" lang="zh-CN" altLang="en-US" sz="2000" b="1" kern="1800" spc="100" dirty="0">
                <a:solidFill>
                  <a:srgbClr val="0070C0"/>
                </a:solidFill>
                <a:latin typeface="Microsoft YaHei" charset="-122"/>
                <a:ea typeface="Microsoft YaHei" charset="-122"/>
                <a:cs typeface="Microsoft YaHei" charset="-122"/>
              </a:rPr>
              <a:t>等级保护基本要求</a:t>
            </a:r>
          </a:p>
        </p:txBody>
      </p:sp>
      <p:sp>
        <p:nvSpPr>
          <p:cNvPr id="6" name="文本框 5">
            <a:extLst>
              <a:ext uri="{FF2B5EF4-FFF2-40B4-BE49-F238E27FC236}">
                <a16:creationId xmlns:a16="http://schemas.microsoft.com/office/drawing/2014/main" id="{CFA893B6-C827-410A-81B9-CC1AFAFB054B}"/>
              </a:ext>
            </a:extLst>
          </p:cNvPr>
          <p:cNvSpPr txBox="1"/>
          <p:nvPr/>
        </p:nvSpPr>
        <p:spPr>
          <a:xfrm>
            <a:off x="2862445" y="4449441"/>
            <a:ext cx="6516918" cy="923330"/>
          </a:xfrm>
          <a:prstGeom prst="rect">
            <a:avLst/>
          </a:prstGeom>
          <a:noFill/>
        </p:spPr>
        <p:txBody>
          <a:bodyPr wrap="square" rtlCol="0">
            <a:spAutoFit/>
          </a:bodyPr>
          <a:lstStyle/>
          <a:p>
            <a:pPr algn="ctr">
              <a:lnSpc>
                <a:spcPct val="150000"/>
              </a:lnSpc>
            </a:pPr>
            <a:r>
              <a:rPr lang="zh-CN" altLang="en-US" b="1" dirty="0">
                <a:solidFill>
                  <a:schemeClr val="tx1">
                    <a:lumMod val="50000"/>
                    <a:lumOff val="50000"/>
                  </a:schemeClr>
                </a:solidFill>
                <a:latin typeface="微软雅黑" panose="020B0503020204020204" pitchFamily="34" charset="-122"/>
                <a:ea typeface="微软雅黑" panose="020B0503020204020204" pitchFamily="34" charset="-122"/>
              </a:rPr>
              <a:t>信息安全技术</a:t>
            </a:r>
            <a:endParaRPr lang="en-US" altLang="zh-CN" b="1" dirty="0">
              <a:solidFill>
                <a:schemeClr val="tx1">
                  <a:lumMod val="50000"/>
                  <a:lumOff val="50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b="1" dirty="0">
                <a:solidFill>
                  <a:srgbClr val="FF0000"/>
                </a:solidFill>
                <a:latin typeface="微软雅黑" panose="020B0503020204020204" pitchFamily="34" charset="-122"/>
                <a:ea typeface="微软雅黑" panose="020B0503020204020204" pitchFamily="34" charset="-122"/>
              </a:rPr>
              <a:t>信息系统安全</a:t>
            </a:r>
            <a:r>
              <a:rPr lang="zh-CN" altLang="en-US" b="1" dirty="0">
                <a:solidFill>
                  <a:schemeClr val="tx1">
                    <a:lumMod val="50000"/>
                    <a:lumOff val="50000"/>
                  </a:schemeClr>
                </a:solidFill>
                <a:latin typeface="微软雅黑" panose="020B0503020204020204" pitchFamily="34" charset="-122"/>
                <a:ea typeface="微软雅黑" panose="020B0503020204020204" pitchFamily="34" charset="-122"/>
              </a:rPr>
              <a:t>等级保护基本要求</a:t>
            </a:r>
          </a:p>
        </p:txBody>
      </p:sp>
      <p:sp>
        <p:nvSpPr>
          <p:cNvPr id="7" name="右弧形箭头 8">
            <a:extLst>
              <a:ext uri="{FF2B5EF4-FFF2-40B4-BE49-F238E27FC236}">
                <a16:creationId xmlns:a16="http://schemas.microsoft.com/office/drawing/2014/main" id="{C18F6053-1BB0-44B7-B41A-4DB32BDD0E0F}"/>
              </a:ext>
            </a:extLst>
          </p:cNvPr>
          <p:cNvSpPr/>
          <p:nvPr/>
        </p:nvSpPr>
        <p:spPr>
          <a:xfrm rot="10800000">
            <a:off x="5167088" y="2763576"/>
            <a:ext cx="1103086" cy="1773953"/>
          </a:xfrm>
          <a:prstGeom prst="curvedLef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文本框 7">
            <a:extLst>
              <a:ext uri="{FF2B5EF4-FFF2-40B4-BE49-F238E27FC236}">
                <a16:creationId xmlns:a16="http://schemas.microsoft.com/office/drawing/2014/main" id="{D38C9144-D188-4737-91A6-11FEBCFFBFB3}"/>
              </a:ext>
            </a:extLst>
          </p:cNvPr>
          <p:cNvSpPr txBox="1"/>
          <p:nvPr/>
        </p:nvSpPr>
        <p:spPr>
          <a:xfrm>
            <a:off x="5486403" y="3556518"/>
            <a:ext cx="2852063"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上升到了网络空间安全的层面</a:t>
            </a:r>
          </a:p>
        </p:txBody>
      </p:sp>
    </p:spTree>
    <p:extLst>
      <p:ext uri="{BB962C8B-B14F-4D97-AF65-F5344CB8AC3E}">
        <p14:creationId xmlns:p14="http://schemas.microsoft.com/office/powerpoint/2010/main" val="2080501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80">
                                          <p:stCondLst>
                                            <p:cond delay="0"/>
                                          </p:stCondLst>
                                        </p:cTn>
                                        <p:tgtEl>
                                          <p:spTgt spid="4"/>
                                        </p:tgtEl>
                                      </p:cBhvr>
                                    </p:animEffect>
                                    <p:anim calcmode="lin" valueType="num">
                                      <p:cBhvr>
                                        <p:cTn id="20"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5" dur="26">
                                          <p:stCondLst>
                                            <p:cond delay="650"/>
                                          </p:stCondLst>
                                        </p:cTn>
                                        <p:tgtEl>
                                          <p:spTgt spid="4"/>
                                        </p:tgtEl>
                                      </p:cBhvr>
                                      <p:to x="100000" y="60000"/>
                                    </p:animScale>
                                    <p:animScale>
                                      <p:cBhvr>
                                        <p:cTn id="26" dur="166" decel="50000">
                                          <p:stCondLst>
                                            <p:cond delay="676"/>
                                          </p:stCondLst>
                                        </p:cTn>
                                        <p:tgtEl>
                                          <p:spTgt spid="4"/>
                                        </p:tgtEl>
                                      </p:cBhvr>
                                      <p:to x="100000" y="100000"/>
                                    </p:animScale>
                                    <p:animScale>
                                      <p:cBhvr>
                                        <p:cTn id="27" dur="26">
                                          <p:stCondLst>
                                            <p:cond delay="1312"/>
                                          </p:stCondLst>
                                        </p:cTn>
                                        <p:tgtEl>
                                          <p:spTgt spid="4"/>
                                        </p:tgtEl>
                                      </p:cBhvr>
                                      <p:to x="100000" y="80000"/>
                                    </p:animScale>
                                    <p:animScale>
                                      <p:cBhvr>
                                        <p:cTn id="28" dur="166" decel="50000">
                                          <p:stCondLst>
                                            <p:cond delay="1338"/>
                                          </p:stCondLst>
                                        </p:cTn>
                                        <p:tgtEl>
                                          <p:spTgt spid="4"/>
                                        </p:tgtEl>
                                      </p:cBhvr>
                                      <p:to x="100000" y="100000"/>
                                    </p:animScale>
                                    <p:animScale>
                                      <p:cBhvr>
                                        <p:cTn id="29" dur="26">
                                          <p:stCondLst>
                                            <p:cond delay="1642"/>
                                          </p:stCondLst>
                                        </p:cTn>
                                        <p:tgtEl>
                                          <p:spTgt spid="4"/>
                                        </p:tgtEl>
                                      </p:cBhvr>
                                      <p:to x="100000" y="90000"/>
                                    </p:animScale>
                                    <p:animScale>
                                      <p:cBhvr>
                                        <p:cTn id="30" dur="166" decel="50000">
                                          <p:stCondLst>
                                            <p:cond delay="1668"/>
                                          </p:stCondLst>
                                        </p:cTn>
                                        <p:tgtEl>
                                          <p:spTgt spid="4"/>
                                        </p:tgtEl>
                                      </p:cBhvr>
                                      <p:to x="100000" y="100000"/>
                                    </p:animScale>
                                    <p:animScale>
                                      <p:cBhvr>
                                        <p:cTn id="31" dur="26">
                                          <p:stCondLst>
                                            <p:cond delay="1808"/>
                                          </p:stCondLst>
                                        </p:cTn>
                                        <p:tgtEl>
                                          <p:spTgt spid="4"/>
                                        </p:tgtEl>
                                      </p:cBhvr>
                                      <p:to x="100000" y="95000"/>
                                    </p:animScale>
                                    <p:animScale>
                                      <p:cBhvr>
                                        <p:cTn id="32" dur="166" decel="50000">
                                          <p:stCondLst>
                                            <p:cond delay="1834"/>
                                          </p:stCondLst>
                                        </p:cTn>
                                        <p:tgtEl>
                                          <p:spTgt spid="4"/>
                                        </p:tgtEl>
                                      </p:cBhvr>
                                      <p:to x="100000" y="100000"/>
                                    </p:animScale>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animBg="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6857B7-6047-4CEC-8E93-CF6BE1D73595}"/>
              </a:ext>
            </a:extLst>
          </p:cNvPr>
          <p:cNvSpPr>
            <a:spLocks noGrp="1"/>
          </p:cNvSpPr>
          <p:nvPr>
            <p:ph type="title"/>
          </p:nvPr>
        </p:nvSpPr>
        <p:spPr/>
        <p:txBody>
          <a:bodyPr>
            <a:normAutofit/>
          </a:bodyPr>
          <a:lstStyle/>
          <a:p>
            <a:r>
              <a:rPr lang="zh-CN" altLang="en-US" dirty="0">
                <a:solidFill>
                  <a:srgbClr val="191919"/>
                </a:solidFill>
                <a:latin typeface="PingFang SC"/>
              </a:rPr>
              <a:t>二、内容的变化</a:t>
            </a:r>
            <a:endParaRPr lang="zh-CN" altLang="en-US" dirty="0"/>
          </a:p>
        </p:txBody>
      </p:sp>
      <p:sp>
        <p:nvSpPr>
          <p:cNvPr id="4" name="矩形 3">
            <a:extLst>
              <a:ext uri="{FF2B5EF4-FFF2-40B4-BE49-F238E27FC236}">
                <a16:creationId xmlns:a16="http://schemas.microsoft.com/office/drawing/2014/main" id="{1BA6C4B2-8ABB-4EB4-862B-816798BB7EF8}"/>
              </a:ext>
            </a:extLst>
          </p:cNvPr>
          <p:cNvSpPr/>
          <p:nvPr/>
        </p:nvSpPr>
        <p:spPr>
          <a:xfrm>
            <a:off x="1693682" y="1311549"/>
            <a:ext cx="8804635" cy="4031873"/>
          </a:xfrm>
          <a:prstGeom prst="rect">
            <a:avLst/>
          </a:prstGeom>
        </p:spPr>
        <p:txBody>
          <a:bodyPr wrap="square">
            <a:spAutoFit/>
          </a:bodyPr>
          <a:lstStyle/>
          <a:p>
            <a:pPr lvl="1">
              <a:lnSpc>
                <a:spcPct val="200000"/>
              </a:lnSpc>
            </a:pPr>
            <a:r>
              <a:rPr lang="zh-CN" altLang="en-US" dirty="0">
                <a:solidFill>
                  <a:srgbClr val="5A9CD5"/>
                </a:solidFill>
                <a:latin typeface="微软雅黑" panose="020B0503020204020204" pitchFamily="34" charset="-122"/>
                <a:ea typeface="微软雅黑" panose="020B0503020204020204" pitchFamily="34" charset="-122"/>
              </a:rPr>
              <a:t>第</a:t>
            </a:r>
            <a:r>
              <a:rPr lang="en-US" altLang="zh-CN" dirty="0">
                <a:solidFill>
                  <a:srgbClr val="5A9CD5"/>
                </a:solidFill>
                <a:latin typeface="微软雅黑" panose="020B0503020204020204" pitchFamily="34" charset="-122"/>
                <a:ea typeface="微软雅黑" panose="020B0503020204020204" pitchFamily="34" charset="-122"/>
              </a:rPr>
              <a:t>1</a:t>
            </a:r>
            <a:r>
              <a:rPr lang="zh-CN" altLang="en-US" dirty="0">
                <a:solidFill>
                  <a:srgbClr val="5A9CD5"/>
                </a:solidFill>
                <a:latin typeface="微软雅黑" panose="020B0503020204020204" pitchFamily="34" charset="-122"/>
                <a:ea typeface="微软雅黑" panose="020B0503020204020204" pitchFamily="34" charset="-122"/>
              </a:rPr>
              <a:t>部分 安全通用要求（公安部信息安全等级保护评估中心）</a:t>
            </a:r>
            <a:endParaRPr lang="en-US" altLang="zh-CN" dirty="0">
              <a:solidFill>
                <a:srgbClr val="5A9CD5"/>
              </a:solidFill>
              <a:latin typeface="微软雅黑" panose="020B0503020204020204" pitchFamily="34" charset="-122"/>
              <a:ea typeface="微软雅黑" panose="020B0503020204020204" pitchFamily="34" charset="-122"/>
            </a:endParaRPr>
          </a:p>
          <a:p>
            <a:pPr lvl="1">
              <a:lnSpc>
                <a:spcPct val="200000"/>
              </a:lnSpc>
            </a:pPr>
            <a:r>
              <a:rPr lang="zh-CN" altLang="en-US" dirty="0">
                <a:solidFill>
                  <a:srgbClr val="5A9CD5"/>
                </a:solidFill>
                <a:latin typeface="微软雅黑" panose="020B0503020204020204" pitchFamily="34" charset="-122"/>
                <a:ea typeface="微软雅黑" panose="020B0503020204020204" pitchFamily="34" charset="-122"/>
              </a:rPr>
              <a:t>第</a:t>
            </a:r>
            <a:r>
              <a:rPr lang="en-US" altLang="zh-CN" dirty="0">
                <a:solidFill>
                  <a:srgbClr val="5A9CD5"/>
                </a:solidFill>
                <a:latin typeface="微软雅黑" panose="020B0503020204020204" pitchFamily="34" charset="-122"/>
                <a:ea typeface="微软雅黑" panose="020B0503020204020204" pitchFamily="34" charset="-122"/>
              </a:rPr>
              <a:t>2</a:t>
            </a:r>
            <a:r>
              <a:rPr lang="zh-CN" altLang="en-US" dirty="0">
                <a:solidFill>
                  <a:srgbClr val="5A9CD5"/>
                </a:solidFill>
                <a:latin typeface="微软雅黑" panose="020B0503020204020204" pitchFamily="34" charset="-122"/>
                <a:ea typeface="微软雅黑" panose="020B0503020204020204" pitchFamily="34" charset="-122"/>
              </a:rPr>
              <a:t>部分 云计算安全扩展要求（公安部信息安全等级保护评估中心）</a:t>
            </a:r>
            <a:endParaRPr lang="en-US" altLang="zh-CN" dirty="0">
              <a:solidFill>
                <a:srgbClr val="5A9CD5"/>
              </a:solidFill>
              <a:latin typeface="微软雅黑" panose="020B0503020204020204" pitchFamily="34" charset="-122"/>
              <a:ea typeface="微软雅黑" panose="020B0503020204020204" pitchFamily="34" charset="-122"/>
            </a:endParaRPr>
          </a:p>
          <a:p>
            <a:pPr lvl="1">
              <a:lnSpc>
                <a:spcPct val="200000"/>
              </a:lnSpc>
            </a:pPr>
            <a:r>
              <a:rPr lang="zh-CN" altLang="en-US" dirty="0">
                <a:solidFill>
                  <a:srgbClr val="5A9CD5"/>
                </a:solidFill>
                <a:latin typeface="微软雅黑" panose="020B0503020204020204" pitchFamily="34" charset="-122"/>
                <a:ea typeface="微软雅黑" panose="020B0503020204020204" pitchFamily="34" charset="-122"/>
              </a:rPr>
              <a:t>第</a:t>
            </a:r>
            <a:r>
              <a:rPr lang="en-US" altLang="zh-CN" dirty="0">
                <a:solidFill>
                  <a:srgbClr val="5A9CD5"/>
                </a:solidFill>
                <a:latin typeface="微软雅黑" panose="020B0503020204020204" pitchFamily="34" charset="-122"/>
                <a:ea typeface="微软雅黑" panose="020B0503020204020204" pitchFamily="34" charset="-122"/>
              </a:rPr>
              <a:t>3</a:t>
            </a:r>
            <a:r>
              <a:rPr lang="zh-CN" altLang="en-US" dirty="0">
                <a:solidFill>
                  <a:srgbClr val="5A9CD5"/>
                </a:solidFill>
                <a:latin typeface="微软雅黑" panose="020B0503020204020204" pitchFamily="34" charset="-122"/>
                <a:ea typeface="微软雅黑" panose="020B0503020204020204" pitchFamily="34" charset="-122"/>
              </a:rPr>
              <a:t>部分 移动互联安全扩展要求（北京鼎普科技股份有限公司）</a:t>
            </a:r>
            <a:endParaRPr lang="en-US" altLang="zh-CN" dirty="0">
              <a:solidFill>
                <a:srgbClr val="5A9CD5"/>
              </a:solidFill>
              <a:latin typeface="微软雅黑" panose="020B0503020204020204" pitchFamily="34" charset="-122"/>
              <a:ea typeface="微软雅黑" panose="020B0503020204020204" pitchFamily="34" charset="-122"/>
            </a:endParaRPr>
          </a:p>
          <a:p>
            <a:pPr lvl="1">
              <a:lnSpc>
                <a:spcPct val="200000"/>
              </a:lnSpc>
            </a:pPr>
            <a:r>
              <a:rPr lang="zh-CN" altLang="en-US" dirty="0">
                <a:solidFill>
                  <a:srgbClr val="5A9CD5"/>
                </a:solidFill>
                <a:latin typeface="微软雅黑" panose="020B0503020204020204" pitchFamily="34" charset="-122"/>
                <a:ea typeface="微软雅黑" panose="020B0503020204020204" pitchFamily="34" charset="-122"/>
              </a:rPr>
              <a:t>第</a:t>
            </a:r>
            <a:r>
              <a:rPr lang="en-US" altLang="zh-CN" dirty="0">
                <a:solidFill>
                  <a:srgbClr val="5A9CD5"/>
                </a:solidFill>
                <a:latin typeface="微软雅黑" panose="020B0503020204020204" pitchFamily="34" charset="-122"/>
                <a:ea typeface="微软雅黑" panose="020B0503020204020204" pitchFamily="34" charset="-122"/>
              </a:rPr>
              <a:t>4</a:t>
            </a:r>
            <a:r>
              <a:rPr lang="zh-CN" altLang="en-US" dirty="0">
                <a:solidFill>
                  <a:srgbClr val="5A9CD5"/>
                </a:solidFill>
                <a:latin typeface="微软雅黑" panose="020B0503020204020204" pitchFamily="34" charset="-122"/>
                <a:ea typeface="微软雅黑" panose="020B0503020204020204" pitchFamily="34" charset="-122"/>
              </a:rPr>
              <a:t>部分 物联网安全扩展要求（公安部第一研究所）</a:t>
            </a:r>
            <a:endParaRPr lang="en-US" altLang="zh-CN" dirty="0">
              <a:solidFill>
                <a:srgbClr val="5A9CD5"/>
              </a:solidFill>
              <a:latin typeface="微软雅黑" panose="020B0503020204020204" pitchFamily="34" charset="-122"/>
              <a:ea typeface="微软雅黑" panose="020B0503020204020204" pitchFamily="34" charset="-122"/>
            </a:endParaRPr>
          </a:p>
          <a:p>
            <a:pPr lvl="1">
              <a:lnSpc>
                <a:spcPct val="200000"/>
              </a:lnSpc>
            </a:pPr>
            <a:r>
              <a:rPr lang="zh-CN" altLang="en-US" dirty="0">
                <a:solidFill>
                  <a:srgbClr val="5A9CD5"/>
                </a:solidFill>
                <a:latin typeface="微软雅黑" panose="020B0503020204020204" pitchFamily="34" charset="-122"/>
                <a:ea typeface="微软雅黑" panose="020B0503020204020204" pitchFamily="34" charset="-122"/>
              </a:rPr>
              <a:t>第</a:t>
            </a:r>
            <a:r>
              <a:rPr lang="en-US" altLang="zh-CN" dirty="0">
                <a:solidFill>
                  <a:srgbClr val="5A9CD5"/>
                </a:solidFill>
                <a:latin typeface="微软雅黑" panose="020B0503020204020204" pitchFamily="34" charset="-122"/>
                <a:ea typeface="微软雅黑" panose="020B0503020204020204" pitchFamily="34" charset="-122"/>
              </a:rPr>
              <a:t>5</a:t>
            </a:r>
            <a:r>
              <a:rPr lang="zh-CN" altLang="en-US" dirty="0">
                <a:solidFill>
                  <a:srgbClr val="5A9CD5"/>
                </a:solidFill>
                <a:latin typeface="微软雅黑" panose="020B0503020204020204" pitchFamily="34" charset="-122"/>
                <a:ea typeface="微软雅黑" panose="020B0503020204020204" pitchFamily="34" charset="-122"/>
              </a:rPr>
              <a:t>部分 工业控制系统安全扩展要求（浙江大学）</a:t>
            </a:r>
            <a:endParaRPr lang="en-US" altLang="zh-CN" dirty="0">
              <a:solidFill>
                <a:srgbClr val="5A9CD5"/>
              </a:solidFill>
              <a:latin typeface="微软雅黑" panose="020B0503020204020204" pitchFamily="34" charset="-122"/>
              <a:ea typeface="微软雅黑" panose="020B0503020204020204" pitchFamily="34" charset="-122"/>
            </a:endParaRPr>
          </a:p>
          <a:p>
            <a:pPr lvl="1">
              <a:lnSpc>
                <a:spcPct val="200000"/>
              </a:lnSpc>
            </a:pPr>
            <a:r>
              <a:rPr lang="zh-CN" altLang="en-US" dirty="0">
                <a:solidFill>
                  <a:srgbClr val="5A9CD5"/>
                </a:solidFill>
                <a:latin typeface="微软雅黑" panose="020B0503020204020204" pitchFamily="34" charset="-122"/>
                <a:ea typeface="微软雅黑" panose="020B0503020204020204" pitchFamily="34" charset="-122"/>
              </a:rPr>
              <a:t>第</a:t>
            </a:r>
            <a:r>
              <a:rPr lang="en-US" altLang="zh-CN" dirty="0">
                <a:solidFill>
                  <a:srgbClr val="5A9CD5"/>
                </a:solidFill>
                <a:latin typeface="微软雅黑" panose="020B0503020204020204" pitchFamily="34" charset="-122"/>
                <a:ea typeface="微软雅黑" panose="020B0503020204020204" pitchFamily="34" charset="-122"/>
              </a:rPr>
              <a:t>6</a:t>
            </a:r>
            <a:r>
              <a:rPr lang="zh-CN" altLang="en-US" dirty="0">
                <a:solidFill>
                  <a:srgbClr val="5A9CD5"/>
                </a:solidFill>
                <a:latin typeface="微软雅黑" panose="020B0503020204020204" pitchFamily="34" charset="-122"/>
                <a:ea typeface="微软雅黑" panose="020B0503020204020204" pitchFamily="34" charset="-122"/>
              </a:rPr>
              <a:t>部分 大数据安全扩展要求</a:t>
            </a:r>
            <a:endParaRPr lang="en-US" altLang="zh-CN" dirty="0">
              <a:solidFill>
                <a:srgbClr val="5A9CD5"/>
              </a:solidFill>
              <a:latin typeface="微软雅黑" panose="020B0503020204020204" pitchFamily="34" charset="-122"/>
              <a:ea typeface="微软雅黑" panose="020B0503020204020204" pitchFamily="34" charset="-122"/>
            </a:endParaRPr>
          </a:p>
          <a:p>
            <a:pPr>
              <a:lnSpc>
                <a:spcPct val="200000"/>
              </a:lnSpc>
            </a:pPr>
            <a:r>
              <a:rPr lang="zh-CN" altLang="en-US" sz="2000" dirty="0">
                <a:solidFill>
                  <a:srgbClr val="FF0000"/>
                </a:solidFill>
                <a:latin typeface="微软雅黑" panose="020B0503020204020204" pitchFamily="34" charset="-122"/>
                <a:ea typeface="微软雅黑" panose="020B0503020204020204" pitchFamily="34" charset="-122"/>
              </a:rPr>
              <a:t>将上述</a:t>
            </a:r>
            <a:r>
              <a:rPr lang="en-US" altLang="zh-CN" sz="2000" dirty="0">
                <a:solidFill>
                  <a:srgbClr val="FF0000"/>
                </a:solidFill>
                <a:latin typeface="微软雅黑" panose="020B0503020204020204" pitchFamily="34" charset="-122"/>
                <a:ea typeface="微软雅黑" panose="020B0503020204020204" pitchFamily="34" charset="-122"/>
              </a:rPr>
              <a:t>6</a:t>
            </a:r>
            <a:r>
              <a:rPr lang="zh-CN" altLang="en-US" sz="2000" dirty="0">
                <a:solidFill>
                  <a:srgbClr val="FF0000"/>
                </a:solidFill>
                <a:latin typeface="微软雅黑" panose="020B0503020204020204" pitchFamily="34" charset="-122"/>
                <a:ea typeface="微软雅黑" panose="020B0503020204020204" pitchFamily="34" charset="-122"/>
              </a:rPr>
              <a:t>个部分合并为一个标准：</a:t>
            </a:r>
            <a:r>
              <a:rPr lang="en-US" altLang="zh-CN" sz="2000" dirty="0">
                <a:solidFill>
                  <a:srgbClr val="FF0000"/>
                </a:solidFill>
                <a:latin typeface="微软雅黑" panose="020B0503020204020204" pitchFamily="34" charset="-122"/>
                <a:ea typeface="微软雅黑" panose="020B0503020204020204" pitchFamily="34" charset="-122"/>
              </a:rPr>
              <a:t>GB/T 22239  </a:t>
            </a:r>
            <a:r>
              <a:rPr lang="zh-CN" altLang="en-US" sz="2000" dirty="0">
                <a:solidFill>
                  <a:srgbClr val="FF0000"/>
                </a:solidFill>
                <a:latin typeface="微软雅黑" panose="020B0503020204020204" pitchFamily="34" charset="-122"/>
                <a:ea typeface="微软雅黑" panose="020B0503020204020204" pitchFamily="34" charset="-122"/>
              </a:rPr>
              <a:t>网络安全等级保护基本要求</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0251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6B70CD-A8EF-48BA-B7A3-793FABFFC71A}"/>
              </a:ext>
            </a:extLst>
          </p:cNvPr>
          <p:cNvSpPr>
            <a:spLocks noGrp="1"/>
          </p:cNvSpPr>
          <p:nvPr>
            <p:ph type="title"/>
          </p:nvPr>
        </p:nvSpPr>
        <p:spPr/>
        <p:txBody>
          <a:bodyPr>
            <a:normAutofit/>
          </a:bodyPr>
          <a:lstStyle/>
          <a:p>
            <a:r>
              <a:rPr lang="zh-CN" altLang="en-US" dirty="0">
                <a:solidFill>
                  <a:srgbClr val="191919"/>
                </a:solidFill>
                <a:latin typeface="PingFang SC"/>
              </a:rPr>
              <a:t>三、标准章节的变化</a:t>
            </a:r>
            <a:endParaRPr lang="zh-CN" altLang="en-US" dirty="0"/>
          </a:p>
        </p:txBody>
      </p:sp>
      <p:sp>
        <p:nvSpPr>
          <p:cNvPr id="5" name="文本框 4"/>
          <p:cNvSpPr txBox="1"/>
          <p:nvPr/>
        </p:nvSpPr>
        <p:spPr>
          <a:xfrm>
            <a:off x="982666" y="1238864"/>
            <a:ext cx="10599376" cy="4062651"/>
          </a:xfrm>
          <a:prstGeom prst="rect">
            <a:avLst/>
          </a:prstGeom>
          <a:noFill/>
        </p:spPr>
        <p:txBody>
          <a:bodyPr wrap="none" rtlCol="0">
            <a:spAutoFit/>
          </a:bodyPr>
          <a:lstStyle/>
          <a:p>
            <a:pPr>
              <a:lnSpc>
                <a:spcPct val="150000"/>
              </a:lnSpc>
            </a:pPr>
            <a:r>
              <a:rPr lang="en-US" altLang="zh-CN" sz="2000" dirty="0">
                <a:solidFill>
                  <a:srgbClr val="5A9CD5"/>
                </a:solidFill>
                <a:latin typeface="微软雅黑" panose="020B0503020204020204" pitchFamily="34" charset="-122"/>
                <a:ea typeface="微软雅黑" panose="020B0503020204020204" pitchFamily="34" charset="-122"/>
              </a:rPr>
              <a:t>GB/T 22239  </a:t>
            </a:r>
            <a:r>
              <a:rPr lang="zh-CN" altLang="en-US" sz="2000" dirty="0">
                <a:solidFill>
                  <a:srgbClr val="5A9CD5"/>
                </a:solidFill>
                <a:latin typeface="微软雅黑" panose="020B0503020204020204" pitchFamily="34" charset="-122"/>
                <a:ea typeface="微软雅黑" panose="020B0503020204020204" pitchFamily="34" charset="-122"/>
              </a:rPr>
              <a:t>网络安全等级保护基本要求中的标准章节较等保测评</a:t>
            </a:r>
            <a:r>
              <a:rPr lang="en-US" altLang="zh-CN" sz="2000" dirty="0">
                <a:solidFill>
                  <a:srgbClr val="5A9CD5"/>
                </a:solidFill>
                <a:latin typeface="微软雅黑" panose="020B0503020204020204" pitchFamily="34" charset="-122"/>
                <a:ea typeface="微软雅黑" panose="020B0503020204020204" pitchFamily="34" charset="-122"/>
              </a:rPr>
              <a:t>1.0</a:t>
            </a:r>
            <a:r>
              <a:rPr lang="zh-CN" altLang="en-US" sz="2000" dirty="0">
                <a:solidFill>
                  <a:srgbClr val="5A9CD5"/>
                </a:solidFill>
                <a:latin typeface="微软雅黑" panose="020B0503020204020204" pitchFamily="34" charset="-122"/>
                <a:ea typeface="微软雅黑" panose="020B0503020204020204" pitchFamily="34" charset="-122"/>
              </a:rPr>
              <a:t>也发生了很大的变化。</a:t>
            </a:r>
            <a:endParaRPr lang="en-US" altLang="zh-CN" sz="2000" dirty="0">
              <a:solidFill>
                <a:srgbClr val="5A9CD5"/>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CC0000"/>
                </a:solidFill>
                <a:latin typeface="微软雅黑" panose="020B0503020204020204" pitchFamily="34" charset="-122"/>
                <a:ea typeface="微软雅黑" panose="020B0503020204020204" pitchFamily="34" charset="-122"/>
              </a:rPr>
              <a:t>拿基本要求的第</a:t>
            </a:r>
            <a:r>
              <a:rPr lang="en-US" altLang="zh-CN" sz="2000" dirty="0">
                <a:solidFill>
                  <a:srgbClr val="CC0000"/>
                </a:solidFill>
                <a:latin typeface="微软雅黑" panose="020B0503020204020204" pitchFamily="34" charset="-122"/>
                <a:ea typeface="微软雅黑" panose="020B0503020204020204" pitchFamily="34" charset="-122"/>
              </a:rPr>
              <a:t>8</a:t>
            </a:r>
            <a:r>
              <a:rPr lang="zh-CN" altLang="en-US" sz="2000" dirty="0">
                <a:solidFill>
                  <a:srgbClr val="CC0000"/>
                </a:solidFill>
                <a:latin typeface="微软雅黑" panose="020B0503020204020204" pitchFamily="34" charset="-122"/>
                <a:ea typeface="微软雅黑" panose="020B0503020204020204" pitchFamily="34" charset="-122"/>
              </a:rPr>
              <a:t>章节为例， 为第四级安全要求：</a:t>
            </a:r>
          </a:p>
          <a:p>
            <a:pPr marL="342900" indent="-342900">
              <a:lnSpc>
                <a:spcPct val="150000"/>
              </a:lnSpc>
              <a:buFont typeface="Wingdings" panose="05000000000000000000" pitchFamily="2" charset="2"/>
              <a:buChar char="Ø"/>
            </a:pPr>
            <a:r>
              <a:rPr lang="en-US" altLang="zh-CN" sz="2000" dirty="0">
                <a:solidFill>
                  <a:srgbClr val="CC0000"/>
                </a:solidFill>
                <a:latin typeface="微软雅黑" panose="020B0503020204020204" pitchFamily="34" charset="-122"/>
                <a:ea typeface="微软雅黑" panose="020B0503020204020204" pitchFamily="34" charset="-122"/>
              </a:rPr>
              <a:t>8.1 </a:t>
            </a:r>
            <a:r>
              <a:rPr lang="zh-CN" altLang="en-US" sz="2000" dirty="0">
                <a:solidFill>
                  <a:srgbClr val="CC0000"/>
                </a:solidFill>
                <a:latin typeface="微软雅黑" panose="020B0503020204020204" pitchFamily="34" charset="-122"/>
                <a:ea typeface="微软雅黑" panose="020B0503020204020204" pitchFamily="34" charset="-122"/>
              </a:rPr>
              <a:t>安全通用要求</a:t>
            </a:r>
          </a:p>
          <a:p>
            <a:pPr marL="342900" indent="-342900">
              <a:lnSpc>
                <a:spcPct val="150000"/>
              </a:lnSpc>
              <a:buFont typeface="Wingdings" panose="05000000000000000000" pitchFamily="2" charset="2"/>
              <a:buChar char="Ø"/>
            </a:pPr>
            <a:r>
              <a:rPr lang="en-US" altLang="zh-CN" sz="2000" dirty="0">
                <a:solidFill>
                  <a:srgbClr val="CC0000"/>
                </a:solidFill>
                <a:latin typeface="微软雅黑" panose="020B0503020204020204" pitchFamily="34" charset="-122"/>
                <a:ea typeface="微软雅黑" panose="020B0503020204020204" pitchFamily="34" charset="-122"/>
              </a:rPr>
              <a:t>8.2 </a:t>
            </a:r>
            <a:r>
              <a:rPr lang="zh-CN" altLang="en-US" sz="2000" dirty="0">
                <a:solidFill>
                  <a:srgbClr val="CC0000"/>
                </a:solidFill>
                <a:latin typeface="微软雅黑" panose="020B0503020204020204" pitchFamily="34" charset="-122"/>
                <a:ea typeface="微软雅黑" panose="020B0503020204020204" pitchFamily="34" charset="-122"/>
              </a:rPr>
              <a:t>云计算安全扩展要求</a:t>
            </a:r>
          </a:p>
          <a:p>
            <a:pPr marL="342900" indent="-342900">
              <a:lnSpc>
                <a:spcPct val="150000"/>
              </a:lnSpc>
              <a:buFont typeface="Wingdings" panose="05000000000000000000" pitchFamily="2" charset="2"/>
              <a:buChar char="Ø"/>
            </a:pPr>
            <a:r>
              <a:rPr lang="en-US" altLang="zh-CN" sz="2000" dirty="0">
                <a:solidFill>
                  <a:srgbClr val="CC0000"/>
                </a:solidFill>
                <a:latin typeface="微软雅黑" panose="020B0503020204020204" pitchFamily="34" charset="-122"/>
                <a:ea typeface="微软雅黑" panose="020B0503020204020204" pitchFamily="34" charset="-122"/>
              </a:rPr>
              <a:t>8.3 </a:t>
            </a:r>
            <a:r>
              <a:rPr lang="zh-CN" altLang="en-US" sz="2000" dirty="0">
                <a:solidFill>
                  <a:srgbClr val="CC0000"/>
                </a:solidFill>
                <a:latin typeface="微软雅黑" panose="020B0503020204020204" pitchFamily="34" charset="-122"/>
                <a:ea typeface="微软雅黑" panose="020B0503020204020204" pitchFamily="34" charset="-122"/>
              </a:rPr>
              <a:t>移动互联安全扩展要求</a:t>
            </a:r>
          </a:p>
          <a:p>
            <a:pPr marL="342900" indent="-342900">
              <a:lnSpc>
                <a:spcPct val="150000"/>
              </a:lnSpc>
              <a:buFont typeface="Wingdings" panose="05000000000000000000" pitchFamily="2" charset="2"/>
              <a:buChar char="Ø"/>
            </a:pPr>
            <a:r>
              <a:rPr lang="en-US" altLang="zh-CN" sz="2000" dirty="0">
                <a:solidFill>
                  <a:srgbClr val="CC0000"/>
                </a:solidFill>
                <a:latin typeface="微软雅黑" panose="020B0503020204020204" pitchFamily="34" charset="-122"/>
                <a:ea typeface="微软雅黑" panose="020B0503020204020204" pitchFamily="34" charset="-122"/>
              </a:rPr>
              <a:t>8.4 </a:t>
            </a:r>
            <a:r>
              <a:rPr lang="zh-CN" altLang="en-US" sz="2000" dirty="0">
                <a:solidFill>
                  <a:srgbClr val="CC0000"/>
                </a:solidFill>
                <a:latin typeface="微软雅黑" panose="020B0503020204020204" pitchFamily="34" charset="-122"/>
                <a:ea typeface="微软雅黑" panose="020B0503020204020204" pitchFamily="34" charset="-122"/>
              </a:rPr>
              <a:t>物联网安全扩展要求</a:t>
            </a:r>
          </a:p>
          <a:p>
            <a:pPr marL="342900" indent="-342900">
              <a:lnSpc>
                <a:spcPct val="150000"/>
              </a:lnSpc>
              <a:buFont typeface="Wingdings" panose="05000000000000000000" pitchFamily="2" charset="2"/>
              <a:buChar char="Ø"/>
            </a:pPr>
            <a:r>
              <a:rPr lang="en-US" altLang="zh-CN" sz="2000" dirty="0">
                <a:solidFill>
                  <a:srgbClr val="CC0000"/>
                </a:solidFill>
                <a:latin typeface="微软雅黑" panose="020B0503020204020204" pitchFamily="34" charset="-122"/>
                <a:ea typeface="微软雅黑" panose="020B0503020204020204" pitchFamily="34" charset="-122"/>
              </a:rPr>
              <a:t>8.5 </a:t>
            </a:r>
            <a:r>
              <a:rPr lang="zh-CN" altLang="en-US" sz="2000" dirty="0">
                <a:solidFill>
                  <a:srgbClr val="CC0000"/>
                </a:solidFill>
                <a:latin typeface="微软雅黑" panose="020B0503020204020204" pitchFamily="34" charset="-122"/>
                <a:ea typeface="微软雅黑" panose="020B0503020204020204" pitchFamily="34" charset="-122"/>
              </a:rPr>
              <a:t>工业控制系统安全扩展要求</a:t>
            </a:r>
            <a:endParaRPr lang="en-US" altLang="zh-CN" sz="2000" dirty="0">
              <a:solidFill>
                <a:srgbClr val="CC000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en-US" altLang="zh-CN" sz="2000" dirty="0">
                <a:solidFill>
                  <a:srgbClr val="CC0000"/>
                </a:solidFill>
                <a:latin typeface="微软雅黑" panose="020B0503020204020204" pitchFamily="34" charset="-122"/>
                <a:ea typeface="微软雅黑" panose="020B0503020204020204" pitchFamily="34" charset="-122"/>
              </a:rPr>
              <a:t>8.6 </a:t>
            </a:r>
            <a:r>
              <a:rPr lang="zh-CN" altLang="en-US" sz="2000" dirty="0">
                <a:solidFill>
                  <a:srgbClr val="CC0000"/>
                </a:solidFill>
                <a:latin typeface="微软雅黑" panose="020B0503020204020204" pitchFamily="34" charset="-122"/>
                <a:ea typeface="微软雅黑" panose="020B0503020204020204" pitchFamily="34" charset="-122"/>
              </a:rPr>
              <a:t>大数据安全扩展要求</a:t>
            </a:r>
          </a:p>
          <a:p>
            <a:endParaRPr lang="zh-CN" altLang="en-US" dirty="0"/>
          </a:p>
        </p:txBody>
      </p:sp>
    </p:spTree>
    <p:extLst>
      <p:ext uri="{BB962C8B-B14F-4D97-AF65-F5344CB8AC3E}">
        <p14:creationId xmlns:p14="http://schemas.microsoft.com/office/powerpoint/2010/main" val="4005880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6B70CD-A8EF-48BA-B7A3-793FABFFC71A}"/>
              </a:ext>
            </a:extLst>
          </p:cNvPr>
          <p:cNvSpPr>
            <a:spLocks noGrp="1"/>
          </p:cNvSpPr>
          <p:nvPr>
            <p:ph type="title"/>
          </p:nvPr>
        </p:nvSpPr>
        <p:spPr/>
        <p:txBody>
          <a:bodyPr>
            <a:normAutofit/>
          </a:bodyPr>
          <a:lstStyle/>
          <a:p>
            <a:r>
              <a:rPr lang="zh-CN" altLang="en-US" dirty="0">
                <a:solidFill>
                  <a:srgbClr val="191919"/>
                </a:solidFill>
                <a:latin typeface="PingFang SC"/>
              </a:rPr>
              <a:t>四、控制措施分类结构的变化</a:t>
            </a:r>
            <a:endParaRPr lang="zh-CN" altLang="en-US" dirty="0"/>
          </a:p>
        </p:txBody>
      </p:sp>
      <p:pic>
        <p:nvPicPr>
          <p:cNvPr id="4" name="Picture 2">
            <a:extLst>
              <a:ext uri="{FF2B5EF4-FFF2-40B4-BE49-F238E27FC236}">
                <a16:creationId xmlns:a16="http://schemas.microsoft.com/office/drawing/2014/main" id="{EE6CE745-C28A-40FF-B83B-BFF2FFFCEA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9645" y="1391423"/>
            <a:ext cx="9835957" cy="4455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183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1314</TotalTime>
  <Words>2803</Words>
  <Application>Microsoft Office PowerPoint</Application>
  <PresentationFormat>宽屏</PresentationFormat>
  <Paragraphs>462</Paragraphs>
  <Slides>30</Slides>
  <Notes>19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30</vt:i4>
      </vt:variant>
    </vt:vector>
  </HeadingPairs>
  <TitlesOfParts>
    <vt:vector size="40" baseType="lpstr">
      <vt:lpstr>KaiTi</vt:lpstr>
      <vt:lpstr>PingFang SC</vt:lpstr>
      <vt:lpstr>宋体</vt:lpstr>
      <vt:lpstr>微软雅黑</vt:lpstr>
      <vt:lpstr>微软雅黑</vt:lpstr>
      <vt:lpstr>Arial</vt:lpstr>
      <vt:lpstr>Calibri</vt:lpstr>
      <vt:lpstr>Calibri Light</vt:lpstr>
      <vt:lpstr>Wingdings</vt:lpstr>
      <vt:lpstr>Office 主题</vt:lpstr>
      <vt:lpstr>PowerPoint 演示文稿</vt:lpstr>
      <vt:lpstr>PowerPoint 演示文稿</vt:lpstr>
      <vt:lpstr>背景现状</vt:lpstr>
      <vt:lpstr>背景现状</vt:lpstr>
      <vt:lpstr>目录</vt:lpstr>
      <vt:lpstr>一、名称的变化</vt:lpstr>
      <vt:lpstr>二、内容的变化</vt:lpstr>
      <vt:lpstr>三、标准章节的变化</vt:lpstr>
      <vt:lpstr>四、控制措施分类结构的变化</vt:lpstr>
      <vt:lpstr>五、环境安全扩展了哪些要求</vt:lpstr>
      <vt:lpstr>PowerPoint 演示文稿</vt:lpstr>
      <vt:lpstr>六、等级保护对象变化-安全框架</vt:lpstr>
      <vt:lpstr>六、等级保护对象变化-关键技术</vt:lpstr>
      <vt:lpstr>六、等级保护对象变化-关键技术</vt:lpstr>
      <vt:lpstr>七、取消了安全控制点的标注</vt:lpstr>
      <vt:lpstr>七、取消了安全控制点的标注</vt:lpstr>
      <vt:lpstr>八、标准控制点与要求项的变化</vt:lpstr>
      <vt:lpstr>八、标准控制点与要求项的变化</vt:lpstr>
      <vt:lpstr>技术要求的特点</vt:lpstr>
      <vt:lpstr>管理要求的特点</vt:lpstr>
      <vt:lpstr>物理和环境安全</vt:lpstr>
      <vt:lpstr>物理位置的选择</vt:lpstr>
      <vt:lpstr>网络和通信安全</vt:lpstr>
      <vt:lpstr>设备和计算安全</vt:lpstr>
      <vt:lpstr>应用和数据安全</vt:lpstr>
      <vt:lpstr>云计算系统与传统信息系统保护对象差异</vt:lpstr>
      <vt:lpstr>九、定级方式变化</vt:lpstr>
      <vt:lpstr>目录</vt:lpstr>
      <vt:lpstr>新标准面临的问题</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张银亮</cp:lastModifiedBy>
  <cp:revision>90</cp:revision>
  <dcterms:created xsi:type="dcterms:W3CDTF">2018-03-22T01:21:06Z</dcterms:created>
  <dcterms:modified xsi:type="dcterms:W3CDTF">2018-03-27T03:24:01Z</dcterms:modified>
</cp:coreProperties>
</file>