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76" r:id="rId5"/>
    <p:sldId id="317" r:id="rId6"/>
    <p:sldId id="258" r:id="rId7"/>
    <p:sldId id="296" r:id="rId8"/>
    <p:sldId id="259" r:id="rId9"/>
    <p:sldId id="260" r:id="rId10"/>
    <p:sldId id="277" r:id="rId11"/>
    <p:sldId id="318" r:id="rId12"/>
    <p:sldId id="319" r:id="rId13"/>
    <p:sldId id="265" r:id="rId14"/>
    <p:sldId id="266" r:id="rId15"/>
    <p:sldId id="278" r:id="rId16"/>
    <p:sldId id="262" r:id="rId17"/>
    <p:sldId id="267" r:id="rId18"/>
    <p:sldId id="263" r:id="rId19"/>
    <p:sldId id="264" r:id="rId20"/>
    <p:sldId id="297" r:id="rId21"/>
    <p:sldId id="261" r:id="rId22"/>
    <p:sldId id="316" r:id="rId23"/>
    <p:sldId id="269" r:id="rId24"/>
    <p:sldId id="268" r:id="rId25"/>
    <p:sldId id="271" r:id="rId26"/>
    <p:sldId id="272" r:id="rId27"/>
    <p:sldId id="273" r:id="rId28"/>
    <p:sldId id="274" r:id="rId29"/>
    <p:sldId id="275" r:id="rId30"/>
    <p:sldId id="34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72c4e6-a2d9-48b1-ae4a-271f140040de}">
          <p14:sldIdLst>
            <p14:sldId id="256"/>
            <p14:sldId id="257"/>
            <p14:sldId id="276"/>
            <p14:sldId id="317"/>
            <p14:sldId id="258"/>
            <p14:sldId id="296"/>
            <p14:sldId id="259"/>
            <p14:sldId id="260"/>
            <p14:sldId id="277"/>
            <p14:sldId id="318"/>
            <p14:sldId id="319"/>
            <p14:sldId id="265"/>
            <p14:sldId id="266"/>
            <p14:sldId id="278"/>
            <p14:sldId id="262"/>
            <p14:sldId id="267"/>
            <p14:sldId id="263"/>
            <p14:sldId id="264"/>
            <p14:sldId id="297"/>
            <p14:sldId id="261"/>
            <p14:sldId id="316"/>
            <p14:sldId id="269"/>
            <p14:sldId id="268"/>
            <p14:sldId id="271"/>
            <p14:sldId id="272"/>
            <p14:sldId id="273"/>
            <p14:sldId id="274"/>
            <p14:sldId id="275"/>
            <p14:sldId id="34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3T10:42:15.833" idx="1">
    <p:pos x="7162" y="116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br>
              <a:rPr lang="zh-CN" altLang="en-US"/>
            </a:br>
            <a:r>
              <a:rPr lang="zh-CN" altLang="en-US"/>
              <a:t>简介</a:t>
            </a:r>
            <a:r>
              <a:rPr lang="en-US" altLang="zh-CN"/>
              <a:t>php hypertext preprpcessor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超文本预处理器；</a:t>
            </a:r>
            <a:endParaRPr lang="zh-CN" altLang="en-US"/>
          </a:p>
          <a:p>
            <a:r>
              <a:rPr lang="en-US" altLang="zh-CN"/>
              <a:t>php</a:t>
            </a:r>
            <a:r>
              <a:rPr lang="zh-CN" altLang="en-US"/>
              <a:t>文件能够包含：文本、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、以及</a:t>
            </a:r>
            <a:r>
              <a:rPr lang="en-US" altLang="zh-CN"/>
              <a:t>PHP</a:t>
            </a:r>
            <a:r>
              <a:rPr lang="zh-CN" altLang="en-US"/>
              <a:t>代码；</a:t>
            </a:r>
            <a:endParaRPr lang="zh-CN" altLang="en-US"/>
          </a:p>
          <a:p>
            <a:r>
              <a:rPr lang="zh-CN" altLang="en-US"/>
              <a:t>在服务器上运行，返回纯文本结果；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字符串详解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主要包括：数字、字母、特殊（</a:t>
            </a:r>
            <a:r>
              <a:rPr lang="en-US" altLang="zh-CN"/>
              <a:t>$ </a:t>
            </a:r>
            <a:r>
              <a:rPr lang="zh-CN" altLang="en-US"/>
              <a:t>、</a:t>
            </a:r>
            <a:r>
              <a:rPr lang="en-US" altLang="zh-CN"/>
              <a:t>%</a:t>
            </a:r>
            <a:r>
              <a:rPr lang="zh-CN" altLang="en-US"/>
              <a:t>）、不可见（</a:t>
            </a:r>
            <a:r>
              <a:rPr lang="en-US" altLang="zh-CN"/>
              <a:t>\n</a:t>
            </a:r>
            <a:r>
              <a:rPr lang="zh-CN" altLang="en-US"/>
              <a:t>、</a:t>
            </a:r>
            <a:r>
              <a:rPr lang="en-US" altLang="zh-CN"/>
              <a:t>\r</a:t>
            </a:r>
            <a:r>
              <a:rPr lang="zh-CN" altLang="en-US"/>
              <a:t>）；</a:t>
            </a:r>
            <a:endParaRPr lang="zh-CN" altLang="en-US"/>
          </a:p>
          <a:p>
            <a:r>
              <a:rPr lang="zh-CN" altLang="en-US"/>
              <a:t>单引号和双引号的区别；见上页；</a:t>
            </a:r>
            <a:endParaRPr lang="zh-CN" altLang="en-US"/>
          </a:p>
          <a:p>
            <a:r>
              <a:rPr lang="zh-CN" altLang="en-US"/>
              <a:t>字符串连接符：   </a:t>
            </a:r>
            <a:r>
              <a:rPr lang="en-US" altLang="zh-CN"/>
              <a:t>.    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去除空格和特殊字符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trim();</a:t>
            </a:r>
            <a:r>
              <a:rPr lang="zh-CN" altLang="en-US"/>
              <a:t>去除首尾；</a:t>
            </a:r>
            <a:endParaRPr lang="zh-CN" altLang="en-US"/>
          </a:p>
          <a:p>
            <a:r>
              <a:rPr lang="en-US" altLang="zh-CN"/>
              <a:t>ltrim()</a:t>
            </a:r>
            <a:r>
              <a:rPr lang="zh-CN" altLang="en-US"/>
              <a:t>；去除左边；</a:t>
            </a:r>
            <a:endParaRPr lang="zh-CN" altLang="en-US"/>
          </a:p>
          <a:p>
            <a:r>
              <a:rPr lang="en-US" altLang="zh-CN"/>
              <a:t>rtrim()</a:t>
            </a:r>
            <a:r>
              <a:rPr lang="zh-CN" altLang="en-US"/>
              <a:t>；去除右边；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 </a:t>
            </a:r>
            <a:r>
              <a:rPr lang="en-US" altLang="zh-CN"/>
              <a:t>array</a:t>
            </a:r>
            <a:r>
              <a:rPr lang="zh-CN" altLang="en-US"/>
              <a:t>（）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可以储存多个值的特殊变量；</a:t>
            </a:r>
            <a:endParaRPr lang="zh-CN" altLang="en-US"/>
          </a:p>
          <a:p>
            <a:r>
              <a:rPr lang="zh-CN" altLang="en-US"/>
              <a:t>类型：索引数组、关联数组、多维数组；</a:t>
            </a:r>
            <a:endParaRPr lang="zh-CN" altLang="en-US"/>
          </a:p>
          <a:p>
            <a:r>
              <a:rPr lang="zh-CN" altLang="en-US"/>
              <a:t>索引数组：自动分配</a:t>
            </a:r>
            <a:r>
              <a:rPr lang="en-US" altLang="zh-CN"/>
              <a:t>$x = array(1,2,3);</a:t>
            </a:r>
            <a:endParaRPr lang="en-US" altLang="zh-CN"/>
          </a:p>
          <a:p>
            <a:r>
              <a:rPr lang="en-US" altLang="zh-CN"/>
              <a:t>                       </a:t>
            </a:r>
            <a:r>
              <a:rPr lang="zh-CN" altLang="en-US"/>
              <a:t>手动分配</a:t>
            </a:r>
            <a:r>
              <a:rPr lang="en-US" altLang="zh-CN"/>
              <a:t>$x [0]= 1; </a:t>
            </a:r>
            <a:endParaRPr lang="en-US" altLang="zh-CN"/>
          </a:p>
          <a:p>
            <a:r>
              <a:rPr lang="en-US" altLang="zh-CN"/>
              <a:t>                        </a:t>
            </a:r>
            <a:r>
              <a:rPr lang="zh-CN" altLang="en-US"/>
              <a:t>使用</a:t>
            </a:r>
            <a:r>
              <a:rPr lang="en-US" altLang="zh-CN"/>
              <a:t>for</a:t>
            </a:r>
            <a:r>
              <a:rPr lang="zh-CN" altLang="en-US"/>
              <a:t>遍历；</a:t>
            </a:r>
            <a:endParaRPr lang="zh-CN" altLang="en-US"/>
          </a:p>
          <a:p>
            <a:r>
              <a:rPr lang="zh-CN" altLang="en-US"/>
              <a:t>关联数组：</a:t>
            </a:r>
            <a:r>
              <a:rPr lang="en-US" altLang="zh-CN"/>
              <a:t>$x = array(“a”=&gt;”1”,</a:t>
            </a:r>
            <a:r>
              <a:rPr lang="en-US" altLang="zh-CN">
                <a:sym typeface="+mn-ea"/>
              </a:rPr>
              <a:t>“b”=&gt;”2”,“c”=&gt;”3”</a:t>
            </a:r>
            <a:r>
              <a:rPr lang="en-US" altLang="zh-CN"/>
              <a:t>);</a:t>
            </a:r>
            <a:endParaRPr lang="en-US" altLang="zh-CN"/>
          </a:p>
          <a:p>
            <a:r>
              <a:rPr lang="en-US" altLang="zh-CN"/>
              <a:t>                      </a:t>
            </a:r>
            <a:r>
              <a:rPr lang="zh-CN" altLang="en-US"/>
              <a:t>或</a:t>
            </a:r>
            <a:r>
              <a:rPr lang="en-US" altLang="zh-CN"/>
              <a:t>$x['a']=”1”;</a:t>
            </a:r>
            <a:endParaRPr lang="en-US" altLang="zh-CN"/>
          </a:p>
          <a:p>
            <a:r>
              <a:rPr lang="en-US" altLang="zh-CN"/>
              <a:t>                      </a:t>
            </a:r>
            <a:r>
              <a:rPr lang="zh-CN" altLang="en-US"/>
              <a:t>使用</a:t>
            </a:r>
            <a:r>
              <a:rPr lang="en-US" altLang="zh-CN"/>
              <a:t>foreach</a:t>
            </a:r>
            <a:r>
              <a:rPr lang="zh-CN" altLang="en-US"/>
              <a:t>遍历；</a:t>
            </a:r>
            <a:endParaRPr lang="zh-CN" altLang="en-US"/>
          </a:p>
          <a:p>
            <a:r>
              <a:rPr lang="zh-CN" altLang="en-US"/>
              <a:t>多维数组：包含多个数组；</a:t>
            </a:r>
            <a:endParaRPr lang="zh-CN" altLang="en-US"/>
          </a:p>
          <a:p>
            <a:r>
              <a:rPr lang="zh-CN" altLang="en-US"/>
              <a:t>返回数组的长度：</a:t>
            </a:r>
            <a:r>
              <a:rPr lang="en-US" altLang="zh-CN"/>
              <a:t>count();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sort()</a:t>
            </a:r>
            <a:r>
              <a:rPr lang="zh-CN" altLang="en-US"/>
              <a:t>升序；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/>
              <a:t>sort()</a:t>
            </a:r>
            <a:r>
              <a:rPr lang="zh-CN" altLang="en-US"/>
              <a:t>降序；</a:t>
            </a:r>
            <a:endParaRPr lang="zh-CN" altLang="en-US"/>
          </a:p>
          <a:p>
            <a:r>
              <a:rPr lang="zh-CN" altLang="en-US"/>
              <a:t>关联数组：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sort()</a:t>
            </a:r>
            <a:r>
              <a:rPr lang="zh-CN" altLang="en-US"/>
              <a:t>根据值，升序；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en-US" altLang="zh-CN"/>
              <a:t>sort()</a:t>
            </a:r>
            <a:r>
              <a:rPr lang="zh-CN" altLang="en-US"/>
              <a:t>根据键，升序；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</a:t>
            </a:r>
            <a:r>
              <a:rPr lang="en-US" altLang="zh-CN">
                <a:sym typeface="+mn-ea"/>
              </a:rPr>
              <a:t>sort()</a:t>
            </a:r>
            <a:r>
              <a:rPr lang="zh-CN" altLang="en-US">
                <a:sym typeface="+mn-ea"/>
              </a:rPr>
              <a:t>根据值，降序；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k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</a:t>
            </a:r>
            <a:r>
              <a:rPr lang="en-US" altLang="zh-CN">
                <a:sym typeface="+mn-ea"/>
              </a:rPr>
              <a:t>sort()</a:t>
            </a:r>
            <a:r>
              <a:rPr lang="zh-CN" altLang="en-US">
                <a:sym typeface="+mn-ea"/>
              </a:rPr>
              <a:t>根据键，降序；</a:t>
            </a:r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不区分大小写；</a:t>
            </a:r>
            <a:endParaRPr lang="zh-CN" altLang="en-US"/>
          </a:p>
          <a:p>
            <a:r>
              <a:rPr lang="zh-CN" altLang="en-US"/>
              <a:t>产生</a:t>
            </a:r>
            <a:r>
              <a:rPr lang="en-US" altLang="zh-CN"/>
              <a:t>null:</a:t>
            </a:r>
            <a:r>
              <a:rPr lang="zh-CN" altLang="en-US"/>
              <a:t>未赋值、赋值</a:t>
            </a:r>
            <a:r>
              <a:rPr lang="en-US" altLang="zh-CN"/>
              <a:t>null</a:t>
            </a:r>
            <a:r>
              <a:rPr lang="zh-CN" altLang="en-US"/>
              <a:t>、</a:t>
            </a:r>
            <a:r>
              <a:rPr lang="en-US" altLang="zh-CN"/>
              <a:t>unset();</a:t>
            </a:r>
            <a:endParaRPr lang="en-US" altLang="zh-CN"/>
          </a:p>
          <a:p>
            <a:r>
              <a:rPr lang="zh-CN" altLang="en-US"/>
              <a:t>函数：</a:t>
            </a:r>
            <a:r>
              <a:rPr lang="en-US" altLang="zh-CN"/>
              <a:t>boolean is_null();</a:t>
            </a:r>
            <a:r>
              <a:rPr lang="zh-CN" altLang="en-US"/>
              <a:t>判断是否为</a:t>
            </a:r>
            <a:r>
              <a:rPr lang="en-US" altLang="zh-CN"/>
              <a:t>null;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php</a:t>
            </a:r>
            <a:r>
              <a:rPr lang="zh-CN" altLang="en-US"/>
              <a:t>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以字符、下划线开头；</a:t>
            </a:r>
            <a:endParaRPr lang="zh-CN" altLang="en-US"/>
          </a:p>
          <a:p>
            <a:r>
              <a:rPr lang="zh-CN" altLang="en-US"/>
              <a:t>自动全局；</a:t>
            </a:r>
            <a:endParaRPr lang="zh-CN" altLang="en-US"/>
          </a:p>
          <a:p>
            <a:r>
              <a:rPr lang="en-US" altLang="zh-CN"/>
              <a:t>define(</a:t>
            </a:r>
            <a:r>
              <a:rPr lang="zh-CN" altLang="en-US"/>
              <a:t>常量名，值，是否大小写敏感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constant();</a:t>
            </a:r>
            <a:r>
              <a:rPr lang="zh-CN" altLang="en-US"/>
              <a:t>动态获取常量的值；</a:t>
            </a:r>
            <a:endParaRPr lang="zh-CN" altLang="en-US"/>
          </a:p>
          <a:p>
            <a:r>
              <a:rPr lang="en-US" altLang="zh-CN"/>
              <a:t>defined();</a:t>
            </a:r>
            <a:r>
              <a:rPr lang="zh-CN" altLang="en-US"/>
              <a:t>是否被定义；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$GLOBALS[index];</a:t>
            </a:r>
            <a:r>
              <a:rPr lang="zh-CN" altLang="en-US"/>
              <a:t>访问全局变量；</a:t>
            </a:r>
            <a:endParaRPr lang="zh-CN" altLang="en-US"/>
          </a:p>
          <a:p>
            <a:r>
              <a:rPr lang="zh-CN" altLang="en-US"/>
              <a:t>$_REQUEST 用于收集 HTML 表单提交的数据。</a:t>
            </a:r>
            <a:endParaRPr lang="zh-CN" altLang="en-US"/>
          </a:p>
          <a:p>
            <a:r>
              <a:rPr lang="zh-CN" altLang="en-US"/>
              <a:t>          $name = $_REQUEST['fname']; </a:t>
            </a:r>
            <a:endParaRPr lang="zh-CN" altLang="en-US"/>
          </a:p>
          <a:p>
            <a:r>
              <a:rPr lang="zh-CN" altLang="en-US"/>
              <a:t> $_POST 广泛用于收集提交 method="post" 的 HTML 表单后的表单数据。</a:t>
            </a:r>
            <a:endParaRPr lang="zh-CN" altLang="en-US"/>
          </a:p>
          <a:p>
            <a:r>
              <a:rPr lang="zh-CN" altLang="en-US"/>
              <a:t> $_GET 也可用于收集提交 HTML 表单 (method="get") 之后的表单数据。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php</a:t>
            </a:r>
            <a:r>
              <a:rPr lang="zh-CN" altLang="en-US"/>
              <a:t>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.  </a:t>
            </a:r>
            <a:r>
              <a:rPr lang="zh-CN" altLang="en-US"/>
              <a:t>串接；</a:t>
            </a:r>
            <a:endParaRPr lang="zh-CN" altLang="en-US"/>
          </a:p>
          <a:p>
            <a:r>
              <a:rPr lang="en-US" altLang="zh-CN"/>
              <a:t>   .= </a:t>
            </a:r>
            <a:r>
              <a:rPr lang="zh-CN" altLang="en-US"/>
              <a:t>串接赋值；</a:t>
            </a:r>
            <a:endParaRPr lang="zh-CN" altLang="en-US"/>
          </a:p>
          <a:p>
            <a:r>
              <a:rPr lang="en-US" altLang="zh-CN"/>
              <a:t>++$X  </a:t>
            </a:r>
            <a:r>
              <a:rPr lang="zh-CN" altLang="en-US"/>
              <a:t>先加后返回；</a:t>
            </a:r>
            <a:endParaRPr lang="zh-CN" altLang="en-US"/>
          </a:p>
          <a:p>
            <a:r>
              <a:rPr lang="en-US" altLang="zh-CN"/>
              <a:t>$x ++ </a:t>
            </a:r>
            <a:r>
              <a:rPr lang="zh-CN" altLang="en-US"/>
              <a:t>先返回后加；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function name</a:t>
            </a:r>
            <a:r>
              <a:rPr lang="zh-CN" altLang="en-US"/>
              <a:t>（）</a:t>
            </a:r>
            <a:r>
              <a:rPr lang="en-US" altLang="zh-CN"/>
              <a:t>{}; 		</a:t>
            </a:r>
            <a:r>
              <a:rPr lang="zh-CN" altLang="en-US"/>
              <a:t>创建</a:t>
            </a:r>
            <a:endParaRPr lang="zh-CN" altLang="en-US"/>
          </a:p>
          <a:p>
            <a:r>
              <a:rPr lang="en-US" altLang="zh-CN"/>
              <a:t>function name($x){};		</a:t>
            </a:r>
            <a:r>
              <a:rPr lang="zh-CN" altLang="en-US"/>
              <a:t>带参数</a:t>
            </a:r>
            <a:endParaRPr lang="zh-CN" altLang="en-US"/>
          </a:p>
          <a:p>
            <a:r>
              <a:rPr lang="en-US" altLang="zh-CN"/>
              <a:t>function name($x=10){};	</a:t>
            </a:r>
            <a:r>
              <a:rPr lang="zh-CN" altLang="en-US"/>
              <a:t>带默认</a:t>
            </a:r>
            <a:endParaRPr lang="zh-CN" altLang="en-US"/>
          </a:p>
          <a:p>
            <a:r>
              <a:rPr lang="en-US" altLang="zh-CN"/>
              <a:t>function name(){return $x;}	</a:t>
            </a:r>
            <a:r>
              <a:rPr lang="zh-CN" altLang="en-US"/>
              <a:t>返回给调用者；只能返回一个，如需返回几个，则要把数值放到数组中去；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函数参数传递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按值：</a:t>
            </a:r>
            <a:r>
              <a:rPr lang="en-US" altLang="zh-CN"/>
              <a:t>function xx($x){echo $x+1};  $x=1; xx($x); </a:t>
            </a:r>
            <a:endParaRPr lang="en-US" altLang="zh-CN"/>
          </a:p>
          <a:p>
            <a:r>
              <a:rPr lang="zh-CN" altLang="en-US"/>
              <a:t>按引用：</a:t>
            </a:r>
            <a:r>
              <a:rPr lang="en-US" altLang="zh-CN"/>
              <a:t>function xx(</a:t>
            </a:r>
            <a:r>
              <a:rPr lang="en-US" altLang="zh-CN">
                <a:solidFill>
                  <a:srgbClr val="FF0000"/>
                </a:solidFill>
              </a:rPr>
              <a:t>&amp; $x</a:t>
            </a:r>
            <a:r>
              <a:rPr lang="en-US" altLang="zh-CN"/>
              <a:t>){echo $x+1}; $x=1; xx($x);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PHP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&lt;?php  ?&gt;</a:t>
            </a:r>
            <a:r>
              <a:rPr lang="zh-CN" altLang="en-US"/>
              <a:t>包含在其中；</a:t>
            </a:r>
            <a:endParaRPr lang="zh-CN" altLang="en-US"/>
          </a:p>
          <a:p>
            <a:r>
              <a:rPr lang="zh-CN" altLang="en-US"/>
              <a:t>一般包含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Php</a:t>
            </a:r>
            <a:r>
              <a:rPr lang="zh-CN" altLang="en-US"/>
              <a:t>脚本；</a:t>
            </a:r>
            <a:endParaRPr lang="zh-CN" altLang="en-US"/>
          </a:p>
          <a:p>
            <a:r>
              <a:rPr lang="zh-CN" altLang="en-US"/>
              <a:t>语句以分号结尾；</a:t>
            </a:r>
            <a:endParaRPr lang="zh-CN" altLang="en-US"/>
          </a:p>
          <a:p>
            <a:r>
              <a:rPr lang="zh-CN" altLang="en-US"/>
              <a:t>函数、类、关键字对大小写不敏感；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变量对大小写敏感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返回字符串的长度：</a:t>
            </a:r>
            <a:r>
              <a:rPr lang="en-US" altLang="zh-CN"/>
              <a:t>strlen();</a:t>
            </a:r>
            <a:r>
              <a:rPr lang="zh-CN" altLang="en-US"/>
              <a:t>常用于循环；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索检指定文本或字符串：</a:t>
            </a:r>
            <a:r>
              <a:rPr lang="en-US" altLang="zh-CN"/>
              <a:t>strpos(</a:t>
            </a:r>
            <a:r>
              <a:rPr lang="zh-CN" altLang="en-US"/>
              <a:t>对象，索检值</a:t>
            </a:r>
            <a:r>
              <a:rPr lang="en-US" altLang="zh-CN"/>
              <a:t>);</a:t>
            </a:r>
            <a:r>
              <a:rPr lang="zh-CN" altLang="en-US"/>
              <a:t>返回位置或</a:t>
            </a:r>
            <a:r>
              <a:rPr lang="en-US" altLang="zh-CN"/>
              <a:t>false;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$fun=”</a:t>
            </a:r>
            <a:r>
              <a:rPr lang="zh-CN" altLang="en-US"/>
              <a:t>函数名</a:t>
            </a:r>
            <a:r>
              <a:rPr lang="en-US" altLang="zh-CN"/>
              <a:t>”;</a:t>
            </a:r>
            <a:endParaRPr lang="en-US" altLang="zh-CN"/>
          </a:p>
          <a:p>
            <a:r>
              <a:rPr lang="en-US" altLang="zh-CN"/>
              <a:t>$fun();</a:t>
            </a:r>
            <a:endParaRPr lang="en-US" altLang="zh-CN"/>
          </a:p>
          <a:p>
            <a:r>
              <a:rPr lang="zh-CN" altLang="en-US"/>
              <a:t>一般用来回调和函数表；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返回文件名：</a:t>
            </a:r>
            <a:r>
              <a:rPr lang="en-US" altLang="zh-CN"/>
              <a:t>$_SERVER[“PHP_SELF”]        </a:t>
            </a:r>
            <a:r>
              <a:rPr lang="zh-CN" altLang="en-US"/>
              <a:t>一般用来发回本页；</a:t>
            </a:r>
            <a:endParaRPr lang="zh-CN" altLang="en-US"/>
          </a:p>
          <a:p>
            <a:r>
              <a:rPr lang="zh-CN" altLang="en-US"/>
              <a:t>把特殊字符转换为</a:t>
            </a:r>
            <a:r>
              <a:rPr lang="en-US" altLang="zh-CN"/>
              <a:t>HTML</a:t>
            </a:r>
            <a:r>
              <a:rPr lang="zh-CN" altLang="en-US"/>
              <a:t>实体：</a:t>
            </a:r>
            <a:r>
              <a:rPr lang="en-US" altLang="zh-CN"/>
              <a:t>html</a:t>
            </a:r>
            <a:r>
              <a:rPr lang="en-US" altLang="zh-CN">
                <a:solidFill>
                  <a:srgbClr val="FF0000"/>
                </a:solidFill>
              </a:rPr>
              <a:t>special</a:t>
            </a:r>
            <a:r>
              <a:rPr lang="en-US" altLang="zh-CN"/>
              <a:t>chars();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htmlspecialchars($_SEVER['PHP_SELF'])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$_POST[“name”]/$_GET</a:t>
            </a:r>
            <a:r>
              <a:rPr lang="en-US" altLang="zh-CN">
                <a:sym typeface="+mn-ea"/>
              </a:rPr>
              <a:t>[“name”]</a:t>
            </a:r>
            <a:r>
              <a:rPr lang="en-US" altLang="zh-CN"/>
              <a:t> </a:t>
            </a:r>
            <a:r>
              <a:rPr lang="zh-CN" altLang="en-US"/>
              <a:t>用于收集表单数据；</a:t>
            </a:r>
            <a:endParaRPr lang="zh-CN" altLang="en-US"/>
          </a:p>
          <a:p>
            <a:r>
              <a:rPr lang="en-US" altLang="zh-CN"/>
              <a:t>get</a:t>
            </a:r>
            <a:r>
              <a:rPr lang="zh-CN" altLang="en-US"/>
              <a:t>用于发送非敏感的数据；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日期 </a:t>
            </a:r>
            <a:r>
              <a:rPr lang="en-US" altLang="zh-CN"/>
              <a:t>data()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2000">
                <a:latin typeface="+mj-ea"/>
                <a:ea typeface="+mj-ea"/>
              </a:rPr>
              <a:t>data(</a:t>
            </a:r>
            <a:r>
              <a:rPr lang="zh-CN" altLang="en-US" sz="2000">
                <a:latin typeface="+mj-ea"/>
                <a:ea typeface="+mj-ea"/>
              </a:rPr>
              <a:t>格式</a:t>
            </a:r>
            <a:r>
              <a:rPr lang="en-US" altLang="zh-CN" sz="2000">
                <a:latin typeface="+mj-ea"/>
                <a:ea typeface="+mj-ea"/>
              </a:rPr>
              <a:t>,</a:t>
            </a:r>
            <a:r>
              <a:rPr lang="zh-CN" altLang="en-US" sz="2000">
                <a:latin typeface="+mj-ea"/>
                <a:ea typeface="+mj-ea"/>
              </a:rPr>
              <a:t>时间</a:t>
            </a:r>
            <a:r>
              <a:rPr lang="en-US" altLang="zh-CN" sz="2000">
                <a:latin typeface="+mj-ea"/>
                <a:ea typeface="+mj-ea"/>
              </a:rPr>
              <a:t>)</a:t>
            </a:r>
            <a:r>
              <a:rPr lang="zh-CN" altLang="en-US" sz="2000">
                <a:latin typeface="+mj-ea"/>
                <a:ea typeface="+mj-ea"/>
              </a:rPr>
              <a:t>；</a:t>
            </a:r>
            <a:endParaRPr lang="zh-CN" altLang="en-US" sz="2000">
              <a:latin typeface="+mj-ea"/>
              <a:ea typeface="+mj-ea"/>
            </a:endParaRPr>
          </a:p>
          <a:p>
            <a:r>
              <a:rPr lang="zh-CN" altLang="en-US" sz="2000">
                <a:latin typeface="+mj-ea"/>
                <a:ea typeface="+mj-ea"/>
              </a:rPr>
              <a:t>格式</a:t>
            </a:r>
            <a:endParaRPr lang="zh-CN" altLang="en-US" sz="2000">
              <a:latin typeface="+mj-ea"/>
              <a:ea typeface="+mj-ea"/>
            </a:endParaRPr>
          </a:p>
          <a:p>
            <a:pPr lvl="1"/>
            <a:r>
              <a:rPr lang="en-US" altLang="zh-CN" sz="2000">
                <a:latin typeface="+mj-ea"/>
                <a:ea typeface="+mj-ea"/>
              </a:rPr>
              <a:t>d -</a:t>
            </a:r>
            <a:r>
              <a:rPr lang="zh-CN" altLang="en-US" sz="2000">
                <a:latin typeface="+mj-ea"/>
                <a:ea typeface="+mj-ea"/>
              </a:rPr>
              <a:t>天</a:t>
            </a:r>
            <a:endParaRPr lang="zh-CN" altLang="en-US" sz="2000">
              <a:latin typeface="+mj-ea"/>
              <a:ea typeface="+mj-ea"/>
            </a:endParaRPr>
          </a:p>
          <a:p>
            <a:pPr lvl="1"/>
            <a:r>
              <a:rPr lang="en-US" altLang="zh-CN" sz="2000">
                <a:latin typeface="+mj-ea"/>
                <a:ea typeface="+mj-ea"/>
              </a:rPr>
              <a:t>m-</a:t>
            </a:r>
            <a:r>
              <a:rPr lang="zh-CN" altLang="en-US" sz="2000">
                <a:latin typeface="+mj-ea"/>
                <a:ea typeface="+mj-ea"/>
              </a:rPr>
              <a:t>月</a:t>
            </a:r>
            <a:endParaRPr lang="zh-CN" altLang="en-US" sz="2000">
              <a:latin typeface="+mj-ea"/>
              <a:ea typeface="+mj-ea"/>
            </a:endParaRPr>
          </a:p>
          <a:p>
            <a:pPr lvl="1"/>
            <a:r>
              <a:rPr lang="en-US" altLang="zh-CN" sz="2000">
                <a:latin typeface="+mj-ea"/>
                <a:ea typeface="+mj-ea"/>
              </a:rPr>
              <a:t>y-</a:t>
            </a:r>
            <a:r>
              <a:rPr lang="zh-CN" altLang="en-US" sz="2000">
                <a:latin typeface="+mj-ea"/>
                <a:ea typeface="+mj-ea"/>
              </a:rPr>
              <a:t>年</a:t>
            </a:r>
            <a:endParaRPr lang="zh-CN" altLang="en-US" sz="2000">
              <a:latin typeface="+mj-ea"/>
              <a:ea typeface="+mj-ea"/>
            </a:endParaRPr>
          </a:p>
          <a:p>
            <a:pPr lvl="1"/>
            <a:r>
              <a:rPr lang="zh-CN" altLang="en-US" sz="2000">
                <a:latin typeface="+mj-ea"/>
                <a:ea typeface="+mj-ea"/>
              </a:rPr>
              <a:t>数字</a:t>
            </a:r>
            <a:r>
              <a:rPr lang="en-US" altLang="zh-CN" sz="2000">
                <a:latin typeface="+mj-ea"/>
                <a:ea typeface="+mj-ea"/>
              </a:rPr>
              <a:t>-</a:t>
            </a:r>
            <a:r>
              <a:rPr lang="zh-CN" altLang="en-US" sz="2000">
                <a:latin typeface="+mj-ea"/>
                <a:ea typeface="+mj-ea"/>
              </a:rPr>
              <a:t>一周的那一天；</a:t>
            </a:r>
            <a:endParaRPr lang="zh-CN" altLang="en-US" sz="2000">
              <a:latin typeface="+mj-ea"/>
              <a:ea typeface="+mj-ea"/>
            </a:endParaRPr>
          </a:p>
          <a:p>
            <a:pPr lvl="1"/>
            <a:endParaRPr lang="zh-CN" altLang="en-US" sz="2000">
              <a:latin typeface="+mj-ea"/>
              <a:ea typeface="+mj-ea"/>
            </a:endParaRPr>
          </a:p>
          <a:p>
            <a:pPr lvl="1"/>
            <a:r>
              <a:rPr lang="zh-CN" altLang="en-US" sz="2000">
                <a:latin typeface="+mj-ea"/>
                <a:ea typeface="+mj-ea"/>
              </a:rPr>
              <a:t>时间：</a:t>
            </a:r>
            <a:endParaRPr lang="zh-CN" altLang="en-US" sz="2000">
              <a:latin typeface="+mj-ea"/>
              <a:ea typeface="+mj-ea"/>
            </a:endParaRPr>
          </a:p>
          <a:p>
            <a:pPr lvl="3"/>
            <a:r>
              <a:rPr lang="en-US" altLang="zh-CN" sz="1495">
                <a:latin typeface="+mj-ea"/>
                <a:ea typeface="+mj-ea"/>
              </a:rPr>
              <a:t>h-24</a:t>
            </a:r>
            <a:r>
              <a:rPr lang="zh-CN" altLang="en-US" sz="1495">
                <a:latin typeface="+mj-ea"/>
                <a:ea typeface="+mj-ea"/>
              </a:rPr>
              <a:t>小时的时间</a:t>
            </a:r>
            <a:r>
              <a:rPr lang="en-US" altLang="zh-CN" sz="1495">
                <a:latin typeface="+mj-ea"/>
                <a:ea typeface="+mj-ea"/>
              </a:rPr>
              <a:t>;</a:t>
            </a:r>
            <a:endParaRPr lang="en-US" altLang="zh-CN" sz="1495">
              <a:latin typeface="+mj-ea"/>
              <a:ea typeface="+mj-ea"/>
            </a:endParaRPr>
          </a:p>
          <a:p>
            <a:pPr lvl="3"/>
            <a:r>
              <a:rPr lang="en-US" altLang="zh-CN" sz="2000">
                <a:latin typeface="+mj-ea"/>
                <a:ea typeface="+mj-ea"/>
              </a:rPr>
              <a:t>i </a:t>
            </a:r>
            <a:r>
              <a:rPr lang="zh-CN" altLang="en-US" sz="2000">
                <a:latin typeface="+mj-ea"/>
                <a:ea typeface="+mj-ea"/>
              </a:rPr>
              <a:t>分钟</a:t>
            </a:r>
            <a:endParaRPr lang="zh-CN" altLang="en-US" sz="2000">
              <a:latin typeface="+mj-ea"/>
              <a:ea typeface="+mj-ea"/>
            </a:endParaRPr>
          </a:p>
          <a:p>
            <a:pPr lvl="3"/>
            <a:r>
              <a:rPr lang="en-US" altLang="zh-CN" sz="2000">
                <a:latin typeface="+mj-ea"/>
                <a:ea typeface="+mj-ea"/>
              </a:rPr>
              <a:t>s</a:t>
            </a:r>
            <a:r>
              <a:rPr lang="zh-CN" altLang="en-US" sz="2000">
                <a:latin typeface="+mj-ea"/>
                <a:ea typeface="+mj-ea"/>
              </a:rPr>
              <a:t>秒</a:t>
            </a:r>
            <a:endParaRPr lang="zh-CN" altLang="en-US" sz="2000">
              <a:latin typeface="+mj-ea"/>
              <a:ea typeface="+mj-ea"/>
            </a:endParaRPr>
          </a:p>
          <a:p>
            <a:pPr lvl="3"/>
            <a:r>
              <a:rPr lang="en-US" altLang="zh-CN" sz="2000">
                <a:latin typeface="+mj-ea"/>
                <a:ea typeface="+mj-ea"/>
              </a:rPr>
              <a:t>a am/pm</a:t>
            </a:r>
            <a:endParaRPr lang="en-US" altLang="zh-CN" sz="200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CN" sz="200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CN" sz="20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include/require  </a:t>
            </a:r>
            <a:r>
              <a:rPr lang="zh-CN" altLang="en-US"/>
              <a:t>复制粘贴文件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获取指定文件中内容，并复制到使用</a:t>
            </a:r>
            <a:r>
              <a:rPr lang="en-US" altLang="zh-CN"/>
              <a:t>include</a:t>
            </a:r>
            <a:r>
              <a:rPr lang="zh-CN" altLang="en-US"/>
              <a:t>的文件中；</a:t>
            </a:r>
            <a:endParaRPr lang="zh-CN" altLang="en-US"/>
          </a:p>
          <a:p>
            <a:r>
              <a:rPr lang="en-US" altLang="zh-CN"/>
              <a:t>requier</a:t>
            </a:r>
            <a:r>
              <a:rPr lang="zh-CN" altLang="en-US"/>
              <a:t>会产生致命错误，并停止脚本；</a:t>
            </a:r>
            <a:endParaRPr lang="zh-CN" altLang="en-US"/>
          </a:p>
          <a:p>
            <a:r>
              <a:rPr lang="en-US" altLang="zh-CN"/>
              <a:t>include</a:t>
            </a:r>
            <a:r>
              <a:rPr lang="zh-CN" altLang="en-US"/>
              <a:t>产出警告，继续执行；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文件读取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readfile()</a:t>
            </a:r>
            <a:r>
              <a:rPr lang="zh-CN" altLang="en-US"/>
              <a:t>读取；</a:t>
            </a:r>
            <a:endParaRPr lang="zh-CN" altLang="en-US"/>
          </a:p>
          <a:p>
            <a:r>
              <a:rPr lang="en-US" altLang="zh-CN"/>
              <a:t>fopen()</a:t>
            </a:r>
            <a:r>
              <a:rPr lang="zh-CN" altLang="en-US"/>
              <a:t>打开文件；</a:t>
            </a:r>
            <a:endParaRPr lang="zh-CN" altLang="en-US"/>
          </a:p>
          <a:p>
            <a:r>
              <a:rPr lang="en-US" altLang="zh-CN"/>
              <a:t>fread()</a:t>
            </a:r>
            <a:r>
              <a:rPr lang="zh-CN" altLang="en-US"/>
              <a:t>读取文件；</a:t>
            </a:r>
            <a:endParaRPr lang="zh-CN" altLang="en-US"/>
          </a:p>
          <a:p>
            <a:r>
              <a:rPr lang="en-US" altLang="zh-CN"/>
              <a:t>fclose()</a:t>
            </a:r>
            <a:r>
              <a:rPr lang="zh-CN" altLang="en-US"/>
              <a:t>关闭文件；</a:t>
            </a:r>
            <a:endParaRPr lang="zh-CN" altLang="en-US"/>
          </a:p>
          <a:p>
            <a:r>
              <a:rPr lang="en-US" altLang="zh-CN"/>
              <a:t>fgets()</a:t>
            </a:r>
            <a:r>
              <a:rPr lang="zh-CN" altLang="en-US"/>
              <a:t>读取单行；</a:t>
            </a:r>
            <a:endParaRPr lang="zh-CN" altLang="en-US"/>
          </a:p>
          <a:p>
            <a:r>
              <a:rPr lang="en-US" altLang="zh-CN"/>
              <a:t>fgetc()</a:t>
            </a:r>
            <a:r>
              <a:rPr lang="zh-CN" altLang="en-US"/>
              <a:t>读取单字符；</a:t>
            </a:r>
            <a:endParaRPr lang="zh-CN" altLang="en-US"/>
          </a:p>
          <a:p>
            <a:r>
              <a:rPr lang="en-US" altLang="zh-CN"/>
              <a:t>end-of-feod </a:t>
            </a:r>
            <a:r>
              <a:rPr lang="zh-CN" altLang="en-US"/>
              <a:t>检查是否完毕；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文件的创建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fopen()</a:t>
            </a:r>
            <a:r>
              <a:rPr lang="zh-CN" altLang="en-US"/>
              <a:t>创建；</a:t>
            </a:r>
            <a:endParaRPr lang="zh-CN" altLang="en-US"/>
          </a:p>
          <a:p>
            <a:r>
              <a:rPr lang="en-US" altLang="zh-CN"/>
              <a:t>fwrite()</a:t>
            </a:r>
            <a:r>
              <a:rPr lang="zh-CN" altLang="en-US"/>
              <a:t>写入；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Cookies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setcookie(name, value, expire, path, domain);</a:t>
            </a:r>
            <a:r>
              <a:rPr lang="zh-CN" altLang="en-US"/>
              <a:t>创建；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5000"/>
          </a:bodyPr>
          <a:p>
            <a:r>
              <a:rPr lang="en-US" altLang="zh-CN" sz="2000"/>
              <a:t>//</a:t>
            </a:r>
            <a:r>
              <a:rPr lang="zh-CN" altLang="en-US" sz="2000"/>
              <a:t>定义类</a:t>
            </a:r>
            <a:endParaRPr lang="zh-CN" altLang="en-US" sz="2000"/>
          </a:p>
          <a:p>
            <a:r>
              <a:rPr lang="en-US" altLang="zh-CN" sz="4000"/>
              <a:t>class </a:t>
            </a:r>
            <a:r>
              <a:rPr lang="zh-CN" altLang="en-US" sz="4000"/>
              <a:t>类名</a:t>
            </a:r>
            <a:r>
              <a:rPr lang="en-US" altLang="zh-CN" sz="4000"/>
              <a:t>{</a:t>
            </a:r>
            <a:endParaRPr lang="en-US" altLang="zh-CN" sz="4000"/>
          </a:p>
          <a:p>
            <a:pPr algn="l"/>
            <a:r>
              <a:rPr lang="en-US" altLang="zh-CN" sz="2000">
                <a:sym typeface="+mn-ea"/>
              </a:rPr>
              <a:t>//定义类属性</a:t>
            </a:r>
            <a:endParaRPr lang="en-US" altLang="zh-CN" sz="2000">
              <a:sym typeface="+mn-ea"/>
            </a:endParaRPr>
          </a:p>
          <a:p>
            <a:r>
              <a:rPr lang="zh-CN" altLang="en-US" sz="4000">
                <a:sym typeface="+mn-ea"/>
              </a:rPr>
              <a:t>修饰符 </a:t>
            </a:r>
            <a:r>
              <a:rPr lang="en-US" altLang="zh-CN" sz="4000">
                <a:sym typeface="+mn-ea"/>
              </a:rPr>
              <a:t>$</a:t>
            </a:r>
            <a:r>
              <a:rPr lang="zh-CN" altLang="en-US" sz="4000">
                <a:sym typeface="+mn-ea"/>
              </a:rPr>
              <a:t>变量名；</a:t>
            </a:r>
            <a:endParaRPr lang="zh-CN" altLang="en-US" sz="4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//定义常量,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无$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;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r>
              <a:rPr lang="en-US" altLang="zh-CN" sz="4000">
                <a:sym typeface="+mn-ea"/>
              </a:rPr>
              <a:t>const </a:t>
            </a:r>
            <a:r>
              <a:rPr lang="zh-CN" altLang="en-US" sz="4000">
                <a:sym typeface="+mn-ea"/>
              </a:rPr>
              <a:t>常量</a:t>
            </a:r>
            <a:r>
              <a:rPr lang="en-US" altLang="zh-CN" sz="4000">
                <a:sym typeface="+mn-ea"/>
              </a:rPr>
              <a:t>;</a:t>
            </a:r>
            <a:endParaRPr lang="en-US" altLang="zh-CN" sz="4000">
              <a:sym typeface="+mn-ea"/>
            </a:endParaRPr>
          </a:p>
          <a:p>
            <a:r>
              <a:rPr lang="en-US" altLang="zh-CN" sz="2000"/>
              <a:t>//定义方法</a:t>
            </a:r>
            <a:endParaRPr lang="en-US" altLang="zh-CN" sz="2000"/>
          </a:p>
          <a:p>
            <a:r>
              <a:rPr lang="en-US" altLang="zh-CN" sz="4000"/>
              <a:t>function xx(){}</a:t>
            </a:r>
            <a:endParaRPr lang="en-US" altLang="zh-CN" sz="4000"/>
          </a:p>
          <a:p>
            <a:r>
              <a:rPr lang="en-US" altLang="zh-CN" sz="4000"/>
              <a:t>}</a:t>
            </a:r>
            <a:r>
              <a:rPr lang="zh-CN" altLang="en-US" sz="4000"/>
              <a:t>；</a:t>
            </a:r>
            <a:endParaRPr lang="zh-CN" altLang="en-US" sz="4000"/>
          </a:p>
          <a:p>
            <a:endParaRPr lang="zh-CN" altLang="en-US" sz="4000"/>
          </a:p>
          <a:p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altLang="zh-CN" sz="1400">
                <a:sym typeface="+mn-ea"/>
              </a:rPr>
              <a:t>//</a:t>
            </a:r>
            <a:r>
              <a:rPr lang="zh-CN" altLang="en-US" sz="1400">
                <a:sym typeface="+mn-ea"/>
              </a:rPr>
              <a:t>实例化类；</a:t>
            </a:r>
            <a:endParaRPr lang="zh-CN" altLang="en-US" sz="1400"/>
          </a:p>
          <a:p>
            <a:r>
              <a:rPr lang="en-US" altLang="zh-CN">
                <a:sym typeface="+mn-ea"/>
              </a:rPr>
              <a:t>$</a:t>
            </a:r>
            <a:r>
              <a:rPr lang="zh-CN" altLang="en-US">
                <a:sym typeface="+mn-ea"/>
              </a:rPr>
              <a:t>变量 </a:t>
            </a:r>
            <a:r>
              <a:rPr lang="en-US" altLang="zh-CN">
                <a:sym typeface="+mn-ea"/>
              </a:rPr>
              <a:t>= new </a:t>
            </a:r>
            <a:r>
              <a:rPr lang="zh-CN" altLang="en-US">
                <a:sym typeface="+mn-ea"/>
              </a:rPr>
              <a:t>类名；</a:t>
            </a:r>
            <a:endParaRPr lang="zh-CN" altLang="en-US"/>
          </a:p>
          <a:p>
            <a:pPr algn="l"/>
            <a:r>
              <a:rPr lang="en-US" altLang="zh-CN" sz="1400">
                <a:sym typeface="+mn-ea"/>
              </a:rPr>
              <a:t>//调用属性</a:t>
            </a:r>
            <a:r>
              <a:rPr lang="en-US" altLang="zh-CN" sz="1600" b="1">
                <a:sym typeface="+mn-ea"/>
              </a:rPr>
              <a:t>,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无$;</a:t>
            </a:r>
            <a:endParaRPr lang="en-US" altLang="zh-CN" sz="1600" b="1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$</a:t>
            </a:r>
            <a:r>
              <a:rPr lang="zh-CN" altLang="en-US">
                <a:sym typeface="+mn-ea"/>
              </a:rPr>
              <a:t>变量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属性</a:t>
            </a:r>
            <a:r>
              <a:rPr lang="en-US" altLang="zh-CN">
                <a:sym typeface="+mn-ea"/>
              </a:rPr>
              <a:t>;</a:t>
            </a:r>
            <a:endParaRPr lang="en-US" altLang="zh-CN"/>
          </a:p>
          <a:p>
            <a:pPr algn="l"/>
            <a:r>
              <a:rPr lang="en-US" altLang="zh-CN" sz="1400">
                <a:sym typeface="+mn-ea"/>
              </a:rPr>
              <a:t>//调用常量;</a:t>
            </a:r>
            <a:endParaRPr lang="en-US" altLang="zh-CN" sz="1400"/>
          </a:p>
          <a:p>
            <a:r>
              <a:rPr lang="zh-CN" altLang="en-US">
                <a:sym typeface="+mn-ea"/>
              </a:rPr>
              <a:t>类名  </a:t>
            </a:r>
            <a:r>
              <a:rPr lang="en-US" altLang="zh-CN">
                <a:sym typeface="+mn-ea"/>
              </a:rPr>
              <a:t>:: </a:t>
            </a:r>
            <a:r>
              <a:rPr lang="zh-CN" altLang="en-US">
                <a:sym typeface="+mn-ea"/>
              </a:rPr>
              <a:t>常量；</a:t>
            </a:r>
            <a:endParaRPr lang="zh-CN" altLang="en-US"/>
          </a:p>
          <a:p>
            <a:pPr algn="l"/>
            <a:r>
              <a:rPr lang="en-US" altLang="zh-CN" sz="1400">
                <a:sym typeface="+mn-ea"/>
              </a:rPr>
              <a:t>//调用方法</a:t>
            </a:r>
            <a:endParaRPr lang="en-US" altLang="zh-CN" sz="1400"/>
          </a:p>
          <a:p>
            <a:r>
              <a:rPr lang="en-US" altLang="zh-CN">
                <a:sym typeface="+mn-ea"/>
              </a:rPr>
              <a:t>$</a:t>
            </a:r>
            <a:r>
              <a:rPr lang="zh-CN" altLang="en-US">
                <a:sym typeface="+mn-ea"/>
              </a:rPr>
              <a:t>变量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方法；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//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/*      */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#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命名规则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类名：大写开头、驼峰、不用</a:t>
            </a:r>
            <a:r>
              <a:rPr lang="en-US" altLang="zh-CN"/>
              <a:t>_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类属性：</a:t>
            </a:r>
            <a:r>
              <a:rPr lang="en-US" altLang="zh-CN"/>
              <a:t>m</a:t>
            </a:r>
            <a:r>
              <a:rPr lang="zh-CN" altLang="en-US"/>
              <a:t>开头、其他与类名一样；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方法名：与类名一样、前缀和后缀要表示出方法作用：</a:t>
            </a:r>
            <a:r>
              <a:rPr lang="en-US" altLang="zh-CN"/>
              <a:t>is_ get_set</a:t>
            </a:r>
            <a:endParaRPr lang="en-US" altLang="zh-CN"/>
          </a:p>
          <a:p>
            <a:r>
              <a:rPr lang="zh-CN" altLang="en-US"/>
              <a:t>方法参数：首字母小写、其他和类一样；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变量：都小写、</a:t>
            </a:r>
            <a:r>
              <a:rPr lang="en-US" altLang="zh-CN"/>
              <a:t>_</a:t>
            </a:r>
            <a:r>
              <a:rPr lang="zh-CN" altLang="en-US"/>
              <a:t>来分割；</a:t>
            </a:r>
            <a:endParaRPr lang="zh-CN" altLang="en-US"/>
          </a:p>
          <a:p>
            <a:r>
              <a:rPr lang="zh-CN" altLang="en-US"/>
              <a:t>引用变量</a:t>
            </a:r>
            <a:r>
              <a:rPr lang="en-US" altLang="zh-CN"/>
              <a:t>/</a:t>
            </a:r>
            <a:r>
              <a:rPr lang="zh-CN" altLang="en-US"/>
              <a:t>函数：加</a:t>
            </a:r>
            <a:r>
              <a:rPr lang="en-US" altLang="zh-CN"/>
              <a:t>r</a:t>
            </a:r>
            <a:r>
              <a:rPr lang="zh-CN" altLang="en-US">
                <a:sym typeface="+mn-ea"/>
              </a:rPr>
              <a:t>前缀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全局：带</a:t>
            </a:r>
            <a:r>
              <a:rPr lang="en-US" altLang="zh-CN"/>
              <a:t>g</a:t>
            </a:r>
            <a:r>
              <a:rPr lang="zh-CN" altLang="en-US"/>
              <a:t>前缀；</a:t>
            </a:r>
            <a:endParaRPr lang="zh-CN" altLang="en-US"/>
          </a:p>
          <a:p>
            <a:r>
              <a:rPr lang="zh-CN" altLang="en-US"/>
              <a:t>函数：小写、</a:t>
            </a:r>
            <a:r>
              <a:rPr lang="en-US" altLang="zh-CN"/>
              <a:t>_</a:t>
            </a:r>
            <a:r>
              <a:rPr lang="zh-CN" altLang="en-US"/>
              <a:t>分割；</a:t>
            </a:r>
            <a:endParaRPr lang="zh-CN" altLang="en-US"/>
          </a:p>
          <a:p>
            <a:r>
              <a:rPr lang="zh-CN" altLang="en-US"/>
              <a:t>静态变量：带</a:t>
            </a:r>
            <a:r>
              <a:rPr lang="en-US" altLang="zh-CN"/>
              <a:t>s</a:t>
            </a:r>
            <a:r>
              <a:rPr lang="zh-CN" altLang="en-US"/>
              <a:t>前缀；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以  </a:t>
            </a:r>
            <a:r>
              <a:rPr lang="en-US" altLang="zh-CN"/>
              <a:t>$  </a:t>
            </a:r>
            <a:r>
              <a:rPr lang="zh-CN" altLang="en-US"/>
              <a:t>开头；   无论声明还是调用都必须带</a:t>
            </a:r>
            <a:r>
              <a:rPr lang="en-US" altLang="zh-CN"/>
              <a:t>$;</a:t>
            </a:r>
            <a:endParaRPr lang="en-US" altLang="zh-CN"/>
          </a:p>
          <a:p>
            <a:r>
              <a:rPr lang="zh-CN" altLang="en-US"/>
              <a:t>以字母、下划线</a:t>
            </a:r>
            <a:r>
              <a:rPr lang="zh-CN" altLang="en-US">
                <a:solidFill>
                  <a:srgbClr val="FF0000"/>
                </a:solidFill>
              </a:rPr>
              <a:t>开头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只能包含字母、数字、下划线；</a:t>
            </a:r>
            <a:endParaRPr lang="zh-CN" altLang="en-US"/>
          </a:p>
          <a:p>
            <a:r>
              <a:rPr lang="zh-CN" altLang="en-US"/>
              <a:t>对大小写敏感；</a:t>
            </a:r>
            <a:endParaRPr lang="zh-CN" altLang="en-US"/>
          </a:p>
          <a:p>
            <a:r>
              <a:rPr lang="zh-CN" altLang="en-US"/>
              <a:t>变量在被首次赋值的时候被创建；</a:t>
            </a:r>
            <a:endParaRPr lang="zh-CN" altLang="en-US"/>
          </a:p>
          <a:p>
            <a:r>
              <a:rPr lang="zh-CN" altLang="en-US"/>
              <a:t>不用规定变量的类型；但有作业域：全局、局部、静态；</a:t>
            </a:r>
            <a:endParaRPr lang="zh-CN" altLang="en-US"/>
          </a:p>
          <a:p>
            <a:r>
              <a:rPr lang="zh-CN" altLang="en-US"/>
              <a:t>全局：只能在函数外使用，函数无法访问；如要在函数内使用，首行在变量前加</a:t>
            </a:r>
            <a:r>
              <a:rPr lang="en-US" altLang="zh-CN"/>
              <a:t>global</a:t>
            </a:r>
            <a:r>
              <a:rPr lang="zh-CN" altLang="en-US"/>
              <a:t>；例：</a:t>
            </a:r>
            <a:r>
              <a:rPr lang="en-US" altLang="zh-CN"/>
              <a:t>global $x,$y;</a:t>
            </a:r>
            <a:r>
              <a:rPr lang="zh-CN" altLang="en-US"/>
              <a:t>再使用变量；或在 $GLOBALS[index] 数组中访问；</a:t>
            </a:r>
            <a:endParaRPr lang="zh-CN" altLang="en-US"/>
          </a:p>
          <a:p>
            <a:r>
              <a:rPr lang="zh-CN" altLang="en-US"/>
              <a:t>局部：只能在函数内使用，外部无法访问；</a:t>
            </a:r>
            <a:endParaRPr lang="zh-CN" altLang="en-US"/>
          </a:p>
          <a:p>
            <a:r>
              <a:rPr lang="zh-CN" altLang="en-US"/>
              <a:t>局部变量会在函数使用后删除，如需保留请加</a:t>
            </a:r>
            <a:r>
              <a:rPr lang="en-US" altLang="zh-CN"/>
              <a:t>static;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存储单元，变量名实际上就是储存单元的名字；</a:t>
            </a:r>
            <a:endParaRPr lang="zh-CN" altLang="en-US"/>
          </a:p>
          <a:p>
            <a:r>
              <a:rPr lang="zh-CN" altLang="en-US"/>
              <a:t>引用和赋值：引用</a:t>
            </a:r>
            <a:r>
              <a:rPr lang="en-US" altLang="zh-CN"/>
              <a:t>-</a:t>
            </a:r>
            <a:r>
              <a:rPr lang="zh-CN" altLang="en-US"/>
              <a:t>另取个名字、赋值</a:t>
            </a:r>
            <a:r>
              <a:rPr lang="en-US" altLang="zh-CN"/>
              <a:t>-</a:t>
            </a:r>
            <a:r>
              <a:rPr lang="zh-CN" altLang="en-US"/>
              <a:t>复制一份开辟新内存；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可变 变量：以其他变量的值为名称的变量；</a:t>
            </a:r>
            <a:r>
              <a:rPr lang="en-US" altLang="zh-CN"/>
              <a:t>$$a;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echo </a:t>
            </a:r>
            <a:r>
              <a:rPr lang="zh-CN" altLang="en-US"/>
              <a:t>与 </a:t>
            </a:r>
            <a:r>
              <a:rPr lang="en-US" altLang="zh-CN"/>
              <a:t>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echo </a:t>
            </a:r>
            <a:r>
              <a:rPr lang="zh-CN" altLang="en-US"/>
              <a:t>可以输出多个字符串；</a:t>
            </a:r>
            <a:r>
              <a:rPr lang="en-US" altLang="zh-CN"/>
              <a:t>“1”</a:t>
            </a:r>
            <a:r>
              <a:rPr lang="zh-CN" altLang="en-US"/>
              <a:t>，</a:t>
            </a:r>
            <a:r>
              <a:rPr lang="en-US" altLang="zh-CN"/>
              <a:t>“2”</a:t>
            </a:r>
            <a:r>
              <a:rPr lang="zh-CN" altLang="en-US"/>
              <a:t>，</a:t>
            </a:r>
            <a:r>
              <a:rPr lang="en-US" altLang="zh-CN"/>
              <a:t>“3”======123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          </a:t>
            </a:r>
            <a:endParaRPr lang="en-US" altLang="zh-CN"/>
          </a:p>
          <a:p>
            <a:r>
              <a:rPr lang="en-US" altLang="zh-CN"/>
              <a:t>print </a:t>
            </a:r>
            <a:r>
              <a:rPr lang="zh-CN" altLang="en-US"/>
              <a:t>只能输出一个字符串</a:t>
            </a:r>
            <a:r>
              <a:rPr lang="en-US" altLang="zh-CN"/>
              <a:t>,</a:t>
            </a:r>
            <a:r>
              <a:rPr lang="zh-CN" altLang="en-US"/>
              <a:t>并返回</a:t>
            </a:r>
            <a:r>
              <a:rPr lang="en-US" altLang="zh-CN"/>
              <a:t>1</a:t>
            </a:r>
            <a:r>
              <a:rPr lang="zh-CN" altLang="en-US"/>
              <a:t>，速度么</a:t>
            </a:r>
            <a:r>
              <a:rPr lang="en-US" altLang="zh-CN"/>
              <a:t>echo</a:t>
            </a:r>
            <a:r>
              <a:rPr lang="zh-CN" altLang="en-US"/>
              <a:t>快；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者有无（）都一样；</a:t>
            </a:r>
            <a:endParaRPr lang="zh-CN" altLang="en-US">
              <a:sym typeface="+mn-ea"/>
            </a:endParaRPr>
          </a:p>
          <a:p>
            <a:r>
              <a:rPr lang="zh-CN" altLang="en-US"/>
              <a:t>字符串可包含</a:t>
            </a:r>
            <a:r>
              <a:rPr lang="en-US" altLang="zh-CN"/>
              <a:t>html</a:t>
            </a:r>
            <a:r>
              <a:rPr lang="zh-CN" altLang="en-US"/>
              <a:t>标签；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种标量类型：布尔、整形、浮点、字符串；</a:t>
            </a:r>
            <a:endParaRPr lang="zh-CN" altLang="en-US"/>
          </a:p>
          <a:p>
            <a:r>
              <a:rPr lang="zh-CN" altLang="en-US"/>
              <a:t>符合类型：数组、对象；</a:t>
            </a:r>
            <a:endParaRPr lang="zh-CN" altLang="en-US"/>
          </a:p>
          <a:p>
            <a:r>
              <a:rPr lang="zh-CN" altLang="en-US"/>
              <a:t>特殊类型：资源、</a:t>
            </a:r>
            <a:r>
              <a:rPr lang="en-US" altLang="zh-CN"/>
              <a:t>NULL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var_dump(</a:t>
            </a:r>
            <a:r>
              <a:rPr lang="zh-CN" altLang="en-US"/>
              <a:t>变量</a:t>
            </a:r>
            <a:r>
              <a:rPr lang="en-US" altLang="zh-CN"/>
              <a:t>);</a:t>
            </a:r>
            <a:r>
              <a:rPr lang="zh-CN" altLang="en-US"/>
              <a:t>返回类型和值；</a:t>
            </a:r>
            <a:endParaRPr lang="zh-CN" altLang="en-US"/>
          </a:p>
          <a:p>
            <a:r>
              <a:rPr lang="zh-CN" altLang="en-US"/>
              <a:t>对象：</a:t>
            </a:r>
            <a:r>
              <a:rPr lang="en-US" altLang="zh-CN"/>
              <a:t>class </a:t>
            </a:r>
            <a:r>
              <a:rPr lang="zh-CN" altLang="en-US"/>
              <a:t>声明类，定义数据类型；</a:t>
            </a:r>
            <a:endParaRPr lang="zh-CN" altLang="en-US"/>
          </a:p>
          <a:p>
            <a:r>
              <a:rPr lang="en-US" altLang="zh-CN"/>
              <a:t>is_</a:t>
            </a:r>
            <a:r>
              <a:rPr lang="zh-CN" altLang="en-US"/>
              <a:t>类型（）</a:t>
            </a:r>
            <a:r>
              <a:rPr lang="en-US" altLang="zh-CN"/>
              <a:t>;</a:t>
            </a:r>
            <a:r>
              <a:rPr lang="zh-CN" altLang="en-US"/>
              <a:t>检测数据是否为这个类型；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定义三种方法：单引号、双引号、界定符</a:t>
            </a:r>
            <a:r>
              <a:rPr lang="en-US" altLang="zh-CN"/>
              <a:t>(&lt;&lt;&lt;);</a:t>
            </a:r>
            <a:endParaRPr lang="en-US" altLang="zh-CN"/>
          </a:p>
          <a:p>
            <a:r>
              <a:rPr lang="zh-CN" altLang="en-US"/>
              <a:t>单引号与双引号的区别：</a:t>
            </a:r>
            <a:endParaRPr lang="zh-CN" altLang="en-US"/>
          </a:p>
          <a:p>
            <a:pPr lvl="1"/>
            <a:r>
              <a:rPr lang="zh-CN" altLang="en-US"/>
              <a:t>变量在双引号会转换为实际数值，单引号内会作为字符串输出；</a:t>
            </a:r>
            <a:endParaRPr lang="zh-CN" altLang="en-US"/>
          </a:p>
          <a:p>
            <a:pPr lvl="1"/>
            <a:r>
              <a:rPr lang="zh-CN" altLang="en-US"/>
              <a:t>在单引号中只要对单引号进行转义，在双引号里面要对其他特殊字符进行转义；</a:t>
            </a:r>
            <a:endParaRPr lang="zh-CN" altLang="en-US"/>
          </a:p>
          <a:p>
            <a:pPr lvl="1"/>
            <a:r>
              <a:rPr lang="zh-CN" altLang="en-US"/>
              <a:t>所以使用</a:t>
            </a:r>
            <a:r>
              <a:rPr lang="en-US" altLang="zh-CN"/>
              <a:t>sql</a:t>
            </a:r>
            <a:r>
              <a:rPr lang="zh-CN" altLang="en-US"/>
              <a:t>查询的时候必须要用单引号；</a:t>
            </a:r>
            <a:endParaRPr lang="zh-CN" altLang="en-US"/>
          </a:p>
          <a:p>
            <a:pPr lvl="1"/>
            <a:r>
              <a:rPr lang="zh-CN" altLang="en-US"/>
              <a:t>但是对于</a:t>
            </a:r>
            <a:r>
              <a:rPr lang="zh-CN" altLang="en-US">
                <a:solidFill>
                  <a:srgbClr val="FF0000"/>
                </a:solidFill>
              </a:rPr>
              <a:t>字符串变量</a:t>
            </a:r>
            <a:r>
              <a:rPr lang="zh-CN" altLang="en-US"/>
              <a:t>是可以在双引号里面使用的；</a:t>
            </a:r>
            <a:endParaRPr lang="zh-CN" altLang="en-US"/>
          </a:p>
          <a:p>
            <a:pPr marL="0" lvl="0" indent="0">
              <a:buNone/>
            </a:pPr>
            <a:r>
              <a:rPr lang="zh-CN" altLang="en-US"/>
              <a:t> 界定符：</a:t>
            </a:r>
            <a:r>
              <a:rPr lang="en-US" altLang="zh-CN"/>
              <a:t>$ xx &lt;&lt;&lt; </a:t>
            </a:r>
            <a:r>
              <a:rPr lang="zh-CN" altLang="en-US"/>
              <a:t>标示符    内容    标示符；</a:t>
            </a:r>
            <a:endParaRPr lang="zh-CN" altLang="en-US"/>
          </a:p>
          <a:p>
            <a:pPr marL="0" lvl="0" indent="0">
              <a:buNone/>
            </a:pPr>
            <a:r>
              <a:rPr lang="en-US" altLang="zh-CN"/>
              <a:t>	</a:t>
            </a:r>
            <a:r>
              <a:rPr lang="zh-CN" altLang="en-US"/>
              <a:t>结束标示符必须另起一行，且不能有空格；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2890</Words>
  <Application>WPS 演示</Application>
  <PresentationFormat>宽屏</PresentationFormat>
  <Paragraphs>258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  简介php hypertext preprpcessor </vt:lpstr>
      <vt:lpstr>PHP语法</vt:lpstr>
      <vt:lpstr>注释</vt:lpstr>
      <vt:lpstr>命名规则</vt:lpstr>
      <vt:lpstr>变量</vt:lpstr>
      <vt:lpstr>变量</vt:lpstr>
      <vt:lpstr>echo 与 print</vt:lpstr>
      <vt:lpstr>数据类型</vt:lpstr>
      <vt:lpstr>字符串类型</vt:lpstr>
      <vt:lpstr>字符串详解</vt:lpstr>
      <vt:lpstr>去除空格和特殊字符</vt:lpstr>
      <vt:lpstr>数组 array（）</vt:lpstr>
      <vt:lpstr>数组排序</vt:lpstr>
      <vt:lpstr>null</vt:lpstr>
      <vt:lpstr>php常量</vt:lpstr>
      <vt:lpstr>超全局变量</vt:lpstr>
      <vt:lpstr>php运算符</vt:lpstr>
      <vt:lpstr>函数</vt:lpstr>
      <vt:lpstr>函数参数传递</vt:lpstr>
      <vt:lpstr>字符串函数</vt:lpstr>
      <vt:lpstr>变量函数</vt:lpstr>
      <vt:lpstr>表单验证</vt:lpstr>
      <vt:lpstr>表单处理</vt:lpstr>
      <vt:lpstr>日期 data()</vt:lpstr>
      <vt:lpstr>include/require  复制粘贴文件</vt:lpstr>
      <vt:lpstr>文件读取</vt:lpstr>
      <vt:lpstr>文件的创建</vt:lpstr>
      <vt:lpstr>Cookies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251</cp:revision>
  <dcterms:created xsi:type="dcterms:W3CDTF">2015-05-05T08:02:00Z</dcterms:created>
  <dcterms:modified xsi:type="dcterms:W3CDTF">2016-06-28T01:08:50Z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