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XHTML 是什么？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XHTML 指可扩展超文本标签语言（EXtensible HyperText Markup Language）。</a:t>
            </a:r>
            <a:endParaRPr lang="zh-CN" altLang="en-US"/>
          </a:p>
          <a:p>
            <a:r>
              <a:rPr lang="zh-CN" altLang="en-US"/>
              <a:t>XHTML 的目标是取代 HTML。</a:t>
            </a:r>
            <a:endParaRPr lang="zh-CN" altLang="en-US"/>
          </a:p>
          <a:p>
            <a:r>
              <a:rPr lang="zh-CN" altLang="en-US"/>
              <a:t>XHTML 与 HTML 4.01 几乎是相同的。</a:t>
            </a:r>
            <a:endParaRPr lang="zh-CN" altLang="en-US"/>
          </a:p>
          <a:p>
            <a:r>
              <a:rPr lang="zh-CN" altLang="en-US"/>
              <a:t>XHTML 是更严格更纯净的 HTML 版本。</a:t>
            </a:r>
            <a:endParaRPr lang="zh-CN" altLang="en-US"/>
          </a:p>
          <a:p>
            <a:r>
              <a:rPr lang="zh-CN" altLang="en-US"/>
              <a:t>XHTML 是作为一种 XML 应用被重新定义的 HTML。</a:t>
            </a:r>
            <a:endParaRPr lang="zh-CN" altLang="en-US"/>
          </a:p>
          <a:p>
            <a:r>
              <a:rPr lang="zh-CN" altLang="en-US"/>
              <a:t>XHTML 是一个 W3C 标准。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Unicode 和其他字符集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XML、XHTML、和HTML 4.0 文档的默认字符集是 Unicode</a:t>
            </a:r>
            <a:endParaRPr lang="zh-CN" altLang="en-US"/>
          </a:p>
          <a:p>
            <a:r>
              <a:rPr lang="zh-CN" altLang="en-US"/>
              <a:t>，美国和西欧的网站常常使用 ISO-8859-1 (Latin-1) 编码</a:t>
            </a:r>
            <a:endParaRPr lang="zh-CN" altLang="en-US"/>
          </a:p>
          <a:p>
            <a:r>
              <a:rPr lang="zh-CN" altLang="en-US"/>
              <a:t>而中华人民共和国的国家标准是 gb2312。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为表达语义而标记文档，而不是为了样式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记住：请最大限度地使用 CSS 来进行布局。</a:t>
            </a:r>
            <a:endParaRPr lang="zh-CN" altLang="en-US"/>
          </a:p>
          <a:p>
            <a:r>
              <a:rPr lang="zh-CN" altLang="en-US"/>
              <a:t>XHTML 标记与表现无关，它只与文档结构有关。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为什么要使用XHTML？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XHTML 可以被所有的支持 XML 的设备读取，同时在其余的浏览器升级至支持 XML 之前，XHTML 使我们有能力编写出拥有良好结构的文档，这些文档可以很好地工作于所有的浏览器，并且可以向后兼容。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XHTML 与 HTML 之间的差异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XHTML 元素必须被</a:t>
            </a:r>
            <a:r>
              <a:rPr lang="zh-CN" altLang="en-US">
                <a:solidFill>
                  <a:srgbClr val="FF0000"/>
                </a:solidFill>
              </a:rPr>
              <a:t>正确地嵌套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XHTML 元素必须</a:t>
            </a:r>
            <a:r>
              <a:rPr lang="zh-CN" altLang="en-US">
                <a:solidFill>
                  <a:srgbClr val="FF0000"/>
                </a:solidFill>
              </a:rPr>
              <a:t>被关闭</a:t>
            </a:r>
            <a:r>
              <a:rPr lang="zh-CN" altLang="en-US"/>
              <a:t>。（空标签也必须使用结束标签，或者其开始标签必须使用/&gt;结尾。）</a:t>
            </a:r>
            <a:endParaRPr lang="zh-CN" altLang="en-US"/>
          </a:p>
          <a:p>
            <a:r>
              <a:rPr lang="zh-CN" altLang="en-US"/>
              <a:t>标签名必须用</a:t>
            </a:r>
            <a:r>
              <a:rPr lang="zh-CN" altLang="en-US">
                <a:solidFill>
                  <a:srgbClr val="FF0000"/>
                </a:solidFill>
              </a:rPr>
              <a:t>小写字母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XHTML 文档必须拥</a:t>
            </a:r>
            <a:r>
              <a:rPr lang="zh-CN" altLang="en-US">
                <a:solidFill>
                  <a:srgbClr val="FF0000"/>
                </a:solidFill>
              </a:rPr>
              <a:t>有根元素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XHTML 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属性名称必须</a:t>
            </a:r>
            <a:r>
              <a:rPr lang="zh-CN" altLang="en-US">
                <a:solidFill>
                  <a:srgbClr val="FF0000"/>
                </a:solidFill>
              </a:rPr>
              <a:t>小写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属性值必须加</a:t>
            </a:r>
            <a:r>
              <a:rPr lang="zh-CN" altLang="en-US">
                <a:solidFill>
                  <a:srgbClr val="FF0000"/>
                </a:solidFill>
              </a:rPr>
              <a:t>引号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属性不能简写</a:t>
            </a:r>
            <a:endParaRPr lang="zh-CN" altLang="en-US"/>
          </a:p>
          <a:p>
            <a:r>
              <a:rPr lang="zh-CN" altLang="en-US"/>
              <a:t>用 Id 属性</a:t>
            </a:r>
            <a:r>
              <a:rPr lang="zh-CN" altLang="en-US">
                <a:solidFill>
                  <a:srgbClr val="FF0000"/>
                </a:solidFill>
              </a:rPr>
              <a:t>代替</a:t>
            </a:r>
            <a:r>
              <a:rPr lang="zh-CN" altLang="en-US"/>
              <a:t> name 属性</a:t>
            </a:r>
            <a:endParaRPr lang="zh-CN" altLang="en-US"/>
          </a:p>
          <a:p>
            <a:pPr lvl="1"/>
            <a:r>
              <a:rPr lang="zh-CN" altLang="en-US"/>
              <a:t>HTML 4.01 针对下列元素定义 name 属性：a, applet, frame, iframe, img, 和map。</a:t>
            </a:r>
            <a:endParaRPr lang="zh-CN" altLang="en-US"/>
          </a:p>
          <a:p>
            <a:r>
              <a:rPr lang="zh-CN" altLang="en-US"/>
              <a:t>XHTML DTD 定义了强制使用的 HTML 元素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重要的</a:t>
            </a:r>
            <a:r>
              <a:rPr lang="zh-CN" altLang="en-US">
                <a:solidFill>
                  <a:srgbClr val="FF0000"/>
                </a:solidFill>
              </a:rPr>
              <a:t>兼容性提示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你应该在 "/" 符号前添加一个额外的空格，以使你的 XHTML 与当今的浏览器相兼容。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XHTML DTD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800"/>
              <a:t>XHTML 定义了三种文件类型声明。</a:t>
            </a:r>
            <a:endParaRPr lang="zh-CN" altLang="en-US" sz="1800"/>
          </a:p>
          <a:p>
            <a:pPr lvl="1"/>
            <a:r>
              <a:rPr lang="zh-CN" altLang="en-US" sz="1600"/>
              <a:t>STRICT（严格类型）</a:t>
            </a:r>
            <a:endParaRPr lang="zh-CN" altLang="en-US" sz="1600"/>
          </a:p>
          <a:p>
            <a:pPr lvl="1"/>
            <a:r>
              <a:rPr lang="zh-CN" altLang="en-US" sz="1600"/>
              <a:t>TRANSITIONAL（过渡类型）</a:t>
            </a:r>
            <a:endParaRPr lang="zh-CN" altLang="en-US" sz="1600"/>
          </a:p>
          <a:p>
            <a:pPr lvl="1"/>
            <a:r>
              <a:rPr lang="zh-CN" altLang="en-US" sz="1600"/>
              <a:t>FRAMESET（框架类型）</a:t>
            </a:r>
            <a:endParaRPr lang="zh-CN" altLang="en-US" sz="1600"/>
          </a:p>
          <a:p>
            <a:pPr lvl="1"/>
            <a:endParaRPr lang="zh-CN" altLang="en-US" sz="1600"/>
          </a:p>
          <a:p>
            <a:pPr lvl="1"/>
            <a:r>
              <a:rPr lang="zh-CN" altLang="en-US" sz="1600"/>
              <a:t>XHTML 1.0 Strict</a:t>
            </a:r>
            <a:endParaRPr lang="zh-CN" altLang="en-US" sz="1600"/>
          </a:p>
          <a:p>
            <a:pPr lvl="1"/>
            <a:r>
              <a:rPr lang="zh-CN" altLang="en-US" sz="1600"/>
              <a:t>&lt;!DOCTYPE html PUBLIC "-//W3C//DTD XHTML 1.0 Strict//EN"    "http://www.w3.org/TR/xhtml1/DTD/xhtml1-strict.dtd"&gt;</a:t>
            </a:r>
            <a:endParaRPr lang="zh-CN" altLang="en-US" sz="1600"/>
          </a:p>
          <a:p>
            <a:pPr lvl="1"/>
            <a:r>
              <a:rPr lang="zh-CN" altLang="en-US" sz="1600"/>
              <a:t>在此情况下使用：需要干净的标记，避免表现上的混乱。请与层叠样式表配合使用。</a:t>
            </a:r>
            <a:endParaRPr lang="zh-CN" altLang="en-US" sz="1600"/>
          </a:p>
          <a:p>
            <a:pPr lvl="1"/>
            <a:r>
              <a:rPr lang="zh-CN" altLang="en-US" sz="1600"/>
              <a:t>XHTML 1.0 Transitional</a:t>
            </a:r>
            <a:endParaRPr lang="zh-CN" altLang="en-US" sz="1600"/>
          </a:p>
          <a:p>
            <a:pPr lvl="1"/>
            <a:r>
              <a:rPr lang="zh-CN" altLang="en-US" sz="1600"/>
              <a:t>&lt;!DOCTYPE html PUBLIC "-//W3C//DTD XHTML 1.0 Transitional//EN" "http://www.w3.org/TR/xhtml1/DTD/xhtml1-transitional.dtd"&gt;</a:t>
            </a:r>
            <a:endParaRPr lang="zh-CN" altLang="en-US" sz="1600"/>
          </a:p>
          <a:p>
            <a:pPr lvl="1"/>
            <a:r>
              <a:rPr lang="zh-CN" altLang="en-US" sz="1600"/>
              <a:t>在此情况下使用：当需要利用 HTML 在表现上的特性时，并且当需要为那些不支持层叠样式表的浏览器编写 XHTML 时。</a:t>
            </a:r>
            <a:endParaRPr lang="zh-CN" altLang="en-US" sz="1600"/>
          </a:p>
          <a:p>
            <a:pPr lvl="1"/>
            <a:r>
              <a:rPr lang="zh-CN" altLang="en-US" sz="1600"/>
              <a:t>XHTML 1.0 Frameset</a:t>
            </a:r>
            <a:endParaRPr lang="zh-CN" altLang="en-US" sz="1600"/>
          </a:p>
          <a:p>
            <a:pPr lvl="1"/>
            <a:r>
              <a:rPr lang="zh-CN" altLang="en-US" sz="1600"/>
              <a:t>&lt;!DOCTYPE html PUBLIC "-//W3C//DTD XHTML 1.0 Frameset//EN" "http://www.w3.org/TR/xhtml1/DTD/xhtml1-frameset.dtd"&gt;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如何升级至 XHTML？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将下面的文件类型声明添加至每页的首行：</a:t>
            </a:r>
            <a:endParaRPr lang="zh-CN" altLang="en-US"/>
          </a:p>
          <a:p>
            <a:r>
              <a:rPr lang="zh-CN" altLang="en-US"/>
              <a:t>&lt;!DOCTYPE html PUBLIC</a:t>
            </a:r>
            <a:endParaRPr lang="zh-CN" altLang="en-US"/>
          </a:p>
          <a:p>
            <a:r>
              <a:rPr lang="zh-CN" altLang="en-US"/>
              <a:t>"-//W3C//DTD XHTML 1.0 Transitional//EN"</a:t>
            </a:r>
            <a:endParaRPr lang="zh-CN" altLang="en-US"/>
          </a:p>
          <a:p>
            <a:r>
              <a:rPr lang="zh-CN" altLang="en-US"/>
              <a:t>"http://www.w3.org/TR/xhtml1/DTD/xhtml1-transitional.dtd"&gt;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 W3C 验证器来测试你的 XHTML</a:t>
            </a:r>
            <a:endParaRPr lang="zh-CN" altLang="en-US"/>
          </a:p>
          <a:p>
            <a:r>
              <a:rPr lang="zh-CN" altLang="en-US"/>
              <a:t>在下面的文本框中输入你的网址：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http://www.w3school.com.cn/xhtml/index.asp</a:t>
            </a:r>
            <a:endParaRPr lang="zh-CN" altLang="en-US"/>
          </a:p>
          <a:p>
            <a:r>
              <a:rPr lang="zh-CN" altLang="en-US"/>
              <a:t>验证网页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XHTML 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产品和软件设计者可以：</a:t>
            </a:r>
            <a:endParaRPr lang="zh-CN" altLang="en-US"/>
          </a:p>
          <a:p>
            <a:r>
              <a:rPr lang="zh-CN" altLang="en-US"/>
              <a:t>选择被某种设备所支持的元素。</a:t>
            </a:r>
            <a:endParaRPr lang="zh-CN" altLang="en-US"/>
          </a:p>
          <a:p>
            <a:r>
              <a:rPr lang="zh-CN" altLang="en-US"/>
              <a:t>在不打破 XHTML 标准的情况下，使用 XML 对 XHTML 进行扩展。</a:t>
            </a:r>
            <a:endParaRPr lang="zh-CN" altLang="en-US"/>
          </a:p>
          <a:p>
            <a:r>
              <a:rPr lang="zh-CN" altLang="en-US"/>
              <a:t>针对小型设备，对 XHTML 进行简化。</a:t>
            </a:r>
            <a:endParaRPr lang="zh-CN" altLang="en-US"/>
          </a:p>
          <a:p>
            <a:r>
              <a:rPr lang="zh-CN" altLang="en-US"/>
              <a:t>通过添加新的 XML 功能（比如 MathML, SVG, 语音和多媒体），针对复杂的应用对 XHTML 进行扩展。</a:t>
            </a:r>
            <a:endParaRPr lang="zh-CN" altLang="en-US"/>
          </a:p>
          <a:p>
            <a:r>
              <a:rPr lang="zh-CN" altLang="en-US"/>
              <a:t>定义 XHTML 框架，比如 XHTML BASIC （针对移动设备的 XHTML 子集）。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XHTML 规则概要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使用恰当的文档类型声明和命名空间。</a:t>
            </a:r>
            <a:endParaRPr lang="zh-CN" altLang="en-US"/>
          </a:p>
          <a:p>
            <a:r>
              <a:rPr lang="zh-CN" altLang="en-US"/>
              <a:t>使用 meta 元素声明你的内容类型。</a:t>
            </a:r>
            <a:endParaRPr lang="zh-CN" altLang="en-US"/>
          </a:p>
          <a:p>
            <a:r>
              <a:rPr lang="zh-CN" altLang="en-US"/>
              <a:t>使用小写字母书写所有的元素和属性。</a:t>
            </a:r>
            <a:endParaRPr lang="zh-CN" altLang="en-US"/>
          </a:p>
          <a:p>
            <a:r>
              <a:rPr lang="zh-CN" altLang="en-US"/>
              <a:t>为所有的属性值加引号。</a:t>
            </a:r>
            <a:endParaRPr lang="zh-CN" altLang="en-US"/>
          </a:p>
          <a:p>
            <a:r>
              <a:rPr lang="zh-CN" altLang="en-US"/>
              <a:t>为所有的属性分配值。</a:t>
            </a:r>
            <a:endParaRPr lang="zh-CN" altLang="en-US"/>
          </a:p>
          <a:p>
            <a:r>
              <a:rPr lang="zh-CN" altLang="en-US"/>
              <a:t>关闭所有的标签。</a:t>
            </a:r>
            <a:endParaRPr lang="zh-CN" altLang="en-US"/>
          </a:p>
          <a:p>
            <a:r>
              <a:rPr lang="zh-CN" altLang="en-US"/>
              <a:t>使用空格和斜线关闭空标签。</a:t>
            </a:r>
            <a:endParaRPr lang="zh-CN" altLang="en-US"/>
          </a:p>
          <a:p>
            <a:r>
              <a:rPr lang="zh-CN" altLang="en-US"/>
              <a:t>不要在注释中写双下划线。</a:t>
            </a:r>
            <a:endParaRPr lang="zh-CN" altLang="en-US"/>
          </a:p>
          <a:p>
            <a:r>
              <a:rPr lang="zh-CN" altLang="en-US"/>
              <a:t>确保小于号及和号为 &lt; 和 &amp;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WPS 演示</Application>
  <PresentationFormat>宽屏</PresentationFormat>
  <Paragraphs>94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pz</cp:lastModifiedBy>
  <cp:revision>39</cp:revision>
  <dcterms:created xsi:type="dcterms:W3CDTF">2015-05-05T08:02:00Z</dcterms:created>
  <dcterms:modified xsi:type="dcterms:W3CDTF">2016-04-25T06:03:33Z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