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70" r:id="rId6"/>
    <p:sldId id="271" r:id="rId7"/>
    <p:sldId id="272" r:id="rId8"/>
    <p:sldId id="274" r:id="rId9"/>
    <p:sldId id="273" r:id="rId10"/>
    <p:sldId id="275" r:id="rId11"/>
    <p:sldId id="276" r:id="rId12"/>
    <p:sldId id="269" r:id="rId13"/>
    <p:sldId id="277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  <a:t>2025/2/15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  <a:t>2025/2/15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  <a:t>2025/2/15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  <a:t>2025/2/15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  <a:t>2025/2/15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  <a:t>2025/2/15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  <a:t>2025/2/15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  <a:t>2025/2/15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  <a:t>2025/2/15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  <a:t>2025/2/15</a:t>
            </a:fld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  <a:t>2025/2/15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  <a:t>2025/2/15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  <a:t>2025/2/15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  <a:t>2025/2/15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87194241/340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zh-SG" sz="6000" dirty="0"/>
              <a:t>Book Tracker App: Personalized Book Recommendations</a:t>
            </a:r>
            <a:endParaRPr lang="zh-cn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Wentao Dong</a:t>
            </a:r>
            <a:endParaRPr 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68F7C4-20F1-E9F8-53DD-E90DDA386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C4571A5-8226-90F7-8770-44511309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38" y="546846"/>
            <a:ext cx="2510737" cy="502024"/>
          </a:xfrm>
        </p:spPr>
        <p:txBody>
          <a:bodyPr>
            <a:normAutofit/>
          </a:bodyPr>
          <a:lstStyle/>
          <a:p>
            <a:r>
              <a:rPr lang="en-US" altLang="zh-SG" sz="2800" b="1" dirty="0">
                <a:solidFill>
                  <a:schemeClr val="tx1"/>
                </a:solidFill>
              </a:rPr>
              <a:t>Code Snippet</a:t>
            </a:r>
            <a:endParaRPr lang="zh-SG" alt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0B86A1E-5371-417E-2D59-C12034246BEB}"/>
              </a:ext>
            </a:extLst>
          </p:cNvPr>
          <p:cNvSpPr txBox="1"/>
          <p:nvPr/>
        </p:nvSpPr>
        <p:spPr>
          <a:xfrm>
            <a:off x="2886635" y="333487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SG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999362-F451-1F39-508A-2E20A597511D}"/>
              </a:ext>
            </a:extLst>
          </p:cNvPr>
          <p:cNvSpPr txBox="1"/>
          <p:nvPr/>
        </p:nvSpPr>
        <p:spPr>
          <a:xfrm>
            <a:off x="7017" y="1626204"/>
            <a:ext cx="181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dirty="0"/>
              <a:t>Code Example 1:</a:t>
            </a:r>
            <a:endParaRPr lang="zh-SG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10157C-2B50-AB70-DADE-86259FB0F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8" y="2101723"/>
            <a:ext cx="4417653" cy="41237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84D6665-43B8-8574-23F3-ACA366FAE17A}"/>
              </a:ext>
            </a:extLst>
          </p:cNvPr>
          <p:cNvSpPr txBox="1"/>
          <p:nvPr/>
        </p:nvSpPr>
        <p:spPr>
          <a:xfrm>
            <a:off x="4659081" y="4748160"/>
            <a:ext cx="7084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/>
              <a:t>What this code does:</a:t>
            </a:r>
          </a:p>
          <a:p>
            <a:r>
              <a:rPr lang="en-US" altLang="zh-SG" dirty="0" err="1"/>
              <a:t>LazyColumn</a:t>
            </a:r>
            <a:r>
              <a:rPr lang="en-US" altLang="zh-SG" dirty="0"/>
              <a:t>: displays books added by</a:t>
            </a:r>
          </a:p>
          <a:p>
            <a:r>
              <a:rPr lang="en-US" altLang="zh-SG" dirty="0"/>
              <a:t>Users</a:t>
            </a:r>
          </a:p>
          <a:p>
            <a:r>
              <a:rPr lang="en-US" altLang="zh-SG" dirty="0" err="1"/>
              <a:t>BookCard</a:t>
            </a:r>
            <a:r>
              <a:rPr lang="en-US" altLang="zh-SG" dirty="0"/>
              <a:t>: used to display book </a:t>
            </a:r>
          </a:p>
          <a:p>
            <a:r>
              <a:rPr lang="en-US" altLang="zh-SG" dirty="0" err="1"/>
              <a:t>informationButton</a:t>
            </a:r>
            <a:r>
              <a:rPr lang="en-US" altLang="zh-SG" dirty="0"/>
              <a:t>: users to click to enter the book adding interface</a:t>
            </a:r>
            <a:endParaRPr lang="zh-SG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6FE2B8-A685-3FF3-80E2-B8BF077B4384}"/>
              </a:ext>
            </a:extLst>
          </p:cNvPr>
          <p:cNvSpPr txBox="1"/>
          <p:nvPr/>
        </p:nvSpPr>
        <p:spPr>
          <a:xfrm>
            <a:off x="2608730" y="-35789"/>
            <a:ext cx="54953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/>
              <a:t>Card: Make the book items uniform in style.</a:t>
            </a:r>
          </a:p>
          <a:p>
            <a:r>
              <a:rPr lang="en-US" altLang="zh-SG" dirty="0" err="1"/>
              <a:t>fillMaxWidth</a:t>
            </a:r>
            <a:r>
              <a:rPr lang="en-US" altLang="zh-SG" dirty="0"/>
              <a:t>(): Fill the screen width to ensure alignment.</a:t>
            </a:r>
          </a:p>
          <a:p>
            <a:r>
              <a:rPr lang="en-US" altLang="zh-SG" dirty="0"/>
              <a:t>padding(16.dp): Optimize spacing to prevent content crowding.</a:t>
            </a:r>
          </a:p>
          <a:p>
            <a:r>
              <a:rPr lang="en-US" altLang="zh-SG" dirty="0" err="1"/>
              <a:t>AsyncImage</a:t>
            </a:r>
            <a:r>
              <a:rPr lang="en-US" altLang="zh-SG" dirty="0"/>
              <a:t> loads cover images.</a:t>
            </a:r>
          </a:p>
          <a:p>
            <a:r>
              <a:rPr lang="en-US" altLang="zh-SG" dirty="0"/>
              <a:t>Row + Column: Reasonable layout.</a:t>
            </a:r>
            <a:endParaRPr lang="zh-SG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6C695C-748F-9B56-6EB0-5D237C7AB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341" y="98612"/>
            <a:ext cx="4415642" cy="323625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1EB0CBE-C162-71EE-FACE-C151DB4CB5F6}"/>
              </a:ext>
            </a:extLst>
          </p:cNvPr>
          <p:cNvSpPr txBox="1"/>
          <p:nvPr/>
        </p:nvSpPr>
        <p:spPr>
          <a:xfrm>
            <a:off x="9564723" y="3623520"/>
            <a:ext cx="181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dirty="0"/>
              <a:t>Code Example 2: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63500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A6C29F-92F3-668A-FA8B-4FA87B31F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154A644-A97C-66D2-AEF7-6F1ABD6B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09" y="116541"/>
            <a:ext cx="2539673" cy="647239"/>
          </a:xfrm>
        </p:spPr>
        <p:txBody>
          <a:bodyPr>
            <a:normAutofit/>
          </a:bodyPr>
          <a:lstStyle/>
          <a:p>
            <a:r>
              <a:rPr lang="en-US" altLang="zh-SG" sz="2800" b="1" dirty="0">
                <a:solidFill>
                  <a:schemeClr val="tx1"/>
                </a:solidFill>
              </a:rPr>
              <a:t>Code Snippet</a:t>
            </a:r>
            <a:endParaRPr lang="zh-SG" alt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07689F2-D17D-0A0F-849D-6F6A04263057}"/>
              </a:ext>
            </a:extLst>
          </p:cNvPr>
          <p:cNvSpPr txBox="1"/>
          <p:nvPr/>
        </p:nvSpPr>
        <p:spPr>
          <a:xfrm>
            <a:off x="2886635" y="333487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SG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12CF4E-8F88-5B37-B528-AA1DF6DAE276}"/>
              </a:ext>
            </a:extLst>
          </p:cNvPr>
          <p:cNvSpPr txBox="1"/>
          <p:nvPr/>
        </p:nvSpPr>
        <p:spPr>
          <a:xfrm>
            <a:off x="338468" y="1249685"/>
            <a:ext cx="181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dirty="0"/>
              <a:t>Code Example 3:</a:t>
            </a:r>
            <a:endParaRPr lang="zh-SG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F746DE-88D1-9350-478B-B2A824F0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15" y="1735559"/>
            <a:ext cx="3800869" cy="429533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8803D25-4CB2-48E1-D15A-685D265F392C}"/>
              </a:ext>
            </a:extLst>
          </p:cNvPr>
          <p:cNvSpPr txBox="1"/>
          <p:nvPr/>
        </p:nvSpPr>
        <p:spPr>
          <a:xfrm>
            <a:off x="4385288" y="2134542"/>
            <a:ext cx="7084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/>
              <a:t>What this code does:</a:t>
            </a:r>
          </a:p>
          <a:p>
            <a:r>
              <a:rPr lang="en-US" altLang="zh-SG" dirty="0" err="1"/>
              <a:t>TextField</a:t>
            </a:r>
            <a:r>
              <a:rPr lang="en-US" altLang="zh-SG" dirty="0"/>
              <a:t>: allows users to enter the book title and author</a:t>
            </a:r>
          </a:p>
          <a:p>
            <a:r>
              <a:rPr lang="en-US" altLang="zh-SG" dirty="0"/>
              <a:t>Button: allows users to click to save the book</a:t>
            </a:r>
          </a:p>
          <a:p>
            <a:r>
              <a:rPr lang="en-US" altLang="zh-SG" dirty="0"/>
              <a:t>Remember: handle the input state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82409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DE4099-B76B-0BB3-7D8D-254BE314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CA621BC9-C597-996D-C8C8-A448C7DC2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962953-38EF-287C-ABD0-8BDEA2C2A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68" y="265894"/>
            <a:ext cx="3967779" cy="693330"/>
          </a:xfrm>
        </p:spPr>
        <p:txBody>
          <a:bodyPr rtlCol="0" anchor="ctr">
            <a:noAutofit/>
          </a:bodyPr>
          <a:lstStyle/>
          <a:p>
            <a:pPr lvl="0" rtl="0"/>
            <a:r>
              <a:rPr lang="en-US" altLang="zh-SG" sz="2800" b="1" dirty="0">
                <a:solidFill>
                  <a:schemeClr val="tx1"/>
                </a:solidFill>
              </a:rPr>
              <a:t>Timeline &amp; Milestones</a:t>
            </a:r>
            <a:endParaRPr lang="zh-cn" sz="2800" b="1" i="1" dirty="0">
              <a:solidFill>
                <a:schemeClr val="tx1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CF57D402-ACC0-B02B-3259-0D7E7AA47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316C65-0218-263F-A3CB-596A82644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543DD4-BFFD-CF5B-B59F-069A369E2C10}"/>
              </a:ext>
            </a:extLst>
          </p:cNvPr>
          <p:cNvSpPr txBox="1"/>
          <p:nvPr/>
        </p:nvSpPr>
        <p:spPr>
          <a:xfrm>
            <a:off x="236668" y="1108577"/>
            <a:ext cx="119271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b="1" dirty="0"/>
              <a:t>Development plan: </a:t>
            </a:r>
          </a:p>
          <a:p>
            <a:r>
              <a:rPr lang="en-US" altLang="zh-SG" dirty="0"/>
              <a:t>Phase 1: Determine the theme and analyze the project , complete the project structure and basic page layout.(3 weeks)</a:t>
            </a:r>
          </a:p>
          <a:p>
            <a:endParaRPr lang="en-US" altLang="zh-SG" dirty="0"/>
          </a:p>
          <a:p>
            <a:r>
              <a:rPr lang="en-US" altLang="zh-SG" dirty="0"/>
              <a:t>Phase 2: Core function development. Improve data transfer in </a:t>
            </a:r>
            <a:r>
              <a:rPr lang="en-US" altLang="zh-SG" dirty="0" err="1"/>
              <a:t>NavGraph</a:t>
            </a:r>
            <a:r>
              <a:rPr lang="en-US" altLang="zh-SG" dirty="0"/>
              <a:t> and add data processing and functions.(4 weeks)</a:t>
            </a:r>
          </a:p>
          <a:p>
            <a:endParaRPr lang="en-US" altLang="zh-SG" dirty="0"/>
          </a:p>
          <a:p>
            <a:r>
              <a:rPr lang="en-US" altLang="zh-SG" dirty="0"/>
              <a:t>Phase 3: Improve UI design and conduct testing and debugging. (3 weeks)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08447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067663-11E6-B89F-CD90-72A25DD75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782744F8-4A20-977A-C76F-1F30E41F7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39C4061-6CEB-58D8-1202-E142B7D10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68" y="265894"/>
            <a:ext cx="6406179" cy="693330"/>
          </a:xfrm>
        </p:spPr>
        <p:txBody>
          <a:bodyPr rtlCol="0" anchor="ctr">
            <a:noAutofit/>
          </a:bodyPr>
          <a:lstStyle/>
          <a:p>
            <a:pPr lvl="0" rtl="0"/>
            <a:r>
              <a:rPr lang="en-US" altLang="zh-SG" sz="2800" b="1" dirty="0">
                <a:solidFill>
                  <a:schemeClr val="tx1"/>
                </a:solidFill>
              </a:rPr>
              <a:t>GitHub Repository &amp; Version Control</a:t>
            </a:r>
            <a:endParaRPr lang="zh-cn" sz="2800" b="1" i="1" dirty="0">
              <a:solidFill>
                <a:schemeClr val="tx1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2764A264-386E-AFFC-F5CD-15A8FDDA9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764E74-16B7-B969-89E0-E98F4A9B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endParaRPr lang="zh-cn" dirty="0">
              <a:solidFill>
                <a:srgbClr val="FFFF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3CB494-64F5-712C-04D2-5ACCE471FBC2}"/>
              </a:ext>
            </a:extLst>
          </p:cNvPr>
          <p:cNvSpPr txBox="1"/>
          <p:nvPr/>
        </p:nvSpPr>
        <p:spPr>
          <a:xfrm>
            <a:off x="236668" y="1553170"/>
            <a:ext cx="930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dirty="0"/>
              <a:t>GitHub Repository : </a:t>
            </a:r>
            <a:r>
              <a:rPr lang="en-US" altLang="zh-SG" dirty="0">
                <a:hlinkClick r:id="rId2"/>
              </a:rPr>
              <a:t>https://github.com/187194241/3406</a:t>
            </a:r>
            <a:endParaRPr lang="en-US" altLang="zh-SG" dirty="0"/>
          </a:p>
          <a:p>
            <a:endParaRPr lang="en-US" altLang="zh-SG" dirty="0"/>
          </a:p>
          <a:p>
            <a:r>
              <a:rPr lang="en-US" altLang="zh-SG" dirty="0"/>
              <a:t>Version Control Strategy: As I complete each stage of work I commit it to the GitHub repository.</a:t>
            </a:r>
          </a:p>
        </p:txBody>
      </p:sp>
    </p:spTree>
    <p:extLst>
      <p:ext uri="{BB962C8B-B14F-4D97-AF65-F5344CB8AC3E}">
        <p14:creationId xmlns:p14="http://schemas.microsoft.com/office/powerpoint/2010/main" val="259300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68" y="265894"/>
            <a:ext cx="3205779" cy="69333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altLang="zh-SG" sz="2800" b="1" dirty="0">
                <a:solidFill>
                  <a:schemeClr val="tx1"/>
                </a:solidFill>
              </a:rPr>
              <a:t>Problem Statement</a:t>
            </a:r>
            <a:endParaRPr lang="zh-cn" sz="2800" b="1" i="1" dirty="0">
              <a:solidFill>
                <a:schemeClr val="tx1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68" y="5063874"/>
            <a:ext cx="10058400" cy="1695513"/>
          </a:xfrm>
        </p:spPr>
        <p:txBody>
          <a:bodyPr rtlCol="0">
            <a:normAutofit/>
          </a:bodyPr>
          <a:lstStyle/>
          <a:p>
            <a:pPr rtl="0"/>
            <a:r>
              <a:rPr lang="en-US" altLang="zh-SG" dirty="0">
                <a:solidFill>
                  <a:schemeClr val="bg1"/>
                </a:solidFill>
              </a:rPr>
              <a:t>Book Tracker</a:t>
            </a:r>
          </a:p>
          <a:p>
            <a:pPr rtl="0"/>
            <a:r>
              <a:rPr lang="en-US" altLang="zh-CN" dirty="0">
                <a:solidFill>
                  <a:schemeClr val="bg1"/>
                </a:solidFill>
              </a:rPr>
              <a:t>-Simple and efficient book management tool</a:t>
            </a:r>
          </a:p>
          <a:p>
            <a:pPr rtl="0"/>
            <a:r>
              <a:rPr lang="en-US" altLang="zh-CN" dirty="0">
                <a:solidFill>
                  <a:schemeClr val="bg1"/>
                </a:solidFill>
              </a:rPr>
              <a:t>-Personalized book recommendation system</a:t>
            </a:r>
          </a:p>
          <a:p>
            <a:pPr rtl="0"/>
            <a:endParaRPr lang="zh-cn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237FE8-88CC-1528-2BD0-9F49057BC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013" y="489760"/>
            <a:ext cx="3062342" cy="30623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7E202B-17E7-12D4-71D3-8A16291B396C}"/>
              </a:ext>
            </a:extLst>
          </p:cNvPr>
          <p:cNvSpPr txBox="1"/>
          <p:nvPr/>
        </p:nvSpPr>
        <p:spPr>
          <a:xfrm>
            <a:off x="236669" y="1066438"/>
            <a:ext cx="3842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Difficulty managing reading progress and feelings</a:t>
            </a:r>
            <a:endParaRPr lang="zh-SG" altLang="en-US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A9F730-D02B-DACF-2D09-C4208EB8999C}"/>
              </a:ext>
            </a:extLst>
          </p:cNvPr>
          <p:cNvSpPr txBox="1"/>
          <p:nvPr/>
        </p:nvSpPr>
        <p:spPr>
          <a:xfrm>
            <a:off x="5235389" y="1066439"/>
            <a:ext cx="3514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sz="2400" b="1" dirty="0"/>
              <a:t>The quality of book recommendations varies</a:t>
            </a:r>
            <a:endParaRPr lang="zh-SG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FA3A1E-078E-05D5-1EA1-3638BCD0E047}"/>
              </a:ext>
            </a:extLst>
          </p:cNvPr>
          <p:cNvSpPr txBox="1"/>
          <p:nvPr/>
        </p:nvSpPr>
        <p:spPr>
          <a:xfrm>
            <a:off x="421269" y="2049147"/>
            <a:ext cx="2877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/>
              <a:t>Many readers forget which books they have read, where they were in the book, how they felt about the book, and even which books are still on their to-read list.</a:t>
            </a:r>
            <a:endParaRPr lang="zh-SG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4D9D50-4A46-F477-ACD8-AFAFF1735676}"/>
              </a:ext>
            </a:extLst>
          </p:cNvPr>
          <p:cNvSpPr txBox="1"/>
          <p:nvPr/>
        </p:nvSpPr>
        <p:spPr>
          <a:xfrm>
            <a:off x="5354082" y="2049147"/>
            <a:ext cx="32767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/>
              <a:t>There are a large number of book recommendation sources on the market, but most of them are not customized based on personal reading preferences, and users need to spend a lot of time screening suitable books from the book list.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891D6D-4444-AE54-E2DB-E7527AE5C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>
            <a:extLst>
              <a:ext uri="{FF2B5EF4-FFF2-40B4-BE49-F238E27FC236}">
                <a16:creationId xmlns:a16="http://schemas.microsoft.com/office/drawing/2014/main" id="{75A7CB5E-2C85-A586-FC0B-8E67B6580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DB4ACC-FC97-887B-14D3-3596DAF4E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62103" y="143095"/>
            <a:ext cx="3205779" cy="69333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US" altLang="zh-SG" sz="2800" b="1" dirty="0">
                <a:solidFill>
                  <a:schemeClr val="tx1"/>
                </a:solidFill>
              </a:rPr>
              <a:t>Target Audience</a:t>
            </a:r>
            <a:endParaRPr lang="zh-cn" sz="2800" b="1" i="1" dirty="0">
              <a:solidFill>
                <a:schemeClr val="tx1"/>
              </a:solidFill>
            </a:endParaRPr>
          </a:p>
        </p:txBody>
      </p:sp>
      <p:sp>
        <p:nvSpPr>
          <p:cNvPr id="49" name="长方形 48">
            <a:extLst>
              <a:ext uri="{FF2B5EF4-FFF2-40B4-BE49-F238E27FC236}">
                <a16:creationId xmlns:a16="http://schemas.microsoft.com/office/drawing/2014/main" id="{F2EF0B8D-A984-18E3-43CA-52753FE25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677C96-EC73-FE8F-5529-407D36066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63276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Pain Point Summary</a:t>
            </a:r>
          </a:p>
          <a:p>
            <a:pPr rtl="0"/>
            <a:r>
              <a:rPr lang="en-US" altLang="zh-CN" dirty="0">
                <a:solidFill>
                  <a:srgbClr val="FFFFFF"/>
                </a:solidFill>
              </a:rPr>
              <a:t>-No proper tools to manage reading</a:t>
            </a:r>
          </a:p>
          <a:p>
            <a:pPr rtl="0"/>
            <a:r>
              <a:rPr lang="en-US" altLang="zh-CN" dirty="0">
                <a:solidFill>
                  <a:srgbClr val="FFFFFF"/>
                </a:solidFill>
              </a:rPr>
              <a:t>-Book recommendations are not accurate</a:t>
            </a:r>
            <a:endParaRPr lang="zh-cn" dirty="0">
              <a:solidFill>
                <a:srgbClr val="FFFFFF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53DDB9-A161-715C-C891-FCCD8BDED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33" y="244880"/>
            <a:ext cx="2967357" cy="44632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D2A1F6C-4C39-DB71-9CD6-70E6D175DF13}"/>
              </a:ext>
            </a:extLst>
          </p:cNvPr>
          <p:cNvSpPr txBox="1"/>
          <p:nvPr/>
        </p:nvSpPr>
        <p:spPr>
          <a:xfrm>
            <a:off x="3621741" y="836425"/>
            <a:ext cx="183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b="1" dirty="0"/>
              <a:t>Core users: Ryan</a:t>
            </a:r>
            <a:endParaRPr lang="zh-SG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FAC576-6A09-1639-7EB8-444DAD049F91}"/>
              </a:ext>
            </a:extLst>
          </p:cNvPr>
          <p:cNvSpPr txBox="1"/>
          <p:nvPr/>
        </p:nvSpPr>
        <p:spPr>
          <a:xfrm>
            <a:off x="3621741" y="1211185"/>
            <a:ext cx="8346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/>
              <a:t>He likes to discover new books but often forgets his reading progress. He hopes to have a tool to help him manage his book lists, record book reviews, and get recommendations that suit his interests.</a:t>
            </a:r>
            <a:endParaRPr lang="zh-SG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641720-3B97-61CA-B10A-B42208EB1D2E}"/>
              </a:ext>
            </a:extLst>
          </p:cNvPr>
          <p:cNvSpPr txBox="1"/>
          <p:nvPr/>
        </p:nvSpPr>
        <p:spPr>
          <a:xfrm>
            <a:off x="3621741" y="2180627"/>
            <a:ext cx="145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b="1" dirty="0"/>
              <a:t>Avid Readers</a:t>
            </a:r>
            <a:endParaRPr lang="zh-SG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C21794-F8D3-CB45-8280-0C516618DA24}"/>
              </a:ext>
            </a:extLst>
          </p:cNvPr>
          <p:cNvSpPr txBox="1"/>
          <p:nvPr/>
        </p:nvSpPr>
        <p:spPr>
          <a:xfrm>
            <a:off x="3595207" y="2596071"/>
            <a:ext cx="8595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/>
              <a:t>I read habitually, but I read a lot and tend to forget which books I have read.</a:t>
            </a:r>
          </a:p>
          <a:p>
            <a:r>
              <a:rPr lang="en-US" altLang="zh-SG" dirty="0"/>
              <a:t>I need an integrated book management tool instead of manually recording the book list in notes or Excel.</a:t>
            </a:r>
            <a:endParaRPr lang="zh-SG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B0039C-029B-25FC-DECC-5ED020473595}"/>
              </a:ext>
            </a:extLst>
          </p:cNvPr>
          <p:cNvSpPr txBox="1"/>
          <p:nvPr/>
        </p:nvSpPr>
        <p:spPr>
          <a:xfrm>
            <a:off x="3621740" y="3562051"/>
            <a:ext cx="254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b="1" dirty="0"/>
              <a:t>Students &amp; Researchers</a:t>
            </a:r>
            <a:endParaRPr lang="zh-SG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9D62ACF-B952-35BC-5099-DD49CFF36FFA}"/>
              </a:ext>
            </a:extLst>
          </p:cNvPr>
          <p:cNvSpPr txBox="1"/>
          <p:nvPr/>
        </p:nvSpPr>
        <p:spPr>
          <a:xfrm>
            <a:off x="3621740" y="3940273"/>
            <a:ext cx="847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/>
              <a:t>You need to keep track of professional books and papers, mark key points, and record study notes.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89375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F87F99-2828-178A-40C6-FBD61B7D6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B4274AB-A5FE-FB89-0FDA-DCC0C9A3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63" y="483827"/>
            <a:ext cx="10058400" cy="851915"/>
          </a:xfrm>
        </p:spPr>
        <p:txBody>
          <a:bodyPr>
            <a:normAutofit/>
          </a:bodyPr>
          <a:lstStyle/>
          <a:p>
            <a:r>
              <a:rPr lang="en-US" altLang="zh-SG" sz="2800" b="1" dirty="0">
                <a:solidFill>
                  <a:schemeClr val="tx1"/>
                </a:solidFill>
              </a:rPr>
              <a:t>Competitor Analysis</a:t>
            </a:r>
            <a:endParaRPr lang="zh-SG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625BAF5-96DF-7AF0-72A7-01FACE22DC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63" y="2295922"/>
            <a:ext cx="2266156" cy="2266156"/>
          </a:xfr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D566E6F-A3CC-3361-F8E3-C6637B2BF1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367" y="2295922"/>
            <a:ext cx="2266156" cy="2266156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36981E-0208-858E-6237-D42EDACE435F}"/>
              </a:ext>
            </a:extLst>
          </p:cNvPr>
          <p:cNvSpPr txBox="1"/>
          <p:nvPr/>
        </p:nvSpPr>
        <p:spPr>
          <a:xfrm>
            <a:off x="1111624" y="4585381"/>
            <a:ext cx="2680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/>
              <a:t>Advantages: Provide book ratings and reviews.</a:t>
            </a:r>
            <a:endParaRPr lang="zh-SG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4178DD-9298-E384-A908-4B7B5830E463}"/>
              </a:ext>
            </a:extLst>
          </p:cNvPr>
          <p:cNvSpPr txBox="1"/>
          <p:nvPr/>
        </p:nvSpPr>
        <p:spPr>
          <a:xfrm>
            <a:off x="1111623" y="5337592"/>
            <a:ext cx="3227295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/>
              <a:t>Disadvantages: Lack of personalized recommendations. </a:t>
            </a:r>
            <a:endParaRPr lang="zh-SG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30EFF7-E7B6-7B36-A32E-092653F26F96}"/>
              </a:ext>
            </a:extLst>
          </p:cNvPr>
          <p:cNvSpPr txBox="1"/>
          <p:nvPr/>
        </p:nvSpPr>
        <p:spPr>
          <a:xfrm>
            <a:off x="8704310" y="4612594"/>
            <a:ext cx="3478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/>
              <a:t>Advantages: Provide personalized book recommendations and often have discounts.</a:t>
            </a:r>
            <a:endParaRPr lang="zh-SG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0D5C4A-1F43-66A8-18B8-39D7C1451B8F}"/>
              </a:ext>
            </a:extLst>
          </p:cNvPr>
          <p:cNvSpPr txBox="1"/>
          <p:nvPr/>
        </p:nvSpPr>
        <p:spPr>
          <a:xfrm>
            <a:off x="8706769" y="5505380"/>
            <a:ext cx="3485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/>
              <a:t>Disadvantages: Lack of book tracking and user interaction features.</a:t>
            </a:r>
            <a:endParaRPr lang="zh-SG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393D346-ED62-0E02-1AA9-38742CE42D43}"/>
              </a:ext>
            </a:extLst>
          </p:cNvPr>
          <p:cNvSpPr txBox="1"/>
          <p:nvPr/>
        </p:nvSpPr>
        <p:spPr>
          <a:xfrm>
            <a:off x="5342965" y="2375285"/>
            <a:ext cx="3842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summary</a:t>
            </a:r>
            <a:endParaRPr lang="zh-SG" altLang="en-US" sz="2400" b="1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0E5647A0-E548-9AB4-7E89-0BA06CD4D77C}"/>
              </a:ext>
            </a:extLst>
          </p:cNvPr>
          <p:cNvSpPr/>
          <p:nvPr/>
        </p:nvSpPr>
        <p:spPr>
          <a:xfrm>
            <a:off x="3548769" y="3214882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F5E44BD1-5AB4-1582-D8BD-77B73EE7DEEE}"/>
              </a:ext>
            </a:extLst>
          </p:cNvPr>
          <p:cNvSpPr/>
          <p:nvPr/>
        </p:nvSpPr>
        <p:spPr>
          <a:xfrm>
            <a:off x="7664824" y="3214882"/>
            <a:ext cx="978408" cy="484632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A69CEDA-051F-C078-6CFD-407742DB99DD}"/>
              </a:ext>
            </a:extLst>
          </p:cNvPr>
          <p:cNvSpPr txBox="1"/>
          <p:nvPr/>
        </p:nvSpPr>
        <p:spPr>
          <a:xfrm>
            <a:off x="4986889" y="2877221"/>
            <a:ext cx="264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/>
              <a:t>Combining their advantages, it provides a simple and intuitive interface, focusing on user experience and avoiding endless browsing.</a:t>
            </a:r>
            <a:endParaRPr lang="zh-SG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9639C2-03B9-2DBB-3DB4-BCDC2A56B861}"/>
              </a:ext>
            </a:extLst>
          </p:cNvPr>
          <p:cNvSpPr txBox="1"/>
          <p:nvPr/>
        </p:nvSpPr>
        <p:spPr>
          <a:xfrm>
            <a:off x="1739153" y="191844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dirty="0"/>
              <a:t>G</a:t>
            </a:r>
            <a:r>
              <a:rPr lang="en-US" altLang="zh-CN" dirty="0"/>
              <a:t>oodreads</a:t>
            </a:r>
            <a:endParaRPr lang="zh-SG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7599C3-E566-A5D8-3FE6-39EF4DC9AA31}"/>
              </a:ext>
            </a:extLst>
          </p:cNvPr>
          <p:cNvSpPr txBox="1"/>
          <p:nvPr/>
        </p:nvSpPr>
        <p:spPr>
          <a:xfrm>
            <a:off x="9539001" y="187043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dirty="0" err="1"/>
              <a:t>BookBub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70899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9AA14-7482-6DF7-30C3-00A809B8C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A7B3ACD9-BC7F-EE10-5ED1-D8B136D9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63" y="483827"/>
            <a:ext cx="10058400" cy="851915"/>
          </a:xfrm>
        </p:spPr>
        <p:txBody>
          <a:bodyPr>
            <a:normAutofit/>
          </a:bodyPr>
          <a:lstStyle/>
          <a:p>
            <a:r>
              <a:rPr lang="en-US" altLang="zh-SG" sz="2800" b="1" dirty="0">
                <a:solidFill>
                  <a:schemeClr val="tx1"/>
                </a:solidFill>
              </a:rPr>
              <a:t>Proposed Features</a:t>
            </a:r>
            <a:endParaRPr lang="zh-SG" alt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001DCF9-C639-B2B5-6055-4A3579DB5293}"/>
              </a:ext>
            </a:extLst>
          </p:cNvPr>
          <p:cNvSpPr txBox="1"/>
          <p:nvPr/>
        </p:nvSpPr>
        <p:spPr>
          <a:xfrm>
            <a:off x="2886635" y="333487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SG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AB9381-2179-0516-BA0B-FD5C842CCC69}"/>
              </a:ext>
            </a:extLst>
          </p:cNvPr>
          <p:cNvSpPr txBox="1"/>
          <p:nvPr/>
        </p:nvSpPr>
        <p:spPr>
          <a:xfrm>
            <a:off x="1177963" y="2121095"/>
            <a:ext cx="9556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/>
              <a:t>1. Book log: Users can record the books they have read.</a:t>
            </a:r>
          </a:p>
          <a:p>
            <a:endParaRPr lang="en-US" altLang="zh-SG" dirty="0"/>
          </a:p>
          <a:p>
            <a:r>
              <a:rPr lang="en-US" altLang="zh-SG" dirty="0"/>
              <a:t>2. Personalized recommendation system: Push book recommendations based on reading history.</a:t>
            </a:r>
          </a:p>
          <a:p>
            <a:endParaRPr lang="en-US" altLang="zh-SG" dirty="0"/>
          </a:p>
          <a:p>
            <a:r>
              <a:rPr lang="en-US" altLang="zh-SG" dirty="0"/>
              <a:t>3. Book ratings and reviews: Users can rate and review books.</a:t>
            </a:r>
          </a:p>
          <a:p>
            <a:endParaRPr lang="en-US" altLang="zh-SG" dirty="0"/>
          </a:p>
          <a:p>
            <a:r>
              <a:rPr lang="en-US" altLang="zh-SG" dirty="0"/>
              <a:t>4. Book classification and tags: Detailed recommendations through tags.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24468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53BDCA-D2A5-BDB5-9844-ACD91508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964D9E1C-FD32-31BC-5E8E-22AAE422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63" y="483827"/>
            <a:ext cx="10058400" cy="851915"/>
          </a:xfrm>
        </p:spPr>
        <p:txBody>
          <a:bodyPr>
            <a:normAutofit/>
          </a:bodyPr>
          <a:lstStyle/>
          <a:p>
            <a:r>
              <a:rPr lang="en-US" altLang="zh-SG" sz="2800" b="1" dirty="0">
                <a:solidFill>
                  <a:schemeClr val="tx1"/>
                </a:solidFill>
              </a:rPr>
              <a:t>UI Mockups &amp; Design</a:t>
            </a:r>
            <a:endParaRPr lang="zh-SG" alt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093A54-5ABA-A177-028F-8700EF353CAE}"/>
              </a:ext>
            </a:extLst>
          </p:cNvPr>
          <p:cNvSpPr txBox="1"/>
          <p:nvPr/>
        </p:nvSpPr>
        <p:spPr>
          <a:xfrm>
            <a:off x="2886635" y="333487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SG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1826C3-EABE-D712-E11C-24C7D46A9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029" y="2115671"/>
            <a:ext cx="1538452" cy="33187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19FB728-732F-1C98-B042-E7A8460A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141" y="2115671"/>
            <a:ext cx="1525609" cy="33187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612580B-8839-7AF2-2B9C-70880BFB0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410" y="2115671"/>
            <a:ext cx="1509267" cy="331872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AB7B460-FBD8-8BE2-D520-99F131837B34}"/>
              </a:ext>
            </a:extLst>
          </p:cNvPr>
          <p:cNvSpPr txBox="1"/>
          <p:nvPr/>
        </p:nvSpPr>
        <p:spPr>
          <a:xfrm>
            <a:off x="1177963" y="569258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dirty="0"/>
              <a:t>Home Screen</a:t>
            </a:r>
            <a:endParaRPr lang="zh-SG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5DFD686-1F9E-0A24-10AA-1FB7F7594027}"/>
              </a:ext>
            </a:extLst>
          </p:cNvPr>
          <p:cNvSpPr txBox="1"/>
          <p:nvPr/>
        </p:nvSpPr>
        <p:spPr>
          <a:xfrm>
            <a:off x="3660085" y="5692588"/>
            <a:ext cx="18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dirty="0"/>
              <a:t>Add Book Screen</a:t>
            </a:r>
            <a:endParaRPr lang="zh-SG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E0D421-DECA-0642-0B23-31F83F2A96F7}"/>
              </a:ext>
            </a:extLst>
          </p:cNvPr>
          <p:cNvSpPr txBox="1"/>
          <p:nvPr/>
        </p:nvSpPr>
        <p:spPr>
          <a:xfrm>
            <a:off x="8846873" y="5692588"/>
            <a:ext cx="20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dirty="0"/>
              <a:t>Book Detail Screen</a:t>
            </a:r>
            <a:endParaRPr lang="zh-SG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8912DFE-FD4E-ADEA-EF0A-35C16DE26260}"/>
              </a:ext>
            </a:extLst>
          </p:cNvPr>
          <p:cNvSpPr txBox="1"/>
          <p:nvPr/>
        </p:nvSpPr>
        <p:spPr>
          <a:xfrm>
            <a:off x="5801496" y="5692588"/>
            <a:ext cx="2750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SG" dirty="0"/>
              <a:t>Recommendations Screen</a:t>
            </a:r>
            <a:endParaRPr lang="zh-SG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995CCC8-2630-4B71-490B-749AFC658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766" y="2115672"/>
            <a:ext cx="1514888" cy="331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0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72A9C8-3A1E-D6C7-A044-348776A92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EAB53FF-2BB9-47E8-60E7-6D02D0DC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63" y="483827"/>
            <a:ext cx="10058400" cy="851915"/>
          </a:xfrm>
        </p:spPr>
        <p:txBody>
          <a:bodyPr>
            <a:normAutofit/>
          </a:bodyPr>
          <a:lstStyle/>
          <a:p>
            <a:r>
              <a:rPr lang="en-US" altLang="zh-SG" sz="2800" b="1" dirty="0">
                <a:solidFill>
                  <a:schemeClr val="tx1"/>
                </a:solidFill>
              </a:rPr>
              <a:t>Design Decisions</a:t>
            </a:r>
            <a:endParaRPr lang="zh-SG" alt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31DE8AB-7E9D-B6E7-CC1A-8219F14524FE}"/>
              </a:ext>
            </a:extLst>
          </p:cNvPr>
          <p:cNvSpPr txBox="1"/>
          <p:nvPr/>
        </p:nvSpPr>
        <p:spPr>
          <a:xfrm>
            <a:off x="2886635" y="333487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SG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BE276A-4BA3-64F2-CFE7-D52A039E2742}"/>
              </a:ext>
            </a:extLst>
          </p:cNvPr>
          <p:cNvSpPr txBox="1"/>
          <p:nvPr/>
        </p:nvSpPr>
        <p:spPr>
          <a:xfrm>
            <a:off x="1255058" y="2134542"/>
            <a:ext cx="87495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/>
              <a:t>Use </a:t>
            </a:r>
            <a:r>
              <a:rPr lang="en-US" altLang="zh-SG" dirty="0" err="1"/>
              <a:t>LazyColumn</a:t>
            </a:r>
            <a:r>
              <a:rPr lang="en-US" altLang="zh-SG" dirty="0"/>
              <a:t> to display the book list (better performance, suitable for long lists)</a:t>
            </a:r>
          </a:p>
          <a:p>
            <a:endParaRPr lang="en-US" altLang="zh-SG" dirty="0"/>
          </a:p>
          <a:p>
            <a:r>
              <a:rPr lang="en-US" altLang="zh-SG" dirty="0"/>
              <a:t>Use Card component to make the book items more beautiful and easy to click</a:t>
            </a:r>
          </a:p>
          <a:p>
            <a:endParaRPr lang="en-US" altLang="zh-SG" dirty="0"/>
          </a:p>
          <a:p>
            <a:r>
              <a:rPr lang="en-US" altLang="zh-SG" dirty="0"/>
              <a:t>Use </a:t>
            </a:r>
            <a:r>
              <a:rPr lang="en-US" altLang="zh-SG" dirty="0" err="1"/>
              <a:t>ElevatedButton</a:t>
            </a:r>
            <a:r>
              <a:rPr lang="en-US" altLang="zh-SG" dirty="0"/>
              <a:t> to make user operation more intuitive</a:t>
            </a:r>
          </a:p>
          <a:p>
            <a:endParaRPr lang="en-US" altLang="zh-SG" dirty="0"/>
          </a:p>
          <a:p>
            <a:r>
              <a:rPr lang="en-US" altLang="zh-SG" dirty="0"/>
              <a:t>Use </a:t>
            </a:r>
            <a:r>
              <a:rPr lang="en-US" altLang="zh-SG" dirty="0" err="1"/>
              <a:t>TextField</a:t>
            </a:r>
            <a:r>
              <a:rPr lang="en-US" altLang="zh-SG" dirty="0"/>
              <a:t> to let users enter the book name and author information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99510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6C5598-B0C7-D11F-EE1A-8EF48AAB3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1A4182D8-1CB4-EFB3-7D10-898EFC0C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63" y="483827"/>
            <a:ext cx="10058400" cy="851915"/>
          </a:xfrm>
        </p:spPr>
        <p:txBody>
          <a:bodyPr>
            <a:normAutofit/>
          </a:bodyPr>
          <a:lstStyle/>
          <a:p>
            <a:r>
              <a:rPr lang="en-US" altLang="zh-SG" sz="2800" b="1" dirty="0">
                <a:solidFill>
                  <a:schemeClr val="tx1"/>
                </a:solidFill>
              </a:rPr>
              <a:t>User Flow</a:t>
            </a:r>
            <a:endParaRPr lang="zh-SG" alt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73F12BD-A693-0F9D-D738-84C328C0B857}"/>
              </a:ext>
            </a:extLst>
          </p:cNvPr>
          <p:cNvSpPr txBox="1"/>
          <p:nvPr/>
        </p:nvSpPr>
        <p:spPr>
          <a:xfrm>
            <a:off x="2886635" y="333487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SG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CC5E96-D08B-0863-3CE3-98C8F8BF424F}"/>
              </a:ext>
            </a:extLst>
          </p:cNvPr>
          <p:cNvSpPr txBox="1"/>
          <p:nvPr/>
        </p:nvSpPr>
        <p:spPr>
          <a:xfrm>
            <a:off x="1252369" y="2259106"/>
            <a:ext cx="294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/>
              <a:t>The user opens the app and enters the Home Screen</a:t>
            </a:r>
            <a:endParaRPr lang="zh-SG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6DA10F-E9EF-8C49-B9FA-5120430AECCE}"/>
              </a:ext>
            </a:extLst>
          </p:cNvPr>
          <p:cNvSpPr txBox="1"/>
          <p:nvPr/>
        </p:nvSpPr>
        <p:spPr>
          <a:xfrm>
            <a:off x="6090442" y="2176844"/>
            <a:ext cx="4751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/>
              <a:t>Click “See Recommendations”</a:t>
            </a:r>
          </a:p>
          <a:p>
            <a:r>
              <a:rPr lang="en-US" altLang="zh-SG" dirty="0"/>
              <a:t>(See the books recommended by the system, select one to enter the details page)</a:t>
            </a:r>
            <a:endParaRPr lang="zh-SG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B3BD1AE-9770-CF3B-BF86-5B029FDE2CAA}"/>
              </a:ext>
            </a:extLst>
          </p:cNvPr>
          <p:cNvSpPr/>
          <p:nvPr/>
        </p:nvSpPr>
        <p:spPr>
          <a:xfrm>
            <a:off x="4812970" y="2488123"/>
            <a:ext cx="662672" cy="30077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B5A32E-C1F4-8C51-2A35-B7C10F606293}"/>
              </a:ext>
            </a:extLst>
          </p:cNvPr>
          <p:cNvSpPr txBox="1"/>
          <p:nvPr/>
        </p:nvSpPr>
        <p:spPr>
          <a:xfrm>
            <a:off x="6090442" y="4168588"/>
            <a:ext cx="4691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Click on a book to enter the book details page</a:t>
            </a:r>
          </a:p>
          <a:p>
            <a:r>
              <a:rPr lang="en-US" altLang="zh-SG" dirty="0"/>
              <a:t>(View detailed information about books, including title, author, rating, etc.)</a:t>
            </a:r>
            <a:endParaRPr lang="zh-SG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3C28E195-02B9-4731-5C56-BA4D58668B58}"/>
              </a:ext>
            </a:extLst>
          </p:cNvPr>
          <p:cNvSpPr/>
          <p:nvPr/>
        </p:nvSpPr>
        <p:spPr>
          <a:xfrm>
            <a:off x="2410966" y="3334871"/>
            <a:ext cx="314302" cy="63712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C532A0-14CB-5A9F-031C-ABFF3C2CA836}"/>
              </a:ext>
            </a:extLst>
          </p:cNvPr>
          <p:cNvSpPr txBox="1"/>
          <p:nvPr/>
        </p:nvSpPr>
        <p:spPr>
          <a:xfrm>
            <a:off x="924263" y="4168588"/>
            <a:ext cx="392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/>
              <a:t>Click “Add New Book” to add a book</a:t>
            </a:r>
          </a:p>
          <a:p>
            <a:r>
              <a:rPr lang="en-US" altLang="zh-SG" dirty="0"/>
              <a:t>(After filling in the title and author, click Save and the book will be added to the list.)</a:t>
            </a:r>
            <a:endParaRPr lang="zh-SG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A218B901-51C1-8F69-6392-5DCB051E4123}"/>
              </a:ext>
            </a:extLst>
          </p:cNvPr>
          <p:cNvSpPr/>
          <p:nvPr/>
        </p:nvSpPr>
        <p:spPr>
          <a:xfrm>
            <a:off x="8151787" y="3334871"/>
            <a:ext cx="314302" cy="63712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90233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825874-1B7B-32B0-49B9-08F5CA2D3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4C7C4FC7-8D5E-8EDE-D178-541088F7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63" y="483827"/>
            <a:ext cx="10058400" cy="851915"/>
          </a:xfrm>
        </p:spPr>
        <p:txBody>
          <a:bodyPr>
            <a:normAutofit/>
          </a:bodyPr>
          <a:lstStyle/>
          <a:p>
            <a:r>
              <a:rPr lang="en-US" altLang="zh-SG" sz="2800" b="1" dirty="0">
                <a:solidFill>
                  <a:schemeClr val="tx1"/>
                </a:solidFill>
              </a:rPr>
              <a:t>Key Jetpack Compose components</a:t>
            </a:r>
            <a:endParaRPr lang="zh-SG" alt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9BCF55-4315-DAEA-0D09-6555DE425685}"/>
              </a:ext>
            </a:extLst>
          </p:cNvPr>
          <p:cNvSpPr txBox="1"/>
          <p:nvPr/>
        </p:nvSpPr>
        <p:spPr>
          <a:xfrm>
            <a:off x="2886635" y="3334871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SG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DEA7B9A-2FFA-6F40-B2F5-F9C1B0D75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8848"/>
              </p:ext>
            </p:extLst>
          </p:nvPr>
        </p:nvGraphicFramePr>
        <p:xfrm>
          <a:off x="1243106" y="2222350"/>
          <a:ext cx="8618070" cy="322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9035">
                  <a:extLst>
                    <a:ext uri="{9D8B030D-6E8A-4147-A177-3AD203B41FA5}">
                      <a16:colId xmlns:a16="http://schemas.microsoft.com/office/drawing/2014/main" val="1570612972"/>
                    </a:ext>
                  </a:extLst>
                </a:gridCol>
                <a:gridCol w="4309035">
                  <a:extLst>
                    <a:ext uri="{9D8B030D-6E8A-4147-A177-3AD203B41FA5}">
                      <a16:colId xmlns:a16="http://schemas.microsoft.com/office/drawing/2014/main" val="4080102338"/>
                    </a:ext>
                  </a:extLst>
                </a:gridCol>
              </a:tblGrid>
              <a:tr h="485738">
                <a:tc>
                  <a:txBody>
                    <a:bodyPr/>
                    <a:lstStyle/>
                    <a:p>
                      <a:r>
                        <a:rPr lang="en-US" altLang="zh-SG" dirty="0"/>
                        <a:t>module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SG" dirty="0"/>
                        <a:t>effect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34955"/>
                  </a:ext>
                </a:extLst>
              </a:tr>
              <a:tr h="485738">
                <a:tc>
                  <a:txBody>
                    <a:bodyPr/>
                    <a:lstStyle/>
                    <a:p>
                      <a:r>
                        <a:rPr lang="en-US" altLang="zh-SG" dirty="0" err="1"/>
                        <a:t>LazyColumn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SG" dirty="0"/>
                        <a:t>Display book lists and recommended books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06470"/>
                  </a:ext>
                </a:extLst>
              </a:tr>
              <a:tr h="485738">
                <a:tc>
                  <a:txBody>
                    <a:bodyPr/>
                    <a:lstStyle/>
                    <a:p>
                      <a:r>
                        <a:rPr lang="en-US" altLang="zh-SG" dirty="0"/>
                        <a:t>Card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SG" dirty="0"/>
                        <a:t>Display each book beautifully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37819"/>
                  </a:ext>
                </a:extLst>
              </a:tr>
              <a:tr h="485738">
                <a:tc>
                  <a:txBody>
                    <a:bodyPr/>
                    <a:lstStyle/>
                    <a:p>
                      <a:r>
                        <a:rPr lang="en-US" altLang="zh-SG" dirty="0"/>
                        <a:t>Text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Display book titles and authors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0845"/>
                  </a:ext>
                </a:extLst>
              </a:tr>
              <a:tr h="485738">
                <a:tc>
                  <a:txBody>
                    <a:bodyPr/>
                    <a:lstStyle/>
                    <a:p>
                      <a:r>
                        <a:rPr lang="en-US" altLang="zh-SG" dirty="0"/>
                        <a:t>Button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SG" dirty="0"/>
                        <a:t>Trigger actions such as adding books, viewing recommendations, etc.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867284"/>
                  </a:ext>
                </a:extLst>
              </a:tr>
              <a:tr h="485738">
                <a:tc>
                  <a:txBody>
                    <a:bodyPr/>
                    <a:lstStyle/>
                    <a:p>
                      <a:r>
                        <a:rPr lang="en-US" altLang="zh-SG" dirty="0" err="1"/>
                        <a:t>TextField</a:t>
                      </a:r>
                      <a:endParaRPr lang="zh-SG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SG" dirty="0"/>
                        <a:t>Allow users to enter book information</a:t>
                      </a:r>
                      <a:endParaRPr lang="zh-SG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1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04147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0_TF56160789.po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{92F3D2E0-0378-4660-BFFF-A2EE973B2DB6}tf56160789_win32</Template>
  <TotalTime>1280</TotalTime>
  <Words>781</Words>
  <Application>Microsoft Office PowerPoint</Application>
  <PresentationFormat>宽屏</PresentationFormat>
  <Paragraphs>102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Microsoft YaHei UI</vt:lpstr>
      <vt:lpstr>新宋体</vt:lpstr>
      <vt:lpstr>Calibri</vt:lpstr>
      <vt:lpstr>自定义</vt:lpstr>
      <vt:lpstr>Book Tracker App: Personalized Book Recommendations</vt:lpstr>
      <vt:lpstr>Problem Statement</vt:lpstr>
      <vt:lpstr>Target Audience</vt:lpstr>
      <vt:lpstr>Competitor Analysis</vt:lpstr>
      <vt:lpstr>Proposed Features</vt:lpstr>
      <vt:lpstr>UI Mockups &amp; Design</vt:lpstr>
      <vt:lpstr>Design Decisions</vt:lpstr>
      <vt:lpstr>User Flow</vt:lpstr>
      <vt:lpstr>Key Jetpack Compose components</vt:lpstr>
      <vt:lpstr>Code Snippet</vt:lpstr>
      <vt:lpstr>Code Snippet</vt:lpstr>
      <vt:lpstr>Timeline &amp; Milestones</vt:lpstr>
      <vt:lpstr>GitHub Repository &amp; Version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wentao Dong</dc:creator>
  <cp:lastModifiedBy>wentao Dong</cp:lastModifiedBy>
  <cp:revision>19</cp:revision>
  <dcterms:created xsi:type="dcterms:W3CDTF">2025-02-14T09:51:03Z</dcterms:created>
  <dcterms:modified xsi:type="dcterms:W3CDTF">2025-02-15T15:33:41Z</dcterms:modified>
</cp:coreProperties>
</file>