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53E"/>
    <a:srgbClr val="EF8D4B"/>
    <a:srgbClr val="FFFFFF"/>
    <a:srgbClr val="B82CAE"/>
    <a:srgbClr val="ADB9CA"/>
    <a:srgbClr val="D3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1342" autoAdjust="0"/>
  </p:normalViewPr>
  <p:slideViewPr>
    <p:cSldViewPr snapToGrid="0">
      <p:cViewPr>
        <p:scale>
          <a:sx n="200" d="100"/>
          <a:sy n="200" d="100"/>
        </p:scale>
        <p:origin x="-1620" y="-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8B43-25C7-47F9-A48C-C9DB800435A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4133-9E74-4CAA-AC1D-16F1FA7C6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5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4133-9E74-4CAA-AC1D-16F1FA7C6E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ECAE4-51BC-48C9-AA6C-C4961D7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5381C7-57BF-4A40-909B-C858D12B7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0E8F0-C996-4B71-9CBF-3F68E07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B3E15-208D-4B55-B500-BA76D792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A77E9-268D-4288-B76B-020FBE6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C85F-3267-44C0-BE77-97709120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2293B-D8DB-41D4-A7F0-0F67E4301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F40B-0636-47D9-8893-BDD6B514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7903E-D74B-4C84-A3D9-5D3085E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9DFDD-C603-473B-8D57-D8AFFF0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2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A9DC5-9F93-4B6C-A933-E06CBDF06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ECB65-6174-4A5F-AC3A-A2AD4AC5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29F8B-0024-4988-8498-3FBC2AE2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55561-450D-4682-9C8A-D236176E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F9A3B-0D78-4B42-93C4-7801FDFF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D8649-50CD-4C17-92F8-34BCB843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9F16E-4EFE-45A7-B7C5-826A34B2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0A9AB-14F1-4995-8565-2D8612F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DB8BD-1746-4839-AE8F-5EB68BA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C844C-8301-4DE0-A9E6-A96C94FC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7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01B3-E347-4FAA-AD16-CAE51222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2478C-A9A5-453B-8E85-C91AF654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10F11-11BE-4E6A-B00C-C5610D7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262BC-1BDD-4EDF-9C2D-B90270F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C1810-0C4D-401D-A003-E5C257B5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7837-A623-4756-AACE-647CD0BA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66400-D872-4AEB-946E-010283FA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4F856-3C45-40E5-82B0-534A8FD0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B0687-8E23-45F9-A5D2-2584627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F8E43-8BDB-4E8E-A288-83DD0081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14A2-D721-46C8-8AE8-A4A9ECD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AAF4-090D-4C91-BA68-772C676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4C079-5D5A-4CD0-8C46-B8C02046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763AC-5515-473A-9D91-96462365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B489A-2BF7-478F-9589-B5B807C0A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445803-C726-4F2A-890B-1685DAF0E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BE39BB-49A3-4503-90F6-60807806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5ED421-0248-4FAE-B873-7C53377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648BB-BCE2-4BB2-9446-3285F8E5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C90B-C8AB-4EFE-A13C-E52D0837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CF713-7D51-4FA3-B4F3-7CFDEF8B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9F175-534C-471A-AB62-DEF39453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CC28D-F16C-4125-AE7A-71E40BB8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0CFDA-BB84-400F-8504-5B257B8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13751-95E9-4EEC-8C7D-F9576D7B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BC0B8-EA8B-4D55-A5CA-B7194D26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94E13-D5DB-4528-99DE-AE255838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DE158-EB06-4C95-AE88-AF3D286B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6987C-3298-40D5-8DC1-39F3FDCB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FD185-528E-45DF-9617-90C71A60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717A7-D715-4C07-83D2-8FD3C3A8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AE69F-C276-40B6-9917-B04ED77E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0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330B-3FA1-4F93-AB2B-6D542FDC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9BA30A-ABE7-4785-9D33-A5D93472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455B7-3F93-486A-BB2C-858B327C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8227B-3CDB-4AD1-B7B1-95386494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9178D-E874-4919-8197-2F1F261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01E8C-BD38-46B2-89FC-3C82166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E6F02-5846-4DE8-854A-9308F1A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E6738-416F-4107-8600-808A0EE1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D916B-F503-4D56-8D7A-9B1437A41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D941-F132-40B3-A24B-B0CC5E122A9F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F1BCE-2604-489F-977B-D39CD05DD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43425-34D4-4B73-A5FE-2BD8E560D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072F-55B5-40D7-9808-E932116F4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63A0A0-9915-4B5B-988E-0B2E373FE701}"/>
              </a:ext>
            </a:extLst>
          </p:cNvPr>
          <p:cNvGrpSpPr/>
          <p:nvPr/>
        </p:nvGrpSpPr>
        <p:grpSpPr>
          <a:xfrm>
            <a:off x="3056296" y="1997685"/>
            <a:ext cx="3062564" cy="739800"/>
            <a:chOff x="3056296" y="1997685"/>
            <a:chExt cx="3062564" cy="7398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2C67211-07F8-4F11-99A0-933C97887D3F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7E2F2C-AF32-483C-8F9C-7F22DFB29CB2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DE3E46-E52F-4289-BF74-31B9B8CD56F0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49B0A854-F442-4D75-BDE9-B560751CFE37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418ED39-4CF7-4478-AB7D-A21332181029}"/>
                    </a:ext>
                  </a:extLst>
                </p:cNvPr>
                <p:cNvSpPr/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1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1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418ED39-4CF7-4478-AB7D-A21332181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ED58123-7A54-4A36-A034-8224C54FD3E0}"/>
              </a:ext>
            </a:extLst>
          </p:cNvPr>
          <p:cNvSpPr txBox="1"/>
          <p:nvPr/>
        </p:nvSpPr>
        <p:spPr>
          <a:xfrm>
            <a:off x="1509773" y="696992"/>
            <a:ext cx="27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最简单的</a:t>
            </a:r>
            <a:r>
              <a:rPr lang="en-US" altLang="zh-CN" dirty="0"/>
              <a:t>SI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1843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1C40F3-F906-4962-B6A9-FCEC8D5DF259}"/>
              </a:ext>
            </a:extLst>
          </p:cNvPr>
          <p:cNvSpPr txBox="1"/>
          <p:nvPr/>
        </p:nvSpPr>
        <p:spPr>
          <a:xfrm>
            <a:off x="1509773" y="696992"/>
            <a:ext cx="87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SIRS</a:t>
            </a:r>
            <a:r>
              <a:rPr lang="zh-CN" altLang="en-US" dirty="0"/>
              <a:t>模型  引入疾病死亡人数</a:t>
            </a:r>
            <a:r>
              <a:rPr lang="en-US" altLang="zh-CN" dirty="0"/>
              <a:t>ID   </a:t>
            </a:r>
            <a:r>
              <a:rPr lang="zh-CN" altLang="zh-CN" dirty="0"/>
              <a:t>完全康复者</a:t>
            </a:r>
            <a:r>
              <a:rPr lang="en-US" altLang="zh-CN" dirty="0"/>
              <a:t>R1</a:t>
            </a:r>
            <a:r>
              <a:rPr lang="zh-CN" altLang="zh-CN" dirty="0"/>
              <a:t>，暂时康复者</a:t>
            </a:r>
            <a:r>
              <a:rPr lang="en-US" altLang="zh-CN" dirty="0"/>
              <a:t>R2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4ED503A-FBCF-409F-BBE3-ECFA406DB41A}"/>
              </a:ext>
            </a:extLst>
          </p:cNvPr>
          <p:cNvGrpSpPr/>
          <p:nvPr/>
        </p:nvGrpSpPr>
        <p:grpSpPr>
          <a:xfrm>
            <a:off x="2712307" y="1847719"/>
            <a:ext cx="5004749" cy="2195939"/>
            <a:chOff x="3047587" y="1817239"/>
            <a:chExt cx="5004749" cy="21959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EFA64-1F02-45E9-A9AC-2543B43A7ABF}"/>
                </a:ext>
              </a:extLst>
            </p:cNvPr>
            <p:cNvGrpSpPr/>
            <p:nvPr/>
          </p:nvGrpSpPr>
          <p:grpSpPr>
            <a:xfrm>
              <a:off x="3047587" y="2348502"/>
              <a:ext cx="3062564" cy="885371"/>
              <a:chOff x="3056296" y="1852114"/>
              <a:chExt cx="3062564" cy="88537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03623D5-CBF5-4561-BB13-05120A241CF9}"/>
                  </a:ext>
                </a:extLst>
              </p:cNvPr>
              <p:cNvGrpSpPr/>
              <p:nvPr/>
            </p:nvGrpSpPr>
            <p:grpSpPr>
              <a:xfrm>
                <a:off x="3056296" y="2270761"/>
                <a:ext cx="3062564" cy="466724"/>
                <a:chOff x="3022462" y="2247901"/>
                <a:chExt cx="3062564" cy="466724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E2E7F19-100B-4816-9E9A-AF855360C200}"/>
                    </a:ext>
                  </a:extLst>
                </p:cNvPr>
                <p:cNvSpPr/>
                <p:nvPr/>
              </p:nvSpPr>
              <p:spPr>
                <a:xfrm>
                  <a:off x="3022462" y="2247901"/>
                  <a:ext cx="1007429" cy="4667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易感者</a:t>
                  </a:r>
                  <a:r>
                    <a:rPr kumimoji="1" lang="en-US" altLang="zh-CN" sz="1200" dirty="0"/>
                    <a:t>(S)</a:t>
                  </a:r>
                  <a:endParaRPr kumimoji="1" lang="zh-CN" altLang="en-US" sz="1200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E08A184-069C-42E8-A254-D3D64BC416E8}"/>
                    </a:ext>
                  </a:extLst>
                </p:cNvPr>
                <p:cNvSpPr/>
                <p:nvPr/>
              </p:nvSpPr>
              <p:spPr>
                <a:xfrm>
                  <a:off x="5077597" y="2247901"/>
                  <a:ext cx="1007429" cy="466724"/>
                </a:xfrm>
                <a:prstGeom prst="rect">
                  <a:avLst/>
                </a:prstGeom>
                <a:solidFill>
                  <a:srgbClr val="D33D3D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感染者</a:t>
                  </a:r>
                  <a:r>
                    <a:rPr kumimoji="1" lang="en-US" altLang="zh-CN" sz="1200" dirty="0"/>
                    <a:t>(I)</a:t>
                  </a:r>
                  <a:endParaRPr kumimoji="1" lang="zh-CN" altLang="en-US" sz="1200" dirty="0"/>
                </a:p>
              </p:txBody>
            </p:sp>
            <p:sp>
              <p:nvSpPr>
                <p:cNvPr id="8" name="箭头: 右 7">
                  <a:extLst>
                    <a:ext uri="{FF2B5EF4-FFF2-40B4-BE49-F238E27FC236}">
                      <a16:creationId xmlns:a16="http://schemas.microsoft.com/office/drawing/2014/main" id="{FEFEF1F9-F003-4203-A01F-872108B33DE7}"/>
                    </a:ext>
                  </a:extLst>
                </p:cNvPr>
                <p:cNvSpPr/>
                <p:nvPr/>
              </p:nvSpPr>
              <p:spPr>
                <a:xfrm>
                  <a:off x="4053839" y="2406900"/>
                  <a:ext cx="1007429" cy="148726"/>
                </a:xfrm>
                <a:prstGeom prst="right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54072995-C4BC-46E0-9CA9-CAF836A78528}"/>
                      </a:ext>
                    </a:extLst>
                  </p:cNvPr>
                  <p:cNvSpPr/>
                  <p:nvPr/>
                </p:nvSpPr>
                <p:spPr>
                  <a:xfrm>
                    <a:off x="4183443" y="1852114"/>
                    <a:ext cx="757900" cy="4956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54072995-C4BC-46E0-9CA9-CAF836A785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443" y="1852114"/>
                    <a:ext cx="757900" cy="4956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ED5E0B0-08B4-4235-B6ED-802C26536B80}"/>
                    </a:ext>
                  </a:extLst>
                </p:cNvPr>
                <p:cNvSpPr/>
                <p:nvPr/>
              </p:nvSpPr>
              <p:spPr>
                <a:xfrm>
                  <a:off x="7044907" y="3265889"/>
                  <a:ext cx="1007429" cy="46672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暂时康复者</a:t>
                  </a:r>
                  <a:r>
                    <a:rPr kumimoji="1" lang="en-US" altLang="zh-CN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CN" sz="1200" dirty="0"/>
                    <a:t>)</a:t>
                  </a:r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ED5E0B0-08B4-4235-B6ED-802C26536B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907" y="3265889"/>
                  <a:ext cx="1007429" cy="466724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B2B8D23-F044-464D-A920-EFE9D4EE0C4D}"/>
                    </a:ext>
                  </a:extLst>
                </p:cNvPr>
                <p:cNvSpPr/>
                <p:nvPr/>
              </p:nvSpPr>
              <p:spPr>
                <a:xfrm>
                  <a:off x="6271450" y="3345362"/>
                  <a:ext cx="4787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B2B8D23-F044-464D-A920-EFE9D4EE0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450" y="3345362"/>
                  <a:ext cx="47878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D04D210-9260-4230-A8D3-1AE367DA74DC}"/>
                </a:ext>
              </a:extLst>
            </p:cNvPr>
            <p:cNvSpPr/>
            <p:nvPr/>
          </p:nvSpPr>
          <p:spPr>
            <a:xfrm rot="1573858">
              <a:off x="6063775" y="3269028"/>
              <a:ext cx="1007429" cy="14872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左弧形 11">
              <a:extLst>
                <a:ext uri="{FF2B5EF4-FFF2-40B4-BE49-F238E27FC236}">
                  <a16:creationId xmlns:a16="http://schemas.microsoft.com/office/drawing/2014/main" id="{E0DC8FAB-E7A0-4CBF-BE4D-D017F12364D5}"/>
                </a:ext>
              </a:extLst>
            </p:cNvPr>
            <p:cNvSpPr/>
            <p:nvPr/>
          </p:nvSpPr>
          <p:spPr>
            <a:xfrm rot="5828502" flipH="1">
              <a:off x="5159197" y="1621955"/>
              <a:ext cx="510755" cy="4271691"/>
            </a:xfrm>
            <a:prstGeom prst="curvedRightArrow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71E836-E523-44B8-BC8A-BEB90868C8D5}"/>
                    </a:ext>
                  </a:extLst>
                </p:cNvPr>
                <p:cNvSpPr txBox="1"/>
                <p:nvPr/>
              </p:nvSpPr>
              <p:spPr>
                <a:xfrm>
                  <a:off x="5414574" y="3764072"/>
                  <a:ext cx="45224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71E836-E523-44B8-BC8A-BEB90868C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574" y="3764072"/>
                  <a:ext cx="452240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1A19F3-A600-458A-8315-C0D4C45C24C3}"/>
                </a:ext>
              </a:extLst>
            </p:cNvPr>
            <p:cNvSpPr/>
            <p:nvPr/>
          </p:nvSpPr>
          <p:spPr>
            <a:xfrm>
              <a:off x="5244433" y="1817239"/>
              <a:ext cx="753771" cy="397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50" dirty="0"/>
                <a:t>因病死亡</a:t>
              </a:r>
              <a:endParaRPr kumimoji="1" lang="en-US" altLang="zh-CN" sz="1050" dirty="0"/>
            </a:p>
            <a:p>
              <a:pPr algn="ctr"/>
              <a:r>
                <a:rPr kumimoji="1" lang="en-US" altLang="zh-CN" sz="1050" dirty="0"/>
                <a:t>(ID)</a:t>
              </a:r>
              <a:endParaRPr kumimoji="1" lang="zh-CN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09887C-A237-41A7-B401-E6B24C5AEA3E}"/>
                    </a:ext>
                  </a:extLst>
                </p:cNvPr>
                <p:cNvSpPr/>
                <p:nvPr/>
              </p:nvSpPr>
              <p:spPr>
                <a:xfrm>
                  <a:off x="5561024" y="2349163"/>
                  <a:ext cx="4115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09887C-A237-41A7-B401-E6B24C5AE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24" y="2349163"/>
                  <a:ext cx="41158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F0D7B639-36E3-4818-87D5-591D19A3B7F9}"/>
                </a:ext>
              </a:extLst>
            </p:cNvPr>
            <p:cNvSpPr/>
            <p:nvPr/>
          </p:nvSpPr>
          <p:spPr>
            <a:xfrm rot="16200000" flipV="1">
              <a:off x="5349513" y="2437519"/>
              <a:ext cx="521285" cy="131067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1BFFA2-CE24-4DB1-A124-EC25835CD265}"/>
                  </a:ext>
                </a:extLst>
              </p:cNvPr>
              <p:cNvSpPr/>
              <p:nvPr/>
            </p:nvSpPr>
            <p:spPr>
              <a:xfrm>
                <a:off x="6709626" y="2300170"/>
                <a:ext cx="1007429" cy="466724"/>
              </a:xfrm>
              <a:prstGeom prst="rect">
                <a:avLst/>
              </a:prstGeom>
              <a:solidFill>
                <a:srgbClr val="B82CAE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完全康复者</a:t>
                </a:r>
                <a:r>
                  <a:rPr kumimoji="1"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200" dirty="0"/>
                  <a:t>)</a:t>
                </a:r>
                <a:endParaRPr kumimoji="1" lang="zh-CN" altLang="en-US" sz="1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1BFFA2-CE24-4DB1-A124-EC25835CD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26" y="2300170"/>
                <a:ext cx="1007429" cy="46672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F799DA4B-298C-46EA-8C6F-0FD049DE3183}"/>
              </a:ext>
            </a:extLst>
          </p:cNvPr>
          <p:cNvSpPr/>
          <p:nvPr/>
        </p:nvSpPr>
        <p:spPr>
          <a:xfrm rot="20026142" flipV="1">
            <a:off x="5742181" y="2688660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01E4EC-2229-45EE-B5CA-4A2957998B4C}"/>
                  </a:ext>
                </a:extLst>
              </p:cNvPr>
              <p:cNvSpPr/>
              <p:nvPr/>
            </p:nvSpPr>
            <p:spPr>
              <a:xfrm>
                <a:off x="5936170" y="2410319"/>
                <a:ext cx="474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01E4EC-2229-45EE-B5CA-4A2957998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170" y="2410319"/>
                <a:ext cx="4746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59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5A50DB-926C-4783-B7D5-1D1D1B437C3A}"/>
              </a:ext>
            </a:extLst>
          </p:cNvPr>
          <p:cNvSpPr txBox="1"/>
          <p:nvPr/>
        </p:nvSpPr>
        <p:spPr>
          <a:xfrm>
            <a:off x="1509773" y="696992"/>
            <a:ext cx="87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SEIR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694B2F-7868-4920-B3D5-BCFBCC55FB41}"/>
              </a:ext>
            </a:extLst>
          </p:cNvPr>
          <p:cNvGrpSpPr/>
          <p:nvPr/>
        </p:nvGrpSpPr>
        <p:grpSpPr>
          <a:xfrm>
            <a:off x="1437046" y="2110517"/>
            <a:ext cx="6160227" cy="855568"/>
            <a:chOff x="1437046" y="2110517"/>
            <a:chExt cx="6160227" cy="8555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18C1B4-9DE8-4697-B14A-5CFCD94C2DA3}"/>
                </a:ext>
              </a:extLst>
            </p:cNvPr>
            <p:cNvSpPr/>
            <p:nvPr/>
          </p:nvSpPr>
          <p:spPr>
            <a:xfrm>
              <a:off x="1437046" y="2499361"/>
              <a:ext cx="1007429" cy="466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易感者</a:t>
              </a:r>
              <a:r>
                <a:rPr kumimoji="1" lang="en-US" altLang="zh-CN" sz="1200" dirty="0"/>
                <a:t>(S)</a:t>
              </a:r>
              <a:endParaRPr kumimoji="1" lang="zh-CN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373B7D-7DB3-40CD-BB2C-D3C9E1164D00}"/>
                </a:ext>
              </a:extLst>
            </p:cNvPr>
            <p:cNvSpPr/>
            <p:nvPr/>
          </p:nvSpPr>
          <p:spPr>
            <a:xfrm>
              <a:off x="4872801" y="2499361"/>
              <a:ext cx="1007429" cy="466724"/>
            </a:xfrm>
            <a:prstGeom prst="rect">
              <a:avLst/>
            </a:prstGeom>
            <a:solidFill>
              <a:srgbClr val="D33D3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感染者</a:t>
              </a:r>
              <a:r>
                <a:rPr kumimoji="1" lang="en-US" altLang="zh-CN" sz="1200" dirty="0"/>
                <a:t>(I)</a:t>
              </a:r>
              <a:endParaRPr kumimoji="1" lang="zh-CN" altLang="en-US" sz="1200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489E0A32-2809-4450-AE6D-2FDF02F4EF82}"/>
                </a:ext>
              </a:extLst>
            </p:cNvPr>
            <p:cNvSpPr/>
            <p:nvPr/>
          </p:nvSpPr>
          <p:spPr>
            <a:xfrm>
              <a:off x="2468424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FF81B26-0BD8-4886-8A61-89CCAAB47126}"/>
                    </a:ext>
                  </a:extLst>
                </p:cNvPr>
                <p:cNvSpPr/>
                <p:nvPr/>
              </p:nvSpPr>
              <p:spPr>
                <a:xfrm>
                  <a:off x="2444475" y="2110517"/>
                  <a:ext cx="75790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FF81B26-0BD8-4886-8A61-89CCAAB4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475" y="2110517"/>
                  <a:ext cx="757900" cy="495649"/>
                </a:xfrm>
                <a:prstGeom prst="rect">
                  <a:avLst/>
                </a:prstGeom>
                <a:blipFill>
                  <a:blip r:embed="rId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52F535-0FB2-4DB0-9FD1-B69777ECBCAE}"/>
                </a:ext>
              </a:extLst>
            </p:cNvPr>
            <p:cNvSpPr/>
            <p:nvPr/>
          </p:nvSpPr>
          <p:spPr>
            <a:xfrm>
              <a:off x="6589844" y="2499361"/>
              <a:ext cx="1007429" cy="466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康复者</a:t>
              </a:r>
              <a:r>
                <a:rPr kumimoji="1" lang="en-US" altLang="zh-CN" sz="1200" dirty="0"/>
                <a:t>(R)</a:t>
              </a:r>
              <a:endParaRPr kumimoji="1"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F23DFC-922B-4C6B-8468-5BB3EC667E1A}"/>
                    </a:ext>
                  </a:extLst>
                </p:cNvPr>
                <p:cNvSpPr/>
                <p:nvPr/>
              </p:nvSpPr>
              <p:spPr>
                <a:xfrm>
                  <a:off x="6024996" y="2189064"/>
                  <a:ext cx="4332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F23DFC-922B-4C6B-8468-5BB3EC667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96" y="2189064"/>
                  <a:ext cx="433260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CB1EF9D1-83DA-40E5-96C2-05EAFFB48F95}"/>
                </a:ext>
              </a:extLst>
            </p:cNvPr>
            <p:cNvSpPr/>
            <p:nvPr/>
          </p:nvSpPr>
          <p:spPr>
            <a:xfrm>
              <a:off x="4186591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117C1A-9F06-4B50-856D-4D809078D5E6}"/>
                </a:ext>
              </a:extLst>
            </p:cNvPr>
            <p:cNvSpPr/>
            <p:nvPr/>
          </p:nvSpPr>
          <p:spPr>
            <a:xfrm>
              <a:off x="3155758" y="2499361"/>
              <a:ext cx="1007429" cy="466724"/>
            </a:xfrm>
            <a:prstGeom prst="rect">
              <a:avLst/>
            </a:prstGeom>
            <a:solidFill>
              <a:srgbClr val="EE853E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潜伏者</a:t>
              </a:r>
              <a:r>
                <a:rPr kumimoji="1" lang="en-US" altLang="zh-CN" sz="1200" dirty="0"/>
                <a:t>(E)</a:t>
              </a:r>
              <a:endParaRPr kumimoji="1" lang="zh-CN" altLang="en-US" sz="1200" dirty="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1DC6D9B-53CA-4643-9C37-5D1F0CF8862B}"/>
                </a:ext>
              </a:extLst>
            </p:cNvPr>
            <p:cNvSpPr/>
            <p:nvPr/>
          </p:nvSpPr>
          <p:spPr>
            <a:xfrm>
              <a:off x="5903649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F61A5EB-47A4-4529-979E-DE061AB0E570}"/>
                    </a:ext>
                  </a:extLst>
                </p:cNvPr>
                <p:cNvSpPr/>
                <p:nvPr/>
              </p:nvSpPr>
              <p:spPr>
                <a:xfrm>
                  <a:off x="4281727" y="2204454"/>
                  <a:ext cx="4593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F61A5EB-47A4-4529-979E-DE061AB0E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727" y="2204454"/>
                  <a:ext cx="45935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A2CD55-D8A0-4B22-A699-D227E9008F68}"/>
              </a:ext>
            </a:extLst>
          </p:cNvPr>
          <p:cNvGrpSpPr/>
          <p:nvPr/>
        </p:nvGrpSpPr>
        <p:grpSpPr>
          <a:xfrm>
            <a:off x="1431291" y="3948668"/>
            <a:ext cx="6160227" cy="852168"/>
            <a:chOff x="1437046" y="2113917"/>
            <a:chExt cx="6160227" cy="85216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CBB231-687C-4335-994F-0FC7245CA1C9}"/>
                </a:ext>
              </a:extLst>
            </p:cNvPr>
            <p:cNvSpPr/>
            <p:nvPr/>
          </p:nvSpPr>
          <p:spPr>
            <a:xfrm>
              <a:off x="1437046" y="2499361"/>
              <a:ext cx="1007429" cy="466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易感者</a:t>
              </a:r>
              <a:r>
                <a:rPr kumimoji="1" lang="en-US" altLang="zh-CN" sz="1200" dirty="0"/>
                <a:t>(S)</a:t>
              </a:r>
              <a:endParaRPr kumimoji="1" lang="zh-CN" altLang="en-US" sz="12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E20E8E7-EF94-439D-A430-BD9CF6F8A28E}"/>
                </a:ext>
              </a:extLst>
            </p:cNvPr>
            <p:cNvSpPr/>
            <p:nvPr/>
          </p:nvSpPr>
          <p:spPr>
            <a:xfrm>
              <a:off x="4872801" y="2499361"/>
              <a:ext cx="1007429" cy="466724"/>
            </a:xfrm>
            <a:prstGeom prst="rect">
              <a:avLst/>
            </a:prstGeom>
            <a:solidFill>
              <a:srgbClr val="D33D3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感染者</a:t>
              </a:r>
              <a:r>
                <a:rPr kumimoji="1" lang="en-US" altLang="zh-CN" sz="1200" dirty="0"/>
                <a:t>(I)</a:t>
              </a:r>
              <a:endParaRPr kumimoji="1" lang="zh-CN" altLang="en-US" sz="1200" dirty="0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716818C-14FC-485A-8291-2F833B186967}"/>
                </a:ext>
              </a:extLst>
            </p:cNvPr>
            <p:cNvSpPr/>
            <p:nvPr/>
          </p:nvSpPr>
          <p:spPr>
            <a:xfrm>
              <a:off x="2468424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097B09-B167-421A-8677-2150C8731277}"/>
                    </a:ext>
                  </a:extLst>
                </p:cNvPr>
                <p:cNvSpPr/>
                <p:nvPr/>
              </p:nvSpPr>
              <p:spPr>
                <a:xfrm>
                  <a:off x="2210763" y="2113917"/>
                  <a:ext cx="1200650" cy="398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a14:m>
                  <a:r>
                    <a:rPr kumimoji="1" lang="en-US" altLang="zh-CN" sz="1400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097B09-B167-421A-8677-2150C8731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763" y="2113917"/>
                  <a:ext cx="1200650" cy="398314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7A5825-B2DE-40AF-A38C-856F0C75C748}"/>
                </a:ext>
              </a:extLst>
            </p:cNvPr>
            <p:cNvSpPr/>
            <p:nvPr/>
          </p:nvSpPr>
          <p:spPr>
            <a:xfrm>
              <a:off x="6589844" y="2499361"/>
              <a:ext cx="1007429" cy="466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康复者</a:t>
              </a:r>
              <a:r>
                <a:rPr kumimoji="1" lang="en-US" altLang="zh-CN" sz="1200" dirty="0"/>
                <a:t>(R)</a:t>
              </a:r>
              <a:endParaRPr kumimoji="1"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3DCD8D3-4AF5-4812-B773-EA29B372AD64}"/>
                    </a:ext>
                  </a:extLst>
                </p:cNvPr>
                <p:cNvSpPr/>
                <p:nvPr/>
              </p:nvSpPr>
              <p:spPr>
                <a:xfrm>
                  <a:off x="6024996" y="2189064"/>
                  <a:ext cx="4332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F23DFC-922B-4C6B-8468-5BB3EC667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96" y="2189064"/>
                  <a:ext cx="433260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2C829FCB-7634-425C-BA94-8E8C926B3DDE}"/>
                </a:ext>
              </a:extLst>
            </p:cNvPr>
            <p:cNvSpPr/>
            <p:nvPr/>
          </p:nvSpPr>
          <p:spPr>
            <a:xfrm>
              <a:off x="4186591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38441A7-85B2-42F5-821A-6E07D482719E}"/>
                </a:ext>
              </a:extLst>
            </p:cNvPr>
            <p:cNvSpPr/>
            <p:nvPr/>
          </p:nvSpPr>
          <p:spPr>
            <a:xfrm>
              <a:off x="3155758" y="2499361"/>
              <a:ext cx="1007429" cy="466724"/>
            </a:xfrm>
            <a:prstGeom prst="rect">
              <a:avLst/>
            </a:prstGeom>
            <a:solidFill>
              <a:srgbClr val="EE853E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潜伏者</a:t>
              </a:r>
              <a:r>
                <a:rPr kumimoji="1" lang="en-US" altLang="zh-CN" sz="1200" dirty="0"/>
                <a:t>(E)</a:t>
              </a:r>
              <a:endParaRPr kumimoji="1" lang="zh-CN" altLang="en-US" sz="1200" dirty="0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16C467E2-DB4F-46BF-ABF8-F2A9F3865E63}"/>
                </a:ext>
              </a:extLst>
            </p:cNvPr>
            <p:cNvSpPr/>
            <p:nvPr/>
          </p:nvSpPr>
          <p:spPr>
            <a:xfrm>
              <a:off x="5903649" y="2658360"/>
              <a:ext cx="675954" cy="1608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817D099-C496-499C-A3D7-149B562EF7A9}"/>
                    </a:ext>
                  </a:extLst>
                </p:cNvPr>
                <p:cNvSpPr/>
                <p:nvPr/>
              </p:nvSpPr>
              <p:spPr>
                <a:xfrm>
                  <a:off x="4281727" y="2204454"/>
                  <a:ext cx="4593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F61A5EB-47A4-4529-979E-DE061AB0E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727" y="2204454"/>
                  <a:ext cx="45935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16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C05550-407D-4916-BF07-801C795739D4}"/>
              </a:ext>
            </a:extLst>
          </p:cNvPr>
          <p:cNvSpPr txBox="1"/>
          <p:nvPr/>
        </p:nvSpPr>
        <p:spPr>
          <a:xfrm>
            <a:off x="1509773" y="696992"/>
            <a:ext cx="873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zh-CN" b="1" dirty="0"/>
              <a:t>增加人口自然出生率和死亡率，但不考虑疾病的死亡率（和许老师的一致）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C598BE-9FBA-4C13-8AC0-64F93B55F3C6}"/>
              </a:ext>
            </a:extLst>
          </p:cNvPr>
          <p:cNvGrpSpPr/>
          <p:nvPr/>
        </p:nvGrpSpPr>
        <p:grpSpPr>
          <a:xfrm>
            <a:off x="3056296" y="1997685"/>
            <a:ext cx="3062564" cy="739800"/>
            <a:chOff x="3056296" y="1997685"/>
            <a:chExt cx="3062564" cy="7398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95A755-3F1C-4D56-9133-178A00AA4EB8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B0BE9F-8F3F-42C4-8811-F1AB70437DEF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B0F511-C96F-4F0E-A6F0-49E8F9B427A8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E33EF399-9495-40A7-8C49-DA4E901FA1A8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/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1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1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blipFill>
                  <a:blip r:embed="rId2"/>
                  <a:stretch>
                    <a:fillRect b="-1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DB00B79-3695-410F-ACFE-6E30B2BCC790}"/>
              </a:ext>
            </a:extLst>
          </p:cNvPr>
          <p:cNvSpPr/>
          <p:nvPr/>
        </p:nvSpPr>
        <p:spPr>
          <a:xfrm>
            <a:off x="4087673" y="3702247"/>
            <a:ext cx="1007429" cy="46672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自然死亡</a:t>
            </a:r>
            <a:r>
              <a:rPr kumimoji="1" lang="en-US" altLang="zh-CN" sz="1200" dirty="0"/>
              <a:t>(ND)</a:t>
            </a:r>
            <a:endParaRPr kumimoji="1" lang="zh-CN" altLang="en-US" sz="12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2D9DA42-9559-4791-A528-E315E44350BD}"/>
              </a:ext>
            </a:extLst>
          </p:cNvPr>
          <p:cNvSpPr/>
          <p:nvPr/>
        </p:nvSpPr>
        <p:spPr>
          <a:xfrm rot="7304150">
            <a:off x="4917011" y="3130637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8FD5602-C455-4312-896B-7FFE7C13DE1A}"/>
              </a:ext>
            </a:extLst>
          </p:cNvPr>
          <p:cNvSpPr/>
          <p:nvPr/>
        </p:nvSpPr>
        <p:spPr>
          <a:xfrm rot="3365302">
            <a:off x="3272875" y="3145503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2A71D04-69E9-4475-BFCB-98858BDEEB73}"/>
                  </a:ext>
                </a:extLst>
              </p:cNvPr>
              <p:cNvSpPr/>
              <p:nvPr/>
            </p:nvSpPr>
            <p:spPr>
              <a:xfrm>
                <a:off x="3851387" y="2958256"/>
                <a:ext cx="37337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2A71D04-69E9-4475-BFCB-98858BDEE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87" y="2958256"/>
                <a:ext cx="37337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/>
              <p:nvPr/>
            </p:nvSpPr>
            <p:spPr>
              <a:xfrm>
                <a:off x="4961447" y="2969081"/>
                <a:ext cx="35266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47" y="2969081"/>
                <a:ext cx="35266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DD7E7BC4-F000-4603-83FC-A68A0E78F76F}"/>
              </a:ext>
            </a:extLst>
          </p:cNvPr>
          <p:cNvSpPr/>
          <p:nvPr/>
        </p:nvSpPr>
        <p:spPr>
          <a:xfrm>
            <a:off x="2575560" y="2433128"/>
            <a:ext cx="354954" cy="1453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43C41B-BD81-47E8-B61C-6FCB4ED3ED73}"/>
              </a:ext>
            </a:extLst>
          </p:cNvPr>
          <p:cNvSpPr/>
          <p:nvPr/>
        </p:nvSpPr>
        <p:spPr>
          <a:xfrm>
            <a:off x="1757834" y="2322902"/>
            <a:ext cx="737209" cy="362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bg1"/>
                </a:solidFill>
              </a:rPr>
              <a:t>新增人数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4A6CE7-8B93-4B45-A9BA-9A2E3E98ACD9}"/>
                  </a:ext>
                </a:extLst>
              </p:cNvPr>
              <p:cNvSpPr/>
              <p:nvPr/>
            </p:nvSpPr>
            <p:spPr>
              <a:xfrm>
                <a:off x="2388289" y="2071487"/>
                <a:ext cx="44275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i="1" smtClean="0">
                          <a:latin typeface="Cambria Math" panose="02040503050406030204" pitchFamily="18" charset="0"/>
                        </a:rPr>
                        <m:t>𝑢𝑁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4A6CE7-8B93-4B45-A9BA-9A2E3E98A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89" y="2071487"/>
                <a:ext cx="44275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02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C05550-407D-4916-BF07-801C795739D4}"/>
              </a:ext>
            </a:extLst>
          </p:cNvPr>
          <p:cNvSpPr txBox="1"/>
          <p:nvPr/>
        </p:nvSpPr>
        <p:spPr>
          <a:xfrm>
            <a:off x="1509773" y="696992"/>
            <a:ext cx="873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b="1" dirty="0"/>
              <a:t>不考虑人口自然出生率和死亡率，只考虑疾病的死亡率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C598BE-9FBA-4C13-8AC0-64F93B55F3C6}"/>
              </a:ext>
            </a:extLst>
          </p:cNvPr>
          <p:cNvGrpSpPr/>
          <p:nvPr/>
        </p:nvGrpSpPr>
        <p:grpSpPr>
          <a:xfrm>
            <a:off x="3056296" y="1997685"/>
            <a:ext cx="3062564" cy="739800"/>
            <a:chOff x="3056296" y="1997685"/>
            <a:chExt cx="3062564" cy="7398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95A755-3F1C-4D56-9133-178A00AA4EB8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B0BE9F-8F3F-42C4-8811-F1AB70437DEF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B0F511-C96F-4F0E-A6F0-49E8F9B427A8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E33EF399-9495-40A7-8C49-DA4E901FA1A8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/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1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1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blipFill>
                  <a:blip r:embed="rId2"/>
                  <a:stretch>
                    <a:fillRect b="-1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DB00B79-3695-410F-ACFE-6E30B2BCC790}"/>
              </a:ext>
            </a:extLst>
          </p:cNvPr>
          <p:cNvSpPr/>
          <p:nvPr/>
        </p:nvSpPr>
        <p:spPr>
          <a:xfrm>
            <a:off x="7166566" y="2258625"/>
            <a:ext cx="1007429" cy="46672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因病死亡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(ID)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/>
              <p:nvPr/>
            </p:nvSpPr>
            <p:spPr>
              <a:xfrm>
                <a:off x="6466382" y="2127820"/>
                <a:ext cx="3622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𝑑𝐼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82" y="2127820"/>
                <a:ext cx="36227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04C7A0E2-3DB1-45E7-85BE-B17483DCA90F}"/>
              </a:ext>
            </a:extLst>
          </p:cNvPr>
          <p:cNvSpPr/>
          <p:nvPr/>
        </p:nvSpPr>
        <p:spPr>
          <a:xfrm>
            <a:off x="6145738" y="2429760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81A6E9-3456-4127-BF2B-C85A020E759D}"/>
              </a:ext>
            </a:extLst>
          </p:cNvPr>
          <p:cNvSpPr txBox="1"/>
          <p:nvPr/>
        </p:nvSpPr>
        <p:spPr>
          <a:xfrm>
            <a:off x="1509773" y="696992"/>
            <a:ext cx="873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</a:t>
            </a:r>
            <a:r>
              <a:rPr lang="zh-CN" altLang="en-US" dirty="0"/>
              <a:t>模型</a:t>
            </a:r>
            <a:endParaRPr lang="en-US" altLang="zh-CN" dirty="0"/>
          </a:p>
          <a:p>
            <a:pPr indent="12700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同时考虑人口自然出生率和死亡率和疾病的死亡率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DF64D1-DFEA-451A-860E-8AB53AC9489E}"/>
              </a:ext>
            </a:extLst>
          </p:cNvPr>
          <p:cNvGrpSpPr/>
          <p:nvPr/>
        </p:nvGrpSpPr>
        <p:grpSpPr>
          <a:xfrm>
            <a:off x="3056296" y="1997685"/>
            <a:ext cx="3062564" cy="739800"/>
            <a:chOff x="3056296" y="1997685"/>
            <a:chExt cx="3062564" cy="7398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77E2D6B-2416-4E04-8B5B-890069AB4450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D2777F-CE3C-4A69-8B9E-EC6CEB0B9B4A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60124E-7DA0-40A9-A225-2516ECA8E960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AFBA6C7B-A76F-44BB-B7F8-B22ACC1837D9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67D24AE-8242-4429-9887-2AB1BFA977FB}"/>
                    </a:ext>
                  </a:extLst>
                </p:cNvPr>
                <p:cNvSpPr/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1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1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67D24AE-8242-4429-9887-2AB1BFA97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758" y="1997685"/>
                  <a:ext cx="635110" cy="409215"/>
                </a:xfrm>
                <a:prstGeom prst="rect">
                  <a:avLst/>
                </a:prstGeom>
                <a:blipFill>
                  <a:blip r:embed="rId2"/>
                  <a:stretch>
                    <a:fillRect b="-1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2748129-DA2E-4FDB-8DF9-D13F1E1DF6C1}"/>
              </a:ext>
            </a:extLst>
          </p:cNvPr>
          <p:cNvSpPr/>
          <p:nvPr/>
        </p:nvSpPr>
        <p:spPr>
          <a:xfrm>
            <a:off x="4087673" y="3702247"/>
            <a:ext cx="1007429" cy="466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自然死亡</a:t>
            </a:r>
            <a:r>
              <a:rPr kumimoji="1" lang="en-US" altLang="zh-CN" sz="1200" dirty="0"/>
              <a:t>(ND)</a:t>
            </a:r>
            <a:endParaRPr kumimoji="1" lang="zh-CN" altLang="en-US" sz="12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1EEADE6-AC78-4FED-AB9C-F3019F6D4618}"/>
              </a:ext>
            </a:extLst>
          </p:cNvPr>
          <p:cNvSpPr/>
          <p:nvPr/>
        </p:nvSpPr>
        <p:spPr>
          <a:xfrm rot="7304150">
            <a:off x="4917011" y="3130637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26931D7-14F4-4614-881A-36FF553C6EE4}"/>
              </a:ext>
            </a:extLst>
          </p:cNvPr>
          <p:cNvSpPr/>
          <p:nvPr/>
        </p:nvSpPr>
        <p:spPr>
          <a:xfrm rot="3365302">
            <a:off x="3272875" y="3145503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A2083A-970D-43C9-91EE-3620FC13501F}"/>
                  </a:ext>
                </a:extLst>
              </p:cNvPr>
              <p:cNvSpPr/>
              <p:nvPr/>
            </p:nvSpPr>
            <p:spPr>
              <a:xfrm>
                <a:off x="3851387" y="2958256"/>
                <a:ext cx="37337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A2083A-970D-43C9-91EE-3620FC135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87" y="2958256"/>
                <a:ext cx="37337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211194-3395-4318-8F97-70EF75DF57EA}"/>
                  </a:ext>
                </a:extLst>
              </p:cNvPr>
              <p:cNvSpPr/>
              <p:nvPr/>
            </p:nvSpPr>
            <p:spPr>
              <a:xfrm>
                <a:off x="4961447" y="2969081"/>
                <a:ext cx="35266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211194-3395-4318-8F97-70EF75DF5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47" y="2969081"/>
                <a:ext cx="35266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B5B99EDC-6FB5-41B4-96A3-53DEC8D3841F}"/>
              </a:ext>
            </a:extLst>
          </p:cNvPr>
          <p:cNvSpPr/>
          <p:nvPr/>
        </p:nvSpPr>
        <p:spPr>
          <a:xfrm>
            <a:off x="2575560" y="2433128"/>
            <a:ext cx="354954" cy="1453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CE0543-AE7E-4330-B2F9-7FC2E556181E}"/>
              </a:ext>
            </a:extLst>
          </p:cNvPr>
          <p:cNvSpPr/>
          <p:nvPr/>
        </p:nvSpPr>
        <p:spPr>
          <a:xfrm>
            <a:off x="1757834" y="2322902"/>
            <a:ext cx="737209" cy="362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bg1"/>
                </a:solidFill>
              </a:rPr>
              <a:t>新增人数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02282B4-94F1-44C6-9006-547779F1FD5F}"/>
                  </a:ext>
                </a:extLst>
              </p:cNvPr>
              <p:cNvSpPr/>
              <p:nvPr/>
            </p:nvSpPr>
            <p:spPr>
              <a:xfrm>
                <a:off x="2388289" y="2071487"/>
                <a:ext cx="44275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i="1" smtClean="0">
                          <a:latin typeface="Cambria Math" panose="02040503050406030204" pitchFamily="18" charset="0"/>
                        </a:rPr>
                        <m:t>𝑢𝑁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02282B4-94F1-44C6-9006-547779F1F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89" y="2071487"/>
                <a:ext cx="44275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DD0C0324-651E-4102-A982-AA6ED5C20C5C}"/>
              </a:ext>
            </a:extLst>
          </p:cNvPr>
          <p:cNvSpPr/>
          <p:nvPr/>
        </p:nvSpPr>
        <p:spPr>
          <a:xfrm>
            <a:off x="7166566" y="2258625"/>
            <a:ext cx="1007429" cy="46672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因病死亡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(ID)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B108774-4D64-4224-BCA8-721B8CA348D9}"/>
                  </a:ext>
                </a:extLst>
              </p:cNvPr>
              <p:cNvSpPr/>
              <p:nvPr/>
            </p:nvSpPr>
            <p:spPr>
              <a:xfrm>
                <a:off x="6466382" y="2127820"/>
                <a:ext cx="3622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𝑑𝐼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B108774-4D64-4224-BCA8-721B8CA34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82" y="2127820"/>
                <a:ext cx="36227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7D6C1DF-FE2B-49E4-81E6-D61BC79C91B3}"/>
              </a:ext>
            </a:extLst>
          </p:cNvPr>
          <p:cNvSpPr/>
          <p:nvPr/>
        </p:nvSpPr>
        <p:spPr>
          <a:xfrm>
            <a:off x="6145738" y="2429760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7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3DEDDE-3AA4-4E50-9949-7A04A6A3CB15}"/>
              </a:ext>
            </a:extLst>
          </p:cNvPr>
          <p:cNvSpPr/>
          <p:nvPr/>
        </p:nvSpPr>
        <p:spPr>
          <a:xfrm>
            <a:off x="1197851" y="5549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SIS</a:t>
            </a:r>
            <a:r>
              <a:rPr lang="zh-CN" altLang="en-US" dirty="0"/>
              <a:t>模型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48BA7C-6043-4F66-A6F4-E581D5CA8042}"/>
              </a:ext>
            </a:extLst>
          </p:cNvPr>
          <p:cNvGrpSpPr/>
          <p:nvPr/>
        </p:nvGrpSpPr>
        <p:grpSpPr>
          <a:xfrm>
            <a:off x="3056296" y="1876403"/>
            <a:ext cx="3062564" cy="861082"/>
            <a:chOff x="3056296" y="1876403"/>
            <a:chExt cx="3062564" cy="861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832AA99-DB87-4696-8E9C-549C227E0A5F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B27626-02D1-4FBB-AD3B-810ABEC33018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305237-0221-46E4-9B23-9AF5A902C725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8" name="箭头: 右 7">
                <a:extLst>
                  <a:ext uri="{FF2B5EF4-FFF2-40B4-BE49-F238E27FC236}">
                    <a16:creationId xmlns:a16="http://schemas.microsoft.com/office/drawing/2014/main" id="{8D6CB95E-8117-4269-82F2-CF451627FF2E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B7B012D-7615-4955-8DDE-319A789B6CD5}"/>
                    </a:ext>
                  </a:extLst>
                </p:cNvPr>
                <p:cNvSpPr/>
                <p:nvPr/>
              </p:nvSpPr>
              <p:spPr>
                <a:xfrm>
                  <a:off x="4166886" y="1876403"/>
                  <a:ext cx="841384" cy="553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B7B012D-7615-4955-8DDE-319A789B6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86" y="1876403"/>
                  <a:ext cx="841384" cy="5533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E1E79FAB-5813-4DF7-A70B-B5555BDEA6DD}"/>
              </a:ext>
            </a:extLst>
          </p:cNvPr>
          <p:cNvSpPr/>
          <p:nvPr/>
        </p:nvSpPr>
        <p:spPr>
          <a:xfrm rot="5400000" flipH="1">
            <a:off x="4286935" y="1860907"/>
            <a:ext cx="510755" cy="2309630"/>
          </a:xfrm>
          <a:prstGeom prst="curvedRight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D3189A-60FC-4DBB-8FFA-341F64307837}"/>
                  </a:ext>
                </a:extLst>
              </p:cNvPr>
              <p:cNvSpPr txBox="1"/>
              <p:nvPr/>
            </p:nvSpPr>
            <p:spPr>
              <a:xfrm>
                <a:off x="4365267" y="2963323"/>
                <a:ext cx="45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D3189A-60FC-4DBB-8FFA-341F6430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67" y="2963323"/>
                <a:ext cx="452240" cy="246221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6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C05550-407D-4916-BF07-801C795739D4}"/>
              </a:ext>
            </a:extLst>
          </p:cNvPr>
          <p:cNvSpPr txBox="1"/>
          <p:nvPr/>
        </p:nvSpPr>
        <p:spPr>
          <a:xfrm>
            <a:off x="1509773" y="696992"/>
            <a:ext cx="87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112DFD-6EAB-46CC-84C4-CAD096D32C54}"/>
              </a:ext>
            </a:extLst>
          </p:cNvPr>
          <p:cNvGrpSpPr/>
          <p:nvPr/>
        </p:nvGrpSpPr>
        <p:grpSpPr>
          <a:xfrm>
            <a:off x="3056296" y="1876403"/>
            <a:ext cx="5117699" cy="861082"/>
            <a:chOff x="3056296" y="1876403"/>
            <a:chExt cx="5117699" cy="861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EC598BE-9FBA-4C13-8AC0-64F93B55F3C6}"/>
                </a:ext>
              </a:extLst>
            </p:cNvPr>
            <p:cNvGrpSpPr/>
            <p:nvPr/>
          </p:nvGrpSpPr>
          <p:grpSpPr>
            <a:xfrm>
              <a:off x="3056296" y="1876403"/>
              <a:ext cx="3062564" cy="861082"/>
              <a:chOff x="3056296" y="1876403"/>
              <a:chExt cx="3062564" cy="86108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395A755-3F1C-4D56-9133-178A00AA4EB8}"/>
                  </a:ext>
                </a:extLst>
              </p:cNvPr>
              <p:cNvGrpSpPr/>
              <p:nvPr/>
            </p:nvGrpSpPr>
            <p:grpSpPr>
              <a:xfrm>
                <a:off x="3056296" y="2270761"/>
                <a:ext cx="3062564" cy="466724"/>
                <a:chOff x="3022462" y="2247901"/>
                <a:chExt cx="3062564" cy="466724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AB0BE9F-8F3F-42C4-8811-F1AB70437DEF}"/>
                    </a:ext>
                  </a:extLst>
                </p:cNvPr>
                <p:cNvSpPr/>
                <p:nvPr/>
              </p:nvSpPr>
              <p:spPr>
                <a:xfrm>
                  <a:off x="3022462" y="2247901"/>
                  <a:ext cx="1007429" cy="4667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易感者</a:t>
                  </a:r>
                  <a:r>
                    <a:rPr kumimoji="1" lang="en-US" altLang="zh-CN" sz="1200" dirty="0"/>
                    <a:t>(S)</a:t>
                  </a:r>
                  <a:endParaRPr kumimoji="1" lang="zh-CN" altLang="en-US" sz="1200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5B0F511-C96F-4F0E-A6F0-49E8F9B427A8}"/>
                    </a:ext>
                  </a:extLst>
                </p:cNvPr>
                <p:cNvSpPr/>
                <p:nvPr/>
              </p:nvSpPr>
              <p:spPr>
                <a:xfrm>
                  <a:off x="5077597" y="2247901"/>
                  <a:ext cx="1007429" cy="466724"/>
                </a:xfrm>
                <a:prstGeom prst="rect">
                  <a:avLst/>
                </a:prstGeom>
                <a:solidFill>
                  <a:srgbClr val="D33D3D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感染者</a:t>
                  </a:r>
                  <a:r>
                    <a:rPr kumimoji="1" lang="en-US" altLang="zh-CN" sz="1200" dirty="0"/>
                    <a:t>(I)</a:t>
                  </a:r>
                  <a:endParaRPr kumimoji="1" lang="zh-CN" altLang="en-US" sz="1200" dirty="0"/>
                </a:p>
              </p:txBody>
            </p:sp>
            <p:sp>
              <p:nvSpPr>
                <p:cNvPr id="9" name="箭头: 右 8">
                  <a:extLst>
                    <a:ext uri="{FF2B5EF4-FFF2-40B4-BE49-F238E27FC236}">
                      <a16:creationId xmlns:a16="http://schemas.microsoft.com/office/drawing/2014/main" id="{E33EF399-9495-40A7-8C49-DA4E901FA1A8}"/>
                    </a:ext>
                  </a:extLst>
                </p:cNvPr>
                <p:cNvSpPr/>
                <p:nvPr/>
              </p:nvSpPr>
              <p:spPr>
                <a:xfrm>
                  <a:off x="4053839" y="2406900"/>
                  <a:ext cx="1007429" cy="148726"/>
                </a:xfrm>
                <a:prstGeom prst="right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D9E067C1-2A66-4598-899F-5271C7126917}"/>
                      </a:ext>
                    </a:extLst>
                  </p:cNvPr>
                  <p:cNvSpPr/>
                  <p:nvPr/>
                </p:nvSpPr>
                <p:spPr>
                  <a:xfrm>
                    <a:off x="4166886" y="1876403"/>
                    <a:ext cx="841384" cy="5533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D9E067C1-2A66-4598-899F-5271C71269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6886" y="1876403"/>
                    <a:ext cx="841384" cy="5533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B00B79-3695-410F-ACFE-6E30B2BCC790}"/>
                </a:ext>
              </a:extLst>
            </p:cNvPr>
            <p:cNvSpPr/>
            <p:nvPr/>
          </p:nvSpPr>
          <p:spPr>
            <a:xfrm>
              <a:off x="7166566" y="2258625"/>
              <a:ext cx="1007429" cy="466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康复者</a:t>
              </a:r>
              <a:r>
                <a:rPr kumimoji="1" lang="en-US" altLang="zh-CN" sz="1200" dirty="0"/>
                <a:t>(R)</a:t>
              </a:r>
              <a:endParaRPr kumimoji="1"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CAF3695-249C-4728-B83D-9E1E4FAD0533}"/>
                    </a:ext>
                  </a:extLst>
                </p:cNvPr>
                <p:cNvSpPr/>
                <p:nvPr/>
              </p:nvSpPr>
              <p:spPr>
                <a:xfrm>
                  <a:off x="6509977" y="1983804"/>
                  <a:ext cx="4332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CAF3695-249C-4728-B83D-9E1E4FAD0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77" y="1983804"/>
                  <a:ext cx="433260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4C7A0E2-3DB1-45E7-85BE-B17483DCA90F}"/>
                </a:ext>
              </a:extLst>
            </p:cNvPr>
            <p:cNvSpPr/>
            <p:nvPr/>
          </p:nvSpPr>
          <p:spPr>
            <a:xfrm>
              <a:off x="6145738" y="2429760"/>
              <a:ext cx="1007429" cy="14872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21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C05550-407D-4916-BF07-801C795739D4}"/>
              </a:ext>
            </a:extLst>
          </p:cNvPr>
          <p:cNvSpPr txBox="1"/>
          <p:nvPr/>
        </p:nvSpPr>
        <p:spPr>
          <a:xfrm>
            <a:off x="1509773" y="696992"/>
            <a:ext cx="873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zh-CN" b="1" dirty="0"/>
              <a:t>考虑疾病的死亡率（事实上，人口的自然出生率和自然死亡率一般不用考虑）</a:t>
            </a:r>
            <a:endParaRPr lang="zh-CN" altLang="zh-CN" dirty="0"/>
          </a:p>
          <a:p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1F46B1-98CC-429B-8451-066A01C4736F}"/>
              </a:ext>
            </a:extLst>
          </p:cNvPr>
          <p:cNvGrpSpPr/>
          <p:nvPr/>
        </p:nvGrpSpPr>
        <p:grpSpPr>
          <a:xfrm>
            <a:off x="2302548" y="1944475"/>
            <a:ext cx="3829125" cy="1436764"/>
            <a:chOff x="3056296" y="1986040"/>
            <a:chExt cx="5117699" cy="168489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8112DFD-6EAB-46CC-84C4-CAD096D32C54}"/>
                </a:ext>
              </a:extLst>
            </p:cNvPr>
            <p:cNvGrpSpPr/>
            <p:nvPr/>
          </p:nvGrpSpPr>
          <p:grpSpPr>
            <a:xfrm>
              <a:off x="3056296" y="1986040"/>
              <a:ext cx="5117699" cy="751445"/>
              <a:chOff x="3056296" y="1986040"/>
              <a:chExt cx="5117699" cy="75144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EC598BE-9FBA-4C13-8AC0-64F93B55F3C6}"/>
                  </a:ext>
                </a:extLst>
              </p:cNvPr>
              <p:cNvGrpSpPr/>
              <p:nvPr/>
            </p:nvGrpSpPr>
            <p:grpSpPr>
              <a:xfrm>
                <a:off x="3056296" y="1986040"/>
                <a:ext cx="3062564" cy="751445"/>
                <a:chOff x="3056296" y="1986040"/>
                <a:chExt cx="3062564" cy="751445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D395A755-3F1C-4D56-9133-178A00AA4EB8}"/>
                    </a:ext>
                  </a:extLst>
                </p:cNvPr>
                <p:cNvGrpSpPr/>
                <p:nvPr/>
              </p:nvGrpSpPr>
              <p:grpSpPr>
                <a:xfrm>
                  <a:off x="3056296" y="2270761"/>
                  <a:ext cx="3062564" cy="466724"/>
                  <a:chOff x="3022462" y="2247901"/>
                  <a:chExt cx="3062564" cy="466724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EAB0BE9F-8F3F-42C4-8811-F1AB70437DEF}"/>
                      </a:ext>
                    </a:extLst>
                  </p:cNvPr>
                  <p:cNvSpPr/>
                  <p:nvPr/>
                </p:nvSpPr>
                <p:spPr>
                  <a:xfrm>
                    <a:off x="3022462" y="2247901"/>
                    <a:ext cx="1007429" cy="46672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zh-CN" altLang="en-US" sz="1050" dirty="0"/>
                      <a:t>易感者</a:t>
                    </a:r>
                    <a:r>
                      <a:rPr kumimoji="1" lang="en-US" altLang="zh-CN" sz="1050" dirty="0"/>
                      <a:t>(S)</a:t>
                    </a:r>
                    <a:endParaRPr kumimoji="1" lang="zh-CN" altLang="en-US" sz="1050" dirty="0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5B0F511-C96F-4F0E-A6F0-49E8F9B427A8}"/>
                      </a:ext>
                    </a:extLst>
                  </p:cNvPr>
                  <p:cNvSpPr/>
                  <p:nvPr/>
                </p:nvSpPr>
                <p:spPr>
                  <a:xfrm>
                    <a:off x="5077597" y="2247901"/>
                    <a:ext cx="1007429" cy="466724"/>
                  </a:xfrm>
                  <a:prstGeom prst="rect">
                    <a:avLst/>
                  </a:prstGeom>
                  <a:solidFill>
                    <a:srgbClr val="D33D3D"/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zh-CN" altLang="en-US" sz="1050" dirty="0"/>
                      <a:t>感染者</a:t>
                    </a:r>
                    <a:r>
                      <a:rPr kumimoji="1" lang="en-US" altLang="zh-CN" sz="1050" dirty="0"/>
                      <a:t>(I)</a:t>
                    </a:r>
                    <a:endParaRPr kumimoji="1" lang="zh-CN" altLang="en-US" sz="1050" dirty="0"/>
                  </a:p>
                </p:txBody>
              </p:sp>
              <p:sp>
                <p:nvSpPr>
                  <p:cNvPr id="9" name="箭头: 右 8">
                    <a:extLst>
                      <a:ext uri="{FF2B5EF4-FFF2-40B4-BE49-F238E27FC236}">
                        <a16:creationId xmlns:a16="http://schemas.microsoft.com/office/drawing/2014/main" id="{E33EF399-9495-40A7-8C49-DA4E901FA1A8}"/>
                      </a:ext>
                    </a:extLst>
                  </p:cNvPr>
                  <p:cNvSpPr/>
                  <p:nvPr/>
                </p:nvSpPr>
                <p:spPr>
                  <a:xfrm>
                    <a:off x="4053839" y="2406900"/>
                    <a:ext cx="1007429" cy="148726"/>
                  </a:xfrm>
                  <a:prstGeom prst="rightArrow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D9E067C1-2A66-4598-899F-5271C7126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4928" y="1986040"/>
                      <a:ext cx="903425" cy="5136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>
                              <m:f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kumimoji="1"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kumimoji="1"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D9E067C1-2A66-4598-899F-5271C71269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4928" y="1986040"/>
                      <a:ext cx="903425" cy="5136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DB00B79-3695-410F-ACFE-6E30B2BCC790}"/>
                  </a:ext>
                </a:extLst>
              </p:cNvPr>
              <p:cNvSpPr/>
              <p:nvPr/>
            </p:nvSpPr>
            <p:spPr>
              <a:xfrm>
                <a:off x="7166566" y="2258625"/>
                <a:ext cx="1007429" cy="4667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50" dirty="0"/>
                  <a:t>康复者</a:t>
                </a:r>
                <a:r>
                  <a:rPr kumimoji="1" lang="en-US" altLang="zh-CN" sz="1050" dirty="0"/>
                  <a:t>(R)</a:t>
                </a:r>
                <a:endParaRPr kumimoji="1" lang="zh-CN" alt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CAF3695-249C-4728-B83D-9E1E4FAD0533}"/>
                      </a:ext>
                    </a:extLst>
                  </p:cNvPr>
                  <p:cNvSpPr/>
                  <p:nvPr/>
                </p:nvSpPr>
                <p:spPr>
                  <a:xfrm>
                    <a:off x="6517265" y="2066542"/>
                    <a:ext cx="36907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kumimoji="1" lang="zh-CN" altLang="en-US" sz="1200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CAF3695-249C-4728-B83D-9E1E4FAD05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7265" y="2066542"/>
                    <a:ext cx="36907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667" b="-205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04C7A0E2-3DB1-45E7-85BE-B17483DCA90F}"/>
                  </a:ext>
                </a:extLst>
              </p:cNvPr>
              <p:cNvSpPr/>
              <p:nvPr/>
            </p:nvSpPr>
            <p:spPr>
              <a:xfrm>
                <a:off x="6145738" y="242976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B0C376A-98D0-48FD-B80E-3C756983D011}"/>
                </a:ext>
              </a:extLst>
            </p:cNvPr>
            <p:cNvSpPr/>
            <p:nvPr/>
          </p:nvSpPr>
          <p:spPr>
            <a:xfrm>
              <a:off x="5111430" y="3204210"/>
              <a:ext cx="1007430" cy="466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50" dirty="0"/>
                <a:t>因病死亡</a:t>
              </a:r>
              <a:endParaRPr kumimoji="1" lang="en-US" altLang="zh-CN" sz="1050" dirty="0"/>
            </a:p>
            <a:p>
              <a:pPr algn="ctr"/>
              <a:r>
                <a:rPr kumimoji="1" lang="en-US" altLang="zh-CN" sz="1050" dirty="0"/>
                <a:t>(ID)</a:t>
              </a:r>
              <a:endParaRPr kumimoji="1" lang="zh-CN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0FF4A1-7842-47CB-9964-BF1C87B843A0}"/>
                    </a:ext>
                  </a:extLst>
                </p:cNvPr>
                <p:cNvSpPr/>
                <p:nvPr/>
              </p:nvSpPr>
              <p:spPr>
                <a:xfrm>
                  <a:off x="5615144" y="2808837"/>
                  <a:ext cx="37869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0FF4A1-7842-47CB-9964-BF1C87B84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144" y="2808837"/>
                  <a:ext cx="378693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2174"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E0718044-E25B-4735-8D59-A818A4D397A1}"/>
                </a:ext>
              </a:extLst>
            </p:cNvPr>
            <p:cNvSpPr/>
            <p:nvPr/>
          </p:nvSpPr>
          <p:spPr>
            <a:xfrm rot="5400000">
              <a:off x="5393247" y="2874631"/>
              <a:ext cx="466725" cy="19243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243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C05550-407D-4916-BF07-801C795739D4}"/>
              </a:ext>
            </a:extLst>
          </p:cNvPr>
          <p:cNvSpPr txBox="1"/>
          <p:nvPr/>
        </p:nvSpPr>
        <p:spPr>
          <a:xfrm>
            <a:off x="1509773" y="696992"/>
            <a:ext cx="87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SIRS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C598BE-9FBA-4C13-8AC0-64F93B55F3C6}"/>
              </a:ext>
            </a:extLst>
          </p:cNvPr>
          <p:cNvGrpSpPr/>
          <p:nvPr/>
        </p:nvGrpSpPr>
        <p:grpSpPr>
          <a:xfrm>
            <a:off x="3056296" y="1828819"/>
            <a:ext cx="3062564" cy="908666"/>
            <a:chOff x="3056296" y="1828819"/>
            <a:chExt cx="3062564" cy="9086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95A755-3F1C-4D56-9133-178A00AA4EB8}"/>
                </a:ext>
              </a:extLst>
            </p:cNvPr>
            <p:cNvGrpSpPr/>
            <p:nvPr/>
          </p:nvGrpSpPr>
          <p:grpSpPr>
            <a:xfrm>
              <a:off x="3056296" y="2270761"/>
              <a:ext cx="3062564" cy="466724"/>
              <a:chOff x="3022462" y="2247901"/>
              <a:chExt cx="3062564" cy="46672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B0BE9F-8F3F-42C4-8811-F1AB70437DEF}"/>
                  </a:ext>
                </a:extLst>
              </p:cNvPr>
              <p:cNvSpPr/>
              <p:nvPr/>
            </p:nvSpPr>
            <p:spPr>
              <a:xfrm>
                <a:off x="3022462" y="2247901"/>
                <a:ext cx="1007429" cy="4667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易感者</a:t>
                </a:r>
                <a:r>
                  <a:rPr kumimoji="1" lang="en-US" altLang="zh-CN" sz="1200" dirty="0"/>
                  <a:t>(S)</a:t>
                </a:r>
                <a:endParaRPr kumimoji="1" lang="zh-CN" altLang="en-US" sz="12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B0F511-C96F-4F0E-A6F0-49E8F9B427A8}"/>
                  </a:ext>
                </a:extLst>
              </p:cNvPr>
              <p:cNvSpPr/>
              <p:nvPr/>
            </p:nvSpPr>
            <p:spPr>
              <a:xfrm>
                <a:off x="5077597" y="2247901"/>
                <a:ext cx="1007429" cy="466724"/>
              </a:xfrm>
              <a:prstGeom prst="rect">
                <a:avLst/>
              </a:prstGeom>
              <a:solidFill>
                <a:srgbClr val="D33D3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/>
                  <a:t>感染者</a:t>
                </a:r>
                <a:r>
                  <a:rPr kumimoji="1" lang="en-US" altLang="zh-CN" sz="1200" dirty="0"/>
                  <a:t>(I)</a:t>
                </a:r>
                <a:endParaRPr kumimoji="1" lang="zh-CN" altLang="en-US" sz="1200" dirty="0"/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E33EF399-9495-40A7-8C49-DA4E901FA1A8}"/>
                  </a:ext>
                </a:extLst>
              </p:cNvPr>
              <p:cNvSpPr/>
              <p:nvPr/>
            </p:nvSpPr>
            <p:spPr>
              <a:xfrm>
                <a:off x="4053839" y="2406900"/>
                <a:ext cx="1007429" cy="14872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/>
                <p:nvPr/>
              </p:nvSpPr>
              <p:spPr>
                <a:xfrm>
                  <a:off x="4191496" y="1828819"/>
                  <a:ext cx="841384" cy="553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E067C1-2A66-4598-899F-5271C7126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496" y="1828819"/>
                  <a:ext cx="841384" cy="5533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DB00B79-3695-410F-ACFE-6E30B2BCC790}"/>
              </a:ext>
            </a:extLst>
          </p:cNvPr>
          <p:cNvSpPr/>
          <p:nvPr/>
        </p:nvSpPr>
        <p:spPr>
          <a:xfrm>
            <a:off x="7166566" y="2258625"/>
            <a:ext cx="1007429" cy="466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康复者</a:t>
            </a:r>
            <a:r>
              <a:rPr kumimoji="1" lang="en-US" altLang="zh-CN" sz="1200" dirty="0"/>
              <a:t>(R)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/>
              <p:nvPr/>
            </p:nvSpPr>
            <p:spPr>
              <a:xfrm>
                <a:off x="6432822" y="1920071"/>
                <a:ext cx="4332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AF3695-249C-4728-B83D-9E1E4FAD0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22" y="1920071"/>
                <a:ext cx="433260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04C7A0E2-3DB1-45E7-85BE-B17483DCA90F}"/>
              </a:ext>
            </a:extLst>
          </p:cNvPr>
          <p:cNvSpPr/>
          <p:nvPr/>
        </p:nvSpPr>
        <p:spPr>
          <a:xfrm>
            <a:off x="6145738" y="2429760"/>
            <a:ext cx="1007429" cy="14872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3D8E42A5-561F-4A36-8E0C-0AB78032CCE6}"/>
              </a:ext>
            </a:extLst>
          </p:cNvPr>
          <p:cNvSpPr/>
          <p:nvPr/>
        </p:nvSpPr>
        <p:spPr>
          <a:xfrm rot="5400000" flipH="1">
            <a:off x="5348521" y="799321"/>
            <a:ext cx="510755" cy="4432802"/>
          </a:xfrm>
          <a:prstGeom prst="curvedRight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3D22F-59A3-4063-A71F-DD73CC8E7D55}"/>
                  </a:ext>
                </a:extLst>
              </p:cNvPr>
              <p:cNvSpPr txBox="1"/>
              <p:nvPr/>
            </p:nvSpPr>
            <p:spPr>
              <a:xfrm>
                <a:off x="5423286" y="3015722"/>
                <a:ext cx="45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3D22F-59A3-4063-A71F-DD73CC8E7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286" y="3015722"/>
                <a:ext cx="452240" cy="246221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8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1C40F3-F906-4962-B6A9-FCEC8D5DF259}"/>
              </a:ext>
            </a:extLst>
          </p:cNvPr>
          <p:cNvSpPr txBox="1"/>
          <p:nvPr/>
        </p:nvSpPr>
        <p:spPr>
          <a:xfrm>
            <a:off x="1509773" y="696992"/>
            <a:ext cx="87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SIRS</a:t>
            </a:r>
            <a:r>
              <a:rPr lang="zh-CN" altLang="en-US" dirty="0"/>
              <a:t>模型  引入疾病死亡人数</a:t>
            </a:r>
            <a:r>
              <a:rPr lang="en-US" altLang="zh-CN" dirty="0"/>
              <a:t>ID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4ED503A-FBCF-409F-BBE3-ECFA406DB41A}"/>
              </a:ext>
            </a:extLst>
          </p:cNvPr>
          <p:cNvGrpSpPr/>
          <p:nvPr/>
        </p:nvGrpSpPr>
        <p:grpSpPr>
          <a:xfrm>
            <a:off x="3047587" y="1817239"/>
            <a:ext cx="5117699" cy="1950248"/>
            <a:chOff x="3047587" y="1817239"/>
            <a:chExt cx="5117699" cy="195024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EFA64-1F02-45E9-A9AC-2543B43A7ABF}"/>
                </a:ext>
              </a:extLst>
            </p:cNvPr>
            <p:cNvGrpSpPr/>
            <p:nvPr/>
          </p:nvGrpSpPr>
          <p:grpSpPr>
            <a:xfrm>
              <a:off x="3047587" y="2325207"/>
              <a:ext cx="3062564" cy="908666"/>
              <a:chOff x="3056296" y="1828819"/>
              <a:chExt cx="3062564" cy="908666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03623D5-CBF5-4561-BB13-05120A241CF9}"/>
                  </a:ext>
                </a:extLst>
              </p:cNvPr>
              <p:cNvGrpSpPr/>
              <p:nvPr/>
            </p:nvGrpSpPr>
            <p:grpSpPr>
              <a:xfrm>
                <a:off x="3056296" y="2270761"/>
                <a:ext cx="3062564" cy="466724"/>
                <a:chOff x="3022462" y="2247901"/>
                <a:chExt cx="3062564" cy="466724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E2E7F19-100B-4816-9E9A-AF855360C200}"/>
                    </a:ext>
                  </a:extLst>
                </p:cNvPr>
                <p:cNvSpPr/>
                <p:nvPr/>
              </p:nvSpPr>
              <p:spPr>
                <a:xfrm>
                  <a:off x="3022462" y="2247901"/>
                  <a:ext cx="1007429" cy="4667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易感者</a:t>
                  </a:r>
                  <a:r>
                    <a:rPr kumimoji="1" lang="en-US" altLang="zh-CN" sz="1200" dirty="0"/>
                    <a:t>(S)</a:t>
                  </a:r>
                  <a:endParaRPr kumimoji="1" lang="zh-CN" altLang="en-US" sz="1200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E08A184-069C-42E8-A254-D3D64BC416E8}"/>
                    </a:ext>
                  </a:extLst>
                </p:cNvPr>
                <p:cNvSpPr/>
                <p:nvPr/>
              </p:nvSpPr>
              <p:spPr>
                <a:xfrm>
                  <a:off x="5077597" y="2247901"/>
                  <a:ext cx="1007429" cy="466724"/>
                </a:xfrm>
                <a:prstGeom prst="rect">
                  <a:avLst/>
                </a:prstGeom>
                <a:solidFill>
                  <a:srgbClr val="D33D3D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200" dirty="0"/>
                    <a:t>感染者</a:t>
                  </a:r>
                  <a:r>
                    <a:rPr kumimoji="1" lang="en-US" altLang="zh-CN" sz="1200" dirty="0"/>
                    <a:t>(I)</a:t>
                  </a:r>
                  <a:endParaRPr kumimoji="1" lang="zh-CN" altLang="en-US" sz="1200" dirty="0"/>
                </a:p>
              </p:txBody>
            </p:sp>
            <p:sp>
              <p:nvSpPr>
                <p:cNvPr id="8" name="箭头: 右 7">
                  <a:extLst>
                    <a:ext uri="{FF2B5EF4-FFF2-40B4-BE49-F238E27FC236}">
                      <a16:creationId xmlns:a16="http://schemas.microsoft.com/office/drawing/2014/main" id="{FEFEF1F9-F003-4203-A01F-872108B33DE7}"/>
                    </a:ext>
                  </a:extLst>
                </p:cNvPr>
                <p:cNvSpPr/>
                <p:nvPr/>
              </p:nvSpPr>
              <p:spPr>
                <a:xfrm>
                  <a:off x="4053839" y="2406900"/>
                  <a:ext cx="1007429" cy="148726"/>
                </a:xfrm>
                <a:prstGeom prst="right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54072995-C4BC-46E0-9CA9-CAF836A78528}"/>
                      </a:ext>
                    </a:extLst>
                  </p:cNvPr>
                  <p:cNvSpPr/>
                  <p:nvPr/>
                </p:nvSpPr>
                <p:spPr>
                  <a:xfrm>
                    <a:off x="4191496" y="1828819"/>
                    <a:ext cx="841384" cy="5533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D9E067C1-2A66-4598-899F-5271C71269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1496" y="1828819"/>
                    <a:ext cx="841384" cy="5533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D5E0B0-08B4-4235-B6ED-802C26536B80}"/>
                </a:ext>
              </a:extLst>
            </p:cNvPr>
            <p:cNvSpPr/>
            <p:nvPr/>
          </p:nvSpPr>
          <p:spPr>
            <a:xfrm>
              <a:off x="7157857" y="2755013"/>
              <a:ext cx="1007429" cy="466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/>
                <a:t>康复者</a:t>
              </a:r>
              <a:r>
                <a:rPr kumimoji="1" lang="en-US" altLang="zh-CN" sz="1200" dirty="0"/>
                <a:t>(R)</a:t>
              </a:r>
              <a:endParaRPr kumimoji="1"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B2B8D23-F044-464D-A920-EFE9D4EE0C4D}"/>
                    </a:ext>
                  </a:extLst>
                </p:cNvPr>
                <p:cNvSpPr/>
                <p:nvPr/>
              </p:nvSpPr>
              <p:spPr>
                <a:xfrm>
                  <a:off x="6424113" y="2416459"/>
                  <a:ext cx="4332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B2B8D23-F044-464D-A920-EFE9D4EE0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113" y="2416459"/>
                  <a:ext cx="43326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D04D210-9260-4230-A8D3-1AE367DA74DC}"/>
                </a:ext>
              </a:extLst>
            </p:cNvPr>
            <p:cNvSpPr/>
            <p:nvPr/>
          </p:nvSpPr>
          <p:spPr>
            <a:xfrm>
              <a:off x="6137029" y="2926148"/>
              <a:ext cx="1007429" cy="14872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左弧形 11">
              <a:extLst>
                <a:ext uri="{FF2B5EF4-FFF2-40B4-BE49-F238E27FC236}">
                  <a16:creationId xmlns:a16="http://schemas.microsoft.com/office/drawing/2014/main" id="{E0DC8FAB-E7A0-4CBF-BE4D-D017F12364D5}"/>
                </a:ext>
              </a:extLst>
            </p:cNvPr>
            <p:cNvSpPr/>
            <p:nvPr/>
          </p:nvSpPr>
          <p:spPr>
            <a:xfrm rot="5400000" flipH="1">
              <a:off x="5339812" y="1295709"/>
              <a:ext cx="510755" cy="4432802"/>
            </a:xfrm>
            <a:prstGeom prst="curvedRightArrow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71E836-E523-44B8-BC8A-BEB90868C8D5}"/>
                    </a:ext>
                  </a:extLst>
                </p:cNvPr>
                <p:cNvSpPr txBox="1"/>
                <p:nvPr/>
              </p:nvSpPr>
              <p:spPr>
                <a:xfrm>
                  <a:off x="5414577" y="3512110"/>
                  <a:ext cx="45224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71E836-E523-44B8-BC8A-BEB90868C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577" y="3512110"/>
                  <a:ext cx="452240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1A19F3-A600-458A-8315-C0D4C45C24C3}"/>
                </a:ext>
              </a:extLst>
            </p:cNvPr>
            <p:cNvSpPr/>
            <p:nvPr/>
          </p:nvSpPr>
          <p:spPr>
            <a:xfrm>
              <a:off x="5244433" y="1817239"/>
              <a:ext cx="753771" cy="397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50" dirty="0"/>
                <a:t>因病死亡</a:t>
              </a:r>
              <a:endParaRPr kumimoji="1" lang="en-US" altLang="zh-CN" sz="1050" dirty="0"/>
            </a:p>
            <a:p>
              <a:pPr algn="ctr"/>
              <a:r>
                <a:rPr kumimoji="1" lang="en-US" altLang="zh-CN" sz="1050" dirty="0"/>
                <a:t>(ID)</a:t>
              </a:r>
              <a:endParaRPr kumimoji="1" lang="zh-CN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09887C-A237-41A7-B401-E6B24C5AEA3E}"/>
                    </a:ext>
                  </a:extLst>
                </p:cNvPr>
                <p:cNvSpPr/>
                <p:nvPr/>
              </p:nvSpPr>
              <p:spPr>
                <a:xfrm>
                  <a:off x="5608271" y="2376240"/>
                  <a:ext cx="283343" cy="236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09887C-A237-41A7-B401-E6B24C5AE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271" y="2376240"/>
                  <a:ext cx="283343" cy="236206"/>
                </a:xfrm>
                <a:prstGeom prst="rect">
                  <a:avLst/>
                </a:prstGeom>
                <a:blipFill>
                  <a:blip r:embed="rId8"/>
                  <a:stretch>
                    <a:fillRect r="-2174"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F0D7B639-36E3-4818-87D5-591D19A3B7F9}"/>
                </a:ext>
              </a:extLst>
            </p:cNvPr>
            <p:cNvSpPr/>
            <p:nvPr/>
          </p:nvSpPr>
          <p:spPr>
            <a:xfrm rot="16200000" flipV="1">
              <a:off x="5349513" y="2437519"/>
              <a:ext cx="521285" cy="131067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05832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391</Words>
  <Application>Microsoft Office PowerPoint</Application>
  <PresentationFormat>宽屏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sxjmqf</cp:lastModifiedBy>
  <cp:revision>46</cp:revision>
  <dcterms:created xsi:type="dcterms:W3CDTF">2020-07-16T06:49:18Z</dcterms:created>
  <dcterms:modified xsi:type="dcterms:W3CDTF">2020-08-06T12:00:46Z</dcterms:modified>
</cp:coreProperties>
</file>