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4"/>
  </p:sldMasterIdLst>
  <p:notesMasterIdLst>
    <p:notesMasterId r:id="rId15"/>
  </p:notesMasterIdLst>
  <p:handoutMasterIdLst>
    <p:handoutMasterId r:id="rId16"/>
  </p:handoutMasterIdLst>
  <p:sldIdLst>
    <p:sldId id="3170" r:id="rId5"/>
    <p:sldId id="3174" r:id="rId6"/>
    <p:sldId id="3214" r:id="rId7"/>
    <p:sldId id="3196" r:id="rId8"/>
    <p:sldId id="3208" r:id="rId9"/>
    <p:sldId id="3212" r:id="rId10"/>
    <p:sldId id="3211" r:id="rId11"/>
    <p:sldId id="3197" r:id="rId12"/>
    <p:sldId id="3198" r:id="rId13"/>
    <p:sldId id="3200" r:id="rId14"/>
  </p:sldIdLst>
  <p:sldSz cx="8959850" cy="504031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47066" indent="-1275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896351" indent="-25736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45636" indent="-3871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794920" indent="-5169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597457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1916948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2236440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2555931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" userDrawn="1">
          <p15:clr>
            <a:srgbClr val="A4A3A4"/>
          </p15:clr>
        </p15:guide>
        <p15:guide id="2" orient="horz" pos="2915" userDrawn="1">
          <p15:clr>
            <a:srgbClr val="A4A3A4"/>
          </p15:clr>
        </p15:guide>
        <p15:guide id="3" pos="2822" userDrawn="1">
          <p15:clr>
            <a:srgbClr val="A4A3A4"/>
          </p15:clr>
        </p15:guide>
        <p15:guide id="4" pos="388" userDrawn="1">
          <p15:clr>
            <a:srgbClr val="A4A3A4"/>
          </p15:clr>
        </p15:guide>
        <p15:guide id="5" pos="5224" userDrawn="1">
          <p15:clr>
            <a:srgbClr val="A4A3A4"/>
          </p15:clr>
        </p15:guide>
        <p15:guide id="6" pos="4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7B59E"/>
    <a:srgbClr val="595959"/>
    <a:srgbClr val="D0E66C"/>
    <a:srgbClr val="5D7D41"/>
    <a:srgbClr val="B3D787"/>
    <a:srgbClr val="DC5F54"/>
    <a:srgbClr val="EBB867"/>
    <a:srgbClr val="E4B842"/>
    <a:srgbClr val="D24977"/>
    <a:srgbClr val="348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3" autoAdjust="0"/>
    <p:restoredTop sz="95317" autoAdjust="0"/>
  </p:normalViewPr>
  <p:slideViewPr>
    <p:cSldViewPr>
      <p:cViewPr varScale="1">
        <p:scale>
          <a:sx n="115" d="100"/>
          <a:sy n="115" d="100"/>
        </p:scale>
        <p:origin x="811" y="82"/>
      </p:cViewPr>
      <p:guideLst>
        <p:guide orient="horz" pos="229"/>
        <p:guide orient="horz" pos="2915"/>
        <p:guide pos="2822"/>
        <p:guide pos="388"/>
        <p:guide pos="5224"/>
        <p:guide pos="4814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9" d="100"/>
        <a:sy n="139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53CB15B2-6539-414E-885F-134AB7BAEF7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64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70CA4341-F6FF-475E-A543-0194832CB00B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38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787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36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85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13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504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996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487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81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8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1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6A9045-8EEF-42EC-B306-3451D5A561AC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93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62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682E7B-842F-4305-9FA6-D4A70FEFB1CB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748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682E7B-842F-4305-9FA6-D4A70FEFB1CB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90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682E7B-842F-4305-9FA6-D4A70FEFB1CB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4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706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55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0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4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8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46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3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0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784117" y="468033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7395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67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98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0">
        <p:fade/>
      </p:transition>
    </mc:Fallback>
  </mc:AlternateContent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8683" y="792012"/>
            <a:ext cx="532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Horus –</a:t>
            </a:r>
            <a:r>
              <a:rPr lang="zh-CN" altLang="en-US" sz="24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代码评审和团队画像构建平台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24995" y="1470039"/>
            <a:ext cx="35509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创建更好的工作环境，不断创新进步，成就更好的自己。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43847" y="2160126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2020.08.015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64" y="71952"/>
            <a:ext cx="284690" cy="192713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7864207" y="80696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lang="zh-CN" altLang="en-US" sz="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3543847" y="2431765"/>
            <a:ext cx="1210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：曾冰清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40"/>
                            </p:stCondLst>
                            <p:childTnLst>
                              <p:par>
                                <p:cTn id="13" presetID="26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4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34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84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/>
      <p:bldP spid="6" grpId="0"/>
      <p:bldP spid="7" grpId="0"/>
      <p:bldP spid="9" grpId="0"/>
    </p:bldLst>
  </p:timing>
  <p:extLst>
    <p:ext uri="{E180D4A7-C9FB-4DFB-919C-405C955672EB}">
      <p14:showEvtLst xmlns:p14="http://schemas.microsoft.com/office/powerpoint/2010/main">
        <p14:playEvt time="8" objId="8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19745" y="1267189"/>
            <a:ext cx="4743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End ,Thanks!</a:t>
            </a:r>
            <a:endParaRPr lang="zh-CN" altLang="en-US" sz="44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64" y="71952"/>
            <a:ext cx="284690" cy="192713"/>
          </a:xfrm>
          <a:prstGeom prst="rect">
            <a:avLst/>
          </a:prstGeom>
        </p:spPr>
      </p:pic>
      <p:sp>
        <p:nvSpPr>
          <p:cNvPr id="8" name="文本框 4"/>
          <p:cNvSpPr txBox="1"/>
          <p:nvPr/>
        </p:nvSpPr>
        <p:spPr>
          <a:xfrm>
            <a:off x="7864207" y="80696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lang="zh-CN" altLang="en-US" sz="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4047889" y="2551590"/>
            <a:ext cx="131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2020.08.15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4047889" y="2804375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：曾冰清</a:t>
            </a:r>
          </a:p>
        </p:txBody>
      </p:sp>
      <p:sp>
        <p:nvSpPr>
          <p:cNvPr id="12" name="文本框 3"/>
          <p:cNvSpPr txBox="1"/>
          <p:nvPr/>
        </p:nvSpPr>
        <p:spPr>
          <a:xfrm>
            <a:off x="2916062" y="2036065"/>
            <a:ext cx="35509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创建更好的工作环境，不断创新进步，成就更好的自己。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41962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9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9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9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90"/>
                            </p:stCondLst>
                            <p:childTnLst>
                              <p:par>
                                <p:cTn id="2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9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" y="6232"/>
            <a:ext cx="8959849" cy="1081422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591601" y="300434"/>
            <a:ext cx="504042" cy="493017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39655" y="370605"/>
            <a:ext cx="676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Horus</a:t>
            </a:r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能为我们做些什么</a:t>
            </a:r>
            <a:r>
              <a:rPr lang="en-US" altLang="zh-CN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?-</a:t>
            </a:r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30887" y="3581231"/>
            <a:ext cx="234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6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64" y="71952"/>
            <a:ext cx="284690" cy="192713"/>
          </a:xfrm>
          <a:prstGeom prst="rect">
            <a:avLst/>
          </a:prstGeom>
        </p:spPr>
      </p:pic>
      <p:sp>
        <p:nvSpPr>
          <p:cNvPr id="11" name="文本框 4"/>
          <p:cNvSpPr txBox="1"/>
          <p:nvPr/>
        </p:nvSpPr>
        <p:spPr>
          <a:xfrm>
            <a:off x="7864207" y="80696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public</a:t>
            </a:r>
            <a:endParaRPr lang="zh-CN" altLang="en-US" sz="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941" y="3672252"/>
            <a:ext cx="8963530" cy="13680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682" y="804686"/>
            <a:ext cx="4320360" cy="247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332827" y="1332825"/>
            <a:ext cx="4998338" cy="233268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66342" y="118423"/>
            <a:ext cx="4641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Horus</a:t>
            </a:r>
            <a:r>
              <a:rPr lang="zh-CN" altLang="en-US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能为我们做些什么</a:t>
            </a:r>
            <a:r>
              <a:rPr lang="en-US" altLang="zh-CN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?-</a:t>
            </a:r>
            <a:r>
              <a:rPr lang="zh-CN" altLang="en-US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团队画像构建</a:t>
            </a:r>
          </a:p>
        </p:txBody>
      </p:sp>
      <p:sp>
        <p:nvSpPr>
          <p:cNvPr id="2" name="圆角矩形 6"/>
          <p:cNvSpPr/>
          <p:nvPr/>
        </p:nvSpPr>
        <p:spPr>
          <a:xfrm>
            <a:off x="771798" y="828820"/>
            <a:ext cx="1403935" cy="786022"/>
          </a:xfrm>
          <a:custGeom>
            <a:avLst/>
            <a:gdLst>
              <a:gd name="connsiteX0" fmla="*/ 1289248 w 5969768"/>
              <a:gd name="connsiteY0" fmla="*/ 0 h 1872208"/>
              <a:gd name="connsiteX1" fmla="*/ 5346173 w 5969768"/>
              <a:gd name="connsiteY1" fmla="*/ 0 h 1872208"/>
              <a:gd name="connsiteX2" fmla="*/ 5969768 w 5969768"/>
              <a:gd name="connsiteY2" fmla="*/ 623595 h 1872208"/>
              <a:gd name="connsiteX3" fmla="*/ 5969768 w 5969768"/>
              <a:gd name="connsiteY3" fmla="*/ 1248613 h 1872208"/>
              <a:gd name="connsiteX4" fmla="*/ 5346173 w 5969768"/>
              <a:gd name="connsiteY4" fmla="*/ 1872208 h 1872208"/>
              <a:gd name="connsiteX5" fmla="*/ 1368152 w 5969768"/>
              <a:gd name="connsiteY5" fmla="*/ 1872208 h 1872208"/>
              <a:gd name="connsiteX6" fmla="*/ 1289248 w 5969768"/>
              <a:gd name="connsiteY6" fmla="*/ 1872208 h 1872208"/>
              <a:gd name="connsiteX7" fmla="*/ 407735 w 5969768"/>
              <a:gd name="connsiteY7" fmla="*/ 1872208 h 1872208"/>
              <a:gd name="connsiteX8" fmla="*/ 0 w 5969768"/>
              <a:gd name="connsiteY8" fmla="*/ 1464473 h 1872208"/>
              <a:gd name="connsiteX9" fmla="*/ 0 w 5969768"/>
              <a:gd name="connsiteY9" fmla="*/ 1055807 h 1872208"/>
              <a:gd name="connsiteX10" fmla="*/ 407735 w 5969768"/>
              <a:gd name="connsiteY10" fmla="*/ 648072 h 1872208"/>
              <a:gd name="connsiteX11" fmla="*/ 1368152 w 5969768"/>
              <a:gd name="connsiteY11" fmla="*/ 648072 h 1872208"/>
              <a:gd name="connsiteX12" fmla="*/ 1368152 w 5969768"/>
              <a:gd name="connsiteY12" fmla="*/ 850487 h 1872208"/>
              <a:gd name="connsiteX13" fmla="*/ 488918 w 5969768"/>
              <a:gd name="connsiteY13" fmla="*/ 850487 h 1872208"/>
              <a:gd name="connsiteX14" fmla="*/ 216024 w 5969768"/>
              <a:gd name="connsiteY14" fmla="*/ 1123381 h 1872208"/>
              <a:gd name="connsiteX15" fmla="*/ 216024 w 5969768"/>
              <a:gd name="connsiteY15" fmla="*/ 1396898 h 1872208"/>
              <a:gd name="connsiteX16" fmla="*/ 488918 w 5969768"/>
              <a:gd name="connsiteY16" fmla="*/ 1669792 h 1872208"/>
              <a:gd name="connsiteX17" fmla="*/ 1368152 w 5969768"/>
              <a:gd name="connsiteY17" fmla="*/ 1669792 h 1872208"/>
              <a:gd name="connsiteX18" fmla="*/ 1368152 w 5969768"/>
              <a:gd name="connsiteY18" fmla="*/ 1670095 h 1872208"/>
              <a:gd name="connsiteX19" fmla="*/ 5264789 w 5969768"/>
              <a:gd name="connsiteY19" fmla="*/ 1670095 h 1872208"/>
              <a:gd name="connsiteX20" fmla="*/ 5753744 w 5969768"/>
              <a:gd name="connsiteY20" fmla="*/ 1181140 h 1872208"/>
              <a:gd name="connsiteX21" fmla="*/ 5753744 w 5969768"/>
              <a:gd name="connsiteY21" fmla="*/ 691068 h 1872208"/>
              <a:gd name="connsiteX22" fmla="*/ 5264789 w 5969768"/>
              <a:gd name="connsiteY22" fmla="*/ 202113 h 1872208"/>
              <a:gd name="connsiteX23" fmla="*/ 1289248 w 5969768"/>
              <a:gd name="connsiteY23" fmla="*/ 202113 h 1872208"/>
              <a:gd name="connsiteX24" fmla="*/ 1288082 w 5969768"/>
              <a:gd name="connsiteY24" fmla="*/ 80739 h 1872208"/>
              <a:gd name="connsiteX25" fmla="*/ 1289248 w 5969768"/>
              <a:gd name="connsiteY25" fmla="*/ 0 h 1872208"/>
              <a:gd name="connsiteX0-1" fmla="*/ 1289248 w 5969768"/>
              <a:gd name="connsiteY0-2" fmla="*/ 0 h 1872208"/>
              <a:gd name="connsiteX1-3" fmla="*/ 5346173 w 5969768"/>
              <a:gd name="connsiteY1-4" fmla="*/ 0 h 1872208"/>
              <a:gd name="connsiteX2-5" fmla="*/ 5969768 w 5969768"/>
              <a:gd name="connsiteY2-6" fmla="*/ 623595 h 1872208"/>
              <a:gd name="connsiteX3-7" fmla="*/ 5969768 w 5969768"/>
              <a:gd name="connsiteY3-8" fmla="*/ 1248613 h 1872208"/>
              <a:gd name="connsiteX4-9" fmla="*/ 5346173 w 5969768"/>
              <a:gd name="connsiteY4-10" fmla="*/ 1872208 h 1872208"/>
              <a:gd name="connsiteX5-11" fmla="*/ 1368152 w 5969768"/>
              <a:gd name="connsiteY5-12" fmla="*/ 1872208 h 1872208"/>
              <a:gd name="connsiteX6-13" fmla="*/ 1289248 w 5969768"/>
              <a:gd name="connsiteY6-14" fmla="*/ 1872208 h 1872208"/>
              <a:gd name="connsiteX7-15" fmla="*/ 407735 w 5969768"/>
              <a:gd name="connsiteY7-16" fmla="*/ 1872208 h 1872208"/>
              <a:gd name="connsiteX8-17" fmla="*/ 0 w 5969768"/>
              <a:gd name="connsiteY8-18" fmla="*/ 1464473 h 1872208"/>
              <a:gd name="connsiteX9-19" fmla="*/ 0 w 5969768"/>
              <a:gd name="connsiteY9-20" fmla="*/ 1055807 h 1872208"/>
              <a:gd name="connsiteX10-21" fmla="*/ 407735 w 5969768"/>
              <a:gd name="connsiteY10-22" fmla="*/ 648072 h 1872208"/>
              <a:gd name="connsiteX11-23" fmla="*/ 1368152 w 5969768"/>
              <a:gd name="connsiteY11-24" fmla="*/ 648072 h 1872208"/>
              <a:gd name="connsiteX12-25" fmla="*/ 1368152 w 5969768"/>
              <a:gd name="connsiteY12-26" fmla="*/ 850487 h 1872208"/>
              <a:gd name="connsiteX13-27" fmla="*/ 488918 w 5969768"/>
              <a:gd name="connsiteY13-28" fmla="*/ 850487 h 1872208"/>
              <a:gd name="connsiteX14-29" fmla="*/ 216024 w 5969768"/>
              <a:gd name="connsiteY14-30" fmla="*/ 1123381 h 1872208"/>
              <a:gd name="connsiteX15-31" fmla="*/ 216024 w 5969768"/>
              <a:gd name="connsiteY15-32" fmla="*/ 1396898 h 1872208"/>
              <a:gd name="connsiteX16-33" fmla="*/ 488918 w 5969768"/>
              <a:gd name="connsiteY16-34" fmla="*/ 1669792 h 1872208"/>
              <a:gd name="connsiteX17-35" fmla="*/ 1368152 w 5969768"/>
              <a:gd name="connsiteY17-36" fmla="*/ 1669792 h 1872208"/>
              <a:gd name="connsiteX18-37" fmla="*/ 1368152 w 5969768"/>
              <a:gd name="connsiteY18-38" fmla="*/ 1670095 h 1872208"/>
              <a:gd name="connsiteX19-39" fmla="*/ 5264789 w 5969768"/>
              <a:gd name="connsiteY19-40" fmla="*/ 1670095 h 1872208"/>
              <a:gd name="connsiteX20-41" fmla="*/ 5753744 w 5969768"/>
              <a:gd name="connsiteY20-42" fmla="*/ 1181140 h 1872208"/>
              <a:gd name="connsiteX21-43" fmla="*/ 5753744 w 5969768"/>
              <a:gd name="connsiteY21-44" fmla="*/ 691068 h 1872208"/>
              <a:gd name="connsiteX22-45" fmla="*/ 5264789 w 5969768"/>
              <a:gd name="connsiteY22-46" fmla="*/ 202113 h 1872208"/>
              <a:gd name="connsiteX23-47" fmla="*/ 1289248 w 5969768"/>
              <a:gd name="connsiteY23-48" fmla="*/ 202113 h 1872208"/>
              <a:gd name="connsiteX24-49" fmla="*/ 1421432 w 5969768"/>
              <a:gd name="connsiteY24-50" fmla="*/ 109314 h 1872208"/>
              <a:gd name="connsiteX25-51" fmla="*/ 1289248 w 5969768"/>
              <a:gd name="connsiteY25-5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5969768" h="1872208">
                <a:moveTo>
                  <a:pt x="1289248" y="0"/>
                </a:moveTo>
                <a:lnTo>
                  <a:pt x="5346173" y="0"/>
                </a:lnTo>
                <a:cubicBezTo>
                  <a:pt x="5690575" y="0"/>
                  <a:pt x="5969768" y="279193"/>
                  <a:pt x="5969768" y="623595"/>
                </a:cubicBezTo>
                <a:lnTo>
                  <a:pt x="5969768" y="1248613"/>
                </a:lnTo>
                <a:cubicBezTo>
                  <a:pt x="5969768" y="1593015"/>
                  <a:pt x="5690575" y="1872208"/>
                  <a:pt x="5346173" y="1872208"/>
                </a:cubicBezTo>
                <a:lnTo>
                  <a:pt x="1368152" y="1872208"/>
                </a:lnTo>
                <a:lnTo>
                  <a:pt x="1289248" y="1872208"/>
                </a:lnTo>
                <a:lnTo>
                  <a:pt x="407735" y="1872208"/>
                </a:lnTo>
                <a:cubicBezTo>
                  <a:pt x="182549" y="1872208"/>
                  <a:pt x="0" y="1689659"/>
                  <a:pt x="0" y="1464473"/>
                </a:cubicBezTo>
                <a:lnTo>
                  <a:pt x="0" y="1055807"/>
                </a:lnTo>
                <a:cubicBezTo>
                  <a:pt x="0" y="830621"/>
                  <a:pt x="182549" y="648072"/>
                  <a:pt x="407735" y="648072"/>
                </a:cubicBezTo>
                <a:lnTo>
                  <a:pt x="1368152" y="648072"/>
                </a:lnTo>
                <a:lnTo>
                  <a:pt x="1368152" y="850487"/>
                </a:lnTo>
                <a:lnTo>
                  <a:pt x="488918" y="850487"/>
                </a:lnTo>
                <a:cubicBezTo>
                  <a:pt x="338203" y="850487"/>
                  <a:pt x="216024" y="972666"/>
                  <a:pt x="216024" y="1123381"/>
                </a:cubicBezTo>
                <a:lnTo>
                  <a:pt x="216024" y="1396898"/>
                </a:lnTo>
                <a:cubicBezTo>
                  <a:pt x="216024" y="1547613"/>
                  <a:pt x="338203" y="1669792"/>
                  <a:pt x="488918" y="1669792"/>
                </a:cubicBezTo>
                <a:lnTo>
                  <a:pt x="1368152" y="1669792"/>
                </a:lnTo>
                <a:lnTo>
                  <a:pt x="1368152" y="1670095"/>
                </a:lnTo>
                <a:lnTo>
                  <a:pt x="5264789" y="1670095"/>
                </a:lnTo>
                <a:cubicBezTo>
                  <a:pt x="5534831" y="1670095"/>
                  <a:pt x="5753744" y="1451182"/>
                  <a:pt x="5753744" y="1181140"/>
                </a:cubicBezTo>
                <a:lnTo>
                  <a:pt x="5753744" y="691068"/>
                </a:lnTo>
                <a:cubicBezTo>
                  <a:pt x="5753744" y="421026"/>
                  <a:pt x="5534831" y="202113"/>
                  <a:pt x="5264789" y="202113"/>
                </a:cubicBezTo>
                <a:lnTo>
                  <a:pt x="1289248" y="202113"/>
                </a:lnTo>
                <a:cubicBezTo>
                  <a:pt x="1288859" y="161655"/>
                  <a:pt x="1421821" y="149772"/>
                  <a:pt x="1421432" y="109314"/>
                </a:cubicBezTo>
                <a:cubicBezTo>
                  <a:pt x="1421821" y="82401"/>
                  <a:pt x="1288859" y="26913"/>
                  <a:pt x="1289248" y="0"/>
                </a:cubicBezTo>
                <a:close/>
              </a:path>
            </a:pathLst>
          </a:custGeom>
          <a:solidFill>
            <a:srgbClr val="17B59E"/>
          </a:solidFill>
          <a:ln w="285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7391" tIns="33696" rIns="67391" bIns="33696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圆角矩形 6"/>
          <p:cNvSpPr/>
          <p:nvPr/>
        </p:nvSpPr>
        <p:spPr>
          <a:xfrm>
            <a:off x="732176" y="1909546"/>
            <a:ext cx="1443557" cy="800844"/>
          </a:xfrm>
          <a:custGeom>
            <a:avLst/>
            <a:gdLst>
              <a:gd name="connsiteX0" fmla="*/ 1289248 w 5969768"/>
              <a:gd name="connsiteY0" fmla="*/ 0 h 1872208"/>
              <a:gd name="connsiteX1" fmla="*/ 5346173 w 5969768"/>
              <a:gd name="connsiteY1" fmla="*/ 0 h 1872208"/>
              <a:gd name="connsiteX2" fmla="*/ 5969768 w 5969768"/>
              <a:gd name="connsiteY2" fmla="*/ 623595 h 1872208"/>
              <a:gd name="connsiteX3" fmla="*/ 5969768 w 5969768"/>
              <a:gd name="connsiteY3" fmla="*/ 1248613 h 1872208"/>
              <a:gd name="connsiteX4" fmla="*/ 5346173 w 5969768"/>
              <a:gd name="connsiteY4" fmla="*/ 1872208 h 1872208"/>
              <a:gd name="connsiteX5" fmla="*/ 1368152 w 5969768"/>
              <a:gd name="connsiteY5" fmla="*/ 1872208 h 1872208"/>
              <a:gd name="connsiteX6" fmla="*/ 1289248 w 5969768"/>
              <a:gd name="connsiteY6" fmla="*/ 1872208 h 1872208"/>
              <a:gd name="connsiteX7" fmla="*/ 407735 w 5969768"/>
              <a:gd name="connsiteY7" fmla="*/ 1872208 h 1872208"/>
              <a:gd name="connsiteX8" fmla="*/ 0 w 5969768"/>
              <a:gd name="connsiteY8" fmla="*/ 1464473 h 1872208"/>
              <a:gd name="connsiteX9" fmla="*/ 0 w 5969768"/>
              <a:gd name="connsiteY9" fmla="*/ 1055807 h 1872208"/>
              <a:gd name="connsiteX10" fmla="*/ 407735 w 5969768"/>
              <a:gd name="connsiteY10" fmla="*/ 648072 h 1872208"/>
              <a:gd name="connsiteX11" fmla="*/ 1368152 w 5969768"/>
              <a:gd name="connsiteY11" fmla="*/ 648072 h 1872208"/>
              <a:gd name="connsiteX12" fmla="*/ 1368152 w 5969768"/>
              <a:gd name="connsiteY12" fmla="*/ 850487 h 1872208"/>
              <a:gd name="connsiteX13" fmla="*/ 488918 w 5969768"/>
              <a:gd name="connsiteY13" fmla="*/ 850487 h 1872208"/>
              <a:gd name="connsiteX14" fmla="*/ 216024 w 5969768"/>
              <a:gd name="connsiteY14" fmla="*/ 1123381 h 1872208"/>
              <a:gd name="connsiteX15" fmla="*/ 216024 w 5969768"/>
              <a:gd name="connsiteY15" fmla="*/ 1396898 h 1872208"/>
              <a:gd name="connsiteX16" fmla="*/ 488918 w 5969768"/>
              <a:gd name="connsiteY16" fmla="*/ 1669792 h 1872208"/>
              <a:gd name="connsiteX17" fmla="*/ 1368152 w 5969768"/>
              <a:gd name="connsiteY17" fmla="*/ 1669792 h 1872208"/>
              <a:gd name="connsiteX18" fmla="*/ 1368152 w 5969768"/>
              <a:gd name="connsiteY18" fmla="*/ 1670095 h 1872208"/>
              <a:gd name="connsiteX19" fmla="*/ 5264789 w 5969768"/>
              <a:gd name="connsiteY19" fmla="*/ 1670095 h 1872208"/>
              <a:gd name="connsiteX20" fmla="*/ 5753744 w 5969768"/>
              <a:gd name="connsiteY20" fmla="*/ 1181140 h 1872208"/>
              <a:gd name="connsiteX21" fmla="*/ 5753744 w 5969768"/>
              <a:gd name="connsiteY21" fmla="*/ 691068 h 1872208"/>
              <a:gd name="connsiteX22" fmla="*/ 5264789 w 5969768"/>
              <a:gd name="connsiteY22" fmla="*/ 202113 h 1872208"/>
              <a:gd name="connsiteX23" fmla="*/ 1289248 w 5969768"/>
              <a:gd name="connsiteY23" fmla="*/ 202113 h 1872208"/>
              <a:gd name="connsiteX24" fmla="*/ 1288082 w 5969768"/>
              <a:gd name="connsiteY24" fmla="*/ 80739 h 1872208"/>
              <a:gd name="connsiteX25" fmla="*/ 1289248 w 5969768"/>
              <a:gd name="connsiteY25" fmla="*/ 0 h 1872208"/>
              <a:gd name="connsiteX0-1" fmla="*/ 1289248 w 5969768"/>
              <a:gd name="connsiteY0-2" fmla="*/ 0 h 1872208"/>
              <a:gd name="connsiteX1-3" fmla="*/ 5346173 w 5969768"/>
              <a:gd name="connsiteY1-4" fmla="*/ 0 h 1872208"/>
              <a:gd name="connsiteX2-5" fmla="*/ 5969768 w 5969768"/>
              <a:gd name="connsiteY2-6" fmla="*/ 623595 h 1872208"/>
              <a:gd name="connsiteX3-7" fmla="*/ 5969768 w 5969768"/>
              <a:gd name="connsiteY3-8" fmla="*/ 1248613 h 1872208"/>
              <a:gd name="connsiteX4-9" fmla="*/ 5346173 w 5969768"/>
              <a:gd name="connsiteY4-10" fmla="*/ 1872208 h 1872208"/>
              <a:gd name="connsiteX5-11" fmla="*/ 1368152 w 5969768"/>
              <a:gd name="connsiteY5-12" fmla="*/ 1872208 h 1872208"/>
              <a:gd name="connsiteX6-13" fmla="*/ 1289248 w 5969768"/>
              <a:gd name="connsiteY6-14" fmla="*/ 1872208 h 1872208"/>
              <a:gd name="connsiteX7-15" fmla="*/ 407735 w 5969768"/>
              <a:gd name="connsiteY7-16" fmla="*/ 1872208 h 1872208"/>
              <a:gd name="connsiteX8-17" fmla="*/ 0 w 5969768"/>
              <a:gd name="connsiteY8-18" fmla="*/ 1464473 h 1872208"/>
              <a:gd name="connsiteX9-19" fmla="*/ 0 w 5969768"/>
              <a:gd name="connsiteY9-20" fmla="*/ 1055807 h 1872208"/>
              <a:gd name="connsiteX10-21" fmla="*/ 407735 w 5969768"/>
              <a:gd name="connsiteY10-22" fmla="*/ 648072 h 1872208"/>
              <a:gd name="connsiteX11-23" fmla="*/ 1368152 w 5969768"/>
              <a:gd name="connsiteY11-24" fmla="*/ 648072 h 1872208"/>
              <a:gd name="connsiteX12-25" fmla="*/ 1368152 w 5969768"/>
              <a:gd name="connsiteY12-26" fmla="*/ 850487 h 1872208"/>
              <a:gd name="connsiteX13-27" fmla="*/ 488918 w 5969768"/>
              <a:gd name="connsiteY13-28" fmla="*/ 850487 h 1872208"/>
              <a:gd name="connsiteX14-29" fmla="*/ 216024 w 5969768"/>
              <a:gd name="connsiteY14-30" fmla="*/ 1123381 h 1872208"/>
              <a:gd name="connsiteX15-31" fmla="*/ 216024 w 5969768"/>
              <a:gd name="connsiteY15-32" fmla="*/ 1396898 h 1872208"/>
              <a:gd name="connsiteX16-33" fmla="*/ 488918 w 5969768"/>
              <a:gd name="connsiteY16-34" fmla="*/ 1669792 h 1872208"/>
              <a:gd name="connsiteX17-35" fmla="*/ 1368152 w 5969768"/>
              <a:gd name="connsiteY17-36" fmla="*/ 1669792 h 1872208"/>
              <a:gd name="connsiteX18-37" fmla="*/ 1368152 w 5969768"/>
              <a:gd name="connsiteY18-38" fmla="*/ 1670095 h 1872208"/>
              <a:gd name="connsiteX19-39" fmla="*/ 5264789 w 5969768"/>
              <a:gd name="connsiteY19-40" fmla="*/ 1670095 h 1872208"/>
              <a:gd name="connsiteX20-41" fmla="*/ 5753744 w 5969768"/>
              <a:gd name="connsiteY20-42" fmla="*/ 1181140 h 1872208"/>
              <a:gd name="connsiteX21-43" fmla="*/ 5753744 w 5969768"/>
              <a:gd name="connsiteY21-44" fmla="*/ 691068 h 1872208"/>
              <a:gd name="connsiteX22-45" fmla="*/ 5264789 w 5969768"/>
              <a:gd name="connsiteY22-46" fmla="*/ 202113 h 1872208"/>
              <a:gd name="connsiteX23-47" fmla="*/ 1289248 w 5969768"/>
              <a:gd name="connsiteY23-48" fmla="*/ 202113 h 1872208"/>
              <a:gd name="connsiteX24-49" fmla="*/ 1421432 w 5969768"/>
              <a:gd name="connsiteY24-50" fmla="*/ 109314 h 1872208"/>
              <a:gd name="connsiteX25-51" fmla="*/ 1289248 w 5969768"/>
              <a:gd name="connsiteY25-5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5969768" h="1872208">
                <a:moveTo>
                  <a:pt x="1289248" y="0"/>
                </a:moveTo>
                <a:lnTo>
                  <a:pt x="5346173" y="0"/>
                </a:lnTo>
                <a:cubicBezTo>
                  <a:pt x="5690575" y="0"/>
                  <a:pt x="5969768" y="279193"/>
                  <a:pt x="5969768" y="623595"/>
                </a:cubicBezTo>
                <a:lnTo>
                  <a:pt x="5969768" y="1248613"/>
                </a:lnTo>
                <a:cubicBezTo>
                  <a:pt x="5969768" y="1593015"/>
                  <a:pt x="5690575" y="1872208"/>
                  <a:pt x="5346173" y="1872208"/>
                </a:cubicBezTo>
                <a:lnTo>
                  <a:pt x="1368152" y="1872208"/>
                </a:lnTo>
                <a:lnTo>
                  <a:pt x="1289248" y="1872208"/>
                </a:lnTo>
                <a:lnTo>
                  <a:pt x="407735" y="1872208"/>
                </a:lnTo>
                <a:cubicBezTo>
                  <a:pt x="182549" y="1872208"/>
                  <a:pt x="0" y="1689659"/>
                  <a:pt x="0" y="1464473"/>
                </a:cubicBezTo>
                <a:lnTo>
                  <a:pt x="0" y="1055807"/>
                </a:lnTo>
                <a:cubicBezTo>
                  <a:pt x="0" y="830621"/>
                  <a:pt x="182549" y="648072"/>
                  <a:pt x="407735" y="648072"/>
                </a:cubicBezTo>
                <a:lnTo>
                  <a:pt x="1368152" y="648072"/>
                </a:lnTo>
                <a:lnTo>
                  <a:pt x="1368152" y="850487"/>
                </a:lnTo>
                <a:lnTo>
                  <a:pt x="488918" y="850487"/>
                </a:lnTo>
                <a:cubicBezTo>
                  <a:pt x="338203" y="850487"/>
                  <a:pt x="216024" y="972666"/>
                  <a:pt x="216024" y="1123381"/>
                </a:cubicBezTo>
                <a:lnTo>
                  <a:pt x="216024" y="1396898"/>
                </a:lnTo>
                <a:cubicBezTo>
                  <a:pt x="216024" y="1547613"/>
                  <a:pt x="338203" y="1669792"/>
                  <a:pt x="488918" y="1669792"/>
                </a:cubicBezTo>
                <a:lnTo>
                  <a:pt x="1368152" y="1669792"/>
                </a:lnTo>
                <a:lnTo>
                  <a:pt x="1368152" y="1670095"/>
                </a:lnTo>
                <a:lnTo>
                  <a:pt x="5264789" y="1670095"/>
                </a:lnTo>
                <a:cubicBezTo>
                  <a:pt x="5534831" y="1670095"/>
                  <a:pt x="5753744" y="1451182"/>
                  <a:pt x="5753744" y="1181140"/>
                </a:cubicBezTo>
                <a:lnTo>
                  <a:pt x="5753744" y="691068"/>
                </a:lnTo>
                <a:cubicBezTo>
                  <a:pt x="5753744" y="421026"/>
                  <a:pt x="5534831" y="202113"/>
                  <a:pt x="5264789" y="202113"/>
                </a:cubicBezTo>
                <a:lnTo>
                  <a:pt x="1289248" y="202113"/>
                </a:lnTo>
                <a:cubicBezTo>
                  <a:pt x="1288859" y="161655"/>
                  <a:pt x="1421821" y="149772"/>
                  <a:pt x="1421432" y="109314"/>
                </a:cubicBezTo>
                <a:cubicBezTo>
                  <a:pt x="1421821" y="82401"/>
                  <a:pt x="1288859" y="26913"/>
                  <a:pt x="1289248" y="0"/>
                </a:cubicBezTo>
                <a:close/>
              </a:path>
            </a:pathLst>
          </a:custGeom>
          <a:solidFill>
            <a:srgbClr val="595959"/>
          </a:solidFill>
          <a:ln w="285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7391" tIns="33696" rIns="67391" bIns="33696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867056" y="1361822"/>
            <a:ext cx="503876" cy="191161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17B59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17B59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15"/>
          <p:cNvSpPr txBox="1"/>
          <p:nvPr/>
        </p:nvSpPr>
        <p:spPr>
          <a:xfrm>
            <a:off x="940745" y="1148070"/>
            <a:ext cx="1328538" cy="191161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刻画团队项目特征</a:t>
            </a:r>
            <a:endParaRPr lang="en-US" altLang="zh-CN" sz="800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20"/>
          <p:cNvSpPr txBox="1"/>
          <p:nvPr/>
        </p:nvSpPr>
        <p:spPr>
          <a:xfrm>
            <a:off x="887175" y="2498350"/>
            <a:ext cx="525066" cy="191161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21"/>
          <p:cNvSpPr txBox="1"/>
          <p:nvPr/>
        </p:nvSpPr>
        <p:spPr>
          <a:xfrm>
            <a:off x="1039939" y="2258347"/>
            <a:ext cx="1379732" cy="191161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刻画团队成员特征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5335" y="2232312"/>
            <a:ext cx="2232224" cy="221938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  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64" y="71952"/>
            <a:ext cx="284690" cy="192713"/>
          </a:xfrm>
          <a:prstGeom prst="rect">
            <a:avLst/>
          </a:prstGeom>
        </p:spPr>
      </p:pic>
      <p:sp>
        <p:nvSpPr>
          <p:cNvPr id="21" name="文本框 4"/>
          <p:cNvSpPr txBox="1"/>
          <p:nvPr/>
        </p:nvSpPr>
        <p:spPr>
          <a:xfrm>
            <a:off x="7864207" y="80696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Inner public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圆角矩形 6"/>
          <p:cNvSpPr/>
          <p:nvPr/>
        </p:nvSpPr>
        <p:spPr>
          <a:xfrm>
            <a:off x="727316" y="3093444"/>
            <a:ext cx="1448417" cy="847546"/>
          </a:xfrm>
          <a:custGeom>
            <a:avLst/>
            <a:gdLst>
              <a:gd name="connsiteX0" fmla="*/ 1289248 w 5969768"/>
              <a:gd name="connsiteY0" fmla="*/ 0 h 1872208"/>
              <a:gd name="connsiteX1" fmla="*/ 5346173 w 5969768"/>
              <a:gd name="connsiteY1" fmla="*/ 0 h 1872208"/>
              <a:gd name="connsiteX2" fmla="*/ 5969768 w 5969768"/>
              <a:gd name="connsiteY2" fmla="*/ 623595 h 1872208"/>
              <a:gd name="connsiteX3" fmla="*/ 5969768 w 5969768"/>
              <a:gd name="connsiteY3" fmla="*/ 1248613 h 1872208"/>
              <a:gd name="connsiteX4" fmla="*/ 5346173 w 5969768"/>
              <a:gd name="connsiteY4" fmla="*/ 1872208 h 1872208"/>
              <a:gd name="connsiteX5" fmla="*/ 1368152 w 5969768"/>
              <a:gd name="connsiteY5" fmla="*/ 1872208 h 1872208"/>
              <a:gd name="connsiteX6" fmla="*/ 1289248 w 5969768"/>
              <a:gd name="connsiteY6" fmla="*/ 1872208 h 1872208"/>
              <a:gd name="connsiteX7" fmla="*/ 407735 w 5969768"/>
              <a:gd name="connsiteY7" fmla="*/ 1872208 h 1872208"/>
              <a:gd name="connsiteX8" fmla="*/ 0 w 5969768"/>
              <a:gd name="connsiteY8" fmla="*/ 1464473 h 1872208"/>
              <a:gd name="connsiteX9" fmla="*/ 0 w 5969768"/>
              <a:gd name="connsiteY9" fmla="*/ 1055807 h 1872208"/>
              <a:gd name="connsiteX10" fmla="*/ 407735 w 5969768"/>
              <a:gd name="connsiteY10" fmla="*/ 648072 h 1872208"/>
              <a:gd name="connsiteX11" fmla="*/ 1368152 w 5969768"/>
              <a:gd name="connsiteY11" fmla="*/ 648072 h 1872208"/>
              <a:gd name="connsiteX12" fmla="*/ 1368152 w 5969768"/>
              <a:gd name="connsiteY12" fmla="*/ 850487 h 1872208"/>
              <a:gd name="connsiteX13" fmla="*/ 488918 w 5969768"/>
              <a:gd name="connsiteY13" fmla="*/ 850487 h 1872208"/>
              <a:gd name="connsiteX14" fmla="*/ 216024 w 5969768"/>
              <a:gd name="connsiteY14" fmla="*/ 1123381 h 1872208"/>
              <a:gd name="connsiteX15" fmla="*/ 216024 w 5969768"/>
              <a:gd name="connsiteY15" fmla="*/ 1396898 h 1872208"/>
              <a:gd name="connsiteX16" fmla="*/ 488918 w 5969768"/>
              <a:gd name="connsiteY16" fmla="*/ 1669792 h 1872208"/>
              <a:gd name="connsiteX17" fmla="*/ 1368152 w 5969768"/>
              <a:gd name="connsiteY17" fmla="*/ 1669792 h 1872208"/>
              <a:gd name="connsiteX18" fmla="*/ 1368152 w 5969768"/>
              <a:gd name="connsiteY18" fmla="*/ 1670095 h 1872208"/>
              <a:gd name="connsiteX19" fmla="*/ 5264789 w 5969768"/>
              <a:gd name="connsiteY19" fmla="*/ 1670095 h 1872208"/>
              <a:gd name="connsiteX20" fmla="*/ 5753744 w 5969768"/>
              <a:gd name="connsiteY20" fmla="*/ 1181140 h 1872208"/>
              <a:gd name="connsiteX21" fmla="*/ 5753744 w 5969768"/>
              <a:gd name="connsiteY21" fmla="*/ 691068 h 1872208"/>
              <a:gd name="connsiteX22" fmla="*/ 5264789 w 5969768"/>
              <a:gd name="connsiteY22" fmla="*/ 202113 h 1872208"/>
              <a:gd name="connsiteX23" fmla="*/ 1289248 w 5969768"/>
              <a:gd name="connsiteY23" fmla="*/ 202113 h 1872208"/>
              <a:gd name="connsiteX24" fmla="*/ 1288082 w 5969768"/>
              <a:gd name="connsiteY24" fmla="*/ 80739 h 1872208"/>
              <a:gd name="connsiteX25" fmla="*/ 1289248 w 5969768"/>
              <a:gd name="connsiteY25" fmla="*/ 0 h 1872208"/>
              <a:gd name="connsiteX0-1" fmla="*/ 1289248 w 5969768"/>
              <a:gd name="connsiteY0-2" fmla="*/ 0 h 1872208"/>
              <a:gd name="connsiteX1-3" fmla="*/ 5346173 w 5969768"/>
              <a:gd name="connsiteY1-4" fmla="*/ 0 h 1872208"/>
              <a:gd name="connsiteX2-5" fmla="*/ 5969768 w 5969768"/>
              <a:gd name="connsiteY2-6" fmla="*/ 623595 h 1872208"/>
              <a:gd name="connsiteX3-7" fmla="*/ 5969768 w 5969768"/>
              <a:gd name="connsiteY3-8" fmla="*/ 1248613 h 1872208"/>
              <a:gd name="connsiteX4-9" fmla="*/ 5346173 w 5969768"/>
              <a:gd name="connsiteY4-10" fmla="*/ 1872208 h 1872208"/>
              <a:gd name="connsiteX5-11" fmla="*/ 1368152 w 5969768"/>
              <a:gd name="connsiteY5-12" fmla="*/ 1872208 h 1872208"/>
              <a:gd name="connsiteX6-13" fmla="*/ 1289248 w 5969768"/>
              <a:gd name="connsiteY6-14" fmla="*/ 1872208 h 1872208"/>
              <a:gd name="connsiteX7-15" fmla="*/ 407735 w 5969768"/>
              <a:gd name="connsiteY7-16" fmla="*/ 1872208 h 1872208"/>
              <a:gd name="connsiteX8-17" fmla="*/ 0 w 5969768"/>
              <a:gd name="connsiteY8-18" fmla="*/ 1464473 h 1872208"/>
              <a:gd name="connsiteX9-19" fmla="*/ 0 w 5969768"/>
              <a:gd name="connsiteY9-20" fmla="*/ 1055807 h 1872208"/>
              <a:gd name="connsiteX10-21" fmla="*/ 407735 w 5969768"/>
              <a:gd name="connsiteY10-22" fmla="*/ 648072 h 1872208"/>
              <a:gd name="connsiteX11-23" fmla="*/ 1368152 w 5969768"/>
              <a:gd name="connsiteY11-24" fmla="*/ 648072 h 1872208"/>
              <a:gd name="connsiteX12-25" fmla="*/ 1368152 w 5969768"/>
              <a:gd name="connsiteY12-26" fmla="*/ 850487 h 1872208"/>
              <a:gd name="connsiteX13-27" fmla="*/ 488918 w 5969768"/>
              <a:gd name="connsiteY13-28" fmla="*/ 850487 h 1872208"/>
              <a:gd name="connsiteX14-29" fmla="*/ 216024 w 5969768"/>
              <a:gd name="connsiteY14-30" fmla="*/ 1123381 h 1872208"/>
              <a:gd name="connsiteX15-31" fmla="*/ 216024 w 5969768"/>
              <a:gd name="connsiteY15-32" fmla="*/ 1396898 h 1872208"/>
              <a:gd name="connsiteX16-33" fmla="*/ 488918 w 5969768"/>
              <a:gd name="connsiteY16-34" fmla="*/ 1669792 h 1872208"/>
              <a:gd name="connsiteX17-35" fmla="*/ 1368152 w 5969768"/>
              <a:gd name="connsiteY17-36" fmla="*/ 1669792 h 1872208"/>
              <a:gd name="connsiteX18-37" fmla="*/ 1368152 w 5969768"/>
              <a:gd name="connsiteY18-38" fmla="*/ 1670095 h 1872208"/>
              <a:gd name="connsiteX19-39" fmla="*/ 5264789 w 5969768"/>
              <a:gd name="connsiteY19-40" fmla="*/ 1670095 h 1872208"/>
              <a:gd name="connsiteX20-41" fmla="*/ 5753744 w 5969768"/>
              <a:gd name="connsiteY20-42" fmla="*/ 1181140 h 1872208"/>
              <a:gd name="connsiteX21-43" fmla="*/ 5753744 w 5969768"/>
              <a:gd name="connsiteY21-44" fmla="*/ 691068 h 1872208"/>
              <a:gd name="connsiteX22-45" fmla="*/ 5264789 w 5969768"/>
              <a:gd name="connsiteY22-46" fmla="*/ 202113 h 1872208"/>
              <a:gd name="connsiteX23-47" fmla="*/ 1289248 w 5969768"/>
              <a:gd name="connsiteY23-48" fmla="*/ 202113 h 1872208"/>
              <a:gd name="connsiteX24-49" fmla="*/ 1421432 w 5969768"/>
              <a:gd name="connsiteY24-50" fmla="*/ 109314 h 1872208"/>
              <a:gd name="connsiteX25-51" fmla="*/ 1289248 w 5969768"/>
              <a:gd name="connsiteY25-5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5969768" h="1872208">
                <a:moveTo>
                  <a:pt x="1289248" y="0"/>
                </a:moveTo>
                <a:lnTo>
                  <a:pt x="5346173" y="0"/>
                </a:lnTo>
                <a:cubicBezTo>
                  <a:pt x="5690575" y="0"/>
                  <a:pt x="5969768" y="279193"/>
                  <a:pt x="5969768" y="623595"/>
                </a:cubicBezTo>
                <a:lnTo>
                  <a:pt x="5969768" y="1248613"/>
                </a:lnTo>
                <a:cubicBezTo>
                  <a:pt x="5969768" y="1593015"/>
                  <a:pt x="5690575" y="1872208"/>
                  <a:pt x="5346173" y="1872208"/>
                </a:cubicBezTo>
                <a:lnTo>
                  <a:pt x="1368152" y="1872208"/>
                </a:lnTo>
                <a:lnTo>
                  <a:pt x="1289248" y="1872208"/>
                </a:lnTo>
                <a:lnTo>
                  <a:pt x="407735" y="1872208"/>
                </a:lnTo>
                <a:cubicBezTo>
                  <a:pt x="182549" y="1872208"/>
                  <a:pt x="0" y="1689659"/>
                  <a:pt x="0" y="1464473"/>
                </a:cubicBezTo>
                <a:lnTo>
                  <a:pt x="0" y="1055807"/>
                </a:lnTo>
                <a:cubicBezTo>
                  <a:pt x="0" y="830621"/>
                  <a:pt x="182549" y="648072"/>
                  <a:pt x="407735" y="648072"/>
                </a:cubicBezTo>
                <a:lnTo>
                  <a:pt x="1368152" y="648072"/>
                </a:lnTo>
                <a:lnTo>
                  <a:pt x="1368152" y="850487"/>
                </a:lnTo>
                <a:lnTo>
                  <a:pt x="488918" y="850487"/>
                </a:lnTo>
                <a:cubicBezTo>
                  <a:pt x="338203" y="850487"/>
                  <a:pt x="216024" y="972666"/>
                  <a:pt x="216024" y="1123381"/>
                </a:cubicBezTo>
                <a:lnTo>
                  <a:pt x="216024" y="1396898"/>
                </a:lnTo>
                <a:cubicBezTo>
                  <a:pt x="216024" y="1547613"/>
                  <a:pt x="338203" y="1669792"/>
                  <a:pt x="488918" y="1669792"/>
                </a:cubicBezTo>
                <a:lnTo>
                  <a:pt x="1368152" y="1669792"/>
                </a:lnTo>
                <a:lnTo>
                  <a:pt x="1368152" y="1670095"/>
                </a:lnTo>
                <a:lnTo>
                  <a:pt x="5264789" y="1670095"/>
                </a:lnTo>
                <a:cubicBezTo>
                  <a:pt x="5534831" y="1670095"/>
                  <a:pt x="5753744" y="1451182"/>
                  <a:pt x="5753744" y="1181140"/>
                </a:cubicBezTo>
                <a:lnTo>
                  <a:pt x="5753744" y="691068"/>
                </a:lnTo>
                <a:cubicBezTo>
                  <a:pt x="5753744" y="421026"/>
                  <a:pt x="5534831" y="202113"/>
                  <a:pt x="5264789" y="202113"/>
                </a:cubicBezTo>
                <a:lnTo>
                  <a:pt x="1289248" y="202113"/>
                </a:lnTo>
                <a:cubicBezTo>
                  <a:pt x="1288859" y="161655"/>
                  <a:pt x="1421821" y="149772"/>
                  <a:pt x="1421432" y="109314"/>
                </a:cubicBezTo>
                <a:cubicBezTo>
                  <a:pt x="1421821" y="82401"/>
                  <a:pt x="1288859" y="26913"/>
                  <a:pt x="1289248" y="0"/>
                </a:cubicBezTo>
                <a:close/>
              </a:path>
            </a:pathLst>
          </a:custGeom>
          <a:solidFill>
            <a:srgbClr val="17B59E"/>
          </a:solidFill>
          <a:ln w="285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7391" tIns="33696" rIns="67391" bIns="33696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14"/>
          <p:cNvSpPr txBox="1"/>
          <p:nvPr/>
        </p:nvSpPr>
        <p:spPr>
          <a:xfrm>
            <a:off x="824043" y="3689551"/>
            <a:ext cx="503876" cy="191161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17B59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17B59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15"/>
          <p:cNvSpPr txBox="1"/>
          <p:nvPr/>
        </p:nvSpPr>
        <p:spPr>
          <a:xfrm>
            <a:off x="905944" y="3450492"/>
            <a:ext cx="1328538" cy="191161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刻画团队其它特征</a:t>
            </a:r>
            <a:endParaRPr lang="en-US" altLang="zh-CN" sz="800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896" y="1046788"/>
            <a:ext cx="6581390" cy="2642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01" y="950993"/>
            <a:ext cx="6671355" cy="2989997"/>
          </a:xfrm>
          <a:prstGeom prst="rect">
            <a:avLst/>
          </a:prstGeom>
        </p:spPr>
      </p:pic>
      <p:sp>
        <p:nvSpPr>
          <p:cNvPr id="22" name="椭圆 6"/>
          <p:cNvSpPr/>
          <p:nvPr/>
        </p:nvSpPr>
        <p:spPr>
          <a:xfrm>
            <a:off x="727316" y="24194"/>
            <a:ext cx="504042" cy="493017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46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759" y="-1"/>
            <a:ext cx="8953087" cy="75158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99863" y="240260"/>
            <a:ext cx="407137" cy="353833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1392" y="238949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Horus</a:t>
            </a:r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设计原型</a:t>
            </a:r>
            <a:r>
              <a:rPr lang="en-US" altLang="zh-CN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869136" y="3906282"/>
            <a:ext cx="234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6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64" y="71952"/>
            <a:ext cx="284690" cy="192713"/>
          </a:xfrm>
          <a:prstGeom prst="rect">
            <a:avLst/>
          </a:prstGeom>
        </p:spPr>
      </p:pic>
      <p:sp>
        <p:nvSpPr>
          <p:cNvPr id="11" name="文本框 4"/>
          <p:cNvSpPr txBox="1"/>
          <p:nvPr/>
        </p:nvSpPr>
        <p:spPr>
          <a:xfrm>
            <a:off x="7864207" y="80696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public</a:t>
            </a:r>
            <a:endParaRPr lang="zh-CN" altLang="en-US" sz="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87" y="3456233"/>
            <a:ext cx="8896201" cy="1584079"/>
          </a:xfrm>
          <a:prstGeom prst="rect">
            <a:avLst/>
          </a:prstGeom>
        </p:spPr>
      </p:pic>
      <p:sp>
        <p:nvSpPr>
          <p:cNvPr id="13" name="Flowchart: Alternate Process 24"/>
          <p:cNvSpPr/>
          <p:nvPr/>
        </p:nvSpPr>
        <p:spPr>
          <a:xfrm rot="16200000">
            <a:off x="-139460" y="1700246"/>
            <a:ext cx="2709667" cy="1365533"/>
          </a:xfrm>
          <a:prstGeom prst="roundRect">
            <a:avLst>
              <a:gd name="adj" fmla="val 6205"/>
            </a:avLst>
          </a:pr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grpSp>
        <p:nvGrpSpPr>
          <p:cNvPr id="14" name="Group 134"/>
          <p:cNvGrpSpPr>
            <a:grpSpLocks noChangeAspect="1"/>
          </p:cNvGrpSpPr>
          <p:nvPr/>
        </p:nvGrpSpPr>
        <p:grpSpPr>
          <a:xfrm>
            <a:off x="791768" y="3305544"/>
            <a:ext cx="759748" cy="756955"/>
            <a:chOff x="3287425" y="1417883"/>
            <a:chExt cx="648499" cy="649042"/>
          </a:xfrm>
        </p:grpSpPr>
        <p:sp>
          <p:nvSpPr>
            <p:cNvPr id="15" name="Oval 88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6" name="Oval 94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rgbClr val="17B59E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r>
                <a:rPr lang="en-US" sz="1600" b="1" kern="0" dirty="0">
                  <a:solidFill>
                    <a:srgbClr val="FFFFFF"/>
                  </a:solidFill>
                  <a:latin typeface="Arial" panose="020B0604020202020204"/>
                </a:rPr>
                <a:t>01</a:t>
              </a:r>
            </a:p>
          </p:txBody>
        </p:sp>
      </p:grpSp>
      <p:sp>
        <p:nvSpPr>
          <p:cNvPr id="17" name="Freeform 187"/>
          <p:cNvSpPr>
            <a:spLocks noEditPoints="1"/>
          </p:cNvSpPr>
          <p:nvPr/>
        </p:nvSpPr>
        <p:spPr bwMode="auto">
          <a:xfrm>
            <a:off x="855111" y="1189333"/>
            <a:ext cx="523119" cy="336546"/>
          </a:xfrm>
          <a:custGeom>
            <a:avLst/>
            <a:gdLst/>
            <a:ahLst/>
            <a:cxnLst>
              <a:cxn ang="0">
                <a:pos x="68" y="25"/>
              </a:cxn>
              <a:cxn ang="0">
                <a:pos x="34" y="44"/>
              </a:cxn>
              <a:cxn ang="0">
                <a:pos x="1" y="25"/>
              </a:cxn>
              <a:cxn ang="0">
                <a:pos x="0" y="22"/>
              </a:cxn>
              <a:cxn ang="0">
                <a:pos x="1" y="20"/>
              </a:cxn>
              <a:cxn ang="0">
                <a:pos x="34" y="0"/>
              </a:cxn>
              <a:cxn ang="0">
                <a:pos x="68" y="20"/>
              </a:cxn>
              <a:cxn ang="0">
                <a:pos x="68" y="22"/>
              </a:cxn>
              <a:cxn ang="0">
                <a:pos x="68" y="25"/>
              </a:cxn>
              <a:cxn ang="0">
                <a:pos x="49" y="9"/>
              </a:cxn>
              <a:cxn ang="0">
                <a:pos x="51" y="17"/>
              </a:cxn>
              <a:cxn ang="0">
                <a:pos x="34" y="34"/>
              </a:cxn>
              <a:cxn ang="0">
                <a:pos x="17" y="17"/>
              </a:cxn>
              <a:cxn ang="0">
                <a:pos x="20" y="9"/>
              </a:cxn>
              <a:cxn ang="0">
                <a:pos x="5" y="22"/>
              </a:cxn>
              <a:cxn ang="0">
                <a:pos x="34" y="39"/>
              </a:cxn>
              <a:cxn ang="0">
                <a:pos x="64" y="22"/>
              </a:cxn>
              <a:cxn ang="0">
                <a:pos x="49" y="9"/>
              </a:cxn>
              <a:cxn ang="0">
                <a:pos x="34" y="6"/>
              </a:cxn>
              <a:cxn ang="0">
                <a:pos x="23" y="17"/>
              </a:cxn>
              <a:cxn ang="0">
                <a:pos x="25" y="19"/>
              </a:cxn>
              <a:cxn ang="0">
                <a:pos x="27" y="17"/>
              </a:cxn>
              <a:cxn ang="0">
                <a:pos x="34" y="9"/>
              </a:cxn>
              <a:cxn ang="0">
                <a:pos x="36" y="8"/>
              </a:cxn>
              <a:cxn ang="0">
                <a:pos x="34" y="6"/>
              </a:cxn>
            </a:cxnLst>
            <a:rect l="0" t="0" r="r" b="b"/>
            <a:pathLst>
              <a:path w="68" h="44">
                <a:moveTo>
                  <a:pt x="68" y="25"/>
                </a:moveTo>
                <a:cubicBezTo>
                  <a:pt x="61" y="36"/>
                  <a:pt x="48" y="44"/>
                  <a:pt x="34" y="44"/>
                </a:cubicBezTo>
                <a:cubicBezTo>
                  <a:pt x="21" y="44"/>
                  <a:pt x="8" y="36"/>
                  <a:pt x="1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1" y="20"/>
                  <a:pt x="1" y="20"/>
                </a:cubicBezTo>
                <a:cubicBezTo>
                  <a:pt x="8" y="8"/>
                  <a:pt x="21" y="0"/>
                  <a:pt x="34" y="0"/>
                </a:cubicBezTo>
                <a:cubicBezTo>
                  <a:pt x="48" y="0"/>
                  <a:pt x="61" y="8"/>
                  <a:pt x="68" y="20"/>
                </a:cubicBezTo>
                <a:cubicBezTo>
                  <a:pt x="68" y="20"/>
                  <a:pt x="68" y="21"/>
                  <a:pt x="68" y="22"/>
                </a:cubicBezTo>
                <a:cubicBezTo>
                  <a:pt x="68" y="23"/>
                  <a:pt x="68" y="24"/>
                  <a:pt x="68" y="25"/>
                </a:cubicBezTo>
                <a:close/>
                <a:moveTo>
                  <a:pt x="49" y="9"/>
                </a:moveTo>
                <a:cubicBezTo>
                  <a:pt x="51" y="11"/>
                  <a:pt x="51" y="14"/>
                  <a:pt x="51" y="17"/>
                </a:cubicBezTo>
                <a:cubicBezTo>
                  <a:pt x="51" y="27"/>
                  <a:pt x="44" y="34"/>
                  <a:pt x="34" y="34"/>
                </a:cubicBezTo>
                <a:cubicBezTo>
                  <a:pt x="25" y="34"/>
                  <a:pt x="17" y="27"/>
                  <a:pt x="17" y="17"/>
                </a:cubicBezTo>
                <a:cubicBezTo>
                  <a:pt x="17" y="14"/>
                  <a:pt x="18" y="11"/>
                  <a:pt x="20" y="9"/>
                </a:cubicBezTo>
                <a:cubicBezTo>
                  <a:pt x="14" y="12"/>
                  <a:pt x="9" y="17"/>
                  <a:pt x="5" y="22"/>
                </a:cubicBezTo>
                <a:cubicBezTo>
                  <a:pt x="12" y="32"/>
                  <a:pt x="22" y="39"/>
                  <a:pt x="34" y="39"/>
                </a:cubicBezTo>
                <a:cubicBezTo>
                  <a:pt x="47" y="39"/>
                  <a:pt x="57" y="32"/>
                  <a:pt x="64" y="22"/>
                </a:cubicBezTo>
                <a:cubicBezTo>
                  <a:pt x="60" y="17"/>
                  <a:pt x="55" y="12"/>
                  <a:pt x="49" y="9"/>
                </a:cubicBezTo>
                <a:close/>
                <a:moveTo>
                  <a:pt x="34" y="6"/>
                </a:moveTo>
                <a:cubicBezTo>
                  <a:pt x="28" y="6"/>
                  <a:pt x="23" y="11"/>
                  <a:pt x="23" y="17"/>
                </a:cubicBezTo>
                <a:cubicBezTo>
                  <a:pt x="23" y="18"/>
                  <a:pt x="24" y="19"/>
                  <a:pt x="25" y="19"/>
                </a:cubicBezTo>
                <a:cubicBezTo>
                  <a:pt x="26" y="19"/>
                  <a:pt x="27" y="18"/>
                  <a:pt x="27" y="17"/>
                </a:cubicBezTo>
                <a:cubicBezTo>
                  <a:pt x="27" y="13"/>
                  <a:pt x="30" y="9"/>
                  <a:pt x="34" y="9"/>
                </a:cubicBezTo>
                <a:cubicBezTo>
                  <a:pt x="35" y="9"/>
                  <a:pt x="36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8" name="Freeform 52"/>
          <p:cNvSpPr>
            <a:spLocks noEditPoints="1"/>
          </p:cNvSpPr>
          <p:nvPr/>
        </p:nvSpPr>
        <p:spPr bwMode="auto">
          <a:xfrm>
            <a:off x="3281309" y="1612468"/>
            <a:ext cx="476750" cy="474602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9" name="Freeform 56"/>
          <p:cNvSpPr>
            <a:spLocks noEditPoints="1"/>
          </p:cNvSpPr>
          <p:nvPr/>
        </p:nvSpPr>
        <p:spPr bwMode="auto">
          <a:xfrm>
            <a:off x="5262042" y="1622538"/>
            <a:ext cx="456523" cy="454465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0" name="Freeform 152"/>
          <p:cNvSpPr>
            <a:spLocks noEditPoints="1"/>
          </p:cNvSpPr>
          <p:nvPr/>
        </p:nvSpPr>
        <p:spPr bwMode="auto">
          <a:xfrm>
            <a:off x="7238108" y="1644787"/>
            <a:ext cx="445627" cy="409964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1" name="矩形 21"/>
          <p:cNvSpPr>
            <a:spLocks noChangeArrowheads="1"/>
          </p:cNvSpPr>
          <p:nvPr/>
        </p:nvSpPr>
        <p:spPr bwMode="auto">
          <a:xfrm>
            <a:off x="483562" y="1596069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40"/>
          <p:cNvSpPr txBox="1"/>
          <p:nvPr/>
        </p:nvSpPr>
        <p:spPr>
          <a:xfrm>
            <a:off x="450971" y="1827762"/>
            <a:ext cx="1447169" cy="899047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9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过滤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-&gt; </a:t>
            </a:r>
          </a:p>
          <a:p>
            <a:pPr algn="ctr">
              <a:lnSpc>
                <a:spcPct val="150000"/>
              </a:lnSpc>
            </a:pP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查看代码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-&gt;</a:t>
            </a:r>
          </a:p>
          <a:p>
            <a:pPr algn="ctr">
              <a:lnSpc>
                <a:spcPct val="150000"/>
              </a:lnSpc>
            </a:pP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评审结果备忘</a:t>
            </a:r>
          </a:p>
        </p:txBody>
      </p:sp>
      <p:sp>
        <p:nvSpPr>
          <p:cNvPr id="23" name="矩形 57"/>
          <p:cNvSpPr>
            <a:spLocks noChangeArrowheads="1"/>
          </p:cNvSpPr>
          <p:nvPr/>
        </p:nvSpPr>
        <p:spPr bwMode="auto">
          <a:xfrm>
            <a:off x="2947324" y="2323586"/>
            <a:ext cx="1330245" cy="43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Cannot to comment</a:t>
            </a:r>
          </a:p>
        </p:txBody>
      </p:sp>
      <p:sp>
        <p:nvSpPr>
          <p:cNvPr id="24" name="文本框 40"/>
          <p:cNvSpPr txBox="1"/>
          <p:nvPr/>
        </p:nvSpPr>
        <p:spPr>
          <a:xfrm>
            <a:off x="2745181" y="2631050"/>
            <a:ext cx="1549013" cy="1106796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Reviewer can not comment after review and committer can not reply in BitBucket Commit Workstation 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！</a:t>
            </a:r>
          </a:p>
        </p:txBody>
      </p:sp>
      <p:sp>
        <p:nvSpPr>
          <p:cNvPr id="25" name="矩形 57"/>
          <p:cNvSpPr>
            <a:spLocks noChangeArrowheads="1"/>
          </p:cNvSpPr>
          <p:nvPr/>
        </p:nvSpPr>
        <p:spPr bwMode="auto">
          <a:xfrm>
            <a:off x="4917939" y="2323586"/>
            <a:ext cx="1330245" cy="43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able to show history</a:t>
            </a:r>
          </a:p>
        </p:txBody>
      </p:sp>
      <p:sp>
        <p:nvSpPr>
          <p:cNvPr id="26" name="文本框 40"/>
          <p:cNvSpPr txBox="1"/>
          <p:nvPr/>
        </p:nvSpPr>
        <p:spPr>
          <a:xfrm>
            <a:off x="4715796" y="2631050"/>
            <a:ext cx="1549013" cy="1106796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Reviewer and committer are not able to check history reviewed comments in BitBucket Commit Workstation 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！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45" y="828042"/>
            <a:ext cx="5322100" cy="34284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421" y="988896"/>
            <a:ext cx="5302999" cy="338422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59" y="1194181"/>
            <a:ext cx="5205948" cy="331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3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13" y="3528241"/>
            <a:ext cx="8577251" cy="1464532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854582" y="194444"/>
            <a:ext cx="4038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Horus</a:t>
            </a:r>
            <a:r>
              <a:rPr lang="zh-CN" altLang="en-US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设计原型</a:t>
            </a: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srgbClr val="17B59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</a:t>
            </a:r>
            <a:r>
              <a:rPr kumimoji="0" lang="zh-CN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17B59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团队成员特征构建</a:t>
            </a:r>
          </a:p>
        </p:txBody>
      </p:sp>
      <p:sp>
        <p:nvSpPr>
          <p:cNvPr id="4" name="Flowchart: Alternate Process 24"/>
          <p:cNvSpPr/>
          <p:nvPr/>
        </p:nvSpPr>
        <p:spPr>
          <a:xfrm rot="16200000">
            <a:off x="-13238" y="1576574"/>
            <a:ext cx="2609481" cy="1472391"/>
          </a:xfrm>
          <a:prstGeom prst="roundRect">
            <a:avLst>
              <a:gd name="adj" fmla="val 6205"/>
            </a:avLst>
          </a:prstGeom>
          <a:solidFill>
            <a:srgbClr val="595959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marL="0" marR="0" lvl="0" indent="0" algn="ctr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grpSp>
        <p:nvGrpSpPr>
          <p:cNvPr id="9" name="Group 129"/>
          <p:cNvGrpSpPr>
            <a:grpSpLocks noChangeAspect="1"/>
          </p:cNvGrpSpPr>
          <p:nvPr/>
        </p:nvGrpSpPr>
        <p:grpSpPr>
          <a:xfrm>
            <a:off x="900643" y="3271356"/>
            <a:ext cx="670065" cy="667601"/>
            <a:chOff x="2779491" y="2517212"/>
            <a:chExt cx="648499" cy="649042"/>
          </a:xfrm>
        </p:grpSpPr>
        <p:sp>
          <p:nvSpPr>
            <p:cNvPr id="10" name="Oval 96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136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n-cs"/>
              </a:endParaRPr>
            </a:p>
          </p:txBody>
        </p:sp>
        <p:sp>
          <p:nvSpPr>
            <p:cNvPr id="11" name="Oval 110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rgbClr val="595959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136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itchFamily="2" charset="-122"/>
                  <a:cs typeface="+mn-cs"/>
                </a:rPr>
                <a:t>02</a:t>
              </a:r>
            </a:p>
          </p:txBody>
        </p:sp>
      </p:grpSp>
      <p:sp>
        <p:nvSpPr>
          <p:cNvPr id="13" name="Oval 127"/>
          <p:cNvSpPr>
            <a:spLocks noChangeAspect="1"/>
          </p:cNvSpPr>
          <p:nvPr/>
        </p:nvSpPr>
        <p:spPr>
          <a:xfrm>
            <a:off x="5041627" y="3617509"/>
            <a:ext cx="847210" cy="844095"/>
          </a:xfrm>
          <a:prstGeom prst="ellipse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sp>
        <p:nvSpPr>
          <p:cNvPr id="20" name="Freeform 56"/>
          <p:cNvSpPr>
            <a:spLocks noEditPoints="1"/>
          </p:cNvSpPr>
          <p:nvPr/>
        </p:nvSpPr>
        <p:spPr bwMode="auto">
          <a:xfrm>
            <a:off x="5236971" y="1569666"/>
            <a:ext cx="456523" cy="454465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marL="0" marR="0" lvl="0" indent="0" algn="l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sp>
        <p:nvSpPr>
          <p:cNvPr id="21" name="Freeform 152"/>
          <p:cNvSpPr>
            <a:spLocks noEditPoints="1"/>
          </p:cNvSpPr>
          <p:nvPr/>
        </p:nvSpPr>
        <p:spPr bwMode="auto">
          <a:xfrm>
            <a:off x="7213037" y="1591915"/>
            <a:ext cx="445627" cy="409964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marL="0" marR="0" lvl="0" indent="0" algn="l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sp>
        <p:nvSpPr>
          <p:cNvPr id="24" name="矩形 57"/>
          <p:cNvSpPr>
            <a:spLocks noChangeArrowheads="1"/>
          </p:cNvSpPr>
          <p:nvPr/>
        </p:nvSpPr>
        <p:spPr bwMode="auto">
          <a:xfrm>
            <a:off x="578033" y="1625649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团队成员画像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40"/>
          <p:cNvSpPr txBox="1"/>
          <p:nvPr/>
        </p:nvSpPr>
        <p:spPr>
          <a:xfrm>
            <a:off x="657330" y="2198218"/>
            <a:ext cx="1250948" cy="691298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配置</a:t>
            </a:r>
            <a:r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-&gt;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构建</a:t>
            </a:r>
            <a:r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-&gt;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查看构建结果</a:t>
            </a:r>
          </a:p>
        </p:txBody>
      </p:sp>
      <p:sp>
        <p:nvSpPr>
          <p:cNvPr id="26" name="矩形 57"/>
          <p:cNvSpPr>
            <a:spLocks noChangeArrowheads="1"/>
          </p:cNvSpPr>
          <p:nvPr/>
        </p:nvSpPr>
        <p:spPr bwMode="auto">
          <a:xfrm>
            <a:off x="4892868" y="2270714"/>
            <a:ext cx="1330245" cy="43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 able to show history</a:t>
            </a:r>
          </a:p>
        </p:txBody>
      </p:sp>
      <p:sp>
        <p:nvSpPr>
          <p:cNvPr id="27" name="文本框 40"/>
          <p:cNvSpPr txBox="1"/>
          <p:nvPr/>
        </p:nvSpPr>
        <p:spPr>
          <a:xfrm>
            <a:off x="4690725" y="2578178"/>
            <a:ext cx="1549013" cy="1106796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Reviewer and committer are not able to check history reviewed comments in BitBucket Commit Workstation </a:t>
            </a:r>
            <a:r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！</a:t>
            </a:r>
          </a:p>
        </p:txBody>
      </p:sp>
      <p:sp>
        <p:nvSpPr>
          <p:cNvPr id="28" name="矩形 57"/>
          <p:cNvSpPr>
            <a:spLocks noChangeArrowheads="1"/>
          </p:cNvSpPr>
          <p:nvPr/>
        </p:nvSpPr>
        <p:spPr bwMode="auto">
          <a:xfrm>
            <a:off x="6863486" y="2270714"/>
            <a:ext cx="1330245" cy="43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 able to send message </a:t>
            </a:r>
          </a:p>
        </p:txBody>
      </p:sp>
      <p:sp>
        <p:nvSpPr>
          <p:cNvPr id="29" name="文本框 40"/>
          <p:cNvSpPr txBox="1"/>
          <p:nvPr/>
        </p:nvSpPr>
        <p:spPr>
          <a:xfrm>
            <a:off x="6661343" y="2578178"/>
            <a:ext cx="1549013" cy="1106796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It is not available to send email to committer after reviewer reviewed over in BitBucket Commit Workstation</a:t>
            </a:r>
            <a:r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！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64" y="71952"/>
            <a:ext cx="284690" cy="192713"/>
          </a:xfrm>
          <a:prstGeom prst="rect">
            <a:avLst/>
          </a:prstGeom>
        </p:spPr>
      </p:pic>
      <p:sp>
        <p:nvSpPr>
          <p:cNvPr id="33" name="文本框 4"/>
          <p:cNvSpPr txBox="1"/>
          <p:nvPr/>
        </p:nvSpPr>
        <p:spPr>
          <a:xfrm>
            <a:off x="7864207" y="80696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Freeform 187"/>
          <p:cNvSpPr>
            <a:spLocks noEditPoints="1"/>
          </p:cNvSpPr>
          <p:nvPr/>
        </p:nvSpPr>
        <p:spPr bwMode="auto">
          <a:xfrm>
            <a:off x="974117" y="1233120"/>
            <a:ext cx="523119" cy="336546"/>
          </a:xfrm>
          <a:custGeom>
            <a:avLst/>
            <a:gdLst/>
            <a:ahLst/>
            <a:cxnLst>
              <a:cxn ang="0">
                <a:pos x="68" y="25"/>
              </a:cxn>
              <a:cxn ang="0">
                <a:pos x="34" y="44"/>
              </a:cxn>
              <a:cxn ang="0">
                <a:pos x="1" y="25"/>
              </a:cxn>
              <a:cxn ang="0">
                <a:pos x="0" y="22"/>
              </a:cxn>
              <a:cxn ang="0">
                <a:pos x="1" y="20"/>
              </a:cxn>
              <a:cxn ang="0">
                <a:pos x="34" y="0"/>
              </a:cxn>
              <a:cxn ang="0">
                <a:pos x="68" y="20"/>
              </a:cxn>
              <a:cxn ang="0">
                <a:pos x="68" y="22"/>
              </a:cxn>
              <a:cxn ang="0">
                <a:pos x="68" y="25"/>
              </a:cxn>
              <a:cxn ang="0">
                <a:pos x="49" y="9"/>
              </a:cxn>
              <a:cxn ang="0">
                <a:pos x="51" y="17"/>
              </a:cxn>
              <a:cxn ang="0">
                <a:pos x="34" y="34"/>
              </a:cxn>
              <a:cxn ang="0">
                <a:pos x="17" y="17"/>
              </a:cxn>
              <a:cxn ang="0">
                <a:pos x="20" y="9"/>
              </a:cxn>
              <a:cxn ang="0">
                <a:pos x="5" y="22"/>
              </a:cxn>
              <a:cxn ang="0">
                <a:pos x="34" y="39"/>
              </a:cxn>
              <a:cxn ang="0">
                <a:pos x="64" y="22"/>
              </a:cxn>
              <a:cxn ang="0">
                <a:pos x="49" y="9"/>
              </a:cxn>
              <a:cxn ang="0">
                <a:pos x="34" y="6"/>
              </a:cxn>
              <a:cxn ang="0">
                <a:pos x="23" y="17"/>
              </a:cxn>
              <a:cxn ang="0">
                <a:pos x="25" y="19"/>
              </a:cxn>
              <a:cxn ang="0">
                <a:pos x="27" y="17"/>
              </a:cxn>
              <a:cxn ang="0">
                <a:pos x="34" y="9"/>
              </a:cxn>
              <a:cxn ang="0">
                <a:pos x="36" y="8"/>
              </a:cxn>
              <a:cxn ang="0">
                <a:pos x="34" y="6"/>
              </a:cxn>
            </a:cxnLst>
            <a:rect l="0" t="0" r="r" b="b"/>
            <a:pathLst>
              <a:path w="68" h="44">
                <a:moveTo>
                  <a:pt x="68" y="25"/>
                </a:moveTo>
                <a:cubicBezTo>
                  <a:pt x="61" y="36"/>
                  <a:pt x="48" y="44"/>
                  <a:pt x="34" y="44"/>
                </a:cubicBezTo>
                <a:cubicBezTo>
                  <a:pt x="21" y="44"/>
                  <a:pt x="8" y="36"/>
                  <a:pt x="1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1" y="20"/>
                  <a:pt x="1" y="20"/>
                </a:cubicBezTo>
                <a:cubicBezTo>
                  <a:pt x="8" y="8"/>
                  <a:pt x="21" y="0"/>
                  <a:pt x="34" y="0"/>
                </a:cubicBezTo>
                <a:cubicBezTo>
                  <a:pt x="48" y="0"/>
                  <a:pt x="61" y="8"/>
                  <a:pt x="68" y="20"/>
                </a:cubicBezTo>
                <a:cubicBezTo>
                  <a:pt x="68" y="20"/>
                  <a:pt x="68" y="21"/>
                  <a:pt x="68" y="22"/>
                </a:cubicBezTo>
                <a:cubicBezTo>
                  <a:pt x="68" y="23"/>
                  <a:pt x="68" y="24"/>
                  <a:pt x="68" y="25"/>
                </a:cubicBezTo>
                <a:close/>
                <a:moveTo>
                  <a:pt x="49" y="9"/>
                </a:moveTo>
                <a:cubicBezTo>
                  <a:pt x="51" y="11"/>
                  <a:pt x="51" y="14"/>
                  <a:pt x="51" y="17"/>
                </a:cubicBezTo>
                <a:cubicBezTo>
                  <a:pt x="51" y="27"/>
                  <a:pt x="44" y="34"/>
                  <a:pt x="34" y="34"/>
                </a:cubicBezTo>
                <a:cubicBezTo>
                  <a:pt x="25" y="34"/>
                  <a:pt x="17" y="27"/>
                  <a:pt x="17" y="17"/>
                </a:cubicBezTo>
                <a:cubicBezTo>
                  <a:pt x="17" y="14"/>
                  <a:pt x="18" y="11"/>
                  <a:pt x="20" y="9"/>
                </a:cubicBezTo>
                <a:cubicBezTo>
                  <a:pt x="14" y="12"/>
                  <a:pt x="9" y="17"/>
                  <a:pt x="5" y="22"/>
                </a:cubicBezTo>
                <a:cubicBezTo>
                  <a:pt x="12" y="32"/>
                  <a:pt x="22" y="39"/>
                  <a:pt x="34" y="39"/>
                </a:cubicBezTo>
                <a:cubicBezTo>
                  <a:pt x="47" y="39"/>
                  <a:pt x="57" y="32"/>
                  <a:pt x="64" y="22"/>
                </a:cubicBezTo>
                <a:cubicBezTo>
                  <a:pt x="60" y="17"/>
                  <a:pt x="55" y="12"/>
                  <a:pt x="49" y="9"/>
                </a:cubicBezTo>
                <a:close/>
                <a:moveTo>
                  <a:pt x="34" y="6"/>
                </a:moveTo>
                <a:cubicBezTo>
                  <a:pt x="28" y="6"/>
                  <a:pt x="23" y="11"/>
                  <a:pt x="23" y="17"/>
                </a:cubicBezTo>
                <a:cubicBezTo>
                  <a:pt x="23" y="18"/>
                  <a:pt x="24" y="19"/>
                  <a:pt x="25" y="19"/>
                </a:cubicBezTo>
                <a:cubicBezTo>
                  <a:pt x="26" y="19"/>
                  <a:pt x="27" y="18"/>
                  <a:pt x="27" y="17"/>
                </a:cubicBezTo>
                <a:cubicBezTo>
                  <a:pt x="27" y="13"/>
                  <a:pt x="30" y="9"/>
                  <a:pt x="34" y="9"/>
                </a:cubicBezTo>
                <a:cubicBezTo>
                  <a:pt x="35" y="9"/>
                  <a:pt x="36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marL="0" marR="0" lvl="0" indent="0" algn="l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71" y="738377"/>
            <a:ext cx="5232193" cy="36796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48" y="914379"/>
            <a:ext cx="5211215" cy="364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81" y="1074003"/>
            <a:ext cx="5048626" cy="3543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645" y="1233120"/>
            <a:ext cx="4928392" cy="3459277"/>
          </a:xfrm>
          <a:prstGeom prst="rect">
            <a:avLst/>
          </a:prstGeom>
        </p:spPr>
      </p:pic>
      <p:sp>
        <p:nvSpPr>
          <p:cNvPr id="34" name="椭圆 6"/>
          <p:cNvSpPr/>
          <p:nvPr/>
        </p:nvSpPr>
        <p:spPr>
          <a:xfrm>
            <a:off x="374464" y="186804"/>
            <a:ext cx="407137" cy="353833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48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13" y="3528241"/>
            <a:ext cx="8861941" cy="1464532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794388" y="107138"/>
            <a:ext cx="5400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Horus</a:t>
            </a:r>
            <a:r>
              <a:rPr lang="zh-CN" altLang="en-US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设计原型</a:t>
            </a: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srgbClr val="17B59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17B59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团队项目特征</a:t>
            </a:r>
          </a:p>
        </p:txBody>
      </p:sp>
      <p:sp>
        <p:nvSpPr>
          <p:cNvPr id="5" name="Flowchart: Alternate Process 24"/>
          <p:cNvSpPr/>
          <p:nvPr/>
        </p:nvSpPr>
        <p:spPr>
          <a:xfrm rot="16200000">
            <a:off x="-215318" y="1509885"/>
            <a:ext cx="2698241" cy="1521658"/>
          </a:xfrm>
          <a:prstGeom prst="roundRect">
            <a:avLst>
              <a:gd name="adj" fmla="val 6205"/>
            </a:avLst>
          </a:pr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marL="0" marR="0" lvl="0" indent="0" algn="ctr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grpSp>
        <p:nvGrpSpPr>
          <p:cNvPr id="6" name="Group 134"/>
          <p:cNvGrpSpPr>
            <a:grpSpLocks noChangeAspect="1"/>
          </p:cNvGrpSpPr>
          <p:nvPr/>
        </p:nvGrpSpPr>
        <p:grpSpPr>
          <a:xfrm>
            <a:off x="726216" y="3261795"/>
            <a:ext cx="759216" cy="756425"/>
            <a:chOff x="3287425" y="1417883"/>
            <a:chExt cx="648499" cy="649042"/>
          </a:xfrm>
        </p:grpSpPr>
        <p:sp>
          <p:nvSpPr>
            <p:cNvPr id="7" name="Oval 88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136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n-cs"/>
              </a:endParaRPr>
            </a:p>
          </p:txBody>
        </p:sp>
        <p:sp>
          <p:nvSpPr>
            <p:cNvPr id="8" name="Oval 94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rgbClr val="17B59E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136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itchFamily="2" charset="-122"/>
                  <a:cs typeface="+mn-cs"/>
                </a:rPr>
                <a:t>03</a:t>
              </a:r>
            </a:p>
          </p:txBody>
        </p:sp>
      </p:grpSp>
      <p:sp>
        <p:nvSpPr>
          <p:cNvPr id="18" name="Freeform 187"/>
          <p:cNvSpPr>
            <a:spLocks noEditPoints="1"/>
          </p:cNvSpPr>
          <p:nvPr/>
        </p:nvSpPr>
        <p:spPr bwMode="auto">
          <a:xfrm>
            <a:off x="778337" y="1083201"/>
            <a:ext cx="523119" cy="336546"/>
          </a:xfrm>
          <a:custGeom>
            <a:avLst/>
            <a:gdLst/>
            <a:ahLst/>
            <a:cxnLst>
              <a:cxn ang="0">
                <a:pos x="68" y="25"/>
              </a:cxn>
              <a:cxn ang="0">
                <a:pos x="34" y="44"/>
              </a:cxn>
              <a:cxn ang="0">
                <a:pos x="1" y="25"/>
              </a:cxn>
              <a:cxn ang="0">
                <a:pos x="0" y="22"/>
              </a:cxn>
              <a:cxn ang="0">
                <a:pos x="1" y="20"/>
              </a:cxn>
              <a:cxn ang="0">
                <a:pos x="34" y="0"/>
              </a:cxn>
              <a:cxn ang="0">
                <a:pos x="68" y="20"/>
              </a:cxn>
              <a:cxn ang="0">
                <a:pos x="68" y="22"/>
              </a:cxn>
              <a:cxn ang="0">
                <a:pos x="68" y="25"/>
              </a:cxn>
              <a:cxn ang="0">
                <a:pos x="49" y="9"/>
              </a:cxn>
              <a:cxn ang="0">
                <a:pos x="51" y="17"/>
              </a:cxn>
              <a:cxn ang="0">
                <a:pos x="34" y="34"/>
              </a:cxn>
              <a:cxn ang="0">
                <a:pos x="17" y="17"/>
              </a:cxn>
              <a:cxn ang="0">
                <a:pos x="20" y="9"/>
              </a:cxn>
              <a:cxn ang="0">
                <a:pos x="5" y="22"/>
              </a:cxn>
              <a:cxn ang="0">
                <a:pos x="34" y="39"/>
              </a:cxn>
              <a:cxn ang="0">
                <a:pos x="64" y="22"/>
              </a:cxn>
              <a:cxn ang="0">
                <a:pos x="49" y="9"/>
              </a:cxn>
              <a:cxn ang="0">
                <a:pos x="34" y="6"/>
              </a:cxn>
              <a:cxn ang="0">
                <a:pos x="23" y="17"/>
              </a:cxn>
              <a:cxn ang="0">
                <a:pos x="25" y="19"/>
              </a:cxn>
              <a:cxn ang="0">
                <a:pos x="27" y="17"/>
              </a:cxn>
              <a:cxn ang="0">
                <a:pos x="34" y="9"/>
              </a:cxn>
              <a:cxn ang="0">
                <a:pos x="36" y="8"/>
              </a:cxn>
              <a:cxn ang="0">
                <a:pos x="34" y="6"/>
              </a:cxn>
            </a:cxnLst>
            <a:rect l="0" t="0" r="r" b="b"/>
            <a:pathLst>
              <a:path w="68" h="44">
                <a:moveTo>
                  <a:pt x="68" y="25"/>
                </a:moveTo>
                <a:cubicBezTo>
                  <a:pt x="61" y="36"/>
                  <a:pt x="48" y="44"/>
                  <a:pt x="34" y="44"/>
                </a:cubicBezTo>
                <a:cubicBezTo>
                  <a:pt x="21" y="44"/>
                  <a:pt x="8" y="36"/>
                  <a:pt x="1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1" y="20"/>
                  <a:pt x="1" y="20"/>
                </a:cubicBezTo>
                <a:cubicBezTo>
                  <a:pt x="8" y="8"/>
                  <a:pt x="21" y="0"/>
                  <a:pt x="34" y="0"/>
                </a:cubicBezTo>
                <a:cubicBezTo>
                  <a:pt x="48" y="0"/>
                  <a:pt x="61" y="8"/>
                  <a:pt x="68" y="20"/>
                </a:cubicBezTo>
                <a:cubicBezTo>
                  <a:pt x="68" y="20"/>
                  <a:pt x="68" y="21"/>
                  <a:pt x="68" y="22"/>
                </a:cubicBezTo>
                <a:cubicBezTo>
                  <a:pt x="68" y="23"/>
                  <a:pt x="68" y="24"/>
                  <a:pt x="68" y="25"/>
                </a:cubicBezTo>
                <a:close/>
                <a:moveTo>
                  <a:pt x="49" y="9"/>
                </a:moveTo>
                <a:cubicBezTo>
                  <a:pt x="51" y="11"/>
                  <a:pt x="51" y="14"/>
                  <a:pt x="51" y="17"/>
                </a:cubicBezTo>
                <a:cubicBezTo>
                  <a:pt x="51" y="27"/>
                  <a:pt x="44" y="34"/>
                  <a:pt x="34" y="34"/>
                </a:cubicBezTo>
                <a:cubicBezTo>
                  <a:pt x="25" y="34"/>
                  <a:pt x="17" y="27"/>
                  <a:pt x="17" y="17"/>
                </a:cubicBezTo>
                <a:cubicBezTo>
                  <a:pt x="17" y="14"/>
                  <a:pt x="18" y="11"/>
                  <a:pt x="20" y="9"/>
                </a:cubicBezTo>
                <a:cubicBezTo>
                  <a:pt x="14" y="12"/>
                  <a:pt x="9" y="17"/>
                  <a:pt x="5" y="22"/>
                </a:cubicBezTo>
                <a:cubicBezTo>
                  <a:pt x="12" y="32"/>
                  <a:pt x="22" y="39"/>
                  <a:pt x="34" y="39"/>
                </a:cubicBezTo>
                <a:cubicBezTo>
                  <a:pt x="47" y="39"/>
                  <a:pt x="57" y="32"/>
                  <a:pt x="64" y="22"/>
                </a:cubicBezTo>
                <a:cubicBezTo>
                  <a:pt x="60" y="17"/>
                  <a:pt x="55" y="12"/>
                  <a:pt x="49" y="9"/>
                </a:cubicBezTo>
                <a:close/>
                <a:moveTo>
                  <a:pt x="34" y="6"/>
                </a:moveTo>
                <a:cubicBezTo>
                  <a:pt x="28" y="6"/>
                  <a:pt x="23" y="11"/>
                  <a:pt x="23" y="17"/>
                </a:cubicBezTo>
                <a:cubicBezTo>
                  <a:pt x="23" y="18"/>
                  <a:pt x="24" y="19"/>
                  <a:pt x="25" y="19"/>
                </a:cubicBezTo>
                <a:cubicBezTo>
                  <a:pt x="26" y="19"/>
                  <a:pt x="27" y="18"/>
                  <a:pt x="27" y="17"/>
                </a:cubicBezTo>
                <a:cubicBezTo>
                  <a:pt x="27" y="13"/>
                  <a:pt x="30" y="9"/>
                  <a:pt x="34" y="9"/>
                </a:cubicBezTo>
                <a:cubicBezTo>
                  <a:pt x="35" y="9"/>
                  <a:pt x="36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marL="0" marR="0" lvl="0" indent="0" algn="l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sp>
        <p:nvSpPr>
          <p:cNvPr id="19" name="Freeform 52"/>
          <p:cNvSpPr>
            <a:spLocks noEditPoints="1"/>
          </p:cNvSpPr>
          <p:nvPr/>
        </p:nvSpPr>
        <p:spPr bwMode="auto">
          <a:xfrm>
            <a:off x="3256238" y="1559596"/>
            <a:ext cx="476750" cy="474602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marL="0" marR="0" lvl="0" indent="0" algn="l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sp>
        <p:nvSpPr>
          <p:cNvPr id="20" name="Freeform 56"/>
          <p:cNvSpPr>
            <a:spLocks noEditPoints="1"/>
          </p:cNvSpPr>
          <p:nvPr/>
        </p:nvSpPr>
        <p:spPr bwMode="auto">
          <a:xfrm>
            <a:off x="5236971" y="1569666"/>
            <a:ext cx="456523" cy="454465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marL="0" marR="0" lvl="0" indent="0" algn="l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sp>
        <p:nvSpPr>
          <p:cNvPr id="21" name="Freeform 152"/>
          <p:cNvSpPr>
            <a:spLocks noEditPoints="1"/>
          </p:cNvSpPr>
          <p:nvPr/>
        </p:nvSpPr>
        <p:spPr bwMode="auto">
          <a:xfrm>
            <a:off x="7213037" y="1591915"/>
            <a:ext cx="445627" cy="409964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marL="0" marR="0" lvl="0" indent="0" algn="l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40702" y="1482618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团队项目特征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40"/>
          <p:cNvSpPr txBox="1"/>
          <p:nvPr/>
        </p:nvSpPr>
        <p:spPr>
          <a:xfrm>
            <a:off x="378866" y="1657379"/>
            <a:ext cx="1549013" cy="1314545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构建</a:t>
            </a:r>
            <a:r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-&gt; 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noProof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查看</a:t>
            </a:r>
            <a:r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-&gt;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事件记录</a:t>
            </a:r>
            <a:r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-&gt;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版本风险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矩形 57"/>
          <p:cNvSpPr>
            <a:spLocks noChangeArrowheads="1"/>
          </p:cNvSpPr>
          <p:nvPr/>
        </p:nvSpPr>
        <p:spPr bwMode="auto">
          <a:xfrm>
            <a:off x="2922253" y="2270714"/>
            <a:ext cx="1330245" cy="43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Cannot to comment</a:t>
            </a:r>
          </a:p>
        </p:txBody>
      </p:sp>
      <p:sp>
        <p:nvSpPr>
          <p:cNvPr id="26" name="矩形 57"/>
          <p:cNvSpPr>
            <a:spLocks noChangeArrowheads="1"/>
          </p:cNvSpPr>
          <p:nvPr/>
        </p:nvSpPr>
        <p:spPr bwMode="auto">
          <a:xfrm>
            <a:off x="4892868" y="2270714"/>
            <a:ext cx="1330245" cy="43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 able to show history</a:t>
            </a:r>
          </a:p>
        </p:txBody>
      </p:sp>
      <p:sp>
        <p:nvSpPr>
          <p:cNvPr id="28" name="矩形 57"/>
          <p:cNvSpPr>
            <a:spLocks noChangeArrowheads="1"/>
          </p:cNvSpPr>
          <p:nvPr/>
        </p:nvSpPr>
        <p:spPr bwMode="auto">
          <a:xfrm>
            <a:off x="6863486" y="2270714"/>
            <a:ext cx="1330245" cy="43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 able to send message </a:t>
            </a:r>
          </a:p>
        </p:txBody>
      </p:sp>
      <p:sp>
        <p:nvSpPr>
          <p:cNvPr id="29" name="文本框 40"/>
          <p:cNvSpPr txBox="1"/>
          <p:nvPr/>
        </p:nvSpPr>
        <p:spPr>
          <a:xfrm>
            <a:off x="6661343" y="2578178"/>
            <a:ext cx="1549013" cy="1106796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It is not available to send email to committer after reviewer reviewed over in BitBucket Commit Workstation</a:t>
            </a:r>
            <a:r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！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64" y="71952"/>
            <a:ext cx="284690" cy="192713"/>
          </a:xfrm>
          <a:prstGeom prst="rect">
            <a:avLst/>
          </a:prstGeom>
        </p:spPr>
      </p:pic>
      <p:sp>
        <p:nvSpPr>
          <p:cNvPr id="33" name="文本框 4"/>
          <p:cNvSpPr txBox="1"/>
          <p:nvPr/>
        </p:nvSpPr>
        <p:spPr>
          <a:xfrm>
            <a:off x="7864207" y="80696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public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44" y="501390"/>
            <a:ext cx="4780249" cy="33628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40" y="554617"/>
            <a:ext cx="4874848" cy="342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56" y="623705"/>
            <a:ext cx="5016967" cy="35282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62" y="684449"/>
            <a:ext cx="5302847" cy="36002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353" y="763124"/>
            <a:ext cx="5199188" cy="3508460"/>
          </a:xfrm>
          <a:prstGeom prst="rect">
            <a:avLst/>
          </a:prstGeom>
        </p:spPr>
      </p:pic>
      <p:sp>
        <p:nvSpPr>
          <p:cNvPr id="25" name="椭圆 6"/>
          <p:cNvSpPr/>
          <p:nvPr/>
        </p:nvSpPr>
        <p:spPr>
          <a:xfrm>
            <a:off x="327654" y="115500"/>
            <a:ext cx="407137" cy="353833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90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13" y="3528241"/>
            <a:ext cx="8861941" cy="1464532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884466" y="118720"/>
            <a:ext cx="604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Horus</a:t>
            </a:r>
            <a:r>
              <a:rPr lang="zh-CN" altLang="en-US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设计原型</a:t>
            </a: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srgbClr val="17B59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</a:t>
            </a:r>
            <a:r>
              <a:rPr lang="zh-CN" altLang="en-US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团队组织机构</a:t>
            </a:r>
            <a:endParaRPr kumimoji="0" lang="zh-CN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17B59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Flowchart: Alternate Process 24"/>
          <p:cNvSpPr/>
          <p:nvPr/>
        </p:nvSpPr>
        <p:spPr>
          <a:xfrm rot="16200000">
            <a:off x="24754" y="1509885"/>
            <a:ext cx="2698241" cy="1521658"/>
          </a:xfrm>
          <a:prstGeom prst="roundRect">
            <a:avLst>
              <a:gd name="adj" fmla="val 6205"/>
            </a:avLst>
          </a:pr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marL="0" marR="0" lvl="0" indent="0" algn="ctr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grpSp>
        <p:nvGrpSpPr>
          <p:cNvPr id="6" name="Group 134"/>
          <p:cNvGrpSpPr>
            <a:grpSpLocks noChangeAspect="1"/>
          </p:cNvGrpSpPr>
          <p:nvPr/>
        </p:nvGrpSpPr>
        <p:grpSpPr>
          <a:xfrm>
            <a:off x="966288" y="3261795"/>
            <a:ext cx="759216" cy="756425"/>
            <a:chOff x="3287425" y="1417883"/>
            <a:chExt cx="648499" cy="649042"/>
          </a:xfrm>
        </p:grpSpPr>
        <p:sp>
          <p:nvSpPr>
            <p:cNvPr id="7" name="Oval 88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136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  <a:cs typeface="+mn-cs"/>
              </a:endParaRPr>
            </a:p>
          </p:txBody>
        </p:sp>
        <p:sp>
          <p:nvSpPr>
            <p:cNvPr id="8" name="Oval 94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rgbClr val="17B59E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136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itchFamily="2" charset="-122"/>
                  <a:cs typeface="+mn-cs"/>
                </a:rPr>
                <a:t>05</a:t>
              </a:r>
            </a:p>
          </p:txBody>
        </p:sp>
      </p:grpSp>
      <p:sp>
        <p:nvSpPr>
          <p:cNvPr id="18" name="Freeform 187"/>
          <p:cNvSpPr>
            <a:spLocks noEditPoints="1"/>
          </p:cNvSpPr>
          <p:nvPr/>
        </p:nvSpPr>
        <p:spPr bwMode="auto">
          <a:xfrm>
            <a:off x="1018409" y="1083201"/>
            <a:ext cx="523119" cy="336546"/>
          </a:xfrm>
          <a:custGeom>
            <a:avLst/>
            <a:gdLst/>
            <a:ahLst/>
            <a:cxnLst>
              <a:cxn ang="0">
                <a:pos x="68" y="25"/>
              </a:cxn>
              <a:cxn ang="0">
                <a:pos x="34" y="44"/>
              </a:cxn>
              <a:cxn ang="0">
                <a:pos x="1" y="25"/>
              </a:cxn>
              <a:cxn ang="0">
                <a:pos x="0" y="22"/>
              </a:cxn>
              <a:cxn ang="0">
                <a:pos x="1" y="20"/>
              </a:cxn>
              <a:cxn ang="0">
                <a:pos x="34" y="0"/>
              </a:cxn>
              <a:cxn ang="0">
                <a:pos x="68" y="20"/>
              </a:cxn>
              <a:cxn ang="0">
                <a:pos x="68" y="22"/>
              </a:cxn>
              <a:cxn ang="0">
                <a:pos x="68" y="25"/>
              </a:cxn>
              <a:cxn ang="0">
                <a:pos x="49" y="9"/>
              </a:cxn>
              <a:cxn ang="0">
                <a:pos x="51" y="17"/>
              </a:cxn>
              <a:cxn ang="0">
                <a:pos x="34" y="34"/>
              </a:cxn>
              <a:cxn ang="0">
                <a:pos x="17" y="17"/>
              </a:cxn>
              <a:cxn ang="0">
                <a:pos x="20" y="9"/>
              </a:cxn>
              <a:cxn ang="0">
                <a:pos x="5" y="22"/>
              </a:cxn>
              <a:cxn ang="0">
                <a:pos x="34" y="39"/>
              </a:cxn>
              <a:cxn ang="0">
                <a:pos x="64" y="22"/>
              </a:cxn>
              <a:cxn ang="0">
                <a:pos x="49" y="9"/>
              </a:cxn>
              <a:cxn ang="0">
                <a:pos x="34" y="6"/>
              </a:cxn>
              <a:cxn ang="0">
                <a:pos x="23" y="17"/>
              </a:cxn>
              <a:cxn ang="0">
                <a:pos x="25" y="19"/>
              </a:cxn>
              <a:cxn ang="0">
                <a:pos x="27" y="17"/>
              </a:cxn>
              <a:cxn ang="0">
                <a:pos x="34" y="9"/>
              </a:cxn>
              <a:cxn ang="0">
                <a:pos x="36" y="8"/>
              </a:cxn>
              <a:cxn ang="0">
                <a:pos x="34" y="6"/>
              </a:cxn>
            </a:cxnLst>
            <a:rect l="0" t="0" r="r" b="b"/>
            <a:pathLst>
              <a:path w="68" h="44">
                <a:moveTo>
                  <a:pt x="68" y="25"/>
                </a:moveTo>
                <a:cubicBezTo>
                  <a:pt x="61" y="36"/>
                  <a:pt x="48" y="44"/>
                  <a:pt x="34" y="44"/>
                </a:cubicBezTo>
                <a:cubicBezTo>
                  <a:pt x="21" y="44"/>
                  <a:pt x="8" y="36"/>
                  <a:pt x="1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1" y="20"/>
                  <a:pt x="1" y="20"/>
                </a:cubicBezTo>
                <a:cubicBezTo>
                  <a:pt x="8" y="8"/>
                  <a:pt x="21" y="0"/>
                  <a:pt x="34" y="0"/>
                </a:cubicBezTo>
                <a:cubicBezTo>
                  <a:pt x="48" y="0"/>
                  <a:pt x="61" y="8"/>
                  <a:pt x="68" y="20"/>
                </a:cubicBezTo>
                <a:cubicBezTo>
                  <a:pt x="68" y="20"/>
                  <a:pt x="68" y="21"/>
                  <a:pt x="68" y="22"/>
                </a:cubicBezTo>
                <a:cubicBezTo>
                  <a:pt x="68" y="23"/>
                  <a:pt x="68" y="24"/>
                  <a:pt x="68" y="25"/>
                </a:cubicBezTo>
                <a:close/>
                <a:moveTo>
                  <a:pt x="49" y="9"/>
                </a:moveTo>
                <a:cubicBezTo>
                  <a:pt x="51" y="11"/>
                  <a:pt x="51" y="14"/>
                  <a:pt x="51" y="17"/>
                </a:cubicBezTo>
                <a:cubicBezTo>
                  <a:pt x="51" y="27"/>
                  <a:pt x="44" y="34"/>
                  <a:pt x="34" y="34"/>
                </a:cubicBezTo>
                <a:cubicBezTo>
                  <a:pt x="25" y="34"/>
                  <a:pt x="17" y="27"/>
                  <a:pt x="17" y="17"/>
                </a:cubicBezTo>
                <a:cubicBezTo>
                  <a:pt x="17" y="14"/>
                  <a:pt x="18" y="11"/>
                  <a:pt x="20" y="9"/>
                </a:cubicBezTo>
                <a:cubicBezTo>
                  <a:pt x="14" y="12"/>
                  <a:pt x="9" y="17"/>
                  <a:pt x="5" y="22"/>
                </a:cubicBezTo>
                <a:cubicBezTo>
                  <a:pt x="12" y="32"/>
                  <a:pt x="22" y="39"/>
                  <a:pt x="34" y="39"/>
                </a:cubicBezTo>
                <a:cubicBezTo>
                  <a:pt x="47" y="39"/>
                  <a:pt x="57" y="32"/>
                  <a:pt x="64" y="22"/>
                </a:cubicBezTo>
                <a:cubicBezTo>
                  <a:pt x="60" y="17"/>
                  <a:pt x="55" y="12"/>
                  <a:pt x="49" y="9"/>
                </a:cubicBezTo>
                <a:close/>
                <a:moveTo>
                  <a:pt x="34" y="6"/>
                </a:moveTo>
                <a:cubicBezTo>
                  <a:pt x="28" y="6"/>
                  <a:pt x="23" y="11"/>
                  <a:pt x="23" y="17"/>
                </a:cubicBezTo>
                <a:cubicBezTo>
                  <a:pt x="23" y="18"/>
                  <a:pt x="24" y="19"/>
                  <a:pt x="25" y="19"/>
                </a:cubicBezTo>
                <a:cubicBezTo>
                  <a:pt x="26" y="19"/>
                  <a:pt x="27" y="18"/>
                  <a:pt x="27" y="17"/>
                </a:cubicBezTo>
                <a:cubicBezTo>
                  <a:pt x="27" y="13"/>
                  <a:pt x="30" y="9"/>
                  <a:pt x="34" y="9"/>
                </a:cubicBezTo>
                <a:cubicBezTo>
                  <a:pt x="35" y="9"/>
                  <a:pt x="36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marL="0" marR="0" lvl="0" indent="0" algn="l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sp>
        <p:nvSpPr>
          <p:cNvPr id="19" name="Freeform 52"/>
          <p:cNvSpPr>
            <a:spLocks noEditPoints="1"/>
          </p:cNvSpPr>
          <p:nvPr/>
        </p:nvSpPr>
        <p:spPr bwMode="auto">
          <a:xfrm>
            <a:off x="3256238" y="1559596"/>
            <a:ext cx="476750" cy="474602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marL="0" marR="0" lvl="0" indent="0" algn="l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sp>
        <p:nvSpPr>
          <p:cNvPr id="20" name="Freeform 56"/>
          <p:cNvSpPr>
            <a:spLocks noEditPoints="1"/>
          </p:cNvSpPr>
          <p:nvPr/>
        </p:nvSpPr>
        <p:spPr bwMode="auto">
          <a:xfrm>
            <a:off x="5236971" y="1569666"/>
            <a:ext cx="456523" cy="454465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marL="0" marR="0" lvl="0" indent="0" algn="l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sp>
        <p:nvSpPr>
          <p:cNvPr id="21" name="Freeform 152"/>
          <p:cNvSpPr>
            <a:spLocks noEditPoints="1"/>
          </p:cNvSpPr>
          <p:nvPr/>
        </p:nvSpPr>
        <p:spPr bwMode="auto">
          <a:xfrm>
            <a:off x="7213037" y="1591915"/>
            <a:ext cx="445627" cy="409964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marL="0" marR="0" lvl="0" indent="0" algn="l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80774" y="1482618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lvl="0" algn="ctr">
              <a:defRPr/>
            </a:pPr>
            <a:r>
              <a:rPr lang="zh-CN" altLang="en-US" sz="120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团队组织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40"/>
          <p:cNvSpPr txBox="1"/>
          <p:nvPr/>
        </p:nvSpPr>
        <p:spPr>
          <a:xfrm>
            <a:off x="618938" y="1657379"/>
            <a:ext cx="1549013" cy="899047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noProof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构建</a:t>
            </a:r>
            <a:r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-&gt;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noProof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查看结果</a:t>
            </a: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矩形 57"/>
          <p:cNvSpPr>
            <a:spLocks noChangeArrowheads="1"/>
          </p:cNvSpPr>
          <p:nvPr/>
        </p:nvSpPr>
        <p:spPr bwMode="auto">
          <a:xfrm>
            <a:off x="2922253" y="2270714"/>
            <a:ext cx="1330245" cy="43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Cannot to comment</a:t>
            </a:r>
          </a:p>
        </p:txBody>
      </p:sp>
      <p:sp>
        <p:nvSpPr>
          <p:cNvPr id="26" name="矩形 57"/>
          <p:cNvSpPr>
            <a:spLocks noChangeArrowheads="1"/>
          </p:cNvSpPr>
          <p:nvPr/>
        </p:nvSpPr>
        <p:spPr bwMode="auto">
          <a:xfrm>
            <a:off x="4892868" y="2270714"/>
            <a:ext cx="1330245" cy="43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 able to show history</a:t>
            </a:r>
          </a:p>
        </p:txBody>
      </p:sp>
      <p:sp>
        <p:nvSpPr>
          <p:cNvPr id="28" name="矩形 57"/>
          <p:cNvSpPr>
            <a:spLocks noChangeArrowheads="1"/>
          </p:cNvSpPr>
          <p:nvPr/>
        </p:nvSpPr>
        <p:spPr bwMode="auto">
          <a:xfrm>
            <a:off x="6863486" y="2270714"/>
            <a:ext cx="1330245" cy="43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 able to send message </a:t>
            </a:r>
          </a:p>
        </p:txBody>
      </p:sp>
      <p:sp>
        <p:nvSpPr>
          <p:cNvPr id="29" name="文本框 40"/>
          <p:cNvSpPr txBox="1"/>
          <p:nvPr/>
        </p:nvSpPr>
        <p:spPr>
          <a:xfrm>
            <a:off x="6661343" y="2578178"/>
            <a:ext cx="1549013" cy="1106796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It is not available to send email to committer after reviewer reviewed over in BitBucket Commit Workstation</a:t>
            </a:r>
            <a:r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！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64" y="71952"/>
            <a:ext cx="284690" cy="192713"/>
          </a:xfrm>
          <a:prstGeom prst="rect">
            <a:avLst/>
          </a:prstGeom>
        </p:spPr>
      </p:pic>
      <p:sp>
        <p:nvSpPr>
          <p:cNvPr id="33" name="文本框 4"/>
          <p:cNvSpPr txBox="1"/>
          <p:nvPr/>
        </p:nvSpPr>
        <p:spPr>
          <a:xfrm>
            <a:off x="7864207" y="80696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public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97" y="449741"/>
            <a:ext cx="5432943" cy="38107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812" y="501762"/>
            <a:ext cx="5568942" cy="3975286"/>
          </a:xfrm>
          <a:prstGeom prst="rect">
            <a:avLst/>
          </a:prstGeom>
        </p:spPr>
      </p:pic>
      <p:sp>
        <p:nvSpPr>
          <p:cNvPr id="25" name="椭圆 6"/>
          <p:cNvSpPr/>
          <p:nvPr/>
        </p:nvSpPr>
        <p:spPr>
          <a:xfrm>
            <a:off x="395383" y="110659"/>
            <a:ext cx="407137" cy="353833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66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6772" y="14786"/>
            <a:ext cx="8933078" cy="1030264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591601" y="229203"/>
            <a:ext cx="442586" cy="405558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95643" y="232523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Horus</a:t>
            </a:r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en-US" altLang="zh-CN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970616" y="3586613"/>
            <a:ext cx="234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6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64" y="71952"/>
            <a:ext cx="284690" cy="192713"/>
          </a:xfrm>
          <a:prstGeom prst="rect">
            <a:avLst/>
          </a:prstGeom>
        </p:spPr>
      </p:pic>
      <p:sp>
        <p:nvSpPr>
          <p:cNvPr id="11" name="文本框 4"/>
          <p:cNvSpPr txBox="1"/>
          <p:nvPr/>
        </p:nvSpPr>
        <p:spPr>
          <a:xfrm>
            <a:off x="7864207" y="80696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public</a:t>
            </a:r>
            <a:endParaRPr lang="zh-CN" altLang="en-US" sz="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87" y="4994592"/>
            <a:ext cx="8896201" cy="45719"/>
          </a:xfrm>
          <a:prstGeom prst="rect">
            <a:avLst/>
          </a:prstGeom>
        </p:spPr>
      </p:pic>
      <p:sp>
        <p:nvSpPr>
          <p:cNvPr id="13" name="Freeform 52"/>
          <p:cNvSpPr/>
          <p:nvPr/>
        </p:nvSpPr>
        <p:spPr>
          <a:xfrm rot="16200000">
            <a:off x="5678925" y="543902"/>
            <a:ext cx="447485" cy="982977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marL="0" marR="0" lvl="0" indent="0" algn="ctr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sp>
        <p:nvSpPr>
          <p:cNvPr id="14" name="Freeform 51"/>
          <p:cNvSpPr/>
          <p:nvPr/>
        </p:nvSpPr>
        <p:spPr>
          <a:xfrm rot="16200000">
            <a:off x="3772878" y="562978"/>
            <a:ext cx="482376" cy="979722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marL="0" marR="0" lvl="0" indent="0" algn="ctr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sp>
        <p:nvSpPr>
          <p:cNvPr id="15" name="Freeform 50"/>
          <p:cNvSpPr/>
          <p:nvPr/>
        </p:nvSpPr>
        <p:spPr>
          <a:xfrm rot="16200000">
            <a:off x="1880377" y="483606"/>
            <a:ext cx="484863" cy="1034662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marL="0" marR="0" lvl="0" indent="0" algn="ctr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cxnSp>
        <p:nvCxnSpPr>
          <p:cNvPr id="16" name="Straight Connector 29"/>
          <p:cNvCxnSpPr/>
          <p:nvPr/>
        </p:nvCxnSpPr>
        <p:spPr>
          <a:xfrm flipH="1">
            <a:off x="1364857" y="1254717"/>
            <a:ext cx="5331098" cy="9036"/>
          </a:xfrm>
          <a:prstGeom prst="line">
            <a:avLst/>
          </a:prstGeom>
          <a:noFill/>
          <a:ln w="19050" cap="flat" cmpd="sng" algn="ctr">
            <a:solidFill>
              <a:srgbClr val="262626">
                <a:lumMod val="50000"/>
                <a:lumOff val="50000"/>
              </a:srgbClr>
            </a:solidFill>
            <a:prstDash val="sysDot"/>
            <a:headEnd type="oval"/>
            <a:tailEnd type="oval"/>
          </a:ln>
          <a:effectLst/>
        </p:spPr>
      </p:cxnSp>
      <p:sp>
        <p:nvSpPr>
          <p:cNvPr id="17" name="Freeform 44"/>
          <p:cNvSpPr/>
          <p:nvPr/>
        </p:nvSpPr>
        <p:spPr>
          <a:xfrm rot="16200000">
            <a:off x="1859345" y="466671"/>
            <a:ext cx="547712" cy="1055450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marL="0" marR="0" lvl="0" indent="0" algn="ctr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sp>
        <p:nvSpPr>
          <p:cNvPr id="18" name="Freeform 53"/>
          <p:cNvSpPr/>
          <p:nvPr/>
        </p:nvSpPr>
        <p:spPr>
          <a:xfrm rot="16200000">
            <a:off x="3740210" y="525504"/>
            <a:ext cx="547712" cy="996795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marL="0" marR="0" lvl="0" indent="0" algn="ctr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sp>
        <p:nvSpPr>
          <p:cNvPr id="19" name="Freeform 68"/>
          <p:cNvSpPr/>
          <p:nvPr/>
        </p:nvSpPr>
        <p:spPr>
          <a:xfrm rot="16200000">
            <a:off x="5623261" y="477703"/>
            <a:ext cx="546463" cy="1001839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marL="0" marR="0" lvl="0" indent="0" algn="ctr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sp>
        <p:nvSpPr>
          <p:cNvPr id="20" name="Freeform 103"/>
          <p:cNvSpPr>
            <a:spLocks noEditPoints="1"/>
          </p:cNvSpPr>
          <p:nvPr/>
        </p:nvSpPr>
        <p:spPr bwMode="auto">
          <a:xfrm>
            <a:off x="1976901" y="919590"/>
            <a:ext cx="243196" cy="253452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marL="0" marR="0" lvl="0" indent="0" algn="l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sp>
        <p:nvSpPr>
          <p:cNvPr id="21" name="Freeform 52"/>
          <p:cNvSpPr>
            <a:spLocks noEditPoints="1"/>
          </p:cNvSpPr>
          <p:nvPr/>
        </p:nvSpPr>
        <p:spPr bwMode="auto">
          <a:xfrm>
            <a:off x="3787975" y="839449"/>
            <a:ext cx="418631" cy="225284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marL="0" marR="0" lvl="0" indent="0" algn="l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sp>
        <p:nvSpPr>
          <p:cNvPr id="22" name="Freeform 83"/>
          <p:cNvSpPr>
            <a:spLocks noEditPoints="1"/>
          </p:cNvSpPr>
          <p:nvPr/>
        </p:nvSpPr>
        <p:spPr bwMode="auto">
          <a:xfrm>
            <a:off x="5689284" y="757401"/>
            <a:ext cx="380326" cy="320440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marL="0" marR="0" lvl="0" indent="0" algn="l" defTabSz="10136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宋体" pitchFamily="2" charset="-122"/>
              <a:cs typeface="+mn-cs"/>
            </a:endParaRPr>
          </a:p>
        </p:txBody>
      </p:sp>
      <p:sp>
        <p:nvSpPr>
          <p:cNvPr id="23" name="矩形 57"/>
          <p:cNvSpPr>
            <a:spLocks noChangeArrowheads="1"/>
          </p:cNvSpPr>
          <p:nvPr/>
        </p:nvSpPr>
        <p:spPr bwMode="auto">
          <a:xfrm>
            <a:off x="1464768" y="1024832"/>
            <a:ext cx="128034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system design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4" name="组合 20"/>
          <p:cNvGrpSpPr/>
          <p:nvPr/>
        </p:nvGrpSpPr>
        <p:grpSpPr>
          <a:xfrm>
            <a:off x="3365284" y="1683779"/>
            <a:ext cx="3296348" cy="274476"/>
            <a:chOff x="1415041" y="4440078"/>
            <a:chExt cx="4464895" cy="477336"/>
          </a:xfrm>
        </p:grpSpPr>
        <p:sp>
          <p:nvSpPr>
            <p:cNvPr id="25" name="矩形 57"/>
            <p:cNvSpPr>
              <a:spLocks noChangeArrowheads="1"/>
            </p:cNvSpPr>
            <p:nvPr/>
          </p:nvSpPr>
          <p:spPr bwMode="auto">
            <a:xfrm>
              <a:off x="1415041" y="4440078"/>
              <a:ext cx="1801813" cy="376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文本框 40"/>
            <p:cNvSpPr txBox="1"/>
            <p:nvPr/>
          </p:nvSpPr>
          <p:spPr>
            <a:xfrm>
              <a:off x="3781802" y="4542440"/>
              <a:ext cx="2098134" cy="3749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3"/>
          <p:cNvGrpSpPr/>
          <p:nvPr/>
        </p:nvGrpSpPr>
        <p:grpSpPr>
          <a:xfrm>
            <a:off x="5232162" y="1905434"/>
            <a:ext cx="1549013" cy="512934"/>
            <a:chOff x="1266881" y="4440078"/>
            <a:chExt cx="2098134" cy="697914"/>
          </a:xfrm>
        </p:grpSpPr>
        <p:sp>
          <p:nvSpPr>
            <p:cNvPr id="28" name="矩形 57"/>
            <p:cNvSpPr>
              <a:spLocks noChangeArrowheads="1"/>
            </p:cNvSpPr>
            <p:nvPr/>
          </p:nvSpPr>
          <p:spPr bwMode="auto">
            <a:xfrm>
              <a:off x="1415041" y="4440078"/>
              <a:ext cx="1801813" cy="376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文本框 40"/>
            <p:cNvSpPr txBox="1"/>
            <p:nvPr/>
          </p:nvSpPr>
          <p:spPr>
            <a:xfrm>
              <a:off x="1266881" y="4763019"/>
              <a:ext cx="2098134" cy="3749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303" y="1899966"/>
            <a:ext cx="5145329" cy="186794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58535" y="1588923"/>
            <a:ext cx="171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architecture diagram1</a:t>
            </a:r>
            <a:endParaRPr lang="en-US" sz="8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0734" y="1792139"/>
            <a:ext cx="5344271" cy="2038635"/>
          </a:xfrm>
          <a:prstGeom prst="rect">
            <a:avLst/>
          </a:prstGeom>
        </p:spPr>
      </p:pic>
      <p:pic>
        <p:nvPicPr>
          <p:cNvPr id="33" name="图片 1"/>
          <p:cNvPicPr/>
          <p:nvPr/>
        </p:nvPicPr>
        <p:blipFill>
          <a:blip r:embed="rId7"/>
          <a:stretch>
            <a:fillRect/>
          </a:stretch>
        </p:blipFill>
        <p:spPr>
          <a:xfrm>
            <a:off x="1364857" y="1538444"/>
            <a:ext cx="2978190" cy="3035485"/>
          </a:xfrm>
          <a:prstGeom prst="rect">
            <a:avLst/>
          </a:prstGeom>
        </p:spPr>
      </p:pic>
      <p:pic>
        <p:nvPicPr>
          <p:cNvPr id="34" name="图片 6"/>
          <p:cNvPicPr/>
          <p:nvPr/>
        </p:nvPicPr>
        <p:blipFill>
          <a:blip r:embed="rId8"/>
          <a:stretch>
            <a:fillRect/>
          </a:stretch>
        </p:blipFill>
        <p:spPr>
          <a:xfrm>
            <a:off x="4451430" y="1514766"/>
            <a:ext cx="3269538" cy="303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1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52" y="4392312"/>
            <a:ext cx="8944297" cy="6390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145" y="5447"/>
            <a:ext cx="8910307" cy="1362796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71000" y="404760"/>
            <a:ext cx="522415" cy="458954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3076" y="452966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Horus </a:t>
            </a:r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实现结果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869136" y="3960277"/>
            <a:ext cx="234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6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64" y="71952"/>
            <a:ext cx="284690" cy="192713"/>
          </a:xfrm>
          <a:prstGeom prst="rect">
            <a:avLst/>
          </a:prstGeom>
        </p:spPr>
      </p:pic>
      <p:sp>
        <p:nvSpPr>
          <p:cNvPr id="11" name="文本框 4"/>
          <p:cNvSpPr txBox="1"/>
          <p:nvPr/>
        </p:nvSpPr>
        <p:spPr>
          <a:xfrm>
            <a:off x="7864207" y="80696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public</a:t>
            </a:r>
            <a:endParaRPr lang="zh-CN" altLang="en-US" sz="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Freeform 14"/>
          <p:cNvSpPr/>
          <p:nvPr/>
        </p:nvSpPr>
        <p:spPr bwMode="auto">
          <a:xfrm>
            <a:off x="1217783" y="1545503"/>
            <a:ext cx="390871" cy="404511"/>
          </a:xfrm>
          <a:custGeom>
            <a:avLst/>
            <a:gdLst>
              <a:gd name="T0" fmla="*/ 262 w 432"/>
              <a:gd name="T1" fmla="*/ 0 h 531"/>
              <a:gd name="T2" fmla="*/ 170 w 432"/>
              <a:gd name="T3" fmla="*/ 0 h 531"/>
              <a:gd name="T4" fmla="*/ 0 w 432"/>
              <a:gd name="T5" fmla="*/ 170 h 531"/>
              <a:gd name="T6" fmla="*/ 0 w 432"/>
              <a:gd name="T7" fmla="*/ 238 h 531"/>
              <a:gd name="T8" fmla="*/ 170 w 432"/>
              <a:gd name="T9" fmla="*/ 408 h 531"/>
              <a:gd name="T10" fmla="*/ 200 w 432"/>
              <a:gd name="T11" fmla="*/ 408 h 531"/>
              <a:gd name="T12" fmla="*/ 217 w 432"/>
              <a:gd name="T13" fmla="*/ 531 h 531"/>
              <a:gd name="T14" fmla="*/ 233 w 432"/>
              <a:gd name="T15" fmla="*/ 408 h 531"/>
              <a:gd name="T16" fmla="*/ 262 w 432"/>
              <a:gd name="T17" fmla="*/ 408 h 531"/>
              <a:gd name="T18" fmla="*/ 432 w 432"/>
              <a:gd name="T19" fmla="*/ 238 h 531"/>
              <a:gd name="T20" fmla="*/ 432 w 432"/>
              <a:gd name="T21" fmla="*/ 170 h 531"/>
              <a:gd name="T22" fmla="*/ 262 w 432"/>
              <a:gd name="T2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" h="531">
                <a:moveTo>
                  <a:pt x="262" y="0"/>
                </a:moveTo>
                <a:cubicBezTo>
                  <a:pt x="170" y="0"/>
                  <a:pt x="170" y="0"/>
                  <a:pt x="170" y="0"/>
                </a:cubicBezTo>
                <a:cubicBezTo>
                  <a:pt x="76" y="0"/>
                  <a:pt x="0" y="76"/>
                  <a:pt x="0" y="17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332"/>
                  <a:pt x="76" y="408"/>
                  <a:pt x="170" y="408"/>
                </a:cubicBezTo>
                <a:cubicBezTo>
                  <a:pt x="200" y="408"/>
                  <a:pt x="200" y="408"/>
                  <a:pt x="200" y="408"/>
                </a:cubicBezTo>
                <a:cubicBezTo>
                  <a:pt x="217" y="531"/>
                  <a:pt x="217" y="531"/>
                  <a:pt x="217" y="531"/>
                </a:cubicBezTo>
                <a:cubicBezTo>
                  <a:pt x="233" y="408"/>
                  <a:pt x="233" y="408"/>
                  <a:pt x="233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356" y="408"/>
                  <a:pt x="432" y="332"/>
                  <a:pt x="432" y="238"/>
                </a:cubicBezTo>
                <a:cubicBezTo>
                  <a:pt x="432" y="170"/>
                  <a:pt x="432" y="170"/>
                  <a:pt x="432" y="170"/>
                </a:cubicBezTo>
                <a:cubicBezTo>
                  <a:pt x="432" y="76"/>
                  <a:pt x="356" y="0"/>
                  <a:pt x="262" y="0"/>
                </a:cubicBezTo>
                <a:close/>
              </a:path>
            </a:pathLst>
          </a:custGeom>
          <a:solidFill>
            <a:srgbClr val="17B59E"/>
          </a:solidFill>
          <a:ln>
            <a:noFill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Straight Arrow Connector 19"/>
          <p:cNvCxnSpPr/>
          <p:nvPr/>
        </p:nvCxnSpPr>
        <p:spPr>
          <a:xfrm>
            <a:off x="172157" y="2066525"/>
            <a:ext cx="1233914" cy="0"/>
          </a:xfrm>
          <a:prstGeom prst="straightConnector1">
            <a:avLst/>
          </a:prstGeom>
          <a:ln w="53975">
            <a:solidFill>
              <a:srgbClr val="59595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30"/>
          <p:cNvCxnSpPr/>
          <p:nvPr/>
        </p:nvCxnSpPr>
        <p:spPr>
          <a:xfrm>
            <a:off x="1451880" y="2066525"/>
            <a:ext cx="1753509" cy="0"/>
          </a:xfrm>
          <a:prstGeom prst="straightConnector1">
            <a:avLst/>
          </a:prstGeom>
          <a:ln w="53975">
            <a:solidFill>
              <a:srgbClr val="59595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31"/>
          <p:cNvCxnSpPr/>
          <p:nvPr/>
        </p:nvCxnSpPr>
        <p:spPr>
          <a:xfrm>
            <a:off x="3266761" y="2066525"/>
            <a:ext cx="1753509" cy="0"/>
          </a:xfrm>
          <a:prstGeom prst="straightConnector1">
            <a:avLst/>
          </a:prstGeom>
          <a:ln w="53975">
            <a:solidFill>
              <a:srgbClr val="59595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2"/>
          <p:cNvCxnSpPr/>
          <p:nvPr/>
        </p:nvCxnSpPr>
        <p:spPr>
          <a:xfrm>
            <a:off x="5075932" y="2066525"/>
            <a:ext cx="1753509" cy="0"/>
          </a:xfrm>
          <a:prstGeom prst="straightConnector1">
            <a:avLst/>
          </a:prstGeom>
          <a:ln w="53975">
            <a:solidFill>
              <a:srgbClr val="59595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33"/>
          <p:cNvCxnSpPr/>
          <p:nvPr/>
        </p:nvCxnSpPr>
        <p:spPr>
          <a:xfrm>
            <a:off x="6829441" y="2066525"/>
            <a:ext cx="1623406" cy="0"/>
          </a:xfrm>
          <a:prstGeom prst="straightConnector1">
            <a:avLst/>
          </a:prstGeom>
          <a:ln w="53975">
            <a:solidFill>
              <a:srgbClr val="5959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88"/>
          <p:cNvGrpSpPr/>
          <p:nvPr/>
        </p:nvGrpSpPr>
        <p:grpSpPr>
          <a:xfrm>
            <a:off x="632208" y="978459"/>
            <a:ext cx="1510984" cy="326875"/>
            <a:chOff x="805796" y="661615"/>
            <a:chExt cx="1128113" cy="181282"/>
          </a:xfrm>
        </p:grpSpPr>
        <p:sp>
          <p:nvSpPr>
            <p:cNvPr id="75" name="TextBox 74"/>
            <p:cNvSpPr txBox="1"/>
            <p:nvPr/>
          </p:nvSpPr>
          <p:spPr>
            <a:xfrm>
              <a:off x="1264533" y="661615"/>
              <a:ext cx="210641" cy="9388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lang="en-US" sz="11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05796" y="757552"/>
              <a:ext cx="1128113" cy="8534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898082">
                <a:spcBef>
                  <a:spcPct val="20000"/>
                </a:spcBef>
                <a:defRPr/>
              </a:pPr>
              <a:r>
                <a:rPr lang="zh-CN" altLang="en-US" sz="10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0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Bit-Bucket </a:t>
              </a:r>
              <a:r>
                <a:rPr lang="zh-CN" altLang="en-US" sz="10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账户登录</a:t>
              </a:r>
              <a:endParaRPr lang="en-US" sz="10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Freeform 14"/>
          <p:cNvSpPr/>
          <p:nvPr/>
        </p:nvSpPr>
        <p:spPr bwMode="auto">
          <a:xfrm>
            <a:off x="3037203" y="1557398"/>
            <a:ext cx="344229" cy="410951"/>
          </a:xfrm>
          <a:custGeom>
            <a:avLst/>
            <a:gdLst>
              <a:gd name="T0" fmla="*/ 262 w 432"/>
              <a:gd name="T1" fmla="*/ 0 h 531"/>
              <a:gd name="T2" fmla="*/ 170 w 432"/>
              <a:gd name="T3" fmla="*/ 0 h 531"/>
              <a:gd name="T4" fmla="*/ 0 w 432"/>
              <a:gd name="T5" fmla="*/ 170 h 531"/>
              <a:gd name="T6" fmla="*/ 0 w 432"/>
              <a:gd name="T7" fmla="*/ 238 h 531"/>
              <a:gd name="T8" fmla="*/ 170 w 432"/>
              <a:gd name="T9" fmla="*/ 408 h 531"/>
              <a:gd name="T10" fmla="*/ 200 w 432"/>
              <a:gd name="T11" fmla="*/ 408 h 531"/>
              <a:gd name="T12" fmla="*/ 217 w 432"/>
              <a:gd name="T13" fmla="*/ 531 h 531"/>
              <a:gd name="T14" fmla="*/ 233 w 432"/>
              <a:gd name="T15" fmla="*/ 408 h 531"/>
              <a:gd name="T16" fmla="*/ 262 w 432"/>
              <a:gd name="T17" fmla="*/ 408 h 531"/>
              <a:gd name="T18" fmla="*/ 432 w 432"/>
              <a:gd name="T19" fmla="*/ 238 h 531"/>
              <a:gd name="T20" fmla="*/ 432 w 432"/>
              <a:gd name="T21" fmla="*/ 170 h 531"/>
              <a:gd name="T22" fmla="*/ 262 w 432"/>
              <a:gd name="T2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" h="531">
                <a:moveTo>
                  <a:pt x="262" y="0"/>
                </a:moveTo>
                <a:cubicBezTo>
                  <a:pt x="170" y="0"/>
                  <a:pt x="170" y="0"/>
                  <a:pt x="170" y="0"/>
                </a:cubicBezTo>
                <a:cubicBezTo>
                  <a:pt x="76" y="0"/>
                  <a:pt x="0" y="76"/>
                  <a:pt x="0" y="17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332"/>
                  <a:pt x="76" y="408"/>
                  <a:pt x="170" y="408"/>
                </a:cubicBezTo>
                <a:cubicBezTo>
                  <a:pt x="200" y="408"/>
                  <a:pt x="200" y="408"/>
                  <a:pt x="200" y="408"/>
                </a:cubicBezTo>
                <a:cubicBezTo>
                  <a:pt x="217" y="531"/>
                  <a:pt x="217" y="531"/>
                  <a:pt x="217" y="531"/>
                </a:cubicBezTo>
                <a:cubicBezTo>
                  <a:pt x="233" y="408"/>
                  <a:pt x="233" y="408"/>
                  <a:pt x="233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356" y="408"/>
                  <a:pt x="432" y="332"/>
                  <a:pt x="432" y="238"/>
                </a:cubicBezTo>
                <a:cubicBezTo>
                  <a:pt x="432" y="170"/>
                  <a:pt x="432" y="170"/>
                  <a:pt x="432" y="170"/>
                </a:cubicBezTo>
                <a:cubicBezTo>
                  <a:pt x="432" y="76"/>
                  <a:pt x="356" y="0"/>
                  <a:pt x="262" y="0"/>
                </a:cubicBezTo>
                <a:close/>
              </a:path>
            </a:pathLst>
          </a:custGeom>
          <a:solidFill>
            <a:srgbClr val="17B59E"/>
          </a:solidFill>
          <a:ln>
            <a:noFill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dirty="0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Group 88"/>
          <p:cNvGrpSpPr/>
          <p:nvPr/>
        </p:nvGrpSpPr>
        <p:grpSpPr>
          <a:xfrm>
            <a:off x="2451186" y="978459"/>
            <a:ext cx="1510984" cy="326875"/>
            <a:chOff x="805796" y="661615"/>
            <a:chExt cx="1128113" cy="181282"/>
          </a:xfrm>
        </p:grpSpPr>
        <p:sp>
          <p:nvSpPr>
            <p:cNvPr id="79" name="TextBox 78"/>
            <p:cNvSpPr txBox="1"/>
            <p:nvPr/>
          </p:nvSpPr>
          <p:spPr>
            <a:xfrm>
              <a:off x="1159218" y="661615"/>
              <a:ext cx="421279" cy="9388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条件过滤</a:t>
              </a:r>
              <a:endParaRPr lang="en-US" sz="11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05796" y="757552"/>
              <a:ext cx="1128113" cy="8534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898082">
                <a:spcBef>
                  <a:spcPct val="20000"/>
                </a:spcBef>
                <a:defRPr/>
              </a:pPr>
              <a:r>
                <a:rPr lang="zh-CN" altLang="en-US" sz="10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选择使用的过滤条件</a:t>
              </a:r>
              <a:endParaRPr lang="en-US" sz="10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" name="Freeform 14"/>
          <p:cNvSpPr/>
          <p:nvPr/>
        </p:nvSpPr>
        <p:spPr bwMode="auto">
          <a:xfrm>
            <a:off x="4793805" y="1576591"/>
            <a:ext cx="431929" cy="373423"/>
          </a:xfrm>
          <a:custGeom>
            <a:avLst/>
            <a:gdLst>
              <a:gd name="T0" fmla="*/ 262 w 432"/>
              <a:gd name="T1" fmla="*/ 0 h 531"/>
              <a:gd name="T2" fmla="*/ 170 w 432"/>
              <a:gd name="T3" fmla="*/ 0 h 531"/>
              <a:gd name="T4" fmla="*/ 0 w 432"/>
              <a:gd name="T5" fmla="*/ 170 h 531"/>
              <a:gd name="T6" fmla="*/ 0 w 432"/>
              <a:gd name="T7" fmla="*/ 238 h 531"/>
              <a:gd name="T8" fmla="*/ 170 w 432"/>
              <a:gd name="T9" fmla="*/ 408 h 531"/>
              <a:gd name="T10" fmla="*/ 200 w 432"/>
              <a:gd name="T11" fmla="*/ 408 h 531"/>
              <a:gd name="T12" fmla="*/ 217 w 432"/>
              <a:gd name="T13" fmla="*/ 531 h 531"/>
              <a:gd name="T14" fmla="*/ 233 w 432"/>
              <a:gd name="T15" fmla="*/ 408 h 531"/>
              <a:gd name="T16" fmla="*/ 262 w 432"/>
              <a:gd name="T17" fmla="*/ 408 h 531"/>
              <a:gd name="T18" fmla="*/ 432 w 432"/>
              <a:gd name="T19" fmla="*/ 238 h 531"/>
              <a:gd name="T20" fmla="*/ 432 w 432"/>
              <a:gd name="T21" fmla="*/ 170 h 531"/>
              <a:gd name="T22" fmla="*/ 262 w 432"/>
              <a:gd name="T2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" h="531">
                <a:moveTo>
                  <a:pt x="262" y="0"/>
                </a:moveTo>
                <a:cubicBezTo>
                  <a:pt x="170" y="0"/>
                  <a:pt x="170" y="0"/>
                  <a:pt x="170" y="0"/>
                </a:cubicBezTo>
                <a:cubicBezTo>
                  <a:pt x="76" y="0"/>
                  <a:pt x="0" y="76"/>
                  <a:pt x="0" y="17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332"/>
                  <a:pt x="76" y="408"/>
                  <a:pt x="170" y="408"/>
                </a:cubicBezTo>
                <a:cubicBezTo>
                  <a:pt x="200" y="408"/>
                  <a:pt x="200" y="408"/>
                  <a:pt x="200" y="408"/>
                </a:cubicBezTo>
                <a:cubicBezTo>
                  <a:pt x="217" y="531"/>
                  <a:pt x="217" y="531"/>
                  <a:pt x="217" y="531"/>
                </a:cubicBezTo>
                <a:cubicBezTo>
                  <a:pt x="233" y="408"/>
                  <a:pt x="233" y="408"/>
                  <a:pt x="233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356" y="408"/>
                  <a:pt x="432" y="332"/>
                  <a:pt x="432" y="238"/>
                </a:cubicBezTo>
                <a:cubicBezTo>
                  <a:pt x="432" y="170"/>
                  <a:pt x="432" y="170"/>
                  <a:pt x="432" y="170"/>
                </a:cubicBezTo>
                <a:cubicBezTo>
                  <a:pt x="432" y="76"/>
                  <a:pt x="356" y="0"/>
                  <a:pt x="262" y="0"/>
                </a:cubicBezTo>
                <a:close/>
              </a:path>
            </a:pathLst>
          </a:custGeom>
          <a:solidFill>
            <a:srgbClr val="17B59E"/>
          </a:solidFill>
          <a:ln>
            <a:noFill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Group 88"/>
          <p:cNvGrpSpPr/>
          <p:nvPr/>
        </p:nvGrpSpPr>
        <p:grpSpPr>
          <a:xfrm>
            <a:off x="4288915" y="978459"/>
            <a:ext cx="1510984" cy="326875"/>
            <a:chOff x="805796" y="661615"/>
            <a:chExt cx="1128113" cy="181282"/>
          </a:xfrm>
        </p:grpSpPr>
        <p:sp>
          <p:nvSpPr>
            <p:cNvPr id="83" name="TextBox 82"/>
            <p:cNvSpPr txBox="1"/>
            <p:nvPr/>
          </p:nvSpPr>
          <p:spPr>
            <a:xfrm>
              <a:off x="1248974" y="661615"/>
              <a:ext cx="241758" cy="9388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评审</a:t>
              </a:r>
              <a:r>
                <a:rPr lang="en-US" sz="11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05796" y="757552"/>
              <a:ext cx="1128113" cy="8534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898082">
                <a:spcBef>
                  <a:spcPct val="20000"/>
                </a:spcBef>
                <a:defRPr/>
              </a:pPr>
              <a:r>
                <a:rPr lang="zh-CN" altLang="en-US" sz="10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审阅代码</a:t>
              </a:r>
              <a:endParaRPr lang="en-US" sz="10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5" name="Freeform 14"/>
          <p:cNvSpPr/>
          <p:nvPr/>
        </p:nvSpPr>
        <p:spPr bwMode="auto">
          <a:xfrm>
            <a:off x="6617430" y="1600403"/>
            <a:ext cx="436658" cy="349611"/>
          </a:xfrm>
          <a:custGeom>
            <a:avLst/>
            <a:gdLst>
              <a:gd name="T0" fmla="*/ 262 w 432"/>
              <a:gd name="T1" fmla="*/ 0 h 531"/>
              <a:gd name="T2" fmla="*/ 170 w 432"/>
              <a:gd name="T3" fmla="*/ 0 h 531"/>
              <a:gd name="T4" fmla="*/ 0 w 432"/>
              <a:gd name="T5" fmla="*/ 170 h 531"/>
              <a:gd name="T6" fmla="*/ 0 w 432"/>
              <a:gd name="T7" fmla="*/ 238 h 531"/>
              <a:gd name="T8" fmla="*/ 170 w 432"/>
              <a:gd name="T9" fmla="*/ 408 h 531"/>
              <a:gd name="T10" fmla="*/ 200 w 432"/>
              <a:gd name="T11" fmla="*/ 408 h 531"/>
              <a:gd name="T12" fmla="*/ 217 w 432"/>
              <a:gd name="T13" fmla="*/ 531 h 531"/>
              <a:gd name="T14" fmla="*/ 233 w 432"/>
              <a:gd name="T15" fmla="*/ 408 h 531"/>
              <a:gd name="T16" fmla="*/ 262 w 432"/>
              <a:gd name="T17" fmla="*/ 408 h 531"/>
              <a:gd name="T18" fmla="*/ 432 w 432"/>
              <a:gd name="T19" fmla="*/ 238 h 531"/>
              <a:gd name="T20" fmla="*/ 432 w 432"/>
              <a:gd name="T21" fmla="*/ 170 h 531"/>
              <a:gd name="T22" fmla="*/ 262 w 432"/>
              <a:gd name="T2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" h="531">
                <a:moveTo>
                  <a:pt x="262" y="0"/>
                </a:moveTo>
                <a:cubicBezTo>
                  <a:pt x="170" y="0"/>
                  <a:pt x="170" y="0"/>
                  <a:pt x="170" y="0"/>
                </a:cubicBezTo>
                <a:cubicBezTo>
                  <a:pt x="76" y="0"/>
                  <a:pt x="0" y="76"/>
                  <a:pt x="0" y="17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332"/>
                  <a:pt x="76" y="408"/>
                  <a:pt x="170" y="408"/>
                </a:cubicBezTo>
                <a:cubicBezTo>
                  <a:pt x="200" y="408"/>
                  <a:pt x="200" y="408"/>
                  <a:pt x="200" y="408"/>
                </a:cubicBezTo>
                <a:cubicBezTo>
                  <a:pt x="217" y="531"/>
                  <a:pt x="217" y="531"/>
                  <a:pt x="217" y="531"/>
                </a:cubicBezTo>
                <a:cubicBezTo>
                  <a:pt x="233" y="408"/>
                  <a:pt x="233" y="408"/>
                  <a:pt x="233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356" y="408"/>
                  <a:pt x="432" y="332"/>
                  <a:pt x="432" y="238"/>
                </a:cubicBezTo>
                <a:cubicBezTo>
                  <a:pt x="432" y="170"/>
                  <a:pt x="432" y="170"/>
                  <a:pt x="432" y="170"/>
                </a:cubicBezTo>
                <a:cubicBezTo>
                  <a:pt x="432" y="76"/>
                  <a:pt x="356" y="0"/>
                  <a:pt x="262" y="0"/>
                </a:cubicBezTo>
                <a:close/>
              </a:path>
            </a:pathLst>
          </a:custGeom>
          <a:solidFill>
            <a:srgbClr val="17B59E">
              <a:alpha val="67000"/>
            </a:srgbClr>
          </a:solidFill>
          <a:ln>
            <a:noFill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6" name="Group 88"/>
          <p:cNvGrpSpPr/>
          <p:nvPr/>
        </p:nvGrpSpPr>
        <p:grpSpPr>
          <a:xfrm>
            <a:off x="6117269" y="978459"/>
            <a:ext cx="1510984" cy="326875"/>
            <a:chOff x="805796" y="661615"/>
            <a:chExt cx="1128113" cy="181282"/>
          </a:xfrm>
        </p:grpSpPr>
        <p:sp>
          <p:nvSpPr>
            <p:cNvPr id="87" name="TextBox 86"/>
            <p:cNvSpPr txBox="1"/>
            <p:nvPr/>
          </p:nvSpPr>
          <p:spPr>
            <a:xfrm>
              <a:off x="1113142" y="661615"/>
              <a:ext cx="513434" cy="9388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评论</a:t>
              </a:r>
              <a:r>
                <a:rPr lang="en-US" sz="11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1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反馈</a:t>
              </a:r>
              <a:endParaRPr lang="en-US" sz="11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5796" y="757552"/>
              <a:ext cx="1128113" cy="8534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898082">
                <a:spcBef>
                  <a:spcPct val="20000"/>
                </a:spcBef>
                <a:defRPr/>
              </a:pPr>
              <a:r>
                <a:rPr lang="zh-CN" altLang="en-US" sz="10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备忘评审结果与回复</a:t>
              </a:r>
              <a:endParaRPr lang="en-US" sz="10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Freeform 105"/>
          <p:cNvSpPr>
            <a:spLocks noEditPoints="1"/>
          </p:cNvSpPr>
          <p:nvPr/>
        </p:nvSpPr>
        <p:spPr bwMode="auto">
          <a:xfrm>
            <a:off x="1319107" y="1616001"/>
            <a:ext cx="176074" cy="163058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dirty="0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Freeform 116"/>
          <p:cNvSpPr>
            <a:spLocks noChangeAspect="1" noEditPoints="1"/>
          </p:cNvSpPr>
          <p:nvPr/>
        </p:nvSpPr>
        <p:spPr bwMode="auto">
          <a:xfrm>
            <a:off x="3104272" y="1640947"/>
            <a:ext cx="187112" cy="143316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Freeform 57"/>
          <p:cNvSpPr>
            <a:spLocks noChangeAspect="1" noEditPoints="1"/>
          </p:cNvSpPr>
          <p:nvPr/>
        </p:nvSpPr>
        <p:spPr bwMode="auto">
          <a:xfrm>
            <a:off x="4908270" y="1620271"/>
            <a:ext cx="207346" cy="206411"/>
          </a:xfrm>
          <a:custGeom>
            <a:avLst/>
            <a:gdLst/>
            <a:ahLst/>
            <a:cxnLst>
              <a:cxn ang="0">
                <a:pos x="55" y="31"/>
              </a:cxn>
              <a:cxn ang="0">
                <a:pos x="54" y="33"/>
              </a:cxn>
              <a:cxn ang="0">
                <a:pos x="47" y="34"/>
              </a:cxn>
              <a:cxn ang="0">
                <a:pos x="46" y="37"/>
              </a:cxn>
              <a:cxn ang="0">
                <a:pos x="49" y="42"/>
              </a:cxn>
              <a:cxn ang="0">
                <a:pos x="50" y="43"/>
              </a:cxn>
              <a:cxn ang="0">
                <a:pos x="49" y="44"/>
              </a:cxn>
              <a:cxn ang="0">
                <a:pos x="43" y="50"/>
              </a:cxn>
              <a:cxn ang="0">
                <a:pos x="42" y="50"/>
              </a:cxn>
              <a:cxn ang="0">
                <a:pos x="37" y="46"/>
              </a:cxn>
              <a:cxn ang="0">
                <a:pos x="33" y="47"/>
              </a:cxn>
              <a:cxn ang="0">
                <a:pos x="32" y="54"/>
              </a:cxn>
              <a:cxn ang="0">
                <a:pos x="31" y="55"/>
              </a:cxn>
              <a:cxn ang="0">
                <a:pos x="23" y="55"/>
              </a:cxn>
              <a:cxn ang="0">
                <a:pos x="22" y="54"/>
              </a:cxn>
              <a:cxn ang="0">
                <a:pos x="21" y="47"/>
              </a:cxn>
              <a:cxn ang="0">
                <a:pos x="18" y="46"/>
              </a:cxn>
              <a:cxn ang="0">
                <a:pos x="13" y="50"/>
              </a:cxn>
              <a:cxn ang="0">
                <a:pos x="12" y="50"/>
              </a:cxn>
              <a:cxn ang="0">
                <a:pos x="11" y="50"/>
              </a:cxn>
              <a:cxn ang="0">
                <a:pos x="5" y="44"/>
              </a:cxn>
              <a:cxn ang="0">
                <a:pos x="5" y="43"/>
              </a:cxn>
              <a:cxn ang="0">
                <a:pos x="5" y="42"/>
              </a:cxn>
              <a:cxn ang="0">
                <a:pos x="9" y="37"/>
              </a:cxn>
              <a:cxn ang="0">
                <a:pos x="7" y="33"/>
              </a:cxn>
              <a:cxn ang="0">
                <a:pos x="1" y="33"/>
              </a:cxn>
              <a:cxn ang="0">
                <a:pos x="0" y="31"/>
              </a:cxn>
              <a:cxn ang="0">
                <a:pos x="0" y="23"/>
              </a:cxn>
              <a:cxn ang="0">
                <a:pos x="1" y="22"/>
              </a:cxn>
              <a:cxn ang="0">
                <a:pos x="7" y="21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2" y="5"/>
              </a:cxn>
              <a:cxn ang="0">
                <a:pos x="13" y="5"/>
              </a:cxn>
              <a:cxn ang="0">
                <a:pos x="18" y="9"/>
              </a:cxn>
              <a:cxn ang="0">
                <a:pos x="21" y="8"/>
              </a:cxn>
              <a:cxn ang="0">
                <a:pos x="22" y="1"/>
              </a:cxn>
              <a:cxn ang="0">
                <a:pos x="23" y="0"/>
              </a:cxn>
              <a:cxn ang="0">
                <a:pos x="31" y="0"/>
              </a:cxn>
              <a:cxn ang="0">
                <a:pos x="32" y="1"/>
              </a:cxn>
              <a:cxn ang="0">
                <a:pos x="33" y="8"/>
              </a:cxn>
              <a:cxn ang="0">
                <a:pos x="37" y="9"/>
              </a:cxn>
              <a:cxn ang="0">
                <a:pos x="42" y="5"/>
              </a:cxn>
              <a:cxn ang="0">
                <a:pos x="43" y="5"/>
              </a:cxn>
              <a:cxn ang="0">
                <a:pos x="43" y="5"/>
              </a:cxn>
              <a:cxn ang="0">
                <a:pos x="49" y="11"/>
              </a:cxn>
              <a:cxn ang="0">
                <a:pos x="50" y="12"/>
              </a:cxn>
              <a:cxn ang="0">
                <a:pos x="49" y="13"/>
              </a:cxn>
              <a:cxn ang="0">
                <a:pos x="46" y="18"/>
              </a:cxn>
              <a:cxn ang="0">
                <a:pos x="47" y="21"/>
              </a:cxn>
              <a:cxn ang="0">
                <a:pos x="54" y="22"/>
              </a:cxn>
              <a:cxn ang="0">
                <a:pos x="55" y="23"/>
              </a:cxn>
              <a:cxn ang="0">
                <a:pos x="55" y="31"/>
              </a:cxn>
              <a:cxn ang="0">
                <a:pos x="27" y="18"/>
              </a:cxn>
              <a:cxn ang="0">
                <a:pos x="18" y="27"/>
              </a:cxn>
              <a:cxn ang="0">
                <a:pos x="27" y="36"/>
              </a:cxn>
              <a:cxn ang="0">
                <a:pos x="36" y="27"/>
              </a:cxn>
              <a:cxn ang="0">
                <a:pos x="27" y="18"/>
              </a:cxn>
            </a:cxnLst>
            <a:rect l="0" t="0" r="r" b="b"/>
            <a:pathLst>
              <a:path w="55" h="55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Freeform 135"/>
          <p:cNvSpPr>
            <a:spLocks noEditPoints="1"/>
          </p:cNvSpPr>
          <p:nvPr/>
        </p:nvSpPr>
        <p:spPr bwMode="auto">
          <a:xfrm>
            <a:off x="6699107" y="1660141"/>
            <a:ext cx="260668" cy="152780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55" y="2183037"/>
            <a:ext cx="5445029" cy="261999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76" y="2191321"/>
            <a:ext cx="5445029" cy="263167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28" y="2183037"/>
            <a:ext cx="5421177" cy="262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8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XMLData TextToDisplay="%DOCUMENTGUID%">{00000000-0000-0000-0000-000000000000}</XMLData>
</file>

<file path=customXml/item2.xml><?xml version="1.0" encoding="utf-8"?>
<XMLData TextToDisplay="RightsWATCHMark">7|CITI-No PII-Public|{00000000-0000-0000-0000-000000000000}</XMLData>
</file>

<file path=customXml/item3.xml><?xml version="1.0" encoding="utf-8"?>
<XMLData TextToDisplay="%CLASSIFICATIONDATETIME%">07:44 22/12/2020</XMLData>
</file>

<file path=customXml/itemProps1.xml><?xml version="1.0" encoding="utf-8"?>
<ds:datastoreItem xmlns:ds="http://schemas.openxmlformats.org/officeDocument/2006/customXml" ds:itemID="{84B6D266-F317-4867-BC0E-BE6D2E02451A}">
  <ds:schemaRefs/>
</ds:datastoreItem>
</file>

<file path=customXml/itemProps2.xml><?xml version="1.0" encoding="utf-8"?>
<ds:datastoreItem xmlns:ds="http://schemas.openxmlformats.org/officeDocument/2006/customXml" ds:itemID="{3A439C8D-935A-43E1-AECE-C45A58C72210}">
  <ds:schemaRefs/>
</ds:datastoreItem>
</file>

<file path=customXml/itemProps3.xml><?xml version="1.0" encoding="utf-8"?>
<ds:datastoreItem xmlns:ds="http://schemas.openxmlformats.org/officeDocument/2006/customXml" ds:itemID="{1C388BAF-9E53-4859-8E51-A40A5018A9D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Pages>0</Pages>
  <Words>393</Words>
  <Characters>0</Characters>
  <Application>Microsoft Office PowerPoint</Application>
  <DocSecurity>0</DocSecurity>
  <PresentationFormat>自定义</PresentationFormat>
  <Lines>0</Lines>
  <Paragraphs>107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华文细黑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工作总结汇报</dc:title>
  <dc:creator/>
  <cp:keywords>www.1ppt.com</cp:keywords>
  <dc:description>www.1ppt.com</dc:description>
  <cp:lastModifiedBy/>
  <cp:revision>1</cp:revision>
  <dcterms:created xsi:type="dcterms:W3CDTF">2017-05-18T11:30:35Z</dcterms:created>
  <dcterms:modified xsi:type="dcterms:W3CDTF">2020-12-22T13:33:20Z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7|CITI-No PII-Public|{00000000-0000-0000-0000-000000000000}</vt:lpwstr>
  </property>
</Properties>
</file>