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3" r:id="rId2"/>
    <p:sldId id="307" r:id="rId3"/>
    <p:sldId id="266" r:id="rId4"/>
    <p:sldId id="267" r:id="rId5"/>
    <p:sldId id="268" r:id="rId6"/>
    <p:sldId id="269" r:id="rId7"/>
    <p:sldId id="295" r:id="rId8"/>
    <p:sldId id="298" r:id="rId9"/>
    <p:sldId id="296" r:id="rId10"/>
    <p:sldId id="300" r:id="rId11"/>
    <p:sldId id="301" r:id="rId12"/>
    <p:sldId id="299" r:id="rId13"/>
    <p:sldId id="272" r:id="rId14"/>
    <p:sldId id="273" r:id="rId15"/>
    <p:sldId id="302" r:id="rId16"/>
    <p:sldId id="303" r:id="rId17"/>
    <p:sldId id="306" r:id="rId18"/>
    <p:sldId id="290" r:id="rId1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E813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18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5E5ED-D628-4D41-B1C4-ACE88EBC9A89}" type="datetimeFigureOut">
              <a:rPr kumimoji="1" lang="zh-CN" altLang="en-US" smtClean="0"/>
              <a:t>16/9/23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62403-0F4F-F449-82D9-80A8D8EC4E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1254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kumimoji="0" lang="zh-CN" altLang="en-US" dirty="0" smtClean="0">
                <a:latin typeface="Calibri" charset="0"/>
                <a:ea typeface="宋体" charset="0"/>
              </a:rPr>
              <a:t>主要介绍缓存平台的一些技术方案和实现</a:t>
            </a:r>
            <a:endParaRPr kumimoji="0" lang="zh-CN" altLang="en-US" dirty="0">
              <a:latin typeface="Calibri" charset="0"/>
              <a:ea typeface="宋体" charset="0"/>
            </a:endParaRPr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fld id="{A5370299-D17C-9D48-AAC0-877A6FF3419D}" type="slidenum">
              <a:rPr kumimoji="0" lang="zh-CN" altLang="en-US" sz="1200"/>
              <a:pPr/>
              <a:t>1</a:t>
            </a:fld>
            <a:endParaRPr kumimoji="0"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67937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业务频道对缓存的操作分为读写两种：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写操作直接进入异步并返回，不阻碍后续操作；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读操作将操作放入任务池后进入等待状态，等待超时或数据返回唤醒后将结果返回。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62403-0F4F-F449-82D9-80A8D8EC4E2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778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业务频道对缓存的操作分为读写两种：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写操作直接进入异步并返回，不阻碍后续操作；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读操作将操作放入任务池后进入等待状态，等待超时或数据返回唤醒后将结果返回。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62403-0F4F-F449-82D9-80A8D8EC4E2E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778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业务频道对缓存的操作分为读写两种：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写操作直接进入异步并返回，不阻碍后续操作；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读操作将操作放入任务池后进入等待状态，等待超时或数据返回唤醒后将结果返回。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62403-0F4F-F449-82D9-80A8D8EC4E2E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778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62403-0F4F-F449-82D9-80A8D8EC4E2E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778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62403-0F4F-F449-82D9-80A8D8EC4E2E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778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62403-0F4F-F449-82D9-80A8D8EC4E2E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778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62403-0F4F-F449-82D9-80A8D8EC4E2E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778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62403-0F4F-F449-82D9-80A8D8EC4E2E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7789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####</a:t>
            </a:r>
            <a:r>
              <a:rPr kumimoji="1" lang="zh-CN" altLang="en-US" dirty="0" smtClean="0"/>
              <a:t>特点</a:t>
            </a:r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- </a:t>
            </a:r>
            <a:r>
              <a:rPr kumimoji="1" lang="zh-CN" altLang="en-US" dirty="0" smtClean="0"/>
              <a:t>结构简单，轻量级</a:t>
            </a:r>
          </a:p>
          <a:p>
            <a:r>
              <a:rPr kumimoji="1" lang="en-US" altLang="zh-CN" dirty="0" smtClean="0"/>
              <a:t>- </a:t>
            </a:r>
            <a:r>
              <a:rPr kumimoji="1" lang="zh-CN" altLang="en-US" dirty="0" smtClean="0"/>
              <a:t>拥有基本上接近于静态文件服务器的性能</a:t>
            </a:r>
          </a:p>
          <a:p>
            <a:r>
              <a:rPr kumimoji="1" lang="zh-CN" altLang="en-US" dirty="0" smtClean="0"/>
              <a:t>		例如下载一张</a:t>
            </a:r>
            <a:r>
              <a:rPr kumimoji="1" lang="en-US" altLang="zh-CN" dirty="0" smtClean="0"/>
              <a:t>200k</a:t>
            </a:r>
            <a:r>
              <a:rPr kumimoji="1" lang="zh-CN" altLang="en-US" dirty="0" smtClean="0"/>
              <a:t>的图片，</a:t>
            </a:r>
            <a:r>
              <a:rPr kumimoji="1" lang="en-US" altLang="zh-CN" dirty="0" err="1" smtClean="0"/>
              <a:t>fastdfs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nginx</a:t>
            </a:r>
            <a:r>
              <a:rPr kumimoji="1" lang="en-US" altLang="zh-CN" dirty="0" smtClean="0"/>
              <a:t>-module</a:t>
            </a:r>
            <a:r>
              <a:rPr kumimoji="1" lang="zh-CN" altLang="en-US" dirty="0" smtClean="0"/>
              <a:t>原生耗时</a:t>
            </a:r>
            <a:r>
              <a:rPr kumimoji="1" lang="en-US" altLang="zh-CN" dirty="0" smtClean="0"/>
              <a:t>20-30ms</a:t>
            </a:r>
            <a:r>
              <a:rPr kumimoji="1" lang="zh-CN" altLang="en-US" dirty="0" smtClean="0"/>
              <a:t>，走映射模块后大概是</a:t>
            </a:r>
            <a:r>
              <a:rPr kumimoji="1" lang="en-US" altLang="zh-CN" dirty="0" smtClean="0"/>
              <a:t>30-40ms</a:t>
            </a:r>
          </a:p>
          <a:p>
            <a:r>
              <a:rPr kumimoji="1" lang="en-US" altLang="zh-CN" dirty="0" smtClean="0"/>
              <a:t>- tomcat</a:t>
            </a:r>
            <a:r>
              <a:rPr kumimoji="1" lang="zh-CN" altLang="en-US" dirty="0" smtClean="0"/>
              <a:t>无</a:t>
            </a:r>
            <a:r>
              <a:rPr kumimoji="1" lang="en-US" altLang="zh-CN" dirty="0" smtClean="0"/>
              <a:t>IO</a:t>
            </a:r>
            <a:r>
              <a:rPr kumimoji="1" lang="zh-CN" altLang="en-US" dirty="0" smtClean="0"/>
              <a:t>压力</a:t>
            </a:r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#### </a:t>
            </a:r>
            <a:r>
              <a:rPr kumimoji="1" lang="zh-CN" altLang="en-US" dirty="0" smtClean="0"/>
              <a:t>映射数据更新机制</a:t>
            </a:r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- </a:t>
            </a:r>
            <a:r>
              <a:rPr kumimoji="1" lang="zh-CN" altLang="en-US" dirty="0" smtClean="0"/>
              <a:t>在管理端发布文件时，利用</a:t>
            </a:r>
            <a:r>
              <a:rPr kumimoji="1" lang="en-US" altLang="zh-CN" dirty="0" smtClean="0"/>
              <a:t>`</a:t>
            </a:r>
            <a:r>
              <a:rPr kumimoji="1" lang="en-US" altLang="zh-CN" dirty="0" err="1" smtClean="0"/>
              <a:t>jsonp</a:t>
            </a:r>
            <a:r>
              <a:rPr kumimoji="1" lang="en-US" altLang="zh-CN" dirty="0" smtClean="0"/>
              <a:t>`</a:t>
            </a:r>
            <a:r>
              <a:rPr kumimoji="1" lang="zh-CN" altLang="en-US" dirty="0" smtClean="0"/>
              <a:t>批量更新所有服务器，只更新受影响的内容，而不是映射模块所有内存数据</a:t>
            </a:r>
            <a:r>
              <a:rPr kumimoji="1" lang="en-US" altLang="zh-CN" dirty="0" smtClean="0"/>
              <a:t>reload</a:t>
            </a:r>
            <a:r>
              <a:rPr kumimoji="1" lang="zh-CN" altLang="en-US" dirty="0" smtClean="0"/>
              <a:t>。</a:t>
            </a:r>
          </a:p>
          <a:p>
            <a:r>
              <a:rPr kumimoji="1" lang="en-US" altLang="zh-CN" dirty="0" smtClean="0"/>
              <a:t>- </a:t>
            </a:r>
            <a:r>
              <a:rPr kumimoji="1" lang="zh-CN" altLang="en-US" dirty="0" smtClean="0"/>
              <a:t>同时提供运维页面，可查询内存映射数据关系，提供开关做整体数据</a:t>
            </a:r>
            <a:r>
              <a:rPr kumimoji="1" lang="en-US" altLang="zh-CN" dirty="0" smtClean="0"/>
              <a:t>reload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62403-0F4F-F449-82D9-80A8D8EC4E2E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778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62403-0F4F-F449-82D9-80A8D8EC4E2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778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62403-0F4F-F449-82D9-80A8D8EC4E2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778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62403-0F4F-F449-82D9-80A8D8EC4E2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778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62403-0F4F-F449-82D9-80A8D8EC4E2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778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62403-0F4F-F449-82D9-80A8D8EC4E2E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778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业务频道对缓存的操作分为读写两种：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写操作直接进入异步并返回，不阻碍后续操作；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读操作将操作放入任务池后进入等待状态，等待超时或数据返回唤醒后将结果返回。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62403-0F4F-F449-82D9-80A8D8EC4E2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778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业务频道对缓存的操作分为读写两种：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写操作直接进入异步并返回，不阻碍后续操作；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读操作将操作放入任务池后进入等待状态，等待超时或数据返回唤醒后将结果返回。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62403-0F4F-F449-82D9-80A8D8EC4E2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778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62403-0F4F-F449-82D9-80A8D8EC4E2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778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4389-58E5-D849-B93E-55336B2B1695}" type="datetimeFigureOut">
              <a:rPr kumimoji="1" lang="zh-CN" altLang="en-US" smtClean="0"/>
              <a:t>16/9/23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3CC2-309B-2B4A-8E0F-C04991FEEB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193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4389-58E5-D849-B93E-55336B2B1695}" type="datetimeFigureOut">
              <a:rPr kumimoji="1" lang="zh-CN" altLang="en-US" smtClean="0"/>
              <a:t>16/9/23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3CC2-309B-2B4A-8E0F-C04991FEEB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335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4389-58E5-D849-B93E-55336B2B1695}" type="datetimeFigureOut">
              <a:rPr kumimoji="1" lang="zh-CN" altLang="en-US" smtClean="0"/>
              <a:t>16/9/23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3CC2-309B-2B4A-8E0F-C04991FEEB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5088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 descr="色带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2959100"/>
            <a:ext cx="9140825" cy="245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12" descr="elong_logo副本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113" y="1017588"/>
            <a:ext cx="3205162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3191248" y="3534356"/>
            <a:ext cx="5492180" cy="1388373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649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4389-58E5-D849-B93E-55336B2B1695}" type="datetimeFigureOut">
              <a:rPr kumimoji="1" lang="zh-CN" altLang="en-US" smtClean="0"/>
              <a:t>16/9/23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3CC2-309B-2B4A-8E0F-C04991FEEB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8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4389-58E5-D849-B93E-55336B2B1695}" type="datetimeFigureOut">
              <a:rPr kumimoji="1" lang="zh-CN" altLang="en-US" smtClean="0"/>
              <a:t>16/9/23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3CC2-309B-2B4A-8E0F-C04991FEEB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575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4389-58E5-D849-B93E-55336B2B1695}" type="datetimeFigureOut">
              <a:rPr kumimoji="1" lang="zh-CN" altLang="en-US" smtClean="0"/>
              <a:t>16/9/23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3CC2-309B-2B4A-8E0F-C04991FEEB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6360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4389-58E5-D849-B93E-55336B2B1695}" type="datetimeFigureOut">
              <a:rPr kumimoji="1" lang="zh-CN" altLang="en-US" smtClean="0"/>
              <a:t>16/9/23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3CC2-309B-2B4A-8E0F-C04991FEEB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755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4389-58E5-D849-B93E-55336B2B1695}" type="datetimeFigureOut">
              <a:rPr kumimoji="1" lang="zh-CN" altLang="en-US" smtClean="0"/>
              <a:t>16/9/23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3CC2-309B-2B4A-8E0F-C04991FEEB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525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4389-58E5-D849-B93E-55336B2B1695}" type="datetimeFigureOut">
              <a:rPr kumimoji="1" lang="zh-CN" altLang="en-US" smtClean="0"/>
              <a:t>16/9/23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3CC2-309B-2B4A-8E0F-C04991FEEB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37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4389-58E5-D849-B93E-55336B2B1695}" type="datetimeFigureOut">
              <a:rPr kumimoji="1" lang="zh-CN" altLang="en-US" smtClean="0"/>
              <a:t>16/9/23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3CC2-309B-2B4A-8E0F-C04991FEEB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25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4389-58E5-D849-B93E-55336B2B1695}" type="datetimeFigureOut">
              <a:rPr kumimoji="1" lang="zh-CN" altLang="en-US" smtClean="0"/>
              <a:t>16/9/23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3CC2-309B-2B4A-8E0F-C04991FEEB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286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54389-58E5-D849-B93E-55336B2B1695}" type="datetimeFigureOut">
              <a:rPr kumimoji="1" lang="zh-CN" altLang="en-US" smtClean="0"/>
              <a:t>16/9/23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03CC2-309B-2B4A-8E0F-C04991FEEB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998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5"/>
          <p:cNvSpPr>
            <a:spLocks noGrp="1"/>
          </p:cNvSpPr>
          <p:nvPr>
            <p:ph type="title"/>
          </p:nvPr>
        </p:nvSpPr>
        <p:spPr>
          <a:xfrm>
            <a:off x="3203575" y="3357563"/>
            <a:ext cx="5492750" cy="1655762"/>
          </a:xfrm>
        </p:spPr>
        <p:txBody>
          <a:bodyPr/>
          <a:lstStyle/>
          <a:p>
            <a:pPr algn="ctr" eaLnBrk="1" hangingPunct="1"/>
            <a:r>
              <a:rPr kumimoji="0" lang="zh-CN" altLang="en-US" smtClean="0">
                <a:latin typeface="Calibri" charset="0"/>
                <a:ea typeface="宋体" charset="0"/>
              </a:rPr>
              <a:t>缓存平台</a:t>
            </a:r>
            <a:endParaRPr kumimoji="0" lang="zh-CN" altLang="en-US" sz="2000" dirty="0">
              <a:latin typeface="Calibri" charset="0"/>
              <a:ea typeface="宋体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61179" y="5699567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dirty="0" smtClean="0"/>
              <a:t>网站产品部</a:t>
            </a:r>
            <a:endParaRPr kumimoji="1" lang="en-US" altLang="zh-CN" dirty="0" smtClean="0"/>
          </a:p>
          <a:p>
            <a:pPr algn="r"/>
            <a:r>
              <a:rPr kumimoji="1" lang="zh-CN" altLang="en-US" dirty="0" smtClean="0"/>
              <a:t>刘相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36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线连接符 15"/>
          <p:cNvCxnSpPr/>
          <p:nvPr/>
        </p:nvCxnSpPr>
        <p:spPr>
          <a:xfrm>
            <a:off x="0" y="695243"/>
            <a:ext cx="9144000" cy="0"/>
          </a:xfrm>
          <a:prstGeom prst="line">
            <a:avLst/>
          </a:prstGeom>
          <a:ln w="85725">
            <a:gradFill flip="none" rotWithShape="1">
              <a:gsLst>
                <a:gs pos="0">
                  <a:srgbClr val="E81331"/>
                </a:gs>
                <a:gs pos="100000">
                  <a:srgbClr val="FF6600"/>
                </a:gs>
              </a:gsLst>
              <a:lin ang="21420000" scaled="0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elong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746" y="31360"/>
            <a:ext cx="1316817" cy="55797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25997" y="4924086"/>
            <a:ext cx="807793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读取：</a:t>
            </a:r>
            <a:endParaRPr lang="en-US" altLang="zh-CN" dirty="0" smtClean="0"/>
          </a:p>
          <a:p>
            <a:r>
              <a:rPr lang="zh-CN" altLang="zh-CN" dirty="0" smtClean="0"/>
              <a:t>通过</a:t>
            </a:r>
            <a:r>
              <a:rPr lang="zh-CN" altLang="zh-CN" dirty="0"/>
              <a:t>配置的方式，对集群进行分级，根据</a:t>
            </a:r>
            <a:r>
              <a:rPr lang="en-US" altLang="zh-CN" dirty="0"/>
              <a:t>key</a:t>
            </a:r>
            <a:r>
              <a:rPr lang="zh-CN" altLang="zh-CN" dirty="0"/>
              <a:t>值在每个集群中使用</a:t>
            </a:r>
            <a:r>
              <a:rPr lang="en-US" altLang="zh-CN" dirty="0" err="1"/>
              <a:t>Murmurhash</a:t>
            </a:r>
            <a:r>
              <a:rPr lang="zh-CN" altLang="zh-CN" dirty="0"/>
              <a:t>计算出一台机器，按照级别进行顺序的读取，以优先读取本中心的</a:t>
            </a:r>
            <a:r>
              <a:rPr lang="en-US" altLang="zh-CN" dirty="0" err="1"/>
              <a:t>Redis</a:t>
            </a:r>
            <a:r>
              <a:rPr lang="zh-CN" altLang="zh-CN" dirty="0"/>
              <a:t>缓存，只有在本中心</a:t>
            </a:r>
            <a:r>
              <a:rPr lang="en-US" altLang="zh-CN" dirty="0" err="1"/>
              <a:t>Redis</a:t>
            </a:r>
            <a:r>
              <a:rPr lang="zh-CN" altLang="zh-CN" dirty="0"/>
              <a:t>故障时跨中心读取，</a:t>
            </a:r>
            <a:r>
              <a:rPr lang="zh-CN" altLang="zh-CN" dirty="0" smtClean="0"/>
              <a:t>减少跨中心对性能的影响。</a:t>
            </a:r>
            <a:endParaRPr lang="en-US" altLang="zh-CN" dirty="0" smtClean="0"/>
          </a:p>
          <a:p>
            <a:r>
              <a:rPr lang="zh-CN" altLang="en-US" dirty="0" smtClean="0"/>
              <a:t>写入：</a:t>
            </a:r>
            <a:endParaRPr lang="en-US" altLang="zh-CN" dirty="0" smtClean="0"/>
          </a:p>
          <a:p>
            <a:r>
              <a:rPr lang="zh-CN" altLang="en-US" dirty="0" smtClean="0"/>
              <a:t>与读取类似，区别是在每个中心都要做一次写入操作。</a:t>
            </a:r>
            <a:endParaRPr lang="zh-CN" altLang="zh-CN" dirty="0"/>
          </a:p>
        </p:txBody>
      </p:sp>
      <p:grpSp>
        <p:nvGrpSpPr>
          <p:cNvPr id="8" name="组 7"/>
          <p:cNvGrpSpPr/>
          <p:nvPr/>
        </p:nvGrpSpPr>
        <p:grpSpPr>
          <a:xfrm>
            <a:off x="830770" y="1087073"/>
            <a:ext cx="5635138" cy="3717789"/>
            <a:chOff x="830770" y="1087073"/>
            <a:chExt cx="4531828" cy="3954206"/>
          </a:xfrm>
        </p:grpSpPr>
        <p:sp>
          <p:nvSpPr>
            <p:cNvPr id="18" name="圆角矩形 17"/>
            <p:cNvSpPr/>
            <p:nvPr/>
          </p:nvSpPr>
          <p:spPr>
            <a:xfrm>
              <a:off x="3517766" y="2212339"/>
              <a:ext cx="1844832" cy="282894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30770" y="2212339"/>
              <a:ext cx="1844832" cy="282894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直接访问存储器 19"/>
            <p:cNvSpPr/>
            <p:nvPr/>
          </p:nvSpPr>
          <p:spPr>
            <a:xfrm>
              <a:off x="947301" y="2422670"/>
              <a:ext cx="1355388" cy="504792"/>
            </a:xfrm>
            <a:prstGeom prst="flowChartMagneticDrum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</a:rPr>
                <a:t>R1_1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1" name="直接访问存储器 20"/>
            <p:cNvSpPr/>
            <p:nvPr/>
          </p:nvSpPr>
          <p:spPr>
            <a:xfrm>
              <a:off x="947301" y="3048606"/>
              <a:ext cx="1355388" cy="504792"/>
            </a:xfrm>
            <a:prstGeom prst="flowChartMagneticDrum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</a:rPr>
                <a:t>R1_2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2" name="直接访问存储器 21"/>
            <p:cNvSpPr/>
            <p:nvPr/>
          </p:nvSpPr>
          <p:spPr>
            <a:xfrm>
              <a:off x="947301" y="3669080"/>
              <a:ext cx="1355388" cy="504792"/>
            </a:xfrm>
            <a:prstGeom prst="flowChartMagneticDrum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</a:rPr>
                <a:t>R1_3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3" name="直接访问存储器 22"/>
            <p:cNvSpPr/>
            <p:nvPr/>
          </p:nvSpPr>
          <p:spPr>
            <a:xfrm>
              <a:off x="947301" y="4300070"/>
              <a:ext cx="1355388" cy="504792"/>
            </a:xfrm>
            <a:prstGeom prst="flowChartMagneticDrum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</a:rPr>
                <a:t>R1_4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4" name="直接访问存储器 23"/>
            <p:cNvSpPr/>
            <p:nvPr/>
          </p:nvSpPr>
          <p:spPr>
            <a:xfrm>
              <a:off x="3673142" y="2422670"/>
              <a:ext cx="1355388" cy="504792"/>
            </a:xfrm>
            <a:prstGeom prst="flowChartMagneticDrum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</a:rPr>
                <a:t>R2_1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5" name="直接访问存储器 24"/>
            <p:cNvSpPr/>
            <p:nvPr/>
          </p:nvSpPr>
          <p:spPr>
            <a:xfrm>
              <a:off x="3673142" y="3048606"/>
              <a:ext cx="1355388" cy="504792"/>
            </a:xfrm>
            <a:prstGeom prst="flowChartMagneticDrum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</a:rPr>
                <a:t>R2_2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7" name="直接访问存储器 26"/>
            <p:cNvSpPr/>
            <p:nvPr/>
          </p:nvSpPr>
          <p:spPr>
            <a:xfrm>
              <a:off x="3673142" y="3669080"/>
              <a:ext cx="1355388" cy="504792"/>
            </a:xfrm>
            <a:prstGeom prst="flowChartMagneticDrum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</a:rPr>
                <a:t>R2_3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8" name="直接访问存储器 27"/>
            <p:cNvSpPr/>
            <p:nvPr/>
          </p:nvSpPr>
          <p:spPr>
            <a:xfrm>
              <a:off x="3673142" y="4300070"/>
              <a:ext cx="1355388" cy="504792"/>
            </a:xfrm>
            <a:prstGeom prst="flowChartMagneticDrum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</a:rPr>
                <a:t>R2_4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90314" y="1087073"/>
              <a:ext cx="1793578" cy="326012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</a:rPr>
                <a:t>key</a:t>
              </a:r>
              <a:r>
                <a:rPr kumimoji="1" lang="zh-CN" altLang="en-US" dirty="0" smtClean="0">
                  <a:solidFill>
                    <a:srgbClr val="000000"/>
                  </a:solidFill>
                </a:rPr>
                <a:t>值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0" name="决策 29"/>
            <p:cNvSpPr/>
            <p:nvPr/>
          </p:nvSpPr>
          <p:spPr>
            <a:xfrm>
              <a:off x="2190314" y="1675997"/>
              <a:ext cx="1793578" cy="441693"/>
            </a:xfrm>
            <a:prstGeom prst="flowChartDecision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</a:rPr>
                <a:t>Hash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1" name="直线箭头连接符 30"/>
            <p:cNvCxnSpPr>
              <a:stCxn id="29" idx="2"/>
              <a:endCxn id="30" idx="0"/>
            </p:cNvCxnSpPr>
            <p:nvPr/>
          </p:nvCxnSpPr>
          <p:spPr>
            <a:xfrm>
              <a:off x="3087103" y="1413085"/>
              <a:ext cx="0" cy="2629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肘形连接符 31"/>
            <p:cNvCxnSpPr>
              <a:stCxn id="30" idx="2"/>
              <a:endCxn id="25" idx="1"/>
            </p:cNvCxnSpPr>
            <p:nvPr/>
          </p:nvCxnSpPr>
          <p:spPr>
            <a:xfrm rot="16200000" flipH="1">
              <a:off x="2788467" y="2416326"/>
              <a:ext cx="1183311" cy="58603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肘形连接符 32"/>
            <p:cNvCxnSpPr>
              <a:stCxn id="30" idx="2"/>
              <a:endCxn id="22" idx="4"/>
            </p:cNvCxnSpPr>
            <p:nvPr/>
          </p:nvCxnSpPr>
          <p:spPr>
            <a:xfrm rot="5400000">
              <a:off x="1793004" y="2627376"/>
              <a:ext cx="1803785" cy="78441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1398381" y="1826874"/>
              <a:ext cx="599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solidFill>
                    <a:schemeClr val="accent3">
                      <a:lumMod val="75000"/>
                    </a:schemeClr>
                  </a:solidFill>
                </a:rPr>
                <a:t>Set1</a:t>
              </a:r>
              <a:endParaRPr kumimoji="1" lang="zh-CN" alt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129447" y="1826874"/>
              <a:ext cx="599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solidFill>
                    <a:schemeClr val="accent3">
                      <a:lumMod val="75000"/>
                    </a:schemeClr>
                  </a:solidFill>
                </a:rPr>
                <a:t>Set2</a:t>
              </a:r>
              <a:endParaRPr kumimoji="1" lang="zh-CN" alt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56584" y="15680"/>
            <a:ext cx="549089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latin typeface="+mj-ea"/>
                <a:cs typeface="微软雅黑"/>
              </a:defRPr>
            </a:lvl1pPr>
          </a:lstStyle>
          <a:p>
            <a:r>
              <a:rPr lang="zh-CN" altLang="en-US" dirty="0"/>
              <a:t>架构设计</a:t>
            </a:r>
            <a:r>
              <a:rPr lang="en-US" altLang="zh-CN" dirty="0" smtClean="0"/>
              <a:t>-</a:t>
            </a:r>
            <a:r>
              <a:rPr lang="en-US" altLang="zh-CN" dirty="0" err="1"/>
              <a:t>Redis</a:t>
            </a:r>
            <a:r>
              <a:rPr lang="zh-CN" altLang="en-US" dirty="0"/>
              <a:t>读写</a:t>
            </a:r>
          </a:p>
        </p:txBody>
      </p:sp>
    </p:spTree>
    <p:extLst>
      <p:ext uri="{BB962C8B-B14F-4D97-AF65-F5344CB8AC3E}">
        <p14:creationId xmlns:p14="http://schemas.microsoft.com/office/powerpoint/2010/main" val="300848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线连接符 15"/>
          <p:cNvCxnSpPr/>
          <p:nvPr/>
        </p:nvCxnSpPr>
        <p:spPr>
          <a:xfrm>
            <a:off x="0" y="695243"/>
            <a:ext cx="9144000" cy="0"/>
          </a:xfrm>
          <a:prstGeom prst="line">
            <a:avLst/>
          </a:prstGeom>
          <a:ln w="85725">
            <a:gradFill flip="none" rotWithShape="1">
              <a:gsLst>
                <a:gs pos="0">
                  <a:srgbClr val="E81331"/>
                </a:gs>
                <a:gs pos="100000">
                  <a:srgbClr val="FF6600"/>
                </a:gs>
              </a:gsLst>
              <a:lin ang="21420000" scaled="0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elong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746" y="31360"/>
            <a:ext cx="1316817" cy="557973"/>
          </a:xfrm>
          <a:prstGeom prst="rect">
            <a:avLst/>
          </a:prstGeom>
        </p:spPr>
      </p:pic>
      <p:grpSp>
        <p:nvGrpSpPr>
          <p:cNvPr id="11" name="组 10"/>
          <p:cNvGrpSpPr/>
          <p:nvPr/>
        </p:nvGrpSpPr>
        <p:grpSpPr>
          <a:xfrm>
            <a:off x="907477" y="947910"/>
            <a:ext cx="5442968" cy="3182604"/>
            <a:chOff x="1309325" y="1865402"/>
            <a:chExt cx="5729165" cy="3558818"/>
          </a:xfrm>
        </p:grpSpPr>
        <p:sp>
          <p:nvSpPr>
            <p:cNvPr id="53" name="圆角矩形 52"/>
            <p:cNvSpPr/>
            <p:nvPr/>
          </p:nvSpPr>
          <p:spPr>
            <a:xfrm>
              <a:off x="5153746" y="1865402"/>
              <a:ext cx="1884744" cy="3558818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" name="直接访问存储器 53"/>
            <p:cNvSpPr/>
            <p:nvPr/>
          </p:nvSpPr>
          <p:spPr>
            <a:xfrm>
              <a:off x="5272798" y="2129999"/>
              <a:ext cx="1384712" cy="635030"/>
            </a:xfrm>
            <a:prstGeom prst="flowChartMagneticDrum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</a:rPr>
                <a:t>R1_1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56" name="直接访问存储器 55"/>
            <p:cNvSpPr/>
            <p:nvPr/>
          </p:nvSpPr>
          <p:spPr>
            <a:xfrm>
              <a:off x="5272798" y="2917429"/>
              <a:ext cx="1384712" cy="635030"/>
            </a:xfrm>
            <a:prstGeom prst="flowChartMagneticDrum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</a:rPr>
                <a:t>R1_2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62" name="直接访问存储器 61"/>
            <p:cNvSpPr/>
            <p:nvPr/>
          </p:nvSpPr>
          <p:spPr>
            <a:xfrm>
              <a:off x="5272798" y="3697988"/>
              <a:ext cx="1384712" cy="635030"/>
            </a:xfrm>
            <a:prstGeom prst="flowChartMagneticDrum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</a:rPr>
                <a:t>R1_3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63" name="直接访问存储器 62"/>
            <p:cNvSpPr/>
            <p:nvPr/>
          </p:nvSpPr>
          <p:spPr>
            <a:xfrm>
              <a:off x="5272798" y="4491776"/>
              <a:ext cx="1384712" cy="635030"/>
            </a:xfrm>
            <a:prstGeom prst="flowChartMagneticDrum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</a:rPr>
                <a:t>R1_4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64" name="准备 63"/>
            <p:cNvSpPr/>
            <p:nvPr/>
          </p:nvSpPr>
          <p:spPr>
            <a:xfrm>
              <a:off x="1309325" y="2239080"/>
              <a:ext cx="1990175" cy="798736"/>
            </a:xfrm>
            <a:prstGeom prst="flowChartPreparation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solidFill>
                    <a:schemeClr val="tx1"/>
                  </a:solidFill>
                </a:rPr>
                <a:t>模糊查询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准备 64"/>
            <p:cNvSpPr/>
            <p:nvPr/>
          </p:nvSpPr>
          <p:spPr>
            <a:xfrm>
              <a:off x="1309325" y="4314976"/>
              <a:ext cx="1990175" cy="798736"/>
            </a:xfrm>
            <a:prstGeom prst="flowChartPreparation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solidFill>
                    <a:schemeClr val="tx1"/>
                  </a:solidFill>
                </a:rPr>
                <a:t>精确删除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肘形连接符 65"/>
            <p:cNvCxnSpPr>
              <a:stCxn id="64" idx="3"/>
              <a:endCxn id="54" idx="1"/>
            </p:cNvCxnSpPr>
            <p:nvPr/>
          </p:nvCxnSpPr>
          <p:spPr>
            <a:xfrm flipV="1">
              <a:off x="3299500" y="2447514"/>
              <a:ext cx="1973298" cy="190934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肘形连接符 66"/>
            <p:cNvCxnSpPr>
              <a:stCxn id="64" idx="3"/>
              <a:endCxn id="56" idx="1"/>
            </p:cNvCxnSpPr>
            <p:nvPr/>
          </p:nvCxnSpPr>
          <p:spPr>
            <a:xfrm>
              <a:off x="3299500" y="2638448"/>
              <a:ext cx="1973298" cy="596496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肘形连接符 67"/>
            <p:cNvCxnSpPr>
              <a:stCxn id="64" idx="3"/>
              <a:endCxn id="62" idx="1"/>
            </p:cNvCxnSpPr>
            <p:nvPr/>
          </p:nvCxnSpPr>
          <p:spPr>
            <a:xfrm>
              <a:off x="3299500" y="2638448"/>
              <a:ext cx="1973298" cy="1377055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肘形连接符 68"/>
            <p:cNvCxnSpPr>
              <a:stCxn id="64" idx="3"/>
              <a:endCxn id="63" idx="1"/>
            </p:cNvCxnSpPr>
            <p:nvPr/>
          </p:nvCxnSpPr>
          <p:spPr>
            <a:xfrm>
              <a:off x="3299500" y="2638448"/>
              <a:ext cx="1973298" cy="2170843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肘形连接符 69"/>
            <p:cNvCxnSpPr>
              <a:stCxn id="65" idx="3"/>
              <a:endCxn id="62" idx="4"/>
            </p:cNvCxnSpPr>
            <p:nvPr/>
          </p:nvCxnSpPr>
          <p:spPr>
            <a:xfrm flipV="1">
              <a:off x="3299500" y="4015503"/>
              <a:ext cx="3358010" cy="698841"/>
            </a:xfrm>
            <a:prstGeom prst="bentConnector3">
              <a:avLst>
                <a:gd name="adj1" fmla="val 106808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525997" y="5220867"/>
            <a:ext cx="8077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由于缓存查询多为模糊查询，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数据管理没有采用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的方式，缓存管理系统采用与</a:t>
            </a:r>
            <a:r>
              <a:rPr lang="en-US" altLang="zh-CN" dirty="0" err="1" smtClean="0"/>
              <a:t>Ehcache</a:t>
            </a:r>
            <a:r>
              <a:rPr lang="zh-CN" altLang="en-US" dirty="0" smtClean="0"/>
              <a:t>管理类似的“轮询查询精准删除”的方式进行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管理。</a:t>
            </a:r>
            <a:endParaRPr lang="zh-CN" altLang="zh-CN" dirty="0"/>
          </a:p>
        </p:txBody>
      </p:sp>
      <p:sp>
        <p:nvSpPr>
          <p:cNvPr id="36" name="文本框 35"/>
          <p:cNvSpPr txBox="1"/>
          <p:nvPr/>
        </p:nvSpPr>
        <p:spPr>
          <a:xfrm>
            <a:off x="256584" y="15680"/>
            <a:ext cx="549089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latin typeface="+mj-ea"/>
                <a:cs typeface="微软雅黑"/>
              </a:defRPr>
            </a:lvl1pPr>
          </a:lstStyle>
          <a:p>
            <a:r>
              <a:rPr lang="zh-CN" altLang="en-US" dirty="0"/>
              <a:t>架构设计</a:t>
            </a:r>
            <a:r>
              <a:rPr lang="en-US" altLang="zh-CN" dirty="0" smtClean="0"/>
              <a:t>-</a:t>
            </a:r>
            <a:r>
              <a:rPr lang="en-US" altLang="zh-CN" dirty="0" err="1"/>
              <a:t>Redis</a:t>
            </a:r>
            <a:r>
              <a:rPr lang="zh-CN" altLang="en-US" dirty="0"/>
              <a:t>管理</a:t>
            </a:r>
          </a:p>
        </p:txBody>
      </p:sp>
    </p:spTree>
    <p:extLst>
      <p:ext uri="{BB962C8B-B14F-4D97-AF65-F5344CB8AC3E}">
        <p14:creationId xmlns:p14="http://schemas.microsoft.com/office/powerpoint/2010/main" val="142352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线连接符 15"/>
          <p:cNvCxnSpPr/>
          <p:nvPr/>
        </p:nvCxnSpPr>
        <p:spPr>
          <a:xfrm>
            <a:off x="0" y="695243"/>
            <a:ext cx="9144000" cy="0"/>
          </a:xfrm>
          <a:prstGeom prst="line">
            <a:avLst/>
          </a:prstGeom>
          <a:ln w="85725">
            <a:gradFill flip="none" rotWithShape="1">
              <a:gsLst>
                <a:gs pos="0">
                  <a:srgbClr val="E81331"/>
                </a:gs>
                <a:gs pos="100000">
                  <a:srgbClr val="FF6600"/>
                </a:gs>
              </a:gsLst>
              <a:lin ang="21420000" scaled="0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elong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746" y="31360"/>
            <a:ext cx="1316817" cy="55797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6584" y="1075051"/>
            <a:ext cx="86169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读写：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MongoDB</a:t>
            </a:r>
            <a:r>
              <a:rPr kumimoji="1" lang="zh-CN" altLang="en-US" dirty="0" smtClean="0"/>
              <a:t>集群使用了其自带的副本集（</a:t>
            </a:r>
            <a:r>
              <a:rPr lang="en-US" altLang="zh-CN" dirty="0"/>
              <a:t>Replica Set</a:t>
            </a:r>
            <a:r>
              <a:rPr kumimoji="1" lang="zh-CN" altLang="en-US" dirty="0" smtClean="0"/>
              <a:t>）方式。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连接策略采用了</a:t>
            </a:r>
            <a:r>
              <a:rPr kumimoji="1" lang="en-US" altLang="zh-CN" dirty="0" smtClean="0"/>
              <a:t>nearest</a:t>
            </a:r>
            <a:r>
              <a:rPr kumimoji="1" lang="zh-CN" altLang="en-US" dirty="0" smtClean="0"/>
              <a:t>，保证从延迟最低的节点读取数据。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过期时间采用了两种过期方式实现。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每天的定时任务主动删除过期数据；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缓存读取时检查过期数据并删除。</a:t>
            </a:r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4467687" y="2549063"/>
            <a:ext cx="4153673" cy="3603923"/>
            <a:chOff x="2390851" y="2087266"/>
            <a:chExt cx="4153673" cy="3603923"/>
          </a:xfrm>
        </p:grpSpPr>
        <p:sp>
          <p:nvSpPr>
            <p:cNvPr id="21" name="磁盘 20"/>
            <p:cNvSpPr/>
            <p:nvPr/>
          </p:nvSpPr>
          <p:spPr>
            <a:xfrm>
              <a:off x="2390851" y="4116842"/>
              <a:ext cx="971997" cy="1574347"/>
            </a:xfrm>
            <a:prstGeom prst="flowChartMagneticDisk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</a:rPr>
                <a:t>M1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2" name="磁盘 21"/>
            <p:cNvSpPr/>
            <p:nvPr/>
          </p:nvSpPr>
          <p:spPr>
            <a:xfrm>
              <a:off x="3945451" y="2087266"/>
              <a:ext cx="971997" cy="1574347"/>
            </a:xfrm>
            <a:prstGeom prst="flowChartMagneticDisk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</a:rPr>
                <a:t>M2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3" name="磁盘 22"/>
            <p:cNvSpPr/>
            <p:nvPr/>
          </p:nvSpPr>
          <p:spPr>
            <a:xfrm>
              <a:off x="5572527" y="4116842"/>
              <a:ext cx="971997" cy="1574347"/>
            </a:xfrm>
            <a:prstGeom prst="flowChartMagneticDisk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</a:rPr>
                <a:t>M3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24" name="直线箭头连接符 23"/>
            <p:cNvCxnSpPr>
              <a:stCxn id="22" idx="2"/>
              <a:endCxn id="21" idx="1"/>
            </p:cNvCxnSpPr>
            <p:nvPr/>
          </p:nvCxnSpPr>
          <p:spPr>
            <a:xfrm flipH="1">
              <a:off x="2876850" y="2874440"/>
              <a:ext cx="1068601" cy="124240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箭头连接符 24"/>
            <p:cNvCxnSpPr>
              <a:stCxn id="22" idx="4"/>
              <a:endCxn id="23" idx="1"/>
            </p:cNvCxnSpPr>
            <p:nvPr/>
          </p:nvCxnSpPr>
          <p:spPr>
            <a:xfrm>
              <a:off x="4917448" y="2874440"/>
              <a:ext cx="1141078" cy="124240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/>
            <p:cNvCxnSpPr>
              <a:endCxn id="21" idx="4"/>
            </p:cNvCxnSpPr>
            <p:nvPr/>
          </p:nvCxnSpPr>
          <p:spPr>
            <a:xfrm flipH="1">
              <a:off x="3362848" y="4904016"/>
              <a:ext cx="2209679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256584" y="3978474"/>
            <a:ext cx="36963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管理：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由于</a:t>
            </a:r>
            <a:r>
              <a:rPr kumimoji="1" lang="en-US" altLang="zh-CN" dirty="0" err="1" smtClean="0"/>
              <a:t>MongoDB</a:t>
            </a:r>
            <a:r>
              <a:rPr kumimoji="1" lang="zh-CN" altLang="en-US" dirty="0" smtClean="0"/>
              <a:t>集群功能由其自己实现，管理采用与缓存读写相同的逻辑，直接使用</a:t>
            </a:r>
            <a:r>
              <a:rPr kumimoji="1" lang="en-US" altLang="zh-CN" dirty="0" smtClean="0"/>
              <a:t>Mongo</a:t>
            </a:r>
            <a:r>
              <a:rPr kumimoji="1" lang="zh-CN" altLang="en-US" dirty="0" smtClean="0"/>
              <a:t>语法实现查询和删除。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256584" y="15680"/>
            <a:ext cx="549089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latin typeface="+mj-ea"/>
                <a:cs typeface="微软雅黑"/>
              </a:defRPr>
            </a:lvl1pPr>
          </a:lstStyle>
          <a:p>
            <a:r>
              <a:rPr lang="zh-CN" altLang="en-US" dirty="0"/>
              <a:t>架构设计</a:t>
            </a:r>
            <a:r>
              <a:rPr lang="en-US" altLang="zh-CN" dirty="0" smtClean="0"/>
              <a:t>-</a:t>
            </a:r>
            <a:r>
              <a:rPr lang="en-US" altLang="zh-CN" dirty="0" err="1"/>
              <a:t>MongoDB</a:t>
            </a:r>
            <a:r>
              <a:rPr lang="zh-CN" altLang="en-US" dirty="0"/>
              <a:t>读写与管理</a:t>
            </a:r>
          </a:p>
        </p:txBody>
      </p:sp>
    </p:spTree>
    <p:extLst>
      <p:ext uri="{BB962C8B-B14F-4D97-AF65-F5344CB8AC3E}">
        <p14:creationId xmlns:p14="http://schemas.microsoft.com/office/powerpoint/2010/main" val="17238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线连接符 15"/>
          <p:cNvCxnSpPr/>
          <p:nvPr/>
        </p:nvCxnSpPr>
        <p:spPr>
          <a:xfrm>
            <a:off x="0" y="695243"/>
            <a:ext cx="9144000" cy="0"/>
          </a:xfrm>
          <a:prstGeom prst="line">
            <a:avLst/>
          </a:prstGeom>
          <a:ln w="85725">
            <a:gradFill flip="none" rotWithShape="1">
              <a:gsLst>
                <a:gs pos="0">
                  <a:srgbClr val="E81331"/>
                </a:gs>
                <a:gs pos="100000">
                  <a:srgbClr val="FF6600"/>
                </a:gs>
              </a:gsLst>
              <a:lin ang="21420000" scaled="0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elong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746" y="31360"/>
            <a:ext cx="1316817" cy="557973"/>
          </a:xfrm>
          <a:prstGeom prst="rect">
            <a:avLst/>
          </a:prstGeom>
        </p:spPr>
      </p:pic>
      <p:grpSp>
        <p:nvGrpSpPr>
          <p:cNvPr id="7" name="组 6"/>
          <p:cNvGrpSpPr/>
          <p:nvPr/>
        </p:nvGrpSpPr>
        <p:grpSpPr>
          <a:xfrm>
            <a:off x="1001974" y="962076"/>
            <a:ext cx="6601957" cy="5715480"/>
            <a:chOff x="720130" y="141335"/>
            <a:chExt cx="6601957" cy="6536221"/>
          </a:xfrm>
        </p:grpSpPr>
        <p:sp>
          <p:nvSpPr>
            <p:cNvPr id="31" name="直接访问存储器 30"/>
            <p:cNvSpPr/>
            <p:nvPr/>
          </p:nvSpPr>
          <p:spPr>
            <a:xfrm>
              <a:off x="1907833" y="2037647"/>
              <a:ext cx="1384712" cy="635030"/>
            </a:xfrm>
            <a:prstGeom prst="flowChartMagneticDrum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</a:rPr>
                <a:t>R1_1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2" name="直接访问存储器 31"/>
            <p:cNvSpPr/>
            <p:nvPr/>
          </p:nvSpPr>
          <p:spPr>
            <a:xfrm>
              <a:off x="1907833" y="2825077"/>
              <a:ext cx="1384712" cy="635030"/>
            </a:xfrm>
            <a:prstGeom prst="flowChartMagneticDrum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</a:rPr>
                <a:t>R1_2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3" name="直接访问存储器 32"/>
            <p:cNvSpPr/>
            <p:nvPr/>
          </p:nvSpPr>
          <p:spPr>
            <a:xfrm>
              <a:off x="1907833" y="3605636"/>
              <a:ext cx="1384712" cy="635030"/>
            </a:xfrm>
            <a:prstGeom prst="flowChartMagneticDrum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</a:rPr>
                <a:t>R1_3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4" name="直接访问存储器 33"/>
            <p:cNvSpPr/>
            <p:nvPr/>
          </p:nvSpPr>
          <p:spPr>
            <a:xfrm>
              <a:off x="1907833" y="4399424"/>
              <a:ext cx="1384712" cy="635030"/>
            </a:xfrm>
            <a:prstGeom prst="flowChartMagneticDrum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</a:rPr>
                <a:t>R1_4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5" name="直接访问存储器 34"/>
            <p:cNvSpPr/>
            <p:nvPr/>
          </p:nvSpPr>
          <p:spPr>
            <a:xfrm>
              <a:off x="4692647" y="2037647"/>
              <a:ext cx="1384712" cy="635030"/>
            </a:xfrm>
            <a:prstGeom prst="flowChartMagneticDrum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</a:rPr>
                <a:t>R2_1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6" name="直接访问存储器 35"/>
            <p:cNvSpPr/>
            <p:nvPr/>
          </p:nvSpPr>
          <p:spPr>
            <a:xfrm>
              <a:off x="4692647" y="2825077"/>
              <a:ext cx="1384712" cy="635030"/>
            </a:xfrm>
            <a:prstGeom prst="flowChartMagneticDrum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</a:rPr>
                <a:t>R2_2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7" name="直接访问存储器 36"/>
            <p:cNvSpPr/>
            <p:nvPr/>
          </p:nvSpPr>
          <p:spPr>
            <a:xfrm>
              <a:off x="4692647" y="3605636"/>
              <a:ext cx="1384712" cy="635030"/>
            </a:xfrm>
            <a:prstGeom prst="flowChartMagneticDrum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</a:rPr>
                <a:t>R2_3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8" name="直接访问存储器 37"/>
            <p:cNvSpPr/>
            <p:nvPr/>
          </p:nvSpPr>
          <p:spPr>
            <a:xfrm>
              <a:off x="4692647" y="4399424"/>
              <a:ext cx="1384712" cy="635030"/>
            </a:xfrm>
            <a:prstGeom prst="flowChartMagneticDrum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</a:rPr>
                <a:t>R2_4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39" name="组 38"/>
            <p:cNvGrpSpPr/>
            <p:nvPr/>
          </p:nvGrpSpPr>
          <p:grpSpPr>
            <a:xfrm>
              <a:off x="1191487" y="1911728"/>
              <a:ext cx="5800311" cy="3199907"/>
              <a:chOff x="1270045" y="1911728"/>
              <a:chExt cx="5800311" cy="3199907"/>
            </a:xfrm>
          </p:grpSpPr>
          <p:sp>
            <p:nvSpPr>
              <p:cNvPr id="40" name="圆角矩形 39"/>
              <p:cNvSpPr/>
              <p:nvPr/>
            </p:nvSpPr>
            <p:spPr>
              <a:xfrm>
                <a:off x="1270045" y="1911728"/>
                <a:ext cx="5800311" cy="3199907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3752083" y="3234226"/>
                <a:ext cx="703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Redis</a:t>
                </a:r>
                <a:endParaRPr kumimoji="1" lang="zh-CN" altLang="en-US" dirty="0"/>
              </a:p>
            </p:txBody>
          </p:sp>
        </p:grpSp>
        <p:grpSp>
          <p:nvGrpSpPr>
            <p:cNvPr id="42" name="组 41"/>
            <p:cNvGrpSpPr/>
            <p:nvPr/>
          </p:nvGrpSpPr>
          <p:grpSpPr>
            <a:xfrm>
              <a:off x="720130" y="141335"/>
              <a:ext cx="2953395" cy="6536221"/>
              <a:chOff x="798688" y="141335"/>
              <a:chExt cx="2953395" cy="6536221"/>
            </a:xfrm>
          </p:grpSpPr>
          <p:sp>
            <p:nvSpPr>
              <p:cNvPr id="43" name="圆角矩形 42"/>
              <p:cNvSpPr/>
              <p:nvPr/>
            </p:nvSpPr>
            <p:spPr>
              <a:xfrm>
                <a:off x="798688" y="510667"/>
                <a:ext cx="2953395" cy="616688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1986391" y="141335"/>
                <a:ext cx="6249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IDC1</a:t>
                </a:r>
                <a:endParaRPr kumimoji="1" lang="zh-CN" altLang="en-US" dirty="0"/>
              </a:p>
            </p:txBody>
          </p:sp>
        </p:grpSp>
        <p:grpSp>
          <p:nvGrpSpPr>
            <p:cNvPr id="45" name="组 44"/>
            <p:cNvGrpSpPr/>
            <p:nvPr/>
          </p:nvGrpSpPr>
          <p:grpSpPr>
            <a:xfrm>
              <a:off x="4368692" y="141335"/>
              <a:ext cx="2953395" cy="6536221"/>
              <a:chOff x="4447250" y="141335"/>
              <a:chExt cx="2953395" cy="6536221"/>
            </a:xfrm>
          </p:grpSpPr>
          <p:sp>
            <p:nvSpPr>
              <p:cNvPr id="46" name="圆角矩形 45"/>
              <p:cNvSpPr/>
              <p:nvPr/>
            </p:nvSpPr>
            <p:spPr>
              <a:xfrm>
                <a:off x="4447250" y="510667"/>
                <a:ext cx="2953395" cy="616688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5638473" y="141335"/>
                <a:ext cx="6249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IDC2</a:t>
                </a:r>
                <a:endParaRPr kumimoji="1" lang="zh-CN" altLang="en-US" dirty="0"/>
              </a:p>
            </p:txBody>
          </p:sp>
        </p:grpSp>
        <p:sp>
          <p:nvSpPr>
            <p:cNvPr id="48" name="磁盘 47"/>
            <p:cNvSpPr/>
            <p:nvPr/>
          </p:nvSpPr>
          <p:spPr>
            <a:xfrm>
              <a:off x="1623565" y="5303084"/>
              <a:ext cx="688728" cy="1102373"/>
            </a:xfrm>
            <a:prstGeom prst="flowChartMagneticDisk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</a:rPr>
                <a:t>M1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49" name="磁盘 48"/>
            <p:cNvSpPr/>
            <p:nvPr/>
          </p:nvSpPr>
          <p:spPr>
            <a:xfrm>
              <a:off x="2709844" y="5303084"/>
              <a:ext cx="688728" cy="1102373"/>
            </a:xfrm>
            <a:prstGeom prst="flowChartMagneticDisk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</a:rPr>
                <a:t>M2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50" name="磁盘 49"/>
            <p:cNvSpPr/>
            <p:nvPr/>
          </p:nvSpPr>
          <p:spPr>
            <a:xfrm>
              <a:off x="5286521" y="5303084"/>
              <a:ext cx="688728" cy="1102373"/>
            </a:xfrm>
            <a:prstGeom prst="flowChartMagneticDisk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</a:rPr>
                <a:t>M3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51" name="组 50"/>
            <p:cNvGrpSpPr/>
            <p:nvPr/>
          </p:nvGrpSpPr>
          <p:grpSpPr>
            <a:xfrm>
              <a:off x="4883787" y="824379"/>
              <a:ext cx="1675936" cy="877300"/>
              <a:chOff x="1479538" y="824924"/>
              <a:chExt cx="1675936" cy="877300"/>
            </a:xfrm>
          </p:grpSpPr>
          <p:sp>
            <p:nvSpPr>
              <p:cNvPr id="52" name="圆角矩形 51"/>
              <p:cNvSpPr/>
              <p:nvPr/>
            </p:nvSpPr>
            <p:spPr>
              <a:xfrm>
                <a:off x="1479538" y="824924"/>
                <a:ext cx="1675936" cy="877300"/>
              </a:xfrm>
              <a:prstGeom prst="round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702123" y="824924"/>
                <a:ext cx="1227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WebServer</a:t>
                </a:r>
                <a:endParaRPr kumimoji="1" lang="zh-CN" altLang="en-US" dirty="0"/>
              </a:p>
            </p:txBody>
          </p:sp>
          <p:sp>
            <p:nvSpPr>
              <p:cNvPr id="54" name="存储的数据 53"/>
              <p:cNvSpPr/>
              <p:nvPr/>
            </p:nvSpPr>
            <p:spPr>
              <a:xfrm>
                <a:off x="1715216" y="1361780"/>
                <a:ext cx="1227131" cy="314256"/>
              </a:xfrm>
              <a:prstGeom prst="flowChartOnlineStorag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 smtClean="0">
                    <a:solidFill>
                      <a:srgbClr val="000000"/>
                    </a:solidFill>
                  </a:rPr>
                  <a:t>Ehcache</a:t>
                </a:r>
                <a:endParaRPr kumimoji="1" lang="zh-CN" altLang="en-US" sz="14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" name="组 54"/>
            <p:cNvGrpSpPr/>
            <p:nvPr/>
          </p:nvGrpSpPr>
          <p:grpSpPr>
            <a:xfrm>
              <a:off x="1435543" y="824379"/>
              <a:ext cx="1675936" cy="877300"/>
              <a:chOff x="1479538" y="824924"/>
              <a:chExt cx="1675936" cy="877300"/>
            </a:xfrm>
          </p:grpSpPr>
          <p:sp>
            <p:nvSpPr>
              <p:cNvPr id="56" name="圆角矩形 55"/>
              <p:cNvSpPr/>
              <p:nvPr/>
            </p:nvSpPr>
            <p:spPr>
              <a:xfrm>
                <a:off x="1479538" y="824924"/>
                <a:ext cx="1675936" cy="877300"/>
              </a:xfrm>
              <a:prstGeom prst="round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1702123" y="824924"/>
                <a:ext cx="1227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WebServer</a:t>
                </a:r>
                <a:endParaRPr kumimoji="1" lang="zh-CN" altLang="en-US" dirty="0"/>
              </a:p>
            </p:txBody>
          </p:sp>
          <p:sp>
            <p:nvSpPr>
              <p:cNvPr id="58" name="存储的数据 57"/>
              <p:cNvSpPr/>
              <p:nvPr/>
            </p:nvSpPr>
            <p:spPr>
              <a:xfrm>
                <a:off x="1715216" y="1361780"/>
                <a:ext cx="1227131" cy="314256"/>
              </a:xfrm>
              <a:prstGeom prst="flowChartOnlineStorag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 smtClean="0">
                    <a:solidFill>
                      <a:srgbClr val="000000"/>
                    </a:solidFill>
                  </a:rPr>
                  <a:t>Ehcache</a:t>
                </a:r>
                <a:endParaRPr kumimoji="1" lang="zh-CN" altLang="en-US" sz="14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9" name="组 58"/>
            <p:cNvGrpSpPr/>
            <p:nvPr/>
          </p:nvGrpSpPr>
          <p:grpSpPr>
            <a:xfrm>
              <a:off x="1191487" y="5303084"/>
              <a:ext cx="5800311" cy="1102373"/>
              <a:chOff x="1270045" y="5303084"/>
              <a:chExt cx="5800311" cy="1102373"/>
            </a:xfrm>
          </p:grpSpPr>
          <p:sp>
            <p:nvSpPr>
              <p:cNvPr id="60" name="圆角矩形 59"/>
              <p:cNvSpPr/>
              <p:nvPr/>
            </p:nvSpPr>
            <p:spPr>
              <a:xfrm>
                <a:off x="1270045" y="5303084"/>
                <a:ext cx="5800311" cy="1102373"/>
              </a:xfrm>
              <a:prstGeom prst="roundRect">
                <a:avLst/>
              </a:prstGeom>
              <a:noFill/>
              <a:ln>
                <a:solidFill>
                  <a:srgbClr val="008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3648219" y="5708999"/>
                <a:ext cx="1122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MongoDB</a:t>
                </a:r>
                <a:endParaRPr kumimoji="1" lang="zh-CN" altLang="en-US" dirty="0"/>
              </a:p>
            </p:txBody>
          </p:sp>
        </p:grpSp>
        <p:grpSp>
          <p:nvGrpSpPr>
            <p:cNvPr id="62" name="组 61"/>
            <p:cNvGrpSpPr/>
            <p:nvPr/>
          </p:nvGrpSpPr>
          <p:grpSpPr>
            <a:xfrm>
              <a:off x="1191487" y="1193712"/>
              <a:ext cx="5800311" cy="718016"/>
              <a:chOff x="1270045" y="1361235"/>
              <a:chExt cx="5800311" cy="369332"/>
            </a:xfrm>
          </p:grpSpPr>
          <p:sp>
            <p:nvSpPr>
              <p:cNvPr id="63" name="圆角矩形 62"/>
              <p:cNvSpPr/>
              <p:nvPr/>
            </p:nvSpPr>
            <p:spPr>
              <a:xfrm>
                <a:off x="1270045" y="1361235"/>
                <a:ext cx="5800311" cy="314256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3648219" y="1361235"/>
                <a:ext cx="960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Ehcache</a:t>
                </a:r>
                <a:endParaRPr kumimoji="1" lang="zh-CN" altLang="en-US" dirty="0"/>
              </a:p>
            </p:txBody>
          </p:sp>
        </p:grpSp>
      </p:grpSp>
      <p:sp>
        <p:nvSpPr>
          <p:cNvPr id="67" name="文本框 66"/>
          <p:cNvSpPr txBox="1"/>
          <p:nvPr/>
        </p:nvSpPr>
        <p:spPr>
          <a:xfrm>
            <a:off x="256584" y="15680"/>
            <a:ext cx="549089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latin typeface="+mj-ea"/>
                <a:cs typeface="微软雅黑"/>
              </a:defRPr>
            </a:lvl1pPr>
          </a:lstStyle>
          <a:p>
            <a:r>
              <a:rPr lang="zh-CN" altLang="en-US" dirty="0"/>
              <a:t>架构设计</a:t>
            </a:r>
            <a:r>
              <a:rPr lang="en-US" altLang="zh-CN" dirty="0"/>
              <a:t>-</a:t>
            </a:r>
            <a:r>
              <a:rPr lang="zh-CN" altLang="en-US" dirty="0"/>
              <a:t>部署结构</a:t>
            </a:r>
          </a:p>
        </p:txBody>
      </p:sp>
    </p:spTree>
    <p:extLst>
      <p:ext uri="{BB962C8B-B14F-4D97-AF65-F5344CB8AC3E}">
        <p14:creationId xmlns:p14="http://schemas.microsoft.com/office/powerpoint/2010/main" val="355628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线连接符 15"/>
          <p:cNvCxnSpPr/>
          <p:nvPr/>
        </p:nvCxnSpPr>
        <p:spPr>
          <a:xfrm>
            <a:off x="0" y="695243"/>
            <a:ext cx="9144000" cy="0"/>
          </a:xfrm>
          <a:prstGeom prst="line">
            <a:avLst/>
          </a:prstGeom>
          <a:ln w="85725">
            <a:gradFill flip="none" rotWithShape="1">
              <a:gsLst>
                <a:gs pos="0">
                  <a:srgbClr val="E81331"/>
                </a:gs>
                <a:gs pos="100000">
                  <a:srgbClr val="FF6600"/>
                </a:gs>
              </a:gsLst>
              <a:lin ang="21420000" scaled="0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56584" y="15680"/>
            <a:ext cx="549089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+mj-ea"/>
                <a:ea typeface="+mj-ea"/>
                <a:cs typeface="微软雅黑"/>
              </a:rPr>
              <a:t>架构设计</a:t>
            </a:r>
            <a:r>
              <a:rPr lang="en-US" altLang="zh-CN" sz="3200" b="1" dirty="0" smtClean="0">
                <a:latin typeface="+mj-ea"/>
                <a:ea typeface="+mj-ea"/>
                <a:cs typeface="微软雅黑"/>
              </a:rPr>
              <a:t>-</a:t>
            </a:r>
            <a:r>
              <a:rPr lang="zh-CN" altLang="en-US" sz="3200" b="1" dirty="0" smtClean="0">
                <a:latin typeface="+mj-ea"/>
                <a:ea typeface="+mj-ea"/>
                <a:cs typeface="微软雅黑"/>
              </a:rPr>
              <a:t>业务扩展性</a:t>
            </a:r>
            <a:endParaRPr kumimoji="1" lang="zh-CN" altLang="en-US" sz="3200" b="1" dirty="0">
              <a:latin typeface="+mj-ea"/>
              <a:ea typeface="+mj-ea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6584" y="1075051"/>
            <a:ext cx="861697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并发及容量扩展性：</a:t>
            </a:r>
            <a:endParaRPr kumimoji="1" lang="en-US" altLang="zh-CN" sz="2400" dirty="0" smtClean="0"/>
          </a:p>
          <a:p>
            <a:endParaRPr kumimoji="1" lang="en-US" altLang="zh-CN" sz="2400" dirty="0" smtClean="0"/>
          </a:p>
          <a:p>
            <a:r>
              <a:rPr kumimoji="1" lang="en-US" altLang="zh-CN" dirty="0" err="1" smtClean="0"/>
              <a:t>Ehcache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增加</a:t>
            </a:r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簇数量。（减少缓存之间的相互影响，提高并发）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扩大容量设置。（需要增大</a:t>
            </a:r>
            <a:r>
              <a:rPr kumimoji="1" lang="en-US" altLang="zh-CN" dirty="0" smtClean="0"/>
              <a:t>VM</a:t>
            </a:r>
            <a:r>
              <a:rPr kumimoji="1" lang="zh-CN" altLang="en-US" dirty="0" smtClean="0"/>
              <a:t>内存，可能会导致</a:t>
            </a:r>
            <a:r>
              <a:rPr kumimoji="1" lang="en-US" altLang="zh-CN" dirty="0" smtClean="0"/>
              <a:t>GC</a:t>
            </a:r>
            <a:r>
              <a:rPr kumimoji="1" lang="zh-CN" altLang="en-US" dirty="0" smtClean="0"/>
              <a:t>性能下降）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增加单节点内存分配和集群中机器数量。（随着机器数量的增加，集群的容量、并发能力、容错能力等均会有所提升）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MongoDB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扩大容量设置，增加分片策略。（由于估算的业务使用容量远小于当前容量，目前仅采用了副本集，没有开启分片）</a:t>
            </a:r>
            <a:endParaRPr kumimoji="1" lang="zh-CN" altLang="en-US" dirty="0"/>
          </a:p>
        </p:txBody>
      </p:sp>
      <p:pic>
        <p:nvPicPr>
          <p:cNvPr id="9" name="图片 8" descr="elong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746" y="31360"/>
            <a:ext cx="1316817" cy="55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4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线连接符 15"/>
          <p:cNvCxnSpPr/>
          <p:nvPr/>
        </p:nvCxnSpPr>
        <p:spPr>
          <a:xfrm>
            <a:off x="0" y="695243"/>
            <a:ext cx="9144000" cy="0"/>
          </a:xfrm>
          <a:prstGeom prst="line">
            <a:avLst/>
          </a:prstGeom>
          <a:ln w="85725">
            <a:gradFill flip="none" rotWithShape="1">
              <a:gsLst>
                <a:gs pos="0">
                  <a:srgbClr val="E81331"/>
                </a:gs>
                <a:gs pos="100000">
                  <a:srgbClr val="FF6600"/>
                </a:gs>
              </a:gsLst>
              <a:lin ang="21420000" scaled="0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56584" y="909153"/>
            <a:ext cx="861697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框架代码扩展点：</a:t>
            </a:r>
            <a:endParaRPr kumimoji="1" lang="en-US" altLang="zh-CN" sz="2400" dirty="0" smtClean="0"/>
          </a:p>
          <a:p>
            <a:endParaRPr kumimoji="1" lang="en-US" altLang="zh-CN" sz="2400" dirty="0" smtClean="0"/>
          </a:p>
          <a:p>
            <a:r>
              <a:rPr kumimoji="1" lang="zh-CN" altLang="en-US" dirty="0" smtClean="0"/>
              <a:t>当前的日志框架采用了面向接口编程的方式，提供了以下扩展点。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缓存读写层接口，用于增加或替换缓存层级。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日志处理接口，用于增加或修改日志策略。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异步处理接口，用于修改默认的异步处理策略。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存取接口，用于增加新的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集群算法。当前有分片、代理、双写顺序读三种实现。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56584" y="15680"/>
            <a:ext cx="549089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+mj-ea"/>
                <a:ea typeface="+mj-ea"/>
                <a:cs typeface="微软雅黑"/>
              </a:rPr>
              <a:t>架构设计</a:t>
            </a:r>
            <a:r>
              <a:rPr lang="en-US" altLang="zh-CN" sz="3200" b="1" dirty="0" smtClean="0">
                <a:latin typeface="+mj-ea"/>
                <a:ea typeface="+mj-ea"/>
                <a:cs typeface="微软雅黑"/>
              </a:rPr>
              <a:t>-</a:t>
            </a:r>
            <a:r>
              <a:rPr lang="zh-CN" altLang="en-US" sz="3200" b="1" dirty="0">
                <a:latin typeface="+mj-ea"/>
                <a:cs typeface="微软雅黑"/>
              </a:rPr>
              <a:t>开发扩展性</a:t>
            </a:r>
            <a:endParaRPr kumimoji="1" lang="zh-CN" altLang="en-US" sz="3200" b="1" dirty="0">
              <a:latin typeface="+mj-ea"/>
              <a:ea typeface="+mj-ea"/>
              <a:cs typeface="微软雅黑"/>
            </a:endParaRPr>
          </a:p>
        </p:txBody>
      </p:sp>
      <p:pic>
        <p:nvPicPr>
          <p:cNvPr id="10" name="图片 9" descr="elong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746" y="31360"/>
            <a:ext cx="1316817" cy="55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5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线连接符 15"/>
          <p:cNvCxnSpPr/>
          <p:nvPr/>
        </p:nvCxnSpPr>
        <p:spPr>
          <a:xfrm>
            <a:off x="0" y="695243"/>
            <a:ext cx="9144000" cy="0"/>
          </a:xfrm>
          <a:prstGeom prst="line">
            <a:avLst/>
          </a:prstGeom>
          <a:ln w="85725">
            <a:gradFill flip="none" rotWithShape="1">
              <a:gsLst>
                <a:gs pos="0">
                  <a:srgbClr val="E81331"/>
                </a:gs>
                <a:gs pos="100000">
                  <a:srgbClr val="FF6600"/>
                </a:gs>
              </a:gsLst>
              <a:lin ang="21420000" scaled="0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1"/>
          <p:cNvSpPr txBox="1">
            <a:spLocks noChangeArrowheads="1"/>
          </p:cNvSpPr>
          <p:nvPr/>
        </p:nvSpPr>
        <p:spPr bwMode="auto">
          <a:xfrm>
            <a:off x="292782" y="4344701"/>
            <a:ext cx="851171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marL="0" indent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双写顺序读是多写随机读的一个技术变种，实现为：</a:t>
            </a:r>
            <a:endParaRPr lang="en-US" altLang="zh-CN" sz="1800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marL="0" indent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8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.</a:t>
            </a:r>
            <a:r>
              <a:rPr lang="zh-CN" altLang="en-US" sz="18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采用一致性</a:t>
            </a:r>
            <a:r>
              <a:rPr lang="en-US" altLang="zh-CN" sz="18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Hash</a:t>
            </a:r>
            <a:r>
              <a:rPr lang="zh-CN" altLang="en-US" sz="18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算法。保证不同服务器针对同一个的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key</a:t>
            </a:r>
            <a:r>
              <a:rPr lang="zh-CN" altLang="en-US" sz="18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计算出的机器列表相同，且集群变化时能尽可能保证缓存不失效。</a:t>
            </a:r>
            <a:endParaRPr lang="en-US" altLang="zh-CN" sz="1800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marL="0" indent="0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zh-CN" sz="1800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marL="0" indent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2.</a:t>
            </a:r>
            <a:r>
              <a:rPr lang="zh-CN" altLang="en-US" sz="18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写入时，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WebServer1</a:t>
            </a:r>
            <a:r>
              <a:rPr lang="zh-CN" altLang="en-US" sz="18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写缓存时通过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a</a:t>
            </a:r>
            <a:r>
              <a:rPr lang="zh-CN" altLang="en-US" sz="18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b</a:t>
            </a:r>
            <a:r>
              <a:rPr lang="zh-CN" altLang="en-US" sz="18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写入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R</a:t>
            </a:r>
            <a:r>
              <a:rPr lang="zh-CN" altLang="en-US" sz="18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1和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R5</a:t>
            </a:r>
            <a:r>
              <a:rPr lang="zh-CN" altLang="en-US" sz="18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WebServer2</a:t>
            </a:r>
            <a:r>
              <a:rPr lang="zh-CN" altLang="en-US" sz="18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同理。</a:t>
            </a:r>
            <a:endParaRPr lang="en-US" altLang="zh-CN" sz="1800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marL="0" indent="0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zh-CN" sz="18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marL="0" indent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8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3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.</a:t>
            </a:r>
            <a:r>
              <a:rPr lang="zh-CN" altLang="en-US" sz="18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读取时，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WebServer1</a:t>
            </a:r>
            <a:r>
              <a:rPr lang="zh-CN" altLang="en-US" sz="18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先通过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a</a:t>
            </a:r>
            <a:r>
              <a:rPr lang="zh-CN" altLang="en-US" sz="18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读取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R1</a:t>
            </a:r>
            <a:r>
              <a:rPr lang="zh-CN" altLang="en-US" sz="18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，若出现异常则通过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b</a:t>
            </a:r>
            <a:r>
              <a:rPr lang="zh-CN" altLang="en-US" sz="18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读取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R5</a:t>
            </a:r>
            <a:r>
              <a:rPr lang="zh-CN" altLang="en-US" sz="18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；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WebServer2</a:t>
            </a:r>
            <a:r>
              <a:rPr lang="zh-CN" altLang="en-US" sz="18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则以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R5</a:t>
            </a:r>
            <a:r>
              <a:rPr lang="zh-CN" altLang="en-US" sz="18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R1</a:t>
            </a:r>
            <a:r>
              <a:rPr lang="zh-CN" altLang="en-US" sz="18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的顺序读取。</a:t>
            </a:r>
            <a:endParaRPr lang="en-US" altLang="zh-CN" sz="1800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6584" y="15680"/>
            <a:ext cx="549089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+mj-ea"/>
                <a:cs typeface="微软雅黑"/>
              </a:rPr>
              <a:t>相关技术</a:t>
            </a:r>
            <a:r>
              <a:rPr lang="en-US" altLang="zh-CN" sz="3200" b="1" dirty="0">
                <a:latin typeface="+mj-ea"/>
                <a:cs typeface="微软雅黑"/>
              </a:rPr>
              <a:t>-</a:t>
            </a:r>
            <a:r>
              <a:rPr lang="zh-CN" altLang="en-US" sz="3200" b="1" dirty="0" smtClean="0">
                <a:latin typeface="+mj-ea"/>
                <a:cs typeface="微软雅黑"/>
              </a:rPr>
              <a:t>双写顺序读</a:t>
            </a:r>
            <a:endParaRPr kumimoji="1" lang="zh-CN" altLang="en-US" sz="3200" b="1" dirty="0">
              <a:latin typeface="+mj-ea"/>
              <a:ea typeface="+mj-ea"/>
              <a:cs typeface="微软雅黑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678010" y="989264"/>
            <a:ext cx="2627892" cy="324852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336843" y="989264"/>
            <a:ext cx="2627892" cy="324852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815664" y="1266432"/>
            <a:ext cx="1439998" cy="3600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WebServer1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5205134" y="1266432"/>
            <a:ext cx="1439998" cy="3600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WebServer2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54" name="罐形 53"/>
          <p:cNvSpPr/>
          <p:nvPr/>
        </p:nvSpPr>
        <p:spPr>
          <a:xfrm>
            <a:off x="1644316" y="3269819"/>
            <a:ext cx="534737" cy="861048"/>
          </a:xfrm>
          <a:prstGeom prst="can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R1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55" name="罐形 54"/>
          <p:cNvSpPr/>
          <p:nvPr/>
        </p:nvSpPr>
        <p:spPr>
          <a:xfrm>
            <a:off x="2371559" y="3269819"/>
            <a:ext cx="534737" cy="861048"/>
          </a:xfrm>
          <a:prstGeom prst="can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R2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56" name="罐形 55"/>
          <p:cNvSpPr/>
          <p:nvPr/>
        </p:nvSpPr>
        <p:spPr>
          <a:xfrm>
            <a:off x="3106822" y="3269819"/>
            <a:ext cx="534737" cy="861048"/>
          </a:xfrm>
          <a:prstGeom prst="can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R3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61" name="罐形 60"/>
          <p:cNvSpPr/>
          <p:nvPr/>
        </p:nvSpPr>
        <p:spPr>
          <a:xfrm>
            <a:off x="5031874" y="3269819"/>
            <a:ext cx="534737" cy="861048"/>
          </a:xfrm>
          <a:prstGeom prst="can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R4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62" name="罐形 61"/>
          <p:cNvSpPr/>
          <p:nvPr/>
        </p:nvSpPr>
        <p:spPr>
          <a:xfrm>
            <a:off x="5759117" y="3269819"/>
            <a:ext cx="534737" cy="861048"/>
          </a:xfrm>
          <a:prstGeom prst="can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R5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63" name="罐形 62"/>
          <p:cNvSpPr/>
          <p:nvPr/>
        </p:nvSpPr>
        <p:spPr>
          <a:xfrm>
            <a:off x="6494380" y="3269819"/>
            <a:ext cx="534737" cy="861048"/>
          </a:xfrm>
          <a:prstGeom prst="can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R6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74" name="直线箭头连接符 73"/>
          <p:cNvCxnSpPr>
            <a:stCxn id="27" idx="2"/>
            <a:endCxn id="54" idx="1"/>
          </p:cNvCxnSpPr>
          <p:nvPr/>
        </p:nvCxnSpPr>
        <p:spPr>
          <a:xfrm flipH="1">
            <a:off x="1911685" y="1626432"/>
            <a:ext cx="623978" cy="164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>
            <a:stCxn id="27" idx="2"/>
            <a:endCxn id="62" idx="1"/>
          </p:cNvCxnSpPr>
          <p:nvPr/>
        </p:nvCxnSpPr>
        <p:spPr>
          <a:xfrm>
            <a:off x="2535663" y="1626432"/>
            <a:ext cx="3490823" cy="164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/>
          <p:cNvCxnSpPr>
            <a:stCxn id="47" idx="2"/>
            <a:endCxn id="54" idx="1"/>
          </p:cNvCxnSpPr>
          <p:nvPr/>
        </p:nvCxnSpPr>
        <p:spPr>
          <a:xfrm flipH="1">
            <a:off x="1911685" y="1626432"/>
            <a:ext cx="4013448" cy="164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/>
          <p:cNvCxnSpPr>
            <a:stCxn id="47" idx="2"/>
            <a:endCxn id="62" idx="1"/>
          </p:cNvCxnSpPr>
          <p:nvPr/>
        </p:nvCxnSpPr>
        <p:spPr>
          <a:xfrm>
            <a:off x="5925133" y="1626432"/>
            <a:ext cx="101353" cy="164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1911685" y="2446421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3488587" y="1925053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4890737" y="1740387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5987911" y="2109719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</a:t>
            </a:r>
            <a:endParaRPr kumimoji="1" lang="zh-CN" altLang="en-US" dirty="0"/>
          </a:p>
        </p:txBody>
      </p:sp>
      <p:pic>
        <p:nvPicPr>
          <p:cNvPr id="88" name="图片 87" descr="elong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746" y="31360"/>
            <a:ext cx="1316817" cy="55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9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线连接符 15"/>
          <p:cNvCxnSpPr/>
          <p:nvPr/>
        </p:nvCxnSpPr>
        <p:spPr>
          <a:xfrm>
            <a:off x="0" y="695243"/>
            <a:ext cx="9144000" cy="0"/>
          </a:xfrm>
          <a:prstGeom prst="line">
            <a:avLst/>
          </a:prstGeom>
          <a:ln w="85725">
            <a:gradFill flip="none" rotWithShape="1">
              <a:gsLst>
                <a:gs pos="0">
                  <a:srgbClr val="E81331"/>
                </a:gs>
                <a:gs pos="100000">
                  <a:srgbClr val="FF6600"/>
                </a:gs>
              </a:gsLst>
              <a:lin ang="21420000" scaled="0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56584" y="15680"/>
            <a:ext cx="549089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+mj-ea"/>
                <a:cs typeface="微软雅黑"/>
              </a:rPr>
              <a:t>相关技术</a:t>
            </a:r>
            <a:r>
              <a:rPr lang="en-US" altLang="zh-CN" sz="3200" b="1" dirty="0" smtClean="0">
                <a:latin typeface="+mj-ea"/>
                <a:cs typeface="微软雅黑"/>
              </a:rPr>
              <a:t>-Spring</a:t>
            </a:r>
            <a:r>
              <a:rPr lang="zh-CN" altLang="en-US" sz="3200" b="1" dirty="0" smtClean="0">
                <a:latin typeface="+mj-ea"/>
                <a:cs typeface="微软雅黑"/>
              </a:rPr>
              <a:t>异步调用</a:t>
            </a:r>
            <a:endParaRPr kumimoji="1" lang="zh-CN" altLang="en-US" sz="3200" b="1" dirty="0">
              <a:latin typeface="+mj-ea"/>
              <a:ea typeface="+mj-ea"/>
              <a:cs typeface="微软雅黑"/>
            </a:endParaRPr>
          </a:p>
        </p:txBody>
      </p:sp>
      <p:sp>
        <p:nvSpPr>
          <p:cNvPr id="8" name="文本框 1"/>
          <p:cNvSpPr txBox="1">
            <a:spLocks noChangeArrowheads="1"/>
          </p:cNvSpPr>
          <p:nvPr/>
        </p:nvSpPr>
        <p:spPr bwMode="auto">
          <a:xfrm>
            <a:off x="292782" y="1069435"/>
            <a:ext cx="851171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marL="0" indent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由于需要对多台机器进行查询，缓存管理系统采用了异步轮询的方式保证快速返回结果。</a:t>
            </a:r>
            <a:endParaRPr lang="en-US" altLang="zh-CN" sz="1800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marL="0" indent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异步任务采用了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Spring</a:t>
            </a:r>
            <a:r>
              <a:rPr lang="zh-CN" altLang="en-US" sz="18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的</a:t>
            </a:r>
            <a:r>
              <a:rPr lang="en-US" altLang="zh-CN" sz="1800" dirty="0" err="1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Async</a:t>
            </a:r>
            <a:r>
              <a:rPr lang="zh-CN" altLang="en-US" sz="18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注解实现。通过在需要开启异步的方法前增加一层代理实现。</a:t>
            </a:r>
            <a:endParaRPr lang="en-US" altLang="zh-CN" sz="1800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77" y="4293509"/>
            <a:ext cx="7018420" cy="2259054"/>
          </a:xfrm>
          <a:prstGeom prst="rect">
            <a:avLst/>
          </a:prstGeom>
        </p:spPr>
      </p:pic>
      <p:grpSp>
        <p:nvGrpSpPr>
          <p:cNvPr id="30" name="组 29"/>
          <p:cNvGrpSpPr/>
          <p:nvPr/>
        </p:nvGrpSpPr>
        <p:grpSpPr>
          <a:xfrm>
            <a:off x="1395665" y="2592897"/>
            <a:ext cx="1886617" cy="1267344"/>
            <a:chOff x="1323475" y="2578718"/>
            <a:chExt cx="1886617" cy="1267344"/>
          </a:xfrm>
        </p:grpSpPr>
        <p:sp>
          <p:nvSpPr>
            <p:cNvPr id="9" name="矩形 8"/>
            <p:cNvSpPr/>
            <p:nvPr/>
          </p:nvSpPr>
          <p:spPr>
            <a:xfrm>
              <a:off x="1323475" y="2578718"/>
              <a:ext cx="1886617" cy="4321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smtClean="0">
                  <a:solidFill>
                    <a:srgbClr val="000000"/>
                  </a:solidFill>
                </a:rPr>
                <a:t>Controller</a:t>
              </a:r>
              <a:endParaRPr kumimoji="1"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323475" y="3413876"/>
              <a:ext cx="1886617" cy="4321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rgbClr val="000000"/>
                  </a:solidFill>
                </a:rPr>
                <a:t>Service</a:t>
              </a:r>
              <a:endParaRPr kumimoji="1" lang="zh-CN" altLang="en-US" sz="2400" dirty="0">
                <a:solidFill>
                  <a:srgbClr val="000000"/>
                </a:solidFill>
              </a:endParaRPr>
            </a:p>
          </p:txBody>
        </p:sp>
        <p:cxnSp>
          <p:nvCxnSpPr>
            <p:cNvPr id="19" name="直线箭头连接符 18"/>
            <p:cNvCxnSpPr>
              <a:stCxn id="9" idx="2"/>
              <a:endCxn id="12" idx="0"/>
            </p:cNvCxnSpPr>
            <p:nvPr/>
          </p:nvCxnSpPr>
          <p:spPr>
            <a:xfrm>
              <a:off x="2266784" y="3010904"/>
              <a:ext cx="0" cy="4029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 47"/>
          <p:cNvGrpSpPr/>
          <p:nvPr/>
        </p:nvGrpSpPr>
        <p:grpSpPr>
          <a:xfrm>
            <a:off x="5801845" y="2794811"/>
            <a:ext cx="0" cy="943955"/>
            <a:chOff x="5801845" y="2794811"/>
            <a:chExt cx="0" cy="943955"/>
          </a:xfrm>
        </p:grpSpPr>
        <p:cxnSp>
          <p:nvCxnSpPr>
            <p:cNvPr id="20" name="直线箭头连接符 19"/>
            <p:cNvCxnSpPr/>
            <p:nvPr/>
          </p:nvCxnSpPr>
          <p:spPr>
            <a:xfrm>
              <a:off x="5801845" y="2794811"/>
              <a:ext cx="0" cy="2489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22"/>
            <p:cNvCxnSpPr/>
            <p:nvPr/>
          </p:nvCxnSpPr>
          <p:spPr>
            <a:xfrm>
              <a:off x="5801845" y="3475925"/>
              <a:ext cx="0" cy="2628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右箭头 25"/>
          <p:cNvSpPr/>
          <p:nvPr/>
        </p:nvSpPr>
        <p:spPr>
          <a:xfrm>
            <a:off x="3663145" y="3067467"/>
            <a:ext cx="730034" cy="3464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395665" y="2592897"/>
            <a:ext cx="1886617" cy="432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>
                <a:solidFill>
                  <a:srgbClr val="000000"/>
                </a:solidFill>
              </a:rPr>
              <a:t>Controller</a:t>
            </a:r>
            <a:endParaRPr kumimoji="1"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395665" y="3428055"/>
            <a:ext cx="1886617" cy="432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rgbClr val="000000"/>
                </a:solidFill>
              </a:rPr>
              <a:t>Service</a:t>
            </a:r>
            <a:endParaRPr kumimoji="1"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858536" y="3051438"/>
            <a:ext cx="1886617" cy="432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err="1" smtClean="0">
                <a:solidFill>
                  <a:srgbClr val="000000"/>
                </a:solidFill>
              </a:rPr>
              <a:t>AsyncProxy</a:t>
            </a:r>
            <a:endParaRPr kumimoji="1" lang="zh-CN" altLang="en-US" sz="2400" dirty="0">
              <a:solidFill>
                <a:srgbClr val="000000"/>
              </a:solidFill>
            </a:endParaRPr>
          </a:p>
        </p:txBody>
      </p:sp>
      <p:pic>
        <p:nvPicPr>
          <p:cNvPr id="50" name="图片 49" descr="elong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746" y="31360"/>
            <a:ext cx="1316817" cy="55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9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8056 -0.03519 " pathEditMode="relative" ptsTypes="AA">
                                      <p:cBhvr>
                                        <p:cTn id="2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0.38073 0.0446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28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1" animBg="1"/>
      <p:bldP spid="41" grpId="0" animBg="1"/>
      <p:bldP spid="41" grpId="1" animBg="1"/>
      <p:bldP spid="42" grpId="0" animBg="1"/>
      <p:bldP spid="42" grpId="1" animBg="1"/>
      <p:bldP spid="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线连接符 15"/>
          <p:cNvCxnSpPr/>
          <p:nvPr/>
        </p:nvCxnSpPr>
        <p:spPr>
          <a:xfrm>
            <a:off x="0" y="695243"/>
            <a:ext cx="9144000" cy="0"/>
          </a:xfrm>
          <a:prstGeom prst="line">
            <a:avLst/>
          </a:prstGeom>
          <a:ln w="85725">
            <a:gradFill flip="none" rotWithShape="1">
              <a:gsLst>
                <a:gs pos="0">
                  <a:srgbClr val="E81331"/>
                </a:gs>
                <a:gs pos="100000">
                  <a:srgbClr val="FF6600"/>
                </a:gs>
              </a:gsLst>
              <a:lin ang="21420000" scaled="0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564431" y="2648766"/>
            <a:ext cx="2183744" cy="679878"/>
          </a:xfrm>
          <a:prstGeom prst="rect">
            <a:avLst/>
          </a:prstGeom>
          <a:solidFill>
            <a:srgbClr val="008000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dirty="0" smtClean="0">
                <a:latin typeface="微软雅黑"/>
                <a:ea typeface="微软雅黑"/>
                <a:cs typeface="微软雅黑"/>
              </a:rPr>
              <a:t>Q&amp;A</a:t>
            </a:r>
            <a:endParaRPr kumimoji="1" lang="zh-CN" altLang="en-US" sz="28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6584" y="15680"/>
            <a:ext cx="549089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latin typeface="+mj-ea"/>
                <a:ea typeface="+mj-ea"/>
                <a:cs typeface="微软雅黑"/>
              </a:rPr>
              <a:t>谢谢</a:t>
            </a:r>
            <a:endParaRPr kumimoji="1" lang="zh-CN" altLang="en-US" sz="3200" b="1" dirty="0">
              <a:latin typeface="+mj-ea"/>
              <a:ea typeface="+mj-ea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44494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线连接符 15"/>
          <p:cNvCxnSpPr/>
          <p:nvPr/>
        </p:nvCxnSpPr>
        <p:spPr>
          <a:xfrm>
            <a:off x="0" y="695243"/>
            <a:ext cx="9144000" cy="0"/>
          </a:xfrm>
          <a:prstGeom prst="line">
            <a:avLst/>
          </a:prstGeom>
          <a:ln w="85725">
            <a:gradFill flip="none" rotWithShape="1">
              <a:gsLst>
                <a:gs pos="0">
                  <a:srgbClr val="E81331"/>
                </a:gs>
                <a:gs pos="100000">
                  <a:srgbClr val="FF6600"/>
                </a:gs>
              </a:gsLst>
              <a:lin ang="21420000" scaled="0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elong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746" y="31360"/>
            <a:ext cx="1316817" cy="557973"/>
          </a:xfrm>
          <a:prstGeom prst="rect">
            <a:avLst/>
          </a:prstGeom>
        </p:spPr>
      </p:pic>
      <p:sp>
        <p:nvSpPr>
          <p:cNvPr id="21" name="文本框 1"/>
          <p:cNvSpPr txBox="1">
            <a:spLocks noChangeArrowheads="1"/>
          </p:cNvSpPr>
          <p:nvPr/>
        </p:nvSpPr>
        <p:spPr bwMode="auto">
          <a:xfrm>
            <a:off x="1763713" y="1881857"/>
            <a:ext cx="5629024" cy="303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l"/>
            </a:pPr>
            <a:r>
              <a:rPr lang="zh-CN" altLang="en-US" sz="3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背景</a:t>
            </a:r>
            <a:endParaRPr lang="en-US" altLang="zh-CN" sz="3200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l"/>
            </a:pPr>
            <a:r>
              <a:rPr lang="zh-CN" altLang="en-US" sz="3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设计目标</a:t>
            </a:r>
            <a:endParaRPr lang="en-US" altLang="zh-CN" sz="3200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l"/>
            </a:pPr>
            <a:r>
              <a:rPr lang="zh-CN" altLang="en-US" sz="3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主要依赖技术</a:t>
            </a:r>
            <a:endParaRPr lang="en-US" altLang="zh-CN" sz="3200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l"/>
            </a:pPr>
            <a:r>
              <a:rPr lang="zh-CN" altLang="en-US" sz="3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架构设计</a:t>
            </a:r>
            <a:endParaRPr lang="en-US" altLang="zh-CN" sz="3200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l"/>
            </a:pPr>
            <a:r>
              <a:rPr lang="zh-CN" altLang="en-US" sz="3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相关技术实现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56584" y="15680"/>
            <a:ext cx="549089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latin typeface="+mj-ea"/>
                <a:cs typeface="微软雅黑"/>
              </a:defRPr>
            </a:lvl1pPr>
          </a:lstStyle>
          <a:p>
            <a:r>
              <a:rPr kumimoji="1" lang="zh-CN" altLang="en-US" dirty="0" smtClean="0"/>
              <a:t>缓存平台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45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线连接符 15"/>
          <p:cNvCxnSpPr/>
          <p:nvPr/>
        </p:nvCxnSpPr>
        <p:spPr>
          <a:xfrm>
            <a:off x="0" y="695243"/>
            <a:ext cx="9144000" cy="0"/>
          </a:xfrm>
          <a:prstGeom prst="line">
            <a:avLst/>
          </a:prstGeom>
          <a:ln w="85725">
            <a:gradFill flip="none" rotWithShape="1">
              <a:gsLst>
                <a:gs pos="0">
                  <a:srgbClr val="E81331"/>
                </a:gs>
                <a:gs pos="100000">
                  <a:srgbClr val="FF6600"/>
                </a:gs>
              </a:gsLst>
              <a:lin ang="21420000" scaled="0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elong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746" y="31360"/>
            <a:ext cx="1316817" cy="55797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89378" y="1771832"/>
            <a:ext cx="2931724" cy="13484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 smtClean="0"/>
              <a:t>缓存数据增多，缺乏直观管理</a:t>
            </a:r>
            <a:endParaRPr lang="zh-CN" altLang="en-US" sz="2400" b="1" dirty="0"/>
          </a:p>
        </p:txBody>
      </p:sp>
      <p:sp>
        <p:nvSpPr>
          <p:cNvPr id="8" name="矩形 7"/>
          <p:cNvSpPr/>
          <p:nvPr/>
        </p:nvSpPr>
        <p:spPr>
          <a:xfrm>
            <a:off x="4761634" y="1771832"/>
            <a:ext cx="2931724" cy="13484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原有的代理方案复杂不便维护</a:t>
            </a:r>
            <a:endParaRPr lang="zh-CN" altLang="en-US" sz="2400" b="1" dirty="0"/>
          </a:p>
        </p:txBody>
      </p:sp>
      <p:sp>
        <p:nvSpPr>
          <p:cNvPr id="10" name="矩形 9"/>
          <p:cNvSpPr/>
          <p:nvPr/>
        </p:nvSpPr>
        <p:spPr>
          <a:xfrm>
            <a:off x="1489378" y="3371183"/>
            <a:ext cx="2931724" cy="13484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网络抖动导致主从切换后的代理频繁重启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761634" y="3371183"/>
            <a:ext cx="2931724" cy="13484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全代理模式下会频繁出现跨中心请求</a:t>
            </a:r>
            <a:endParaRPr lang="zh-CN" altLang="en-US" sz="2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256584" y="15680"/>
            <a:ext cx="549089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latin typeface="+mj-ea"/>
                <a:cs typeface="微软雅黑"/>
              </a:defRPr>
            </a:lvl1pPr>
          </a:lstStyle>
          <a:p>
            <a:r>
              <a:rPr lang="zh-CN" altLang="en-US" dirty="0" smtClean="0"/>
              <a:t>背景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25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8" grpId="1" animBg="1"/>
      <p:bldP spid="10" grpId="1" animBg="1"/>
      <p:bldP spid="1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线连接符 15"/>
          <p:cNvCxnSpPr/>
          <p:nvPr/>
        </p:nvCxnSpPr>
        <p:spPr>
          <a:xfrm>
            <a:off x="0" y="695243"/>
            <a:ext cx="9144000" cy="0"/>
          </a:xfrm>
          <a:prstGeom prst="line">
            <a:avLst/>
          </a:prstGeom>
          <a:ln w="85725">
            <a:gradFill flip="none" rotWithShape="1">
              <a:gsLst>
                <a:gs pos="0">
                  <a:srgbClr val="E81331"/>
                </a:gs>
                <a:gs pos="100000">
                  <a:srgbClr val="FF6600"/>
                </a:gs>
              </a:gsLst>
              <a:lin ang="21420000" scaled="0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elong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746" y="31360"/>
            <a:ext cx="1316817" cy="55797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1944" y="1567995"/>
            <a:ext cx="3932461" cy="198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微软雅黑"/>
                <a:ea typeface="微软雅黑"/>
                <a:cs typeface="微软雅黑"/>
              </a:rPr>
              <a:t>降低运维复杂度</a:t>
            </a:r>
            <a:endParaRPr lang="zh-CN" altLang="en-US" sz="20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47519" y="2734195"/>
            <a:ext cx="4084946" cy="1080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微软雅黑"/>
                <a:ea typeface="微软雅黑"/>
                <a:cs typeface="微软雅黑"/>
              </a:rPr>
              <a:t>配置式多级缓存</a:t>
            </a:r>
            <a:endParaRPr lang="zh-CN" altLang="en-US" sz="20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47519" y="4039940"/>
            <a:ext cx="4084946" cy="108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微软雅黑"/>
                <a:ea typeface="微软雅黑"/>
                <a:cs typeface="微软雅黑"/>
              </a:rPr>
              <a:t>方便后续扩展</a:t>
            </a:r>
            <a:endParaRPr lang="zh-CN" altLang="en-US" sz="20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47518" y="1570484"/>
            <a:ext cx="4084946" cy="10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微软雅黑"/>
                <a:ea typeface="微软雅黑"/>
                <a:cs typeface="微软雅黑"/>
              </a:rPr>
              <a:t>完全兼容旧</a:t>
            </a:r>
            <a:r>
              <a:rPr lang="en-US" altLang="zh-CN" sz="2000" b="1" dirty="0" smtClean="0">
                <a:latin typeface="微软雅黑"/>
                <a:ea typeface="微软雅黑"/>
                <a:cs typeface="微软雅黑"/>
              </a:rPr>
              <a:t>API</a:t>
            </a:r>
          </a:p>
        </p:txBody>
      </p:sp>
      <p:sp>
        <p:nvSpPr>
          <p:cNvPr id="14" name="矩形 13"/>
          <p:cNvSpPr/>
          <p:nvPr/>
        </p:nvSpPr>
        <p:spPr>
          <a:xfrm>
            <a:off x="391944" y="4298345"/>
            <a:ext cx="3932461" cy="198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微软雅黑"/>
                <a:ea typeface="微软雅黑"/>
                <a:cs typeface="微软雅黑"/>
              </a:rPr>
              <a:t>提高系统稳定性</a:t>
            </a:r>
            <a:endParaRPr lang="en-US" altLang="zh-CN" sz="2000" b="1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47518" y="5198345"/>
            <a:ext cx="4084946" cy="1080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微软雅黑"/>
                <a:ea typeface="微软雅黑"/>
                <a:cs typeface="微软雅黑"/>
              </a:rPr>
              <a:t>缓存管理功能</a:t>
            </a:r>
            <a:endParaRPr lang="zh-CN" altLang="en-US" sz="20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56584" y="15680"/>
            <a:ext cx="549089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latin typeface="+mj-ea"/>
                <a:cs typeface="微软雅黑"/>
              </a:defRPr>
            </a:lvl1pPr>
          </a:lstStyle>
          <a:p>
            <a:r>
              <a:rPr kumimoji="1" lang="zh-CN" altLang="en-US" dirty="0" smtClean="0"/>
              <a:t>设计目标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42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线连接符 15"/>
          <p:cNvCxnSpPr/>
          <p:nvPr/>
        </p:nvCxnSpPr>
        <p:spPr>
          <a:xfrm>
            <a:off x="0" y="695243"/>
            <a:ext cx="9144000" cy="0"/>
          </a:xfrm>
          <a:prstGeom prst="line">
            <a:avLst/>
          </a:prstGeom>
          <a:ln w="85725">
            <a:gradFill flip="none" rotWithShape="1">
              <a:gsLst>
                <a:gs pos="0">
                  <a:srgbClr val="E81331"/>
                </a:gs>
                <a:gs pos="100000">
                  <a:srgbClr val="FF6600"/>
                </a:gs>
              </a:gsLst>
              <a:lin ang="21420000" scaled="0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elong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746" y="31360"/>
            <a:ext cx="1316817" cy="55797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30" y="1436388"/>
            <a:ext cx="7182141" cy="88348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31" y="2930026"/>
            <a:ext cx="3863862" cy="12879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6291" y="4336754"/>
            <a:ext cx="5050180" cy="1554534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256584" y="15680"/>
            <a:ext cx="549089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latin typeface="+mj-ea"/>
                <a:cs typeface="微软雅黑"/>
              </a:defRPr>
            </a:lvl1pPr>
          </a:lstStyle>
          <a:p>
            <a:r>
              <a:rPr kumimoji="1" lang="zh-CN" altLang="en-US" dirty="0" smtClean="0"/>
              <a:t>主要技术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303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线连接符 15"/>
          <p:cNvCxnSpPr/>
          <p:nvPr/>
        </p:nvCxnSpPr>
        <p:spPr>
          <a:xfrm>
            <a:off x="0" y="695243"/>
            <a:ext cx="9144000" cy="0"/>
          </a:xfrm>
          <a:prstGeom prst="line">
            <a:avLst/>
          </a:prstGeom>
          <a:ln w="85725">
            <a:gradFill flip="none" rotWithShape="1">
              <a:gsLst>
                <a:gs pos="0">
                  <a:srgbClr val="E81331"/>
                </a:gs>
                <a:gs pos="100000">
                  <a:srgbClr val="FF6600"/>
                </a:gs>
              </a:gsLst>
              <a:lin ang="21420000" scaled="0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elong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746" y="31360"/>
            <a:ext cx="1316817" cy="557973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1246386" y="1588765"/>
            <a:ext cx="827999" cy="3527996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 smtClean="0"/>
              <a:t>业务频道</a:t>
            </a:r>
            <a:endParaRPr kumimoji="1" lang="zh-CN" altLang="en-US" b="1" dirty="0"/>
          </a:p>
        </p:txBody>
      </p:sp>
      <p:sp>
        <p:nvSpPr>
          <p:cNvPr id="35" name="圆角矩形 34"/>
          <p:cNvSpPr/>
          <p:nvPr/>
        </p:nvSpPr>
        <p:spPr>
          <a:xfrm>
            <a:off x="7408947" y="1588765"/>
            <a:ext cx="827999" cy="3527996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 smtClean="0"/>
              <a:t>缓存管理系统</a:t>
            </a:r>
            <a:endParaRPr kumimoji="1" lang="zh-CN" altLang="en-US" b="1" dirty="0"/>
          </a:p>
        </p:txBody>
      </p:sp>
      <p:sp>
        <p:nvSpPr>
          <p:cNvPr id="4" name="圆角矩形 3"/>
          <p:cNvSpPr/>
          <p:nvPr/>
        </p:nvSpPr>
        <p:spPr>
          <a:xfrm>
            <a:off x="3689354" y="1588765"/>
            <a:ext cx="2283164" cy="3527996"/>
          </a:xfrm>
          <a:prstGeom prst="roundRect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左右箭头 5"/>
          <p:cNvSpPr/>
          <p:nvPr/>
        </p:nvSpPr>
        <p:spPr>
          <a:xfrm>
            <a:off x="2192443" y="3053449"/>
            <a:ext cx="1216152" cy="48463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左右箭头 9"/>
          <p:cNvSpPr/>
          <p:nvPr/>
        </p:nvSpPr>
        <p:spPr>
          <a:xfrm>
            <a:off x="6128614" y="3053449"/>
            <a:ext cx="1216152" cy="48463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855676" y="1859535"/>
            <a:ext cx="1935398" cy="5140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Ehcache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855676" y="2662018"/>
            <a:ext cx="1935398" cy="5140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855676" y="3509858"/>
            <a:ext cx="1935398" cy="5140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MongoDB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4755688" y="4233095"/>
            <a:ext cx="143996" cy="1439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756888" y="4430849"/>
            <a:ext cx="143996" cy="1439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756888" y="4627383"/>
            <a:ext cx="143996" cy="1439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56584" y="15680"/>
            <a:ext cx="549089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latin typeface="+mj-ea"/>
                <a:cs typeface="微软雅黑"/>
              </a:defRPr>
            </a:lvl1pPr>
          </a:lstStyle>
          <a:p>
            <a:r>
              <a:rPr lang="zh-CN" altLang="en-US" dirty="0"/>
              <a:t>架构设计</a:t>
            </a:r>
            <a:r>
              <a:rPr lang="en-US" altLang="zh-CN" dirty="0" smtClean="0"/>
              <a:t>-</a:t>
            </a:r>
            <a:r>
              <a:rPr lang="zh-CN" altLang="en-US" dirty="0"/>
              <a:t>总体架构</a:t>
            </a:r>
          </a:p>
        </p:txBody>
      </p:sp>
    </p:spTree>
    <p:extLst>
      <p:ext uri="{BB962C8B-B14F-4D97-AF65-F5344CB8AC3E}">
        <p14:creationId xmlns:p14="http://schemas.microsoft.com/office/powerpoint/2010/main" val="406164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线连接符 15"/>
          <p:cNvCxnSpPr/>
          <p:nvPr/>
        </p:nvCxnSpPr>
        <p:spPr>
          <a:xfrm>
            <a:off x="0" y="695243"/>
            <a:ext cx="9144000" cy="0"/>
          </a:xfrm>
          <a:prstGeom prst="line">
            <a:avLst/>
          </a:prstGeom>
          <a:ln w="85725">
            <a:gradFill flip="none" rotWithShape="1">
              <a:gsLst>
                <a:gs pos="0">
                  <a:srgbClr val="E81331"/>
                </a:gs>
                <a:gs pos="100000">
                  <a:srgbClr val="FF6600"/>
                </a:gs>
              </a:gsLst>
              <a:lin ang="21420000" scaled="0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elong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746" y="31360"/>
            <a:ext cx="1316817" cy="557973"/>
          </a:xfrm>
          <a:prstGeom prst="rect">
            <a:avLst/>
          </a:prstGeom>
        </p:spPr>
      </p:pic>
      <p:sp>
        <p:nvSpPr>
          <p:cNvPr id="70" name="文本框 69"/>
          <p:cNvSpPr txBox="1"/>
          <p:nvPr/>
        </p:nvSpPr>
        <p:spPr>
          <a:xfrm>
            <a:off x="4951880" y="992233"/>
            <a:ext cx="2817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读写操作全部为异步任务减少对主流程的时间占用</a:t>
            </a:r>
            <a:endParaRPr kumimoji="1" lang="zh-CN" altLang="en-US" dirty="0"/>
          </a:p>
        </p:txBody>
      </p:sp>
      <p:grpSp>
        <p:nvGrpSpPr>
          <p:cNvPr id="87" name="组 86"/>
          <p:cNvGrpSpPr/>
          <p:nvPr/>
        </p:nvGrpSpPr>
        <p:grpSpPr>
          <a:xfrm>
            <a:off x="1246386" y="1108656"/>
            <a:ext cx="3179682" cy="2693755"/>
            <a:chOff x="1246386" y="1108656"/>
            <a:chExt cx="3179682" cy="2693755"/>
          </a:xfrm>
        </p:grpSpPr>
        <p:sp>
          <p:nvSpPr>
            <p:cNvPr id="72" name="圆角矩形 71"/>
            <p:cNvSpPr/>
            <p:nvPr/>
          </p:nvSpPr>
          <p:spPr>
            <a:xfrm>
              <a:off x="1246386" y="1108656"/>
              <a:ext cx="557067" cy="2693755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 smtClean="0"/>
                <a:t>业务频道</a:t>
              </a:r>
              <a:endParaRPr kumimoji="1" lang="zh-CN" altLang="en-US" b="1" dirty="0"/>
            </a:p>
          </p:txBody>
        </p:sp>
        <p:sp>
          <p:nvSpPr>
            <p:cNvPr id="73" name="圆角矩形 72"/>
            <p:cNvSpPr/>
            <p:nvPr/>
          </p:nvSpPr>
          <p:spPr>
            <a:xfrm>
              <a:off x="2889984" y="1108656"/>
              <a:ext cx="1536084" cy="2693755"/>
            </a:xfrm>
            <a:prstGeom prst="roundRect">
              <a:avLst/>
            </a:prstGeom>
            <a:noFill/>
            <a:ln w="12700" cmpd="sng">
              <a:solidFill>
                <a:srgbClr val="3366FF"/>
              </a:solidFill>
              <a:prstDash val="sysDash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4" name="左右箭头 73"/>
            <p:cNvSpPr/>
            <p:nvPr/>
          </p:nvSpPr>
          <p:spPr>
            <a:xfrm>
              <a:off x="1882881" y="2226996"/>
              <a:ext cx="818212" cy="370035"/>
            </a:xfrm>
            <a:prstGeom prst="leftRightArrow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75" name="矩形 74"/>
            <p:cNvSpPr/>
            <p:nvPr/>
          </p:nvSpPr>
          <p:spPr>
            <a:xfrm>
              <a:off x="3001884" y="1315399"/>
              <a:ext cx="1302111" cy="3924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/>
                <a:t>Ehcache</a:t>
              </a:r>
              <a:endParaRPr kumimoji="1" lang="zh-CN" altLang="en-US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3001884" y="1928124"/>
              <a:ext cx="1302111" cy="3924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/>
                <a:t>Redis</a:t>
              </a:r>
              <a:endParaRPr kumimoji="1" lang="zh-CN" altLang="en-US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3001884" y="2575481"/>
              <a:ext cx="1302111" cy="3924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/>
                <a:t>MongoDB</a:t>
              </a:r>
              <a:endParaRPr kumimoji="1" lang="zh-CN" altLang="en-US" dirty="0"/>
            </a:p>
          </p:txBody>
        </p:sp>
        <p:sp>
          <p:nvSpPr>
            <p:cNvPr id="78" name="椭圆 77"/>
            <p:cNvSpPr/>
            <p:nvPr/>
          </p:nvSpPr>
          <p:spPr>
            <a:xfrm>
              <a:off x="3607400" y="3127699"/>
              <a:ext cx="96878" cy="10994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3608208" y="3278692"/>
              <a:ext cx="96878" cy="10994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3608208" y="3428753"/>
              <a:ext cx="96878" cy="10994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82" name="图片 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157" y="1707872"/>
            <a:ext cx="4125908" cy="4924108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786" y="4040013"/>
            <a:ext cx="3036614" cy="2591967"/>
          </a:xfrm>
          <a:prstGeom prst="rect">
            <a:avLst/>
          </a:prstGeom>
        </p:spPr>
      </p:pic>
      <p:sp>
        <p:nvSpPr>
          <p:cNvPr id="84" name="文本框 83"/>
          <p:cNvSpPr txBox="1"/>
          <p:nvPr/>
        </p:nvSpPr>
        <p:spPr>
          <a:xfrm>
            <a:off x="256584" y="15680"/>
            <a:ext cx="549089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latin typeface="+mj-ea"/>
                <a:cs typeface="微软雅黑"/>
              </a:defRPr>
            </a:lvl1pPr>
          </a:lstStyle>
          <a:p>
            <a:r>
              <a:rPr lang="zh-CN" altLang="en-US" dirty="0"/>
              <a:t>架构设计</a:t>
            </a:r>
            <a:r>
              <a:rPr lang="en-US" altLang="zh-CN" dirty="0" smtClean="0"/>
              <a:t>-</a:t>
            </a:r>
            <a:r>
              <a:rPr lang="zh-CN" altLang="en-US" dirty="0"/>
              <a:t>异步存取</a:t>
            </a:r>
          </a:p>
        </p:txBody>
      </p:sp>
      <p:sp>
        <p:nvSpPr>
          <p:cNvPr id="85" name="左右箭头 84"/>
          <p:cNvSpPr/>
          <p:nvPr/>
        </p:nvSpPr>
        <p:spPr>
          <a:xfrm>
            <a:off x="1882881" y="2226996"/>
            <a:ext cx="818212" cy="370035"/>
          </a:xfrm>
          <a:prstGeom prst="left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606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85" grpId="0" animBg="1"/>
      <p:bldP spid="8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线连接符 15"/>
          <p:cNvCxnSpPr/>
          <p:nvPr/>
        </p:nvCxnSpPr>
        <p:spPr>
          <a:xfrm>
            <a:off x="0" y="695243"/>
            <a:ext cx="9144000" cy="0"/>
          </a:xfrm>
          <a:prstGeom prst="line">
            <a:avLst/>
          </a:prstGeom>
          <a:ln w="85725">
            <a:gradFill flip="none" rotWithShape="1">
              <a:gsLst>
                <a:gs pos="0">
                  <a:srgbClr val="E81331"/>
                </a:gs>
                <a:gs pos="100000">
                  <a:srgbClr val="FF6600"/>
                </a:gs>
              </a:gsLst>
              <a:lin ang="21420000" scaled="0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elong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746" y="31360"/>
            <a:ext cx="1316817" cy="55797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605" y="948786"/>
            <a:ext cx="2692400" cy="51308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959" y="4204227"/>
            <a:ext cx="2536343" cy="2547418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8322" y="4204227"/>
            <a:ext cx="2705142" cy="2576326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256584" y="15680"/>
            <a:ext cx="549089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latin typeface="+mj-ea"/>
                <a:cs typeface="微软雅黑"/>
              </a:defRPr>
            </a:lvl1pPr>
          </a:lstStyle>
          <a:p>
            <a:r>
              <a:rPr lang="zh-CN" altLang="en-US" dirty="0"/>
              <a:t>架构设计</a:t>
            </a:r>
            <a:r>
              <a:rPr lang="en-US" altLang="zh-CN" dirty="0" smtClean="0"/>
              <a:t>-</a:t>
            </a:r>
            <a:r>
              <a:rPr lang="zh-CN" altLang="en-US" dirty="0"/>
              <a:t>分层读写</a:t>
            </a:r>
          </a:p>
        </p:txBody>
      </p:sp>
      <p:grpSp>
        <p:nvGrpSpPr>
          <p:cNvPr id="47" name="组 46"/>
          <p:cNvGrpSpPr/>
          <p:nvPr/>
        </p:nvGrpSpPr>
        <p:grpSpPr>
          <a:xfrm>
            <a:off x="1246386" y="1094365"/>
            <a:ext cx="3526136" cy="3000374"/>
            <a:chOff x="1246386" y="1094365"/>
            <a:chExt cx="3526136" cy="3000374"/>
          </a:xfrm>
        </p:grpSpPr>
        <p:sp>
          <p:nvSpPr>
            <p:cNvPr id="3" name="圆角矩形 2"/>
            <p:cNvSpPr/>
            <p:nvPr/>
          </p:nvSpPr>
          <p:spPr>
            <a:xfrm>
              <a:off x="1246386" y="1108656"/>
              <a:ext cx="640253" cy="2986083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 smtClean="0"/>
                <a:t>业务频道</a:t>
              </a:r>
              <a:endParaRPr kumimoji="1" lang="zh-CN" altLang="en-US" b="1" dirty="0"/>
            </a:p>
          </p:txBody>
        </p:sp>
        <p:sp>
          <p:nvSpPr>
            <p:cNvPr id="6" name="左右箭头 5"/>
            <p:cNvSpPr/>
            <p:nvPr/>
          </p:nvSpPr>
          <p:spPr>
            <a:xfrm>
              <a:off x="1977928" y="2348359"/>
              <a:ext cx="940394" cy="410191"/>
            </a:xfrm>
            <a:prstGeom prst="leftRightArrow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2" name="组 41"/>
            <p:cNvGrpSpPr/>
            <p:nvPr/>
          </p:nvGrpSpPr>
          <p:grpSpPr>
            <a:xfrm>
              <a:off x="2996927" y="1094365"/>
              <a:ext cx="1775595" cy="2986083"/>
              <a:chOff x="2889983" y="1094365"/>
              <a:chExt cx="1775595" cy="2986083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2889983" y="1094365"/>
                <a:ext cx="1775595" cy="2986083"/>
              </a:xfrm>
              <a:prstGeom prst="roundRect">
                <a:avLst/>
              </a:prstGeom>
              <a:noFill/>
              <a:ln w="12700" cmpd="sng">
                <a:solidFill>
                  <a:srgbClr val="3366FF"/>
                </a:solidFill>
                <a:prstDash val="sysDash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3001884" y="1342135"/>
                <a:ext cx="1505140" cy="4350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err="1" smtClean="0"/>
                  <a:t>Ehcache</a:t>
                </a:r>
                <a:endParaRPr kumimoji="1" lang="zh-CN" altLang="en-US" dirty="0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3001884" y="2021700"/>
                <a:ext cx="1505140" cy="4350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err="1" smtClean="0"/>
                  <a:t>Redis</a:t>
                </a:r>
                <a:endParaRPr kumimoji="1" lang="zh-CN" altLang="en-US" dirty="0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3001884" y="2735897"/>
                <a:ext cx="1505140" cy="4350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err="1" smtClean="0"/>
                  <a:t>MongoDB</a:t>
                </a:r>
                <a:endParaRPr kumimoji="1" lang="zh-CN" altLang="en-US" dirty="0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3674239" y="3354955"/>
                <a:ext cx="111984" cy="12188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3675047" y="3505948"/>
                <a:ext cx="111984" cy="12188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3675047" y="3656009"/>
                <a:ext cx="111984" cy="12188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78" name="组 77"/>
          <p:cNvGrpSpPr/>
          <p:nvPr/>
        </p:nvGrpSpPr>
        <p:grpSpPr>
          <a:xfrm>
            <a:off x="2992809" y="1095288"/>
            <a:ext cx="1775595" cy="2986083"/>
            <a:chOff x="2889983" y="1108656"/>
            <a:chExt cx="1775595" cy="2986083"/>
          </a:xfrm>
          <a:solidFill>
            <a:srgbClr val="FFFF00"/>
          </a:solidFill>
        </p:grpSpPr>
        <p:sp>
          <p:nvSpPr>
            <p:cNvPr id="79" name="圆角矩形 78"/>
            <p:cNvSpPr/>
            <p:nvPr/>
          </p:nvSpPr>
          <p:spPr>
            <a:xfrm>
              <a:off x="2889983" y="1108656"/>
              <a:ext cx="1775595" cy="2986083"/>
            </a:xfrm>
            <a:prstGeom prst="roundRect">
              <a:avLst/>
            </a:prstGeom>
            <a:noFill/>
            <a:ln w="12700" cmpd="sng">
              <a:solidFill>
                <a:srgbClr val="FFFF00"/>
              </a:solidFill>
              <a:prstDash val="sysDash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3001884" y="1342135"/>
              <a:ext cx="1505140" cy="435064"/>
            </a:xfrm>
            <a:prstGeom prst="rect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>
                  <a:solidFill>
                    <a:srgbClr val="000000"/>
                  </a:solidFill>
                </a:rPr>
                <a:t>Ehcache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3001884" y="2021700"/>
              <a:ext cx="1505140" cy="435064"/>
            </a:xfrm>
            <a:prstGeom prst="rect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>
                  <a:solidFill>
                    <a:srgbClr val="000000"/>
                  </a:solidFill>
                </a:rPr>
                <a:t>Redis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3001884" y="2735897"/>
              <a:ext cx="1505140" cy="435064"/>
            </a:xfrm>
            <a:prstGeom prst="rect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>
                  <a:solidFill>
                    <a:srgbClr val="000000"/>
                  </a:solidFill>
                </a:rPr>
                <a:t>MongoDB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674239" y="3354955"/>
              <a:ext cx="111984" cy="121880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3675047" y="3505948"/>
              <a:ext cx="111984" cy="121880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3675047" y="3656009"/>
              <a:ext cx="111984" cy="121880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198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线连接符 15"/>
          <p:cNvCxnSpPr/>
          <p:nvPr/>
        </p:nvCxnSpPr>
        <p:spPr>
          <a:xfrm>
            <a:off x="0" y="695243"/>
            <a:ext cx="9144000" cy="0"/>
          </a:xfrm>
          <a:prstGeom prst="line">
            <a:avLst/>
          </a:prstGeom>
          <a:ln w="85725">
            <a:gradFill flip="none" rotWithShape="1">
              <a:gsLst>
                <a:gs pos="0">
                  <a:srgbClr val="E81331"/>
                </a:gs>
                <a:gs pos="100000">
                  <a:srgbClr val="FF6600"/>
                </a:gs>
              </a:gsLst>
              <a:lin ang="21420000" scaled="0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elong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746" y="31360"/>
            <a:ext cx="1316817" cy="557973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46159" y="1053406"/>
            <a:ext cx="8627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由于</a:t>
            </a:r>
            <a:r>
              <a:rPr kumimoji="1" lang="en-US" altLang="zh-CN" dirty="0" err="1"/>
              <a:t>Ehcache</a:t>
            </a:r>
            <a:r>
              <a:rPr kumimoji="1" lang="zh-CN" altLang="en-US" dirty="0"/>
              <a:t>是</a:t>
            </a:r>
            <a:r>
              <a:rPr kumimoji="1" lang="en-US" altLang="zh-CN" dirty="0"/>
              <a:t>VM</a:t>
            </a:r>
            <a:r>
              <a:rPr kumimoji="1" lang="zh-CN" altLang="en-US" dirty="0"/>
              <a:t>内部的缓存，为了利用其高性能的特点，没有使用集群或</a:t>
            </a:r>
            <a:r>
              <a:rPr kumimoji="1" lang="zh-CN" altLang="en-US" dirty="0" smtClean="0"/>
              <a:t>分布式。</a:t>
            </a:r>
            <a:endParaRPr kumimoji="1"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606710" y="1589101"/>
            <a:ext cx="1675936" cy="590073"/>
          </a:xfrm>
          <a:prstGeom prst="round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Users Request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83" name="直线箭头连接符 82"/>
          <p:cNvCxnSpPr/>
          <p:nvPr/>
        </p:nvCxnSpPr>
        <p:spPr>
          <a:xfrm>
            <a:off x="4444678" y="2179174"/>
            <a:ext cx="1" cy="5990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圆角矩形 88"/>
          <p:cNvSpPr/>
          <p:nvPr/>
        </p:nvSpPr>
        <p:spPr>
          <a:xfrm>
            <a:off x="3606710" y="4486626"/>
            <a:ext cx="1675936" cy="590073"/>
          </a:xfrm>
          <a:prstGeom prst="round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Cache Monitor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93" name="肘形连接符 92"/>
          <p:cNvCxnSpPr/>
          <p:nvPr/>
        </p:nvCxnSpPr>
        <p:spPr>
          <a:xfrm rot="5400000" flipH="1" flipV="1">
            <a:off x="4037570" y="4065438"/>
            <a:ext cx="814216" cy="28161"/>
          </a:xfrm>
          <a:prstGeom prst="bentConnector3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89" idx="0"/>
            <a:endCxn id="74" idx="2"/>
          </p:cNvCxnSpPr>
          <p:nvPr/>
        </p:nvCxnSpPr>
        <p:spPr>
          <a:xfrm rot="16200000" flipV="1">
            <a:off x="2985226" y="3027173"/>
            <a:ext cx="814216" cy="2104689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肘形连接符 96"/>
          <p:cNvCxnSpPr>
            <a:stCxn id="89" idx="0"/>
            <a:endCxn id="82" idx="2"/>
          </p:cNvCxnSpPr>
          <p:nvPr/>
        </p:nvCxnSpPr>
        <p:spPr>
          <a:xfrm rot="5400000" flipH="1" flipV="1">
            <a:off x="5119734" y="2997354"/>
            <a:ext cx="814216" cy="2164329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292735" y="5403228"/>
            <a:ext cx="86274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缓存管理：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框架通过</a:t>
            </a:r>
            <a:r>
              <a:rPr kumimoji="1" lang="en-US" altLang="zh-CN" dirty="0" smtClean="0"/>
              <a:t>restful</a:t>
            </a:r>
            <a:r>
              <a:rPr kumimoji="1" lang="zh-CN" altLang="en-US" dirty="0" smtClean="0"/>
              <a:t>的方式提供</a:t>
            </a:r>
            <a:r>
              <a:rPr kumimoji="1" lang="en-US" altLang="zh-CN" dirty="0" err="1" smtClean="0"/>
              <a:t>Ehcache</a:t>
            </a:r>
            <a:r>
              <a:rPr kumimoji="1" lang="zh-CN" altLang="en-US" dirty="0" smtClean="0"/>
              <a:t>的查询和删除功能。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缓存管理系统采用异步轮询方式调用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执行查询，再根据查询的结果展示并提供删除功能。</a:t>
            </a:r>
            <a:endParaRPr kumimoji="1"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256584" y="15680"/>
            <a:ext cx="549089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latin typeface="+mj-ea"/>
                <a:cs typeface="微软雅黑"/>
              </a:defRPr>
            </a:lvl1pPr>
          </a:lstStyle>
          <a:p>
            <a:r>
              <a:rPr lang="zh-CN" altLang="en-US" dirty="0"/>
              <a:t>架构设计</a:t>
            </a:r>
            <a:r>
              <a:rPr lang="en-US" altLang="zh-CN" dirty="0" smtClean="0"/>
              <a:t>-</a:t>
            </a:r>
            <a:r>
              <a:rPr lang="en-US" altLang="zh-CN" dirty="0" err="1"/>
              <a:t>Ehcache</a:t>
            </a:r>
            <a:r>
              <a:rPr lang="zh-CN" altLang="en-US" dirty="0"/>
              <a:t>读写与管理</a:t>
            </a:r>
          </a:p>
        </p:txBody>
      </p:sp>
      <p:grpSp>
        <p:nvGrpSpPr>
          <p:cNvPr id="6" name="组 5"/>
          <p:cNvGrpSpPr/>
          <p:nvPr/>
        </p:nvGrpSpPr>
        <p:grpSpPr>
          <a:xfrm>
            <a:off x="1230224" y="2778259"/>
            <a:ext cx="6428909" cy="1217142"/>
            <a:chOff x="1230224" y="2778259"/>
            <a:chExt cx="6428909" cy="1217142"/>
          </a:xfrm>
        </p:grpSpPr>
        <p:sp>
          <p:nvSpPr>
            <p:cNvPr id="72" name="圆角矩形 71"/>
            <p:cNvSpPr/>
            <p:nvPr/>
          </p:nvSpPr>
          <p:spPr>
            <a:xfrm>
              <a:off x="1490745" y="2911094"/>
              <a:ext cx="1675936" cy="8773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713330" y="2911094"/>
              <a:ext cx="1227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WebServer</a:t>
              </a:r>
              <a:endParaRPr kumimoji="1" lang="zh-CN" altLang="en-US" dirty="0"/>
            </a:p>
          </p:txBody>
        </p:sp>
        <p:sp>
          <p:nvSpPr>
            <p:cNvPr id="74" name="存储的数据 73"/>
            <p:cNvSpPr/>
            <p:nvPr/>
          </p:nvSpPr>
          <p:spPr>
            <a:xfrm>
              <a:off x="1726423" y="3358154"/>
              <a:ext cx="1227131" cy="314256"/>
            </a:xfrm>
            <a:prstGeom prst="flowChartOnlineStorag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solidFill>
                    <a:srgbClr val="000000"/>
                  </a:solidFill>
                </a:rPr>
                <a:t>Ehcache</a:t>
              </a:r>
              <a:endParaRPr kumimoji="1" lang="zh-CN" alt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3636424" y="2911094"/>
              <a:ext cx="1675936" cy="8773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3859009" y="2911094"/>
              <a:ext cx="1227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WebServer</a:t>
              </a:r>
              <a:endParaRPr kumimoji="1" lang="zh-CN" altLang="en-US" dirty="0"/>
            </a:p>
          </p:txBody>
        </p:sp>
        <p:sp>
          <p:nvSpPr>
            <p:cNvPr id="78" name="存储的数据 77"/>
            <p:cNvSpPr/>
            <p:nvPr/>
          </p:nvSpPr>
          <p:spPr>
            <a:xfrm>
              <a:off x="3859273" y="3358154"/>
              <a:ext cx="1227131" cy="314256"/>
            </a:xfrm>
            <a:prstGeom prst="flowChartOnlineStorag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solidFill>
                    <a:srgbClr val="000000"/>
                  </a:solidFill>
                </a:rPr>
                <a:t>Ehcache</a:t>
              </a:r>
              <a:endParaRPr kumimoji="1" lang="zh-CN" alt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5759763" y="2911094"/>
              <a:ext cx="1675936" cy="8773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5982348" y="2911094"/>
              <a:ext cx="1227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WebServer</a:t>
              </a:r>
              <a:endParaRPr kumimoji="1" lang="zh-CN" altLang="en-US" dirty="0"/>
            </a:p>
          </p:txBody>
        </p:sp>
        <p:sp>
          <p:nvSpPr>
            <p:cNvPr id="82" name="存储的数据 81"/>
            <p:cNvSpPr/>
            <p:nvPr/>
          </p:nvSpPr>
          <p:spPr>
            <a:xfrm>
              <a:off x="5995441" y="3358154"/>
              <a:ext cx="1227131" cy="314256"/>
            </a:xfrm>
            <a:prstGeom prst="flowChartOnlineStorag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solidFill>
                    <a:srgbClr val="000000"/>
                  </a:solidFill>
                </a:rPr>
                <a:t>Ehcache</a:t>
              </a:r>
              <a:endParaRPr kumimoji="1" lang="zh-CN" alt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1230224" y="2778259"/>
              <a:ext cx="6428909" cy="1217142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597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15845</TotalTime>
  <Words>1054</Words>
  <Application>Microsoft Macintosh PowerPoint</Application>
  <PresentationFormat>全屏显示(4:3)</PresentationFormat>
  <Paragraphs>213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Arial</vt:lpstr>
      <vt:lpstr>Calibri</vt:lpstr>
      <vt:lpstr>Wingdings</vt:lpstr>
      <vt:lpstr>宋体</vt:lpstr>
      <vt:lpstr>微软雅黑</vt:lpstr>
      <vt:lpstr>Office 主题</vt:lpstr>
      <vt:lpstr>缓存平台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373</cp:revision>
  <cp:lastPrinted>2014-07-16T02:23:04Z</cp:lastPrinted>
  <dcterms:created xsi:type="dcterms:W3CDTF">2014-05-13T08:02:44Z</dcterms:created>
  <dcterms:modified xsi:type="dcterms:W3CDTF">2016-09-23T06:42:38Z</dcterms:modified>
</cp:coreProperties>
</file>