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71" r:id="rId4"/>
    <p:sldId id="288" r:id="rId5"/>
    <p:sldId id="258" r:id="rId6"/>
    <p:sldId id="289" r:id="rId7"/>
    <p:sldId id="290" r:id="rId8"/>
    <p:sldId id="291" r:id="rId9"/>
    <p:sldId id="293" r:id="rId10"/>
    <p:sldId id="295" r:id="rId11"/>
    <p:sldId id="297" r:id="rId12"/>
    <p:sldId id="299" r:id="rId13"/>
    <p:sldId id="300" r:id="rId14"/>
    <p:sldId id="302" r:id="rId15"/>
    <p:sldId id="303" r:id="rId16"/>
    <p:sldId id="304" r:id="rId17"/>
    <p:sldId id="301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4" r:id="rId27"/>
    <p:sldId id="313" r:id="rId28"/>
    <p:sldId id="315" r:id="rId29"/>
    <p:sldId id="26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90" autoAdjust="0"/>
    <p:restoredTop sz="96292" autoAdjust="0"/>
  </p:normalViewPr>
  <p:slideViewPr>
    <p:cSldViewPr snapToGrid="0">
      <p:cViewPr varScale="1">
        <p:scale>
          <a:sx n="110" d="100"/>
          <a:sy n="110" d="100"/>
        </p:scale>
        <p:origin x="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23D3B-7D25-4A8D-84CF-19B1A2116FC6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72A9FA-8A75-4DB3-8994-F9DE4E14E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34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D668A-47D5-510C-9F96-7E2B0B4D4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A2DC7F-CF5D-A444-EF04-A01A44FA3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44558-2682-8EAD-B497-D55535E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3912BC-A915-D710-5246-34E6749D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101AD-6EDC-476F-FB4C-5F09EBBA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3249E-0E12-08F8-A362-ED925871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7A647E-A613-2163-BF2C-8A3309A1D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DA9E4-019A-9736-5F6C-0957ACA5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384C43-AA98-22F8-08DC-188B4588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C015D-89DD-ED28-2466-DB98624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7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249816-3136-1384-7997-D13EE3AD2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7D6D9-FAEB-1D54-B362-CD95167D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AFE35-39AC-59BF-5D47-30A9C50C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3B71B3-C092-CC03-404E-E688F1E9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A2BD27-46D4-4B3B-0293-B28424D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03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F663B-A550-0C7A-D51C-F7BCAB90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38E28B-E9C1-1DE2-7909-3FF665F9B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ED23E-EED6-930C-4151-2CFB75E35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D2E22-9196-4984-C158-03DD29BA9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FC125-7A36-8582-9D4F-C69E4DF8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8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53464-594D-A0B9-4E49-789EB4D4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F89E57-25DF-E2F2-60E3-50BF4F9B0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6C88C-FADD-71FF-A44F-397E9A0A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DEC88C-6C1A-F890-DFBE-82C71E42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8BAA2-AB11-8226-7D09-33D03017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91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44EA-015E-FC26-B257-F9F5B35A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C5031-FD7B-CF2C-EE78-5C39E550A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9A6E05-A46E-6E38-9C88-9D12B9D5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209CD-CE79-D872-6947-DD482372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A9856-4DF7-0646-AFCF-FC26F88B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22CA5E-33AE-C868-65ED-B0A4B9BA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07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88C57-D3EE-5649-39C2-944EB930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21B0A5-10BF-B89E-6409-D3B9408B4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48C750-607F-B44F-1565-4539FC08D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038C76-4733-D913-4B61-1EB88C272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71F28-9425-4152-DBD2-86022DE6E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933F0-D3DF-296B-66EF-E7787C03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3762AD-7B11-2D0C-5830-169B7913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D2730-0601-9C2F-33AC-18C7F854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720AD-4019-4579-7E2B-7447FB63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EA1FA0-4569-0CB3-EA9F-17BE8028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123FB-DD88-FA21-33E2-63BA6F14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474681-3E23-E4E1-264E-D615EBC3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8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09E29B-851A-AB8B-2D88-83236119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C50CAF-D5B0-32A0-FC5C-1DE757D2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88D17-280F-A921-A785-DB548DBF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69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BAF77-779B-B4DA-CD8A-6196DEB8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06232-61C0-9569-32D9-16CC702B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2F8162-B9D2-B897-B399-A554BCD4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2438E6-A295-BC78-83EB-B28A4485D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507E4F-ECF7-61D0-2EDF-3594DC26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9D478-F6B2-8DA6-F99E-CF04D147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2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1DDAD-A4AA-4BF9-43B9-803CB7F7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54CEE-1FDD-A91C-E855-BE2087BD4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679192-947F-FB71-F277-06BB3FF4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A3FDF-17E1-7334-BB25-A105B392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89829-7E8C-9B61-69C8-3D57E5AD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631C6-DB6B-505F-E8AD-E65DABA6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7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E03CE1-9600-7BE3-600E-C8059852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5E1CC-E2F2-A71C-EDB4-C5988D6D1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3A692-EED8-B029-621B-D24F9A652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D9EA7-12D4-4C4E-829C-02B365B3F045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E5E5D-F91B-09B0-2A87-13D99337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23ADE-E15D-4FCA-7C83-ABF05CE7D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741FB-1C5F-4158-97AC-104CF880E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97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61DC8-70D4-E5EC-3F8B-92D783D1D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股票交易序列建模与预测大作业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0A6DA3-FC49-342C-36F4-BA6A0C8290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6224"/>
            <a:ext cx="9144000" cy="11715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3200" dirty="0"/>
              <a:t>—— </a:t>
            </a:r>
            <a:r>
              <a:rPr lang="zh-CN" altLang="en-US" sz="3200" dirty="0"/>
              <a:t>模拟股票期货交易策略与评估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负责助教：胡天成、朱轩宇</a:t>
            </a:r>
          </a:p>
        </p:txBody>
      </p:sp>
    </p:spTree>
    <p:extLst>
      <p:ext uri="{BB962C8B-B14F-4D97-AF65-F5344CB8AC3E}">
        <p14:creationId xmlns:p14="http://schemas.microsoft.com/office/powerpoint/2010/main" val="1804808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F185212-4330-114D-B6C9-9B35B24E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023" y="1763254"/>
            <a:ext cx="7382435" cy="509474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EB709449-3B43-B449-A5D2-9DB01CC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64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股票特征提取与可视化样例</a:t>
            </a:r>
            <a:r>
              <a:rPr lang="en-US" altLang="zh-CN" sz="4400" dirty="0"/>
              <a:t>-1</a:t>
            </a:r>
            <a:endParaRPr lang="zh-CN" altLang="en-US" sz="4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32F77F-BFD9-8442-8F98-CAE210637F13}"/>
              </a:ext>
            </a:extLst>
          </p:cNvPr>
          <p:cNvSpPr txBox="1"/>
          <p:nvPr/>
        </p:nvSpPr>
        <p:spPr>
          <a:xfrm>
            <a:off x="981635" y="2905780"/>
            <a:ext cx="2931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日利率分布图</a:t>
            </a:r>
          </a:p>
        </p:txBody>
      </p:sp>
    </p:spTree>
    <p:extLst>
      <p:ext uri="{BB962C8B-B14F-4D97-AF65-F5344CB8AC3E}">
        <p14:creationId xmlns:p14="http://schemas.microsoft.com/office/powerpoint/2010/main" val="257357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09449-3B43-B449-A5D2-9DB01CC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64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股票特征提取与可视化样例</a:t>
            </a:r>
            <a:r>
              <a:rPr lang="en-US" altLang="zh-CN" sz="4400" dirty="0"/>
              <a:t>-2</a:t>
            </a:r>
            <a:endParaRPr lang="zh-CN" altLang="en-US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F18AA4-20DD-BA4C-B22F-333EAEB54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4255"/>
            <a:ext cx="12192000" cy="425374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5FB4DB-866A-594D-8B3B-E523A5F90719}"/>
              </a:ext>
            </a:extLst>
          </p:cNvPr>
          <p:cNvSpPr txBox="1"/>
          <p:nvPr/>
        </p:nvSpPr>
        <p:spPr>
          <a:xfrm>
            <a:off x="4383742" y="2081035"/>
            <a:ext cx="437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布林带</a:t>
            </a:r>
          </a:p>
        </p:txBody>
      </p:sp>
    </p:spTree>
    <p:extLst>
      <p:ext uri="{BB962C8B-B14F-4D97-AF65-F5344CB8AC3E}">
        <p14:creationId xmlns:p14="http://schemas.microsoft.com/office/powerpoint/2010/main" val="421254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709449-3B43-B449-A5D2-9DB01CC8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64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股票特征提取与可视化样例</a:t>
            </a:r>
            <a:r>
              <a:rPr lang="en-US" altLang="zh-CN" sz="4400" dirty="0"/>
              <a:t>-3</a:t>
            </a:r>
            <a:endParaRPr lang="zh-CN" altLang="en-US" sz="4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8B21C1-23E1-0B45-864E-B3496DFB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13" y="1179699"/>
            <a:ext cx="7018704" cy="5322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5B8F6F8-D744-1D48-90F2-4393A6024AA2}"/>
              </a:ext>
            </a:extLst>
          </p:cNvPr>
          <p:cNvSpPr txBox="1"/>
          <p:nvPr/>
        </p:nvSpPr>
        <p:spPr>
          <a:xfrm>
            <a:off x="7779895" y="3267856"/>
            <a:ext cx="3432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股票特征横向比较</a:t>
            </a:r>
            <a:endParaRPr kumimoji="1" lang="en-US" altLang="zh-CN" sz="2800" dirty="0"/>
          </a:p>
          <a:p>
            <a:r>
              <a:rPr kumimoji="1" lang="zh-CN" altLang="en-US" sz="2800" dirty="0"/>
              <a:t>给出分析（？）</a:t>
            </a:r>
          </a:p>
        </p:txBody>
      </p:sp>
    </p:spTree>
    <p:extLst>
      <p:ext uri="{BB962C8B-B14F-4D97-AF65-F5344CB8AC3E}">
        <p14:creationId xmlns:p14="http://schemas.microsoft.com/office/powerpoint/2010/main" val="1975528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二、基础交易策略的实现与评估（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C0C3A-FC69-E34F-A42A-73A799382FD8}"/>
              </a:ext>
            </a:extLst>
          </p:cNvPr>
          <p:cNvSpPr txBox="1"/>
          <p:nvPr/>
        </p:nvSpPr>
        <p:spPr>
          <a:xfrm>
            <a:off x="838200" y="2188564"/>
            <a:ext cx="1062171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、从给定的五大种基础交易策略中任选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种具体的交易策略进行实现（</a:t>
            </a:r>
            <a:r>
              <a:rPr kumimoji="1" lang="en-US" altLang="zh-CN" sz="2800" dirty="0"/>
              <a:t>15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r>
              <a:rPr kumimoji="1" lang="zh-CN" altLang="en-US" sz="2800" dirty="0"/>
              <a:t>对于每种策略：</a:t>
            </a:r>
            <a:endParaRPr kumimoji="1" lang="en-US" altLang="zh-CN" sz="2800" dirty="0"/>
          </a:p>
          <a:p>
            <a:pPr marL="800100" lvl="1" indent="-342900">
              <a:buAutoNum type="arabicPeriod"/>
            </a:pPr>
            <a:r>
              <a:rPr kumimoji="1" lang="zh-CN" altLang="en-US" sz="2800" dirty="0"/>
              <a:t>成功实现完整策略代码（</a:t>
            </a:r>
            <a:r>
              <a:rPr kumimoji="1" lang="en-US" altLang="zh-CN" sz="2800" dirty="0"/>
              <a:t>2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pPr marL="800100" lvl="1" indent="-342900">
              <a:buAutoNum type="arabicPeriod"/>
            </a:pPr>
            <a:r>
              <a:rPr kumimoji="1" lang="zh-CN" altLang="en-US" sz="2800" dirty="0"/>
              <a:t>可视化数据图 （</a:t>
            </a:r>
            <a:r>
              <a:rPr kumimoji="1" lang="en-US" altLang="zh-CN" sz="2800" dirty="0"/>
              <a:t>1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pPr marL="800100" lvl="1" indent="-342900">
              <a:buAutoNum type="arabicPeriod"/>
            </a:pPr>
            <a:r>
              <a:rPr kumimoji="1" lang="zh-CN" altLang="en-US" sz="2800" dirty="0"/>
              <a:t>对结果进行合理的分析，指出策略的适用场景或失败因素。结合一些静态动态指标，提出合理的改进方案并对比效果</a:t>
            </a:r>
            <a:r>
              <a:rPr kumimoji="1" lang="en-US" altLang="zh-CN" sz="2800" dirty="0"/>
              <a:t>(2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、设计一个组合策略，可以加入静态动态的特征，综合利用多种交易策略，实现好的交易成绩。并同样完成可视化及分析。（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pPr marL="342900" indent="-342900">
              <a:buAutoNum type="arabicPeriod"/>
            </a:pPr>
            <a:endParaRPr kumimoji="1" lang="en-US" altLang="zh-CN" sz="2800" dirty="0"/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512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二、基础交易策略简介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C0C3A-FC69-E34F-A42A-73A799382FD8}"/>
              </a:ext>
            </a:extLst>
          </p:cNvPr>
          <p:cNvSpPr txBox="1"/>
          <p:nvPr/>
        </p:nvSpPr>
        <p:spPr>
          <a:xfrm>
            <a:off x="838200" y="1364105"/>
            <a:ext cx="109140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策略分类及基本代码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一、趋势跟踪策略</a:t>
            </a:r>
          </a:p>
          <a:p>
            <a:r>
              <a:rPr kumimoji="1" lang="zh-CN" altLang="en-US" sz="2000" dirty="0"/>
              <a:t>均线交叉策略‌，原理：短期均线上穿长期均线时买入，下穿时卖出</a:t>
            </a:r>
          </a:p>
          <a:p>
            <a:r>
              <a:rPr kumimoji="1" lang="en" altLang="zh-CN" sz="2000" dirty="0"/>
              <a:t># </a:t>
            </a:r>
            <a:r>
              <a:rPr kumimoji="1" lang="zh-CN" altLang="en-US" sz="2000" dirty="0"/>
              <a:t>双均线策略实现</a:t>
            </a:r>
          </a:p>
          <a:p>
            <a:r>
              <a:rPr kumimoji="1" lang="en" altLang="zh-CN" sz="2000" dirty="0"/>
              <a:t>df['SMA_10'] = df['Close'].rolling(10).mean()  # 10</a:t>
            </a:r>
            <a:r>
              <a:rPr kumimoji="1" lang="zh-CN" altLang="en-US" sz="2000" dirty="0"/>
              <a:t>日均线</a:t>
            </a:r>
          </a:p>
          <a:p>
            <a:r>
              <a:rPr kumimoji="1" lang="en" altLang="zh-CN" sz="2000" dirty="0"/>
              <a:t>df['SMA_30'] = df['Close'].rolling(30).mean()  # 30</a:t>
            </a:r>
            <a:r>
              <a:rPr kumimoji="1" lang="zh-CN" altLang="en-US" sz="2000" dirty="0"/>
              <a:t>日均线</a:t>
            </a:r>
          </a:p>
          <a:p>
            <a:r>
              <a:rPr kumimoji="1" lang="en" altLang="zh-CN" sz="2000" dirty="0"/>
              <a:t>df['Signal'] =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(df['SMA_10'] &gt; df['SMA_30'], 1, -1)</a:t>
            </a:r>
          </a:p>
          <a:p>
            <a:endParaRPr kumimoji="1" lang="en" altLang="zh-CN" sz="2000" dirty="0"/>
          </a:p>
          <a:p>
            <a:r>
              <a:rPr kumimoji="1" lang="en" altLang="zh-CN" sz="2000" dirty="0"/>
              <a:t>MACD</a:t>
            </a:r>
            <a:r>
              <a:rPr kumimoji="1" lang="zh-CN" altLang="en-US" sz="2000" dirty="0"/>
              <a:t>策略‌，原理：</a:t>
            </a:r>
            <a:r>
              <a:rPr kumimoji="1" lang="en" altLang="zh-CN" sz="2000" dirty="0"/>
              <a:t>DIF</a:t>
            </a:r>
            <a:r>
              <a:rPr kumimoji="1" lang="zh-CN" altLang="en-US" sz="2000" dirty="0"/>
              <a:t>线上穿</a:t>
            </a:r>
            <a:r>
              <a:rPr kumimoji="1" lang="en" altLang="zh-CN" sz="2000" dirty="0"/>
              <a:t>DEA</a:t>
            </a:r>
            <a:r>
              <a:rPr kumimoji="1" lang="zh-CN" altLang="en-US" sz="2000" dirty="0"/>
              <a:t>线时买入，反之下穿卖出</a:t>
            </a:r>
          </a:p>
          <a:p>
            <a:r>
              <a:rPr kumimoji="1" lang="en" altLang="zh-CN" sz="2000" dirty="0"/>
              <a:t># MACD</a:t>
            </a:r>
            <a:r>
              <a:rPr kumimoji="1" lang="zh-CN" altLang="en-US" sz="2000" dirty="0"/>
              <a:t>指标计算</a:t>
            </a:r>
          </a:p>
          <a:p>
            <a:r>
              <a:rPr kumimoji="1" lang="en" altLang="zh-CN" sz="2000" dirty="0"/>
              <a:t>df['EMA_12'] = df['Close'].</a:t>
            </a:r>
            <a:r>
              <a:rPr kumimoji="1" lang="en" altLang="zh-CN" sz="2000" dirty="0" err="1"/>
              <a:t>ewm</a:t>
            </a:r>
            <a:r>
              <a:rPr kumimoji="1" lang="en" altLang="zh-CN" sz="2000" dirty="0"/>
              <a:t>(span=12).mean()</a:t>
            </a:r>
          </a:p>
          <a:p>
            <a:r>
              <a:rPr kumimoji="1" lang="en" altLang="zh-CN" sz="2000" dirty="0"/>
              <a:t>df['EMA_26'] = df['Close'].</a:t>
            </a:r>
            <a:r>
              <a:rPr kumimoji="1" lang="en" altLang="zh-CN" sz="2000" dirty="0" err="1"/>
              <a:t>ewm</a:t>
            </a:r>
            <a:r>
              <a:rPr kumimoji="1" lang="en" altLang="zh-CN" sz="2000" dirty="0"/>
              <a:t>(span=26).mean()</a:t>
            </a:r>
          </a:p>
          <a:p>
            <a:r>
              <a:rPr kumimoji="1" lang="en" altLang="zh-CN" sz="2000" dirty="0"/>
              <a:t>df['DIF'] = df['EMA_12'] - df['EMA_26']</a:t>
            </a:r>
          </a:p>
          <a:p>
            <a:r>
              <a:rPr kumimoji="1" lang="en" altLang="zh-CN" sz="2000" dirty="0"/>
              <a:t>df['DEA'] = df['DIF'].</a:t>
            </a:r>
            <a:r>
              <a:rPr kumimoji="1" lang="en" altLang="zh-CN" sz="2000" dirty="0" err="1"/>
              <a:t>ewm</a:t>
            </a:r>
            <a:r>
              <a:rPr kumimoji="1" lang="en" altLang="zh-CN" sz="2000" dirty="0"/>
              <a:t>(span=9).mean()</a:t>
            </a:r>
          </a:p>
          <a:p>
            <a:r>
              <a:rPr kumimoji="1" lang="en" altLang="zh-CN" sz="2000" dirty="0"/>
              <a:t>df['Signal'] =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(df['DIF'] &gt; df['DEA'], 1, -1)</a:t>
            </a:r>
          </a:p>
          <a:p>
            <a:endParaRPr kumimoji="1"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1238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二、基础交易简介（续）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C0C3A-FC69-E34F-A42A-73A799382FD8}"/>
              </a:ext>
            </a:extLst>
          </p:cNvPr>
          <p:cNvSpPr txBox="1"/>
          <p:nvPr/>
        </p:nvSpPr>
        <p:spPr>
          <a:xfrm>
            <a:off x="838200" y="1424065"/>
            <a:ext cx="109140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布林带策略‌，原理：价格触及下轨买入，触及上轨卖出</a:t>
            </a:r>
          </a:p>
          <a:p>
            <a:r>
              <a:rPr kumimoji="1" lang="en" altLang="zh-CN" sz="2000" dirty="0"/>
              <a:t>df['MA_20'] = df['Close'].rolling(20).mean()</a:t>
            </a:r>
          </a:p>
          <a:p>
            <a:r>
              <a:rPr kumimoji="1" lang="en" altLang="zh-CN" sz="2000" dirty="0"/>
              <a:t>df['Upper'] = df['MA_20'] + 2*df['Close'].rolling(20).std()</a:t>
            </a:r>
          </a:p>
          <a:p>
            <a:r>
              <a:rPr kumimoji="1" lang="en" altLang="zh-CN" sz="2000" dirty="0"/>
              <a:t>df['Lower'] = df['MA_20'] - 2*df['Close'].rolling(20).std()</a:t>
            </a:r>
          </a:p>
          <a:p>
            <a:r>
              <a:rPr kumimoji="1" lang="en" altLang="zh-CN" sz="2000" dirty="0"/>
              <a:t>df['Signal'] =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(df['Close'] &lt; df['Lower'], 1, </a:t>
            </a:r>
          </a:p>
          <a:p>
            <a:r>
              <a:rPr kumimoji="1" lang="en" altLang="zh-CN" sz="2000" dirty="0"/>
              <a:t>                      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(df['Close'] &gt; df['Upper'], -1, 0))</a:t>
            </a:r>
          </a:p>
          <a:p>
            <a:endParaRPr kumimoji="1" lang="en" altLang="zh-CN" sz="2000" dirty="0"/>
          </a:p>
          <a:p>
            <a:r>
              <a:rPr kumimoji="1" lang="en" altLang="zh-CN" sz="2000" dirty="0"/>
              <a:t>RSI</a:t>
            </a:r>
            <a:r>
              <a:rPr kumimoji="1" lang="zh-CN" altLang="en-US" sz="2000" dirty="0"/>
              <a:t>超买超卖策略‌，原理：</a:t>
            </a:r>
            <a:r>
              <a:rPr kumimoji="1" lang="en" altLang="zh-CN" sz="2000" dirty="0"/>
              <a:t>RSI</a:t>
            </a:r>
            <a:r>
              <a:rPr kumimoji="1" lang="zh-CN" altLang="en-US" sz="2000" dirty="0"/>
              <a:t>低于</a:t>
            </a:r>
            <a:r>
              <a:rPr kumimoji="1" lang="en-US" altLang="zh-CN" sz="2000" dirty="0"/>
              <a:t>30</a:t>
            </a:r>
            <a:r>
              <a:rPr kumimoji="1" lang="zh-CN" altLang="en-US" sz="2000" dirty="0"/>
              <a:t>买入，高于</a:t>
            </a:r>
            <a:r>
              <a:rPr kumimoji="1" lang="en-US" altLang="zh-CN" sz="2000" dirty="0"/>
              <a:t>70</a:t>
            </a:r>
            <a:r>
              <a:rPr kumimoji="1" lang="zh-CN" altLang="en-US" sz="2000" dirty="0"/>
              <a:t>卖出</a:t>
            </a:r>
          </a:p>
          <a:p>
            <a:r>
              <a:rPr kumimoji="1" lang="en" altLang="zh-CN" sz="2000" dirty="0"/>
              <a:t>delta = df['Close'].diff()</a:t>
            </a:r>
          </a:p>
          <a:p>
            <a:r>
              <a:rPr kumimoji="1" lang="en" altLang="zh-CN" sz="2000" dirty="0"/>
              <a:t>gain = </a:t>
            </a:r>
            <a:r>
              <a:rPr kumimoji="1" lang="en" altLang="zh-CN" sz="2000" dirty="0" err="1"/>
              <a:t>delta.where</a:t>
            </a:r>
            <a:r>
              <a:rPr kumimoji="1" lang="en" altLang="zh-CN" sz="2000" dirty="0"/>
              <a:t>(delta &gt; 0, 0)</a:t>
            </a:r>
          </a:p>
          <a:p>
            <a:r>
              <a:rPr kumimoji="1" lang="en" altLang="zh-CN" sz="2000" dirty="0"/>
              <a:t>loss = -</a:t>
            </a:r>
            <a:r>
              <a:rPr kumimoji="1" lang="en" altLang="zh-CN" sz="2000" dirty="0" err="1"/>
              <a:t>delta.where</a:t>
            </a:r>
            <a:r>
              <a:rPr kumimoji="1" lang="en" altLang="zh-CN" sz="2000" dirty="0"/>
              <a:t>(delta &lt; 0, 0)</a:t>
            </a:r>
          </a:p>
          <a:p>
            <a:r>
              <a:rPr kumimoji="1" lang="en" altLang="zh-CN" sz="2000" dirty="0" err="1"/>
              <a:t>avg_gain</a:t>
            </a:r>
            <a:r>
              <a:rPr kumimoji="1" lang="en" altLang="zh-CN" sz="2000" dirty="0"/>
              <a:t> = </a:t>
            </a:r>
            <a:r>
              <a:rPr kumimoji="1" lang="en" altLang="zh-CN" sz="2000" dirty="0" err="1"/>
              <a:t>gain.rolling</a:t>
            </a:r>
            <a:r>
              <a:rPr kumimoji="1" lang="en" altLang="zh-CN" sz="2000" dirty="0"/>
              <a:t>(14).mean()</a:t>
            </a:r>
          </a:p>
          <a:p>
            <a:r>
              <a:rPr kumimoji="1" lang="en" altLang="zh-CN" sz="2000" dirty="0" err="1"/>
              <a:t>avg_loss</a:t>
            </a:r>
            <a:r>
              <a:rPr kumimoji="1" lang="en" altLang="zh-CN" sz="2000" dirty="0"/>
              <a:t> = </a:t>
            </a:r>
            <a:r>
              <a:rPr kumimoji="1" lang="en" altLang="zh-CN" sz="2000" dirty="0" err="1"/>
              <a:t>loss.rolling</a:t>
            </a:r>
            <a:r>
              <a:rPr kumimoji="1" lang="en" altLang="zh-CN" sz="2000" dirty="0"/>
              <a:t>(14).mean()</a:t>
            </a:r>
          </a:p>
          <a:p>
            <a:r>
              <a:rPr kumimoji="1" lang="en" altLang="zh-CN" sz="2000" dirty="0" err="1"/>
              <a:t>rs</a:t>
            </a:r>
            <a:r>
              <a:rPr kumimoji="1" lang="en" altLang="zh-CN" sz="2000" dirty="0"/>
              <a:t> = </a:t>
            </a:r>
            <a:r>
              <a:rPr kumimoji="1" lang="en" altLang="zh-CN" sz="2000" dirty="0" err="1"/>
              <a:t>avg_gain</a:t>
            </a:r>
            <a:r>
              <a:rPr kumimoji="1" lang="en" altLang="zh-CN" sz="2000" dirty="0"/>
              <a:t> / </a:t>
            </a:r>
            <a:r>
              <a:rPr kumimoji="1" lang="en" altLang="zh-CN" sz="2000" dirty="0" err="1"/>
              <a:t>avg_loss</a:t>
            </a:r>
            <a:endParaRPr kumimoji="1" lang="en" altLang="zh-CN" sz="2000" dirty="0"/>
          </a:p>
          <a:p>
            <a:r>
              <a:rPr kumimoji="1" lang="en" altLang="zh-CN" sz="2000" dirty="0"/>
              <a:t>df['RSI'] = 100 - (100 / (1 + </a:t>
            </a:r>
            <a:r>
              <a:rPr kumimoji="1" lang="en" altLang="zh-CN" sz="2000" dirty="0" err="1"/>
              <a:t>rs</a:t>
            </a:r>
            <a:r>
              <a:rPr kumimoji="1" lang="en" altLang="zh-CN" sz="2000" dirty="0"/>
              <a:t>))</a:t>
            </a:r>
          </a:p>
          <a:p>
            <a:r>
              <a:rPr kumimoji="1" lang="en" altLang="zh-CN" sz="2000" dirty="0"/>
              <a:t>df['Signal'] =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(df['RSI'] &lt; 30, 1, </a:t>
            </a:r>
          </a:p>
          <a:p>
            <a:r>
              <a:rPr kumimoji="1" lang="en" altLang="zh-CN" sz="2000" dirty="0"/>
              <a:t>                      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(df['RSI'] &gt; 70, -1, 0))</a:t>
            </a:r>
          </a:p>
        </p:txBody>
      </p:sp>
    </p:spTree>
    <p:extLst>
      <p:ext uri="{BB962C8B-B14F-4D97-AF65-F5344CB8AC3E}">
        <p14:creationId xmlns:p14="http://schemas.microsoft.com/office/powerpoint/2010/main" val="170083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二、基础交易策略简介（续）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C0C3A-FC69-E34F-A42A-73A799382FD8}"/>
              </a:ext>
            </a:extLst>
          </p:cNvPr>
          <p:cNvSpPr txBox="1"/>
          <p:nvPr/>
        </p:nvSpPr>
        <p:spPr>
          <a:xfrm>
            <a:off x="838200" y="1364105"/>
            <a:ext cx="1091408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三、统计套利策略</a:t>
            </a:r>
          </a:p>
          <a:p>
            <a:r>
              <a:rPr kumimoji="1" lang="zh-CN" altLang="en-US" sz="2000" dirty="0"/>
              <a:t>配对交易策略‌，原理：两只相关性强的股票价差偏离均值时做多低估</a:t>
            </a:r>
            <a:r>
              <a:rPr kumimoji="1" lang="en-US" altLang="zh-CN" sz="2000" dirty="0"/>
              <a:t>/</a:t>
            </a:r>
            <a:r>
              <a:rPr kumimoji="1" lang="zh-CN" altLang="en-US" sz="2000" dirty="0"/>
              <a:t>做空高估</a:t>
            </a:r>
          </a:p>
          <a:p>
            <a:r>
              <a:rPr kumimoji="1" lang="en" altLang="zh-CN" sz="2000" dirty="0"/>
              <a:t>spread = df['</a:t>
            </a:r>
            <a:r>
              <a:rPr kumimoji="1" lang="en" altLang="zh-CN" sz="2000" dirty="0" err="1"/>
              <a:t>StockA</a:t>
            </a:r>
            <a:r>
              <a:rPr kumimoji="1" lang="en" altLang="zh-CN" sz="2000" dirty="0"/>
              <a:t>'] - df['</a:t>
            </a:r>
            <a:r>
              <a:rPr kumimoji="1" lang="en" altLang="zh-CN" sz="2000" dirty="0" err="1"/>
              <a:t>StockB</a:t>
            </a:r>
            <a:r>
              <a:rPr kumimoji="1" lang="en" altLang="zh-CN" sz="2000" dirty="0"/>
              <a:t>']</a:t>
            </a:r>
          </a:p>
          <a:p>
            <a:r>
              <a:rPr kumimoji="1" lang="en" altLang="zh-CN" sz="2000" dirty="0" err="1"/>
              <a:t>zscore</a:t>
            </a:r>
            <a:r>
              <a:rPr kumimoji="1" lang="en" altLang="zh-CN" sz="2000" dirty="0"/>
              <a:t> = (spread - </a:t>
            </a:r>
            <a:r>
              <a:rPr kumimoji="1" lang="en" altLang="zh-CN" sz="2000" dirty="0" err="1"/>
              <a:t>spread.rolling</a:t>
            </a:r>
            <a:r>
              <a:rPr kumimoji="1" lang="en" altLang="zh-CN" sz="2000" dirty="0"/>
              <a:t>(30).mean()) / </a:t>
            </a:r>
            <a:r>
              <a:rPr kumimoji="1" lang="en" altLang="zh-CN" sz="2000" dirty="0" err="1"/>
              <a:t>spread.rolling</a:t>
            </a:r>
            <a:r>
              <a:rPr kumimoji="1" lang="en" altLang="zh-CN" sz="2000" dirty="0"/>
              <a:t>(30).std()</a:t>
            </a:r>
          </a:p>
          <a:p>
            <a:r>
              <a:rPr kumimoji="1" lang="en" altLang="zh-CN" sz="2000" dirty="0"/>
              <a:t>df['Signal'] =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zscore</a:t>
            </a:r>
            <a:r>
              <a:rPr kumimoji="1" lang="en" altLang="zh-CN" sz="2000" dirty="0"/>
              <a:t> &lt; -1.5, 1, </a:t>
            </a:r>
          </a:p>
          <a:p>
            <a:r>
              <a:rPr kumimoji="1" lang="en" altLang="zh-CN" sz="2000" dirty="0"/>
              <a:t>                       </a:t>
            </a:r>
            <a:r>
              <a:rPr kumimoji="1" lang="en" altLang="zh-CN" sz="2000" dirty="0" err="1"/>
              <a:t>np.where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zscore</a:t>
            </a:r>
            <a:r>
              <a:rPr kumimoji="1" lang="en" altLang="zh-CN" sz="2000" dirty="0"/>
              <a:t> &gt; 1.5, -1, 0))</a:t>
            </a:r>
          </a:p>
          <a:p>
            <a:endParaRPr kumimoji="1" lang="en" altLang="zh-CN" sz="2000" dirty="0"/>
          </a:p>
          <a:p>
            <a:r>
              <a:rPr kumimoji="1" lang="zh-CN" altLang="en-US" sz="2000" dirty="0"/>
              <a:t>四、动量策略</a:t>
            </a:r>
          </a:p>
          <a:p>
            <a:r>
              <a:rPr kumimoji="1" lang="zh-CN" altLang="en-US" sz="2000" dirty="0"/>
              <a:t>动量轮动策略‌，原理：选择过去</a:t>
            </a:r>
            <a:r>
              <a:rPr kumimoji="1" lang="en" altLang="zh-CN" sz="2000" dirty="0"/>
              <a:t>N</a:t>
            </a:r>
            <a:r>
              <a:rPr kumimoji="1" lang="zh-CN" altLang="en-US" sz="2000" dirty="0"/>
              <a:t>日收益率最高的标的持有</a:t>
            </a:r>
          </a:p>
          <a:p>
            <a:r>
              <a:rPr kumimoji="1" lang="en" altLang="zh-CN" sz="2000" dirty="0"/>
              <a:t>df['Momentum'] = df['Close'].</a:t>
            </a:r>
            <a:r>
              <a:rPr kumimoji="1" lang="en" altLang="zh-CN" sz="2000" dirty="0" err="1"/>
              <a:t>pct_change</a:t>
            </a:r>
            <a:r>
              <a:rPr kumimoji="1" lang="en" altLang="zh-CN" sz="2000" dirty="0"/>
              <a:t>(20)</a:t>
            </a:r>
          </a:p>
          <a:p>
            <a:r>
              <a:rPr kumimoji="1" lang="en" altLang="zh-CN" sz="2000" dirty="0"/>
              <a:t># </a:t>
            </a:r>
            <a:r>
              <a:rPr kumimoji="1" lang="zh-CN" altLang="en-US" sz="2000" dirty="0"/>
              <a:t>选择动量前</a:t>
            </a:r>
            <a:r>
              <a:rPr kumimoji="1" lang="en-US" altLang="zh-CN" sz="2000" dirty="0"/>
              <a:t>3</a:t>
            </a:r>
            <a:r>
              <a:rPr kumimoji="1" lang="zh-CN" altLang="en-US" sz="2000" dirty="0"/>
              <a:t>的股票</a:t>
            </a:r>
          </a:p>
          <a:p>
            <a:r>
              <a:rPr kumimoji="1" lang="en" altLang="zh-CN" sz="2000" dirty="0" err="1"/>
              <a:t>top_stocks</a:t>
            </a:r>
            <a:r>
              <a:rPr kumimoji="1" lang="en" altLang="zh-CN" sz="2000" dirty="0"/>
              <a:t> = </a:t>
            </a:r>
            <a:r>
              <a:rPr kumimoji="1" lang="en" altLang="zh-CN" sz="2000" dirty="0" err="1"/>
              <a:t>df.groupby</a:t>
            </a:r>
            <a:r>
              <a:rPr kumimoji="1" lang="en" altLang="zh-CN" sz="2000" dirty="0"/>
              <a:t>('Date')['Momentum'].</a:t>
            </a:r>
            <a:r>
              <a:rPr kumimoji="1" lang="en" altLang="zh-CN" sz="2000" dirty="0" err="1"/>
              <a:t>nlargest</a:t>
            </a:r>
            <a:r>
              <a:rPr kumimoji="1" lang="en" altLang="zh-CN" sz="2000" dirty="0"/>
              <a:t>(3).</a:t>
            </a:r>
            <a:r>
              <a:rPr kumimoji="1" lang="en" altLang="zh-CN" sz="2000" dirty="0" err="1"/>
              <a:t>index.get_level_values</a:t>
            </a:r>
            <a:r>
              <a:rPr kumimoji="1" lang="en" altLang="zh-CN" sz="2000" dirty="0"/>
              <a:t>(1)</a:t>
            </a:r>
          </a:p>
          <a:p>
            <a:endParaRPr kumimoji="1" lang="en" altLang="zh-CN" sz="2000" dirty="0"/>
          </a:p>
          <a:p>
            <a:r>
              <a:rPr kumimoji="1" lang="zh-CN" altLang="en-US" sz="2000" dirty="0"/>
              <a:t>五、复合策略示例</a:t>
            </a:r>
          </a:p>
          <a:p>
            <a:r>
              <a:rPr kumimoji="1" lang="zh-CN" altLang="en-US" sz="2000" dirty="0"/>
              <a:t>海龟交易法则‌（含仓位管理）</a:t>
            </a:r>
          </a:p>
          <a:p>
            <a:r>
              <a:rPr kumimoji="1" lang="en" altLang="zh-CN" sz="2000" dirty="0"/>
              <a:t>df['TR'] = </a:t>
            </a:r>
            <a:r>
              <a:rPr kumimoji="1" lang="en" altLang="zh-CN" sz="2000" dirty="0" err="1"/>
              <a:t>np.maximum</a:t>
            </a:r>
            <a:r>
              <a:rPr kumimoji="1" lang="en" altLang="zh-CN" sz="2000" dirty="0"/>
              <a:t>(df['High']-df['Low'], </a:t>
            </a:r>
          </a:p>
          <a:p>
            <a:r>
              <a:rPr kumimoji="1" lang="en" altLang="zh-CN" sz="2000" dirty="0"/>
              <a:t>                     </a:t>
            </a:r>
            <a:r>
              <a:rPr kumimoji="1" lang="en" altLang="zh-CN" sz="2000" dirty="0" err="1"/>
              <a:t>np.maximum</a:t>
            </a:r>
            <a:r>
              <a:rPr kumimoji="1" lang="en" altLang="zh-CN" sz="2000" dirty="0"/>
              <a:t>(abs(df['High']-df['Close'].shift()),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78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二、基础交易策略的实现与评估（示例）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C0C3A-FC69-E34F-A42A-73A799382FD8}"/>
              </a:ext>
            </a:extLst>
          </p:cNvPr>
          <p:cNvSpPr txBox="1"/>
          <p:nvPr/>
        </p:nvSpPr>
        <p:spPr>
          <a:xfrm>
            <a:off x="164892" y="1690688"/>
            <a:ext cx="1184613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以双均线策略为例：</a:t>
            </a:r>
            <a:endParaRPr kumimoji="1" lang="en-US" altLang="zh-CN" sz="2000" dirty="0"/>
          </a:p>
          <a:p>
            <a:r>
              <a:rPr kumimoji="1" lang="zh-CN" altLang="en-US" sz="2000" dirty="0"/>
              <a:t>我们对于</a:t>
            </a:r>
            <a:r>
              <a:rPr kumimoji="1" lang="en-US" altLang="zh-CN" sz="2000" dirty="0"/>
              <a:t>AABA</a:t>
            </a:r>
            <a:r>
              <a:rPr kumimoji="1" lang="zh-CN" altLang="en-US" sz="2000" dirty="0"/>
              <a:t>股票采取双均线交易策略可以得到如下结果：</a:t>
            </a:r>
            <a:endParaRPr kumimoji="1" lang="en-US" altLang="zh-CN" sz="2000" dirty="0"/>
          </a:p>
          <a:p>
            <a:r>
              <a:rPr lang="zh-CN" altLang="en-US" sz="2000" b="1" dirty="0"/>
              <a:t>总收益 </a:t>
            </a:r>
            <a:r>
              <a:rPr lang="en-US" altLang="zh-CN" sz="2000" b="1" dirty="0"/>
              <a:t>(</a:t>
            </a:r>
            <a:r>
              <a:rPr lang="en" altLang="zh-CN" sz="2000" b="1" dirty="0"/>
              <a:t>Total Return = –81.72%)</a:t>
            </a:r>
            <a:br>
              <a:rPr lang="en" altLang="zh-CN" sz="2000" dirty="0"/>
            </a:br>
            <a:r>
              <a:rPr lang="zh-CN" altLang="en-US" sz="2000" dirty="0"/>
              <a:t>策略期间累计跌去了超过 </a:t>
            </a:r>
            <a:r>
              <a:rPr lang="en-US" altLang="zh-CN" sz="2000" dirty="0"/>
              <a:t>80% </a:t>
            </a:r>
            <a:r>
              <a:rPr lang="zh-CN" altLang="en-US" sz="2000" dirty="0"/>
              <a:t>的本金，意味着如果一开始投入 </a:t>
            </a:r>
            <a:r>
              <a:rPr lang="en-US" altLang="zh-CN" sz="2000" dirty="0"/>
              <a:t>1 </a:t>
            </a:r>
            <a:r>
              <a:rPr lang="zh-CN" altLang="en-US" sz="2000" dirty="0"/>
              <a:t>万元，到最后只剩下不到 </a:t>
            </a:r>
            <a:r>
              <a:rPr lang="en-US" altLang="zh-CN" sz="2000" dirty="0"/>
              <a:t>2 </a:t>
            </a:r>
            <a:r>
              <a:rPr lang="zh-CN" altLang="en-US" sz="2000" dirty="0"/>
              <a:t>千元。</a:t>
            </a:r>
          </a:p>
          <a:p>
            <a:r>
              <a:rPr lang="zh-CN" altLang="en-US" sz="2000" b="1" dirty="0"/>
              <a:t>年化收益率 </a:t>
            </a:r>
            <a:r>
              <a:rPr lang="en-US" altLang="zh-CN" sz="2000" b="1" dirty="0"/>
              <a:t>(</a:t>
            </a:r>
            <a:r>
              <a:rPr lang="en" altLang="zh-CN" sz="2000" b="1" dirty="0"/>
              <a:t>CAGR = –13.22%/</a:t>
            </a:r>
            <a:r>
              <a:rPr lang="zh-CN" altLang="en-US" sz="2000" b="1" dirty="0"/>
              <a:t>年</a:t>
            </a:r>
            <a:r>
              <a:rPr lang="en-US" altLang="zh-CN" sz="2000" b="1" dirty="0"/>
              <a:t>)</a:t>
            </a:r>
            <a:br>
              <a:rPr lang="zh-CN" altLang="en-US" sz="2000" dirty="0"/>
            </a:br>
            <a:r>
              <a:rPr lang="zh-CN" altLang="en-US" sz="2000" dirty="0"/>
              <a:t>每年平均亏损</a:t>
            </a:r>
            <a:r>
              <a:rPr lang="en-US" altLang="zh-CN" sz="2000" dirty="0"/>
              <a:t>13%</a:t>
            </a:r>
            <a:r>
              <a:rPr lang="zh-CN" altLang="en-US" sz="2000" dirty="0"/>
              <a:t>，长期来看不仅没跑赢大盘，甚至大幅跑输“买入并持有”策略（</a:t>
            </a:r>
            <a:r>
              <a:rPr lang="en" altLang="zh-CN" sz="2000" dirty="0"/>
              <a:t>AABA </a:t>
            </a:r>
            <a:r>
              <a:rPr lang="zh-CN" altLang="en-US" sz="2000" dirty="0"/>
              <a:t>在这段时间内虽有波动，但整体没亏得如此惨烈）。</a:t>
            </a:r>
          </a:p>
          <a:p>
            <a:r>
              <a:rPr lang="zh-CN" altLang="en-US" sz="2000" b="1" dirty="0"/>
              <a:t>年化波动率 </a:t>
            </a:r>
            <a:r>
              <a:rPr lang="en-US" altLang="zh-CN" sz="2000" b="1" dirty="0"/>
              <a:t>(</a:t>
            </a:r>
            <a:r>
              <a:rPr lang="en" altLang="zh-CN" sz="2000" b="1" dirty="0"/>
              <a:t>Annual Volatility ≈ 38.4%)</a:t>
            </a:r>
            <a:br>
              <a:rPr lang="en" altLang="zh-CN" sz="2000" dirty="0"/>
            </a:br>
            <a:r>
              <a:rPr lang="zh-CN" altLang="en-US" sz="2000" dirty="0"/>
              <a:t>策略返回标准差接近 </a:t>
            </a:r>
            <a:r>
              <a:rPr lang="en-US" altLang="zh-CN" sz="2000" dirty="0"/>
              <a:t>38%</a:t>
            </a:r>
            <a:r>
              <a:rPr lang="zh-CN" altLang="en-US" sz="2000" dirty="0"/>
              <a:t>，波动极大。在收益本来就是负数的情况下，这么高的波动性反而让人更难承受。</a:t>
            </a:r>
          </a:p>
          <a:p>
            <a:r>
              <a:rPr lang="zh-CN" altLang="en-US" sz="2000" b="1" dirty="0"/>
              <a:t>夏普比率 </a:t>
            </a:r>
            <a:r>
              <a:rPr lang="en-US" altLang="zh-CN" sz="2000" b="1" dirty="0"/>
              <a:t>(</a:t>
            </a:r>
            <a:r>
              <a:rPr lang="en" altLang="zh-CN" sz="2000" b="1" dirty="0"/>
              <a:t>Sharpe Ratio ≈ –0.16)</a:t>
            </a:r>
            <a:br>
              <a:rPr lang="en" altLang="zh-CN" sz="2000" dirty="0"/>
            </a:br>
            <a:r>
              <a:rPr lang="zh-CN" altLang="en-US" sz="2000" dirty="0"/>
              <a:t>负值表明策略单位风险承担带来了负收益</a:t>
            </a:r>
            <a:r>
              <a:rPr lang="en-US" altLang="zh-CN" sz="2000" dirty="0"/>
              <a:t>——</a:t>
            </a:r>
            <a:r>
              <a:rPr lang="zh-CN" altLang="en-US" sz="2000" dirty="0"/>
              <a:t>换言之，承担风险还不如拿现金不动。通常认为 </a:t>
            </a:r>
            <a:r>
              <a:rPr lang="en" altLang="zh-CN" sz="2000" dirty="0"/>
              <a:t>Sharpe Ratio </a:t>
            </a:r>
            <a:r>
              <a:rPr lang="zh-CN" altLang="en-US" sz="2000" dirty="0"/>
              <a:t>低于 </a:t>
            </a:r>
            <a:r>
              <a:rPr lang="en-US" altLang="zh-CN" sz="2000" dirty="0"/>
              <a:t>0.5 </a:t>
            </a:r>
            <a:r>
              <a:rPr lang="zh-CN" altLang="en-US" sz="2000" dirty="0"/>
              <a:t>就很难接受，这里更是惨烈地跑到负值。</a:t>
            </a:r>
          </a:p>
          <a:p>
            <a:r>
              <a:rPr lang="zh-CN" altLang="en-US" sz="2000" b="1" dirty="0"/>
              <a:t>最大回撤 </a:t>
            </a:r>
            <a:r>
              <a:rPr lang="en-US" altLang="zh-CN" sz="2000" b="1" dirty="0"/>
              <a:t>(</a:t>
            </a:r>
            <a:r>
              <a:rPr lang="en" altLang="zh-CN" sz="2000" b="1" dirty="0"/>
              <a:t>Max Drawdown ≈ –92.06%)</a:t>
            </a:r>
            <a:br>
              <a:rPr lang="en" altLang="zh-CN" sz="2000" dirty="0"/>
            </a:br>
            <a:r>
              <a:rPr lang="zh-CN" altLang="en-US" sz="2000" dirty="0"/>
              <a:t>最大回撤超过 </a:t>
            </a:r>
            <a:r>
              <a:rPr lang="en-US" altLang="zh-CN" sz="2000" dirty="0"/>
              <a:t>90%</a:t>
            </a:r>
            <a:r>
              <a:rPr lang="zh-CN" altLang="en-US" sz="2000" dirty="0"/>
              <a:t>，说明策略中曾经出现过接近清仓的亏损峰值</a:t>
            </a:r>
            <a:r>
              <a:rPr lang="en-US" altLang="zh-CN" sz="2000" dirty="0"/>
              <a:t>——</a:t>
            </a:r>
            <a:r>
              <a:rPr lang="zh-CN" altLang="en-US" sz="2000" dirty="0"/>
              <a:t>几乎所有资金在某些时点都被“一扫而空”。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8EF7EB-972A-4D70-B753-98DDBAA3CE55}"/>
              </a:ext>
            </a:extLst>
          </p:cNvPr>
          <p:cNvSpPr txBox="1"/>
          <p:nvPr/>
        </p:nvSpPr>
        <p:spPr>
          <a:xfrm>
            <a:off x="9135454" y="1690688"/>
            <a:ext cx="133882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代码见附件</a:t>
            </a:r>
          </a:p>
        </p:txBody>
      </p:sp>
    </p:spTree>
    <p:extLst>
      <p:ext uri="{BB962C8B-B14F-4D97-AF65-F5344CB8AC3E}">
        <p14:creationId xmlns:p14="http://schemas.microsoft.com/office/powerpoint/2010/main" val="341610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二、基础交易策略的实现与评估（示例）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EC0C3A-FC69-E34F-A42A-73A799382FD8}"/>
              </a:ext>
            </a:extLst>
          </p:cNvPr>
          <p:cNvSpPr txBox="1"/>
          <p:nvPr/>
        </p:nvSpPr>
        <p:spPr>
          <a:xfrm>
            <a:off x="838200" y="1687487"/>
            <a:ext cx="12321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可视化分析：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B2FF9B1-5F60-774F-A0E0-B1F1FC6C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6682"/>
            <a:ext cx="7363778" cy="29876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0DE95A3-8F88-B846-AF02-6934CFC9156C}"/>
              </a:ext>
            </a:extLst>
          </p:cNvPr>
          <p:cNvSpPr txBox="1"/>
          <p:nvPr/>
        </p:nvSpPr>
        <p:spPr>
          <a:xfrm>
            <a:off x="838200" y="2297944"/>
            <a:ext cx="1068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这张图帮助我们直观地看到在价格上涨趋势中“金叉”是否及时捕捉了买入机会，以及在下跌趋势中“死叉”是否避免了更深的回撤。若信号多出现在震荡或逆势中，就可能造成虚假交易。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08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二、基础交易策略的实现与评估（示例）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E95A3-8F88-B846-AF02-6934CFC9156C}"/>
              </a:ext>
            </a:extLst>
          </p:cNvPr>
          <p:cNvSpPr txBox="1"/>
          <p:nvPr/>
        </p:nvSpPr>
        <p:spPr>
          <a:xfrm>
            <a:off x="838200" y="1548436"/>
            <a:ext cx="10689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（策略权益曲线）图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曲线的陡峭程度体现短期获利或亏损的速度；平缓波动则表示策略在震荡市中的持仓来回切换。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dirty="0"/>
              <a:t>若出现大幅回撤或长时间下行，说明策略在大趋势下伤害严重，风险控制不足。</a:t>
            </a:r>
          </a:p>
          <a:p>
            <a:endParaRPr kumimoji="1"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5B5D12A-BB14-5848-B05F-1102A726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61" y="3172694"/>
            <a:ext cx="8849193" cy="368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2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0F3BE-8681-0966-8E51-2FDC3DA0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数据集描述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BCE2A-EC38-7C89-E1BA-384999034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包含三十一支股票数据，包括股票每天的开盘收盘价，最高价和最低价。</a:t>
            </a:r>
            <a:endParaRPr lang="en-US" altLang="zh-CN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09D715E-50D8-7042-80E4-2FACE7B7E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230749"/>
              </p:ext>
            </p:extLst>
          </p:nvPr>
        </p:nvGraphicFramePr>
        <p:xfrm>
          <a:off x="1817914" y="3429000"/>
          <a:ext cx="780142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238">
                  <a:extLst>
                    <a:ext uri="{9D8B030D-6E8A-4147-A177-3AD203B41FA5}">
                      <a16:colId xmlns:a16="http://schemas.microsoft.com/office/drawing/2014/main" val="1682917075"/>
                    </a:ext>
                  </a:extLst>
                </a:gridCol>
                <a:gridCol w="1300238">
                  <a:extLst>
                    <a:ext uri="{9D8B030D-6E8A-4147-A177-3AD203B41FA5}">
                      <a16:colId xmlns:a16="http://schemas.microsoft.com/office/drawing/2014/main" val="1254039827"/>
                    </a:ext>
                  </a:extLst>
                </a:gridCol>
                <a:gridCol w="1300238">
                  <a:extLst>
                    <a:ext uri="{9D8B030D-6E8A-4147-A177-3AD203B41FA5}">
                      <a16:colId xmlns:a16="http://schemas.microsoft.com/office/drawing/2014/main" val="3379936846"/>
                    </a:ext>
                  </a:extLst>
                </a:gridCol>
                <a:gridCol w="1300238">
                  <a:extLst>
                    <a:ext uri="{9D8B030D-6E8A-4147-A177-3AD203B41FA5}">
                      <a16:colId xmlns:a16="http://schemas.microsoft.com/office/drawing/2014/main" val="3474423177"/>
                    </a:ext>
                  </a:extLst>
                </a:gridCol>
                <a:gridCol w="1300238">
                  <a:extLst>
                    <a:ext uri="{9D8B030D-6E8A-4147-A177-3AD203B41FA5}">
                      <a16:colId xmlns:a16="http://schemas.microsoft.com/office/drawing/2014/main" val="3263744922"/>
                    </a:ext>
                  </a:extLst>
                </a:gridCol>
                <a:gridCol w="1300238">
                  <a:extLst>
                    <a:ext uri="{9D8B030D-6E8A-4147-A177-3AD203B41FA5}">
                      <a16:colId xmlns:a16="http://schemas.microsoft.com/office/drawing/2014/main" val="27663509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0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2006-01-03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61.07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61.85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61.05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61.63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JNJ</a:t>
                      </a:r>
                      <a:endParaRPr lang="en" dirty="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014910498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CCB3B0B-67B2-EA4A-B477-9FB415A80D3A}"/>
              </a:ext>
            </a:extLst>
          </p:cNvPr>
          <p:cNvSpPr txBox="1"/>
          <p:nvPr/>
        </p:nvSpPr>
        <p:spPr>
          <a:xfrm>
            <a:off x="838200" y="4814868"/>
            <a:ext cx="9808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实际数据集会以股票名称区分，并以</a:t>
            </a:r>
            <a:r>
              <a:rPr lang="en-US" altLang="zh-CN" sz="2800" dirty="0"/>
              <a:t>.csv</a:t>
            </a:r>
            <a:r>
              <a:rPr lang="zh-CN" altLang="en-US" sz="2800" dirty="0"/>
              <a:t>的格式发出，例如</a:t>
            </a:r>
            <a:r>
              <a:rPr lang="en-US" altLang="zh-CN" sz="2800" dirty="0" err="1"/>
              <a:t>JNJ.csv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8591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二、基础交易策略的实现与评估（示例）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DE95A3-8F88-B846-AF02-6934CFC9156C}"/>
              </a:ext>
            </a:extLst>
          </p:cNvPr>
          <p:cNvSpPr txBox="1"/>
          <p:nvPr/>
        </p:nvSpPr>
        <p:spPr>
          <a:xfrm>
            <a:off x="838200" y="1548436"/>
            <a:ext cx="10689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原因分析：</a:t>
            </a:r>
            <a:r>
              <a:rPr lang="en" altLang="zh-CN" sz="2400" dirty="0"/>
              <a:t>AABA </a:t>
            </a:r>
            <a:r>
              <a:rPr lang="zh-CN" altLang="en-US" sz="2400" dirty="0"/>
              <a:t>股价长期下行，趋势跟踪策略在下跌趋势里会不断锁定亏损。</a:t>
            </a:r>
          </a:p>
          <a:p>
            <a:r>
              <a:rPr lang="en-US" altLang="zh-CN" sz="2400" dirty="0"/>
              <a:t>10/30 </a:t>
            </a:r>
            <a:r>
              <a:rPr lang="zh-CN" altLang="en-US" sz="2400" dirty="0"/>
              <a:t>均线窗口对快速波动响应不足，又在平缓震荡期频繁交叉、产生“虚假信号”。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kumimoji="1" lang="zh-CN" altLang="en-US" sz="2400" dirty="0"/>
              <a:t>注意，均线分析很容易遇到均值化之后数据不对齐等问题，比如：</a:t>
            </a:r>
            <a:endParaRPr kumimoji="1" lang="en-US" altLang="zh-CN" sz="2400" dirty="0"/>
          </a:p>
          <a:p>
            <a:r>
              <a:rPr kumimoji="1" lang="zh-CN" altLang="en-US" sz="2400" dirty="0"/>
              <a:t>移动平均线（</a:t>
            </a:r>
            <a:r>
              <a:rPr kumimoji="1" lang="en" altLang="zh-CN" sz="2400" dirty="0"/>
              <a:t>MA20/MA50</a:t>
            </a:r>
            <a:r>
              <a:rPr kumimoji="1" lang="zh-CN" altLang="en" sz="2400" dirty="0"/>
              <a:t>）</a:t>
            </a:r>
            <a:r>
              <a:rPr kumimoji="1" lang="zh-CN" altLang="en-US" sz="2400" dirty="0"/>
              <a:t>的计算会生成前</a:t>
            </a:r>
            <a:r>
              <a:rPr kumimoji="1" lang="en-US" altLang="zh-CN" sz="2400" dirty="0"/>
              <a:t>20/50</a:t>
            </a:r>
            <a:r>
              <a:rPr kumimoji="1" lang="zh-CN" altLang="en-US" sz="2400" dirty="0"/>
              <a:t>天的</a:t>
            </a:r>
            <a:r>
              <a:rPr kumimoji="1" lang="en" altLang="zh-CN" sz="2400" dirty="0" err="1"/>
              <a:t>NaN</a:t>
            </a:r>
            <a:r>
              <a:rPr kumimoji="1" lang="zh-CN" altLang="en-US" sz="2400" dirty="0"/>
              <a:t>值，导致数据长度缩短</a:t>
            </a:r>
            <a:endParaRPr kumimoji="1" lang="en-US" altLang="zh-CN" sz="2400" dirty="0"/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79069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325563"/>
          </a:xfrm>
        </p:spPr>
        <p:txBody>
          <a:bodyPr/>
          <a:lstStyle/>
          <a:p>
            <a:r>
              <a:rPr lang="zh-CN" altLang="en-US" dirty="0"/>
              <a:t>三、基于交易信息的股票聚类与类型化（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4AEB2-8A4F-5B46-8778-8F5E03914A5F}"/>
              </a:ext>
            </a:extLst>
          </p:cNvPr>
          <p:cNvSpPr txBox="1"/>
          <p:nvPr/>
        </p:nvSpPr>
        <p:spPr>
          <a:xfrm>
            <a:off x="838200" y="1865500"/>
            <a:ext cx="102959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采用不少于两种聚类方法实现股票聚类及可视化分析</a:t>
            </a:r>
            <a:endParaRPr kumimoji="1" lang="en-US" altLang="zh-CN" sz="2800" dirty="0"/>
          </a:p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、利用股票的静态特征进行聚类：如</a:t>
            </a:r>
            <a:r>
              <a:rPr kumimoji="1" lang="en-US" altLang="zh-CN" sz="2800" dirty="0" err="1"/>
              <a:t>kmeans</a:t>
            </a:r>
            <a:r>
              <a:rPr kumimoji="1" lang="zh-CN" altLang="en-US" sz="2800" dirty="0"/>
              <a:t>等</a:t>
            </a:r>
            <a:endParaRPr kumimoji="1" lang="en-US" altLang="zh-CN" sz="2800" dirty="0"/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、利用股票交易的动态特征进行聚类：如滚动相关性计算</a:t>
            </a:r>
            <a:r>
              <a:rPr kumimoji="1" lang="en-US" altLang="zh-CN" sz="2800" dirty="0"/>
              <a:t>+</a:t>
            </a:r>
            <a:r>
              <a:rPr kumimoji="1" lang="zh-CN" altLang="en-US" sz="2800" dirty="0"/>
              <a:t>社区划分</a:t>
            </a:r>
            <a:endParaRPr kumimoji="1" lang="en-US" altLang="zh-CN" sz="2800" dirty="0"/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、截取特定时间窗口进行相关性分析或通过滑动窗口动态对齐（</a:t>
            </a:r>
            <a:r>
              <a:rPr kumimoji="1" lang="en-US" altLang="zh-CN" sz="2800" dirty="0"/>
              <a:t>DTW</a:t>
            </a:r>
            <a:r>
              <a:rPr kumimoji="1" lang="zh-CN" altLang="en-US" sz="2800" dirty="0"/>
              <a:t>）捕捉局部模式的聚类方案</a:t>
            </a:r>
            <a:endParaRPr kumimoji="1" lang="en-US" altLang="zh-CN" sz="2800" dirty="0"/>
          </a:p>
          <a:p>
            <a:endParaRPr kumimoji="1" lang="en-US" altLang="zh-CN" sz="2800" dirty="0"/>
          </a:p>
          <a:p>
            <a:r>
              <a:rPr kumimoji="1" lang="zh-CN" altLang="en-US" sz="2800" dirty="0"/>
              <a:t>聚类方法实现（</a:t>
            </a:r>
            <a:r>
              <a:rPr kumimoji="1" lang="en-US" altLang="zh-CN" sz="2800" dirty="0"/>
              <a:t>10</a:t>
            </a:r>
            <a:r>
              <a:rPr kumimoji="1" lang="zh-CN" altLang="en-US" sz="2800" dirty="0"/>
              <a:t>分）：</a:t>
            </a:r>
            <a:endParaRPr kumimoji="1" lang="en-US" altLang="zh-CN" sz="2800" dirty="0"/>
          </a:p>
          <a:p>
            <a:r>
              <a:rPr kumimoji="1" lang="zh-CN" altLang="en-US" sz="2800" dirty="0"/>
              <a:t>可视化及类型化分析（给出聚类结果的合理解释？）（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r>
              <a:rPr kumimoji="1" lang="zh-CN" altLang="en-US" sz="2800" dirty="0"/>
              <a:t>根据目标任务对聚类方案进行优化改进（</a:t>
            </a:r>
            <a:r>
              <a:rPr kumimoji="1" lang="en-US" altLang="zh-CN" sz="2800" dirty="0"/>
              <a:t>5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1166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325563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kumimoji="1" lang="zh-CN" altLang="en-US" dirty="0"/>
              <a:t>以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为例给出一个参考样例：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4AEB2-8A4F-5B46-8778-8F5E03914A5F}"/>
              </a:ext>
            </a:extLst>
          </p:cNvPr>
          <p:cNvSpPr txBox="1"/>
          <p:nvPr/>
        </p:nvSpPr>
        <p:spPr>
          <a:xfrm>
            <a:off x="838200" y="1865500"/>
            <a:ext cx="10295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kumimoji="1" lang="zh-CN" altLang="en-US" sz="2400" dirty="0"/>
              <a:t>金融特征提取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分别提取出每支股票的一些特征指标例如：总回报，复合年增长率，波动率，夏普，最大回撤等等；</a:t>
            </a:r>
            <a:endParaRPr kumimoji="1"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 sz="2400" dirty="0"/>
              <a:t>分析股票背后的公司特征</a:t>
            </a:r>
            <a:endParaRPr kumimoji="1" lang="en-US" altLang="zh-CN" sz="2400" dirty="0"/>
          </a:p>
          <a:p>
            <a:pPr lvl="1"/>
            <a:r>
              <a:rPr kumimoji="1" lang="zh-CN" altLang="en-US" sz="2400" dirty="0"/>
              <a:t>可以利用</a:t>
            </a:r>
            <a:r>
              <a:rPr kumimoji="1" lang="en-US" altLang="zh-CN" sz="2400" dirty="0" err="1"/>
              <a:t>yifinance</a:t>
            </a:r>
            <a:r>
              <a:rPr kumimoji="1" lang="zh-CN" altLang="en-US" sz="2400" dirty="0"/>
              <a:t>根据股票名（</a:t>
            </a:r>
            <a:r>
              <a:rPr kumimoji="1" lang="en-US" altLang="zh-CN" sz="2400" dirty="0"/>
              <a:t>AABA</a:t>
            </a:r>
            <a:r>
              <a:rPr kumimoji="1" lang="zh-CN" altLang="en-US" sz="2400" dirty="0"/>
              <a:t>）去查询背后的公司并获取公司的一些特征，比如公司类型；</a:t>
            </a:r>
            <a:endParaRPr kumimoji="1"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A5660B-220A-1D45-8B6C-E53EF7C2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61" y="4660010"/>
            <a:ext cx="11714351" cy="15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2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325563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kumimoji="1" lang="zh-CN" altLang="en-US" dirty="0"/>
              <a:t>以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为例的一个参考样例： </a:t>
            </a:r>
            <a:r>
              <a:rPr lang="zh-CN" altLang="en-US" dirty="0"/>
              <a:t>（续）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4AEB2-8A4F-5B46-8778-8F5E03914A5F}"/>
              </a:ext>
            </a:extLst>
          </p:cNvPr>
          <p:cNvSpPr txBox="1"/>
          <p:nvPr/>
        </p:nvSpPr>
        <p:spPr>
          <a:xfrm>
            <a:off x="838200" y="1865500"/>
            <a:ext cx="102959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3.</a:t>
            </a:r>
            <a:r>
              <a:rPr kumimoji="1" lang="zh-CN" altLang="en-US" sz="2400" dirty="0"/>
              <a:t> 使用小维度词向量（</a:t>
            </a:r>
            <a:r>
              <a:rPr kumimoji="1" lang="en-US" altLang="zh-CN" sz="2400" dirty="0"/>
              <a:t>Glove</a:t>
            </a:r>
            <a:r>
              <a:rPr kumimoji="1" lang="zh-CN" altLang="en-US" sz="2400" dirty="0"/>
              <a:t>）将文本（公司类型）编码为词向量并将其与金融效益综合考虑进行聚类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  <a:p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7F5772-600F-5F42-99DC-8D9ED696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99" y="2791578"/>
            <a:ext cx="107696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0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325563"/>
          </a:xfrm>
        </p:spPr>
        <p:txBody>
          <a:bodyPr/>
          <a:lstStyle/>
          <a:p>
            <a:r>
              <a:rPr lang="zh-CN" altLang="en-US" dirty="0"/>
              <a:t>三、</a:t>
            </a:r>
            <a:r>
              <a:rPr kumimoji="1" lang="zh-CN" altLang="en-US" dirty="0"/>
              <a:t>以</a:t>
            </a:r>
            <a:r>
              <a:rPr kumimoji="1" lang="en-US" altLang="zh-CN" dirty="0" err="1"/>
              <a:t>Kmeans</a:t>
            </a:r>
            <a:r>
              <a:rPr kumimoji="1" lang="zh-CN" altLang="en-US" dirty="0"/>
              <a:t>为例的一个参考样例： </a:t>
            </a:r>
            <a:r>
              <a:rPr lang="zh-CN" altLang="en-US" dirty="0"/>
              <a:t>（续）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4AEB2-8A4F-5B46-8778-8F5E03914A5F}"/>
              </a:ext>
            </a:extLst>
          </p:cNvPr>
          <p:cNvSpPr txBox="1"/>
          <p:nvPr/>
        </p:nvSpPr>
        <p:spPr>
          <a:xfrm>
            <a:off x="838200" y="1865500"/>
            <a:ext cx="10295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4.</a:t>
            </a:r>
            <a:r>
              <a:rPr kumimoji="1" lang="zh-CN" altLang="en-US" sz="2400" dirty="0"/>
              <a:t> 确定聚类数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，并进行聚类，画出可视化图，并进行性能评估</a:t>
            </a:r>
            <a:endParaRPr kumimoji="1"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561692-0310-B94B-AB5F-4E2A7D45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16" y="2327165"/>
            <a:ext cx="5532619" cy="44798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1A14B2-B2BC-914C-B810-305B4F3A278D}"/>
              </a:ext>
            </a:extLst>
          </p:cNvPr>
          <p:cNvSpPr txBox="1"/>
          <p:nvPr/>
        </p:nvSpPr>
        <p:spPr>
          <a:xfrm>
            <a:off x="7064115" y="3059668"/>
            <a:ext cx="47662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/>
              <a:t>Silhouette Score仅有0.1123，</a:t>
            </a:r>
            <a:r>
              <a:rPr lang="en-US" altLang="zh-CN" sz="2800" dirty="0" err="1"/>
              <a:t>kmeans</a:t>
            </a:r>
            <a:r>
              <a:rPr lang="zh-CN" altLang="en-US" sz="2800" dirty="0"/>
              <a:t>聚类效果非常差，请思考优化方案</a:t>
            </a:r>
          </a:p>
        </p:txBody>
      </p:sp>
    </p:spTree>
    <p:extLst>
      <p:ext uri="{BB962C8B-B14F-4D97-AF65-F5344CB8AC3E}">
        <p14:creationId xmlns:p14="http://schemas.microsoft.com/office/powerpoint/2010/main" val="1999157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73680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四、结合上面的聚类信息，特征信息，针对交易数据进行时间序列建模和回归，完成预测模型及优化，评估（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36320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8BE89BE-EFF2-4FA9-B770-75396D3461E8}"/>
              </a:ext>
            </a:extLst>
          </p:cNvPr>
          <p:cNvSpPr txBox="1"/>
          <p:nvPr/>
        </p:nvSpPr>
        <p:spPr>
          <a:xfrm>
            <a:off x="222943" y="371754"/>
            <a:ext cx="115611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决策生成函数：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0E36AE-6E95-417A-9242-E237F098D88A}"/>
              </a:ext>
            </a:extLst>
          </p:cNvPr>
          <p:cNvSpPr txBox="1"/>
          <p:nvPr/>
        </p:nvSpPr>
        <p:spPr>
          <a:xfrm>
            <a:off x="407868" y="1182787"/>
            <a:ext cx="1235412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generate_strategy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portfolio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real_value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next_trading_date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生成每日交易策略，根据当前日期和下一个交易日的日期间隔调整策略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:param 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portfolio: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当前投资组合字典，包含以下字段：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'cash':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当前现金余额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float,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'holdings':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目前持股信息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{stock: shares}, 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'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transaction_log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历史交易记录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[]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需要决策的日期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k-&gt;str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real_value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包含前面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k-1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天股票的真实开盘收盘价，最高价和最低价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[str, List[List[Any]]]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{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'AAPL':[[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Date,Open,High,Low,Close,Volume,Name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Date,Open,High,Low,Close,Volume,Name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], ......]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next_trading_date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下一个交易日的日期，决定是短期还是长期策略</a:t>
            </a:r>
            <a:endParaRPr lang="zh-CN" alt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:return: 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交易策略列表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-&gt;List[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[str, 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[str, Any]]]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：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[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{'AAPL': {'action1': 'buy', 'shares1': 100, 'action2':'sell', 'shares2':50}},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{'MSFT': {'action1': 'none', 'shares1': 0, 'action2': 'none', 'shares2': 50}}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altLang="zh-CN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07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73680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四、对交易数据进行时间序列建模和回归，完成预测模型。结合上面的聚类信息，特征信息等进行优化，评估（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BE89BE-EFF2-4FA9-B770-75396D3461E8}"/>
              </a:ext>
            </a:extLst>
          </p:cNvPr>
          <p:cNvSpPr txBox="1"/>
          <p:nvPr/>
        </p:nvSpPr>
        <p:spPr>
          <a:xfrm>
            <a:off x="361637" y="2375065"/>
            <a:ext cx="1156118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约束：</a:t>
            </a:r>
            <a:endParaRPr lang="en-US" altLang="zh-CN" sz="3200" b="1" dirty="0"/>
          </a:p>
          <a:p>
            <a:pPr marL="342900" indent="-342900">
              <a:buAutoNum type="arabicPeriod"/>
            </a:pPr>
            <a:r>
              <a:rPr lang="zh-CN" altLang="en-US" dirty="0"/>
              <a:t>给定未来两个测试点的时期，需要决策第一个测试点的买入卖出，并在第二个测试点前一个交易日平仓，因此每次输入进行决策的时候手里都是空仓，但是现金余额会不断变化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限制最多对六只股票进行九种操作，即每一只股票可以有两个</a:t>
            </a:r>
            <a:r>
              <a:rPr lang="en-US" altLang="zh-CN" dirty="0"/>
              <a:t>action</a:t>
            </a:r>
            <a:r>
              <a:rPr lang="zh-CN" altLang="en-US" dirty="0"/>
              <a:t>，每个</a:t>
            </a:r>
            <a:r>
              <a:rPr lang="en-US" altLang="zh-CN" dirty="0"/>
              <a:t>action</a:t>
            </a:r>
            <a:r>
              <a:rPr lang="zh-CN" altLang="en-US" dirty="0"/>
              <a:t>可以有三种操作：</a:t>
            </a:r>
            <a:r>
              <a:rPr lang="en-US" altLang="zh-CN" dirty="0"/>
              <a:t>buy,</a:t>
            </a:r>
            <a:r>
              <a:rPr lang="zh-CN" altLang="en-US" dirty="0"/>
              <a:t> </a:t>
            </a:r>
            <a:r>
              <a:rPr lang="en-US" altLang="zh-CN" dirty="0"/>
              <a:t>sell, none</a:t>
            </a:r>
            <a:r>
              <a:rPr lang="zh-CN" altLang="en-US" dirty="0"/>
              <a:t>，当</a:t>
            </a:r>
            <a:r>
              <a:rPr lang="en-US" altLang="zh-CN" dirty="0"/>
              <a:t>action</a:t>
            </a:r>
            <a:r>
              <a:rPr lang="zh-CN" altLang="en-US" dirty="0"/>
              <a:t>为</a:t>
            </a:r>
            <a:r>
              <a:rPr lang="en-US" altLang="zh-CN" dirty="0"/>
              <a:t>buy</a:t>
            </a:r>
            <a:r>
              <a:rPr lang="zh-CN" altLang="en-US" dirty="0"/>
              <a:t>或者</a:t>
            </a:r>
            <a:r>
              <a:rPr lang="en-US" altLang="zh-CN" dirty="0"/>
              <a:t>sell</a:t>
            </a:r>
            <a:r>
              <a:rPr lang="zh-CN" altLang="en-US" dirty="0"/>
              <a:t>时需要指定后续</a:t>
            </a:r>
            <a:r>
              <a:rPr lang="en-US" altLang="zh-CN" dirty="0"/>
              <a:t>shares</a:t>
            </a:r>
            <a:r>
              <a:rPr lang="zh-CN" altLang="en-US" dirty="0"/>
              <a:t>为一个正整数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风控参数：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 </a:t>
            </a:r>
            <a:r>
              <a:rPr lang="en-US" altLang="zh-CN" dirty="0" err="1"/>
              <a:t>max_shares_per_trade</a:t>
            </a:r>
            <a:r>
              <a:rPr lang="en-US" altLang="zh-CN" dirty="0"/>
              <a:t> = 10000</a:t>
            </a:r>
            <a:r>
              <a:rPr lang="zh-CN" altLang="en-US" dirty="0"/>
              <a:t>：限制单次交易最大股数为</a:t>
            </a:r>
            <a:r>
              <a:rPr lang="en-US" altLang="zh-CN" dirty="0"/>
              <a:t>1</a:t>
            </a:r>
            <a:r>
              <a:rPr lang="zh-CN" altLang="en-US" dirty="0"/>
              <a:t>万股 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 err="1"/>
              <a:t>max_position_value_ratio</a:t>
            </a:r>
            <a:r>
              <a:rPr lang="en-US" altLang="zh-CN" dirty="0"/>
              <a:t> = 0.2</a:t>
            </a:r>
            <a:r>
              <a:rPr lang="zh-CN" altLang="en-US" dirty="0"/>
              <a:t>：限制单个股票持仓价值不超过总资产的</a:t>
            </a:r>
            <a:r>
              <a:rPr lang="en-US" altLang="zh-CN" dirty="0"/>
              <a:t>20% </a:t>
            </a:r>
          </a:p>
          <a:p>
            <a:pPr marL="800100" lvl="1" indent="-342900">
              <a:buAutoNum type="arabicPeriod"/>
            </a:pPr>
            <a:r>
              <a:rPr lang="en-US" altLang="zh-CN" dirty="0" err="1"/>
              <a:t>max_short_ratio</a:t>
            </a:r>
            <a:r>
              <a:rPr lang="en-US" altLang="zh-CN" dirty="0"/>
              <a:t> = 0.5</a:t>
            </a:r>
            <a:r>
              <a:rPr lang="zh-CN" altLang="en-US" dirty="0"/>
              <a:t>：限制最大卖空比例为总资产的</a:t>
            </a:r>
            <a:r>
              <a:rPr lang="en-US" altLang="zh-CN" dirty="0"/>
              <a:t>50%</a:t>
            </a:r>
          </a:p>
          <a:p>
            <a:pPr marL="800100" lvl="1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90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37" y="365125"/>
            <a:ext cx="11468725" cy="1736807"/>
          </a:xfrm>
        </p:spPr>
        <p:txBody>
          <a:bodyPr>
            <a:normAutofit/>
          </a:bodyPr>
          <a:lstStyle/>
          <a:p>
            <a:r>
              <a:rPr lang="zh-CN" altLang="en-US" dirty="0"/>
              <a:t>五、对盈亏结果进行分析，给出合理的推断和假设，设想可能的改进方案（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799188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71B8C69-BB0F-75B2-9560-11E021E6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最后请摘出与作业要求对应的关键代码和结果，标出对应题号并简要概括代码，写一个方便助教理解并对照要求给分的实验报告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C36A831-F61E-B1ED-461B-4433E68087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作业提交截止时间：</a:t>
            </a:r>
            <a:r>
              <a:rPr lang="en-US" altLang="zh-CN" dirty="0">
                <a:solidFill>
                  <a:srgbClr val="FF0000"/>
                </a:solidFill>
              </a:rPr>
              <a:t>2025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11</a:t>
            </a:r>
            <a:r>
              <a:rPr lang="zh-CN" altLang="en-US" dirty="0">
                <a:solidFill>
                  <a:srgbClr val="FF0000"/>
                </a:solidFill>
              </a:rPr>
              <a:t>号 晚上</a:t>
            </a:r>
            <a:r>
              <a:rPr lang="en-US" altLang="zh-CN" dirty="0">
                <a:solidFill>
                  <a:srgbClr val="FF0000"/>
                </a:solidFill>
              </a:rPr>
              <a:t>23</a:t>
            </a:r>
            <a:r>
              <a:rPr lang="zh-CN" altLang="en-US" dirty="0">
                <a:solidFill>
                  <a:srgbClr val="FF0000"/>
                </a:solidFill>
              </a:rPr>
              <a:t>点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提交方式：例如：</a:t>
            </a:r>
            <a:r>
              <a:rPr lang="en-US" altLang="zh-CN" dirty="0">
                <a:solidFill>
                  <a:srgbClr val="FF0000"/>
                </a:solidFill>
              </a:rPr>
              <a:t>Q1.ipynb</a:t>
            </a:r>
            <a:r>
              <a:rPr lang="zh-CN" altLang="en-US" dirty="0">
                <a:solidFill>
                  <a:srgbClr val="FF0000"/>
                </a:solidFill>
              </a:rPr>
              <a:t>文件，</a:t>
            </a:r>
            <a:r>
              <a:rPr lang="en-US" altLang="zh-CN" dirty="0">
                <a:solidFill>
                  <a:srgbClr val="FF0000"/>
                </a:solidFill>
              </a:rPr>
              <a:t>Q2.ipynb, ……</a:t>
            </a:r>
            <a:r>
              <a:rPr lang="zh-CN" altLang="en-US" dirty="0">
                <a:solidFill>
                  <a:srgbClr val="FF0000"/>
                </a:solidFill>
              </a:rPr>
              <a:t>，以及作业的实验报告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选择用 学号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b="1" dirty="0">
                <a:solidFill>
                  <a:srgbClr val="FF0000"/>
                </a:solidFill>
              </a:rPr>
              <a:t>zip</a:t>
            </a:r>
            <a:r>
              <a:rPr lang="zh-CN" altLang="en-US" dirty="0">
                <a:solidFill>
                  <a:srgbClr val="FF0000"/>
                </a:solidFill>
              </a:rPr>
              <a:t>压缩提交（扩展名是</a:t>
            </a:r>
            <a:r>
              <a:rPr lang="en-US" altLang="zh-CN" dirty="0">
                <a:solidFill>
                  <a:srgbClr val="FF0000"/>
                </a:solidFill>
              </a:rPr>
              <a:t>.zip</a:t>
            </a:r>
            <a:r>
              <a:rPr lang="zh-CN" altLang="en-US" dirty="0">
                <a:solidFill>
                  <a:srgbClr val="FF0000"/>
                </a:solidFill>
              </a:rPr>
              <a:t>）。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50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D03A7-F543-5D83-3547-1085DE5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0F98C-77CA-00A4-B162-468508E9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6832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基本环境：</a:t>
            </a:r>
            <a:endParaRPr lang="en-US" altLang="zh-CN" dirty="0"/>
          </a:p>
          <a:p>
            <a:pPr lvl="1"/>
            <a:r>
              <a:rPr lang="en-US" altLang="zh-CN" dirty="0"/>
              <a:t>python==3.9</a:t>
            </a:r>
          </a:p>
          <a:p>
            <a:pPr lvl="1"/>
            <a:r>
              <a:rPr lang="en-US" altLang="zh-CN" dirty="0" err="1"/>
              <a:t>numpy</a:t>
            </a:r>
            <a:endParaRPr lang="en-US" altLang="zh-CN" dirty="0"/>
          </a:p>
          <a:p>
            <a:pPr lvl="1"/>
            <a:r>
              <a:rPr lang="en-US" altLang="zh-CN" dirty="0"/>
              <a:t>pandas</a:t>
            </a:r>
          </a:p>
          <a:p>
            <a:pPr lvl="1"/>
            <a:r>
              <a:rPr lang="en-US" altLang="zh-CN" dirty="0" err="1"/>
              <a:t>jupyter</a:t>
            </a:r>
            <a:endParaRPr lang="en-US" altLang="zh-CN" dirty="0"/>
          </a:p>
          <a:p>
            <a:pPr lvl="1"/>
            <a:r>
              <a:rPr lang="en-US" altLang="zh-CN" dirty="0"/>
              <a:t>matplotlib</a:t>
            </a:r>
          </a:p>
          <a:p>
            <a:pPr lvl="1"/>
            <a:r>
              <a:rPr lang="en-US" altLang="zh-CN" dirty="0"/>
              <a:t>scikit-learn</a:t>
            </a:r>
          </a:p>
          <a:p>
            <a:pPr lvl="1"/>
            <a:r>
              <a:rPr lang="en-US" altLang="zh-CN" dirty="0"/>
              <a:t>PIL</a:t>
            </a:r>
          </a:p>
          <a:p>
            <a:pPr lvl="1"/>
            <a:r>
              <a:rPr lang="en-US" altLang="zh-CN" dirty="0" err="1"/>
              <a:t>opencv</a:t>
            </a:r>
            <a:r>
              <a:rPr lang="en-US" altLang="zh-CN" dirty="0"/>
              <a:t>-python</a:t>
            </a:r>
          </a:p>
          <a:p>
            <a:pPr lvl="1"/>
            <a:r>
              <a:rPr lang="en-US" altLang="zh-CN" dirty="0"/>
              <a:t>img2vec-pytorch</a:t>
            </a:r>
          </a:p>
          <a:p>
            <a:pPr lvl="1"/>
            <a:r>
              <a:rPr lang="en-US" altLang="zh-CN" dirty="0"/>
              <a:t>torch</a:t>
            </a:r>
          </a:p>
          <a:p>
            <a:pPr lvl="1"/>
            <a:r>
              <a:rPr lang="en-US" altLang="zh-CN" dirty="0" err="1"/>
              <a:t>torchvision</a:t>
            </a:r>
            <a:endParaRPr lang="en-US" altLang="zh-CN" dirty="0"/>
          </a:p>
          <a:p>
            <a:r>
              <a:rPr lang="zh-CN" altLang="en-US" dirty="0"/>
              <a:t>如果你要使用其他库，请在</a:t>
            </a:r>
            <a:r>
              <a:rPr lang="en-US" altLang="zh-CN" dirty="0"/>
              <a:t>notebook</a:t>
            </a:r>
            <a:r>
              <a:rPr lang="zh-CN" altLang="en-US" dirty="0"/>
              <a:t>里加入</a:t>
            </a:r>
            <a:r>
              <a:rPr lang="en-US" altLang="zh-CN" dirty="0"/>
              <a:t>%pip install …</a:t>
            </a:r>
            <a:r>
              <a:rPr lang="zh-CN" altLang="en-US" dirty="0"/>
              <a:t>方便助教运行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320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4A5304-4B3A-0197-E483-538C5CC4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内容概览（共</a:t>
            </a:r>
            <a:r>
              <a:rPr lang="en-US" altLang="zh-CN" dirty="0"/>
              <a:t>100</a:t>
            </a:r>
            <a:r>
              <a:rPr lang="zh-CN" altLang="en-US" dirty="0"/>
              <a:t>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E7DFD5-73F0-021A-465F-4C3B8AA7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股票交易序列的基础特征提取与可视化（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基础交易策略的实现与评估（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基于交易信息的股票聚类与类型化（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对交易数据进行时间序列建模和回归，完成预测模型。结合上面的聚类信息，特征信息等进行优化，评估（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对盈亏结果进行分析，给出合理的推断和假设，设想可能的改进方案（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66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1.1</a:t>
            </a:r>
            <a:r>
              <a:rPr lang="zh-CN" altLang="en-US" sz="4000" dirty="0"/>
              <a:t>、股票的基础特征提取与直观对比（</a:t>
            </a:r>
            <a:r>
              <a:rPr lang="en-US" altLang="zh-CN" sz="4000" dirty="0"/>
              <a:t>10</a:t>
            </a:r>
            <a:r>
              <a:rPr lang="zh-CN" altLang="en-US" sz="4000" dirty="0"/>
              <a:t>分）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44AEB2-8A4F-5B46-8778-8F5E03914A5F}"/>
              </a:ext>
            </a:extLst>
          </p:cNvPr>
          <p:cNvSpPr txBox="1"/>
          <p:nvPr/>
        </p:nvSpPr>
        <p:spPr>
          <a:xfrm>
            <a:off x="838200" y="1865500"/>
            <a:ext cx="10295965" cy="325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/>
              <a:t>根据给出的股票交易数据，对每支股票实现基础交易量化指标的计算。包括：收益率均值、波动率、夏普比率，最大回撤、偏度与峰度。（</a:t>
            </a:r>
            <a:r>
              <a:rPr kumimoji="1" lang="en-US" altLang="zh-CN" sz="2800" dirty="0"/>
              <a:t>6</a:t>
            </a:r>
            <a:r>
              <a:rPr kumimoji="1" lang="zh-CN" altLang="en-US" sz="2800" dirty="0"/>
              <a:t>分）</a:t>
            </a:r>
            <a:endParaRPr kumimoji="1" lang="en-US" altLang="zh-CN" sz="2800" dirty="0"/>
          </a:p>
          <a:p>
            <a:pPr>
              <a:lnSpc>
                <a:spcPct val="150000"/>
              </a:lnSpc>
            </a:pPr>
            <a:r>
              <a:rPr kumimoji="1" lang="zh-CN" altLang="en-US" sz="2800" dirty="0"/>
              <a:t>针对不少于</a:t>
            </a:r>
            <a:r>
              <a:rPr kumimoji="1" lang="en-US" altLang="zh-CN" sz="2800" dirty="0"/>
              <a:t>3</a:t>
            </a:r>
            <a:r>
              <a:rPr kumimoji="1" lang="zh-CN" altLang="en-US" sz="2800" dirty="0"/>
              <a:t>个指标结合个股进行分析。选择多只有代表性的股票进行对比可视化，反映对相关指标的定性表达（</a:t>
            </a:r>
            <a:r>
              <a:rPr kumimoji="1" lang="en-US" altLang="zh-CN" sz="2800" dirty="0"/>
              <a:t>4</a:t>
            </a:r>
            <a:r>
              <a:rPr kumimoji="1" lang="zh-CN" altLang="en-US" sz="2800" dirty="0"/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9747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1.1</a:t>
            </a:r>
            <a:r>
              <a:rPr lang="zh-CN" altLang="en-US" sz="4000" dirty="0"/>
              <a:t>、股票的基础特征提取与直观对比（续）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1A20C4-AE9D-1246-B2CE-983E947A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7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 收益率均值‌</a:t>
            </a:r>
          </a:p>
          <a:p>
            <a:pPr marL="0" indent="0">
              <a:buNone/>
            </a:pPr>
            <a:r>
              <a:rPr lang="zh-CN" altLang="en-US" sz="2000" dirty="0"/>
              <a:t>定义：一段时间内每日收益率的算术平均值</a:t>
            </a:r>
          </a:p>
          <a:p>
            <a:pPr marL="0" indent="0">
              <a:buNone/>
            </a:pPr>
            <a:r>
              <a:rPr lang="zh-CN" altLang="en-US" sz="2000" dirty="0"/>
              <a:t>意义：反映资产的平均盈利能力，是评估投资表现的基准指标</a:t>
            </a:r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 收益率波动率‌</a:t>
            </a:r>
          </a:p>
          <a:p>
            <a:pPr marL="0" indent="0">
              <a:buNone/>
            </a:pPr>
            <a:r>
              <a:rPr lang="zh-CN" altLang="en-US" sz="2000" dirty="0"/>
              <a:t>定义：收益率的标准差</a:t>
            </a:r>
          </a:p>
          <a:p>
            <a:pPr marL="0" indent="0">
              <a:buNone/>
            </a:pPr>
            <a:r>
              <a:rPr lang="zh-CN" altLang="en-US" sz="2000" dirty="0"/>
              <a:t>意义：衡量资产价格波动幅度，数值越大代表风险越高</a:t>
            </a:r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 夏普比率‌</a:t>
            </a:r>
          </a:p>
          <a:p>
            <a:pPr marL="0" indent="0">
              <a:buNone/>
            </a:pPr>
            <a:r>
              <a:rPr lang="zh-CN" altLang="en-US" sz="2000" dirty="0"/>
              <a:t>定义：</a:t>
            </a:r>
            <a:r>
              <a:rPr lang="en-US" altLang="zh-CN" sz="2000" dirty="0"/>
              <a:t>(</a:t>
            </a:r>
            <a:r>
              <a:rPr lang="zh-CN" altLang="en-US" sz="2000" dirty="0"/>
              <a:t>收益率均值 </a:t>
            </a:r>
            <a:r>
              <a:rPr lang="en-US" altLang="zh-CN" sz="2000" dirty="0"/>
              <a:t>- </a:t>
            </a:r>
            <a:r>
              <a:rPr lang="zh-CN" altLang="en-US" sz="2000" dirty="0"/>
              <a:t>无风险利率</a:t>
            </a:r>
            <a:r>
              <a:rPr lang="en-US" altLang="zh-CN" sz="2000" dirty="0"/>
              <a:t>)/</a:t>
            </a:r>
            <a:r>
              <a:rPr lang="zh-CN" altLang="en-US" sz="2000" dirty="0"/>
              <a:t>波动率</a:t>
            </a:r>
          </a:p>
          <a:p>
            <a:pPr marL="0" indent="0">
              <a:buNone/>
            </a:pPr>
            <a:r>
              <a:rPr lang="zh-CN" altLang="en-US" sz="2000" dirty="0"/>
              <a:t>意义：衡量单位风险获得的超额收益，＞</a:t>
            </a:r>
            <a:r>
              <a:rPr lang="en-US" altLang="zh-CN" sz="2000" dirty="0"/>
              <a:t>2</a:t>
            </a:r>
            <a:r>
              <a:rPr lang="zh-CN" altLang="en-US" sz="2000" dirty="0"/>
              <a:t>为优秀水平</a:t>
            </a:r>
          </a:p>
        </p:txBody>
      </p:sp>
    </p:spTree>
    <p:extLst>
      <p:ext uri="{BB962C8B-B14F-4D97-AF65-F5344CB8AC3E}">
        <p14:creationId xmlns:p14="http://schemas.microsoft.com/office/powerpoint/2010/main" val="171589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1A20C4-AE9D-1246-B2CE-983E947A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7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 最大回撤‌</a:t>
            </a:r>
          </a:p>
          <a:p>
            <a:pPr marL="0" indent="0">
              <a:buNone/>
            </a:pPr>
            <a:r>
              <a:rPr lang="zh-CN" altLang="en-US" sz="2000" dirty="0"/>
              <a:t>定义：选定周期内从峰值到谷底的最大损失幅度</a:t>
            </a:r>
          </a:p>
          <a:p>
            <a:pPr marL="0" indent="0">
              <a:buNone/>
            </a:pPr>
            <a:r>
              <a:rPr lang="zh-CN" altLang="en-US" sz="2000" dirty="0"/>
              <a:t>意义：反映极端风险下的潜在亏损，数值越小抗风险能力越强</a:t>
            </a:r>
          </a:p>
          <a:p>
            <a:pPr marL="0" indent="0">
              <a:buNone/>
            </a:pPr>
            <a:r>
              <a:rPr lang="en-US" altLang="zh-CN" sz="2000" dirty="0"/>
              <a:t>5.</a:t>
            </a:r>
            <a:r>
              <a:rPr lang="zh-CN" altLang="en-US" sz="2000" dirty="0"/>
              <a:t> 偏度‌</a:t>
            </a:r>
          </a:p>
          <a:p>
            <a:pPr marL="0" indent="0">
              <a:buNone/>
            </a:pPr>
            <a:r>
              <a:rPr lang="zh-CN" altLang="en-US" sz="2000" dirty="0"/>
              <a:t>定义：收益率分布的不对称程度</a:t>
            </a:r>
          </a:p>
          <a:p>
            <a:pPr marL="0" indent="0">
              <a:buNone/>
            </a:pPr>
            <a:r>
              <a:rPr lang="zh-CN" altLang="en-US" sz="2000" dirty="0"/>
              <a:t>意义：正偏态预示暴涨概率＞暴跌概率</a:t>
            </a:r>
          </a:p>
          <a:p>
            <a:pPr marL="0" indent="0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 峰度‌</a:t>
            </a:r>
          </a:p>
          <a:p>
            <a:pPr marL="0" indent="0">
              <a:buNone/>
            </a:pPr>
            <a:r>
              <a:rPr lang="zh-CN" altLang="en-US" sz="2000" dirty="0"/>
              <a:t>定义：收益率分布的尖峰程度</a:t>
            </a:r>
          </a:p>
          <a:p>
            <a:pPr marL="0" indent="0">
              <a:buNone/>
            </a:pPr>
            <a:r>
              <a:rPr lang="zh-CN" altLang="en-US" sz="2000" dirty="0"/>
              <a:t>意义：＞</a:t>
            </a:r>
            <a:r>
              <a:rPr lang="en-US" altLang="zh-CN" sz="2000" dirty="0"/>
              <a:t>3</a:t>
            </a:r>
            <a:r>
              <a:rPr lang="zh-CN" altLang="en-US" sz="2000" dirty="0"/>
              <a:t>表示极端行情概率高于正态分布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63C25E-C2DC-4B56-B61D-C319A67BFFBF}"/>
              </a:ext>
            </a:extLst>
          </p:cNvPr>
          <p:cNvSpPr txBox="1"/>
          <p:nvPr/>
        </p:nvSpPr>
        <p:spPr>
          <a:xfrm>
            <a:off x="771525" y="5675043"/>
            <a:ext cx="985558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注：部分指标（如夏普比率、最大回撤）的计算方法存在多种变体，实际应用中需注意参数。</a:t>
            </a:r>
            <a:endParaRPr lang="en-US" altLang="zh-CN" dirty="0"/>
          </a:p>
          <a:p>
            <a:r>
              <a:rPr lang="zh-CN" altLang="en-US" dirty="0"/>
              <a:t>此外</a:t>
            </a:r>
            <a:r>
              <a:rPr lang="en-US" altLang="zh-CN" dirty="0"/>
              <a:t>DIS.csv</a:t>
            </a:r>
            <a:r>
              <a:rPr lang="zh-CN" altLang="en-US" dirty="0"/>
              <a:t>中存在着空</a:t>
            </a:r>
            <a:r>
              <a:rPr lang="en-US" altLang="zh-CN" dirty="0"/>
              <a:t>item</a:t>
            </a:r>
            <a:r>
              <a:rPr lang="zh-CN" altLang="en-US" dirty="0"/>
              <a:t>，需要有对应的错误处理方式，比如将空值替换为相邻数据的均值。</a:t>
            </a:r>
            <a:endParaRPr lang="en-US" altLang="zh-CN" dirty="0"/>
          </a:p>
          <a:p>
            <a:r>
              <a:rPr lang="zh-CN" altLang="en-US" dirty="0"/>
              <a:t>指标的计算与可视化可以合理利用</a:t>
            </a:r>
            <a:r>
              <a:rPr lang="en-US" altLang="zh-CN" dirty="0"/>
              <a:t>AI</a:t>
            </a:r>
            <a:r>
              <a:rPr lang="zh-CN" altLang="en-US" dirty="0"/>
              <a:t>大模型的支持与帮助。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AAB10319-935D-46D1-A66D-9561787CA5D8}"/>
              </a:ext>
            </a:extLst>
          </p:cNvPr>
          <p:cNvSpPr txBox="1">
            <a:spLocks/>
          </p:cNvSpPr>
          <p:nvPr/>
        </p:nvSpPr>
        <p:spPr>
          <a:xfrm>
            <a:off x="838200" y="259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1.1</a:t>
            </a:r>
            <a:r>
              <a:rPr lang="zh-CN" altLang="en-US" sz="4000" dirty="0"/>
              <a:t>、股票的基础特征提取与直观对比（续）</a:t>
            </a:r>
          </a:p>
        </p:txBody>
      </p:sp>
    </p:spTree>
    <p:extLst>
      <p:ext uri="{BB962C8B-B14F-4D97-AF65-F5344CB8AC3E}">
        <p14:creationId xmlns:p14="http://schemas.microsoft.com/office/powerpoint/2010/main" val="319550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、股票的高级指标的合理运用（</a:t>
            </a:r>
            <a:r>
              <a:rPr lang="en-US" altLang="zh-CN" dirty="0"/>
              <a:t>0</a:t>
            </a:r>
            <a:r>
              <a:rPr lang="zh-CN" altLang="en-US" dirty="0"/>
              <a:t>分）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1A20C4-AE9D-1246-B2CE-983E947A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34075" cy="4907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1.</a:t>
            </a:r>
            <a:r>
              <a:rPr lang="zh-CN" altLang="en-US" sz="2000" dirty="0"/>
              <a:t> </a:t>
            </a:r>
            <a:r>
              <a:rPr lang="en-US" altLang="zh-CN" sz="2000" dirty="0"/>
              <a:t>Hurst</a:t>
            </a:r>
            <a:r>
              <a:rPr lang="zh-CN" altLang="en-US" sz="2000" dirty="0"/>
              <a:t>指数‌</a:t>
            </a:r>
          </a:p>
          <a:p>
            <a:pPr marL="0" indent="0">
              <a:buNone/>
            </a:pPr>
            <a:r>
              <a:rPr lang="zh-CN" altLang="en-US" sz="2000" dirty="0"/>
              <a:t>定义：衡量时间序列均值回归特性的指标</a:t>
            </a:r>
          </a:p>
          <a:p>
            <a:pPr marL="0" indent="0">
              <a:buNone/>
            </a:pPr>
            <a:r>
              <a:rPr lang="zh-CN" altLang="en-US" sz="2000" dirty="0"/>
              <a:t>意义：＞</a:t>
            </a:r>
            <a:r>
              <a:rPr lang="en-US" altLang="zh-CN" sz="2000" dirty="0"/>
              <a:t>0.5</a:t>
            </a:r>
            <a:r>
              <a:rPr lang="zh-CN" altLang="en-US" sz="2000" dirty="0"/>
              <a:t>趋势延续，＜</a:t>
            </a:r>
            <a:r>
              <a:rPr lang="en-US" altLang="zh-CN" sz="2000" dirty="0"/>
              <a:t>0.5</a:t>
            </a:r>
            <a:r>
              <a:rPr lang="zh-CN" altLang="en-US" sz="2000" dirty="0"/>
              <a:t>均值回归</a:t>
            </a:r>
          </a:p>
          <a:p>
            <a:pPr marL="0" indent="0"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MACD</a:t>
            </a:r>
            <a:r>
              <a:rPr lang="zh-CN" altLang="en-US" sz="2000" dirty="0"/>
              <a:t>均值‌</a:t>
            </a:r>
          </a:p>
          <a:p>
            <a:pPr marL="0" indent="0">
              <a:buNone/>
            </a:pPr>
            <a:r>
              <a:rPr lang="zh-CN" altLang="en-US" sz="2000" dirty="0"/>
              <a:t>定义：移动平均收敛发散指标的均值</a:t>
            </a:r>
          </a:p>
          <a:p>
            <a:pPr marL="0" indent="0">
              <a:buNone/>
            </a:pPr>
            <a:r>
              <a:rPr lang="zh-CN" altLang="en-US" sz="2000" dirty="0"/>
              <a:t>意义：反映中长期趋势强度</a:t>
            </a:r>
          </a:p>
          <a:p>
            <a:pPr marL="0" indent="0">
              <a:buNone/>
            </a:pPr>
            <a:r>
              <a:rPr lang="en-US" altLang="zh-CN" sz="2000" dirty="0"/>
              <a:t>3.</a:t>
            </a:r>
            <a:r>
              <a:rPr lang="zh-CN" altLang="en-US" sz="2000" dirty="0"/>
              <a:t> </a:t>
            </a:r>
            <a:r>
              <a:rPr lang="en-US" altLang="zh-CN" sz="2000" dirty="0"/>
              <a:t>RSI_14</a:t>
            </a:r>
            <a:r>
              <a:rPr lang="zh-CN" altLang="en-US" sz="2000" dirty="0"/>
              <a:t>均值‌</a:t>
            </a:r>
          </a:p>
          <a:p>
            <a:pPr marL="0" indent="0">
              <a:buNone/>
            </a:pPr>
            <a:r>
              <a:rPr lang="zh-CN" altLang="en-US" sz="2000" dirty="0"/>
              <a:t>定义：</a:t>
            </a:r>
            <a:r>
              <a:rPr lang="en-US" altLang="zh-CN" sz="2000" dirty="0"/>
              <a:t>14</a:t>
            </a:r>
            <a:r>
              <a:rPr lang="zh-CN" altLang="en-US" sz="2000" dirty="0"/>
              <a:t>日相对强弱指标均值</a:t>
            </a:r>
          </a:p>
          <a:p>
            <a:pPr marL="0" indent="0">
              <a:buNone/>
            </a:pPr>
            <a:r>
              <a:rPr lang="zh-CN" altLang="en-US" sz="2000" dirty="0"/>
              <a:t>意义：</a:t>
            </a:r>
            <a:r>
              <a:rPr lang="en-US" altLang="zh-CN" sz="2000" dirty="0"/>
              <a:t>30-70</a:t>
            </a:r>
            <a:r>
              <a:rPr lang="zh-CN" altLang="en-US" sz="2000" dirty="0"/>
              <a:t>区间外预示超买超卖</a:t>
            </a:r>
          </a:p>
          <a:p>
            <a:pPr marL="0" indent="0">
              <a:buNone/>
            </a:pPr>
            <a:r>
              <a:rPr lang="en-US" altLang="zh-CN" sz="2000" dirty="0"/>
              <a:t>4.</a:t>
            </a:r>
            <a:r>
              <a:rPr lang="zh-CN" altLang="en-US" sz="2000" dirty="0"/>
              <a:t> 布林带穿透率‌</a:t>
            </a:r>
          </a:p>
          <a:p>
            <a:pPr marL="0" indent="0">
              <a:buNone/>
            </a:pPr>
            <a:r>
              <a:rPr lang="zh-CN" altLang="en-US" sz="2000" dirty="0"/>
              <a:t>定义：价格突破布林带上</a:t>
            </a:r>
            <a:r>
              <a:rPr lang="en-US" altLang="zh-CN" sz="2000" dirty="0"/>
              <a:t>/</a:t>
            </a:r>
            <a:r>
              <a:rPr lang="zh-CN" altLang="en-US" sz="2000" dirty="0"/>
              <a:t>下轨的频率</a:t>
            </a:r>
          </a:p>
          <a:p>
            <a:pPr marL="0" indent="0">
              <a:buNone/>
            </a:pPr>
            <a:r>
              <a:rPr lang="zh-CN" altLang="en-US" sz="2000" dirty="0"/>
              <a:t>意义：衡量市场极端波动概率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CE66FA-841A-4535-B8D4-68F8E20133A7}"/>
              </a:ext>
            </a:extLst>
          </p:cNvPr>
          <p:cNvSpPr txBox="1"/>
          <p:nvPr/>
        </p:nvSpPr>
        <p:spPr>
          <a:xfrm>
            <a:off x="7124700" y="2266950"/>
            <a:ext cx="42291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合理选取不少于</a:t>
            </a:r>
            <a:r>
              <a:rPr lang="en-US" altLang="zh-CN" dirty="0"/>
              <a:t>2</a:t>
            </a:r>
            <a:r>
              <a:rPr lang="zh-CN" altLang="en-US" dirty="0"/>
              <a:t>个高级指标加入自己的策略模型，并在报告中详细解释这些指标的选取思路及实用效果（前后对比？）</a:t>
            </a:r>
          </a:p>
        </p:txBody>
      </p:sp>
    </p:spTree>
    <p:extLst>
      <p:ext uri="{BB962C8B-B14F-4D97-AF65-F5344CB8AC3E}">
        <p14:creationId xmlns:p14="http://schemas.microsoft.com/office/powerpoint/2010/main" val="353820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DFAAA-3936-34DF-0493-B16FEF20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</a:t>
            </a:r>
            <a:r>
              <a:rPr lang="zh-CN" altLang="en-US" dirty="0"/>
              <a:t>、股票的高级指标的合理运用（续）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61A20C4-AE9D-1246-B2CE-983E947A8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76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/>
              <a:t>5.</a:t>
            </a:r>
            <a:r>
              <a:rPr lang="zh-CN" altLang="en-US" sz="2000" dirty="0"/>
              <a:t> 量价相关系数‌</a:t>
            </a:r>
          </a:p>
          <a:p>
            <a:pPr marL="0" indent="0">
              <a:buNone/>
            </a:pPr>
            <a:r>
              <a:rPr lang="zh-CN" altLang="en-US" sz="2000" dirty="0"/>
              <a:t>定义：成交量与价格的相关系数</a:t>
            </a:r>
          </a:p>
          <a:p>
            <a:pPr marL="0" indent="0">
              <a:buNone/>
            </a:pPr>
            <a:r>
              <a:rPr lang="zh-CN" altLang="en-US" sz="2000" dirty="0"/>
              <a:t>意义：反映资金推动效应强弱</a:t>
            </a:r>
          </a:p>
          <a:p>
            <a:pPr marL="0" indent="0">
              <a:buNone/>
            </a:pPr>
            <a:r>
              <a:rPr lang="en-US" altLang="zh-CN" sz="2000" dirty="0"/>
              <a:t>6.</a:t>
            </a:r>
            <a:r>
              <a:rPr lang="zh-CN" altLang="en-US" sz="2000" dirty="0"/>
              <a:t> 隔夜跳空概率‌</a:t>
            </a:r>
          </a:p>
          <a:p>
            <a:pPr marL="0" indent="0">
              <a:buNone/>
            </a:pPr>
            <a:r>
              <a:rPr lang="zh-CN" altLang="en-US" sz="2000" dirty="0"/>
              <a:t>定义：开盘价与前收盘价差距＞</a:t>
            </a:r>
            <a:r>
              <a:rPr lang="en-US" altLang="zh-CN" sz="2000" dirty="0"/>
              <a:t>1%</a:t>
            </a:r>
            <a:r>
              <a:rPr lang="zh-CN" altLang="en-US" sz="2000" dirty="0"/>
              <a:t>的概率</a:t>
            </a:r>
          </a:p>
          <a:p>
            <a:pPr marL="0" indent="0">
              <a:buNone/>
            </a:pPr>
            <a:r>
              <a:rPr lang="zh-CN" altLang="en-US" sz="2000" dirty="0"/>
              <a:t>意义：衡量市场隔夜信息冲击强度</a:t>
            </a:r>
          </a:p>
          <a:p>
            <a:pPr marL="0" indent="0">
              <a:buNone/>
            </a:pPr>
            <a:r>
              <a:rPr lang="en-US" altLang="zh-CN" sz="2000" dirty="0"/>
              <a:t>7.</a:t>
            </a:r>
            <a:r>
              <a:rPr lang="zh-CN" altLang="en-US" sz="2000" dirty="0"/>
              <a:t> 周内效应强度‌</a:t>
            </a:r>
          </a:p>
          <a:p>
            <a:pPr marL="0" indent="0">
              <a:buNone/>
            </a:pPr>
            <a:r>
              <a:rPr lang="zh-CN" altLang="en-US" sz="2000" dirty="0"/>
              <a:t>定义：各交易日收益率的标准差</a:t>
            </a:r>
          </a:p>
          <a:p>
            <a:pPr marL="0" indent="0">
              <a:buNone/>
            </a:pPr>
            <a:r>
              <a:rPr lang="zh-CN" altLang="en-US" sz="2000" dirty="0"/>
              <a:t>意义：捕捉日历效应中的规律性波动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8.</a:t>
            </a:r>
            <a:r>
              <a:rPr lang="zh-CN" altLang="en-US" sz="2000" dirty="0"/>
              <a:t> 月波动聚集性‌</a:t>
            </a:r>
          </a:p>
          <a:p>
            <a:pPr marL="0" indent="0">
              <a:buNone/>
            </a:pPr>
            <a:r>
              <a:rPr lang="zh-CN" altLang="en-US" sz="2000" dirty="0"/>
              <a:t>定义：月度波动率的自相关性</a:t>
            </a:r>
          </a:p>
          <a:p>
            <a:pPr marL="0" indent="0">
              <a:buNone/>
            </a:pPr>
            <a:r>
              <a:rPr lang="zh-CN" altLang="en-US" sz="2000" dirty="0"/>
              <a:t>意义：反映风险传染特征，＞</a:t>
            </a:r>
            <a:r>
              <a:rPr lang="en-US" altLang="zh-CN" sz="2000" dirty="0"/>
              <a:t>0.5</a:t>
            </a:r>
            <a:r>
              <a:rPr lang="zh-CN" altLang="en-US" sz="2000" dirty="0"/>
              <a:t>存在波动聚集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36082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3179</Words>
  <Application>Microsoft Office PowerPoint</Application>
  <PresentationFormat>宽屏</PresentationFormat>
  <Paragraphs>240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Helvetica Neue</vt:lpstr>
      <vt:lpstr>等线</vt:lpstr>
      <vt:lpstr>等线 Light</vt:lpstr>
      <vt:lpstr>Arial</vt:lpstr>
      <vt:lpstr>Consolas</vt:lpstr>
      <vt:lpstr>Office 主题​​</vt:lpstr>
      <vt:lpstr>股票交易序列建模与预测大作业</vt:lpstr>
      <vt:lpstr>数据集描述</vt:lpstr>
      <vt:lpstr>作业环境</vt:lpstr>
      <vt:lpstr>内容概览（共100分）</vt:lpstr>
      <vt:lpstr>1.1、股票的基础特征提取与直观对比（10分）</vt:lpstr>
      <vt:lpstr>1.1、股票的基础特征提取与直观对比（续）</vt:lpstr>
      <vt:lpstr>PowerPoint 演示文稿</vt:lpstr>
      <vt:lpstr>1.2、股票的高级指标的合理运用（0分）</vt:lpstr>
      <vt:lpstr>1.2、股票的高级指标的合理运用（续）</vt:lpstr>
      <vt:lpstr>股票特征提取与可视化样例-1</vt:lpstr>
      <vt:lpstr>股票特征提取与可视化样例-2</vt:lpstr>
      <vt:lpstr>股票特征提取与可视化样例-3</vt:lpstr>
      <vt:lpstr>二、基础交易策略的实现与评估（20分）</vt:lpstr>
      <vt:lpstr>二、基础交易策略简介</vt:lpstr>
      <vt:lpstr>二、基础交易简介（续）</vt:lpstr>
      <vt:lpstr>二、基础交易策略简介（续）</vt:lpstr>
      <vt:lpstr>二、基础交易策略的实现与评估（示例）</vt:lpstr>
      <vt:lpstr>二、基础交易策略的实现与评估（示例）</vt:lpstr>
      <vt:lpstr>二、基础交易策略的实现与评估（示例）</vt:lpstr>
      <vt:lpstr>二、基础交易策略的实现与评估（示例）</vt:lpstr>
      <vt:lpstr>三、基于交易信息的股票聚类与类型化（20分）</vt:lpstr>
      <vt:lpstr>三、以Kmeans为例给出一个参考样例：</vt:lpstr>
      <vt:lpstr>三、以Kmeans为例的一个参考样例： （续）</vt:lpstr>
      <vt:lpstr>三、以Kmeans为例的一个参考样例： （续）</vt:lpstr>
      <vt:lpstr>四、结合上面的聚类信息，特征信息，针对交易数据进行时间序列建模和回归，完成预测模型及优化，评估（40分）</vt:lpstr>
      <vt:lpstr>PowerPoint 演示文稿</vt:lpstr>
      <vt:lpstr>四、对交易数据进行时间序列建模和回归，完成预测模型。结合上面的聚类信息，特征信息等进行优化，评估（40分）</vt:lpstr>
      <vt:lpstr>五、对盈亏结果进行分析，给出合理的推断和假设，设想可能的改进方案（10分）</vt:lpstr>
      <vt:lpstr> 最后请摘出与作业要求对应的关键代码和结果，标出对应题号并简要概括代码，写一个方便助教理解并对照要求给分的实验报告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MovieLens大作业</dc:title>
  <dc:creator>hq l</dc:creator>
  <cp:lastModifiedBy>Hu Junfeng</cp:lastModifiedBy>
  <cp:revision>114</cp:revision>
  <dcterms:created xsi:type="dcterms:W3CDTF">2024-04-24T19:50:31Z</dcterms:created>
  <dcterms:modified xsi:type="dcterms:W3CDTF">2025-04-29T13:22:23Z</dcterms:modified>
</cp:coreProperties>
</file>