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A7F2-4847-47CB-89AA-E5142F0CDF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338D-0CE8-4D86-A665-23ACED9ED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5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DC5A-01A1-471B-A5B6-87462716708F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6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AF88-6525-409F-A33E-F90326B98D9B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BCF-D8E7-4A78-B743-D51E5A048B43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D79-0DD7-4C5B-BBDC-D7CA6E7E7C9B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60F8-F666-438C-A710-F8686B26CF73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2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6FF-6D39-4768-8246-554A1091E559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7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942C-5205-4142-8BFC-1206AE242748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6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D65D-5FE0-4112-9CEA-FAA1E09801BE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9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E55F-EAE2-4BD3-AA44-530910A1F3D9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0987-5FD7-49E4-BC38-1788704B45C8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9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C25B-CC1D-4829-B64B-1B6922DD8B96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6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FD1B-7F21-47EB-BE7E-2B7B3897D5A1}" type="datetime1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3E7B-6E48-4499-9C73-9D3C95D99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0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07704" y="3573016"/>
            <a:ext cx="6495309" cy="2664296"/>
            <a:chOff x="2145205" y="2276872"/>
            <a:chExt cx="6495309" cy="2664296"/>
          </a:xfrm>
        </p:grpSpPr>
        <p:sp>
          <p:nvSpPr>
            <p:cNvPr id="5" name="Text Box 235"/>
            <p:cNvSpPr txBox="1">
              <a:spLocks noChangeArrowheads="1"/>
            </p:cNvSpPr>
            <p:nvPr/>
          </p:nvSpPr>
          <p:spPr bwMode="auto">
            <a:xfrm>
              <a:off x="2145205" y="2708920"/>
              <a:ext cx="4803059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b="1" i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流程图: 手动操作 5"/>
            <p:cNvSpPr/>
            <p:nvPr/>
          </p:nvSpPr>
          <p:spPr bwMode="auto">
            <a:xfrm>
              <a:off x="2699792" y="347599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位加法器</a:t>
              </a:r>
            </a:p>
          </p:txBody>
        </p:sp>
        <p:sp>
          <p:nvSpPr>
            <p:cNvPr id="7" name="Text Box 235"/>
            <p:cNvSpPr txBox="1">
              <a:spLocks noChangeArrowheads="1"/>
            </p:cNvSpPr>
            <p:nvPr/>
          </p:nvSpPr>
          <p:spPr bwMode="auto">
            <a:xfrm>
              <a:off x="3504754" y="227687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4949676" y="429231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2933452" y="429379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Line 238"/>
            <p:cNvSpPr>
              <a:spLocks noChangeShapeType="1"/>
            </p:cNvSpPr>
            <p:nvPr/>
          </p:nvSpPr>
          <p:spPr bwMode="auto">
            <a:xfrm>
              <a:off x="4137782" y="321297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 flipH="1">
              <a:off x="4137782" y="256490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2" name="Text Box 230"/>
            <p:cNvSpPr txBox="1">
              <a:spLocks noChangeArrowheads="1"/>
            </p:cNvSpPr>
            <p:nvPr/>
          </p:nvSpPr>
          <p:spPr bwMode="auto">
            <a:xfrm>
              <a:off x="3509516" y="292563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控制门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Line 238"/>
            <p:cNvSpPr>
              <a:spLocks noChangeShapeType="1"/>
            </p:cNvSpPr>
            <p:nvPr/>
          </p:nvSpPr>
          <p:spPr bwMode="auto">
            <a:xfrm>
              <a:off x="3059832" y="314064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 flipH="1">
              <a:off x="3555070" y="390351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5" name="Line 236"/>
            <p:cNvSpPr>
              <a:spLocks noChangeShapeType="1"/>
            </p:cNvSpPr>
            <p:nvPr/>
          </p:nvSpPr>
          <p:spPr bwMode="auto">
            <a:xfrm>
              <a:off x="4211960" y="4437112"/>
              <a:ext cx="737716" cy="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6" name="Line 238"/>
            <p:cNvSpPr>
              <a:spLocks noChangeShapeType="1"/>
            </p:cNvSpPr>
            <p:nvPr/>
          </p:nvSpPr>
          <p:spPr bwMode="auto">
            <a:xfrm flipH="1">
              <a:off x="3555070" y="457255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5588929" y="457255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8" name="Line 233"/>
            <p:cNvSpPr>
              <a:spLocks noChangeShapeType="1"/>
            </p:cNvSpPr>
            <p:nvPr/>
          </p:nvSpPr>
          <p:spPr bwMode="auto">
            <a:xfrm flipH="1" flipV="1">
              <a:off x="2339752" y="4653915"/>
              <a:ext cx="12241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9" name="Line 238"/>
            <p:cNvSpPr>
              <a:spLocks noChangeShapeType="1"/>
            </p:cNvSpPr>
            <p:nvPr/>
          </p:nvSpPr>
          <p:spPr bwMode="auto">
            <a:xfrm flipV="1">
              <a:off x="2339752" y="3140271"/>
              <a:ext cx="72008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2339752" y="312694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1" name="Text Box 235"/>
            <p:cNvSpPr txBox="1">
              <a:spLocks noChangeArrowheads="1"/>
            </p:cNvSpPr>
            <p:nvPr/>
          </p:nvSpPr>
          <p:spPr bwMode="auto">
            <a:xfrm>
              <a:off x="2504549" y="3789040"/>
              <a:ext cx="504056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i="1" dirty="0" smtClean="0">
                  <a:solidFill>
                    <a:schemeClr val="tx1"/>
                  </a:solidFill>
                  <a:latin typeface="+mn-ea"/>
                </a:rPr>
                <a:t>C</a:t>
              </a:r>
              <a:r>
                <a:rPr lang="en-US" altLang="zh-CN" sz="2000" b="1" baseline="-16000" dirty="0" smtClean="0">
                  <a:solidFill>
                    <a:schemeClr val="tx1"/>
                  </a:solidFill>
                  <a:latin typeface="+mn-ea"/>
                </a:rPr>
                <a:t>n-1</a:t>
              </a:r>
              <a:endParaRPr lang="en-US" altLang="zh-CN" sz="2000" b="1" baseline="-16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Line 236"/>
            <p:cNvSpPr>
              <a:spLocks noChangeShapeType="1"/>
            </p:cNvSpPr>
            <p:nvPr/>
          </p:nvSpPr>
          <p:spPr bwMode="auto">
            <a:xfrm flipH="1">
              <a:off x="2483768" y="3746762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3" name="Line 236"/>
            <p:cNvSpPr>
              <a:spLocks noChangeShapeType="1"/>
            </p:cNvSpPr>
            <p:nvPr/>
          </p:nvSpPr>
          <p:spPr bwMode="auto">
            <a:xfrm>
              <a:off x="3843102" y="414088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cxnSp>
          <p:nvCxnSpPr>
            <p:cNvPr id="24" name="直接箭头连接符 61"/>
            <p:cNvCxnSpPr>
              <a:stCxn id="22" idx="1"/>
              <a:endCxn id="9" idx="1"/>
            </p:cNvCxnSpPr>
            <p:nvPr/>
          </p:nvCxnSpPr>
          <p:spPr bwMode="auto">
            <a:xfrm rot="16200000" flipH="1">
              <a:off x="2363262" y="3867269"/>
              <a:ext cx="690696" cy="449684"/>
            </a:xfrm>
            <a:prstGeom prst="bentConnector4">
              <a:avLst>
                <a:gd name="adj1" fmla="val 100294"/>
                <a:gd name="adj2" fmla="val 980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>
              <a:off x="5292080" y="413918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6" name="Text Box 239"/>
            <p:cNvSpPr txBox="1">
              <a:spLocks noChangeArrowheads="1"/>
            </p:cNvSpPr>
            <p:nvPr/>
          </p:nvSpPr>
          <p:spPr bwMode="auto">
            <a:xfrm>
              <a:off x="5309691" y="350147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控制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逻辑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Rectangle 259"/>
            <p:cNvSpPr>
              <a:spLocks noChangeArrowheads="1"/>
            </p:cNvSpPr>
            <p:nvPr/>
          </p:nvSpPr>
          <p:spPr bwMode="auto">
            <a:xfrm>
              <a:off x="6077241" y="4299242"/>
              <a:ext cx="144016" cy="273316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8" name="Line 236"/>
            <p:cNvSpPr>
              <a:spLocks noChangeShapeType="1"/>
            </p:cNvSpPr>
            <p:nvPr/>
          </p:nvSpPr>
          <p:spPr bwMode="auto">
            <a:xfrm>
              <a:off x="6084168" y="429231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9" name="Line 236"/>
            <p:cNvSpPr>
              <a:spLocks noChangeShapeType="1"/>
            </p:cNvSpPr>
            <p:nvPr/>
          </p:nvSpPr>
          <p:spPr bwMode="auto">
            <a:xfrm flipV="1">
              <a:off x="6149247" y="386104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0" name="Line 236"/>
            <p:cNvSpPr>
              <a:spLocks noChangeShapeType="1"/>
            </p:cNvSpPr>
            <p:nvPr/>
          </p:nvSpPr>
          <p:spPr bwMode="auto">
            <a:xfrm flipH="1">
              <a:off x="4344371" y="3681263"/>
              <a:ext cx="96532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cxnSp>
          <p:nvCxnSpPr>
            <p:cNvPr id="31" name="直接箭头连接符 61"/>
            <p:cNvCxnSpPr>
              <a:endCxn id="12" idx="3"/>
            </p:cNvCxnSpPr>
            <p:nvPr/>
          </p:nvCxnSpPr>
          <p:spPr bwMode="auto">
            <a:xfrm flipH="1" flipV="1">
              <a:off x="4788024" y="3069307"/>
              <a:ext cx="1358358" cy="43217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 Box 242"/>
            <p:cNvSpPr txBox="1">
              <a:spLocks noChangeArrowheads="1"/>
            </p:cNvSpPr>
            <p:nvPr/>
          </p:nvSpPr>
          <p:spPr bwMode="auto">
            <a:xfrm>
              <a:off x="5616798" y="292563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计数器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3" name="直接箭头连接符 61"/>
            <p:cNvCxnSpPr/>
            <p:nvPr/>
          </p:nvCxnSpPr>
          <p:spPr bwMode="auto">
            <a:xfrm rot="5400000">
              <a:off x="6318076" y="3267100"/>
              <a:ext cx="396280" cy="288032"/>
            </a:xfrm>
            <a:prstGeom prst="bentConnector3">
              <a:avLst>
                <a:gd name="adj1" fmla="val 10069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 Box 232"/>
            <p:cNvSpPr txBox="1">
              <a:spLocks noChangeArrowheads="1"/>
            </p:cNvSpPr>
            <p:nvPr/>
          </p:nvSpPr>
          <p:spPr bwMode="auto">
            <a:xfrm>
              <a:off x="4572000" y="336601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加法</a:t>
              </a:r>
            </a:p>
          </p:txBody>
        </p:sp>
        <p:sp>
          <p:nvSpPr>
            <p:cNvPr id="35" name="Text Box 247"/>
            <p:cNvSpPr txBox="1">
              <a:spLocks noChangeArrowheads="1"/>
            </p:cNvSpPr>
            <p:nvPr/>
          </p:nvSpPr>
          <p:spPr bwMode="auto">
            <a:xfrm>
              <a:off x="4549223" y="382018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右移</a:t>
              </a:r>
            </a:p>
          </p:txBody>
        </p:sp>
        <p:sp>
          <p:nvSpPr>
            <p:cNvPr id="36" name="Text Box 232"/>
            <p:cNvSpPr txBox="1">
              <a:spLocks noChangeArrowheads="1"/>
            </p:cNvSpPr>
            <p:nvPr/>
          </p:nvSpPr>
          <p:spPr bwMode="auto">
            <a:xfrm>
              <a:off x="6200278" y="3940677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判断</a:t>
              </a:r>
            </a:p>
          </p:txBody>
        </p:sp>
        <p:cxnSp>
          <p:nvCxnSpPr>
            <p:cNvPr id="37" name="直接箭头连接符 61"/>
            <p:cNvCxnSpPr/>
            <p:nvPr/>
          </p:nvCxnSpPr>
          <p:spPr bwMode="auto">
            <a:xfrm flipH="1">
              <a:off x="6372200" y="378883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 Box 232"/>
            <p:cNvSpPr txBox="1">
              <a:spLocks noChangeArrowheads="1"/>
            </p:cNvSpPr>
            <p:nvPr/>
          </p:nvSpPr>
          <p:spPr bwMode="auto">
            <a:xfrm>
              <a:off x="7092280" y="3607651"/>
              <a:ext cx="154823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o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p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</a:rPr>
                <a:t>无符号乘法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39" name="Line 238"/>
            <p:cNvSpPr>
              <a:spLocks noChangeShapeType="1"/>
            </p:cNvSpPr>
            <p:nvPr/>
          </p:nvSpPr>
          <p:spPr bwMode="auto">
            <a:xfrm flipV="1">
              <a:off x="5868144" y="457255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0" name="Text Box 235"/>
            <p:cNvSpPr txBox="1">
              <a:spLocks noChangeArrowheads="1"/>
            </p:cNvSpPr>
            <p:nvPr/>
          </p:nvSpPr>
          <p:spPr bwMode="auto">
            <a:xfrm>
              <a:off x="3275856" y="390351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Z</a:t>
              </a:r>
              <a:endParaRPr lang="en-US" altLang="zh-CN" sz="2000" b="1" baseline="-16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" name="直接箭头连接符 61"/>
            <p:cNvCxnSpPr/>
            <p:nvPr/>
          </p:nvCxnSpPr>
          <p:spPr bwMode="auto">
            <a:xfrm rot="10800000" flipV="1">
              <a:off x="3843102" y="3861047"/>
              <a:ext cx="1773696" cy="278141"/>
            </a:xfrm>
            <a:prstGeom prst="bentConnector3">
              <a:avLst>
                <a:gd name="adj1" fmla="val 9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61"/>
            <p:cNvCxnSpPr>
              <a:endCxn id="32" idx="3"/>
            </p:cNvCxnSpPr>
            <p:nvPr/>
          </p:nvCxnSpPr>
          <p:spPr bwMode="auto">
            <a:xfrm flipH="1">
              <a:off x="6804248" y="306930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232"/>
            <p:cNvSpPr txBox="1">
              <a:spLocks noChangeArrowheads="1"/>
            </p:cNvSpPr>
            <p:nvPr/>
          </p:nvSpPr>
          <p:spPr bwMode="auto">
            <a:xfrm>
              <a:off x="7082471" y="292494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时钟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Clk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4" name="Text Box 201"/>
          <p:cNvSpPr txBox="1">
            <a:spLocks noChangeArrowheads="1"/>
          </p:cNvSpPr>
          <p:nvPr/>
        </p:nvSpPr>
        <p:spPr bwMode="auto">
          <a:xfrm>
            <a:off x="179512" y="2132856"/>
            <a:ext cx="88216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 *无符号乘法器的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组成：</a:t>
            </a:r>
            <a:endParaRPr lang="en-US" altLang="zh-CN" sz="2400" b="1" dirty="0" smtClean="0">
              <a:solidFill>
                <a:srgbClr val="C00000"/>
              </a:solidFill>
              <a:latin typeface="+mn-ea"/>
            </a:endParaRPr>
          </a:p>
          <a:p>
            <a:pPr marL="1077913" indent="-1077913"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寄存器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为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位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+mn-ea"/>
              </a:rPr>
              <a:t>Cnt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初值为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1077913" indent="-1077913"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控制门输出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+mn-ea"/>
              </a:rPr>
              <a:t>RegA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，加法器运算为加法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6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10660"/>
              </p:ext>
            </p:extLst>
          </p:nvPr>
        </p:nvGraphicFramePr>
        <p:xfrm>
          <a:off x="1259632" y="908720"/>
          <a:ext cx="712879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46449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 Box 200"/>
          <p:cNvSpPr txBox="1">
            <a:spLocks noChangeArrowheads="1"/>
          </p:cNvSpPr>
          <p:nvPr/>
        </p:nvSpPr>
        <p:spPr bwMode="auto">
          <a:xfrm>
            <a:off x="179512" y="404664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*无符号乘法的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实现方法：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循环</a:t>
            </a:r>
            <a:r>
              <a:rPr lang="en-US" altLang="zh-CN" sz="2400" b="1" u="sng" dirty="0" smtClean="0">
                <a:latin typeface="+mn-ea"/>
              </a:rPr>
              <a:t>n</a:t>
            </a:r>
            <a:r>
              <a:rPr lang="zh-CN" altLang="en-US" sz="2400" b="1" u="sng" dirty="0" smtClean="0">
                <a:latin typeface="+mn-ea"/>
              </a:rPr>
              <a:t>次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判断</a:t>
            </a:r>
            <a:r>
              <a:rPr lang="en-US" altLang="zh-CN" sz="2400" b="1" u="sng" dirty="0">
                <a:solidFill>
                  <a:srgbClr val="990099"/>
                </a:solidFill>
                <a:latin typeface="+mn-ea"/>
              </a:rPr>
              <a:t>-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</a:rPr>
              <a:t>加法</a:t>
            </a:r>
            <a:r>
              <a:rPr lang="en-US" altLang="zh-CN" sz="2400" b="1" u="sng" dirty="0">
                <a:solidFill>
                  <a:srgbClr val="990099"/>
                </a:solidFill>
                <a:latin typeface="+mn-ea"/>
              </a:rPr>
              <a:t>-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移位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操作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696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60201" y="980728"/>
            <a:ext cx="5739392" cy="4536504"/>
            <a:chOff x="1403648" y="1268760"/>
            <a:chExt cx="5739392" cy="4536504"/>
          </a:xfrm>
        </p:grpSpPr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2761237" y="3506158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6" name="AutoShape 87"/>
            <p:cNvSpPr>
              <a:spLocks noChangeArrowheads="1"/>
            </p:cNvSpPr>
            <p:nvPr/>
          </p:nvSpPr>
          <p:spPr bwMode="auto">
            <a:xfrm>
              <a:off x="3275856" y="2420888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en-US" altLang="zh-CN" sz="2000" b="1" baseline="-18000" dirty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=1?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/>
          </p:nvSpPr>
          <p:spPr bwMode="auto">
            <a:xfrm>
              <a:off x="3059956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Y</a:t>
              </a: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1403648" y="2980951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2293728" y="3695709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+mn-ea"/>
                </a:rPr>
                <a:t>带</a:t>
              </a:r>
              <a:r>
                <a:rPr lang="zh-CN" altLang="en-US" sz="2000" b="1" dirty="0" smtClean="0">
                  <a:latin typeface="+mn-ea"/>
                </a:rPr>
                <a:t>进位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的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、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同时右移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位</a:t>
              </a:r>
            </a:p>
          </p:txBody>
        </p:sp>
        <p:sp>
          <p:nvSpPr>
            <p:cNvPr id="10" name="Text Box 110"/>
            <p:cNvSpPr txBox="1">
              <a:spLocks noChangeArrowheads="1"/>
            </p:cNvSpPr>
            <p:nvPr/>
          </p:nvSpPr>
          <p:spPr bwMode="auto">
            <a:xfrm>
              <a:off x="3371430" y="4293096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－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六边形 10"/>
            <p:cNvSpPr/>
            <p:nvPr/>
          </p:nvSpPr>
          <p:spPr bwMode="auto">
            <a:xfrm>
              <a:off x="1475656" y="126876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被乘数，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乘数，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op←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无符号乘法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+mn-ea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3143070" y="1844824"/>
              <a:ext cx="2197425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←0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Cnt←n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 bwMode="auto">
            <a:xfrm>
              <a:off x="4241783" y="1628800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endCxn id="6" idx="0"/>
            </p:cNvCxnSpPr>
            <p:nvPr/>
          </p:nvCxnSpPr>
          <p:spPr bwMode="auto">
            <a:xfrm flipH="1">
              <a:off x="4247964" y="2178050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52"/>
            <p:cNvCxnSpPr>
              <a:stCxn id="6" idx="1"/>
              <a:endCxn id="8" idx="0"/>
            </p:cNvCxnSpPr>
            <p:nvPr/>
          </p:nvCxnSpPr>
          <p:spPr bwMode="auto">
            <a:xfrm rot="10800000" flipV="1">
              <a:off x="2761238" y="2636911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4445832" y="2975629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" name="直接箭头连接符 52"/>
            <p:cNvCxnSpPr>
              <a:stCxn id="6" idx="3"/>
              <a:endCxn id="16" idx="0"/>
            </p:cNvCxnSpPr>
            <p:nvPr/>
          </p:nvCxnSpPr>
          <p:spPr bwMode="auto">
            <a:xfrm>
              <a:off x="5220072" y="2636912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220072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" name="直接箭头连接符 18"/>
            <p:cNvCxnSpPr>
              <a:stCxn id="8" idx="2"/>
            </p:cNvCxnSpPr>
            <p:nvPr/>
          </p:nvCxnSpPr>
          <p:spPr bwMode="auto">
            <a:xfrm>
              <a:off x="2761238" y="3339726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6" idx="2"/>
            </p:cNvCxnSpPr>
            <p:nvPr/>
          </p:nvCxnSpPr>
          <p:spPr bwMode="auto">
            <a:xfrm>
              <a:off x="5794436" y="3334404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4235601" y="3506158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 bwMode="auto">
            <a:xfrm flipH="1">
              <a:off x="4259747" y="4056072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24" idx="0"/>
            </p:cNvCxnSpPr>
            <p:nvPr/>
          </p:nvCxnSpPr>
          <p:spPr bwMode="auto">
            <a:xfrm>
              <a:off x="4259747" y="4653136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AutoShape 87"/>
            <p:cNvSpPr>
              <a:spLocks noChangeArrowheads="1"/>
            </p:cNvSpPr>
            <p:nvPr/>
          </p:nvSpPr>
          <p:spPr bwMode="auto">
            <a:xfrm>
              <a:off x="3371430" y="4847837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=0?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5" name="直接箭头连接符 52"/>
            <p:cNvCxnSpPr>
              <a:stCxn id="24" idx="1"/>
            </p:cNvCxnSpPr>
            <p:nvPr/>
          </p:nvCxnSpPr>
          <p:spPr bwMode="auto">
            <a:xfrm rot="10800000" flipH="1">
              <a:off x="3371430" y="2276873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 Box 91"/>
            <p:cNvSpPr txBox="1">
              <a:spLocks noChangeArrowheads="1"/>
            </p:cNvSpPr>
            <p:nvPr/>
          </p:nvSpPr>
          <p:spPr bwMode="auto">
            <a:xfrm>
              <a:off x="3131840" y="480651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 bwMode="auto">
            <a:xfrm flipH="1">
              <a:off x="4259746" y="5187873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六边形 27"/>
            <p:cNvSpPr/>
            <p:nvPr/>
          </p:nvSpPr>
          <p:spPr bwMode="auto">
            <a:xfrm>
              <a:off x="2987949" y="5445224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乘积在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及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+mn-ea"/>
              </a:endParaRPr>
            </a:p>
          </p:txBody>
        </p: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4068068" y="518882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Y</a:t>
              </a:r>
            </a:p>
          </p:txBody>
        </p:sp>
      </p:grpSp>
      <p:sp>
        <p:nvSpPr>
          <p:cNvPr id="30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*无符号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乘法器的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控制流程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： </a:t>
            </a:r>
            <a:r>
              <a:rPr lang="zh-CN" altLang="en-US" sz="2400" b="1" dirty="0" smtClean="0">
                <a:latin typeface="+mn-ea"/>
              </a:rPr>
              <a:t>整数乘法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31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6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60201" y="1340768"/>
            <a:ext cx="7128223" cy="5184576"/>
            <a:chOff x="1260201" y="908720"/>
            <a:chExt cx="7128223" cy="5184576"/>
          </a:xfrm>
        </p:grpSpPr>
        <p:sp>
          <p:nvSpPr>
            <p:cNvPr id="5" name="Text Box 100"/>
            <p:cNvSpPr txBox="1">
              <a:spLocks noChangeArrowheads="1"/>
            </p:cNvSpPr>
            <p:nvPr/>
          </p:nvSpPr>
          <p:spPr bwMode="auto">
            <a:xfrm>
              <a:off x="4067944" y="1484784"/>
              <a:ext cx="2376264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617790" y="3794190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132409" y="2708920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en-US" altLang="zh-CN" sz="2000" b="1" baseline="-18000" dirty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=1?</a:t>
              </a: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2916509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Y</a:t>
              </a: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260201" y="3268983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10" name="Text Box 109"/>
            <p:cNvSpPr txBox="1">
              <a:spLocks noChangeArrowheads="1"/>
            </p:cNvSpPr>
            <p:nvPr/>
          </p:nvSpPr>
          <p:spPr bwMode="auto">
            <a:xfrm>
              <a:off x="2150281" y="3983741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、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同时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+mn-ea"/>
                </a:rPr>
                <a:t>逻辑右移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位</a:t>
              </a:r>
            </a:p>
          </p:txBody>
        </p:sp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3227983" y="4581128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－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六边形 11"/>
            <p:cNvSpPr/>
            <p:nvPr/>
          </p:nvSpPr>
          <p:spPr bwMode="auto">
            <a:xfrm>
              <a:off x="1331640" y="90872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被乘数，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乘数，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op←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+mn-ea"/>
                </a:rPr>
                <a:t>原码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+mn-ea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1763119" y="1484784"/>
              <a:ext cx="475252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←0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Cnt←n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，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</a:rPr>
                <a:t>S</a:t>
              </a:r>
              <a:r>
                <a:rPr lang="en-US" altLang="zh-CN" sz="2000" b="1" baseline="-20000" dirty="0">
                  <a:solidFill>
                    <a:srgbClr val="0033CC"/>
                  </a:solidFill>
                  <a:latin typeface="+mn-ea"/>
                </a:rPr>
                <a:t>P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</a:rPr>
                <a:t>←RegA</a:t>
              </a:r>
              <a:r>
                <a:rPr lang="en-US" altLang="zh-CN" sz="2000" b="1" baseline="-18000" dirty="0">
                  <a:solidFill>
                    <a:srgbClr val="0033CC"/>
                  </a:solidFill>
                  <a:latin typeface="+mn-ea"/>
                </a:rPr>
                <a:t>n-1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  <a:sym typeface="Symbol"/>
                </a:rPr>
                <a:t>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RegB</a:t>
              </a:r>
              <a:r>
                <a:rPr lang="en-US" altLang="zh-CN" sz="2000" b="1" baseline="-18000" dirty="0" smtClean="0">
                  <a:solidFill>
                    <a:srgbClr val="0033CC"/>
                  </a:solidFill>
                  <a:latin typeface="+mn-ea"/>
                </a:rPr>
                <a:t>n-1</a:t>
              </a:r>
              <a:endParaRPr lang="en-US" altLang="zh-CN" sz="2000" b="1" dirty="0">
                <a:solidFill>
                  <a:srgbClr val="0033CC"/>
                </a:solidFill>
                <a:latin typeface="+mn-ea"/>
              </a:endParaRP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 bwMode="auto">
            <a:xfrm flipH="1">
              <a:off x="4139383" y="1268760"/>
              <a:ext cx="1498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H="1">
              <a:off x="4113860" y="2457586"/>
              <a:ext cx="692" cy="2513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52"/>
            <p:cNvCxnSpPr>
              <a:stCxn id="7" idx="1"/>
              <a:endCxn id="9" idx="0"/>
            </p:cNvCxnSpPr>
            <p:nvPr/>
          </p:nvCxnSpPr>
          <p:spPr bwMode="auto">
            <a:xfrm rot="10800000" flipV="1">
              <a:off x="2617791" y="2924943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6"/>
            <p:cNvSpPr txBox="1">
              <a:spLocks noChangeArrowheads="1"/>
            </p:cNvSpPr>
            <p:nvPr/>
          </p:nvSpPr>
          <p:spPr bwMode="auto">
            <a:xfrm>
              <a:off x="4302385" y="3263661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" name="直接箭头连接符 52"/>
            <p:cNvCxnSpPr>
              <a:stCxn id="7" idx="3"/>
              <a:endCxn id="17" idx="0"/>
            </p:cNvCxnSpPr>
            <p:nvPr/>
          </p:nvCxnSpPr>
          <p:spPr bwMode="auto">
            <a:xfrm>
              <a:off x="5076625" y="2924944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5076625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" name="直接箭头连接符 19"/>
            <p:cNvCxnSpPr>
              <a:stCxn id="9" idx="2"/>
            </p:cNvCxnSpPr>
            <p:nvPr/>
          </p:nvCxnSpPr>
          <p:spPr bwMode="auto">
            <a:xfrm>
              <a:off x="2617791" y="3627758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7" idx="2"/>
            </p:cNvCxnSpPr>
            <p:nvPr/>
          </p:nvCxnSpPr>
          <p:spPr bwMode="auto">
            <a:xfrm>
              <a:off x="5650989" y="3622436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4092154" y="3794190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 bwMode="auto">
            <a:xfrm flipH="1">
              <a:off x="4116300" y="4344104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1" idx="2"/>
              <a:endCxn id="25" idx="0"/>
            </p:cNvCxnSpPr>
            <p:nvPr/>
          </p:nvCxnSpPr>
          <p:spPr bwMode="auto">
            <a:xfrm>
              <a:off x="4116300" y="4941168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AutoShape 87"/>
            <p:cNvSpPr>
              <a:spLocks noChangeArrowheads="1"/>
            </p:cNvSpPr>
            <p:nvPr/>
          </p:nvSpPr>
          <p:spPr bwMode="auto">
            <a:xfrm>
              <a:off x="3227983" y="5135869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=0?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" name="直接箭头连接符 52"/>
            <p:cNvCxnSpPr>
              <a:stCxn id="25" idx="1"/>
            </p:cNvCxnSpPr>
            <p:nvPr/>
          </p:nvCxnSpPr>
          <p:spPr bwMode="auto">
            <a:xfrm rot="10800000" flipH="1">
              <a:off x="3227983" y="2564905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988393" y="509454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flipH="1">
              <a:off x="4116299" y="5475905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3924621" y="547686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Y</a:t>
              </a:r>
            </a:p>
          </p:txBody>
        </p:sp>
        <p:sp>
          <p:nvSpPr>
            <p:cNvPr id="30" name="Text Box 139"/>
            <p:cNvSpPr txBox="1">
              <a:spLocks noChangeArrowheads="1"/>
            </p:cNvSpPr>
            <p:nvPr/>
          </p:nvSpPr>
          <p:spPr bwMode="auto">
            <a:xfrm>
              <a:off x="7668714" y="278092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</a:rPr>
                <a:t>判断</a:t>
              </a:r>
              <a:endParaRPr lang="zh-CN" altLang="en-US" sz="1800" b="1" baseline="-18000" dirty="0">
                <a:solidFill>
                  <a:srgbClr val="FF3399"/>
                </a:solidFill>
                <a:latin typeface="+mn-ea"/>
              </a:endParaRPr>
            </a:p>
          </p:txBody>
        </p:sp>
        <p:sp>
          <p:nvSpPr>
            <p:cNvPr id="31" name="Text Box 140"/>
            <p:cNvSpPr txBox="1">
              <a:spLocks noChangeArrowheads="1"/>
            </p:cNvSpPr>
            <p:nvPr/>
          </p:nvSpPr>
          <p:spPr bwMode="auto">
            <a:xfrm>
              <a:off x="7668714" y="328498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</a:rPr>
                <a:t>加法</a:t>
              </a:r>
              <a:endParaRPr lang="zh-CN" altLang="en-US" sz="1800" b="1" baseline="-18000" dirty="0">
                <a:solidFill>
                  <a:srgbClr val="FF3399"/>
                </a:solidFill>
                <a:latin typeface="+mn-ea"/>
              </a:endParaRPr>
            </a:p>
          </p:txBody>
        </p:sp>
        <p:sp>
          <p:nvSpPr>
            <p:cNvPr id="32" name="Text Box 141"/>
            <p:cNvSpPr txBox="1">
              <a:spLocks noChangeArrowheads="1"/>
            </p:cNvSpPr>
            <p:nvPr/>
          </p:nvSpPr>
          <p:spPr bwMode="auto">
            <a:xfrm>
              <a:off x="7668913" y="407776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</a:rPr>
                <a:t>移位</a:t>
              </a:r>
              <a:endParaRPr lang="zh-CN" altLang="en-US" sz="1800" b="1" baseline="-18000" dirty="0">
                <a:solidFill>
                  <a:srgbClr val="FF3399"/>
                </a:solidFill>
                <a:latin typeface="+mn-ea"/>
              </a:endParaRPr>
            </a:p>
          </p:txBody>
        </p:sp>
        <p:sp>
          <p:nvSpPr>
            <p:cNvPr id="33" name="Line 142"/>
            <p:cNvSpPr>
              <a:spLocks noChangeShapeType="1"/>
            </p:cNvSpPr>
            <p:nvPr/>
          </p:nvSpPr>
          <p:spPr bwMode="auto">
            <a:xfrm flipH="1">
              <a:off x="7166666" y="299695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4" name="AutoShape 144"/>
            <p:cNvSpPr>
              <a:spLocks/>
            </p:cNvSpPr>
            <p:nvPr/>
          </p:nvSpPr>
          <p:spPr bwMode="auto">
            <a:xfrm rot="10800000">
              <a:off x="8245176" y="292494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5" name="Line 146"/>
            <p:cNvSpPr>
              <a:spLocks noChangeShapeType="1"/>
            </p:cNvSpPr>
            <p:nvPr/>
          </p:nvSpPr>
          <p:spPr bwMode="auto">
            <a:xfrm flipH="1">
              <a:off x="7166666" y="350100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6" name="Line 147"/>
            <p:cNvSpPr>
              <a:spLocks noChangeShapeType="1"/>
            </p:cNvSpPr>
            <p:nvPr/>
          </p:nvSpPr>
          <p:spPr bwMode="auto">
            <a:xfrm flipH="1">
              <a:off x="7166666" y="422108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cxnSp>
          <p:nvCxnSpPr>
            <p:cNvPr id="37" name="直接箭头连接符 36"/>
            <p:cNvCxnSpPr>
              <a:stCxn id="13" idx="2"/>
              <a:endCxn id="38" idx="0"/>
            </p:cNvCxnSpPr>
            <p:nvPr/>
          </p:nvCxnSpPr>
          <p:spPr bwMode="auto">
            <a:xfrm flipH="1">
              <a:off x="4134389" y="1844824"/>
              <a:ext cx="4994" cy="2500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Text Box 105"/>
            <p:cNvSpPr txBox="1">
              <a:spLocks noChangeArrowheads="1"/>
            </p:cNvSpPr>
            <p:nvPr/>
          </p:nvSpPr>
          <p:spPr bwMode="auto">
            <a:xfrm>
              <a:off x="2693732" y="2094892"/>
              <a:ext cx="2881313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RegA</a:t>
              </a:r>
              <a:r>
                <a:rPr lang="en-US" altLang="zh-CN" sz="2000" b="1" baseline="-18000" dirty="0" smtClean="0">
                  <a:solidFill>
                    <a:srgbClr val="0033CC"/>
                  </a:solidFill>
                  <a:latin typeface="+mn-ea"/>
                </a:rPr>
                <a:t>n-1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</a:rPr>
                <a:t>←0</a:t>
              </a:r>
              <a:r>
                <a:rPr lang="zh-CN" altLang="en-US" sz="2000" b="1" dirty="0">
                  <a:solidFill>
                    <a:srgbClr val="0033CC"/>
                  </a:solidFill>
                  <a:latin typeface="+mn-ea"/>
                </a:rPr>
                <a:t>，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RegB</a:t>
              </a:r>
              <a:r>
                <a:rPr lang="en-US" altLang="zh-CN" sz="2000" b="1" baseline="-18000" dirty="0" smtClean="0">
                  <a:solidFill>
                    <a:srgbClr val="0033CC"/>
                  </a:solidFill>
                  <a:latin typeface="+mn-ea"/>
                </a:rPr>
                <a:t>n-1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</a:rPr>
                <a:t>←0</a:t>
              </a:r>
            </a:p>
          </p:txBody>
        </p:sp>
        <p:sp>
          <p:nvSpPr>
            <p:cNvPr id="39" name="Text Box 100"/>
            <p:cNvSpPr txBox="1">
              <a:spLocks noChangeArrowheads="1"/>
            </p:cNvSpPr>
            <p:nvPr/>
          </p:nvSpPr>
          <p:spPr bwMode="auto">
            <a:xfrm>
              <a:off x="3347864" y="5733256"/>
              <a:ext cx="1586035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RegP</a:t>
              </a:r>
              <a:r>
                <a:rPr lang="en-US" altLang="zh-CN" sz="2000" b="1" baseline="-18000" dirty="0" smtClean="0">
                  <a:solidFill>
                    <a:srgbClr val="0033CC"/>
                  </a:solidFill>
                  <a:latin typeface="+mn-ea"/>
                </a:rPr>
                <a:t>n-1</a:t>
              </a:r>
              <a:r>
                <a:rPr lang="en-US" altLang="zh-CN" sz="2000" b="1" dirty="0">
                  <a:solidFill>
                    <a:srgbClr val="0033CC"/>
                  </a:solidFill>
                  <a:latin typeface="+mn-ea"/>
                </a:rPr>
                <a:t>←S</a:t>
              </a:r>
              <a:r>
                <a:rPr lang="en-US" altLang="zh-CN" sz="2000" b="1" baseline="-18000" dirty="0">
                  <a:solidFill>
                    <a:srgbClr val="0033CC"/>
                  </a:solidFill>
                  <a:latin typeface="+mn-ea"/>
                </a:rPr>
                <a:t>P</a:t>
              </a:r>
            </a:p>
          </p:txBody>
        </p:sp>
        <p:sp>
          <p:nvSpPr>
            <p:cNvPr id="40" name="Text Box 131"/>
            <p:cNvSpPr txBox="1">
              <a:spLocks noChangeArrowheads="1"/>
            </p:cNvSpPr>
            <p:nvPr/>
          </p:nvSpPr>
          <p:spPr bwMode="auto">
            <a:xfrm>
              <a:off x="6834708" y="2133550"/>
              <a:ext cx="15537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求绝对值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(n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位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Line 132"/>
            <p:cNvSpPr>
              <a:spLocks noChangeShapeType="1"/>
            </p:cNvSpPr>
            <p:nvPr/>
          </p:nvSpPr>
          <p:spPr bwMode="auto">
            <a:xfrm flipH="1">
              <a:off x="6372448" y="2276425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2" name="Text Box 131"/>
            <p:cNvSpPr txBox="1">
              <a:spLocks noChangeArrowheads="1"/>
            </p:cNvSpPr>
            <p:nvPr/>
          </p:nvSpPr>
          <p:spPr bwMode="auto">
            <a:xfrm>
              <a:off x="6834460" y="5733256"/>
              <a:ext cx="1409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置符号位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Line 132"/>
            <p:cNvSpPr>
              <a:spLocks noChangeShapeType="1"/>
            </p:cNvSpPr>
            <p:nvPr/>
          </p:nvSpPr>
          <p:spPr bwMode="auto">
            <a:xfrm flipH="1">
              <a:off x="6372200" y="5876131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</p:grpSp>
      <p:sp>
        <p:nvSpPr>
          <p:cNvPr id="44" name="Text Box 201"/>
          <p:cNvSpPr txBox="1">
            <a:spLocks noChangeArrowheads="1"/>
          </p:cNvSpPr>
          <p:nvPr/>
        </p:nvSpPr>
        <p:spPr bwMode="auto">
          <a:xfrm>
            <a:off x="179512" y="764704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*原码乘法器的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控制流程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： </a:t>
            </a:r>
            <a:r>
              <a:rPr lang="zh-CN" altLang="en-US" sz="2400" b="1" dirty="0" smtClean="0">
                <a:latin typeface="+mn-ea"/>
              </a:rPr>
              <a:t>整数乘法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45" name="Text Box 201"/>
          <p:cNvSpPr txBox="1">
            <a:spLocks noChangeArrowheads="1"/>
          </p:cNvSpPr>
          <p:nvPr/>
        </p:nvSpPr>
        <p:spPr bwMode="auto">
          <a:xfrm>
            <a:off x="179512" y="282714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 *原码乘法器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组成：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基于无符号乘法器，增加触发器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zh-CN" sz="2400" b="1" baseline="-16000" dirty="0" smtClean="0">
                <a:solidFill>
                  <a:schemeClr val="tx1"/>
                </a:solidFill>
                <a:latin typeface="+mn-ea"/>
              </a:rPr>
              <a:t>P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600" u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52603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85165" y="3645024"/>
            <a:ext cx="6459243" cy="2664296"/>
            <a:chOff x="1641149" y="2636912"/>
            <a:chExt cx="6459243" cy="2664296"/>
          </a:xfrm>
        </p:grpSpPr>
        <p:sp>
          <p:nvSpPr>
            <p:cNvPr id="5" name="Text Box 235"/>
            <p:cNvSpPr txBox="1">
              <a:spLocks noChangeArrowheads="1"/>
            </p:cNvSpPr>
            <p:nvPr/>
          </p:nvSpPr>
          <p:spPr bwMode="auto">
            <a:xfrm>
              <a:off x="1641149" y="3068960"/>
              <a:ext cx="5001186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b="1" i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" name="流程图: 手动操作 5"/>
            <p:cNvSpPr/>
            <p:nvPr/>
          </p:nvSpPr>
          <p:spPr bwMode="auto">
            <a:xfrm>
              <a:off x="1979712" y="383603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位加法器</a:t>
              </a:r>
            </a:p>
          </p:txBody>
        </p:sp>
        <p:sp>
          <p:nvSpPr>
            <p:cNvPr id="7" name="Text Box 235"/>
            <p:cNvSpPr txBox="1">
              <a:spLocks noChangeArrowheads="1"/>
            </p:cNvSpPr>
            <p:nvPr/>
          </p:nvSpPr>
          <p:spPr bwMode="auto">
            <a:xfrm>
              <a:off x="2784674" y="263691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4211960" y="465235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2234849" y="465383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Line 238"/>
            <p:cNvSpPr>
              <a:spLocks noChangeShapeType="1"/>
            </p:cNvSpPr>
            <p:nvPr/>
          </p:nvSpPr>
          <p:spPr bwMode="auto">
            <a:xfrm>
              <a:off x="3417702" y="357301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 flipH="1">
              <a:off x="3417702" y="292494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2" name="Text Box 230"/>
            <p:cNvSpPr txBox="1">
              <a:spLocks noChangeArrowheads="1"/>
            </p:cNvSpPr>
            <p:nvPr/>
          </p:nvSpPr>
          <p:spPr bwMode="auto">
            <a:xfrm>
              <a:off x="2789436" y="328567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控制门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Line 238"/>
            <p:cNvSpPr>
              <a:spLocks noChangeShapeType="1"/>
            </p:cNvSpPr>
            <p:nvPr/>
          </p:nvSpPr>
          <p:spPr bwMode="auto">
            <a:xfrm>
              <a:off x="2339752" y="350068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 flipH="1">
              <a:off x="2834990" y="426355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5" name="Line 236"/>
            <p:cNvSpPr>
              <a:spLocks noChangeShapeType="1"/>
            </p:cNvSpPr>
            <p:nvPr/>
          </p:nvSpPr>
          <p:spPr bwMode="auto">
            <a:xfrm>
              <a:off x="3513358" y="4804301"/>
              <a:ext cx="6986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6" name="Line 238"/>
            <p:cNvSpPr>
              <a:spLocks noChangeShapeType="1"/>
            </p:cNvSpPr>
            <p:nvPr/>
          </p:nvSpPr>
          <p:spPr bwMode="auto">
            <a:xfrm flipH="1">
              <a:off x="2834990" y="493259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4716016" y="493259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8" name="Line 233"/>
            <p:cNvSpPr>
              <a:spLocks noChangeShapeType="1"/>
            </p:cNvSpPr>
            <p:nvPr/>
          </p:nvSpPr>
          <p:spPr bwMode="auto">
            <a:xfrm flipH="1" flipV="1">
              <a:off x="1835696" y="5013955"/>
              <a:ext cx="10081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19" name="Line 238"/>
            <p:cNvSpPr>
              <a:spLocks noChangeShapeType="1"/>
            </p:cNvSpPr>
            <p:nvPr/>
          </p:nvSpPr>
          <p:spPr bwMode="auto">
            <a:xfrm flipV="1">
              <a:off x="1835696" y="3500311"/>
              <a:ext cx="504056" cy="37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1835696" y="348698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1" name="Line 236"/>
            <p:cNvSpPr>
              <a:spLocks noChangeShapeType="1"/>
            </p:cNvSpPr>
            <p:nvPr/>
          </p:nvSpPr>
          <p:spPr bwMode="auto">
            <a:xfrm>
              <a:off x="3123022" y="450092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2" name="Line 236"/>
            <p:cNvSpPr>
              <a:spLocks noChangeShapeType="1"/>
            </p:cNvSpPr>
            <p:nvPr/>
          </p:nvSpPr>
          <p:spPr bwMode="auto">
            <a:xfrm>
              <a:off x="4572000" y="449922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3" name="Text Box 239"/>
            <p:cNvSpPr txBox="1">
              <a:spLocks noChangeArrowheads="1"/>
            </p:cNvSpPr>
            <p:nvPr/>
          </p:nvSpPr>
          <p:spPr bwMode="auto">
            <a:xfrm>
              <a:off x="5004048" y="386151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控制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逻辑</a:t>
              </a:r>
              <a:endParaRPr lang="zh-CN" altLang="en-US" sz="1800" b="1" baseline="-18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Line 236"/>
            <p:cNvSpPr>
              <a:spLocks noChangeShapeType="1"/>
            </p:cNvSpPr>
            <p:nvPr/>
          </p:nvSpPr>
          <p:spPr bwMode="auto">
            <a:xfrm>
              <a:off x="5292080" y="465235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364088" y="422108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26" name="Line 236"/>
            <p:cNvSpPr>
              <a:spLocks noChangeShapeType="1"/>
            </p:cNvSpPr>
            <p:nvPr/>
          </p:nvSpPr>
          <p:spPr bwMode="auto">
            <a:xfrm flipH="1" flipV="1">
              <a:off x="3618307" y="4041302"/>
              <a:ext cx="13857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cxnSp>
          <p:nvCxnSpPr>
            <p:cNvPr id="27" name="直接箭头连接符 61"/>
            <p:cNvCxnSpPr/>
            <p:nvPr/>
          </p:nvCxnSpPr>
          <p:spPr bwMode="auto">
            <a:xfrm flipH="1" flipV="1">
              <a:off x="4067944" y="3465711"/>
              <a:ext cx="1296145" cy="40401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 Box 242"/>
            <p:cNvSpPr txBox="1">
              <a:spLocks noChangeArrowheads="1"/>
            </p:cNvSpPr>
            <p:nvPr/>
          </p:nvSpPr>
          <p:spPr bwMode="auto">
            <a:xfrm>
              <a:off x="5328766" y="328567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计数器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9" name="直接箭头连接符 61"/>
            <p:cNvCxnSpPr/>
            <p:nvPr/>
          </p:nvCxnSpPr>
          <p:spPr bwMode="auto">
            <a:xfrm rot="5400000">
              <a:off x="5993142" y="3645743"/>
              <a:ext cx="396973" cy="250137"/>
            </a:xfrm>
            <a:prstGeom prst="bentConnector3">
              <a:avLst>
                <a:gd name="adj1" fmla="val 100203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 Box 232"/>
            <p:cNvSpPr txBox="1">
              <a:spLocks noChangeArrowheads="1"/>
            </p:cNvSpPr>
            <p:nvPr/>
          </p:nvSpPr>
          <p:spPr bwMode="auto">
            <a:xfrm>
              <a:off x="3962854" y="3726052"/>
              <a:ext cx="7531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加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减</a:t>
              </a:r>
              <a:endParaRPr lang="zh-CN" altLang="en-US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Text Box 247"/>
            <p:cNvSpPr txBox="1">
              <a:spLocks noChangeArrowheads="1"/>
            </p:cNvSpPr>
            <p:nvPr/>
          </p:nvSpPr>
          <p:spPr bwMode="auto">
            <a:xfrm>
              <a:off x="4023690" y="418022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右移</a:t>
              </a:r>
            </a:p>
          </p:txBody>
        </p:sp>
        <p:sp>
          <p:nvSpPr>
            <p:cNvPr id="32" name="Text Box 232"/>
            <p:cNvSpPr txBox="1">
              <a:spLocks noChangeArrowheads="1"/>
            </p:cNvSpPr>
            <p:nvPr/>
          </p:nvSpPr>
          <p:spPr bwMode="auto">
            <a:xfrm>
              <a:off x="5364088" y="4323889"/>
              <a:ext cx="55965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</a:rPr>
                <a:t>判断</a:t>
              </a:r>
            </a:p>
          </p:txBody>
        </p:sp>
        <p:cxnSp>
          <p:nvCxnSpPr>
            <p:cNvPr id="33" name="直接箭头连接符 61"/>
            <p:cNvCxnSpPr/>
            <p:nvPr/>
          </p:nvCxnSpPr>
          <p:spPr bwMode="auto">
            <a:xfrm flipH="1">
              <a:off x="6047953" y="414887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 Box 232"/>
            <p:cNvSpPr txBox="1">
              <a:spLocks noChangeArrowheads="1"/>
            </p:cNvSpPr>
            <p:nvPr/>
          </p:nvSpPr>
          <p:spPr bwMode="auto">
            <a:xfrm>
              <a:off x="6804248" y="3967691"/>
              <a:ext cx="129614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o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p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</a:rPr>
                <a:t>补码乘法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35" name="Line 238"/>
            <p:cNvSpPr>
              <a:spLocks noChangeShapeType="1"/>
            </p:cNvSpPr>
            <p:nvPr/>
          </p:nvSpPr>
          <p:spPr bwMode="auto">
            <a:xfrm flipV="1">
              <a:off x="5076056" y="493259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36" name="Text Box 235"/>
            <p:cNvSpPr txBox="1">
              <a:spLocks noChangeArrowheads="1"/>
            </p:cNvSpPr>
            <p:nvPr/>
          </p:nvSpPr>
          <p:spPr bwMode="auto">
            <a:xfrm>
              <a:off x="2555776" y="426355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Z</a:t>
              </a:r>
              <a:endParaRPr lang="en-US" altLang="zh-CN" sz="2000" b="1" baseline="-16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7" name="直接箭头连接符 61"/>
            <p:cNvCxnSpPr>
              <a:endCxn id="21" idx="0"/>
            </p:cNvCxnSpPr>
            <p:nvPr/>
          </p:nvCxnSpPr>
          <p:spPr bwMode="auto">
            <a:xfrm rot="10800000" flipV="1">
              <a:off x="3123022" y="4221088"/>
              <a:ext cx="2025042" cy="279840"/>
            </a:xfrm>
            <a:prstGeom prst="bentConnector4">
              <a:avLst>
                <a:gd name="adj1" fmla="val -406"/>
                <a:gd name="adj2" fmla="val 1019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直接箭头连接符 61"/>
            <p:cNvCxnSpPr/>
            <p:nvPr/>
          </p:nvCxnSpPr>
          <p:spPr bwMode="auto">
            <a:xfrm flipH="1">
              <a:off x="6516216" y="342934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6794439" y="328498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时钟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Clk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 Box 235"/>
            <p:cNvSpPr txBox="1">
              <a:spLocks noChangeArrowheads="1"/>
            </p:cNvSpPr>
            <p:nvPr/>
          </p:nvSpPr>
          <p:spPr bwMode="auto">
            <a:xfrm>
              <a:off x="5760874" y="4660634"/>
              <a:ext cx="427936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B</a:t>
              </a:r>
              <a:r>
                <a:rPr lang="zh-CN" altLang="en-US" sz="2000" b="1" baseline="-16000" dirty="0" smtClean="0">
                  <a:solidFill>
                    <a:schemeClr val="tx1"/>
                  </a:solidFill>
                  <a:latin typeface="+mn-ea"/>
                </a:rPr>
                <a:t>附</a:t>
              </a:r>
              <a:endParaRPr lang="en-US" altLang="zh-CN" sz="2000" b="1" baseline="-16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Line 236"/>
            <p:cNvSpPr>
              <a:spLocks noChangeShapeType="1"/>
            </p:cNvSpPr>
            <p:nvPr/>
          </p:nvSpPr>
          <p:spPr bwMode="auto">
            <a:xfrm flipV="1">
              <a:off x="5490468" y="4797152"/>
              <a:ext cx="27040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42" name="Line 236"/>
            <p:cNvSpPr>
              <a:spLocks noChangeShapeType="1"/>
            </p:cNvSpPr>
            <p:nvPr/>
          </p:nvSpPr>
          <p:spPr bwMode="auto">
            <a:xfrm flipV="1">
              <a:off x="5940151" y="4221088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cxnSp>
          <p:nvCxnSpPr>
            <p:cNvPr id="43" name="直接箭头连接符 61"/>
            <p:cNvCxnSpPr/>
            <p:nvPr/>
          </p:nvCxnSpPr>
          <p:spPr bwMode="auto">
            <a:xfrm flipH="1" flipV="1">
              <a:off x="4067944" y="3394050"/>
              <a:ext cx="1872207" cy="45330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4" name="Text Box 201"/>
          <p:cNvSpPr txBox="1">
            <a:spLocks noChangeArrowheads="1"/>
          </p:cNvSpPr>
          <p:nvPr/>
        </p:nvSpPr>
        <p:spPr bwMode="auto">
          <a:xfrm>
            <a:off x="179512" y="2485345"/>
            <a:ext cx="8821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 *补码乘法器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组成：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基于无符号乘法器，增加触发器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2400" b="1" baseline="-16000" dirty="0" smtClean="0">
                <a:solidFill>
                  <a:schemeClr val="tx1"/>
                </a:solidFill>
                <a:latin typeface="+mn-ea"/>
              </a:rPr>
              <a:t>附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 marL="1077913" indent="-1077913"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控制门输出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+mn-ea"/>
              </a:rPr>
              <a:t>RegA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+mn-ea"/>
              </a:rPr>
              <a:t>RegA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，加法器运算为加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减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4170096" y="3068960"/>
            <a:ext cx="540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600" u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48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10980"/>
              </p:ext>
            </p:extLst>
          </p:nvPr>
        </p:nvGraphicFramePr>
        <p:xfrm>
          <a:off x="755576" y="926242"/>
          <a:ext cx="8136904" cy="1494646"/>
        </p:xfrm>
        <a:graphic>
          <a:graphicData uri="http://schemas.openxmlformats.org/drawingml/2006/table">
            <a:tbl>
              <a:tblPr/>
              <a:tblGrid>
                <a:gridCol w="1944216"/>
                <a:gridCol w="4752528"/>
                <a:gridCol w="144016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[-A]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 Box 200"/>
          <p:cNvSpPr txBox="1">
            <a:spLocks noChangeArrowheads="1"/>
          </p:cNvSpPr>
          <p:nvPr/>
        </p:nvSpPr>
        <p:spPr bwMode="auto">
          <a:xfrm>
            <a:off x="179512" y="404664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*补码乘法的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实现方法：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循环</a:t>
            </a:r>
            <a:r>
              <a:rPr lang="en-US" altLang="zh-CN" sz="2400" b="1" u="sng" dirty="0" smtClean="0">
                <a:latin typeface="+mn-ea"/>
              </a:rPr>
              <a:t>n</a:t>
            </a:r>
            <a:r>
              <a:rPr lang="zh-CN" altLang="en-US" sz="2400" b="1" u="sng" dirty="0" smtClean="0">
                <a:latin typeface="+mn-ea"/>
              </a:rPr>
              <a:t>次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判断</a:t>
            </a:r>
            <a:r>
              <a:rPr lang="en-US" altLang="zh-CN" sz="2400" b="1" u="sng" dirty="0">
                <a:solidFill>
                  <a:srgbClr val="990099"/>
                </a:solidFill>
                <a:latin typeface="+mn-ea"/>
              </a:rPr>
              <a:t>-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</a:rPr>
              <a:t>加法</a:t>
            </a:r>
            <a:r>
              <a:rPr lang="en-US" altLang="zh-CN" sz="2400" b="1" u="sng" dirty="0">
                <a:solidFill>
                  <a:srgbClr val="990099"/>
                </a:solidFill>
                <a:latin typeface="+mn-ea"/>
              </a:rPr>
              <a:t>-</a:t>
            </a:r>
            <a:r>
              <a:rPr lang="zh-CN" altLang="en-US" sz="2400" b="1" u="sng" dirty="0" smtClean="0">
                <a:solidFill>
                  <a:srgbClr val="990099"/>
                </a:solidFill>
                <a:latin typeface="+mn-ea"/>
              </a:rPr>
              <a:t>移位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操作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*补码乘法器的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控制流程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： </a:t>
            </a:r>
            <a:r>
              <a:rPr lang="zh-CN" altLang="en-US" sz="2400" b="1" dirty="0" smtClean="0">
                <a:latin typeface="+mn-ea"/>
              </a:rPr>
              <a:t>整数乘法</a:t>
            </a:r>
            <a:endParaRPr lang="en-US" altLang="zh-CN" sz="2400" b="1" dirty="0" smtClean="0"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87624" y="980728"/>
            <a:ext cx="6408712" cy="4680520"/>
            <a:chOff x="1187624" y="980728"/>
            <a:chExt cx="6408712" cy="4680520"/>
          </a:xfrm>
        </p:grpSpPr>
        <p:sp>
          <p:nvSpPr>
            <p:cNvPr id="4" name="Line 86"/>
            <p:cNvSpPr>
              <a:spLocks noChangeShapeType="1"/>
            </p:cNvSpPr>
            <p:nvPr/>
          </p:nvSpPr>
          <p:spPr bwMode="auto">
            <a:xfrm>
              <a:off x="2545214" y="3362141"/>
              <a:ext cx="340414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 b="1">
                <a:latin typeface="+mn-ea"/>
              </a:endParaRPr>
            </a:p>
          </p:txBody>
        </p:sp>
        <p:sp>
          <p:nvSpPr>
            <p:cNvPr id="5" name="AutoShape 87"/>
            <p:cNvSpPr>
              <a:spLocks noChangeArrowheads="1"/>
            </p:cNvSpPr>
            <p:nvPr/>
          </p:nvSpPr>
          <p:spPr bwMode="auto">
            <a:xfrm>
              <a:off x="3132409" y="2132856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RegB</a:t>
              </a:r>
              <a:r>
                <a:rPr lang="en-US" altLang="zh-CN" sz="2000" b="1" baseline="-18000" dirty="0" smtClean="0">
                  <a:solidFill>
                    <a:srgbClr val="0033CC"/>
                  </a:solidFill>
                  <a:latin typeface="+mn-ea"/>
                </a:rPr>
                <a:t>0 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B</a:t>
              </a:r>
              <a:r>
                <a:rPr lang="zh-CN" altLang="en-US" sz="2000" b="1" baseline="-18000" dirty="0" smtClean="0">
                  <a:solidFill>
                    <a:srgbClr val="0033CC"/>
                  </a:solidFill>
                  <a:latin typeface="+mn-ea"/>
                </a:rPr>
                <a:t>附</a:t>
              </a:r>
              <a:endParaRPr lang="en-US" altLang="zh-CN" sz="2000" b="1" dirty="0">
                <a:solidFill>
                  <a:srgbClr val="0033CC"/>
                </a:solidFill>
                <a:latin typeface="+mn-ea"/>
              </a:endParaRPr>
            </a:p>
          </p:txBody>
        </p:sp>
        <p:sp>
          <p:nvSpPr>
            <p:cNvPr id="6" name="Text Box 91"/>
            <p:cNvSpPr txBox="1">
              <a:spLocks noChangeArrowheads="1"/>
            </p:cNvSpPr>
            <p:nvPr/>
          </p:nvSpPr>
          <p:spPr bwMode="auto">
            <a:xfrm>
              <a:off x="2844502" y="2132856"/>
              <a:ext cx="287907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rgbClr val="0033CC"/>
                  </a:solidFill>
                  <a:latin typeface="+mn-ea"/>
                </a:rPr>
                <a:t>01</a:t>
              </a:r>
              <a:endParaRPr lang="en-US" altLang="zh-CN" sz="1800" b="1" dirty="0">
                <a:solidFill>
                  <a:srgbClr val="0033CC"/>
                </a:solidFill>
                <a:latin typeface="+mn-ea"/>
              </a:endParaRPr>
            </a:p>
          </p:txBody>
        </p:sp>
        <p:sp>
          <p:nvSpPr>
            <p:cNvPr id="7" name="Text Box 96"/>
            <p:cNvSpPr txBox="1">
              <a:spLocks noChangeArrowheads="1"/>
            </p:cNvSpPr>
            <p:nvPr/>
          </p:nvSpPr>
          <p:spPr bwMode="auto">
            <a:xfrm>
              <a:off x="1187624" y="2836935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  <p:sp>
          <p:nvSpPr>
            <p:cNvPr id="8" name="Text Box 109"/>
            <p:cNvSpPr txBox="1">
              <a:spLocks noChangeArrowheads="1"/>
            </p:cNvSpPr>
            <p:nvPr/>
          </p:nvSpPr>
          <p:spPr bwMode="auto">
            <a:xfrm>
              <a:off x="2150281" y="3551693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、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、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B</a:t>
              </a:r>
              <a:r>
                <a:rPr lang="zh-CN" altLang="en-US" sz="2000" b="1" baseline="-16000" dirty="0" smtClean="0">
                  <a:solidFill>
                    <a:schemeClr val="tx1"/>
                  </a:solidFill>
                  <a:latin typeface="+mn-ea"/>
                </a:rPr>
                <a:t>附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同时</a:t>
              </a:r>
              <a:r>
                <a:rPr lang="zh-CN" altLang="en-US" sz="2000" b="1" dirty="0" smtClean="0">
                  <a:solidFill>
                    <a:srgbClr val="0033CC"/>
                  </a:solidFill>
                  <a:latin typeface="+mn-ea"/>
                </a:rPr>
                <a:t>算术右移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位</a:t>
              </a:r>
            </a:p>
          </p:txBody>
        </p:sp>
        <p:sp>
          <p:nvSpPr>
            <p:cNvPr id="9" name="Text Box 110"/>
            <p:cNvSpPr txBox="1">
              <a:spLocks noChangeArrowheads="1"/>
            </p:cNvSpPr>
            <p:nvPr/>
          </p:nvSpPr>
          <p:spPr bwMode="auto">
            <a:xfrm>
              <a:off x="3227983" y="4149080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</a:rPr>
                <a:t>－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六边形 9"/>
            <p:cNvSpPr/>
            <p:nvPr/>
          </p:nvSpPr>
          <p:spPr bwMode="auto">
            <a:xfrm>
              <a:off x="1332209" y="980728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RegA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被乘数，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乘数，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op←</a:t>
              </a:r>
              <a:r>
                <a:rPr lang="zh-CN" altLang="en-US" sz="2000" b="1" dirty="0">
                  <a:solidFill>
                    <a:srgbClr val="0033CC"/>
                  </a:solidFill>
                  <a:latin typeface="+mn-ea"/>
                </a:rPr>
                <a:t>补码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+mn-ea"/>
              </a:endParaRPr>
            </a:p>
          </p:txBody>
        </p:sp>
        <p:sp>
          <p:nvSpPr>
            <p:cNvPr id="11" name="Text Box 85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3095213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←0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，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Cnt←n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，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B</a:t>
              </a:r>
              <a:r>
                <a:rPr lang="zh-CN" altLang="en-US" sz="2000" b="1" baseline="-16000" dirty="0" smtClean="0">
                  <a:solidFill>
                    <a:srgbClr val="0033CC"/>
                  </a:solidFill>
                  <a:latin typeface="+mn-ea"/>
                </a:rPr>
                <a:t>附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=0</a:t>
              </a:r>
              <a:endParaRPr lang="en-US" altLang="zh-CN" sz="2000" b="1" dirty="0">
                <a:solidFill>
                  <a:srgbClr val="0033CC"/>
                </a:solidFill>
                <a:latin typeface="+mn-ea"/>
              </a:endParaRPr>
            </a:p>
          </p:txBody>
        </p:sp>
        <p:cxnSp>
          <p:nvCxnSpPr>
            <p:cNvPr id="12" name="直接箭头连接符 11"/>
            <p:cNvCxnSpPr>
              <a:endCxn id="11" idx="0"/>
            </p:cNvCxnSpPr>
            <p:nvPr/>
          </p:nvCxnSpPr>
          <p:spPr bwMode="auto">
            <a:xfrm>
              <a:off x="4098336" y="1340768"/>
              <a:ext cx="5047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endCxn id="5" idx="0"/>
            </p:cNvCxnSpPr>
            <p:nvPr/>
          </p:nvCxnSpPr>
          <p:spPr bwMode="auto">
            <a:xfrm flipH="1">
              <a:off x="4104517" y="1890018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52"/>
            <p:cNvCxnSpPr>
              <a:stCxn id="5" idx="1"/>
              <a:endCxn id="7" idx="0"/>
            </p:cNvCxnSpPr>
            <p:nvPr/>
          </p:nvCxnSpPr>
          <p:spPr bwMode="auto">
            <a:xfrm rot="10800000" flipV="1">
              <a:off x="2545215" y="2348879"/>
              <a:ext cx="587195" cy="48805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4302384" y="2831613"/>
              <a:ext cx="329395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←(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)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＋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[-(</a:t>
              </a:r>
              <a:r>
                <a:rPr lang="en-US" altLang="zh-CN" sz="2000" b="1" dirty="0" err="1" smtClean="0">
                  <a:solidFill>
                    <a:srgbClr val="0033CC"/>
                  </a:solidFill>
                  <a:latin typeface="+mn-ea"/>
                </a:rPr>
                <a:t>RegA</a:t>
              </a:r>
              <a:r>
                <a:rPr lang="en-US" altLang="zh-CN" sz="2000" b="1" dirty="0" smtClean="0">
                  <a:solidFill>
                    <a:srgbClr val="0033CC"/>
                  </a:solidFill>
                  <a:latin typeface="+mn-ea"/>
                </a:rPr>
                <a:t>)]</a:t>
              </a:r>
              <a:r>
                <a:rPr lang="zh-CN" altLang="en-US" sz="2000" b="1" baseline="-16000" dirty="0" smtClean="0">
                  <a:solidFill>
                    <a:srgbClr val="0033CC"/>
                  </a:solidFill>
                  <a:latin typeface="+mn-ea"/>
                </a:rPr>
                <a:t>补</a:t>
              </a:r>
              <a:endParaRPr lang="en-US" altLang="zh-CN" sz="2000" b="1" baseline="-16000" dirty="0">
                <a:solidFill>
                  <a:srgbClr val="0033CC"/>
                </a:solidFill>
                <a:latin typeface="+mn-ea"/>
              </a:endParaRPr>
            </a:p>
          </p:txBody>
        </p:sp>
        <p:cxnSp>
          <p:nvCxnSpPr>
            <p:cNvPr id="16" name="直接箭头连接符 52"/>
            <p:cNvCxnSpPr>
              <a:stCxn id="5" idx="3"/>
              <a:endCxn id="15" idx="0"/>
            </p:cNvCxnSpPr>
            <p:nvPr/>
          </p:nvCxnSpPr>
          <p:spPr bwMode="auto">
            <a:xfrm>
              <a:off x="5076625" y="2348880"/>
              <a:ext cx="872735" cy="4827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1"/>
            <p:cNvSpPr txBox="1">
              <a:spLocks noChangeArrowheads="1"/>
            </p:cNvSpPr>
            <p:nvPr/>
          </p:nvSpPr>
          <p:spPr bwMode="auto">
            <a:xfrm>
              <a:off x="5076625" y="2132856"/>
              <a:ext cx="287182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rgbClr val="0033CC"/>
                  </a:solidFill>
                  <a:latin typeface="+mn-ea"/>
                </a:rPr>
                <a:t>10</a:t>
              </a:r>
              <a:endParaRPr lang="en-US" altLang="zh-CN" sz="1800" b="1" dirty="0">
                <a:solidFill>
                  <a:srgbClr val="0033CC"/>
                </a:solidFill>
                <a:latin typeface="+mn-ea"/>
              </a:endParaRPr>
            </a:p>
          </p:txBody>
        </p:sp>
        <p:cxnSp>
          <p:nvCxnSpPr>
            <p:cNvPr id="18" name="直接箭头连接符 17"/>
            <p:cNvCxnSpPr>
              <a:stCxn id="7" idx="2"/>
            </p:cNvCxnSpPr>
            <p:nvPr/>
          </p:nvCxnSpPr>
          <p:spPr bwMode="auto">
            <a:xfrm>
              <a:off x="2545214" y="3195710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>
              <a:stCxn id="15" idx="2"/>
              <a:endCxn id="4" idx="1"/>
            </p:cNvCxnSpPr>
            <p:nvPr/>
          </p:nvCxnSpPr>
          <p:spPr bwMode="auto">
            <a:xfrm>
              <a:off x="5949360" y="3190388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4092154" y="3362142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8" idx="2"/>
              <a:endCxn id="9" idx="0"/>
            </p:cNvCxnSpPr>
            <p:nvPr/>
          </p:nvCxnSpPr>
          <p:spPr bwMode="auto">
            <a:xfrm flipH="1">
              <a:off x="4116300" y="3912056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23" idx="0"/>
            </p:cNvCxnSpPr>
            <p:nvPr/>
          </p:nvCxnSpPr>
          <p:spPr bwMode="auto">
            <a:xfrm>
              <a:off x="4116300" y="4509120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AutoShape 87"/>
            <p:cNvSpPr>
              <a:spLocks noChangeArrowheads="1"/>
            </p:cNvSpPr>
            <p:nvPr/>
          </p:nvSpPr>
          <p:spPr bwMode="auto">
            <a:xfrm>
              <a:off x="3227983" y="4703821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Cnt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ea"/>
                </a:rPr>
                <a:t>=0?</a:t>
              </a:r>
              <a:endParaRPr lang="en-US" altLang="zh-CN" sz="20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直接箭头连接符 52"/>
            <p:cNvCxnSpPr>
              <a:stCxn id="23" idx="1"/>
            </p:cNvCxnSpPr>
            <p:nvPr/>
          </p:nvCxnSpPr>
          <p:spPr bwMode="auto">
            <a:xfrm rot="10800000" flipH="1">
              <a:off x="3227983" y="2011437"/>
              <a:ext cx="888316" cy="2862402"/>
            </a:xfrm>
            <a:prstGeom prst="bentConnector4">
              <a:avLst>
                <a:gd name="adj1" fmla="val -249906"/>
                <a:gd name="adj2" fmla="val 9982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 Box 91"/>
            <p:cNvSpPr txBox="1">
              <a:spLocks noChangeArrowheads="1"/>
            </p:cNvSpPr>
            <p:nvPr/>
          </p:nvSpPr>
          <p:spPr bwMode="auto">
            <a:xfrm>
              <a:off x="2988393" y="466249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</a:rPr>
                <a:t>N</a:t>
              </a:r>
              <a:endParaRPr lang="en-US" altLang="zh-CN" sz="18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" name="直接箭头连接符 25"/>
            <p:cNvCxnSpPr>
              <a:stCxn id="23" idx="2"/>
            </p:cNvCxnSpPr>
            <p:nvPr/>
          </p:nvCxnSpPr>
          <p:spPr bwMode="auto">
            <a:xfrm flipH="1">
              <a:off x="4116299" y="5043857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六边形 26"/>
            <p:cNvSpPr/>
            <p:nvPr/>
          </p:nvSpPr>
          <p:spPr bwMode="auto">
            <a:xfrm>
              <a:off x="2844502" y="5301208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乘积在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RegP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及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+mn-ea"/>
                </a:rPr>
                <a:t>RegB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ea"/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+mn-ea"/>
              </a:endParaRPr>
            </a:p>
          </p:txBody>
        </p:sp>
        <p:sp>
          <p:nvSpPr>
            <p:cNvPr id="28" name="Text Box 91"/>
            <p:cNvSpPr txBox="1">
              <a:spLocks noChangeArrowheads="1"/>
            </p:cNvSpPr>
            <p:nvPr/>
          </p:nvSpPr>
          <p:spPr bwMode="auto">
            <a:xfrm>
              <a:off x="3924621" y="504481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</a:rPr>
                <a:t>Y</a:t>
              </a:r>
            </a:p>
          </p:txBody>
        </p:sp>
        <p:cxnSp>
          <p:nvCxnSpPr>
            <p:cNvPr id="29" name="直接箭头连接符 28"/>
            <p:cNvCxnSpPr>
              <a:stCxn id="5" idx="2"/>
            </p:cNvCxnSpPr>
            <p:nvPr/>
          </p:nvCxnSpPr>
          <p:spPr bwMode="auto">
            <a:xfrm>
              <a:off x="4104517" y="2564904"/>
              <a:ext cx="186" cy="797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 Box 91"/>
            <p:cNvSpPr txBox="1">
              <a:spLocks noChangeArrowheads="1"/>
            </p:cNvSpPr>
            <p:nvPr/>
          </p:nvSpPr>
          <p:spPr bwMode="auto">
            <a:xfrm>
              <a:off x="3779912" y="2554366"/>
              <a:ext cx="647010" cy="2265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rgbClr val="0033CC"/>
                  </a:solidFill>
                  <a:latin typeface="+mn-ea"/>
                </a:rPr>
                <a:t>00 11</a:t>
              </a:r>
              <a:endParaRPr lang="en-US" altLang="zh-CN" sz="1800" b="1" dirty="0">
                <a:solidFill>
                  <a:srgbClr val="0033CC"/>
                </a:solidFill>
                <a:latin typeface="+mn-ea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3E7B-6E48-4499-9C73-9D3C95D9970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600" u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54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602</Words>
  <Application>Microsoft Office PowerPoint</Application>
  <PresentationFormat>全屏显示(4:3)</PresentationFormat>
  <Paragraphs>113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</cp:revision>
  <dcterms:created xsi:type="dcterms:W3CDTF">2018-03-30T00:42:34Z</dcterms:created>
  <dcterms:modified xsi:type="dcterms:W3CDTF">2018-03-30T01:05:41Z</dcterms:modified>
</cp:coreProperties>
</file>