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CCFF"/>
    <a:srgbClr val="FFCC99"/>
    <a:srgbClr val="FFCC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81" autoAdjust="0"/>
  </p:normalViewPr>
  <p:slideViewPr>
    <p:cSldViewPr>
      <p:cViewPr>
        <p:scale>
          <a:sx n="80" d="100"/>
          <a:sy n="80" d="100"/>
        </p:scale>
        <p:origin x="-965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2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0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09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1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25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8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6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32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5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1EEC5-9264-4D77-80C3-FEAD0120F25E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0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 Box 205"/>
          <p:cNvSpPr txBox="1">
            <a:spLocks noChangeArrowheads="1"/>
          </p:cNvSpPr>
          <p:nvPr/>
        </p:nvSpPr>
        <p:spPr bwMode="auto">
          <a:xfrm>
            <a:off x="179388" y="620688"/>
            <a:ext cx="8857108" cy="517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*CPU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的组成与原理：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需求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 smtClean="0">
                <a:latin typeface="+mn-ea"/>
              </a:rPr>
              <a:t>基于</a:t>
            </a:r>
            <a:r>
              <a:rPr lang="zh-CN" altLang="en-US" sz="2400" b="1" u="sng" dirty="0" smtClean="0">
                <a:solidFill>
                  <a:srgbClr val="7030A0"/>
                </a:solidFill>
                <a:latin typeface="+mn-ea"/>
              </a:rPr>
              <a:t>冯</a:t>
            </a:r>
            <a:r>
              <a:rPr lang="en-US" altLang="zh-CN" sz="2000" b="1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400" b="1" u="sng" dirty="0" smtClean="0">
                <a:solidFill>
                  <a:srgbClr val="7030A0"/>
                </a:solidFill>
                <a:latin typeface="+mn-ea"/>
              </a:rPr>
              <a:t>诺依曼模型</a:t>
            </a:r>
            <a:r>
              <a:rPr lang="zh-CN" altLang="en-US" sz="2400" b="1" dirty="0" smtClean="0">
                <a:latin typeface="+mn-ea"/>
              </a:rPr>
              <a:t>，执行程序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zh-CN" altLang="en-US" sz="2400" b="1" u="sng" dirty="0" smtClean="0">
                <a:latin typeface="+mn-ea"/>
              </a:rPr>
              <a:t>指令</a:t>
            </a:r>
            <a:r>
              <a:rPr lang="zh-CN" altLang="en-US" sz="2400" b="1" dirty="0" smtClean="0">
                <a:latin typeface="+mn-ea"/>
              </a:rPr>
              <a:t>序列</a:t>
            </a:r>
            <a:r>
              <a:rPr lang="en-US" altLang="zh-CN" sz="2400" b="1" dirty="0" smtClean="0">
                <a:latin typeface="+mn-ea"/>
              </a:rPr>
              <a:t>)</a:t>
            </a:r>
          </a:p>
          <a:p>
            <a:pPr algn="l">
              <a:lnSpc>
                <a:spcPct val="105000"/>
              </a:lnSpc>
            </a:pPr>
            <a:r>
              <a:rPr lang="zh-CN" altLang="en-US" sz="2400" b="1" dirty="0" smtClean="0">
                <a:latin typeface="+mn-ea"/>
              </a:rPr>
              <a:t>                                      </a:t>
            </a:r>
            <a:r>
              <a:rPr lang="zh-CN" altLang="en-US" sz="2400" dirty="0" smtClean="0">
                <a:latin typeface="+mn-ea"/>
              </a:rPr>
              <a:t>└</a:t>
            </a:r>
            <a:r>
              <a:rPr lang="zh-CN" altLang="en-US" sz="2400" b="1" dirty="0" smtClean="0">
                <a:latin typeface="+mn-ea"/>
              </a:rPr>
              <a:t>←∈</a:t>
            </a:r>
            <a:r>
              <a:rPr lang="zh-CN" altLang="en-US" sz="2400" b="1" u="sng" dirty="0" smtClean="0">
                <a:solidFill>
                  <a:srgbClr val="7030A0"/>
                </a:solidFill>
                <a:latin typeface="+mn-ea"/>
              </a:rPr>
              <a:t>指令系统</a:t>
            </a:r>
            <a:endParaRPr lang="en-US" altLang="zh-CN" sz="2400" b="1" u="sng" dirty="0" smtClean="0">
              <a:solidFill>
                <a:srgbClr val="7030A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功能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 smtClean="0">
                <a:latin typeface="+mn-ea"/>
              </a:rPr>
              <a:t>程序执行机制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指令控制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000" b="1" dirty="0" smtClean="0">
                <a:latin typeface="+mn-ea"/>
              </a:rPr>
              <a:t>、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         </a:t>
            </a:r>
            <a:r>
              <a:rPr lang="zh-CN" altLang="en-US" sz="2400" b="1" dirty="0" smtClean="0">
                <a:latin typeface="+mn-ea"/>
              </a:rPr>
              <a:t>指令功能</a:t>
            </a:r>
            <a:r>
              <a:rPr lang="zh-CN" altLang="en-US" sz="2400" b="1" dirty="0">
                <a:latin typeface="+mn-ea"/>
              </a:rPr>
              <a:t>实现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数据加工</a:t>
            </a:r>
            <a:r>
              <a:rPr lang="en-US" altLang="zh-CN" sz="2000" b="1" dirty="0" smtClean="0">
                <a:latin typeface="+mn-ea"/>
              </a:rPr>
              <a:t>/</a:t>
            </a:r>
            <a:r>
              <a:rPr lang="zh-CN" altLang="en-US" sz="2000" b="1" dirty="0" smtClean="0">
                <a:latin typeface="+mn-ea"/>
              </a:rPr>
              <a:t>外部访问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、性能</a:t>
            </a:r>
            <a:r>
              <a:rPr lang="zh-CN" altLang="en-US" sz="2400" b="1" dirty="0">
                <a:latin typeface="+mn-ea"/>
              </a:rPr>
              <a:t>优化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中断处理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，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     </a:t>
            </a:r>
            <a:r>
              <a:rPr lang="zh-CN" altLang="en-US" sz="2400" b="1" dirty="0" smtClean="0">
                <a:latin typeface="+mn-ea"/>
              </a:rPr>
              <a:t>硬件实现方法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操作控制</a:t>
            </a:r>
            <a:r>
              <a:rPr lang="en-US" altLang="zh-CN" sz="2000" b="1" dirty="0" smtClean="0">
                <a:latin typeface="+mn-ea"/>
              </a:rPr>
              <a:t>/</a:t>
            </a:r>
            <a:r>
              <a:rPr lang="zh-CN" altLang="en-US" sz="2000" b="1" dirty="0">
                <a:latin typeface="+mn-ea"/>
              </a:rPr>
              <a:t>时间</a:t>
            </a:r>
            <a:r>
              <a:rPr lang="zh-CN" altLang="en-US" sz="2000" b="1" dirty="0" smtClean="0">
                <a:latin typeface="+mn-ea"/>
              </a:rPr>
              <a:t>控制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    基本组成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en-US" altLang="zh-CN" sz="2400" b="1" dirty="0" smtClean="0">
                <a:latin typeface="+mn-ea"/>
              </a:rPr>
              <a:t>6</a:t>
            </a:r>
            <a:r>
              <a:rPr lang="zh-CN" altLang="en-US" sz="2400" b="1" dirty="0" smtClean="0">
                <a:latin typeface="+mn-ea"/>
              </a:rPr>
              <a:t>个部分，数据通路＋控制器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latin typeface="+mn-ea"/>
              </a:rPr>
              <a:t>                           └</a:t>
            </a:r>
            <a:r>
              <a:rPr lang="zh-CN" altLang="en-US" sz="2400" b="1" dirty="0" smtClean="0">
                <a:latin typeface="+mn-ea"/>
              </a:rPr>
              <a:t>←</a:t>
            </a:r>
            <a:r>
              <a:rPr lang="en-US" altLang="zh-CN" sz="2400" b="1" dirty="0" smtClean="0">
                <a:latin typeface="+mn-ea"/>
              </a:rPr>
              <a:t>ALU</a:t>
            </a:r>
            <a:r>
              <a:rPr lang="zh-CN" altLang="en-US" sz="2400" b="1" dirty="0" smtClean="0">
                <a:latin typeface="+mn-ea"/>
              </a:rPr>
              <a:t>及寄存器、部件互连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工作流程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>
                <a:latin typeface="+mn-ea"/>
              </a:rPr>
              <a:t>死</a:t>
            </a:r>
            <a:r>
              <a:rPr lang="zh-CN" altLang="en-US" sz="2400" b="1" dirty="0" smtClean="0">
                <a:latin typeface="+mn-ea"/>
              </a:rPr>
              <a:t>循环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程序执行机制所要求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，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         </a:t>
            </a:r>
            <a:r>
              <a:rPr lang="zh-CN" altLang="en-US" sz="2400" b="1" dirty="0" smtClean="0">
                <a:latin typeface="+mn-ea"/>
              </a:rPr>
              <a:t>循环体为</a:t>
            </a:r>
            <a:r>
              <a:rPr lang="zh-CN" altLang="en-US" sz="2400" b="1" u="sng" dirty="0" smtClean="0">
                <a:latin typeface="+mn-ea"/>
              </a:rPr>
              <a:t>执行指令</a:t>
            </a:r>
            <a:r>
              <a:rPr lang="zh-CN" altLang="en-US" sz="2400" b="1" dirty="0" smtClean="0">
                <a:latin typeface="+mn-ea"/>
              </a:rPr>
              <a:t>及</a:t>
            </a:r>
            <a:r>
              <a:rPr lang="zh-CN" altLang="en-US" sz="2400" b="1" u="sng" dirty="0" smtClean="0">
                <a:latin typeface="+mn-ea"/>
              </a:rPr>
              <a:t>中断响应</a:t>
            </a:r>
            <a:endParaRPr lang="en-US" altLang="zh-CN" sz="2400" b="1" u="sng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指令的执行过程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 smtClean="0">
                <a:latin typeface="+mn-ea"/>
              </a:rPr>
              <a:t>需求细化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zh-CN" altLang="en-US" sz="2400" b="1" dirty="0" smtClean="0">
                <a:latin typeface="+mn-ea"/>
              </a:rPr>
              <a:t>分析</a:t>
            </a:r>
            <a:r>
              <a:rPr lang="en-US" altLang="zh-CN" sz="2400" b="1" dirty="0" smtClean="0">
                <a:latin typeface="+mn-ea"/>
              </a:rPr>
              <a:t>)  </a:t>
            </a:r>
            <a:r>
              <a:rPr lang="zh-CN" altLang="en-US" sz="2400" b="1" dirty="0" smtClean="0">
                <a:latin typeface="+mn-ea"/>
              </a:rPr>
              <a:t>→由</a:t>
            </a:r>
            <a:r>
              <a:rPr lang="zh-CN" altLang="en-US" sz="2400" b="1" u="sng" dirty="0" smtClean="0">
                <a:latin typeface="+mn-ea"/>
              </a:rPr>
              <a:t>基本操作</a:t>
            </a:r>
            <a:r>
              <a:rPr lang="zh-CN" altLang="en-US" sz="2400" b="1" dirty="0" smtClean="0">
                <a:latin typeface="+mn-ea"/>
              </a:rPr>
              <a:t>序列构成</a:t>
            </a:r>
            <a:endParaRPr lang="en-US" altLang="zh-CN" sz="2400" b="1" dirty="0" smtClean="0">
              <a:latin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907704" y="5185767"/>
            <a:ext cx="1836204" cy="144016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05"/>
          <p:cNvSpPr txBox="1">
            <a:spLocks noChangeArrowheads="1"/>
          </p:cNvSpPr>
          <p:nvPr/>
        </p:nvSpPr>
        <p:spPr bwMode="auto">
          <a:xfrm>
            <a:off x="179388" y="620688"/>
            <a:ext cx="8785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    设计</a:t>
            </a:r>
            <a:r>
              <a:rPr lang="zh-CN" altLang="en-US" sz="2400" b="1" dirty="0">
                <a:solidFill>
                  <a:srgbClr val="0033CC"/>
                </a:solidFill>
                <a:latin typeface="+mn-ea"/>
              </a:rPr>
              <a:t>方法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 smtClean="0">
                <a:latin typeface="+mn-ea"/>
              </a:rPr>
              <a:t>设计数据通路，组织指令执行过程，设计</a:t>
            </a:r>
            <a:r>
              <a:rPr lang="en-US" altLang="zh-CN" sz="2400" b="1" dirty="0" smtClean="0">
                <a:latin typeface="+mn-ea"/>
              </a:rPr>
              <a:t>CU</a:t>
            </a:r>
          </a:p>
        </p:txBody>
      </p:sp>
      <p:sp>
        <p:nvSpPr>
          <p:cNvPr id="28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971600" y="1340768"/>
            <a:ext cx="7344816" cy="938956"/>
            <a:chOff x="971600" y="1340768"/>
            <a:chExt cx="7344816" cy="938956"/>
          </a:xfrm>
        </p:grpSpPr>
        <p:sp>
          <p:nvSpPr>
            <p:cNvPr id="5" name="Text Box 380"/>
            <p:cNvSpPr txBox="1">
              <a:spLocks noChangeArrowheads="1"/>
            </p:cNvSpPr>
            <p:nvPr/>
          </p:nvSpPr>
          <p:spPr bwMode="auto">
            <a:xfrm>
              <a:off x="4499992" y="1343943"/>
              <a:ext cx="1539266" cy="357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2000" b="1">
                  <a:latin typeface="宋体" pitchFamily="2" charset="-122"/>
                </a:defRPr>
              </a:lvl1pPr>
            </a:lstStyle>
            <a:p>
              <a:r>
                <a:rPr lang="zh-CN" altLang="en-US" dirty="0"/>
                <a:t>指令系统</a:t>
              </a:r>
            </a:p>
          </p:txBody>
        </p:sp>
        <p:sp>
          <p:nvSpPr>
            <p:cNvPr id="6" name="Text Box 381"/>
            <p:cNvSpPr txBox="1">
              <a:spLocks noChangeArrowheads="1"/>
            </p:cNvSpPr>
            <p:nvPr/>
          </p:nvSpPr>
          <p:spPr bwMode="auto">
            <a:xfrm>
              <a:off x="2195710" y="1340768"/>
              <a:ext cx="1800226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2000" b="1">
                  <a:latin typeface="宋体" pitchFamily="2" charset="-122"/>
                </a:defRPr>
              </a:lvl1pPr>
            </a:lstStyle>
            <a:p>
              <a:r>
                <a:rPr lang="zh-CN" altLang="en-US" dirty="0"/>
                <a:t>冯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lang="zh-CN" altLang="en-US" dirty="0"/>
                <a:t>诺依曼模型</a:t>
              </a:r>
            </a:p>
          </p:txBody>
        </p:sp>
        <p:cxnSp>
          <p:nvCxnSpPr>
            <p:cNvPr id="9" name="直接箭头连接符 8"/>
            <p:cNvCxnSpPr>
              <a:stCxn id="5" idx="2"/>
              <a:endCxn id="7" idx="0"/>
            </p:cNvCxnSpPr>
            <p:nvPr/>
          </p:nvCxnSpPr>
          <p:spPr>
            <a:xfrm flipH="1">
              <a:off x="4391980" y="1701131"/>
              <a:ext cx="877645" cy="5785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2"/>
            </p:cNvCxnSpPr>
            <p:nvPr/>
          </p:nvCxnSpPr>
          <p:spPr>
            <a:xfrm>
              <a:off x="3095823" y="1701131"/>
              <a:ext cx="972865" cy="5785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380"/>
            <p:cNvSpPr txBox="1">
              <a:spLocks noChangeArrowheads="1"/>
            </p:cNvSpPr>
            <p:nvPr/>
          </p:nvSpPr>
          <p:spPr bwMode="auto">
            <a:xfrm>
              <a:off x="6372200" y="1340768"/>
              <a:ext cx="1944216" cy="3571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异常与中断处理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cxnSp>
          <p:nvCxnSpPr>
            <p:cNvPr id="38" name="直接箭头连接符 37"/>
            <p:cNvCxnSpPr>
              <a:stCxn id="25" idx="2"/>
            </p:cNvCxnSpPr>
            <p:nvPr/>
          </p:nvCxnSpPr>
          <p:spPr>
            <a:xfrm flipH="1">
              <a:off x="5148064" y="1697956"/>
              <a:ext cx="2196244" cy="5817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 Box 137"/>
            <p:cNvSpPr txBox="1">
              <a:spLocks noChangeArrowheads="1"/>
            </p:cNvSpPr>
            <p:nvPr/>
          </p:nvSpPr>
          <p:spPr bwMode="auto">
            <a:xfrm>
              <a:off x="1782426" y="1772816"/>
              <a:ext cx="149343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程序执行过程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2" name="Text Box 137"/>
            <p:cNvSpPr txBox="1">
              <a:spLocks noChangeArrowheads="1"/>
            </p:cNvSpPr>
            <p:nvPr/>
          </p:nvSpPr>
          <p:spPr bwMode="auto">
            <a:xfrm>
              <a:off x="3779912" y="1773511"/>
              <a:ext cx="106176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指令功能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9" name="Text Box 137"/>
            <p:cNvSpPr txBox="1">
              <a:spLocks noChangeArrowheads="1"/>
            </p:cNvSpPr>
            <p:nvPr/>
          </p:nvSpPr>
          <p:spPr bwMode="auto">
            <a:xfrm>
              <a:off x="971600" y="1340768"/>
              <a:ext cx="864096" cy="396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2000" b="1" dirty="0" smtClean="0">
                  <a:latin typeface="宋体" pitchFamily="2" charset="-122"/>
                </a:rPr>
                <a:t>需求：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71600" y="1773511"/>
            <a:ext cx="4608512" cy="1580629"/>
            <a:chOff x="971600" y="1773511"/>
            <a:chExt cx="4608512" cy="1580629"/>
          </a:xfrm>
        </p:grpSpPr>
        <p:sp>
          <p:nvSpPr>
            <p:cNvPr id="14" name="Text Box 380"/>
            <p:cNvSpPr txBox="1">
              <a:spLocks noChangeArrowheads="1"/>
            </p:cNvSpPr>
            <p:nvPr/>
          </p:nvSpPr>
          <p:spPr bwMode="auto">
            <a:xfrm>
              <a:off x="2915816" y="2996952"/>
              <a:ext cx="2664296" cy="3571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执行过程状态转换图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cxnSp>
          <p:nvCxnSpPr>
            <p:cNvPr id="17" name="直接箭头连接符 16"/>
            <p:cNvCxnSpPr>
              <a:stCxn id="7" idx="2"/>
              <a:endCxn id="14" idx="0"/>
            </p:cNvCxnSpPr>
            <p:nvPr/>
          </p:nvCxnSpPr>
          <p:spPr>
            <a:xfrm flipH="1">
              <a:off x="4247964" y="2636912"/>
              <a:ext cx="144016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148064" y="1773511"/>
              <a:ext cx="252028" cy="1223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3131841" y="1844824"/>
              <a:ext cx="234416" cy="11521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380"/>
            <p:cNvSpPr txBox="1">
              <a:spLocks noChangeArrowheads="1"/>
            </p:cNvSpPr>
            <p:nvPr/>
          </p:nvSpPr>
          <p:spPr bwMode="auto">
            <a:xfrm>
              <a:off x="3635896" y="2279724"/>
              <a:ext cx="1512168" cy="3571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数据通路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43" name="Text Box 137"/>
            <p:cNvSpPr txBox="1">
              <a:spLocks noChangeArrowheads="1"/>
            </p:cNvSpPr>
            <p:nvPr/>
          </p:nvSpPr>
          <p:spPr bwMode="auto">
            <a:xfrm>
              <a:off x="971600" y="2204864"/>
              <a:ext cx="1008112" cy="396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2000" b="1" dirty="0" smtClean="0">
                  <a:latin typeface="宋体" pitchFamily="2" charset="-122"/>
                </a:rPr>
                <a:t>结果</a:t>
              </a: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71600" y="1701131"/>
            <a:ext cx="6840760" cy="2519957"/>
            <a:chOff x="971600" y="1701131"/>
            <a:chExt cx="6840760" cy="2519957"/>
          </a:xfrm>
        </p:grpSpPr>
        <p:sp>
          <p:nvSpPr>
            <p:cNvPr id="13" name="Text Box 380"/>
            <p:cNvSpPr txBox="1">
              <a:spLocks noChangeArrowheads="1"/>
            </p:cNvSpPr>
            <p:nvPr/>
          </p:nvSpPr>
          <p:spPr bwMode="auto">
            <a:xfrm>
              <a:off x="2195736" y="3863900"/>
              <a:ext cx="2160240" cy="35718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时序信号形成电路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6" name="Text Box 380"/>
            <p:cNvSpPr txBox="1">
              <a:spLocks noChangeArrowheads="1"/>
            </p:cNvSpPr>
            <p:nvPr/>
          </p:nvSpPr>
          <p:spPr bwMode="auto">
            <a:xfrm>
              <a:off x="5220072" y="3863900"/>
              <a:ext cx="2592288" cy="35718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2000" b="1" dirty="0" err="1" smtClean="0">
                  <a:latin typeface="宋体" pitchFamily="2" charset="-122"/>
                </a:rPr>
                <a:t>OP</a:t>
              </a:r>
              <a:r>
                <a:rPr lang="zh-CN" altLang="en-US" sz="2000" b="1" dirty="0" smtClean="0">
                  <a:latin typeface="宋体" pitchFamily="2" charset="-122"/>
                </a:rPr>
                <a:t>控制信号形成电路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4842050" y="3354140"/>
              <a:ext cx="954086" cy="5097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>
              <a:off x="3735679" y="3354140"/>
              <a:ext cx="117011" cy="5097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3"/>
              <a:endCxn id="26" idx="1"/>
            </p:cNvCxnSpPr>
            <p:nvPr/>
          </p:nvCxnSpPr>
          <p:spPr>
            <a:xfrm>
              <a:off x="4355976" y="4042494"/>
              <a:ext cx="8640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5796136" y="1701131"/>
              <a:ext cx="243122" cy="2162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137"/>
            <p:cNvSpPr txBox="1">
              <a:spLocks noChangeArrowheads="1"/>
            </p:cNvSpPr>
            <p:nvPr/>
          </p:nvSpPr>
          <p:spPr bwMode="auto">
            <a:xfrm>
              <a:off x="5940152" y="2349575"/>
              <a:ext cx="106176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指令格式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4" name="Text Box 137"/>
            <p:cNvSpPr txBox="1">
              <a:spLocks noChangeArrowheads="1"/>
            </p:cNvSpPr>
            <p:nvPr/>
          </p:nvSpPr>
          <p:spPr bwMode="auto">
            <a:xfrm>
              <a:off x="971600" y="3824313"/>
              <a:ext cx="1008112" cy="396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2000" b="1" dirty="0" smtClean="0">
                  <a:latin typeface="宋体" pitchFamily="2" charset="-122"/>
                </a:rPr>
                <a:t>结果</a:t>
              </a:r>
              <a:r>
                <a:rPr lang="en-US" altLang="zh-CN" sz="2000" b="1" dirty="0" smtClean="0">
                  <a:latin typeface="宋体" pitchFamily="2" charset="-122"/>
                </a:rPr>
                <a:t>2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5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5"/>
          <p:cNvSpPr txBox="1">
            <a:spLocks noChangeArrowheads="1"/>
          </p:cNvSpPr>
          <p:nvPr/>
        </p:nvSpPr>
        <p:spPr bwMode="auto">
          <a:xfrm>
            <a:off x="179388" y="620688"/>
            <a:ext cx="87852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数据通路的组织：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b="1" dirty="0">
                <a:solidFill>
                  <a:srgbClr val="0033CC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需求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 smtClean="0">
                <a:latin typeface="+mn-ea"/>
              </a:rPr>
              <a:t>搭建满足需求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模型</a:t>
            </a:r>
            <a:r>
              <a:rPr lang="en-US" altLang="zh-CN" b="1" dirty="0" smtClean="0">
                <a:latin typeface="+mn-ea"/>
              </a:rPr>
              <a:t>/</a:t>
            </a:r>
            <a:r>
              <a:rPr lang="zh-CN" altLang="en-US" b="1" dirty="0" smtClean="0">
                <a:latin typeface="+mn-ea"/>
              </a:rPr>
              <a:t>指令系统</a:t>
            </a:r>
            <a:r>
              <a:rPr lang="en-US" altLang="zh-CN" b="1" dirty="0" smtClean="0">
                <a:latin typeface="+mn-ea"/>
              </a:rPr>
              <a:t>/</a:t>
            </a:r>
            <a:r>
              <a:rPr lang="zh-CN" altLang="en-US" b="1" dirty="0" smtClean="0">
                <a:latin typeface="+mn-ea"/>
              </a:rPr>
              <a:t>异常及中断处理</a:t>
            </a:r>
            <a:r>
              <a:rPr lang="en-US" altLang="zh-CN" b="1" dirty="0" smtClean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的电路</a:t>
            </a:r>
            <a:endParaRPr lang="en-US" altLang="zh-CN" sz="24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基本组成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 smtClean="0">
                <a:latin typeface="+mn-ea"/>
              </a:rPr>
              <a:t>通路结构、部件互连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微操作及其</a:t>
            </a:r>
            <a:r>
              <a:rPr lang="zh-CN" altLang="en-US" sz="2400" b="1" dirty="0" smtClean="0">
                <a:solidFill>
                  <a:srgbClr val="0033CC"/>
                </a:solidFill>
                <a:latin typeface="宋体" pitchFamily="2" charset="-122"/>
              </a:rPr>
              <a:t>控制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   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u="sng" dirty="0" smtClean="0">
                <a:solidFill>
                  <a:srgbClr val="7030A0"/>
                </a:solidFill>
                <a:latin typeface="+mn-ea"/>
              </a:rPr>
              <a:t>了解</a:t>
            </a:r>
            <a:r>
              <a:rPr lang="zh-CN" altLang="en-US" sz="2000" b="1" dirty="0" smtClean="0">
                <a:latin typeface="+mn-ea"/>
              </a:rPr>
              <a:t>功能的硬件实现</a:t>
            </a:r>
            <a:r>
              <a:rPr lang="zh-CN" altLang="en-US" sz="2000" b="1" dirty="0">
                <a:latin typeface="+mn-ea"/>
              </a:rPr>
              <a:t>方法</a:t>
            </a:r>
            <a:r>
              <a:rPr lang="en-US" altLang="zh-CN" sz="2000" b="1" dirty="0">
                <a:latin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        特性、类型、控制方法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    指令执行过程的组织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基于硬件</a:t>
            </a:r>
            <a:r>
              <a:rPr lang="zh-CN" altLang="en-US" sz="2000" b="1" u="sng" dirty="0" smtClean="0">
                <a:solidFill>
                  <a:srgbClr val="7030A0"/>
                </a:solidFill>
                <a:latin typeface="+mn-ea"/>
              </a:rPr>
              <a:t>实现</a:t>
            </a:r>
            <a:r>
              <a:rPr lang="zh-CN" altLang="en-US" sz="2000" b="1" dirty="0" smtClean="0">
                <a:latin typeface="+mn-ea"/>
              </a:rPr>
              <a:t>软件功能</a:t>
            </a:r>
            <a:r>
              <a:rPr lang="en-US" altLang="zh-CN" sz="2000" b="1" dirty="0" smtClean="0">
                <a:latin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   </a:t>
            </a:r>
            <a:r>
              <a:rPr lang="zh-CN" altLang="en-US" sz="2400" b="1" dirty="0" smtClean="0">
                <a:latin typeface="+mn-ea"/>
              </a:rPr>
              <a:t>基于数据通路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已设计好</a:t>
            </a:r>
            <a:r>
              <a:rPr lang="en-US" altLang="zh-CN" b="1" dirty="0" smtClean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zh-CN" altLang="en-US" sz="2400" b="1" dirty="0" smtClean="0">
                <a:latin typeface="+mn-ea"/>
              </a:rPr>
              <a:t>设计指令</a:t>
            </a:r>
            <a:r>
              <a:rPr lang="zh-CN" altLang="en-US" sz="2400" b="1" dirty="0">
                <a:latin typeface="+mn-ea"/>
              </a:rPr>
              <a:t>执行</a:t>
            </a:r>
            <a:r>
              <a:rPr lang="zh-CN" altLang="en-US" sz="2400" b="1" dirty="0" smtClean="0">
                <a:latin typeface="+mn-ea"/>
              </a:rPr>
              <a:t>的</a:t>
            </a:r>
            <a:r>
              <a:rPr lang="en-US" altLang="zh-CN" sz="2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u="sng" dirty="0" err="1" smtClean="0">
                <a:latin typeface="宋体" pitchFamily="2" charset="-122"/>
              </a:rPr>
              <a:t>OPCmd</a:t>
            </a:r>
            <a:r>
              <a:rPr lang="zh-CN" altLang="en-US" sz="2400" b="1" u="sng" dirty="0" smtClean="0">
                <a:latin typeface="宋体" pitchFamily="2" charset="-122"/>
              </a:rPr>
              <a:t>序列</a:t>
            </a:r>
            <a:endParaRPr lang="en-US" altLang="zh-CN" sz="24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                           (CU</a:t>
            </a:r>
            <a:r>
              <a:rPr lang="zh-CN" altLang="en-US" sz="2000" b="1" dirty="0" smtClean="0">
                <a:latin typeface="宋体" pitchFamily="2" charset="-122"/>
              </a:rPr>
              <a:t>设计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需求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数据通路的设计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   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面向软件</a:t>
            </a:r>
            <a:r>
              <a:rPr lang="zh-CN" altLang="en-US" sz="2000" b="1" u="sng" dirty="0" smtClean="0">
                <a:solidFill>
                  <a:srgbClr val="7030A0"/>
                </a:solidFill>
                <a:latin typeface="+mn-ea"/>
              </a:rPr>
              <a:t>设计</a:t>
            </a:r>
            <a:r>
              <a:rPr lang="zh-CN" altLang="en-US" sz="2000" b="1" dirty="0" smtClean="0">
                <a:latin typeface="+mn-ea"/>
              </a:rPr>
              <a:t>硬件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000" b="1" dirty="0" smtClean="0">
              <a:solidFill>
                <a:srgbClr val="0033CC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   </a:t>
            </a:r>
            <a:r>
              <a:rPr lang="zh-CN" altLang="en-US" sz="2400" b="1" dirty="0" smtClean="0">
                <a:latin typeface="+mn-ea"/>
              </a:rPr>
              <a:t>基于指令系统，设计</a:t>
            </a:r>
            <a:r>
              <a:rPr lang="zh-CN" altLang="en-US" sz="2400" b="1" u="sng" dirty="0" smtClean="0">
                <a:latin typeface="+mn-ea"/>
              </a:rPr>
              <a:t>所需的</a:t>
            </a:r>
            <a:r>
              <a:rPr lang="zh-CN" altLang="en-US" sz="2400" b="1" dirty="0" smtClean="0">
                <a:latin typeface="+mn-ea"/>
              </a:rPr>
              <a:t>数据通路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                             </a:t>
            </a:r>
            <a:r>
              <a:rPr lang="zh-CN" altLang="en-US" sz="2000" dirty="0" smtClean="0">
                <a:latin typeface="+mn-ea"/>
              </a:rPr>
              <a:t>└</a:t>
            </a:r>
            <a:r>
              <a:rPr lang="zh-CN" altLang="en-US" sz="2000" b="1" dirty="0" smtClean="0">
                <a:latin typeface="+mn-ea"/>
              </a:rPr>
              <a:t>←需</a:t>
            </a:r>
            <a:r>
              <a:rPr lang="zh-CN" altLang="en-US" sz="2000" b="1" u="sng" dirty="0" smtClean="0">
                <a:latin typeface="+mn-ea"/>
              </a:rPr>
              <a:t>先进行</a:t>
            </a:r>
            <a:r>
              <a:rPr lang="zh-CN" altLang="en-US" sz="2000" b="1" dirty="0" smtClean="0">
                <a:latin typeface="+mn-ea"/>
              </a:rPr>
              <a:t>指令执行过程的组织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   </a:t>
            </a:r>
            <a:r>
              <a:rPr lang="zh-CN" altLang="en-US" sz="2400" b="1" dirty="0" smtClean="0">
                <a:latin typeface="+mn-ea"/>
              </a:rPr>
              <a:t>单周期通路：</a:t>
            </a:r>
            <a:r>
              <a:rPr lang="zh-CN" altLang="en-US" sz="2400" b="1" dirty="0">
                <a:latin typeface="+mn-ea"/>
              </a:rPr>
              <a:t>所</a:t>
            </a:r>
            <a:r>
              <a:rPr lang="zh-CN" altLang="en-US" sz="2400" b="1" dirty="0" smtClean="0">
                <a:latin typeface="+mn-ea"/>
              </a:rPr>
              <a:t>需部件、部件互连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   </a:t>
            </a:r>
            <a:r>
              <a:rPr lang="zh-CN" altLang="en-US" sz="2400" b="1" dirty="0" smtClean="0">
                <a:latin typeface="+mn-ea"/>
              </a:rPr>
              <a:t>多周期通路：过程组织、部件复用、部件设计与互连</a:t>
            </a:r>
            <a:endParaRPr lang="en-US" altLang="zh-CN" sz="2400" b="1" dirty="0" smtClean="0">
              <a:latin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1520" y="3212976"/>
            <a:ext cx="5040560" cy="2016224"/>
            <a:chOff x="251520" y="2780928"/>
            <a:chExt cx="5040560" cy="2016224"/>
          </a:xfrm>
        </p:grpSpPr>
        <p:cxnSp>
          <p:nvCxnSpPr>
            <p:cNvPr id="11" name="直接箭头连接符 10"/>
            <p:cNvCxnSpPr/>
            <p:nvPr/>
          </p:nvCxnSpPr>
          <p:spPr>
            <a:xfrm flipH="1" flipV="1">
              <a:off x="3491880" y="2924944"/>
              <a:ext cx="1800200" cy="187220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611560" y="2780928"/>
              <a:ext cx="21602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611560" y="4005064"/>
              <a:ext cx="21602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11560" y="2780928"/>
              <a:ext cx="0" cy="122413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251520" y="2924944"/>
              <a:ext cx="288032" cy="8148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b="1" dirty="0" smtClean="0">
                  <a:solidFill>
                    <a:srgbClr val="C00000"/>
                  </a:solidFill>
                  <a:latin typeface="宋体" pitchFamily="2" charset="-122"/>
                </a:rPr>
                <a:t>有关联</a:t>
              </a:r>
              <a:endParaRPr lang="en-US" altLang="zh-CN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496" y="2132856"/>
            <a:ext cx="837807" cy="1008112"/>
            <a:chOff x="35496" y="1700808"/>
            <a:chExt cx="837807" cy="1008112"/>
          </a:xfrm>
        </p:grpSpPr>
        <p:sp>
          <p:nvSpPr>
            <p:cNvPr id="2" name="左大括号 1"/>
            <p:cNvSpPr/>
            <p:nvPr/>
          </p:nvSpPr>
          <p:spPr>
            <a:xfrm>
              <a:off x="755576" y="1844824"/>
              <a:ext cx="117727" cy="864096"/>
            </a:xfrm>
            <a:prstGeom prst="leftBrace">
              <a:avLst>
                <a:gd name="adj1" fmla="val 22495"/>
                <a:gd name="adj2" fmla="val 30158"/>
              </a:avLst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35496" y="1700808"/>
              <a:ext cx="756084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b="1" dirty="0" smtClean="0">
                  <a:solidFill>
                    <a:srgbClr val="7030A0"/>
                  </a:solidFill>
                  <a:latin typeface="宋体" pitchFamily="2" charset="-122"/>
                </a:rPr>
                <a:t>实际上是应用</a:t>
              </a:r>
              <a:endParaRPr lang="en-US" altLang="zh-CN" b="1" dirty="0" smtClean="0">
                <a:solidFill>
                  <a:srgbClr val="7030A0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solidFill>
                    <a:srgbClr val="7030A0"/>
                  </a:solidFill>
                  <a:latin typeface="宋体" pitchFamily="2" charset="-122"/>
                </a:rPr>
                <a:t>(</a:t>
              </a:r>
              <a:r>
                <a:rPr lang="zh-CN" altLang="en-US" sz="1400" b="1" dirty="0" smtClean="0">
                  <a:solidFill>
                    <a:srgbClr val="7030A0"/>
                  </a:solidFill>
                  <a:latin typeface="宋体" pitchFamily="2" charset="-122"/>
                </a:rPr>
                <a:t>非组成</a:t>
              </a:r>
              <a:r>
                <a:rPr lang="en-US" altLang="zh-CN" sz="1400" b="1" dirty="0" smtClean="0">
                  <a:solidFill>
                    <a:srgbClr val="7030A0"/>
                  </a:solidFill>
                  <a:latin typeface="宋体" pitchFamily="2" charset="-122"/>
                </a:rPr>
                <a:t>)</a:t>
              </a:r>
              <a:endParaRPr lang="en-US" altLang="zh-CN" sz="1400" b="1" dirty="0">
                <a:solidFill>
                  <a:srgbClr val="7030A0"/>
                </a:solidFill>
                <a:latin typeface="宋体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1560" y="5589240"/>
            <a:ext cx="864097" cy="720080"/>
            <a:chOff x="9207" y="1700808"/>
            <a:chExt cx="864097" cy="720080"/>
          </a:xfrm>
        </p:grpSpPr>
        <p:sp>
          <p:nvSpPr>
            <p:cNvPr id="13" name="左大括号 12"/>
            <p:cNvSpPr/>
            <p:nvPr/>
          </p:nvSpPr>
          <p:spPr>
            <a:xfrm>
              <a:off x="729288" y="1772816"/>
              <a:ext cx="144016" cy="648072"/>
            </a:xfrm>
            <a:prstGeom prst="leftBrace">
              <a:avLst>
                <a:gd name="adj1" fmla="val 22495"/>
                <a:gd name="adj2" fmla="val 30158"/>
              </a:avLst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9207" y="1700808"/>
              <a:ext cx="782373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b="1" dirty="0" smtClean="0">
                  <a:solidFill>
                    <a:srgbClr val="7030A0"/>
                  </a:solidFill>
                  <a:latin typeface="宋体" pitchFamily="2" charset="-122"/>
                </a:rPr>
                <a:t>掌握方法即可</a:t>
              </a:r>
              <a:endParaRPr lang="en-US" altLang="zh-CN" b="1" dirty="0">
                <a:solidFill>
                  <a:srgbClr val="7030A0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21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5"/>
          <p:cNvSpPr txBox="1">
            <a:spLocks noChangeArrowheads="1"/>
          </p:cNvSpPr>
          <p:nvPr/>
        </p:nvSpPr>
        <p:spPr bwMode="auto">
          <a:xfrm>
            <a:off x="179388" y="620688"/>
            <a:ext cx="8785225" cy="383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控制器的组织：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需求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 smtClean="0">
                <a:latin typeface="+mn-ea"/>
              </a:rPr>
              <a:t>循环地产生</a:t>
            </a:r>
            <a:r>
              <a:rPr lang="zh-CN" altLang="en-US" sz="2400" b="1" u="sng" dirty="0" smtClean="0">
                <a:latin typeface="+mn-ea"/>
              </a:rPr>
              <a:t>各种</a:t>
            </a:r>
            <a:r>
              <a:rPr lang="en-US" altLang="zh-CN" sz="2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u="sng" dirty="0" err="1" smtClean="0">
                <a:latin typeface="宋体" pitchFamily="2" charset="-122"/>
              </a:rPr>
              <a:t>OPCmd</a:t>
            </a:r>
            <a:r>
              <a:rPr lang="zh-CN" altLang="en-US" sz="2400" b="1" u="sng" dirty="0" smtClean="0">
                <a:latin typeface="宋体" pitchFamily="2" charset="-122"/>
              </a:rPr>
              <a:t>序列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包</a:t>
            </a:r>
            <a:r>
              <a:rPr lang="zh-CN" altLang="en-US" sz="2000" b="1" dirty="0" smtClean="0">
                <a:latin typeface="宋体" pitchFamily="2" charset="-122"/>
              </a:rPr>
              <a:t>含中断响应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>
                <a:solidFill>
                  <a:srgbClr val="0033CC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基本结构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 smtClean="0">
                <a:latin typeface="+mn-ea"/>
              </a:rPr>
              <a:t>核心是</a:t>
            </a:r>
            <a:r>
              <a:rPr lang="en-US" altLang="zh-CN" sz="2400" b="1" dirty="0" smtClean="0">
                <a:latin typeface="+mn-ea"/>
              </a:rPr>
              <a:t>CU</a:t>
            </a:r>
            <a:r>
              <a:rPr lang="en-US" altLang="zh-CN" sz="2000" b="1" dirty="0" smtClean="0">
                <a:latin typeface="+mn-ea"/>
              </a:rPr>
              <a:t>(3</a:t>
            </a:r>
            <a:r>
              <a:rPr lang="zh-CN" altLang="en-US" sz="2000" b="1" dirty="0" smtClean="0">
                <a:latin typeface="+mn-ea"/>
              </a:rPr>
              <a:t>个部件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，类型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硬布线</a:t>
            </a:r>
            <a:r>
              <a:rPr lang="en-US" altLang="zh-CN" b="1" dirty="0" smtClean="0">
                <a:latin typeface="+mn-ea"/>
              </a:rPr>
              <a:t>/</a:t>
            </a:r>
            <a:r>
              <a:rPr lang="zh-CN" altLang="en-US" b="1" dirty="0" smtClean="0">
                <a:latin typeface="+mn-ea"/>
              </a:rPr>
              <a:t>微程序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时序信号的形成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 smtClean="0">
                <a:latin typeface="+mn-ea"/>
              </a:rPr>
              <a:t>时序系统组织、电路设计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+mn-ea"/>
              </a:rPr>
              <a:t>                                    (</a:t>
            </a:r>
            <a:r>
              <a:rPr lang="zh-CN" altLang="en-US" sz="2000" b="1" dirty="0" smtClean="0">
                <a:latin typeface="+mn-ea"/>
              </a:rPr>
              <a:t>时序信号的定序</a:t>
            </a:r>
            <a:r>
              <a:rPr lang="en-US" altLang="zh-CN" sz="2000" b="1" dirty="0" smtClean="0">
                <a:latin typeface="+mn-ea"/>
              </a:rPr>
              <a:t>/</a:t>
            </a:r>
            <a:r>
              <a:rPr lang="zh-CN" altLang="en-US" sz="2000" b="1" dirty="0" smtClean="0">
                <a:latin typeface="+mn-ea"/>
              </a:rPr>
              <a:t>节拍脉冲的定时</a:t>
            </a:r>
            <a:r>
              <a:rPr lang="en-US" altLang="zh-CN" sz="2000" b="1" dirty="0" smtClean="0">
                <a:latin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en-US" altLang="zh-CN" sz="24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dirty="0" err="1">
                <a:solidFill>
                  <a:srgbClr val="0033CC"/>
                </a:solidFill>
                <a:latin typeface="宋体" pitchFamily="2" charset="-122"/>
              </a:rPr>
              <a:t>OP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控制信号的形成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 smtClean="0">
                <a:latin typeface="+mn-ea"/>
              </a:rPr>
              <a:t>功能，内部逻辑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>
                <a:solidFill>
                  <a:srgbClr val="0033CC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latin typeface="宋体" pitchFamily="2" charset="-122"/>
              </a:rPr>
              <a:t>   </a:t>
            </a:r>
            <a:r>
              <a:rPr lang="zh-CN" altLang="en-US" sz="2400" b="1" dirty="0" smtClean="0">
                <a:solidFill>
                  <a:srgbClr val="0033CC"/>
                </a:solidFill>
                <a:latin typeface="宋体" pitchFamily="2" charset="-122"/>
              </a:rPr>
              <a:t>硬布线</a:t>
            </a:r>
            <a:r>
              <a:rPr lang="en-US" altLang="zh-CN" sz="2400" b="1" dirty="0" smtClean="0">
                <a:solidFill>
                  <a:srgbClr val="0033CC"/>
                </a:solidFill>
                <a:latin typeface="宋体" pitchFamily="2" charset="-122"/>
              </a:rPr>
              <a:t>CU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的设计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   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组合逻辑</a:t>
            </a:r>
            <a:r>
              <a:rPr lang="en-US" altLang="zh-CN" sz="2000" b="1" dirty="0" smtClean="0">
                <a:latin typeface="+mn-ea"/>
              </a:rPr>
              <a:t>[</a:t>
            </a:r>
            <a:r>
              <a:rPr lang="zh-CN" altLang="en-US" sz="2000" b="1" dirty="0" smtClean="0">
                <a:latin typeface="+mn-ea"/>
              </a:rPr>
              <a:t>有限状态机</a:t>
            </a:r>
            <a:r>
              <a:rPr lang="en-US" altLang="zh-CN" sz="2000" b="1" dirty="0" smtClean="0">
                <a:latin typeface="+mn-ea"/>
              </a:rPr>
              <a:t>])</a:t>
            </a:r>
            <a:endParaRPr lang="en-US" altLang="zh-CN" sz="2000" b="1" dirty="0" smtClean="0">
              <a:solidFill>
                <a:srgbClr val="0033CC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微程序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CU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的设计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   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存储逻辑</a:t>
            </a:r>
            <a:r>
              <a:rPr lang="en-US" altLang="zh-CN" sz="2000" b="1" dirty="0" smtClean="0">
                <a:latin typeface="+mn-ea"/>
              </a:rPr>
              <a:t>[</a:t>
            </a:r>
            <a:r>
              <a:rPr lang="zh-CN" altLang="en-US" sz="2000" b="1" dirty="0" smtClean="0">
                <a:latin typeface="+mn-ea"/>
              </a:rPr>
              <a:t>微指令执行</a:t>
            </a:r>
            <a:r>
              <a:rPr lang="en-US" altLang="zh-CN" sz="2000" b="1" dirty="0" smtClean="0">
                <a:latin typeface="+mn-ea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832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432</Words>
  <Application>Microsoft Office PowerPoint</Application>
  <PresentationFormat>全屏显示(4:3)</PresentationFormat>
  <Paragraphs>50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20</cp:revision>
  <dcterms:created xsi:type="dcterms:W3CDTF">2018-03-02T00:20:10Z</dcterms:created>
  <dcterms:modified xsi:type="dcterms:W3CDTF">2018-05-28T04:00:06Z</dcterms:modified>
</cp:coreProperties>
</file>