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27" r:id="rId3"/>
    <p:sldId id="385" r:id="rId4"/>
    <p:sldId id="397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CC99"/>
    <a:srgbClr val="FF3399"/>
    <a:srgbClr val="CCFFFF"/>
    <a:srgbClr val="CCECFF"/>
    <a:srgbClr val="CCCCFF"/>
    <a:srgbClr val="0000CC"/>
    <a:srgbClr val="99CCFF"/>
    <a:srgbClr val="FFFF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8217" autoAdjust="0"/>
  </p:normalViewPr>
  <p:slideViewPr>
    <p:cSldViewPr>
      <p:cViewPr>
        <p:scale>
          <a:sx n="80" d="100"/>
          <a:sy n="80" d="100"/>
        </p:scale>
        <p:origin x="-653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指令信息的约定方法：先确定表示方式（哪些显式、哪些隐式），再进行编码（仅显式信息）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寻址方式通过操作码、寻址方式位来识别，通过相关部件来实现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3&#31456;.pptx#-1,4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1&#31456;.pptx#-1,31,PowerPoint &#28436;&#31034;&#25991;&#31295;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&#24037;&#20316;\&#35745;&#31639;&#26426;&#32452;&#32455;&#19982;&#32467;&#26500;\&#35838;&#20214;\CO-2018\&#35745;&#31639;&#26426;&#32452;&#25104;&#21407;&#29702;&#31532;2&#31456;.pptx#-1,65,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7620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总  复  习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运算器的组织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算术仅为加减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、接口、组成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组合逻辑、功能决定引脚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运算器的组织          </a:t>
            </a:r>
            <a:r>
              <a:rPr lang="zh-CN" altLang="en-US" sz="2000" b="1" dirty="0" smtClean="0">
                <a:latin typeface="宋体" pitchFamily="2" charset="-122"/>
              </a:rPr>
              <a:t>◇理解原理、关联数据通路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暂存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、部件互连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←数据通路的一部分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14619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①掌握数据的</a:t>
            </a:r>
            <a:r>
              <a:rPr lang="zh-CN" altLang="en-US" b="1" u="sng" dirty="0" smtClean="0">
                <a:latin typeface="宋体" pitchFamily="2" charset="-122"/>
              </a:rPr>
              <a:t>编码方法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数值数据、</a:t>
            </a:r>
            <a:r>
              <a:rPr lang="zh-CN" altLang="en-US" b="1" dirty="0" smtClean="0">
                <a:latin typeface="宋体" pitchFamily="2" charset="-122"/>
              </a:rPr>
              <a:t>逻辑数及</a:t>
            </a:r>
            <a:r>
              <a:rPr lang="zh-CN" altLang="en-US" b="1" dirty="0" smtClean="0">
                <a:latin typeface="宋体" pitchFamily="2" charset="-122"/>
              </a:rPr>
              <a:t>字符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②理解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zh-CN" altLang="en-US" b="1" u="sng" dirty="0" smtClean="0">
                <a:latin typeface="宋体" pitchFamily="2" charset="-122"/>
              </a:rPr>
              <a:t>如何表示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b="1" dirty="0" smtClean="0">
                <a:latin typeface="宋体" pitchFamily="2" charset="-122"/>
              </a:rPr>
              <a:t>方法、数据类型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③掌握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zh-CN" altLang="en-US" b="1" u="sng" dirty="0" smtClean="0">
                <a:latin typeface="宋体" pitchFamily="2" charset="-122"/>
              </a:rPr>
              <a:t>如何运算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运算规则、溢出</a:t>
            </a:r>
            <a:r>
              <a:rPr lang="zh-CN" altLang="en-US" b="1" dirty="0">
                <a:latin typeface="宋体" pitchFamily="2" charset="-122"/>
              </a:rPr>
              <a:t>判断、逻辑实现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④理解运算器</a:t>
            </a:r>
            <a:r>
              <a:rPr lang="zh-CN" altLang="en-US" b="1" u="sng" dirty="0" smtClean="0">
                <a:latin typeface="宋体" pitchFamily="2" charset="-122"/>
              </a:rPr>
              <a:t>如何组织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部件组成、互连方法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33937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latin typeface="宋体" pitchFamily="2" charset="-122"/>
              </a:rPr>
              <a:t>第</a:t>
            </a:r>
            <a:r>
              <a:rPr lang="en-US" altLang="zh-CN" sz="3600" b="1" dirty="0">
                <a:latin typeface="宋体" pitchFamily="2" charset="-122"/>
              </a:rPr>
              <a:t>3</a:t>
            </a:r>
            <a:r>
              <a:rPr lang="zh-CN" altLang="en-US" sz="36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存储系统</a:t>
            </a:r>
            <a:endParaRPr lang="zh-CN" altLang="en-US" sz="36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465614"/>
            <a:ext cx="8812212" cy="159736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、存储系统概述 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理解</a:t>
            </a:r>
            <a:r>
              <a:rPr lang="zh-CN" altLang="en-US" sz="2000" b="1" dirty="0" smtClean="0">
                <a:latin typeface="宋体" pitchFamily="2" charset="-122"/>
              </a:rPr>
              <a:t>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zh-CN" altLang="en-US" b="1" dirty="0">
                <a:latin typeface="宋体" pitchFamily="2" charset="-122"/>
              </a:rPr>
              <a:t>指标，程序访问局部性，层次结构的组织、</a:t>
            </a:r>
            <a:r>
              <a:rPr lang="zh-CN" altLang="en-US" b="1" dirty="0" smtClean="0">
                <a:latin typeface="宋体" pitchFamily="2" charset="-122"/>
              </a:rPr>
              <a:t>工作过程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                                                               </a:t>
            </a:r>
            <a:r>
              <a:rPr lang="zh-CN" altLang="en-US" sz="1800" b="1" dirty="0" smtClean="0">
                <a:latin typeface="+mn-ea"/>
                <a:ea typeface="+mn-ea"/>
              </a:rPr>
              <a:t>↓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                关联主存</a:t>
            </a:r>
            <a:r>
              <a:rPr lang="en-US" altLang="zh-CN" sz="1800" b="1" dirty="0" smtClean="0">
                <a:latin typeface="+mn-ea"/>
                <a:ea typeface="+mn-ea"/>
              </a:rPr>
              <a:t>/Cache/</a:t>
            </a:r>
            <a:r>
              <a:rPr lang="zh-CN" altLang="en-US" sz="1800" b="1" dirty="0" smtClean="0">
                <a:latin typeface="+mn-ea"/>
                <a:ea typeface="+mn-ea"/>
              </a:rPr>
              <a:t>辅存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程序</a:t>
            </a:r>
            <a:r>
              <a:rPr lang="en-US" altLang="zh-CN" sz="1800" b="1" dirty="0" smtClean="0">
                <a:latin typeface="+mn-ea"/>
                <a:ea typeface="+mn-ea"/>
              </a:rPr>
              <a:t>MEM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80728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层次结构，</a:t>
            </a:r>
            <a:r>
              <a:rPr lang="en-US" altLang="zh-CN" sz="2200" b="1" dirty="0" smtClean="0"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基础，主存，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，虚拟存储器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654910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二、半导体存储器基础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原理、熟练运用</a:t>
            </a:r>
            <a:endParaRPr lang="zh-CN" altLang="en-US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芯片的组成、引脚组织、读写时序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芯片的引脚组织、组成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zh-CN" altLang="en-US" b="1" spc="-100" dirty="0">
                <a:latin typeface="宋体" pitchFamily="2" charset="-122"/>
              </a:rPr>
              <a:t>读写</a:t>
            </a:r>
            <a:r>
              <a:rPr lang="zh-CN" altLang="en-US" b="1" spc="-100" dirty="0" smtClean="0">
                <a:latin typeface="宋体" pitchFamily="2" charset="-122"/>
              </a:rPr>
              <a:t>时序</a:t>
            </a:r>
            <a:r>
              <a:rPr lang="zh-CN" altLang="en-US" b="1" spc="-100" dirty="0" smtClean="0">
                <a:latin typeface="宋体" pitchFamily="2" charset="-122"/>
              </a:rPr>
              <a:t>、刷新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×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491880" y="3609012"/>
            <a:ext cx="3024336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参数来源、组成</a:t>
            </a:r>
            <a:r>
              <a:rPr lang="en-US" altLang="zh-CN" b="1" dirty="0" smtClean="0">
                <a:latin typeface="宋体" pitchFamily="2" charset="-122"/>
              </a:rPr>
              <a:t>(ROM+RAM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 smtClean="0">
                <a:latin typeface="宋体" pitchFamily="2" charset="-122"/>
              </a:rPr>
              <a:t>☆综合应用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连接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访存速度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的技术     </a:t>
            </a:r>
            <a:r>
              <a:rPr lang="zh-CN" altLang="en-US" sz="2000" b="1" dirty="0" smtClean="0">
                <a:latin typeface="宋体" pitchFamily="2" charset="-122"/>
              </a:rPr>
              <a:t>◇掌握</a:t>
            </a:r>
            <a:r>
              <a:rPr lang="zh-CN" altLang="en-US" sz="2000" b="1" dirty="0" smtClean="0">
                <a:latin typeface="宋体" pitchFamily="2" charset="-122"/>
              </a:rPr>
              <a:t>原理、分析性能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采用位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扩展的主存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>
                <a:latin typeface="宋体" pitchFamily="2" charset="-122"/>
              </a:rPr>
              <a:t>SRAM</a:t>
            </a:r>
            <a:r>
              <a:rPr lang="zh-CN" altLang="en-US" sz="2000" b="1" dirty="0">
                <a:latin typeface="宋体" pitchFamily="2" charset="-122"/>
              </a:rPr>
              <a:t>芯片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主存信号</a:t>
            </a:r>
            <a:r>
              <a:rPr lang="zh-CN" altLang="en-US" b="1" dirty="0">
                <a:latin typeface="宋体" pitchFamily="2" charset="-122"/>
              </a:rPr>
              <a:t>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en-US" altLang="zh-CN" sz="2200" b="1" dirty="0" smtClean="0">
                <a:latin typeface="宋体" pitchFamily="2" charset="-122"/>
              </a:rPr>
              <a:t>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PPT3.P45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主存设计与连接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437112"/>
            <a:ext cx="8785225" cy="14003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增强的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工作原理，</a:t>
            </a:r>
            <a:r>
              <a:rPr lang="zh-CN" altLang="en-US" b="1" dirty="0" smtClean="0">
                <a:latin typeface="宋体" pitchFamily="2" charset="-122"/>
              </a:rPr>
              <a:t>突发传送模式；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并行方式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的结构、工作</a:t>
            </a:r>
            <a:r>
              <a:rPr lang="zh-CN" altLang="en-US" b="1" dirty="0" smtClean="0">
                <a:latin typeface="宋体" pitchFamily="2" charset="-122"/>
              </a:rPr>
              <a:t>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双端口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43808" y="3140968"/>
            <a:ext cx="4032448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301">
            <a:hlinkClick r:id="rId2" action="ppaction://hlinkpres?slideindex=4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371772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07095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712891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的地址映射        </a:t>
            </a:r>
            <a:r>
              <a:rPr lang="zh-CN" altLang="en-US" sz="2000" b="1" dirty="0" smtClean="0">
                <a:latin typeface="宋体" pitchFamily="2" charset="-122"/>
              </a:rPr>
              <a:t>☆掌握原理、可</a:t>
            </a:r>
            <a:r>
              <a:rPr lang="zh-CN" altLang="en-US" sz="2000" b="1" dirty="0" smtClean="0">
                <a:latin typeface="宋体" pitchFamily="2" charset="-122"/>
              </a:rPr>
              <a:t>分析性能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 smtClean="0">
                <a:latin typeface="宋体" pitchFamily="2" charset="-122"/>
              </a:rPr>
              <a:t>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 smtClean="0">
                <a:latin typeface="宋体" pitchFamily="2" charset="-122"/>
              </a:rPr>
              <a:t>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性</a:t>
            </a:r>
            <a:r>
              <a:rPr lang="zh-CN" altLang="en-US" b="1" spc="-100" dirty="0" smtClean="0">
                <a:latin typeface="宋体" pitchFamily="2" charset="-122"/>
              </a:rPr>
              <a:t>能，存储空间管理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交换单位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交换管理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硬件组织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，工作流程，结构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197313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直接、全相联、组</a:t>
            </a:r>
            <a:r>
              <a:rPr lang="zh-CN" altLang="en-US" b="1" dirty="0">
                <a:latin typeface="宋体" pitchFamily="2" charset="-122"/>
              </a:rPr>
              <a:t>相</a:t>
            </a:r>
            <a:r>
              <a:rPr lang="zh-CN" altLang="en-US" b="1" dirty="0" smtClean="0">
                <a:latin typeface="宋体" pitchFamily="2" charset="-122"/>
              </a:rPr>
              <a:t>联的映射规则、标记选定、地址变换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</a:t>
            </a:r>
            <a:r>
              <a:rPr lang="en-US" altLang="zh-CN" sz="2200" b="1" dirty="0" smtClean="0">
                <a:latin typeface="宋体" pitchFamily="2" charset="-122"/>
              </a:rPr>
              <a:t>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〗PPT3.P68</a:t>
            </a:r>
            <a:r>
              <a:rPr lang="en-US" altLang="zh-CN" sz="2200" b="1" dirty="0" smtClean="0"/>
              <a:t>~</a:t>
            </a:r>
            <a:r>
              <a:rPr lang="en-US" altLang="zh-CN" sz="2200" b="1" dirty="0" smtClean="0">
                <a:latin typeface="宋体" pitchFamily="2" charset="-122"/>
              </a:rPr>
              <a:t>P75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dirty="0"/>
              <a:t>~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，自行汇总、比较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</a:t>
            </a:r>
            <a:r>
              <a:rPr lang="zh-CN" altLang="en-US" b="1" dirty="0" smtClean="0">
                <a:latin typeface="宋体" pitchFamily="2" charset="-122"/>
              </a:rPr>
              <a:t>的思想、</a:t>
            </a:r>
            <a:r>
              <a:rPr lang="zh-CN" altLang="en-US" b="1" dirty="0">
                <a:latin typeface="宋体" pitchFamily="2" charset="-122"/>
              </a:rPr>
              <a:t>实现方法</a:t>
            </a:r>
            <a:r>
              <a:rPr lang="zh-CN" altLang="en-US" b="1" dirty="0" smtClean="0">
                <a:latin typeface="宋体" pitchFamily="2" charset="-122"/>
              </a:rPr>
              <a:t>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43711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全写法、写回法的思想、性能、工作流程、硬件支持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7" y="3573016"/>
            <a:ext cx="576064" cy="40011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229872"/>
            <a:ext cx="100811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96323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、虚拟存储器  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△了解相关概念</a:t>
            </a:r>
            <a:r>
              <a:rPr lang="zh-CN" altLang="en-US" sz="1800" b="1" dirty="0" smtClean="0">
                <a:latin typeface="+mn-ea"/>
                <a:ea typeface="+mn-ea"/>
              </a:rPr>
              <a:t>（如</a:t>
            </a:r>
            <a:r>
              <a:rPr lang="zh-CN" altLang="en-US" sz="1800" b="1" dirty="0" smtClean="0">
                <a:latin typeface="+mn-ea"/>
                <a:ea typeface="+mn-ea"/>
              </a:rPr>
              <a:t>主存分配与</a:t>
            </a:r>
            <a:r>
              <a:rPr lang="zh-CN" altLang="en-US" sz="1800" b="1" dirty="0" smtClean="0">
                <a:latin typeface="+mn-ea"/>
                <a:ea typeface="+mn-ea"/>
              </a:rPr>
              <a:t>地址变换）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437673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①可</a:t>
            </a:r>
            <a:r>
              <a:rPr lang="zh-CN" altLang="en-US" b="1" u="sng" dirty="0" smtClean="0">
                <a:latin typeface="宋体" pitchFamily="2" charset="-122"/>
              </a:rPr>
              <a:t>设计</a:t>
            </a:r>
            <a:r>
              <a:rPr lang="zh-CN" altLang="en-US" b="1" dirty="0" smtClean="0">
                <a:latin typeface="宋体" pitchFamily="2" charset="-122"/>
              </a:rPr>
              <a:t>主存、将主存</a:t>
            </a:r>
            <a:r>
              <a:rPr lang="zh-CN" altLang="en-US" b="1" u="sng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latin typeface="宋体" pitchFamily="2" charset="-122"/>
              </a:rPr>
              <a:t>到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②掌握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的组织与</a:t>
            </a:r>
            <a:r>
              <a:rPr lang="zh-CN" altLang="en-US" b="1" u="sng" dirty="0" smtClean="0">
                <a:latin typeface="宋体" pitchFamily="2" charset="-122"/>
              </a:rPr>
              <a:t>工作原理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任何缓冲器都这样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4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、指令系统组成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信息约定方法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数据操作</a:t>
            </a:r>
            <a:r>
              <a:rPr lang="en-US" altLang="zh-CN" sz="2000" b="1" dirty="0" smtClean="0">
                <a:latin typeface="宋体" pitchFamily="2" charset="-122"/>
              </a:rPr>
              <a:t>(OP/</a:t>
            </a:r>
            <a:r>
              <a:rPr lang="zh-CN" altLang="en-US" sz="2000" b="1" dirty="0" smtClean="0">
                <a:latin typeface="宋体" pitchFamily="2" charset="-122"/>
              </a:rPr>
              <a:t>存结果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指令地址计算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需约定信息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OP/</a:t>
            </a:r>
            <a:r>
              <a:rPr lang="zh-CN" altLang="en-US" sz="2000" b="1" dirty="0" smtClean="0">
                <a:latin typeface="宋体" pitchFamily="2" charset="-122"/>
              </a:rPr>
              <a:t>格式、</a:t>
            </a:r>
            <a:r>
              <a:rPr lang="zh-CN" altLang="en-US" sz="2000" b="1" dirty="0">
                <a:latin typeface="宋体" pitchFamily="2" charset="-122"/>
              </a:rPr>
              <a:t>源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信息</a:t>
            </a:r>
            <a:r>
              <a:rPr lang="zh-CN" altLang="en-US" b="1" dirty="0" smtClean="0">
                <a:latin typeface="宋体" pitchFamily="2" charset="-122"/>
              </a:rPr>
              <a:t>的表示方法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zh-CN" altLang="en-US" b="1" dirty="0">
                <a:latin typeface="宋体" pitchFamily="2" charset="-122"/>
              </a:rPr>
              <a:t>点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信息的编码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显式信息的约定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，指令字长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指令功能、指令格式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存放</a:t>
            </a:r>
            <a:r>
              <a:rPr lang="zh-CN" altLang="en-US" sz="2200" b="1" dirty="0" smtClean="0">
                <a:latin typeface="宋体" pitchFamily="2" charset="-122"/>
              </a:rPr>
              <a:t>，寻址方式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679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            </a:t>
            </a:r>
            <a:r>
              <a:rPr lang="zh-CN" altLang="en-US" sz="2000" b="1" dirty="0" smtClean="0">
                <a:latin typeface="宋体" pitchFamily="2" charset="-122"/>
              </a:rPr>
              <a:t>◇理解概念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52885"/>
              </p:ext>
            </p:extLst>
          </p:nvPr>
        </p:nvGraphicFramePr>
        <p:xfrm>
          <a:off x="467544" y="4293096"/>
          <a:ext cx="8496944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12168"/>
                <a:gridCol w="1800200"/>
                <a:gridCol w="1800200"/>
                <a:gridCol w="2016224"/>
              </a:tblGrid>
              <a:tr h="468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存放部件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97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一条指令中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全部、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03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方式影响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97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348880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5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2780928"/>
            <a:ext cx="1296144" cy="41172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4" name="Text Box 132"/>
          <p:cNvSpPr txBox="1">
            <a:spLocks noChangeArrowheads="1"/>
          </p:cNvSpPr>
          <p:nvPr/>
        </p:nvSpPr>
        <p:spPr bwMode="auto">
          <a:xfrm>
            <a:off x="4644008" y="3687415"/>
            <a:ext cx="3312368" cy="38965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817777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顺序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跳跃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sz="2000" b="1" dirty="0" smtClean="0">
                <a:latin typeface="宋体" pitchFamily="2" charset="-122"/>
              </a:rPr>
              <a:t>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寻址方式的识别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译码</a:t>
            </a:r>
            <a:r>
              <a:rPr lang="zh-CN" altLang="en-US" sz="2000" b="1" dirty="0" smtClean="0">
                <a:latin typeface="宋体" pitchFamily="2" charset="-122"/>
              </a:rPr>
              <a:t>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68685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寻址方式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立即</a:t>
            </a:r>
            <a:r>
              <a:rPr lang="en-US" altLang="zh-CN" sz="2000" b="1" spc="-100" dirty="0" smtClean="0">
                <a:latin typeface="宋体" pitchFamily="2" charset="-122"/>
              </a:rPr>
              <a:t>/REG/</a:t>
            </a:r>
            <a:r>
              <a:rPr lang="zh-CN" altLang="en-US" sz="2000" b="1" spc="-100" dirty="0" smtClean="0">
                <a:latin typeface="宋体" pitchFamily="2" charset="-122"/>
              </a:rPr>
              <a:t>直接</a:t>
            </a:r>
            <a:r>
              <a:rPr lang="en-US" altLang="zh-CN" sz="2000" b="1" spc="-100" dirty="0" smtClean="0">
                <a:latin typeface="宋体" pitchFamily="2" charset="-122"/>
              </a:rPr>
              <a:t>/REG</a:t>
            </a:r>
            <a:r>
              <a:rPr lang="zh-CN" altLang="en-US" sz="2000" b="1" spc="-100" dirty="0" smtClean="0">
                <a:latin typeface="宋体" pitchFamily="2" charset="-122"/>
              </a:rPr>
              <a:t>间接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基址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变址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隐含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的地址形成方法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地址码编码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方式位、地址参数的表示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，寻址方式的</a:t>
            </a:r>
            <a:r>
              <a:rPr lang="zh-CN" altLang="en-US" b="1" dirty="0" smtClean="0">
                <a:latin typeface="宋体" pitchFamily="2" charset="-122"/>
              </a:rPr>
              <a:t>识别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179388" y="3595082"/>
            <a:ext cx="8785225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〗PPT4.P28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P29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P33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3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理解指令系统组成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770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 smtClean="0">
                <a:latin typeface="+mn-ea"/>
                <a:ea typeface="+mn-ea"/>
              </a:rPr>
              <a:t>△了解概念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53136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①理解指令信息的</a:t>
            </a:r>
            <a:r>
              <a:rPr lang="zh-CN" altLang="en-US" b="1" u="sng" dirty="0" smtClean="0">
                <a:latin typeface="宋体" pitchFamily="2" charset="-122"/>
              </a:rPr>
              <a:t>约定方法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表示方式及编码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②理解数据在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</a:t>
            </a:r>
            <a:r>
              <a:rPr lang="zh-CN" altLang="en-US" b="1" u="sng" dirty="0" smtClean="0">
                <a:latin typeface="宋体" pitchFamily="2" charset="-122"/>
              </a:rPr>
              <a:t>存放方法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③理解寻址方式的</a:t>
            </a:r>
            <a:r>
              <a:rPr lang="zh-CN" altLang="en-US" b="1" u="sng" dirty="0" smtClean="0">
                <a:latin typeface="宋体" pitchFamily="2" charset="-122"/>
              </a:rPr>
              <a:t>地址形成方法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zh-CN" altLang="en-US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说明：</a:t>
            </a:r>
            <a:r>
              <a:rPr lang="zh-CN" altLang="en-US" sz="2000" b="1" dirty="0">
                <a:latin typeface="宋体" pitchFamily="2" charset="-122"/>
              </a:rPr>
              <a:t>指令系统</a:t>
            </a:r>
            <a:r>
              <a:rPr lang="zh-CN" altLang="en-US" sz="2000" b="1" dirty="0" smtClean="0">
                <a:latin typeface="宋体" pitchFamily="2" charset="-122"/>
              </a:rPr>
              <a:t>不</a:t>
            </a:r>
            <a:r>
              <a:rPr lang="zh-CN" altLang="en-US" sz="2000" b="1" dirty="0">
                <a:latin typeface="宋体" pitchFamily="2" charset="-122"/>
              </a:rPr>
              <a:t>需要</a:t>
            </a:r>
            <a:r>
              <a:rPr lang="zh-CN" altLang="en-US" sz="2000" b="1" dirty="0" smtClean="0">
                <a:latin typeface="宋体" pitchFamily="2" charset="-122"/>
              </a:rPr>
              <a:t>背，考试时会给出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573016"/>
            <a:ext cx="8785225" cy="4244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5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异常及中断处理，指令流水线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 smtClean="0">
                <a:latin typeface="+mn-ea"/>
                <a:ea typeface="+mn-ea"/>
              </a:rPr>
              <a:t>☆深入理解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的功能、组成、工作流程，指令的执行过程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步骤及</a:t>
            </a:r>
            <a:r>
              <a:rPr lang="zh-CN" altLang="en-US" sz="2000" b="1" dirty="0" smtClean="0"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冯氏模型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结构及工作过程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，指令系统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068960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 smtClean="0">
                <a:latin typeface="宋体" pitchFamily="2" charset="-122"/>
              </a:rPr>
              <a:t>☆深入理解、熟练运用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 smtClean="0">
                <a:latin typeface="宋体" pitchFamily="2" charset="-122"/>
              </a:rPr>
              <a:t>△掌握概念、了解</a:t>
            </a:r>
            <a:r>
              <a:rPr lang="zh-CN" altLang="en-US" sz="2000" b="1" dirty="0" smtClean="0">
                <a:latin typeface="宋体" pitchFamily="2" charset="-122"/>
              </a:rPr>
              <a:t>设计流程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3997513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通路部件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、通路结构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及其控制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指令执行过程的组织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各指令功能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2000" b="1" dirty="0" smtClean="0">
                <a:latin typeface="宋体" pitchFamily="2" charset="-122"/>
              </a:rPr>
              <a:t>各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2000" b="1" dirty="0">
                <a:latin typeface="宋体" pitchFamily="2" charset="-122"/>
              </a:rPr>
              <a:t>状态转换</a:t>
            </a:r>
            <a:r>
              <a:rPr lang="zh-CN" altLang="en-US" sz="2000" b="1" dirty="0" smtClean="0">
                <a:latin typeface="宋体" pitchFamily="2" charset="-122"/>
              </a:rPr>
              <a:t>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en-US" altLang="zh-CN" sz="2200" b="1" dirty="0" smtClean="0">
                <a:latin typeface="宋体" pitchFamily="2" charset="-122"/>
              </a:rPr>
              <a:t>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</a:t>
            </a:r>
            <a:r>
              <a:rPr lang="zh-CN" altLang="en-US" sz="2200" b="1" dirty="0" smtClean="0">
                <a:latin typeface="宋体" pitchFamily="2" charset="-122"/>
              </a:rPr>
              <a:t>教材</a:t>
            </a:r>
            <a:r>
              <a:rPr lang="en-US" altLang="zh-CN" sz="2200" b="1" dirty="0" smtClean="0">
                <a:latin typeface="宋体" pitchFamily="2" charset="-122"/>
              </a:rPr>
              <a:t>P180</a:t>
            </a:r>
            <a:r>
              <a:rPr lang="zh-CN" altLang="en-US" sz="2200" b="1" dirty="0" smtClean="0">
                <a:latin typeface="宋体" pitchFamily="2" charset="-122"/>
              </a:rPr>
              <a:t>例起</a:t>
            </a:r>
            <a:r>
              <a:rPr lang="en-US" altLang="zh-CN" sz="2200" b="1" dirty="0" smtClean="0">
                <a:latin typeface="宋体" pitchFamily="2" charset="-122"/>
              </a:rPr>
              <a:t>5.1</a:t>
            </a:r>
            <a:r>
              <a:rPr lang="zh-CN" altLang="en-US" sz="2200" b="1" dirty="0" smtClean="0">
                <a:latin typeface="宋体" pitchFamily="2" charset="-122"/>
              </a:rPr>
              <a:t>及例</a:t>
            </a:r>
            <a:r>
              <a:rPr lang="en-US" altLang="zh-CN" sz="2200" b="1" dirty="0" smtClean="0">
                <a:latin typeface="宋体" pitchFamily="2" charset="-122"/>
              </a:rPr>
              <a:t>5.2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 smtClean="0">
                <a:latin typeface="宋体" pitchFamily="2" charset="-122"/>
              </a:rPr>
              <a:t>注意不同寻址方式</a:t>
            </a:r>
            <a:r>
              <a:rPr lang="zh-CN" altLang="en-US" sz="2200" b="1" dirty="0" smtClean="0">
                <a:latin typeface="宋体" pitchFamily="2" charset="-122"/>
              </a:rPr>
              <a:t>的实现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5818801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多周期</a:t>
            </a:r>
            <a:r>
              <a:rPr lang="en-US" altLang="zh-CN" b="1" dirty="0" smtClean="0">
                <a:latin typeface="宋体" pitchFamily="2" charset="-122"/>
              </a:rPr>
              <a:t>DP</a:t>
            </a:r>
            <a:r>
              <a:rPr lang="zh-CN" altLang="en-US" b="1" dirty="0" smtClean="0">
                <a:latin typeface="宋体" pitchFamily="2" charset="-122"/>
              </a:rPr>
              <a:t>特征，</a:t>
            </a:r>
            <a:r>
              <a:rPr lang="en-US" altLang="zh-CN" b="1" dirty="0" smtClean="0">
                <a:latin typeface="宋体" pitchFamily="2" charset="-122"/>
              </a:rPr>
              <a:t>DP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zh-CN" altLang="en-US" b="1" dirty="0">
                <a:latin typeface="宋体" pitchFamily="2" charset="-122"/>
              </a:rPr>
              <a:t>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设计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endParaRPr lang="en-US" altLang="zh-CN" sz="1600" b="1" dirty="0">
              <a:latin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6372200" y="2636912"/>
            <a:ext cx="1728192" cy="15121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7200924" cy="54476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 smtClean="0">
                <a:latin typeface="+mn-ea"/>
                <a:ea typeface="+mn-ea"/>
              </a:rPr>
              <a:t>◇理解原理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△了解功能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△了解设计</a:t>
            </a:r>
            <a:r>
              <a:rPr lang="zh-CN" altLang="en-US" sz="2000" b="1" dirty="0" smtClean="0">
                <a:latin typeface="宋体" pitchFamily="2" charset="-122"/>
              </a:rPr>
              <a:t>流程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看作例题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个部件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，工作原理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，类型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ISA</a:t>
            </a:r>
            <a:r>
              <a:rPr lang="zh-CN" altLang="en-US" sz="2200" b="1" dirty="0" smtClean="0">
                <a:latin typeface="宋体" pitchFamily="2" charset="-122"/>
              </a:rPr>
              <a:t>的状态</a:t>
            </a:r>
            <a:r>
              <a:rPr lang="zh-CN" altLang="en-US" sz="2200" b="1" dirty="0" smtClean="0">
                <a:latin typeface="宋体" pitchFamily="2" charset="-122"/>
              </a:rPr>
              <a:t>转换图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应包含中断</a:t>
            </a:r>
            <a:r>
              <a:rPr lang="zh-CN" altLang="en-US" sz="2000" b="1" dirty="0">
                <a:latin typeface="宋体" pitchFamily="2" charset="-122"/>
              </a:rPr>
              <a:t>响应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29361"/>
            <a:ext cx="8812212" cy="13065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时序系统组织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信号</a:t>
            </a:r>
            <a:r>
              <a:rPr lang="zh-CN" altLang="en-US" sz="2000" b="1" dirty="0" smtClean="0">
                <a:latin typeface="宋体" pitchFamily="2" charset="-122"/>
              </a:rPr>
              <a:t>个数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序列种类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如图</a:t>
            </a:r>
            <a:r>
              <a:rPr lang="en-US" altLang="zh-CN" sz="2000" b="1" dirty="0" smtClean="0">
                <a:latin typeface="宋体" pitchFamily="2" charset="-122"/>
              </a:rPr>
              <a:t>5.25</a:t>
            </a:r>
            <a:r>
              <a:rPr lang="en-US" altLang="zh-CN" sz="2000" b="1" dirty="0" smtClean="0">
                <a:latin typeface="宋体" pitchFamily="2" charset="-122"/>
              </a:rPr>
              <a:t>]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zh-CN" altLang="en-US" sz="2000" b="1" dirty="0">
                <a:latin typeface="宋体" pitchFamily="2" charset="-122"/>
              </a:rPr>
              <a:t>状态转换</a:t>
            </a:r>
            <a:r>
              <a:rPr lang="zh-CN" altLang="en-US" sz="2000" b="1" dirty="0" smtClean="0">
                <a:latin typeface="宋体" pitchFamily="2" charset="-122"/>
              </a:rPr>
              <a:t>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zh-CN" altLang="en-US" b="1" dirty="0" smtClean="0">
                <a:latin typeface="宋体" pitchFamily="2" charset="-122"/>
              </a:rPr>
              <a:t>电路组成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</a:t>
            </a:r>
            <a:r>
              <a:rPr lang="zh-CN" altLang="en-US" sz="2000" b="1" dirty="0" smtClean="0">
                <a:latin typeface="宋体" pitchFamily="2" charset="-122"/>
              </a:rPr>
              <a:t>逻辑、信号发生器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，定时方式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种、基于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</a:t>
            </a:r>
            <a:r>
              <a:rPr lang="en-US" altLang="zh-CN" sz="1800" b="1" dirty="0" smtClean="0">
                <a:latin typeface="宋体" pitchFamily="2" charset="-122"/>
              </a:rPr>
              <a:t>   </a:t>
            </a:r>
            <a:r>
              <a:rPr lang="en-US" altLang="zh-CN" sz="1800" b="1" dirty="0" smtClean="0">
                <a:latin typeface="宋体" pitchFamily="2" charset="-122"/>
              </a:rPr>
              <a:t>[CLK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CP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节拍及脉冲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29309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引脚信号、内部逻辑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状态转换图</a:t>
            </a:r>
            <a:r>
              <a:rPr lang="zh-CN" altLang="en-US" sz="2000" b="1" dirty="0" smtClean="0">
                <a:latin typeface="宋体" pitchFamily="2" charset="-122"/>
              </a:rPr>
              <a:t>的状态实现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r>
              <a:rPr lang="zh-CN" altLang="en-US" b="1" dirty="0" smtClean="0">
                <a:latin typeface="宋体" pitchFamily="2" charset="-122"/>
              </a:rPr>
              <a:t>流程的实现方法，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组成、工作原理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共理解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张图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247256"/>
            <a:ext cx="8785225" cy="38210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、异常及中断的处理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异常及中断的处理</a:t>
            </a:r>
            <a:r>
              <a:rPr lang="zh-CN" altLang="en-US" b="1" dirty="0">
                <a:latin typeface="宋体" pitchFamily="2" charset="-122"/>
              </a:rPr>
              <a:t>时机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分类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返回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◇理解原理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  <a:ea typeface="+mn-ea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处理过程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(3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段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  <a:ea typeface="+mn-ea"/>
              </a:rPr>
              <a:t>响应的任务</a:t>
            </a:r>
            <a:r>
              <a:rPr lang="en-US" altLang="zh-CN" sz="2000" b="1" dirty="0">
                <a:latin typeface="宋体" pitchFamily="2" charset="-122"/>
              </a:rPr>
              <a:t>(3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及实现方法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△了解基本结构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及功能实现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结合第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7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章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zh-CN" altLang="en-US" sz="2000" b="1" dirty="0" smtClean="0">
                <a:latin typeface="宋体" pitchFamily="2" charset="-122"/>
              </a:rPr>
              <a:t>◇掌握概念、理解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工作原理、组成要求、性能、</a:t>
            </a:r>
            <a:r>
              <a:rPr lang="zh-CN" altLang="en-US" b="1" dirty="0" smtClean="0">
                <a:latin typeface="宋体" pitchFamily="2" charset="-122"/>
              </a:rPr>
              <a:t>分类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冒险处理及设计不考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85698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组成与工作</a:t>
            </a:r>
            <a:r>
              <a:rPr lang="zh-CN" altLang="en-US" b="1" u="sng" dirty="0" smtClean="0">
                <a:latin typeface="宋体" pitchFamily="2" charset="-122"/>
              </a:rPr>
              <a:t>流程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②能够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DP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ISA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③</a:t>
            </a:r>
            <a:r>
              <a:rPr lang="zh-CN" altLang="en-US" b="1" dirty="0" smtClean="0">
                <a:latin typeface="宋体" pitchFamily="2" charset="-122"/>
              </a:rPr>
              <a:t>理解</a:t>
            </a:r>
            <a:r>
              <a:rPr lang="en-US" altLang="zh-CN" b="1" spc="-100" dirty="0" smtClean="0">
                <a:latin typeface="宋体" pitchFamily="2" charset="-122"/>
              </a:rPr>
              <a:t>CU</a:t>
            </a:r>
            <a:r>
              <a:rPr lang="zh-CN" altLang="en-US" b="1" spc="-100" dirty="0" smtClean="0">
                <a:latin typeface="宋体" pitchFamily="2" charset="-122"/>
              </a:rPr>
              <a:t>中时序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en-US" altLang="zh-CN" spc="-100" dirty="0" err="1" smtClean="0"/>
              <a:t>μ</a:t>
            </a:r>
            <a:r>
              <a:rPr lang="en-US" altLang="zh-CN" b="1" spc="-100" dirty="0" err="1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形成电路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zh-CN" altLang="en-US" b="1" spc="-100" dirty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基于状态转换图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</a:t>
            </a:r>
            <a:r>
              <a:rPr lang="zh-CN" altLang="en-US" b="1" dirty="0" smtClean="0">
                <a:latin typeface="宋体" pitchFamily="2" charset="-122"/>
              </a:rPr>
              <a:t>④理解异常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中断的</a:t>
            </a:r>
            <a:r>
              <a:rPr lang="zh-CN" altLang="en-US" b="1" u="sng" dirty="0" smtClean="0">
                <a:latin typeface="宋体" pitchFamily="2" charset="-122"/>
              </a:rPr>
              <a:t>概念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响应方法</a:t>
            </a:r>
            <a:r>
              <a:rPr lang="en-US" altLang="zh-CN" b="1" u="sng" dirty="0" smtClean="0">
                <a:latin typeface="宋体" pitchFamily="2" charset="-122"/>
              </a:rPr>
              <a:t> 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⑤了解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流水线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工作</a:t>
            </a:r>
            <a:r>
              <a:rPr lang="zh-CN" altLang="en-US" b="1" u="sng" dirty="0" smtClean="0">
                <a:latin typeface="宋体" pitchFamily="2" charset="-122"/>
              </a:rPr>
              <a:t>原理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 smtClean="0">
                <a:latin typeface="宋体" pitchFamily="2" charset="-122"/>
              </a:rPr>
              <a:t>组成要求</a:t>
            </a:r>
            <a:endParaRPr lang="en-US" altLang="zh-CN" b="1" u="sng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6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812212" cy="44935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☆掌握概念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分类、特性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步骤</a:t>
            </a:r>
            <a:r>
              <a:rPr lang="zh-CN" altLang="en-US" sz="2000" b="1" dirty="0" smtClean="0">
                <a:latin typeface="宋体" pitchFamily="2" charset="-122"/>
              </a:rPr>
              <a:t>及动作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第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步的组织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每步时长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 smtClean="0">
                <a:latin typeface="+mn-ea"/>
              </a:rPr>
              <a:t>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 smtClean="0">
                <a:latin typeface="宋体" pitchFamily="2" charset="-122"/>
              </a:rPr>
              <a:t>△了解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后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步的组织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zh-CN" altLang="en-US" sz="2000" b="1" dirty="0">
                <a:latin typeface="宋体" pitchFamily="2" charset="-122"/>
              </a:rPr>
              <a:t>提高</a:t>
            </a:r>
            <a:r>
              <a:rPr lang="zh-CN" altLang="en-US" sz="2000" b="1" dirty="0" smtClean="0">
                <a:latin typeface="宋体" pitchFamily="2" charset="-122"/>
              </a:rPr>
              <a:t>性能的方法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572000" y="1456209"/>
            <a:ext cx="1368152" cy="36004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集中式仲裁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的仲裁线连接、仲裁时机、仲裁方法、特点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16303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种定时方式的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 smtClean="0">
                <a:latin typeface="宋体" pitchFamily="2" charset="-122"/>
              </a:rPr>
              <a:t>、联络方式、特点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4099138"/>
            <a:ext cx="8812212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传输需求、所支持模式的表示与实现，总线标准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特性</a:t>
            </a:r>
            <a:r>
              <a:rPr lang="zh-CN" altLang="en-US" sz="2000" b="1" dirty="0">
                <a:latin typeface="宋体" pitchFamily="2" charset="-122"/>
              </a:rPr>
              <a:t>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</a:t>
            </a:r>
            <a:r>
              <a:rPr lang="en-US" altLang="zh-CN" sz="1800" b="1" dirty="0" smtClean="0">
                <a:latin typeface="宋体" pitchFamily="2" charset="-122"/>
              </a:rPr>
              <a:t>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不同</a:t>
            </a:r>
            <a:r>
              <a:rPr lang="zh-CN" altLang="en-US" sz="1800" b="1" dirty="0" smtClean="0">
                <a:latin typeface="宋体" pitchFamily="2" charset="-122"/>
              </a:rPr>
              <a:t>事务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不同协议</a:t>
            </a:r>
            <a:r>
              <a:rPr lang="en-US" altLang="zh-CN" sz="1800" b="1" dirty="0" smtClean="0">
                <a:latin typeface="宋体" pitchFamily="2" charset="-122"/>
              </a:rPr>
              <a:t>) 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51720" y="1844824"/>
            <a:ext cx="6048672" cy="2376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53012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总线结构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的类型、特点，总线接口单元的类型、功能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dirty="0" smtClean="0">
                <a:latin typeface="宋体" pitchFamily="2" charset="-122"/>
              </a:rPr>
              <a:t>掌握基本概念，理解总线操作过程的</a:t>
            </a:r>
            <a:r>
              <a:rPr lang="zh-CN" altLang="en-US" b="1" u="sng" dirty="0" smtClean="0">
                <a:latin typeface="宋体" pitchFamily="2" charset="-122"/>
              </a:rPr>
              <a:t>组织方法</a:t>
            </a:r>
            <a:endParaRPr lang="en-US" altLang="zh-CN" sz="2000" b="1" u="sng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29CF-EAF2-4097-B0D5-FADE98AC916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099" name="Text Box 173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考试</a:t>
            </a:r>
            <a:r>
              <a:rPr lang="zh-CN" altLang="en-US" sz="3200" b="1" dirty="0" smtClean="0">
                <a:latin typeface="宋体" pitchFamily="2" charset="-122"/>
              </a:rPr>
              <a:t>题型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闭卷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/>
          </a:p>
        </p:txBody>
      </p:sp>
      <p:sp>
        <p:nvSpPr>
          <p:cNvPr id="135343" name="Text Box 175"/>
          <p:cNvSpPr txBox="1">
            <a:spLocks noChangeArrowheads="1"/>
          </p:cNvSpPr>
          <p:nvPr/>
        </p:nvSpPr>
        <p:spPr bwMode="auto">
          <a:xfrm>
            <a:off x="179388" y="928688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、选择题（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16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）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35344" name="Text Box 176"/>
          <p:cNvSpPr txBox="1">
            <a:spLocks noChangeArrowheads="1"/>
          </p:cNvSpPr>
          <p:nvPr/>
        </p:nvSpPr>
        <p:spPr bwMode="auto">
          <a:xfrm>
            <a:off x="179388" y="1412776"/>
            <a:ext cx="8812212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下列总线仲裁方法</a:t>
            </a:r>
            <a:r>
              <a:rPr lang="zh-CN" altLang="en-US" b="1" dirty="0">
                <a:latin typeface="宋体" pitchFamily="2" charset="-122"/>
              </a:rPr>
              <a:t>中，易发生断链</a:t>
            </a:r>
            <a:r>
              <a:rPr lang="zh-CN" altLang="en-US" b="1" dirty="0" smtClean="0">
                <a:latin typeface="宋体" pitchFamily="2" charset="-122"/>
              </a:rPr>
              <a:t>现象的方式是</a:t>
            </a:r>
            <a:r>
              <a:rPr lang="en-US" altLang="zh-CN" b="1" dirty="0">
                <a:latin typeface="宋体" pitchFamily="2" charset="-122"/>
              </a:rPr>
              <a:t>(  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链式</a:t>
            </a:r>
            <a:r>
              <a:rPr lang="zh-CN" altLang="en-US" b="1" dirty="0" smtClean="0">
                <a:latin typeface="宋体" pitchFamily="2" charset="-122"/>
              </a:rPr>
              <a:t>查询</a:t>
            </a:r>
            <a:r>
              <a:rPr lang="zh-CN" altLang="en-US" b="1" dirty="0">
                <a:latin typeface="宋体" pitchFamily="2" charset="-122"/>
              </a:rPr>
              <a:t>  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dirty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计数器定时查询   </a:t>
            </a:r>
            <a:r>
              <a:rPr lang="en-US" altLang="zh-CN" b="1" dirty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独立请求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下列</a:t>
            </a:r>
            <a:r>
              <a:rPr lang="zh-CN" altLang="en-US" b="1" dirty="0">
                <a:latin typeface="宋体" pitchFamily="2" charset="-122"/>
              </a:rPr>
              <a:t>奇偶校验码</a:t>
            </a:r>
            <a:r>
              <a:rPr lang="zh-CN" altLang="en-US" b="1" dirty="0" smtClean="0">
                <a:latin typeface="宋体" pitchFamily="2" charset="-122"/>
              </a:rPr>
              <a:t>中，假定只有一个有奇数个错误，则该校验码为</a:t>
            </a:r>
            <a:r>
              <a:rPr lang="en-US" altLang="zh-CN" b="1" dirty="0" smtClean="0">
                <a:latin typeface="宋体" pitchFamily="2" charset="-122"/>
              </a:rPr>
              <a:t>(  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宋体" pitchFamily="2" charset="-122"/>
              </a:rPr>
              <a:t>A.11001011  </a:t>
            </a:r>
            <a:r>
              <a:rPr lang="en-US" altLang="zh-CN" b="1" dirty="0" smtClean="0">
                <a:latin typeface="宋体" pitchFamily="2" charset="-122"/>
              </a:rPr>
              <a:t>   B.11010110</a:t>
            </a:r>
            <a:r>
              <a:rPr lang="en-US" altLang="zh-CN" b="1" dirty="0">
                <a:latin typeface="宋体" pitchFamily="2" charset="-122"/>
              </a:rPr>
              <a:t>  </a:t>
            </a:r>
            <a:r>
              <a:rPr lang="en-US" altLang="zh-CN" b="1" dirty="0" smtClean="0">
                <a:latin typeface="宋体" pitchFamily="2" charset="-122"/>
              </a:rPr>
              <a:t>       C.11001001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4293096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若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-1011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+1101</a:t>
            </a:r>
            <a:r>
              <a:rPr lang="zh-CN" altLang="en-US" b="1" dirty="0">
                <a:latin typeface="宋体" pitchFamily="2" charset="-122"/>
              </a:rPr>
              <a:t>，求</a:t>
            </a:r>
            <a:r>
              <a:rPr lang="en-US" altLang="zh-CN" b="1" dirty="0">
                <a:latin typeface="宋体" pitchFamily="2" charset="-122"/>
              </a:rPr>
              <a:t>[X]</a:t>
            </a:r>
            <a:r>
              <a:rPr lang="zh-CN" altLang="en-US" b="1" baseline="-20000" dirty="0">
                <a:latin typeface="宋体" pitchFamily="2" charset="-122"/>
              </a:rPr>
              <a:t>原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[-Y]</a:t>
            </a:r>
            <a:r>
              <a:rPr lang="zh-CN" altLang="en-US" b="1" baseline="-20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[X]</a:t>
            </a:r>
            <a:r>
              <a:rPr lang="zh-CN" altLang="en-US" b="1" baseline="-20000" dirty="0">
                <a:latin typeface="宋体" pitchFamily="2" charset="-122"/>
              </a:rPr>
              <a:t>移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求</a:t>
            </a:r>
            <a:r>
              <a:rPr lang="en-US" altLang="zh-CN" b="1" dirty="0">
                <a:latin typeface="宋体" pitchFamily="2" charset="-122"/>
              </a:rPr>
              <a:t>[X+Y]</a:t>
            </a:r>
            <a:r>
              <a:rPr lang="zh-CN" altLang="en-US" b="1" baseline="-2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[X-Y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20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，并判断结果是否溢出。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3789040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计算题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7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×4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5805264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简述</a:t>
            </a:r>
            <a:r>
              <a:rPr lang="zh-CN" altLang="en-US" b="1" dirty="0">
                <a:latin typeface="宋体" pitchFamily="2" charset="-122"/>
              </a:rPr>
              <a:t>冯</a:t>
            </a:r>
            <a:r>
              <a:rPr lang="en-US" altLang="zh-CN" b="1" dirty="0">
                <a:latin typeface="宋体" pitchFamily="2" charset="-122"/>
              </a:rPr>
              <a:t>·</a:t>
            </a:r>
            <a:r>
              <a:rPr lang="zh-CN" altLang="en-US" b="1" dirty="0">
                <a:latin typeface="宋体" pitchFamily="2" charset="-122"/>
              </a:rPr>
              <a:t>诺依曼</a:t>
            </a:r>
            <a:r>
              <a:rPr lang="zh-CN" altLang="en-US" b="1" dirty="0" smtClean="0">
                <a:latin typeface="宋体" pitchFamily="2" charset="-122"/>
              </a:rPr>
              <a:t>计算机存储</a:t>
            </a:r>
            <a:r>
              <a:rPr lang="zh-CN" altLang="en-US" b="1" dirty="0">
                <a:latin typeface="宋体" pitchFamily="2" charset="-122"/>
              </a:rPr>
              <a:t>程序原理</a:t>
            </a:r>
            <a:r>
              <a:rPr lang="zh-CN" altLang="en-US" b="1" dirty="0" smtClean="0">
                <a:latin typeface="宋体" pitchFamily="2" charset="-122"/>
              </a:rPr>
              <a:t>的基本思想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388" y="5301208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简答题（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分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×3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）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43" grpId="0" animBg="1"/>
      <p:bldP spid="135344" grpId="0"/>
      <p:bldP spid="8" grpId="0"/>
      <p:bldP spid="9" grpId="0" animBg="1"/>
      <p:bldP spid="10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511" y="4177654"/>
            <a:ext cx="8785225" cy="40347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780928"/>
            <a:ext cx="8785225" cy="4034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7</a:t>
            </a:r>
            <a:r>
              <a:rPr lang="zh-CN" altLang="en-US" sz="3200" b="1" dirty="0" smtClean="0">
                <a:latin typeface="宋体" pitchFamily="2" charset="-122"/>
              </a:rPr>
              <a:t>章 输入输出系统</a:t>
            </a:r>
            <a:endParaRPr lang="zh-CN" altLang="en-US" sz="32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系统组成</a:t>
            </a:r>
            <a:r>
              <a:rPr lang="zh-CN" altLang="en-US" sz="2200" b="1" dirty="0" smtClean="0">
                <a:latin typeface="宋体" pitchFamily="2" charset="-122"/>
              </a:rPr>
              <a:t>，磁盘组</a:t>
            </a:r>
            <a:r>
              <a:rPr lang="zh-CN" altLang="en-US" sz="2200" b="1" dirty="0" smtClean="0">
                <a:latin typeface="宋体" pitchFamily="2" charset="-122"/>
              </a:rPr>
              <a:t>成，接口组成，传送控制方式组织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 smtClean="0">
                <a:latin typeface="宋体" pitchFamily="2" charset="-122"/>
              </a:rPr>
              <a:t>△了解软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硬件关系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的性能，硬件组成，软件组成</a:t>
            </a:r>
            <a:r>
              <a:rPr lang="en-US" altLang="zh-CN" sz="2000" b="1" dirty="0" smtClean="0">
                <a:latin typeface="宋体" pitchFamily="2" charset="-122"/>
              </a:rPr>
              <a:t>(I/O</a:t>
            </a:r>
            <a:r>
              <a:rPr lang="zh-CN" altLang="en-US" sz="2000" b="1" dirty="0" smtClean="0">
                <a:latin typeface="宋体" pitchFamily="2" charset="-122"/>
              </a:rPr>
              <a:t>指令格式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 smtClean="0">
                <a:latin typeface="宋体" pitchFamily="2" charset="-122"/>
              </a:rPr>
              <a:t>☆理解数据传送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详细</a:t>
            </a:r>
            <a:r>
              <a:rPr lang="zh-CN" altLang="en-US" sz="2000" b="1" dirty="0" smtClean="0">
                <a:latin typeface="宋体" pitchFamily="2" charset="-122"/>
              </a:rPr>
              <a:t>过程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的传送控制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      </a:t>
            </a:r>
            <a:r>
              <a:rPr lang="zh-CN" altLang="en-US" sz="2000" b="1" dirty="0" smtClean="0">
                <a:latin typeface="宋体" pitchFamily="2" charset="-122"/>
              </a:rPr>
              <a:t>☆理解</a:t>
            </a:r>
            <a:r>
              <a:rPr lang="en-US" altLang="zh-CN" sz="2000" b="1" dirty="0" smtClean="0">
                <a:latin typeface="宋体" pitchFamily="2" charset="-122"/>
              </a:rPr>
              <a:t>I/O</a:t>
            </a:r>
            <a:r>
              <a:rPr lang="zh-CN" altLang="en-US" sz="2000" b="1" dirty="0" smtClean="0">
                <a:latin typeface="宋体" pitchFamily="2" charset="-122"/>
              </a:rPr>
              <a:t>的软硬件协同、可分析性能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501317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 smtClean="0">
                <a:latin typeface="+mn-ea"/>
                <a:ea typeface="+mn-ea"/>
              </a:rPr>
              <a:t>◇理解磁盘组成、可分析性能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输入设备、输出设备的组成、工作</a:t>
            </a:r>
            <a:r>
              <a:rPr lang="zh-CN" altLang="en-US" b="1" dirty="0" smtClean="0">
                <a:latin typeface="宋体" pitchFamily="2" charset="-122"/>
              </a:rPr>
              <a:t>原理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磁盘的结构、工作</a:t>
            </a:r>
            <a:r>
              <a:rPr lang="zh-CN" altLang="en-US" b="1" dirty="0" smtClean="0">
                <a:latin typeface="宋体" pitchFamily="2" charset="-122"/>
              </a:rPr>
              <a:t>原理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 smtClean="0">
                <a:latin typeface="宋体" pitchFamily="2" charset="-122"/>
              </a:rPr>
              <a:t>，磁盘信息记录格式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0542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连接方式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传送过程、</a:t>
            </a:r>
            <a:r>
              <a:rPr lang="en-US" altLang="zh-CN" sz="1800" b="1" dirty="0" smtClean="0">
                <a:latin typeface="宋体" pitchFamily="2" charset="-122"/>
              </a:rPr>
              <a:t>I/O</a:t>
            </a:r>
            <a:r>
              <a:rPr lang="zh-CN" altLang="en-US" sz="1800" b="1" dirty="0" smtClean="0">
                <a:latin typeface="宋体" pitchFamily="2" charset="-122"/>
              </a:rPr>
              <a:t>接口地址组成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，编址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软硬件支持、特点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识别</a:t>
            </a:r>
            <a:r>
              <a:rPr lang="zh-CN" altLang="en-US" b="1" dirty="0" smtClean="0">
                <a:latin typeface="宋体" pitchFamily="2" charset="-122"/>
              </a:rPr>
              <a:t>方法，联络方式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zh-CN" altLang="en-US" sz="2000" b="1" dirty="0" smtClean="0">
                <a:latin typeface="宋体" pitchFamily="2" charset="-122"/>
              </a:rPr>
              <a:t>、基于数据传送方式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581127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目标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种方式</a:t>
            </a:r>
            <a:r>
              <a:rPr lang="zh-CN" altLang="en-US" b="1" dirty="0" smtClean="0">
                <a:latin typeface="宋体" pitchFamily="2" charset="-122"/>
              </a:rPr>
              <a:t>的功能、传送</a:t>
            </a:r>
            <a:r>
              <a:rPr lang="zh-CN" altLang="en-US" b="1" dirty="0">
                <a:latin typeface="宋体" pitchFamily="2" charset="-122"/>
              </a:rPr>
              <a:t>控制原理、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所占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6" grpId="0"/>
      <p:bldP spid="7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了解概念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端口类型，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、信息中转原理，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端口的访问</a:t>
            </a:r>
            <a:endParaRPr lang="en-US" altLang="zh-CN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13092" cy="37856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四、程序直接控制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  </a:t>
            </a:r>
            <a:r>
              <a:rPr lang="zh-CN" altLang="en-US" sz="2000" b="1" dirty="0" smtClean="0">
                <a:latin typeface="+mn-ea"/>
                <a:ea typeface="+mn-ea"/>
              </a:rPr>
              <a:t>◇理解控制流程→硬件组织</a:t>
            </a:r>
            <a:endParaRPr lang="en-US" altLang="zh-CN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程序查询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流程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接口组成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工作过程组织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直接传送方式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、程序中断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 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636912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sz="2000" b="1" dirty="0" smtClean="0">
                <a:latin typeface="+mn-ea"/>
              </a:rPr>
              <a:t>◇理解中断过程→软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，中断的类型</a:t>
            </a:r>
            <a:r>
              <a:rPr lang="en-US" altLang="zh-CN" sz="2000" b="1" dirty="0" smtClean="0">
                <a:latin typeface="宋体" pitchFamily="2" charset="-122"/>
              </a:rPr>
              <a:t>(+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多重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面向</a:t>
            </a:r>
            <a:r>
              <a:rPr lang="zh-CN" altLang="en-US" sz="2000" b="1" dirty="0" smtClean="0">
                <a:latin typeface="宋体" pitchFamily="2" charset="-122"/>
              </a:rPr>
              <a:t>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，识别中断源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连接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判优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，中断控制器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中断系统举例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理解各部件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协同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，多重中断及中断屏蔽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endParaRPr lang="en-US" altLang="zh-CN" sz="16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传送过程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功能</a:t>
            </a:r>
            <a:r>
              <a:rPr lang="zh-CN" altLang="en-US" b="1" dirty="0" smtClean="0">
                <a:latin typeface="宋体" pitchFamily="2" charset="-122"/>
              </a:rPr>
              <a:t>→对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的要求，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，传送方式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结</a:t>
            </a:r>
            <a:r>
              <a:rPr lang="zh-CN" altLang="en-US" b="1" dirty="0">
                <a:latin typeface="宋体" pitchFamily="2" charset="-122"/>
              </a:rPr>
              <a:t>构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传送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过程，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sz="2000" b="1" dirty="0" smtClean="0">
                <a:latin typeface="宋体" pitchFamily="2" charset="-122"/>
              </a:rPr>
              <a:t>(×)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55976" y="3501008"/>
            <a:ext cx="2520280" cy="648072"/>
            <a:chOff x="4355976" y="3501008"/>
            <a:chExt cx="2520280" cy="64807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355976" y="3501008"/>
              <a:ext cx="2520280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355976" y="3933056"/>
              <a:ext cx="57606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*总体要求：</a:t>
            </a:r>
            <a:r>
              <a:rPr lang="zh-CN" altLang="en-US" b="1" spc="-150" dirty="0" smtClean="0">
                <a:latin typeface="宋体" pitchFamily="2" charset="-122"/>
              </a:rPr>
              <a:t>掌握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的</a:t>
            </a:r>
            <a:r>
              <a:rPr lang="zh-CN" altLang="en-US" b="1" u="sng" spc="-150" dirty="0" smtClean="0">
                <a:latin typeface="宋体" pitchFamily="2" charset="-122"/>
              </a:rPr>
              <a:t>软硬件协同</a:t>
            </a:r>
            <a:r>
              <a:rPr lang="zh-CN" altLang="en-US" b="1" spc="-150" dirty="0" smtClean="0">
                <a:latin typeface="宋体" pitchFamily="2" charset="-122"/>
              </a:rPr>
              <a:t>，</a:t>
            </a:r>
            <a:r>
              <a:rPr lang="zh-CN" altLang="en-US" b="1" spc="-150" dirty="0" smtClean="0">
                <a:latin typeface="宋体" pitchFamily="2" charset="-122"/>
              </a:rPr>
              <a:t>理解各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方式的</a:t>
            </a:r>
            <a:r>
              <a:rPr lang="zh-CN" altLang="en-US" b="1" u="sng" spc="-150" dirty="0" smtClean="0">
                <a:latin typeface="宋体" pitchFamily="2" charset="-122"/>
              </a:rPr>
              <a:t>接口组成</a:t>
            </a:r>
            <a:endParaRPr lang="en-US" altLang="zh-CN" sz="2000" b="1" u="sng" spc="-150" dirty="0" smtClean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187624" y="5301208"/>
            <a:ext cx="576064" cy="1986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2FA3-BBCA-4B4E-B6D6-64EDDDF5446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179388" y="836712"/>
            <a:ext cx="8812212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>
                <a:latin typeface="宋体" pitchFamily="2" charset="-122"/>
              </a:rPr>
              <a:t>1K×4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SRAM</a:t>
            </a:r>
            <a:r>
              <a:rPr lang="zh-CN" altLang="en-US" b="1" dirty="0" smtClean="0">
                <a:latin typeface="宋体" pitchFamily="2" charset="-122"/>
              </a:rPr>
              <a:t>芯片构成</a:t>
            </a:r>
            <a:r>
              <a:rPr lang="en-US" altLang="zh-CN" b="1" dirty="0">
                <a:latin typeface="宋体" pitchFamily="2" charset="-122"/>
              </a:rPr>
              <a:t>2K×8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zh-CN" altLang="en-US" b="1" dirty="0" smtClean="0">
                <a:latin typeface="宋体" pitchFamily="2" charset="-122"/>
              </a:rPr>
              <a:t>存储模块，说明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多少块芯片</a:t>
            </a:r>
            <a:r>
              <a:rPr lang="zh-CN" altLang="en-US" b="1" dirty="0">
                <a:latin typeface="宋体" pitchFamily="2" charset="-122"/>
              </a:rPr>
              <a:t>、画</a:t>
            </a:r>
            <a:r>
              <a:rPr lang="zh-CN" altLang="en-US" b="1" dirty="0" smtClean="0">
                <a:latin typeface="宋体" pitchFamily="2" charset="-122"/>
              </a:rPr>
              <a:t>出模块内部的芯片连接图    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←第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3</a:t>
            </a:r>
            <a:r>
              <a:rPr lang="zh-CN" altLang="en-US" sz="2000" b="1" dirty="0" smtClean="0">
                <a:latin typeface="宋体" pitchFamily="2" charset="-122"/>
                <a:sym typeface="Wingdings" pitchFamily="2" charset="2"/>
              </a:rPr>
              <a:t>章课件</a:t>
            </a:r>
            <a:r>
              <a:rPr lang="en-US" altLang="zh-CN" sz="2000" b="1" dirty="0" smtClean="0">
                <a:latin typeface="宋体" pitchFamily="2" charset="-122"/>
                <a:sym typeface="Wingdings" pitchFamily="2" charset="2"/>
              </a:rPr>
              <a:t>P39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数据通路同</a:t>
            </a:r>
            <a:r>
              <a:rPr lang="en-US" altLang="zh-CN" b="1" dirty="0" smtClean="0">
                <a:latin typeface="宋体" pitchFamily="2" charset="-122"/>
              </a:rPr>
              <a:t>P177</a:t>
            </a:r>
            <a:r>
              <a:rPr lang="zh-CN" altLang="en-US" b="1" dirty="0" smtClean="0">
                <a:latin typeface="宋体" pitchFamily="2" charset="-122"/>
              </a:rPr>
              <a:t>图</a:t>
            </a:r>
            <a:r>
              <a:rPr lang="en-US" altLang="zh-CN" b="1" dirty="0" smtClean="0">
                <a:latin typeface="宋体" pitchFamily="2" charset="-122"/>
              </a:rPr>
              <a:t>5.8</a:t>
            </a:r>
            <a:r>
              <a:rPr lang="zh-CN" altLang="en-US" b="1" dirty="0" smtClean="0">
                <a:latin typeface="宋体" pitchFamily="2" charset="-122"/>
              </a:rPr>
              <a:t>，写出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b="1" dirty="0">
                <a:latin typeface="宋体" pitchFamily="2" charset="-122"/>
              </a:rPr>
              <a:t>R1←(R2</a:t>
            </a:r>
            <a:r>
              <a:rPr lang="en-US" altLang="zh-CN" b="1" dirty="0" smtClean="0">
                <a:latin typeface="宋体" pitchFamily="2" charset="-122"/>
              </a:rPr>
              <a:t>)+M[(R3)]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                            </a:t>
            </a:r>
            <a:r>
              <a:rPr lang="zh-CN" altLang="en-US" sz="2000" b="1" dirty="0" smtClean="0">
                <a:latin typeface="宋体" pitchFamily="2" charset="-122"/>
              </a:rPr>
              <a:t>←第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章作业</a:t>
            </a:r>
            <a:r>
              <a:rPr lang="en-US" altLang="zh-CN" sz="2000" b="1" dirty="0" smtClean="0">
                <a:latin typeface="宋体" pitchFamily="2" charset="-122"/>
              </a:rPr>
              <a:t>6(2)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179388" y="375047"/>
            <a:ext cx="8812212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应用题（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分＋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分）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731854"/>
            <a:ext cx="8712968" cy="2785378"/>
            <a:chOff x="179512" y="2651321"/>
            <a:chExt cx="8712968" cy="278537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79512" y="2651321"/>
              <a:ext cx="8712968" cy="278537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b="1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rgbClr val="C00000"/>
                  </a:solidFill>
                  <a:latin typeface="宋体" pitchFamily="2" charset="-122"/>
                </a:rPr>
                <a:t>※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课程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考核的相关问题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endParaRPr lang="en-US" altLang="zh-CN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考核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目标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>
                  <a:latin typeface="宋体" pitchFamily="2" charset="-122"/>
                </a:rPr>
                <a:t>基本概念、基本原理的掌握</a:t>
              </a:r>
              <a:r>
                <a:rPr lang="zh-CN" altLang="en-US" b="1" dirty="0" smtClean="0">
                  <a:latin typeface="宋体" pitchFamily="2" charset="-122"/>
                </a:rPr>
                <a:t>程度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考核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范围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课件未讲的不</a:t>
              </a:r>
              <a:r>
                <a:rPr lang="zh-CN" altLang="en-US" b="1" dirty="0" smtClean="0">
                  <a:latin typeface="宋体" pitchFamily="2" charset="-122"/>
                </a:rPr>
                <a:t>考，</a:t>
              </a:r>
              <a:r>
                <a:rPr lang="zh-CN" altLang="en-US" b="1" dirty="0">
                  <a:latin typeface="宋体" pitchFamily="2" charset="-122"/>
                </a:rPr>
                <a:t>标</a:t>
              </a:r>
              <a:r>
                <a:rPr lang="en-US" altLang="zh-CN" b="1" dirty="0" smtClean="0">
                  <a:latin typeface="宋体" pitchFamily="2" charset="-122"/>
                </a:rPr>
                <a:t>×</a:t>
              </a:r>
              <a:r>
                <a:rPr lang="zh-CN" altLang="en-US" b="1" dirty="0" smtClean="0">
                  <a:latin typeface="宋体" pitchFamily="2" charset="-122"/>
                </a:rPr>
                <a:t>的不</a:t>
              </a:r>
              <a:r>
                <a:rPr lang="zh-CN" altLang="en-US" b="1" dirty="0" smtClean="0">
                  <a:latin typeface="宋体" pitchFamily="2" charset="-122"/>
                </a:rPr>
                <a:t>考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sz="2200" b="1" dirty="0"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宋体" pitchFamily="2" charset="-122"/>
                </a:rPr>
                <a:t>        </a:t>
              </a:r>
              <a:r>
                <a:rPr lang="zh-CN" altLang="en-US" sz="2200" b="1" dirty="0" smtClean="0">
                  <a:latin typeface="宋体" pitchFamily="2" charset="-122"/>
                </a:rPr>
                <a:t>重要性：</a:t>
              </a:r>
              <a:r>
                <a:rPr lang="zh-CN" altLang="en-US" sz="2200" b="1" dirty="0">
                  <a:latin typeface="宋体" pitchFamily="2" charset="-122"/>
                </a:rPr>
                <a:t>层次有     、    、</a:t>
              </a:r>
              <a:r>
                <a:rPr lang="zh-CN" altLang="en-US" sz="2200" b="1" dirty="0">
                  <a:solidFill>
                    <a:srgbClr val="990099"/>
                  </a:solidFill>
                  <a:latin typeface="宋体" pitchFamily="2" charset="-122"/>
                </a:rPr>
                <a:t>紫色文字</a:t>
              </a:r>
              <a:r>
                <a:rPr lang="zh-CN" altLang="en-US" sz="2200" b="1" dirty="0">
                  <a:latin typeface="宋体" pitchFamily="2" charset="-122"/>
                </a:rPr>
                <a:t>、黑色</a:t>
              </a:r>
              <a:r>
                <a:rPr lang="zh-CN" altLang="en-US" sz="2200" b="1" dirty="0" smtClean="0">
                  <a:latin typeface="宋体" pitchFamily="2" charset="-122"/>
                </a:rPr>
                <a:t>文字</a:t>
              </a:r>
              <a:endParaRPr lang="en-US" altLang="zh-CN" sz="2200" b="1" dirty="0" smtClean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en-US" altLang="zh-CN" sz="2200" b="1" dirty="0">
                  <a:latin typeface="宋体" pitchFamily="2" charset="-122"/>
                </a:rPr>
                <a:t> </a:t>
              </a:r>
              <a:r>
                <a:rPr lang="en-US" altLang="zh-CN" sz="2200" b="1" dirty="0" smtClean="0">
                  <a:latin typeface="宋体" pitchFamily="2" charset="-122"/>
                </a:rPr>
                <a:t>      </a:t>
              </a:r>
              <a:r>
                <a:rPr lang="zh-CN" altLang="en-US" sz="2200" b="1" dirty="0" smtClean="0">
                  <a:latin typeface="宋体" pitchFamily="2" charset="-122"/>
                </a:rPr>
                <a:t>掌握</a:t>
              </a:r>
              <a:r>
                <a:rPr lang="zh-CN" altLang="en-US" sz="2200" b="1" dirty="0">
                  <a:latin typeface="宋体" pitchFamily="2" charset="-122"/>
                </a:rPr>
                <a:t>程度</a:t>
              </a:r>
              <a:r>
                <a:rPr lang="zh-CN" altLang="en-US" sz="2200" b="1" dirty="0" smtClean="0">
                  <a:latin typeface="宋体" pitchFamily="2" charset="-122"/>
                </a:rPr>
                <a:t>：级别有</a:t>
              </a:r>
              <a:r>
                <a:rPr lang="zh-CN" altLang="en-US" sz="2200" b="1" dirty="0">
                  <a:latin typeface="宋体" pitchFamily="2" charset="-122"/>
                </a:rPr>
                <a:t>☆、◇、△</a:t>
              </a:r>
              <a:endParaRPr lang="en-US" altLang="zh-CN" sz="2200" b="1" dirty="0">
                <a:latin typeface="宋体" pitchFamily="2" charset="-122"/>
              </a:endParaRPr>
            </a:p>
            <a:p>
              <a:pPr algn="just">
                <a:lnSpc>
                  <a:spcPct val="125000"/>
                </a:lnSpc>
              </a:pP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    考核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方法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spc="-100" dirty="0">
                  <a:latin typeface="宋体" pitchFamily="2" charset="-122"/>
                </a:rPr>
                <a:t>概念理解、原理解释、量化分析、简单应用</a:t>
              </a:r>
              <a:r>
                <a:rPr lang="en-US" altLang="zh-CN" b="1" spc="-100" dirty="0">
                  <a:latin typeface="宋体" pitchFamily="2" charset="-122"/>
                </a:rPr>
                <a:t>/</a:t>
              </a:r>
              <a:r>
                <a:rPr lang="zh-CN" altLang="en-US" b="1" spc="-100" dirty="0" smtClean="0">
                  <a:latin typeface="宋体" pitchFamily="2" charset="-122"/>
                </a:rPr>
                <a:t>设计</a:t>
              </a:r>
              <a:endParaRPr lang="en-US" altLang="zh-CN" b="1" spc="-100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0" name="Text Box 75"/>
            <p:cNvSpPr txBox="1">
              <a:spLocks noChangeArrowheads="1"/>
            </p:cNvSpPr>
            <p:nvPr/>
          </p:nvSpPr>
          <p:spPr bwMode="auto">
            <a:xfrm>
              <a:off x="3563888" y="4149080"/>
              <a:ext cx="576064" cy="28803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499992" y="4149080"/>
              <a:ext cx="576064" cy="2880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79512" y="5445224"/>
            <a:ext cx="896448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复习建议：</a:t>
            </a:r>
            <a:r>
              <a:rPr lang="zh-CN" altLang="en-US" b="1" dirty="0" smtClean="0">
                <a:latin typeface="宋体" pitchFamily="2" charset="-122"/>
              </a:rPr>
              <a:t>需求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硬件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┬</a:t>
            </a:r>
            <a:r>
              <a:rPr lang="zh-CN" altLang="en-US" b="1" dirty="0" smtClean="0">
                <a:latin typeface="宋体" pitchFamily="2" charset="-122"/>
              </a:rPr>
              <a:t>→原理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控制、性能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理解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后续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来自结构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→死记硬背</a:t>
            </a:r>
            <a:r>
              <a:rPr lang="zh-CN" altLang="en-US" spc="-350" dirty="0" smtClean="0">
                <a:latin typeface="宋体" pitchFamily="2" charset="-122"/>
              </a:rPr>
              <a:t>───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混乱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课程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计算机系统</a:t>
            </a:r>
            <a:r>
              <a:rPr lang="zh-CN" altLang="en-US" sz="3200" b="1" dirty="0" smtClean="0"/>
              <a:t>概述</a:t>
            </a:r>
            <a:endParaRPr lang="zh-CN" altLang="en-US" sz="3200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计算机硬件组成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188721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 smtClean="0">
                <a:latin typeface="宋体" pitchFamily="2" charset="-122"/>
              </a:rPr>
              <a:t>☆建立软硬件模型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9" y="2341329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硬</a:t>
            </a:r>
            <a:r>
              <a:rPr lang="zh-CN" altLang="en-US" b="1" spc="-100" dirty="0" smtClean="0">
                <a:latin typeface="宋体" pitchFamily="2" charset="-122"/>
              </a:rPr>
              <a:t>件结构、存储器</a:t>
            </a:r>
            <a:r>
              <a:rPr lang="zh-CN" altLang="en-US" b="1" spc="-100" dirty="0">
                <a:latin typeface="宋体" pitchFamily="2" charset="-122"/>
              </a:rPr>
              <a:t>结构，程序组成、</a:t>
            </a:r>
            <a:r>
              <a:rPr lang="zh-CN" altLang="en-US" b="1" spc="-100" dirty="0" smtClean="0">
                <a:latin typeface="宋体" pitchFamily="2" charset="-122"/>
              </a:rPr>
              <a:t>指令组成及类型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顺序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转移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工作方式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预先存放到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、自动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逐条取指令并执行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3429000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79503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 smtClean="0">
                <a:latin typeface="宋体" pitchFamily="2" charset="-122"/>
              </a:rPr>
              <a:t>☆建立硬件结构、</a:t>
            </a:r>
            <a:r>
              <a:rPr lang="zh-CN" altLang="en-US" sz="2000" b="1" dirty="0" smtClean="0">
                <a:latin typeface="宋体" pitchFamily="2" charset="-122"/>
              </a:rPr>
              <a:t>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4941168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基本结构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点改进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8" y="5445224"/>
            <a:ext cx="7273999" cy="937444"/>
            <a:chOff x="755576" y="5157192"/>
            <a:chExt cx="7273999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latin typeface="宋体" pitchFamily="2" charset="-122"/>
                </a:rPr>
                <a:t>CPU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755576" y="5158779"/>
              <a:ext cx="7272412" cy="158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硬件组成，工作过程，性能指标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6" name="AutoShape 5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843733" y="3212976"/>
            <a:ext cx="648148" cy="19442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arrow" w="med" len="med"/>
            <a:tailEnd type="arrow"/>
          </a:ln>
          <a:effectLst/>
        </p:spPr>
      </p:cxnSp>
      <p:grpSp>
        <p:nvGrpSpPr>
          <p:cNvPr id="16" name="组合 15"/>
          <p:cNvGrpSpPr/>
          <p:nvPr/>
        </p:nvGrpSpPr>
        <p:grpSpPr>
          <a:xfrm>
            <a:off x="2699792" y="2752465"/>
            <a:ext cx="1584176" cy="244487"/>
            <a:chOff x="2699792" y="2752465"/>
            <a:chExt cx="1584176" cy="244487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H="1" flipV="1">
              <a:off x="2699792" y="2755324"/>
              <a:ext cx="864096" cy="938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3563888" y="2752465"/>
              <a:ext cx="720080" cy="966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3527884" y="2851270"/>
              <a:ext cx="36004" cy="145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  <p:bldP spid="4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 smtClean="0">
                <a:latin typeface="+mn-ea"/>
                <a:ea typeface="+mn-ea"/>
              </a:rPr>
              <a:t>△了解组成的任务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zh-CN" altLang="en-US" sz="1800" b="1" u="sng" dirty="0" smtClean="0">
                <a:latin typeface="宋体" pitchFamily="2" charset="-122"/>
              </a:rPr>
              <a:t>逻辑实现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 smtClean="0">
                <a:latin typeface="宋体" pitchFamily="2" charset="-122"/>
              </a:rPr>
              <a:t>☆深入理解实现</a:t>
            </a:r>
            <a:r>
              <a:rPr lang="zh-CN" altLang="en-US" sz="2000" b="1" dirty="0">
                <a:latin typeface="宋体" pitchFamily="2" charset="-122"/>
              </a:rPr>
              <a:t>方案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程</a:t>
            </a:r>
            <a:r>
              <a:rPr lang="zh-CN" altLang="en-US" b="1" spc="-100" dirty="0" smtClean="0">
                <a:latin typeface="宋体" pitchFamily="2" charset="-122"/>
              </a:rPr>
              <a:t>序执行顺序</a:t>
            </a:r>
            <a:r>
              <a:rPr lang="zh-CN" altLang="en-US" b="1" spc="-100" dirty="0">
                <a:latin typeface="宋体" pitchFamily="2" charset="-122"/>
              </a:rPr>
              <a:t>的表示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指令地址序列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，下条指令地址的形成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en-US" altLang="zh-CN" sz="2000" b="1" spc="-100" dirty="0" smtClean="0">
                <a:latin typeface="宋体" pitchFamily="2" charset="-122"/>
              </a:rPr>
              <a:t>2</a:t>
            </a:r>
            <a:r>
              <a:rPr lang="zh-CN" altLang="en-US" sz="2000" b="1" spc="-100" dirty="0" smtClean="0">
                <a:latin typeface="宋体" pitchFamily="2" charset="-122"/>
              </a:rPr>
              <a:t>种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程序的执行机制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循环的指令执行过程</a:t>
            </a:r>
            <a:r>
              <a:rPr lang="zh-CN" altLang="en-US" sz="2000" b="1" dirty="0" smtClean="0">
                <a:latin typeface="宋体" pitchFamily="2" charset="-122"/>
              </a:rPr>
              <a:t>、循环处理与执行</a:t>
            </a:r>
            <a:r>
              <a:rPr lang="zh-CN" altLang="en-US" sz="2000" b="1" dirty="0">
                <a:latin typeface="宋体" pitchFamily="2" charset="-122"/>
              </a:rPr>
              <a:t>过程</a:t>
            </a:r>
            <a:r>
              <a:rPr lang="zh-CN" altLang="en-US" sz="2000" b="1" dirty="0" smtClean="0">
                <a:latin typeface="宋体" pitchFamily="2" charset="-122"/>
              </a:rPr>
              <a:t>重叠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293096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067944" y="4509120"/>
            <a:ext cx="4752528" cy="1742720"/>
            <a:chOff x="3995936" y="4509120"/>
            <a:chExt cx="4752528" cy="1742720"/>
          </a:xfrm>
        </p:grpSpPr>
        <p:sp>
          <p:nvSpPr>
            <p:cNvPr id="29" name="矩形 28"/>
            <p:cNvSpPr/>
            <p:nvPr/>
          </p:nvSpPr>
          <p:spPr bwMode="auto">
            <a:xfrm>
              <a:off x="7164288" y="5879778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3995936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3995936" y="5878538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12160" y="5129705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860032" y="4653135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08304" y="4581448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08304" y="5013176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148064" y="5589240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283968" y="5589240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436096" y="5445224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660232" y="5589240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660232" y="5659982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452320" y="5373215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660232" y="5229200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660232" y="5515966"/>
              <a:ext cx="1440160" cy="363813"/>
            </a:xfrm>
            <a:prstGeom prst="bentConnector3">
              <a:avLst>
                <a:gd name="adj1" fmla="val 99736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172400" y="5372187"/>
              <a:ext cx="0" cy="5075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>
              <a:endCxn id="34" idx="1"/>
            </p:cNvCxnSpPr>
            <p:nvPr/>
          </p:nvCxnSpPr>
          <p:spPr bwMode="auto">
            <a:xfrm rot="5400000" flipH="1" flipV="1">
              <a:off x="6769991" y="4977653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5940152" y="450912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652120" y="4509120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16016" y="4869160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283968" y="4833156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085847" y="5067250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860032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740352" y="5373216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7812360" y="5877272"/>
              <a:ext cx="648072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164288" y="5878538"/>
              <a:ext cx="1296144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796136" y="4636101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04248" y="4653136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789601"/>
            <a:ext cx="3672408" cy="13619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执行的准备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装入</a:t>
            </a:r>
            <a:r>
              <a:rPr lang="en-US" altLang="zh-CN" sz="1800" b="1" dirty="0" smtClean="0">
                <a:latin typeface="宋体" pitchFamily="2" charset="-122"/>
              </a:rPr>
              <a:t>/PC)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执行的操作过程</a:t>
            </a:r>
            <a:r>
              <a:rPr lang="en-US" altLang="zh-CN" sz="1800" b="1" dirty="0" smtClean="0">
                <a:latin typeface="宋体" pitchFamily="2" charset="-122"/>
              </a:rPr>
              <a:t>(3</a:t>
            </a:r>
            <a:r>
              <a:rPr lang="zh-CN" altLang="en-US" sz="1800" b="1" dirty="0" smtClean="0">
                <a:latin typeface="宋体" pitchFamily="2" charset="-122"/>
              </a:rPr>
              <a:t>段式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(</a:t>
            </a:r>
            <a:r>
              <a:rPr lang="zh-CN" altLang="en-US" sz="1800" b="1" dirty="0" smtClean="0">
                <a:latin typeface="宋体" pitchFamily="2" charset="-122"/>
              </a:rPr>
              <a:t>需求：按逻辑地址访问主存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 smtClean="0">
                <a:latin typeface="+mn-ea"/>
              </a:rPr>
              <a:t>☆掌握</a:t>
            </a:r>
            <a:r>
              <a:rPr lang="zh-CN" altLang="en-US" sz="2000" b="1" dirty="0">
                <a:latin typeface="+mn-ea"/>
              </a:rPr>
              <a:t>概念、</a:t>
            </a:r>
            <a:r>
              <a:rPr lang="zh-CN" altLang="en-US" sz="2000" b="1" dirty="0" smtClean="0">
                <a:latin typeface="+mn-ea"/>
              </a:rPr>
              <a:t>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28229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主频、存储容量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可寻址空间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27687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响应时间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吞 </a:t>
            </a:r>
            <a:r>
              <a:rPr lang="zh-CN" altLang="en-US" b="1" dirty="0">
                <a:latin typeface="宋体" pitchFamily="2" charset="-122"/>
              </a:rPr>
              <a:t>吐 </a:t>
            </a:r>
            <a:r>
              <a:rPr lang="zh-CN" altLang="en-US" b="1" dirty="0" smtClean="0">
                <a:latin typeface="宋体" pitchFamily="2" charset="-122"/>
              </a:rPr>
              <a:t>率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4000" dirty="0" smtClean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 smtClean="0">
                <a:latin typeface="+mn-ea"/>
                <a:ea typeface="+mn-ea"/>
              </a:rPr>
              <a:t>I</a:t>
            </a:r>
            <a:r>
              <a:rPr lang="en-US" altLang="zh-CN" b="1" i="1" baseline="-14000" dirty="0" smtClean="0">
                <a:latin typeface="+mn-ea"/>
                <a:ea typeface="+mn-ea"/>
              </a:rPr>
              <a:t>N</a:t>
            </a:r>
            <a:r>
              <a:rPr lang="en-US" altLang="zh-CN" b="1" baseline="-14000" dirty="0" smtClean="0">
                <a:latin typeface="+mn-ea"/>
                <a:ea typeface="+mn-ea"/>
              </a:rPr>
              <a:t>(</a:t>
            </a:r>
            <a:r>
              <a:rPr lang="zh-CN" altLang="en-US" b="1" baseline="-14000" dirty="0" smtClean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 smtClean="0">
                <a:latin typeface="+mn-lt"/>
                <a:ea typeface="+mn-ea"/>
              </a:rPr>
              <a:t>i</a:t>
            </a:r>
            <a:r>
              <a:rPr lang="en-US" altLang="zh-CN" b="1" baseline="-14000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÷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4000" dirty="0" smtClean="0">
                <a:latin typeface="+mn-ea"/>
                <a:ea typeface="+mn-ea"/>
              </a:rPr>
              <a:t>CPU(</a:t>
            </a:r>
            <a:r>
              <a:rPr lang="zh-CN" altLang="en-US" b="1" baseline="-14000" dirty="0" smtClean="0">
                <a:latin typeface="+mn-ea"/>
                <a:ea typeface="+mn-ea"/>
              </a:rPr>
              <a:t>所有</a:t>
            </a:r>
            <a:r>
              <a:rPr lang="zh-CN" altLang="en-US" b="1" baseline="-14000" dirty="0" smtClean="0">
                <a:latin typeface="宋体" pitchFamily="2" charset="-122"/>
              </a:rPr>
              <a:t>任务</a:t>
            </a:r>
            <a:r>
              <a:rPr lang="en-US" altLang="zh-CN" b="1" baseline="-14000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</a:t>
            </a:r>
            <a:r>
              <a:rPr lang="en-US" altLang="zh-CN" sz="2200" b="1" dirty="0" smtClean="0">
                <a:latin typeface="宋体" pitchFamily="2" charset="-122"/>
              </a:rPr>
              <a:t>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〗PPT1.P31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endParaRPr lang="en-US" altLang="zh-CN" sz="2200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36798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*总体要求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zh-CN" altLang="en-US" b="1" dirty="0" smtClean="0">
                <a:latin typeface="宋体" pitchFamily="2" charset="-122"/>
              </a:rPr>
              <a:t>理解</a:t>
            </a:r>
            <a:r>
              <a:rPr lang="zh-CN" altLang="en-US" b="1" u="sng" dirty="0" smtClean="0">
                <a:latin typeface="宋体" pitchFamily="2" charset="-122"/>
              </a:rPr>
              <a:t>硬件组成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结构、部件、互连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②理解</a:t>
            </a:r>
            <a:r>
              <a:rPr lang="zh-CN" altLang="en-US" b="1" u="sng" dirty="0" smtClean="0">
                <a:latin typeface="宋体" pitchFamily="2" charset="-122"/>
              </a:rPr>
              <a:t>工作过程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执行准备、执行机制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③理解</a:t>
            </a:r>
            <a:r>
              <a:rPr lang="zh-CN" altLang="en-US" b="1" u="sng" dirty="0" smtClean="0">
                <a:latin typeface="宋体" pitchFamily="2" charset="-122"/>
              </a:rPr>
              <a:t>性能组成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关联软硬件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301">
            <a:hlinkClick r:id="rId3" action="ppaction://hlinkpres?slideindex=31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238692" y="342328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itchFamily="2" charset="-122"/>
              </a:rPr>
              <a:t>第</a:t>
            </a:r>
            <a:r>
              <a:rPr lang="en-US" altLang="zh-CN" sz="3200" b="1" dirty="0">
                <a:latin typeface="宋体" pitchFamily="2" charset="-122"/>
              </a:rPr>
              <a:t>2</a:t>
            </a:r>
            <a:r>
              <a:rPr lang="zh-CN" altLang="en-US" sz="3200" b="1" dirty="0">
                <a:latin typeface="宋体" pitchFamily="2" charset="-122"/>
              </a:rPr>
              <a:t>章 </a:t>
            </a:r>
            <a:r>
              <a:rPr lang="zh-CN" altLang="en-US" sz="3200" b="1" dirty="0"/>
              <a:t>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、数据的编码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</a:t>
            </a:r>
            <a:r>
              <a:rPr lang="zh-CN" altLang="en-US" sz="2000" b="1" dirty="0" smtClean="0">
                <a:latin typeface="+mn-ea"/>
              </a:rPr>
              <a:t>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 smtClean="0">
                <a:latin typeface="+mn-ea"/>
              </a:rPr>
              <a:t>△了解编码</a:t>
            </a:r>
            <a:r>
              <a:rPr lang="zh-CN" altLang="en-US" sz="2000" b="1" dirty="0">
                <a:latin typeface="+mn-ea"/>
              </a:rPr>
              <a:t>类型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码</a:t>
            </a:r>
            <a:endParaRPr lang="zh-CN" altLang="en-US" b="1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</a:t>
            </a:r>
            <a:r>
              <a:rPr lang="zh-CN" altLang="en-US" b="1" dirty="0" smtClean="0">
                <a:latin typeface="宋体" pitchFamily="2" charset="-122"/>
              </a:rPr>
              <a:t>补码、</a:t>
            </a:r>
            <a:r>
              <a:rPr lang="zh-CN" altLang="en-US" b="1" dirty="0">
                <a:latin typeface="宋体" pitchFamily="2" charset="-122"/>
              </a:rPr>
              <a:t>移码</a:t>
            </a:r>
            <a:r>
              <a:rPr lang="zh-CN" altLang="en-US" b="1" dirty="0" smtClean="0">
                <a:latin typeface="宋体" pitchFamily="2" charset="-122"/>
              </a:rPr>
              <a:t>的定义</a:t>
            </a:r>
            <a:r>
              <a:rPr lang="zh-CN" altLang="en-US" b="1" dirty="0">
                <a:latin typeface="宋体" pitchFamily="2" charset="-122"/>
              </a:rPr>
              <a:t>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86204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冗余</a:t>
            </a:r>
            <a:r>
              <a:rPr lang="zh-CN" altLang="en-US" b="1" dirty="0">
                <a:latin typeface="+mn-ea"/>
                <a:ea typeface="+mn-ea"/>
              </a:rPr>
              <a:t>检验</a:t>
            </a:r>
            <a:r>
              <a:rPr lang="zh-CN" altLang="en-US" b="1" dirty="0" smtClean="0">
                <a:latin typeface="+mn-ea"/>
                <a:ea typeface="+mn-ea"/>
              </a:rPr>
              <a:t>思想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检错及纠错的原理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                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◇</a:t>
            </a:r>
            <a:r>
              <a:rPr lang="zh-CN" altLang="en-US" sz="2000" b="1" dirty="0" smtClean="0">
                <a:latin typeface="+mn-ea"/>
                <a:ea typeface="+mn-ea"/>
              </a:rPr>
              <a:t>掌握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奇偶校验码的编码原理及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方法</a:t>
            </a:r>
            <a:r>
              <a:rPr lang="zh-CN" altLang="en-US" b="1" dirty="0" smtClean="0">
                <a:latin typeface="+mn-ea"/>
                <a:ea typeface="+mn-ea"/>
              </a:rPr>
              <a:t>、检验方法及能力  </a:t>
            </a:r>
            <a:r>
              <a:rPr lang="zh-CN" altLang="en-US" sz="2000" b="1" dirty="0" smtClean="0">
                <a:latin typeface="+mn-ea"/>
                <a:ea typeface="+mn-ea"/>
              </a:rPr>
              <a:t>◇</a:t>
            </a:r>
            <a:r>
              <a:rPr lang="zh-CN" altLang="en-US" sz="2000" b="1" dirty="0" smtClean="0">
                <a:latin typeface="+mn-ea"/>
                <a:ea typeface="+mn-ea"/>
              </a:rPr>
              <a:t>掌握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海</a:t>
            </a:r>
            <a:r>
              <a:rPr lang="zh-CN" altLang="en-US" b="1" dirty="0">
                <a:latin typeface="+mn-ea"/>
                <a:ea typeface="+mn-ea"/>
              </a:rPr>
              <a:t>明校验</a:t>
            </a:r>
            <a:r>
              <a:rPr lang="zh-CN" altLang="en-US" b="1" dirty="0" smtClean="0">
                <a:latin typeface="+mn-ea"/>
                <a:ea typeface="+mn-ea"/>
              </a:rPr>
              <a:t>码的</a:t>
            </a:r>
            <a:r>
              <a:rPr lang="zh-CN" altLang="en-US" b="1" u="sng" dirty="0" smtClean="0">
                <a:latin typeface="+mn-ea"/>
                <a:ea typeface="+mn-ea"/>
              </a:rPr>
              <a:t>编码原理</a:t>
            </a:r>
            <a:r>
              <a:rPr lang="zh-CN" altLang="en-US" b="1" dirty="0">
                <a:latin typeface="+mn-ea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方法</a:t>
            </a:r>
            <a:r>
              <a:rPr lang="zh-CN" altLang="en-US" b="1" dirty="0">
                <a:latin typeface="+mn-ea"/>
              </a:rPr>
              <a:t>、检验方法及</a:t>
            </a:r>
            <a:r>
              <a:rPr lang="zh-CN" altLang="en-US" b="1" dirty="0" smtClean="0">
                <a:latin typeface="+mn-ea"/>
              </a:rPr>
              <a:t>能力  </a:t>
            </a:r>
            <a:r>
              <a:rPr lang="zh-CN" altLang="en-US" sz="2000" b="1" dirty="0" smtClean="0">
                <a:latin typeface="+mn-ea"/>
              </a:rPr>
              <a:t>△了解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  <a:ea typeface="+mn-ea"/>
              </a:rPr>
              <a:t>     (CRC</a:t>
            </a:r>
            <a:r>
              <a:rPr lang="zh-CN" altLang="en-US" sz="2000" b="1" dirty="0" smtClean="0">
                <a:latin typeface="+mn-ea"/>
                <a:ea typeface="+mn-ea"/>
              </a:rPr>
              <a:t>不考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数据编码，数据表示，</a:t>
            </a:r>
            <a:r>
              <a:rPr lang="zh-CN" altLang="en-US" sz="2200" b="1" dirty="0" smtClean="0">
                <a:latin typeface="宋体" pitchFamily="2" charset="-122"/>
              </a:rPr>
              <a:t>定点运算组织，</a:t>
            </a:r>
            <a:r>
              <a:rPr lang="zh-CN" altLang="en-US" sz="2200" b="1" dirty="0" smtClean="0">
                <a:latin typeface="宋体" pitchFamily="2" charset="-122"/>
              </a:rPr>
              <a:t>运算器组织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696868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的表示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方法         </a:t>
            </a:r>
            <a:r>
              <a:rPr lang="zh-CN" altLang="en-US" sz="2000" b="1" dirty="0" smtClean="0">
                <a:latin typeface="+mn-ea"/>
              </a:rPr>
              <a:t>△理解相互关系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实数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掌握运算实现方法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表示方法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进制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格式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编码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，数据</a:t>
            </a:r>
            <a:r>
              <a:rPr lang="zh-CN" altLang="en-US" b="1" spc="-100" dirty="0">
                <a:latin typeface="宋体" pitchFamily="2" charset="-122"/>
              </a:rPr>
              <a:t>的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确定的表示方法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长度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表示与运算关系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组成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运算实现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运算、</a:t>
            </a:r>
            <a:r>
              <a:rPr lang="zh-CN" altLang="en-US" sz="1800" b="1" dirty="0" smtClean="0">
                <a:latin typeface="宋体" pitchFamily="2" charset="-122"/>
              </a:rPr>
              <a:t>溢出</a:t>
            </a:r>
            <a:r>
              <a:rPr lang="zh-CN" altLang="en-US" sz="1800" b="1" dirty="0">
                <a:latin typeface="宋体" pitchFamily="2" charset="-122"/>
              </a:rPr>
              <a:t>处理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706305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截断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</a:t>
            </a:r>
            <a:r>
              <a:rPr lang="zh-CN" altLang="en-US" sz="2000" dirty="0" smtClean="0"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默认</a:t>
            </a:r>
            <a:r>
              <a:rPr lang="zh-CN" altLang="en-US" sz="2000" b="1" dirty="0" smtClean="0">
                <a:latin typeface="宋体" pitchFamily="2" charset="-122"/>
              </a:rPr>
              <a:t>用补码表示</a:t>
            </a:r>
            <a:r>
              <a:rPr lang="en-US" altLang="zh-CN" sz="2000" b="1" dirty="0" smtClean="0">
                <a:latin typeface="宋体" pitchFamily="2" charset="-122"/>
              </a:rPr>
              <a:t>)   </a:t>
            </a:r>
            <a:r>
              <a:rPr lang="zh-CN" altLang="en-US" sz="2000" dirty="0" smtClean="0">
                <a:latin typeface="宋体" pitchFamily="2" charset="-122"/>
              </a:rPr>
              <a:t>                </a:t>
            </a:r>
            <a:r>
              <a:rPr lang="zh-CN" altLang="en-US" sz="2000" dirty="0" smtClean="0">
                <a:latin typeface="宋体" pitchFamily="2" charset="-122"/>
              </a:rPr>
              <a:t>  └</a:t>
            </a:r>
            <a:r>
              <a:rPr lang="zh-CN" altLang="en-US" sz="2000" b="1" dirty="0" smtClean="0">
                <a:latin typeface="宋体" pitchFamily="2" charset="-122"/>
              </a:rPr>
              <a:t>→逻辑实现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56247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 smtClean="0">
                <a:latin typeface="宋体" pitchFamily="2" charset="-122"/>
              </a:rPr>
              <a:t>(IEEE </a:t>
            </a:r>
            <a:r>
              <a:rPr lang="en-US" altLang="zh-CN" sz="2000" b="1" dirty="0" smtClean="0">
                <a:latin typeface="宋体" pitchFamily="2" charset="-122"/>
              </a:rPr>
              <a:t>754</a:t>
            </a:r>
            <a:r>
              <a:rPr lang="zh-CN" altLang="en-US" sz="2000" b="1" dirty="0" smtClean="0">
                <a:latin typeface="宋体" pitchFamily="2" charset="-122"/>
              </a:rPr>
              <a:t>标准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8937"/>
            <a:ext cx="8856984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逻辑数</a:t>
            </a:r>
            <a:r>
              <a:rPr lang="zh-CN" altLang="en-US" b="1" dirty="0" smtClean="0">
                <a:latin typeface="宋体" pitchFamily="2" charset="-122"/>
              </a:rPr>
              <a:t>的表示</a:t>
            </a:r>
            <a:r>
              <a:rPr lang="zh-CN" altLang="en-US" b="1" dirty="0" smtClean="0">
                <a:latin typeface="宋体" pitchFamily="2" charset="-122"/>
              </a:rPr>
              <a:t>方法，运算</a:t>
            </a:r>
            <a:r>
              <a:rPr lang="zh-CN" altLang="en-US" b="1" dirty="0" smtClean="0">
                <a:latin typeface="宋体" pitchFamily="2" charset="-122"/>
              </a:rPr>
              <a:t>规则、实现方法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字符</a:t>
            </a:r>
            <a:r>
              <a:rPr lang="zh-CN" altLang="en-US" b="1" dirty="0" smtClean="0">
                <a:latin typeface="宋体" pitchFamily="2" charset="-122"/>
              </a:rPr>
              <a:t>的表示</a:t>
            </a:r>
            <a:r>
              <a:rPr lang="zh-CN" altLang="en-US" b="1" dirty="0" smtClean="0">
                <a:latin typeface="宋体" pitchFamily="2" charset="-122"/>
              </a:rPr>
              <a:t>方法，运算</a:t>
            </a:r>
            <a:r>
              <a:rPr lang="zh-CN" altLang="en-US" b="1" dirty="0" smtClean="0">
                <a:latin typeface="宋体" pitchFamily="2" charset="-122"/>
              </a:rPr>
              <a:t>规则、实现方法    </a:t>
            </a:r>
            <a:r>
              <a:rPr lang="zh-CN" altLang="en-US" sz="16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设置</a:t>
            </a:r>
            <a:r>
              <a:rPr lang="zh-CN" altLang="en-US" sz="1800" b="1" dirty="0" smtClean="0">
                <a:latin typeface="宋体" pitchFamily="2" charset="-122"/>
              </a:rPr>
              <a:t>标志位的原因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扩展至有</a:t>
            </a:r>
            <a:r>
              <a:rPr lang="zh-CN" altLang="en-US" sz="1800" b="1" dirty="0" smtClean="0">
                <a:latin typeface="宋体" pitchFamily="2" charset="-122"/>
              </a:rPr>
              <a:t>符号关系运算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91880" y="5399456"/>
            <a:ext cx="2880320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416824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熟练</a:t>
            </a:r>
            <a:r>
              <a:rPr lang="zh-CN" altLang="en-US" sz="2000" b="1" dirty="0">
                <a:latin typeface="宋体" pitchFamily="2" charset="-122"/>
              </a:rPr>
              <a:t>运用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r>
              <a:rPr lang="zh-CN" altLang="en-US" sz="2000" b="1" dirty="0">
                <a:latin typeface="宋体" pitchFamily="2" charset="-122"/>
              </a:rPr>
              <a:t>方法、不</a:t>
            </a:r>
            <a:r>
              <a:rPr lang="zh-CN" altLang="en-US" sz="2000" b="1" dirty="0" smtClean="0">
                <a:latin typeface="宋体" pitchFamily="2" charset="-122"/>
              </a:rPr>
              <a:t>考计算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易错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649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补码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无</a:t>
            </a:r>
            <a:r>
              <a:rPr lang="zh-CN" altLang="en-US" b="1" dirty="0">
                <a:latin typeface="宋体" pitchFamily="2" charset="-122"/>
              </a:rPr>
              <a:t>符号加减的运算</a:t>
            </a:r>
            <a:r>
              <a:rPr lang="zh-CN" altLang="en-US" b="1" dirty="0" smtClean="0">
                <a:latin typeface="宋体" pitchFamily="2" charset="-122"/>
              </a:rPr>
              <a:t>规则、逻辑实现、溢出判断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原码运算不考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 smtClean="0">
                <a:latin typeface="宋体" pitchFamily="2" charset="-122"/>
              </a:rPr>
              <a:t>CF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en-US" altLang="zh-CN" sz="2000" b="1" dirty="0" smtClean="0">
                <a:latin typeface="宋体" pitchFamily="2" charset="-122"/>
              </a:rPr>
              <a:t>OF</a:t>
            </a:r>
            <a:r>
              <a:rPr lang="zh-CN" altLang="en-US" sz="2000" b="1" dirty="0" smtClean="0">
                <a:latin typeface="宋体" pitchFamily="2" charset="-122"/>
              </a:rPr>
              <a:t>的形成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〖</a:t>
            </a:r>
            <a:r>
              <a:rPr lang="zh-CN" altLang="en-US" sz="2200" b="1" dirty="0">
                <a:latin typeface="宋体" pitchFamily="2" charset="-122"/>
              </a:rPr>
              <a:t>例</a:t>
            </a:r>
            <a:r>
              <a:rPr lang="en-US" altLang="zh-CN" sz="2200" b="1" dirty="0">
                <a:latin typeface="宋体" pitchFamily="2" charset="-122"/>
              </a:rPr>
              <a:t>〗</a:t>
            </a:r>
            <a:r>
              <a:rPr lang="en-US" altLang="zh-CN" sz="2200" b="1" dirty="0" smtClean="0">
                <a:latin typeface="宋体" pitchFamily="2" charset="-122"/>
              </a:rPr>
              <a:t>PPT2.P65</a:t>
            </a:r>
            <a:r>
              <a:rPr lang="zh-CN" altLang="en-US" sz="2200" b="1" dirty="0" smtClean="0">
                <a:latin typeface="宋体" pitchFamily="2" charset="-122"/>
              </a:rPr>
              <a:t>例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endParaRPr lang="en-US" altLang="zh-CN" sz="2200" dirty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68960"/>
            <a:ext cx="88120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逻辑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算术移位</a:t>
            </a:r>
            <a:r>
              <a:rPr lang="zh-CN" altLang="en-US" b="1" dirty="0" smtClean="0">
                <a:latin typeface="宋体" pitchFamily="2" charset="-122"/>
              </a:rPr>
              <a:t>的运算规则、溢出判断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逻辑实现不考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97513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机器乘法实现</a:t>
            </a:r>
            <a:r>
              <a:rPr lang="zh-CN" altLang="en-US" b="1" dirty="0" smtClean="0">
                <a:latin typeface="宋体" pitchFamily="2" charset="-122"/>
              </a:rPr>
              <a:t>思路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spc="-100" dirty="0" smtClean="0">
                <a:latin typeface="宋体" pitchFamily="2" charset="-122"/>
              </a:rPr>
              <a:t>无符号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原码乘法的运算规则</a:t>
            </a:r>
            <a:r>
              <a:rPr lang="zh-CN" altLang="en-US" b="1" spc="-100" dirty="0" smtClean="0">
                <a:latin typeface="宋体" pitchFamily="2" charset="-122"/>
              </a:rPr>
              <a:t>、溢出判断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逻辑实现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控制流程不考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 smtClean="0">
                <a:latin typeface="宋体" pitchFamily="2" charset="-122"/>
              </a:rPr>
              <a:t>△理解方法、不考计算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浮点</a:t>
            </a:r>
            <a:r>
              <a:rPr lang="zh-CN" altLang="en-US" b="1" dirty="0">
                <a:latin typeface="宋体" pitchFamily="2" charset="-122"/>
              </a:rPr>
              <a:t>加减运算的运算</a:t>
            </a:r>
            <a:r>
              <a:rPr lang="zh-CN" altLang="en-US" b="1" dirty="0" smtClean="0">
                <a:latin typeface="宋体" pitchFamily="2" charset="-122"/>
              </a:rPr>
              <a:t>步骤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五、十进制数的加减运算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×</a:t>
            </a:r>
            <a:r>
              <a:rPr lang="zh-CN" altLang="en-US" sz="2000" b="1" dirty="0" smtClean="0">
                <a:latin typeface="宋体" pitchFamily="2" charset="-122"/>
              </a:rPr>
              <a:t>不考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3" name="AutoShape 301">
            <a:hlinkClick r:id="rId2" action="ppaction://hlinkpres?slideindex=6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8461126" y="227756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21733</TotalTime>
  <Words>3207</Words>
  <Application>Microsoft Office PowerPoint</Application>
  <PresentationFormat>全屏显示(4:3)</PresentationFormat>
  <Paragraphs>362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633</cp:revision>
  <dcterms:created xsi:type="dcterms:W3CDTF">2002-02-16T03:40:16Z</dcterms:created>
  <dcterms:modified xsi:type="dcterms:W3CDTF">2018-07-13T09:25:47Z</dcterms:modified>
</cp:coreProperties>
</file>