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36" r:id="rId3"/>
    <p:sldId id="437" r:id="rId4"/>
    <p:sldId id="258" r:id="rId5"/>
    <p:sldId id="441" r:id="rId6"/>
    <p:sldId id="257" r:id="rId7"/>
    <p:sldId id="442" r:id="rId8"/>
    <p:sldId id="443" r:id="rId9"/>
    <p:sldId id="410" r:id="rId10"/>
    <p:sldId id="445" r:id="rId11"/>
    <p:sldId id="414" r:id="rId12"/>
    <p:sldId id="415" r:id="rId13"/>
    <p:sldId id="417" r:id="rId14"/>
    <p:sldId id="384" r:id="rId15"/>
    <p:sldId id="351" r:id="rId16"/>
    <p:sldId id="357" r:id="rId17"/>
    <p:sldId id="447" r:id="rId18"/>
    <p:sldId id="448" r:id="rId19"/>
    <p:sldId id="438" r:id="rId20"/>
    <p:sldId id="444" r:id="rId21"/>
    <p:sldId id="345" r:id="rId22"/>
    <p:sldId id="449" r:id="rId23"/>
    <p:sldId id="450" r:id="rId24"/>
    <p:sldId id="385" r:id="rId25"/>
    <p:sldId id="420" r:id="rId26"/>
    <p:sldId id="452" r:id="rId27"/>
    <p:sldId id="451" r:id="rId28"/>
    <p:sldId id="423" r:id="rId29"/>
    <p:sldId id="424" r:id="rId30"/>
    <p:sldId id="425" r:id="rId31"/>
    <p:sldId id="426" r:id="rId32"/>
    <p:sldId id="434" r:id="rId33"/>
    <p:sldId id="427" r:id="rId34"/>
    <p:sldId id="428" r:id="rId35"/>
    <p:sldId id="365" r:id="rId36"/>
    <p:sldId id="259" r:id="rId37"/>
    <p:sldId id="43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CCCCFF"/>
    <a:srgbClr val="CCECFF"/>
    <a:srgbClr val="CCFFFF"/>
    <a:srgbClr val="CC3300"/>
    <a:srgbClr val="99CCFF"/>
    <a:srgbClr val="009999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1720" autoAdjust="0"/>
  </p:normalViewPr>
  <p:slideViewPr>
    <p:cSldViewPr>
      <p:cViewPr>
        <p:scale>
          <a:sx n="70" d="100"/>
          <a:sy n="70" d="100"/>
        </p:scale>
        <p:origin x="-792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结构与组成是算法设计与算法实现的关系，结构不是本课程研究的内容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9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RD</a:t>
            </a:r>
            <a:r>
              <a:rPr lang="en-US" altLang="zh-CN" dirty="0" smtClean="0">
                <a:sym typeface="Symbol"/>
              </a:rPr>
              <a:t>WR=0</a:t>
            </a:r>
            <a:r>
              <a:rPr lang="zh-CN" altLang="en-US" dirty="0" smtClean="0">
                <a:sym typeface="Symbol"/>
              </a:rPr>
              <a:t>，或</a:t>
            </a:r>
            <a:r>
              <a:rPr lang="en-US" altLang="zh-CN" dirty="0" smtClean="0">
                <a:sym typeface="Symbol"/>
              </a:rPr>
              <a:t>RD</a:t>
            </a:r>
            <a:r>
              <a:rPr lang="zh-CN" altLang="en-US" dirty="0" smtClean="0">
                <a:sym typeface="Symbol"/>
              </a:rPr>
              <a:t>、</a:t>
            </a:r>
            <a:r>
              <a:rPr lang="en-US" altLang="zh-CN" dirty="0" smtClean="0">
                <a:sym typeface="Symbol"/>
              </a:rPr>
              <a:t>WR</a:t>
            </a:r>
            <a:r>
              <a:rPr lang="zh-CN" altLang="en-US" dirty="0" smtClean="0">
                <a:sym typeface="Symbol"/>
              </a:rPr>
              <a:t>均为高阻态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5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指令概念的区别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实际机器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所写程序能够被硬件直接识别的执行的机器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设计角色的引入（性能与成本）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MEM[MAR]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中地址为</a:t>
            </a:r>
            <a:r>
              <a:rPr lang="en-US" altLang="zh-CN" dirty="0" smtClean="0"/>
              <a:t>(MAR)</a:t>
            </a:r>
            <a:r>
              <a:rPr lang="zh-CN" altLang="en-US" dirty="0" smtClean="0"/>
              <a:t>的存储单元内容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58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等待包括等待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调度时间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逻辑电路基础：</a:t>
            </a:r>
            <a:endParaRPr lang="en-US" altLang="zh-CN" dirty="0" smtClean="0"/>
          </a:p>
          <a:p>
            <a:r>
              <a:rPr lang="zh-CN" altLang="en-US" dirty="0" smtClean="0"/>
              <a:t>组合电路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逻辑门、布尔代数、卡诺图化简</a:t>
            </a:r>
            <a:endParaRPr lang="en-US" altLang="zh-CN" dirty="0" smtClean="0"/>
          </a:p>
          <a:p>
            <a:r>
              <a:rPr lang="zh-CN" altLang="en-US" dirty="0" smtClean="0"/>
              <a:t>组合电路应用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一位加法器、译码器、编码器、多路选择器、移位器</a:t>
            </a:r>
            <a:endParaRPr lang="en-US" altLang="zh-CN" dirty="0" smtClean="0"/>
          </a:p>
          <a:p>
            <a:r>
              <a:rPr lang="zh-CN" altLang="en-US" dirty="0" smtClean="0"/>
              <a:t>时序电路</a:t>
            </a:r>
            <a:r>
              <a:rPr lang="en-US" altLang="zh-CN" dirty="0" smtClean="0"/>
              <a:t>—D</a:t>
            </a:r>
            <a:r>
              <a:rPr lang="zh-CN" altLang="en-US" dirty="0" smtClean="0"/>
              <a:t>锁存器、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触发器、</a:t>
            </a:r>
            <a:r>
              <a:rPr lang="en-US" altLang="zh-CN" dirty="0" smtClean="0"/>
              <a:t>J-K</a:t>
            </a:r>
            <a:r>
              <a:rPr lang="zh-CN" altLang="en-US" dirty="0" smtClean="0"/>
              <a:t>触发器、寄存器、移位寄存器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SIMD--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single instruction multiple data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8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9064-AE4F-445E-8064-9C8682FB476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有跳转型指令的原因：计算机具有逻辑判断功能，执行顺序会变化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地址空间是一个非负整数地址的集合，线性地址空间指地址空间中的整数是连续的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50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存储元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可存储一个二进制位的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</a:t>
            </a:r>
            <a:r>
              <a:rPr lang="zh-CN" altLang="en-US" u="sng" dirty="0"/>
              <a:t>同时存储</a:t>
            </a:r>
            <a:r>
              <a:rPr lang="zh-CN" altLang="en-US" dirty="0"/>
              <a:t>一串</a:t>
            </a:r>
            <a:r>
              <a:rPr lang="zh-CN" altLang="en-US" dirty="0" smtClean="0"/>
              <a:t>二进制位的</a:t>
            </a:r>
            <a:r>
              <a:rPr lang="zh-CN" altLang="en-US" u="sng" dirty="0" smtClean="0"/>
              <a:t>元件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与一个地址相对应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存储阵列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所有存储单元的集合；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存储单元地址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每个存储单元被赋予</a:t>
            </a:r>
            <a:r>
              <a:rPr lang="zh-CN" altLang="en-US" dirty="0" smtClean="0"/>
              <a:t>的唯一</a:t>
            </a:r>
            <a:r>
              <a:rPr lang="zh-CN" altLang="en-US" u="sng" dirty="0"/>
              <a:t>编号</a:t>
            </a:r>
            <a:r>
              <a:rPr lang="zh-CN" altLang="en-US" u="none" dirty="0" smtClean="0"/>
              <a:t>，存储单元长度</a:t>
            </a:r>
            <a:r>
              <a:rPr lang="en-US" altLang="zh-CN" u="none" dirty="0" smtClean="0"/>
              <a:t>—</a:t>
            </a:r>
            <a:r>
              <a:rPr lang="zh-CN" altLang="en-US" u="none" dirty="0" smtClean="0"/>
              <a:t>一个存储单元能存储的</a:t>
            </a:r>
            <a:r>
              <a:rPr lang="zh-CN" altLang="en-US" u="sng" dirty="0" smtClean="0"/>
              <a:t>二进制信息位数</a:t>
            </a:r>
            <a:endParaRPr lang="zh-CN" altLang="en-US" u="sng" dirty="0"/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存储容量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存储阵列可存储的</a:t>
            </a:r>
            <a:r>
              <a:rPr lang="zh-CN" altLang="en-US" u="sng" dirty="0"/>
              <a:t>二进制位数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的入端、出端位数相同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从设备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拨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接电话的人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：每个设备有一个唯一的编号（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：通过地址区分（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个操作命令），通过命令区分（都从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：总线操作所需时长不等（与设备速度相关）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4956B0B-AB87-4307-BB1D-829EC9002D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slide" Target="slide30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>
                <a:ea typeface="楷体_GB2312" pitchFamily="49" charset="-122"/>
              </a:rPr>
              <a:t>计算机</a:t>
            </a:r>
            <a:r>
              <a:rPr lang="zh-CN" altLang="en-US" sz="5400" b="1" dirty="0" smtClean="0">
                <a:ea typeface="楷体_GB2312" pitchFamily="49" charset="-122"/>
              </a:rPr>
              <a:t>组织与结构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03350" y="3284538"/>
            <a:ext cx="6624638" cy="13128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600" b="1" dirty="0"/>
              <a:t>Email: </a:t>
            </a:r>
            <a:r>
              <a:rPr lang="en-US" altLang="zh-CN" sz="3600" dirty="0"/>
              <a:t>renguolin@seu.edu.cn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187186" y="930097"/>
            <a:ext cx="2176902" cy="913289"/>
            <a:chOff x="4555338" y="764704"/>
            <a:chExt cx="2176902" cy="913289"/>
          </a:xfrm>
        </p:grpSpPr>
        <p:sp>
          <p:nvSpPr>
            <p:cNvPr id="93" name="Oval 287"/>
            <p:cNvSpPr>
              <a:spLocks noChangeArrowheads="1"/>
            </p:cNvSpPr>
            <p:nvPr/>
          </p:nvSpPr>
          <p:spPr bwMode="auto">
            <a:xfrm>
              <a:off x="5760672" y="764704"/>
              <a:ext cx="971568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555338" y="1262068"/>
              <a:ext cx="683536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 flipH="1">
              <a:off x="5185138" y="1109906"/>
              <a:ext cx="683006" cy="26639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40322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存储程序方式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⑴程序和数据</a:t>
            </a:r>
            <a:r>
              <a:rPr lang="zh-CN" altLang="en-US" b="1" u="sng" dirty="0" smtClean="0">
                <a:latin typeface="宋体" pitchFamily="2" charset="-122"/>
              </a:rPr>
              <a:t>预先存放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            </a:t>
            </a:r>
            <a:r>
              <a:rPr lang="zh-CN" altLang="en-US" sz="1800" b="1" dirty="0" smtClean="0">
                <a:latin typeface="宋体" pitchFamily="2" charset="-122"/>
              </a:rPr>
              <a:t>←程序存放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←程序执行</a:t>
            </a:r>
            <a:endParaRPr lang="en-US" altLang="zh-CN" sz="1800" b="1" u="sng" dirty="0" smtClean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3688" y="2420888"/>
            <a:ext cx="6552728" cy="936104"/>
            <a:chOff x="1403648" y="4725144"/>
            <a:chExt cx="6552728" cy="936104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  <a:endCxn id="82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2" name="Text Box 16"/>
          <p:cNvSpPr txBox="1">
            <a:spLocks noChangeArrowheads="1"/>
          </p:cNvSpPr>
          <p:nvPr/>
        </p:nvSpPr>
        <p:spPr bwMode="auto">
          <a:xfrm>
            <a:off x="142845" y="1794882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程序的执行过程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142844" y="3356992"/>
            <a:ext cx="8858312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b="1" dirty="0" smtClean="0">
                <a:latin typeface="宋体" pitchFamily="2" charset="-122"/>
              </a:rPr>
              <a:t>构成的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b="1" dirty="0" smtClean="0">
                <a:latin typeface="宋体" pitchFamily="2" charset="-122"/>
              </a:rPr>
              <a:t>空间，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dirty="0" smtClean="0">
                <a:latin typeface="宋体" pitchFamily="2" charset="-122"/>
              </a:rPr>
              <a:t>─────┴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指令与数据长度不固定</a:t>
            </a:r>
            <a:r>
              <a:rPr lang="zh-CN" altLang="en-US" sz="1800" b="1" dirty="0" smtClean="0">
                <a:latin typeface="宋体" pitchFamily="2" charset="-122"/>
              </a:rPr>
              <a:t>，不区分</a:t>
            </a:r>
            <a:r>
              <a:rPr lang="zh-CN" altLang="en-US" sz="1800" b="1" dirty="0" smtClean="0">
                <a:latin typeface="宋体" pitchFamily="2" charset="-122"/>
              </a:rPr>
              <a:t>可</a:t>
            </a:r>
            <a:r>
              <a:rPr lang="zh-CN" altLang="en-US" sz="1800" b="1" dirty="0" smtClean="0">
                <a:latin typeface="宋体" pitchFamily="2" charset="-122"/>
              </a:rPr>
              <a:t>简化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10" name="AutoShape 29"/>
          <p:cNvSpPr>
            <a:spLocks/>
          </p:cNvSpPr>
          <p:nvPr/>
        </p:nvSpPr>
        <p:spPr bwMode="auto">
          <a:xfrm>
            <a:off x="5652120" y="550092"/>
            <a:ext cx="1368152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①为什么？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3491880" y="1772816"/>
            <a:ext cx="54361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5" name="AutoShape 29"/>
          <p:cNvSpPr>
            <a:spLocks/>
          </p:cNvSpPr>
          <p:nvPr/>
        </p:nvSpPr>
        <p:spPr bwMode="auto">
          <a:xfrm>
            <a:off x="5580112" y="1918244"/>
            <a:ext cx="1728192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-30288"/>
              <a:gd name="adj6" fmla="val -21141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②为什么要取？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2195736" y="1918244"/>
            <a:ext cx="1975796" cy="357190"/>
          </a:xfrm>
          <a:prstGeom prst="borderCallout2">
            <a:avLst>
              <a:gd name="adj1" fmla="val 51348"/>
              <a:gd name="adj2" fmla="val 100274"/>
              <a:gd name="adj3" fmla="val 51348"/>
              <a:gd name="adj4" fmla="val 108567"/>
              <a:gd name="adj5" fmla="val -24192"/>
              <a:gd name="adj6" fmla="val 117741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③为什么要逐条？</a:t>
            </a:r>
            <a:endParaRPr lang="zh-CN" altLang="en-US" sz="1800" b="1" dirty="0"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4059078" y="1772816"/>
            <a:ext cx="351174" cy="145428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79512" y="5085184"/>
            <a:ext cx="882164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①硬件按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此参数</a:t>
            </a:r>
            <a:r>
              <a:rPr lang="zh-CN" altLang="en-US" b="1" spc="-100" dirty="0" smtClean="0">
                <a:latin typeface="宋体" pitchFamily="2" charset="-122"/>
              </a:rPr>
              <a:t>配置</a:t>
            </a:r>
            <a:r>
              <a:rPr lang="zh-CN" altLang="en-US" b="1" spc="-100" dirty="0" smtClean="0">
                <a:latin typeface="+mn-ea"/>
              </a:rPr>
              <a:t>，软件按</a:t>
            </a:r>
            <a:r>
              <a:rPr lang="zh-CN" altLang="en-US" b="1" u="sng" spc="-100" dirty="0" smtClean="0">
                <a:solidFill>
                  <a:srgbClr val="800080"/>
                </a:solidFill>
                <a:latin typeface="+mn-ea"/>
              </a:rPr>
              <a:t>此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+mn-ea"/>
              </a:rPr>
              <a:t>参数</a:t>
            </a:r>
            <a:r>
              <a:rPr lang="zh-CN" altLang="en-US" b="1" spc="-100" dirty="0">
                <a:latin typeface="+mn-ea"/>
              </a:rPr>
              <a:t>编程</a:t>
            </a:r>
            <a:endParaRPr lang="en-US" altLang="zh-CN" b="1" spc="-100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+mn-ea"/>
              </a:rPr>
              <a:t>                          (</a:t>
            </a:r>
            <a:r>
              <a:rPr lang="zh-CN" altLang="en-US" sz="2000" b="1" dirty="0" smtClean="0">
                <a:latin typeface="+mn-ea"/>
              </a:rPr>
              <a:t>硬件</a:t>
            </a:r>
            <a:r>
              <a:rPr lang="en-US" altLang="zh-CN" sz="2000" b="1" dirty="0" smtClean="0">
                <a:latin typeface="+mn-ea"/>
              </a:rPr>
              <a:t>MEM) 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</a:rPr>
              <a:t>←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</a:rPr>
              <a:t>参数相同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</a:rPr>
              <a:t>→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程序</a:t>
            </a:r>
            <a:r>
              <a:rPr lang="en-US" altLang="zh-CN" sz="2000" b="1" dirty="0" smtClean="0">
                <a:latin typeface="+mn-ea"/>
              </a:rPr>
              <a:t>MEM)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+mn-ea"/>
              </a:rPr>
              <a:t>               </a:t>
            </a:r>
            <a:r>
              <a:rPr lang="zh-CN" altLang="en-US" b="1" dirty="0" smtClean="0">
                <a:latin typeface="+mn-ea"/>
              </a:rPr>
              <a:t>②</a:t>
            </a:r>
            <a:r>
              <a:rPr lang="zh-CN" altLang="en-US" b="1" dirty="0">
                <a:latin typeface="+mn-ea"/>
              </a:rPr>
              <a:t>程序执行</a:t>
            </a:r>
            <a:r>
              <a:rPr lang="zh-CN" altLang="en-US" b="1" dirty="0" smtClean="0">
                <a:latin typeface="+mn-ea"/>
              </a:rPr>
              <a:t>时，按</a:t>
            </a:r>
            <a:r>
              <a:rPr lang="zh-CN" altLang="en-US" b="1" u="sng" dirty="0">
                <a:latin typeface="+mn-ea"/>
              </a:rPr>
              <a:t>程序</a:t>
            </a:r>
            <a:r>
              <a:rPr lang="en-US" altLang="zh-CN" b="1" u="sng" dirty="0">
                <a:latin typeface="+mn-ea"/>
              </a:rPr>
              <a:t>MEM</a:t>
            </a:r>
            <a:r>
              <a:rPr lang="zh-CN" altLang="en-US" b="1" u="sng" dirty="0">
                <a:latin typeface="+mn-ea"/>
              </a:rPr>
              <a:t>地址</a:t>
            </a:r>
            <a:r>
              <a:rPr lang="zh-CN" altLang="en-US" b="1" dirty="0">
                <a:latin typeface="+mn-ea"/>
              </a:rPr>
              <a:t>访问</a:t>
            </a:r>
            <a:r>
              <a:rPr lang="zh-CN" altLang="en-US" b="1" u="sng" dirty="0">
                <a:latin typeface="+mn-ea"/>
              </a:rPr>
              <a:t>硬件</a:t>
            </a:r>
            <a:r>
              <a:rPr lang="en-US" altLang="zh-CN" b="1" u="sng" dirty="0" smtClean="0">
                <a:latin typeface="+mn-ea"/>
              </a:rPr>
              <a:t>MEM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32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2483768" y="4581128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存储单元长度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编址单位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、存储单元个数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地址个数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zh-CN" altLang="en-US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/>
      <p:bldP spid="110" grpId="0" animBg="1"/>
      <p:bldP spid="114" grpId="0"/>
      <p:bldP spid="55" grpId="0" animBg="1"/>
      <p:bldP spid="55" grpId="1" animBg="1"/>
      <p:bldP spid="31" grpId="0" animBg="1"/>
      <p:bldP spid="31" grpId="1" animBg="1"/>
      <p:bldP spid="29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计算机的结构与部件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0027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*基本结构：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+mn-lt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改进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zh-CN" altLang="en-US" sz="1800" b="1" dirty="0" smtClean="0">
                <a:latin typeface="宋体" pitchFamily="2" charset="-122"/>
              </a:rPr>
              <a:t>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7" y="3789040"/>
            <a:ext cx="6048671" cy="1814762"/>
            <a:chOff x="323529" y="3644131"/>
            <a:chExt cx="6048671" cy="1814762"/>
          </a:xfrm>
        </p:grpSpPr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323529" y="3644131"/>
              <a:ext cx="3862710" cy="18147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4833937" y="3644131"/>
              <a:ext cx="1538263" cy="1814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辅助存储器</a:t>
              </a:r>
              <a:endParaRPr lang="zh-CN" altLang="en-US" sz="1800" b="1" dirty="0">
                <a:solidFill>
                  <a:srgbClr val="990099"/>
                </a:solidFill>
              </a:endParaRPr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2653557" y="4293096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467544" y="3803130"/>
              <a:ext cx="2186013" cy="15113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3467100" y="3846787"/>
              <a:ext cx="574675" cy="14676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器</a:t>
              </a:r>
            </a:p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 flipV="1">
              <a:off x="2653557" y="5013176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V="1">
              <a:off x="4187825" y="4379393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V="1">
              <a:off x="4186238" y="5013176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 flipV="1">
              <a:off x="4186238" y="5157192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755576" y="4882630"/>
              <a:ext cx="1584176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控制单元</a:t>
              </a:r>
              <a:r>
                <a:rPr lang="en-US" altLang="zh-CN" sz="1800" b="1" dirty="0"/>
                <a:t>CU</a:t>
              </a: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1394644" y="3837535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 flipH="1" flipV="1">
              <a:off x="1547664" y="4551511"/>
              <a:ext cx="1" cy="3311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563366" y="4149081"/>
              <a:ext cx="1993329" cy="4097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算术逻辑</a:t>
              </a:r>
              <a:r>
                <a:rPr lang="zh-CN" altLang="en-US" sz="1800" b="1" dirty="0" smtClean="0"/>
                <a:t>单元</a:t>
              </a:r>
              <a:r>
                <a:rPr lang="en-US" altLang="zh-CN" sz="1800" b="1" dirty="0" smtClean="0"/>
                <a:t>ALU</a:t>
              </a:r>
              <a:endParaRPr lang="en-US" altLang="zh-CN" sz="1800" b="1" dirty="0"/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2771800" y="3716139"/>
              <a:ext cx="574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/>
                <a:t>主机</a:t>
              </a:r>
            </a:p>
          </p:txBody>
        </p:sp>
        <p:sp>
          <p:nvSpPr>
            <p:cNvPr id="99" name="Line 116"/>
            <p:cNvSpPr>
              <a:spLocks noChangeShapeType="1"/>
            </p:cNvSpPr>
            <p:nvPr/>
          </p:nvSpPr>
          <p:spPr bwMode="auto">
            <a:xfrm flipH="1" flipV="1">
              <a:off x="2653557" y="5157192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653557" y="4725144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>
              <a:off x="4186238" y="4725144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179263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访存时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1983409"/>
            <a:ext cx="8856984" cy="122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    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运算与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</a:t>
            </a:r>
            <a:r>
              <a:rPr lang="zh-CN" altLang="en-US" sz="1800" dirty="0" smtClean="0">
                <a:latin typeface="宋体" pitchFamily="2" charset="-122"/>
              </a:rPr>
              <a:t>└←</a:t>
            </a:r>
            <a:r>
              <a:rPr lang="zh-CN" altLang="en-US" sz="1800" b="1" dirty="0" smtClean="0">
                <a:latin typeface="宋体" pitchFamily="2" charset="-122"/>
              </a:rPr>
              <a:t>缓冲技术＋</a:t>
            </a:r>
            <a:r>
              <a:rPr lang="en-US" altLang="zh-CN" sz="1800" b="1" dirty="0" smtClean="0">
                <a:latin typeface="宋体" pitchFamily="2" charset="-122"/>
              </a:rPr>
              <a:t>DMA</a:t>
            </a:r>
            <a:r>
              <a:rPr lang="zh-CN" altLang="en-US" sz="1800" b="1" dirty="0" smtClean="0">
                <a:latin typeface="宋体" pitchFamily="2" charset="-122"/>
              </a:rPr>
              <a:t>技术</a:t>
            </a:r>
            <a:r>
              <a:rPr lang="en-US" altLang="zh-CN" sz="1800" b="1" dirty="0" smtClean="0">
                <a:latin typeface="宋体" pitchFamily="2" charset="-122"/>
              </a:rPr>
              <a:t>  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在</a:t>
            </a:r>
            <a:r>
              <a:rPr lang="zh-CN" altLang="en-US" sz="1800" b="1" dirty="0" smtClean="0">
                <a:latin typeface="宋体" pitchFamily="2" charset="-122"/>
              </a:rPr>
              <a:t>第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章讨论</a:t>
            </a:r>
            <a:endParaRPr lang="zh-CN" altLang="en-US" sz="18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0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3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2" y="30795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、计算机部件的基本组成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常指主存，泛指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宋体" pitchFamily="2" charset="-122"/>
              </a:rPr>
              <a:t>按地址访问的</a:t>
            </a:r>
            <a:r>
              <a:rPr lang="zh-CN" altLang="en-US" sz="2200" b="1" dirty="0" smtClean="0">
                <a:latin typeface="宋体" pitchFamily="2" charset="-122"/>
              </a:rPr>
              <a:t>存储部件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79387" y="1757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存储阵列、地址译码、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控制等     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←数电讲过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399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元、存储单元、</a:t>
            </a:r>
            <a:r>
              <a:rPr lang="zh-CN" altLang="en-US" b="1" dirty="0"/>
              <a:t>存储阵列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 存储单元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存储字长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存储器容量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289055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>
                  <a:latin typeface="宋体" pitchFamily="2" charset="-122"/>
                </a:rPr>
                <a:t>阵列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1941" y="2865317"/>
            <a:ext cx="576263" cy="431800"/>
            <a:chOff x="6411941" y="2925142"/>
            <a:chExt cx="576263" cy="431800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576263" cy="142875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379" y="2925142"/>
              <a:ext cx="5048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sp>
        <p:nvSpPr>
          <p:cNvPr id="251146" name="Text Box 266"/>
          <p:cNvSpPr txBox="1">
            <a:spLocks noChangeArrowheads="1"/>
          </p:cNvSpPr>
          <p:nvPr/>
        </p:nvSpPr>
        <p:spPr bwMode="auto">
          <a:xfrm>
            <a:off x="3635896" y="5323274"/>
            <a:ext cx="20491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en-US" altLang="zh-CN" b="1" i="1" dirty="0"/>
              <a:t>w</a:t>
            </a: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635896" y="2289055"/>
            <a:ext cx="2448272" cy="1973262"/>
            <a:chOff x="3565179" y="2182829"/>
            <a:chExt cx="2448272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565179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13251" y="2397141"/>
              <a:ext cx="504800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 dirty="0" smtClean="0"/>
                <a:t>2</a:t>
              </a:r>
              <a:r>
                <a:rPr lang="en-US" altLang="zh-CN" sz="1600" b="1" i="1" baseline="30000" dirty="0" smtClean="0"/>
                <a:t>n </a:t>
              </a:r>
              <a:r>
                <a:rPr lang="en-US" altLang="zh-CN" sz="1600" b="1" dirty="0" smtClean="0">
                  <a:latin typeface="宋体" pitchFamily="2" charset="-122"/>
                </a:rPr>
                <a:t>-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357267" y="2974917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572001" y="3868754"/>
              <a:ext cx="143986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一维排列示例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289055"/>
            <a:ext cx="1831698" cy="2017712"/>
            <a:chOff x="6916766" y="2348880"/>
            <a:chExt cx="1831698" cy="20177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48880"/>
              <a:ext cx="1727200" cy="2017712"/>
              <a:chOff x="4241" y="1162"/>
              <a:chExt cx="1088" cy="1271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 smtClean="0"/>
                  <a:t>2</a:t>
                </a:r>
                <a:r>
                  <a:rPr lang="en-US" altLang="zh-CN" sz="1800" b="1" i="1" baseline="30000" dirty="0" smtClean="0"/>
                  <a:t>n </a:t>
                </a:r>
                <a:r>
                  <a:rPr lang="en-US" altLang="zh-CN" sz="1600" b="1" dirty="0" smtClean="0">
                    <a:latin typeface="宋体" pitchFamily="2" charset="-122"/>
                  </a:rPr>
                  <a:t>-</a:t>
                </a:r>
                <a:r>
                  <a:rPr lang="en-US" altLang="zh-CN" sz="1800" b="1" dirty="0" smtClean="0">
                    <a:latin typeface="宋体" pitchFamily="2" charset="-122"/>
                  </a:rPr>
                  <a:t>1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62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i="1" dirty="0" smtClean="0"/>
                  <a:t>w</a:t>
                </a:r>
                <a:r>
                  <a:rPr lang="zh-CN" altLang="en-US" sz="1800" b="1" dirty="0">
                    <a:latin typeface="宋体" pitchFamily="2" charset="-122"/>
                  </a:rPr>
                  <a:t>个存储元</a:t>
                </a:r>
                <a:endParaRPr lang="en-US" altLang="zh-CN" sz="18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100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存储单元</a:t>
                </a:r>
                <a:endParaRPr lang="zh-CN" altLang="en-US" sz="18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6021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9" grpId="0"/>
      <p:bldP spid="251053" grpId="0"/>
      <p:bldP spid="251057" grpId="0"/>
      <p:bldP spid="251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9711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，选择单元及启动操作，输出数据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132138" y="1412776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1981200" y="1844576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1981200" y="2997101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427538" y="3284438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638550" y="1557238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429125" y="2060476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3997325" y="2060476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356100" y="3428901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359275" y="2204938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1981200" y="3500338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645025" y="2276376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2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179388" y="40766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数据，选择单元</a:t>
            </a:r>
            <a:r>
              <a:rPr lang="zh-CN" altLang="en-US" b="1" dirty="0" smtClean="0">
                <a:latin typeface="宋体" pitchFamily="2" charset="-122"/>
              </a:rPr>
              <a:t>及完成操作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179512" y="4581128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r>
              <a:rPr lang="zh-CN" altLang="en-US" b="1" dirty="0" smtClean="0">
                <a:latin typeface="宋体" pitchFamily="2" charset="-122"/>
              </a:rPr>
              <a:t>主存、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、控存等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注意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存储器的</a:t>
            </a:r>
            <a:r>
              <a:rPr lang="zh-CN" altLang="en-US" b="1" dirty="0" smtClean="0">
                <a:latin typeface="宋体" pitchFamily="2" charset="-122"/>
              </a:rPr>
              <a:t>功能不同、术语名称不同 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←便于区分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如主存单元、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容量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75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75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75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1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各种</a:t>
            </a:r>
            <a:r>
              <a:rPr lang="zh-CN" altLang="en-US" b="1" dirty="0" smtClean="0">
                <a:latin typeface="宋体" pitchFamily="2" charset="-122"/>
              </a:rPr>
              <a:t>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算术、逻辑、移位、浮点、饱和等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整数、实数、布尔数等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79387" y="2197313"/>
            <a:ext cx="89646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等组成，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组合逻辑</a:t>
            </a:r>
            <a:r>
              <a:rPr lang="zh-CN" altLang="en-US" b="1" dirty="0" smtClean="0">
                <a:latin typeface="宋体" pitchFamily="2" charset="-122"/>
              </a:rPr>
              <a:t>部件，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读为</a:t>
            </a:r>
            <a:r>
              <a:rPr lang="zh-CN" altLang="en-US" sz="2000" b="1" dirty="0" smtClean="0">
                <a:latin typeface="宋体" pitchFamily="2" charset="-122"/>
              </a:rPr>
              <a:t>组合逻辑操作、</a:t>
            </a:r>
            <a:r>
              <a:rPr lang="zh-CN" altLang="en-US" sz="2000" b="1" dirty="0" smtClean="0">
                <a:latin typeface="宋体" pitchFamily="2" charset="-122"/>
              </a:rPr>
              <a:t>写为时序</a:t>
            </a:r>
            <a:r>
              <a:rPr lang="zh-CN" altLang="en-US" sz="2000" b="1" dirty="0" smtClean="0">
                <a:latin typeface="宋体" pitchFamily="2" charset="-122"/>
              </a:rPr>
              <a:t>逻辑操作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AutoShape 338"/>
          <p:cNvSpPr>
            <a:spLocks/>
          </p:cNvSpPr>
          <p:nvPr/>
        </p:nvSpPr>
        <p:spPr bwMode="auto">
          <a:xfrm>
            <a:off x="4716016" y="476672"/>
            <a:ext cx="176688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890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常放在寄存器中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81128"/>
            <a:ext cx="8821769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A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d</a:t>
            </a:r>
            <a:r>
              <a:rPr lang="en-US" altLang="zh-CN" i="1" spc="-100" baseline="-25000" dirty="0" smtClean="0">
                <a:latin typeface="+mn-lt"/>
              </a:rPr>
              <a:t> </a:t>
            </a:r>
            <a:r>
              <a:rPr lang="en-US" altLang="zh-CN" spc="-1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B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</a:t>
            </a:r>
            <a:r>
              <a:rPr lang="en-US" altLang="zh-CN" i="1" spc="-100" dirty="0" smtClean="0"/>
              <a:t>d</a:t>
            </a:r>
            <a:r>
              <a:rPr lang="en-US" altLang="zh-CN" i="1" spc="-100" baseline="-25000" dirty="0" smtClean="0"/>
              <a:t> </a:t>
            </a:r>
            <a:r>
              <a:rPr lang="en-US" altLang="zh-CN" spc="-100" dirty="0" smtClean="0"/>
              <a:t>2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x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延迟</a:t>
            </a:r>
            <a:r>
              <a:rPr lang="en-US" altLang="zh-CN" spc="-100" dirty="0" smtClean="0">
                <a:latin typeface="+mn-lt"/>
              </a:rPr>
              <a:t>Δ</a:t>
            </a:r>
            <a:r>
              <a:rPr lang="en-US" altLang="zh-CN" i="1" spc="-100" dirty="0" smtClean="0">
                <a:latin typeface="+mn-lt"/>
              </a:rPr>
              <a:t>t</a:t>
            </a:r>
            <a:r>
              <a:rPr lang="en-US" altLang="zh-CN" spc="-100" baseline="-140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+mn-lt"/>
              </a:rPr>
              <a:t>后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1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2</a:t>
            </a: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y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/>
              <a:t> </a:t>
            </a:r>
            <a:r>
              <a:rPr lang="zh-CN" altLang="en-US" b="1" spc="-100" dirty="0" smtClean="0"/>
              <a:t>延迟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2</a:t>
            </a:r>
            <a:r>
              <a:rPr lang="zh-CN" altLang="en-US" b="1" spc="-100" dirty="0" smtClean="0"/>
              <a:t>后</a:t>
            </a:r>
            <a:r>
              <a:rPr lang="en-US" altLang="zh-CN" b="1" spc="-100" dirty="0" smtClean="0">
                <a:latin typeface="+mn-ea"/>
                <a:ea typeface="+mn-ea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i="1" spc="-100" dirty="0" smtClean="0"/>
              <a:t>y</a:t>
            </a:r>
            <a:r>
              <a:rPr lang="zh-CN" altLang="en-US" b="1" spc="-100" dirty="0" smtClean="0"/>
              <a:t>的内容</a:t>
            </a:r>
            <a:r>
              <a:rPr lang="zh-CN" altLang="en-US" b="1" spc="-100" dirty="0" smtClean="0">
                <a:latin typeface="宋体" pitchFamily="2" charset="-122"/>
              </a:rPr>
              <a:t>；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Rw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z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D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3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Wr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b="1" spc="-100" dirty="0" smtClean="0">
                <a:latin typeface="宋体" pitchFamily="2" charset="-122"/>
              </a:rPr>
              <a:t>后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3</a:t>
            </a:r>
            <a:r>
              <a:rPr lang="zh-CN" altLang="en-US" b="1" spc="-100" dirty="0" smtClean="0"/>
              <a:t>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87" name="AutoShape 338"/>
          <p:cNvSpPr>
            <a:spLocks/>
          </p:cNvSpPr>
          <p:nvPr/>
        </p:nvSpPr>
        <p:spPr bwMode="auto">
          <a:xfrm>
            <a:off x="6516216" y="1868764"/>
            <a:ext cx="1872208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3751"/>
              <a:gd name="adj5" fmla="val 136484"/>
              <a:gd name="adj6" fmla="val -3157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无乘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除功能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835696" y="3195515"/>
            <a:ext cx="4824536" cy="1438571"/>
            <a:chOff x="971600" y="620688"/>
            <a:chExt cx="4824536" cy="1438571"/>
          </a:xfrm>
        </p:grpSpPr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971600" y="112474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1461806" y="79903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2" name="AutoShape 189"/>
            <p:cNvSpPr>
              <a:spLocks noChangeArrowheads="1"/>
            </p:cNvSpPr>
            <p:nvPr/>
          </p:nvSpPr>
          <p:spPr bwMode="auto">
            <a:xfrm>
              <a:off x="1581219" y="108795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ALU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3" name="Text Box 193"/>
            <p:cNvSpPr txBox="1">
              <a:spLocks noChangeArrowheads="1"/>
            </p:cNvSpPr>
            <p:nvPr/>
          </p:nvSpPr>
          <p:spPr bwMode="auto">
            <a:xfrm>
              <a:off x="3383599" y="105238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>
              <a:endCxn id="212" idx="2"/>
            </p:cNvCxnSpPr>
            <p:nvPr/>
          </p:nvCxnSpPr>
          <p:spPr bwMode="auto">
            <a:xfrm>
              <a:off x="1259632" y="1295894"/>
              <a:ext cx="4701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15" name="Text Box 191"/>
            <p:cNvSpPr txBox="1">
              <a:spLocks noChangeArrowheads="1"/>
            </p:cNvSpPr>
            <p:nvPr/>
          </p:nvSpPr>
          <p:spPr bwMode="auto">
            <a:xfrm>
              <a:off x="1698066" y="83683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" name="Text Box 191"/>
            <p:cNvSpPr txBox="1">
              <a:spLocks noChangeArrowheads="1"/>
            </p:cNvSpPr>
            <p:nvPr/>
          </p:nvSpPr>
          <p:spPr bwMode="auto">
            <a:xfrm>
              <a:off x="2149164" y="155691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8"/>
            <p:cNvCxnSpPr/>
            <p:nvPr/>
          </p:nvCxnSpPr>
          <p:spPr bwMode="auto">
            <a:xfrm>
              <a:off x="1914089" y="620688"/>
              <a:ext cx="1" cy="4672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8" name="直接箭头连接符 28"/>
            <p:cNvCxnSpPr/>
            <p:nvPr/>
          </p:nvCxnSpPr>
          <p:spPr bwMode="auto">
            <a:xfrm>
              <a:off x="2850194" y="620688"/>
              <a:ext cx="0" cy="47376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9" name="直接箭头连接符 28"/>
            <p:cNvCxnSpPr/>
            <p:nvPr/>
          </p:nvCxnSpPr>
          <p:spPr bwMode="auto">
            <a:xfrm>
              <a:off x="2354746" y="1503834"/>
              <a:ext cx="0" cy="555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0" name="直接箭头连接符 28"/>
            <p:cNvCxnSpPr/>
            <p:nvPr/>
          </p:nvCxnSpPr>
          <p:spPr bwMode="auto">
            <a:xfrm flipH="1" flipV="1">
              <a:off x="4020852" y="627489"/>
              <a:ext cx="2758" cy="42489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1" name="直接箭头连接符 28"/>
            <p:cNvCxnSpPr/>
            <p:nvPr/>
          </p:nvCxnSpPr>
          <p:spPr bwMode="auto">
            <a:xfrm flipV="1">
              <a:off x="4208679" y="1628802"/>
              <a:ext cx="3281" cy="43045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2" name="直接箭头连接符 28"/>
            <p:cNvCxnSpPr/>
            <p:nvPr/>
          </p:nvCxnSpPr>
          <p:spPr bwMode="auto">
            <a:xfrm flipV="1">
              <a:off x="4499992" y="627489"/>
              <a:ext cx="0" cy="4044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H="1">
              <a:off x="5086182" y="1124744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5076056" y="1556792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H="1">
              <a:off x="5076056" y="1378141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26" name="Text Box 183"/>
            <p:cNvSpPr txBox="1">
              <a:spLocks noChangeArrowheads="1"/>
            </p:cNvSpPr>
            <p:nvPr/>
          </p:nvSpPr>
          <p:spPr bwMode="auto">
            <a:xfrm>
              <a:off x="5436096" y="98142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>
                  <a:solidFill>
                    <a:srgbClr val="CC3300"/>
                  </a:solidFill>
                </a:rPr>
                <a:t>Rr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7" name="Text Box 183"/>
            <p:cNvSpPr txBox="1">
              <a:spLocks noChangeArrowheads="1"/>
            </p:cNvSpPr>
            <p:nvPr/>
          </p:nvSpPr>
          <p:spPr bwMode="auto">
            <a:xfrm>
              <a:off x="5444481" y="126876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rgbClr val="CC3300"/>
                  </a:solidFill>
                </a:rPr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228" name="直接箭头连接符 227"/>
            <p:cNvCxnSpPr/>
            <p:nvPr/>
          </p:nvCxnSpPr>
          <p:spPr bwMode="auto">
            <a:xfrm flipV="1">
              <a:off x="4860033" y="1628801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>
              <a:off x="4860035" y="1772816"/>
              <a:ext cx="541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230" name="Text Box 191"/>
            <p:cNvSpPr txBox="1">
              <a:spLocks noChangeArrowheads="1"/>
            </p:cNvSpPr>
            <p:nvPr/>
          </p:nvSpPr>
          <p:spPr bwMode="auto">
            <a:xfrm>
              <a:off x="3968262" y="166629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191"/>
            <p:cNvSpPr txBox="1">
              <a:spLocks noChangeArrowheads="1"/>
            </p:cNvSpPr>
            <p:nvPr/>
          </p:nvSpPr>
          <p:spPr bwMode="auto">
            <a:xfrm>
              <a:off x="3793766" y="81605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20072" y="4257787"/>
            <a:ext cx="3456383" cy="1331453"/>
            <a:chOff x="5364089" y="4257787"/>
            <a:chExt cx="3456383" cy="1331453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6876256" y="4257787"/>
              <a:ext cx="1944216" cy="6113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组合逻辑操作的</a:t>
              </a:r>
              <a:r>
                <a:rPr lang="zh-CN" altLang="en-US" sz="1800" b="1" dirty="0" smtClean="0">
                  <a:latin typeface="宋体" pitchFamily="2" charset="-122"/>
                </a:rPr>
                <a:t>结果</a:t>
              </a:r>
              <a:r>
                <a:rPr lang="zh-CN" altLang="en-US" sz="1800" b="1" u="sng" dirty="0" smtClean="0">
                  <a:latin typeface="宋体" pitchFamily="2" charset="-122"/>
                </a:rPr>
                <a:t>需保存</a:t>
              </a:r>
              <a:r>
                <a:rPr lang="zh-CN" altLang="en-US" sz="1800" b="1" dirty="0" smtClean="0">
                  <a:latin typeface="宋体" pitchFamily="2" charset="-122"/>
                </a:rPr>
                <a:t>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中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236296" y="4869160"/>
              <a:ext cx="216025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364089" y="4869160"/>
              <a:ext cx="1872207" cy="7200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6" grpId="0"/>
      <p:bldP spid="172" grpId="0"/>
      <p:bldP spid="1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7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79388" y="1196752"/>
            <a:ext cx="8785225" cy="18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过程的实现思路：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21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95736" y="1817389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1543528" y="3195621"/>
            <a:ext cx="7056784" cy="1529523"/>
            <a:chOff x="1259632" y="2888779"/>
            <a:chExt cx="7056784" cy="1529523"/>
          </a:xfrm>
        </p:grpSpPr>
        <p:sp>
          <p:nvSpPr>
            <p:cNvPr id="70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71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32859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2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3" name="Text Box 408"/>
            <p:cNvSpPr txBox="1">
              <a:spLocks noChangeArrowheads="1"/>
            </p:cNvSpPr>
            <p:nvPr/>
          </p:nvSpPr>
          <p:spPr bwMode="auto">
            <a:xfrm>
              <a:off x="3995936" y="2902459"/>
              <a:ext cx="792088" cy="958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39"/>
            <p:cNvSpPr txBox="1">
              <a:spLocks noChangeArrowheads="1"/>
            </p:cNvSpPr>
            <p:nvPr/>
          </p:nvSpPr>
          <p:spPr bwMode="auto">
            <a:xfrm>
              <a:off x="6876257" y="2960465"/>
              <a:ext cx="757076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75" name="Text Box 460"/>
            <p:cNvSpPr txBox="1">
              <a:spLocks noChangeArrowheads="1"/>
            </p:cNvSpPr>
            <p:nvPr/>
          </p:nvSpPr>
          <p:spPr bwMode="auto">
            <a:xfrm>
              <a:off x="6876256" y="3514119"/>
              <a:ext cx="1440160" cy="4189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6" name="Text Box 460"/>
            <p:cNvSpPr txBox="1">
              <a:spLocks noChangeArrowheads="1"/>
            </p:cNvSpPr>
            <p:nvPr/>
          </p:nvSpPr>
          <p:spPr bwMode="auto">
            <a:xfrm>
              <a:off x="5379765" y="2888779"/>
              <a:ext cx="1136451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4041430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4023874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737674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447810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287944" y="3591826"/>
            <a:ext cx="857256" cy="774546"/>
            <a:chOff x="4643438" y="4636608"/>
            <a:chExt cx="857256" cy="77454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4643438" y="4922075"/>
              <a:ext cx="714380" cy="489077"/>
            </a:xfrm>
            <a:prstGeom prst="bentConnector3">
              <a:avLst>
                <a:gd name="adj1" fmla="val 9933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4512468" y="4922992"/>
              <a:ext cx="619132" cy="357192"/>
            </a:xfrm>
            <a:prstGeom prst="bentConnector3">
              <a:avLst>
                <a:gd name="adj1" fmla="val -769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144298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00694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>
            <a:off x="5287944" y="3447810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直接箭头连接符 160"/>
          <p:cNvCxnSpPr/>
          <p:nvPr/>
        </p:nvCxnSpPr>
        <p:spPr bwMode="auto">
          <a:xfrm>
            <a:off x="6656096" y="3591826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87944" y="3877293"/>
            <a:ext cx="1368152" cy="489077"/>
            <a:chOff x="4643438" y="4998865"/>
            <a:chExt cx="1368152" cy="489077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3438" y="5143513"/>
              <a:ext cx="1226986" cy="344429"/>
            </a:xfrm>
            <a:prstGeom prst="bentConnector3">
              <a:avLst>
                <a:gd name="adj1" fmla="val 9968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2943753"/>
            <a:ext cx="2452408" cy="1086678"/>
            <a:chOff x="6372200" y="3177132"/>
            <a:chExt cx="2452408" cy="1086678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097113" y="3540451"/>
              <a:ext cx="1086678" cy="360040"/>
            </a:xfrm>
            <a:prstGeom prst="bentConnector3">
              <a:avLst>
                <a:gd name="adj1" fmla="val -9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19592" y="2943753"/>
            <a:ext cx="6845022" cy="1224459"/>
            <a:chOff x="1979712" y="3177132"/>
            <a:chExt cx="6845022" cy="1224459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flipV="1">
              <a:off x="1979712" y="3501008"/>
              <a:ext cx="5419099" cy="900583"/>
            </a:xfrm>
            <a:prstGeom prst="bentConnector4">
              <a:avLst>
                <a:gd name="adj1" fmla="val 11865"/>
                <a:gd name="adj2" fmla="val 11769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015717" y="3177132"/>
              <a:ext cx="6809017" cy="429790"/>
            </a:xfrm>
            <a:prstGeom prst="bentConnector3">
              <a:avLst>
                <a:gd name="adj1" fmla="val 999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777349" y="3177132"/>
              <a:ext cx="863103" cy="467892"/>
            </a:xfrm>
            <a:prstGeom prst="bentConnector3">
              <a:avLst>
                <a:gd name="adj1" fmla="val 9966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835502" y="3317712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79388" y="47472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、时序部件及控制信号形成部件等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1835696" y="2463279"/>
            <a:ext cx="4920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循环变量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放</a:t>
            </a:r>
            <a:r>
              <a:rPr lang="zh-CN" altLang="en-US" b="1" dirty="0">
                <a:latin typeface="宋体" pitchFamily="2" charset="-122"/>
              </a:rPr>
              <a:t>在寄存器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2357" y="5321361"/>
            <a:ext cx="6067996" cy="1203983"/>
            <a:chOff x="1672357" y="532136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532136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594903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616594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612186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544522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566447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544522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547992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562276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580298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609269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573325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609862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356472" y="5321361"/>
              <a:ext cx="863600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564600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602128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616753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616594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594972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5517230"/>
              <a:ext cx="485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05895" y="5321361"/>
              <a:ext cx="0" cy="10628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5" grpId="0"/>
      <p:bldP spid="190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8" y="334433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47599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由设备部件、驱动器组成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设备部件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机、光、点、磁等部件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驱动器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传感器、控制电路等，使设备部件协调工作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9448" y="837058"/>
            <a:ext cx="6094880" cy="2447926"/>
            <a:chOff x="637360" y="1557138"/>
            <a:chExt cx="6094880" cy="2447926"/>
          </a:xfrm>
        </p:grpSpPr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637360" y="1828817"/>
              <a:ext cx="1655763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7" name="Line 226"/>
            <p:cNvSpPr>
              <a:spLocks noChangeShapeType="1"/>
            </p:cNvSpPr>
            <p:nvPr/>
          </p:nvSpPr>
          <p:spPr bwMode="auto">
            <a:xfrm>
              <a:off x="2556817" y="1628576"/>
              <a:ext cx="0" cy="2376488"/>
            </a:xfrm>
            <a:prstGeom prst="line">
              <a:avLst/>
            </a:prstGeom>
            <a:noFill/>
            <a:ln w="15875" cmpd="sng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7"/>
            <p:cNvSpPr>
              <a:spLocks noChangeShapeType="1"/>
            </p:cNvSpPr>
            <p:nvPr/>
          </p:nvSpPr>
          <p:spPr bwMode="auto">
            <a:xfrm>
              <a:off x="3852217" y="1846063"/>
              <a:ext cx="0" cy="215900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8"/>
            <p:cNvSpPr>
              <a:spLocks noChangeShapeType="1"/>
            </p:cNvSpPr>
            <p:nvPr/>
          </p:nvSpPr>
          <p:spPr bwMode="auto">
            <a:xfrm>
              <a:off x="6444208" y="1628576"/>
              <a:ext cx="0" cy="2376488"/>
            </a:xfrm>
            <a:prstGeom prst="line">
              <a:avLst/>
            </a:prstGeom>
            <a:noFill/>
            <a:ln w="1587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4067993" y="1557138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7030A0"/>
                  </a:solidFill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1" name="Line 230"/>
            <p:cNvSpPr>
              <a:spLocks noChangeShapeType="1"/>
            </p:cNvSpPr>
            <p:nvPr/>
          </p:nvSpPr>
          <p:spPr bwMode="auto">
            <a:xfrm flipH="1">
              <a:off x="2556816" y="1700807"/>
              <a:ext cx="1367111" cy="79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1"/>
            <p:cNvSpPr>
              <a:spLocks noChangeShapeType="1"/>
            </p:cNvSpPr>
            <p:nvPr/>
          </p:nvSpPr>
          <p:spPr bwMode="auto">
            <a:xfrm>
              <a:off x="5220642" y="1700807"/>
              <a:ext cx="1223566" cy="79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6"/>
            <p:cNvSpPr>
              <a:spLocks noChangeShapeType="1"/>
            </p:cNvSpPr>
            <p:nvPr/>
          </p:nvSpPr>
          <p:spPr bwMode="auto">
            <a:xfrm>
              <a:off x="2988617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7"/>
            <p:cNvSpPr>
              <a:spLocks noChangeShapeType="1"/>
            </p:cNvSpPr>
            <p:nvPr/>
          </p:nvSpPr>
          <p:spPr bwMode="auto">
            <a:xfrm flipH="1" flipV="1">
              <a:off x="2558405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V="1">
              <a:off x="2988617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9"/>
            <p:cNvSpPr>
              <a:spLocks noChangeShapeType="1"/>
            </p:cNvSpPr>
            <p:nvPr/>
          </p:nvSpPr>
          <p:spPr bwMode="auto">
            <a:xfrm>
              <a:off x="2558405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flipV="1">
              <a:off x="2415530" y="3070026"/>
              <a:ext cx="1444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3"/>
            <p:cNvSpPr>
              <a:spLocks noChangeShapeType="1"/>
            </p:cNvSpPr>
            <p:nvPr/>
          </p:nvSpPr>
          <p:spPr bwMode="auto">
            <a:xfrm flipV="1">
              <a:off x="3420417" y="3357363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4"/>
            <p:cNvSpPr>
              <a:spLocks noChangeShapeType="1"/>
            </p:cNvSpPr>
            <p:nvPr/>
          </p:nvSpPr>
          <p:spPr bwMode="auto">
            <a:xfrm flipH="1" flipV="1">
              <a:off x="2988617" y="314305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5"/>
            <p:cNvSpPr>
              <a:spLocks noChangeShapeType="1"/>
            </p:cNvSpPr>
            <p:nvPr/>
          </p:nvSpPr>
          <p:spPr bwMode="auto">
            <a:xfrm flipV="1">
              <a:off x="3420417" y="314305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6"/>
            <p:cNvSpPr>
              <a:spLocks noChangeShapeType="1"/>
            </p:cNvSpPr>
            <p:nvPr/>
          </p:nvSpPr>
          <p:spPr bwMode="auto">
            <a:xfrm flipV="1">
              <a:off x="2988617" y="3141463"/>
              <a:ext cx="43180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7"/>
            <p:cNvSpPr>
              <a:spLocks noChangeShapeType="1"/>
            </p:cNvSpPr>
            <p:nvPr/>
          </p:nvSpPr>
          <p:spPr bwMode="auto">
            <a:xfrm flipV="1">
              <a:off x="2412355" y="3357363"/>
              <a:ext cx="5762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8"/>
            <p:cNvSpPr>
              <a:spLocks noChangeShapeType="1"/>
            </p:cNvSpPr>
            <p:nvPr/>
          </p:nvSpPr>
          <p:spPr bwMode="auto">
            <a:xfrm flipH="1" flipV="1">
              <a:off x="3420417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9"/>
            <p:cNvSpPr>
              <a:spLocks noChangeShapeType="1"/>
            </p:cNvSpPr>
            <p:nvPr/>
          </p:nvSpPr>
          <p:spPr bwMode="auto">
            <a:xfrm>
              <a:off x="3420417" y="343038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0"/>
            <p:cNvSpPr>
              <a:spLocks noChangeShapeType="1"/>
            </p:cNvSpPr>
            <p:nvPr/>
          </p:nvSpPr>
          <p:spPr bwMode="auto">
            <a:xfrm flipV="1">
              <a:off x="2412355" y="3646288"/>
              <a:ext cx="10080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1"/>
            <p:cNvSpPr>
              <a:spLocks noChangeShapeType="1"/>
            </p:cNvSpPr>
            <p:nvPr/>
          </p:nvSpPr>
          <p:spPr bwMode="auto">
            <a:xfrm>
              <a:off x="2267892" y="2709663"/>
              <a:ext cx="2880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2"/>
            <p:cNvSpPr>
              <a:spLocks noChangeShapeType="1"/>
            </p:cNvSpPr>
            <p:nvPr/>
          </p:nvSpPr>
          <p:spPr bwMode="auto">
            <a:xfrm>
              <a:off x="2269480" y="2420738"/>
              <a:ext cx="158750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3"/>
            <p:cNvSpPr>
              <a:spLocks noChangeShapeType="1"/>
            </p:cNvSpPr>
            <p:nvPr/>
          </p:nvSpPr>
          <p:spPr bwMode="auto">
            <a:xfrm>
              <a:off x="2267892" y="213340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4"/>
            <p:cNvSpPr>
              <a:spLocks noChangeShapeType="1"/>
            </p:cNvSpPr>
            <p:nvPr/>
          </p:nvSpPr>
          <p:spPr bwMode="auto">
            <a:xfrm flipH="1" flipV="1">
              <a:off x="2556817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5"/>
            <p:cNvSpPr>
              <a:spLocks noChangeShapeType="1"/>
            </p:cNvSpPr>
            <p:nvPr/>
          </p:nvSpPr>
          <p:spPr bwMode="auto">
            <a:xfrm flipV="1">
              <a:off x="3852217" y="2133401"/>
              <a:ext cx="2593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6"/>
            <p:cNvSpPr>
              <a:spLocks noChangeShapeType="1"/>
            </p:cNvSpPr>
            <p:nvPr/>
          </p:nvSpPr>
          <p:spPr bwMode="auto">
            <a:xfrm flipH="1" flipV="1">
              <a:off x="3852217" y="191750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7"/>
            <p:cNvSpPr>
              <a:spLocks noChangeShapeType="1"/>
            </p:cNvSpPr>
            <p:nvPr/>
          </p:nvSpPr>
          <p:spPr bwMode="auto">
            <a:xfrm>
              <a:off x="2556817" y="191750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H="1" flipV="1">
              <a:off x="5148361" y="249376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59"/>
            <p:cNvSpPr>
              <a:spLocks noChangeShapeType="1"/>
            </p:cNvSpPr>
            <p:nvPr/>
          </p:nvSpPr>
          <p:spPr bwMode="auto">
            <a:xfrm flipV="1">
              <a:off x="6445349" y="2709663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>
              <a:off x="5148361" y="2493763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1"/>
            <p:cNvSpPr>
              <a:spLocks noChangeShapeType="1"/>
            </p:cNvSpPr>
            <p:nvPr/>
          </p:nvSpPr>
          <p:spPr bwMode="auto">
            <a:xfrm flipH="1" flipV="1">
              <a:off x="6445349" y="249376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3"/>
            <p:cNvSpPr>
              <a:spLocks noChangeShapeType="1"/>
            </p:cNvSpPr>
            <p:nvPr/>
          </p:nvSpPr>
          <p:spPr bwMode="auto">
            <a:xfrm flipV="1">
              <a:off x="3852217" y="343038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4"/>
            <p:cNvSpPr>
              <a:spLocks noChangeShapeType="1"/>
            </p:cNvSpPr>
            <p:nvPr/>
          </p:nvSpPr>
          <p:spPr bwMode="auto">
            <a:xfrm>
              <a:off x="4285605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5"/>
            <p:cNvSpPr>
              <a:spLocks noChangeShapeType="1"/>
            </p:cNvSpPr>
            <p:nvPr/>
          </p:nvSpPr>
          <p:spPr bwMode="auto">
            <a:xfrm flipH="1" flipV="1">
              <a:off x="3855392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6"/>
            <p:cNvSpPr>
              <a:spLocks noChangeShapeType="1"/>
            </p:cNvSpPr>
            <p:nvPr/>
          </p:nvSpPr>
          <p:spPr bwMode="auto">
            <a:xfrm flipV="1">
              <a:off x="4285605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7"/>
            <p:cNvSpPr>
              <a:spLocks noChangeShapeType="1"/>
            </p:cNvSpPr>
            <p:nvPr/>
          </p:nvSpPr>
          <p:spPr bwMode="auto">
            <a:xfrm>
              <a:off x="3855392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8"/>
            <p:cNvSpPr>
              <a:spLocks noChangeShapeType="1"/>
            </p:cNvSpPr>
            <p:nvPr/>
          </p:nvSpPr>
          <p:spPr bwMode="auto">
            <a:xfrm>
              <a:off x="4717405" y="3357363"/>
              <a:ext cx="86355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9"/>
            <p:cNvSpPr>
              <a:spLocks noChangeShapeType="1"/>
            </p:cNvSpPr>
            <p:nvPr/>
          </p:nvSpPr>
          <p:spPr bwMode="auto">
            <a:xfrm flipH="1" flipV="1">
              <a:off x="4287192" y="314146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0"/>
            <p:cNvSpPr>
              <a:spLocks noChangeShapeType="1"/>
            </p:cNvSpPr>
            <p:nvPr/>
          </p:nvSpPr>
          <p:spPr bwMode="auto">
            <a:xfrm flipV="1">
              <a:off x="4717405" y="314146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1"/>
            <p:cNvSpPr>
              <a:spLocks noChangeShapeType="1"/>
            </p:cNvSpPr>
            <p:nvPr/>
          </p:nvSpPr>
          <p:spPr bwMode="auto">
            <a:xfrm>
              <a:off x="4287192" y="314146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3"/>
            <p:cNvSpPr>
              <a:spLocks noChangeShapeType="1"/>
            </p:cNvSpPr>
            <p:nvPr/>
          </p:nvSpPr>
          <p:spPr bwMode="auto">
            <a:xfrm flipH="1" flipV="1">
              <a:off x="4718992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5"/>
            <p:cNvSpPr>
              <a:spLocks noChangeShapeType="1"/>
            </p:cNvSpPr>
            <p:nvPr/>
          </p:nvSpPr>
          <p:spPr bwMode="auto">
            <a:xfrm>
              <a:off x="4718992" y="343038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6"/>
            <p:cNvSpPr>
              <a:spLocks noChangeShapeType="1"/>
            </p:cNvSpPr>
            <p:nvPr/>
          </p:nvSpPr>
          <p:spPr bwMode="auto">
            <a:xfrm flipV="1">
              <a:off x="3852217" y="364628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99"/>
            <p:cNvSpPr>
              <a:spLocks noChangeShapeType="1"/>
            </p:cNvSpPr>
            <p:nvPr/>
          </p:nvSpPr>
          <p:spPr bwMode="auto">
            <a:xfrm flipH="1" flipV="1">
              <a:off x="6445349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00"/>
            <p:cNvSpPr>
              <a:spLocks noChangeShapeType="1"/>
            </p:cNvSpPr>
            <p:nvPr/>
          </p:nvSpPr>
          <p:spPr bwMode="auto">
            <a:xfrm>
              <a:off x="6445349" y="1917501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58"/>
            <p:cNvSpPr>
              <a:spLocks noChangeShapeType="1"/>
            </p:cNvSpPr>
            <p:nvPr/>
          </p:nvSpPr>
          <p:spPr bwMode="auto">
            <a:xfrm flipH="1" flipV="1">
              <a:off x="3852217" y="220498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9"/>
            <p:cNvSpPr>
              <a:spLocks noChangeShapeType="1"/>
            </p:cNvSpPr>
            <p:nvPr/>
          </p:nvSpPr>
          <p:spPr bwMode="auto">
            <a:xfrm flipV="1">
              <a:off x="5149205" y="2420738"/>
              <a:ext cx="1583035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0"/>
            <p:cNvSpPr>
              <a:spLocks noChangeShapeType="1"/>
            </p:cNvSpPr>
            <p:nvPr/>
          </p:nvSpPr>
          <p:spPr bwMode="auto">
            <a:xfrm>
              <a:off x="3852217" y="2204988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1"/>
            <p:cNvSpPr>
              <a:spLocks noChangeShapeType="1"/>
            </p:cNvSpPr>
            <p:nvPr/>
          </p:nvSpPr>
          <p:spPr bwMode="auto">
            <a:xfrm flipH="1" flipV="1">
              <a:off x="5149205" y="22049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41"/>
            <p:cNvSpPr>
              <a:spLocks noChangeShapeType="1"/>
            </p:cNvSpPr>
            <p:nvPr/>
          </p:nvSpPr>
          <p:spPr bwMode="auto">
            <a:xfrm>
              <a:off x="6445349" y="2852936"/>
              <a:ext cx="286891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H="1" flipV="1">
              <a:off x="6445349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3"/>
            <p:cNvSpPr>
              <a:spLocks noChangeShapeType="1"/>
            </p:cNvSpPr>
            <p:nvPr/>
          </p:nvSpPr>
          <p:spPr bwMode="auto">
            <a:xfrm flipV="1">
              <a:off x="5148361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4"/>
            <p:cNvSpPr>
              <a:spLocks noChangeShapeType="1"/>
            </p:cNvSpPr>
            <p:nvPr/>
          </p:nvSpPr>
          <p:spPr bwMode="auto">
            <a:xfrm>
              <a:off x="5581749" y="306883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5"/>
            <p:cNvSpPr>
              <a:spLocks noChangeShapeType="1"/>
            </p:cNvSpPr>
            <p:nvPr/>
          </p:nvSpPr>
          <p:spPr bwMode="auto">
            <a:xfrm flipH="1" flipV="1">
              <a:off x="5151536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6"/>
            <p:cNvSpPr>
              <a:spLocks noChangeShapeType="1"/>
            </p:cNvSpPr>
            <p:nvPr/>
          </p:nvSpPr>
          <p:spPr bwMode="auto">
            <a:xfrm flipV="1">
              <a:off x="5581749" y="285293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5151536" y="285293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6013549" y="3356173"/>
              <a:ext cx="718691" cy="277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9"/>
            <p:cNvSpPr>
              <a:spLocks noChangeShapeType="1"/>
            </p:cNvSpPr>
            <p:nvPr/>
          </p:nvSpPr>
          <p:spPr bwMode="auto">
            <a:xfrm flipH="1" flipV="1">
              <a:off x="5583336" y="314027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0"/>
            <p:cNvSpPr>
              <a:spLocks noChangeShapeType="1"/>
            </p:cNvSpPr>
            <p:nvPr/>
          </p:nvSpPr>
          <p:spPr bwMode="auto">
            <a:xfrm flipV="1">
              <a:off x="6013549" y="314027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1"/>
            <p:cNvSpPr>
              <a:spLocks noChangeShapeType="1"/>
            </p:cNvSpPr>
            <p:nvPr/>
          </p:nvSpPr>
          <p:spPr bwMode="auto">
            <a:xfrm>
              <a:off x="5583336" y="314027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92"/>
            <p:cNvSpPr>
              <a:spLocks noChangeShapeType="1"/>
            </p:cNvSpPr>
            <p:nvPr/>
          </p:nvSpPr>
          <p:spPr bwMode="auto">
            <a:xfrm>
              <a:off x="6445349" y="3645098"/>
              <a:ext cx="286891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93"/>
            <p:cNvSpPr>
              <a:spLocks noChangeShapeType="1"/>
            </p:cNvSpPr>
            <p:nvPr/>
          </p:nvSpPr>
          <p:spPr bwMode="auto">
            <a:xfrm flipH="1" flipV="1">
              <a:off x="6015136" y="342919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4"/>
            <p:cNvSpPr>
              <a:spLocks noChangeShapeType="1"/>
            </p:cNvSpPr>
            <p:nvPr/>
          </p:nvSpPr>
          <p:spPr bwMode="auto">
            <a:xfrm flipV="1">
              <a:off x="6445349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5"/>
            <p:cNvSpPr>
              <a:spLocks noChangeShapeType="1"/>
            </p:cNvSpPr>
            <p:nvPr/>
          </p:nvSpPr>
          <p:spPr bwMode="auto">
            <a:xfrm>
              <a:off x="6015136" y="342919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96"/>
            <p:cNvSpPr>
              <a:spLocks noChangeShapeType="1"/>
            </p:cNvSpPr>
            <p:nvPr/>
          </p:nvSpPr>
          <p:spPr bwMode="auto">
            <a:xfrm flipV="1">
              <a:off x="5148361" y="364509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7"/>
            <p:cNvSpPr>
              <a:spLocks noChangeShapeType="1"/>
            </p:cNvSpPr>
            <p:nvPr/>
          </p:nvSpPr>
          <p:spPr bwMode="auto">
            <a:xfrm>
              <a:off x="5148064" y="1844824"/>
              <a:ext cx="0" cy="215900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2"/>
            <p:cNvSpPr>
              <a:spLocks noChangeShapeType="1"/>
            </p:cNvSpPr>
            <p:nvPr/>
          </p:nvSpPr>
          <p:spPr bwMode="auto">
            <a:xfrm flipH="1" flipV="1">
              <a:off x="25582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3"/>
            <p:cNvSpPr>
              <a:spLocks noChangeShapeType="1"/>
            </p:cNvSpPr>
            <p:nvPr/>
          </p:nvSpPr>
          <p:spPr bwMode="auto">
            <a:xfrm flipV="1">
              <a:off x="27725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4"/>
            <p:cNvSpPr>
              <a:spLocks noChangeShapeType="1"/>
            </p:cNvSpPr>
            <p:nvPr/>
          </p:nvSpPr>
          <p:spPr bwMode="auto">
            <a:xfrm flipV="1">
              <a:off x="25582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62"/>
            <p:cNvSpPr>
              <a:spLocks noChangeShapeType="1"/>
            </p:cNvSpPr>
            <p:nvPr/>
          </p:nvSpPr>
          <p:spPr bwMode="auto">
            <a:xfrm flipV="1">
              <a:off x="27725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3"/>
            <p:cNvSpPr>
              <a:spLocks noChangeShapeType="1"/>
            </p:cNvSpPr>
            <p:nvPr/>
          </p:nvSpPr>
          <p:spPr bwMode="auto">
            <a:xfrm flipH="1" flipV="1">
              <a:off x="29900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4"/>
            <p:cNvSpPr>
              <a:spLocks noChangeShapeType="1"/>
            </p:cNvSpPr>
            <p:nvPr/>
          </p:nvSpPr>
          <p:spPr bwMode="auto">
            <a:xfrm flipV="1">
              <a:off x="32043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5"/>
            <p:cNvSpPr>
              <a:spLocks noChangeShapeType="1"/>
            </p:cNvSpPr>
            <p:nvPr/>
          </p:nvSpPr>
          <p:spPr bwMode="auto">
            <a:xfrm flipV="1">
              <a:off x="29900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6"/>
            <p:cNvSpPr>
              <a:spLocks noChangeShapeType="1"/>
            </p:cNvSpPr>
            <p:nvPr/>
          </p:nvSpPr>
          <p:spPr bwMode="auto">
            <a:xfrm flipV="1">
              <a:off x="32043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7"/>
            <p:cNvSpPr>
              <a:spLocks noChangeShapeType="1"/>
            </p:cNvSpPr>
            <p:nvPr/>
          </p:nvSpPr>
          <p:spPr bwMode="auto">
            <a:xfrm flipH="1" flipV="1">
              <a:off x="34218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68"/>
            <p:cNvSpPr>
              <a:spLocks noChangeShapeType="1"/>
            </p:cNvSpPr>
            <p:nvPr/>
          </p:nvSpPr>
          <p:spPr bwMode="auto">
            <a:xfrm flipV="1">
              <a:off x="36361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9"/>
            <p:cNvSpPr>
              <a:spLocks noChangeShapeType="1"/>
            </p:cNvSpPr>
            <p:nvPr/>
          </p:nvSpPr>
          <p:spPr bwMode="auto">
            <a:xfrm flipV="1">
              <a:off x="34218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0"/>
            <p:cNvSpPr>
              <a:spLocks noChangeShapeType="1"/>
            </p:cNvSpPr>
            <p:nvPr/>
          </p:nvSpPr>
          <p:spPr bwMode="auto">
            <a:xfrm flipV="1">
              <a:off x="3637782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1"/>
            <p:cNvSpPr>
              <a:spLocks noChangeShapeType="1"/>
            </p:cNvSpPr>
            <p:nvPr/>
          </p:nvSpPr>
          <p:spPr bwMode="auto">
            <a:xfrm flipH="1" flipV="1">
              <a:off x="38536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2"/>
            <p:cNvSpPr>
              <a:spLocks noChangeShapeType="1"/>
            </p:cNvSpPr>
            <p:nvPr/>
          </p:nvSpPr>
          <p:spPr bwMode="auto">
            <a:xfrm flipV="1">
              <a:off x="40679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73"/>
            <p:cNvSpPr>
              <a:spLocks noChangeShapeType="1"/>
            </p:cNvSpPr>
            <p:nvPr/>
          </p:nvSpPr>
          <p:spPr bwMode="auto">
            <a:xfrm flipV="1">
              <a:off x="38536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4"/>
            <p:cNvSpPr>
              <a:spLocks noChangeShapeType="1"/>
            </p:cNvSpPr>
            <p:nvPr/>
          </p:nvSpPr>
          <p:spPr bwMode="auto">
            <a:xfrm flipV="1">
              <a:off x="40679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75"/>
            <p:cNvSpPr>
              <a:spLocks noChangeShapeType="1"/>
            </p:cNvSpPr>
            <p:nvPr/>
          </p:nvSpPr>
          <p:spPr bwMode="auto">
            <a:xfrm flipH="1" flipV="1">
              <a:off x="42870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6"/>
            <p:cNvSpPr>
              <a:spLocks noChangeShapeType="1"/>
            </p:cNvSpPr>
            <p:nvPr/>
          </p:nvSpPr>
          <p:spPr bwMode="auto">
            <a:xfrm flipV="1">
              <a:off x="45013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77"/>
            <p:cNvSpPr>
              <a:spLocks noChangeShapeType="1"/>
            </p:cNvSpPr>
            <p:nvPr/>
          </p:nvSpPr>
          <p:spPr bwMode="auto">
            <a:xfrm flipV="1">
              <a:off x="42870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V="1">
              <a:off x="4502969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47188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V="1">
              <a:off x="49331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1"/>
            <p:cNvSpPr>
              <a:spLocks noChangeShapeType="1"/>
            </p:cNvSpPr>
            <p:nvPr/>
          </p:nvSpPr>
          <p:spPr bwMode="auto">
            <a:xfrm flipV="1">
              <a:off x="47188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2"/>
            <p:cNvSpPr>
              <a:spLocks noChangeShapeType="1"/>
            </p:cNvSpPr>
            <p:nvPr/>
          </p:nvSpPr>
          <p:spPr bwMode="auto">
            <a:xfrm flipV="1">
              <a:off x="2415530" y="3942457"/>
              <a:ext cx="141165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305"/>
            <p:cNvSpPr txBox="1">
              <a:spLocks noChangeArrowheads="1"/>
            </p:cNvSpPr>
            <p:nvPr/>
          </p:nvSpPr>
          <p:spPr bwMode="auto">
            <a:xfrm>
              <a:off x="683568" y="3645024"/>
              <a:ext cx="16573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99" name="Line 266"/>
            <p:cNvSpPr>
              <a:spLocks noChangeShapeType="1"/>
            </p:cNvSpPr>
            <p:nvPr/>
          </p:nvSpPr>
          <p:spPr bwMode="auto">
            <a:xfrm flipV="1">
              <a:off x="49314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7"/>
            <p:cNvSpPr>
              <a:spLocks noChangeShapeType="1"/>
            </p:cNvSpPr>
            <p:nvPr/>
          </p:nvSpPr>
          <p:spPr bwMode="auto">
            <a:xfrm flipH="1" flipV="1">
              <a:off x="51489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8"/>
            <p:cNvSpPr>
              <a:spLocks noChangeShapeType="1"/>
            </p:cNvSpPr>
            <p:nvPr/>
          </p:nvSpPr>
          <p:spPr bwMode="auto">
            <a:xfrm flipV="1">
              <a:off x="53632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9"/>
            <p:cNvSpPr>
              <a:spLocks noChangeShapeType="1"/>
            </p:cNvSpPr>
            <p:nvPr/>
          </p:nvSpPr>
          <p:spPr bwMode="auto">
            <a:xfrm flipV="1">
              <a:off x="51489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0"/>
            <p:cNvSpPr>
              <a:spLocks noChangeShapeType="1"/>
            </p:cNvSpPr>
            <p:nvPr/>
          </p:nvSpPr>
          <p:spPr bwMode="auto">
            <a:xfrm flipV="1">
              <a:off x="5364832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71"/>
            <p:cNvSpPr>
              <a:spLocks noChangeShapeType="1"/>
            </p:cNvSpPr>
            <p:nvPr/>
          </p:nvSpPr>
          <p:spPr bwMode="auto">
            <a:xfrm flipH="1" flipV="1">
              <a:off x="55807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72"/>
            <p:cNvSpPr>
              <a:spLocks noChangeShapeType="1"/>
            </p:cNvSpPr>
            <p:nvPr/>
          </p:nvSpPr>
          <p:spPr bwMode="auto">
            <a:xfrm flipV="1">
              <a:off x="57950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73"/>
            <p:cNvSpPr>
              <a:spLocks noChangeShapeType="1"/>
            </p:cNvSpPr>
            <p:nvPr/>
          </p:nvSpPr>
          <p:spPr bwMode="auto">
            <a:xfrm flipV="1">
              <a:off x="55807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74"/>
            <p:cNvSpPr>
              <a:spLocks noChangeShapeType="1"/>
            </p:cNvSpPr>
            <p:nvPr/>
          </p:nvSpPr>
          <p:spPr bwMode="auto">
            <a:xfrm flipV="1">
              <a:off x="57950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5"/>
            <p:cNvSpPr>
              <a:spLocks noChangeShapeType="1"/>
            </p:cNvSpPr>
            <p:nvPr/>
          </p:nvSpPr>
          <p:spPr bwMode="auto">
            <a:xfrm flipH="1" flipV="1">
              <a:off x="60141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6"/>
            <p:cNvSpPr>
              <a:spLocks noChangeShapeType="1"/>
            </p:cNvSpPr>
            <p:nvPr/>
          </p:nvSpPr>
          <p:spPr bwMode="auto">
            <a:xfrm flipV="1">
              <a:off x="6228432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7"/>
            <p:cNvSpPr>
              <a:spLocks noChangeShapeType="1"/>
            </p:cNvSpPr>
            <p:nvPr/>
          </p:nvSpPr>
          <p:spPr bwMode="auto">
            <a:xfrm flipV="1">
              <a:off x="6014119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8"/>
            <p:cNvSpPr>
              <a:spLocks noChangeShapeType="1"/>
            </p:cNvSpPr>
            <p:nvPr/>
          </p:nvSpPr>
          <p:spPr bwMode="auto">
            <a:xfrm flipV="1">
              <a:off x="6230019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79"/>
            <p:cNvSpPr>
              <a:spLocks noChangeShapeType="1"/>
            </p:cNvSpPr>
            <p:nvPr/>
          </p:nvSpPr>
          <p:spPr bwMode="auto">
            <a:xfrm flipH="1" flipV="1">
              <a:off x="64459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1"/>
            <p:cNvSpPr>
              <a:spLocks noChangeShapeType="1"/>
            </p:cNvSpPr>
            <p:nvPr/>
          </p:nvSpPr>
          <p:spPr bwMode="auto">
            <a:xfrm flipV="1">
              <a:off x="6445919" y="3723706"/>
              <a:ext cx="286321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Text Box 20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时序部件产生的信号示例：</a:t>
            </a:r>
            <a:endParaRPr lang="zh-CN" altLang="en-US" sz="2800" b="1" u="sng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AutoShape 2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3381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部件互连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222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*互连方式：</a:t>
            </a:r>
            <a:r>
              <a:rPr lang="zh-CN" altLang="en-US" b="1" dirty="0" smtClean="0">
                <a:latin typeface="宋体" pitchFamily="2" charset="-122"/>
              </a:rPr>
              <a:t>总线方式、点点方式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又称分散方式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468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*总线：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组用于信息</a:t>
            </a:r>
            <a:r>
              <a:rPr lang="zh-CN" altLang="en-US" b="1" dirty="0" smtClean="0">
                <a:latin typeface="宋体" pitchFamily="2" charset="-122"/>
              </a:rPr>
              <a:t>传输的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*互连特点：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23728" y="2370946"/>
            <a:ext cx="6768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可扩展性好、分时传输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同时仅</a:t>
            </a:r>
            <a:r>
              <a:rPr lang="en-US" altLang="zh-CN" sz="2000" b="1" u="sng" dirty="0" smtClean="0">
                <a:latin typeface="宋体" pitchFamily="2" charset="-122"/>
              </a:rPr>
              <a:t>1</a:t>
            </a:r>
            <a:r>
              <a:rPr lang="zh-CN" altLang="en-US" sz="2000" b="1" u="sng" dirty="0" smtClean="0">
                <a:latin typeface="宋体" pitchFamily="2" charset="-122"/>
              </a:rPr>
              <a:t>个设备</a:t>
            </a:r>
            <a:r>
              <a:rPr lang="zh-CN" altLang="en-US" sz="2000" b="1" dirty="0" smtClean="0">
                <a:latin typeface="宋体" pitchFamily="2" charset="-122"/>
              </a:rPr>
              <a:t>可发送信息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*采用总线互连的硬件结构：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连接所有设备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3568" y="3500289"/>
            <a:ext cx="4236045" cy="1800919"/>
            <a:chOff x="1043608" y="3571355"/>
            <a:chExt cx="4236045" cy="1800919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835696" y="4365103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851920" y="3571355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1043608" y="4509070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499620" y="393330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419872" y="479598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2599829" y="4221733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851920" y="4077519"/>
              <a:ext cx="1296988" cy="29019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4499620" y="4365104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1107530" y="3571355"/>
              <a:ext cx="1368425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043608" y="4653136"/>
              <a:ext cx="936104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1045196" y="5084936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547664" y="494047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1547664" y="4509071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2123728" y="4654724"/>
              <a:ext cx="1298575" cy="28575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2125316" y="5086524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7718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771067" y="4509070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1355725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4067944" y="5086524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45720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4572000" y="4510658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116633" y="4077768"/>
              <a:ext cx="1368425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835696" y="393305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076056" y="3417530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总线设备类型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主、从设备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5076056" y="3921586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总线操作类型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发送、接收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076056" y="4425642"/>
            <a:ext cx="388843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如何区分不同从设备？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076056" y="4929698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如何区分主存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外设？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076056" y="5865802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为何要有状态线？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54" grpId="0"/>
      <p:bldP spid="58" grpId="0"/>
      <p:bldP spid="59" grpId="0"/>
      <p:bldP spid="60" grpId="0"/>
      <p:bldP spid="61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*传输类型：</a:t>
            </a:r>
            <a:r>
              <a:rPr lang="zh-CN" altLang="en-US" b="1" dirty="0" smtClean="0">
                <a:latin typeface="宋体" pitchFamily="2" charset="-122"/>
              </a:rPr>
              <a:t>读、写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或包含</a:t>
            </a:r>
            <a:r>
              <a:rPr lang="zh-CN" altLang="en-US" b="1" dirty="0" smtClean="0">
                <a:latin typeface="宋体" pitchFamily="2" charset="-122"/>
              </a:rPr>
              <a:t>输入</a:t>
            </a:r>
            <a:r>
              <a:rPr lang="zh-CN" altLang="en-US" b="1" dirty="0" smtClean="0">
                <a:latin typeface="宋体" pitchFamily="2" charset="-122"/>
              </a:rPr>
              <a:t>、输出</a:t>
            </a:r>
            <a:r>
              <a:rPr lang="en-US" altLang="zh-CN" b="1" dirty="0" smtClean="0">
                <a:latin typeface="宋体" pitchFamily="2" charset="-122"/>
              </a:rPr>
              <a:t>)    </a:t>
            </a:r>
            <a:r>
              <a:rPr lang="zh-CN" altLang="en-US" sz="2000" b="1" dirty="0" smtClean="0">
                <a:latin typeface="宋体" pitchFamily="2" charset="-122"/>
              </a:rPr>
              <a:t>←相对于</a:t>
            </a:r>
            <a:r>
              <a:rPr lang="zh-CN" altLang="en-US" sz="2000" b="1" u="sng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主设备</a:t>
            </a:r>
            <a:r>
              <a:rPr lang="zh-CN" altLang="en-US" sz="2000" b="1" dirty="0" smtClean="0">
                <a:latin typeface="宋体" pitchFamily="2" charset="-122"/>
              </a:rPr>
              <a:t>而言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*传输过程：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主设备发出地址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命令，从设备判断、响应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⑵数据期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dirty="0" smtClean="0">
                <a:latin typeface="宋体" pitchFamily="2" charset="-122"/>
              </a:rPr>
              <a:t>命令交换数据，从→主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或主→从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写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2289" y="2783196"/>
            <a:ext cx="3249711" cy="1725924"/>
            <a:chOff x="673522" y="3143236"/>
            <a:chExt cx="3249711" cy="1725924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91310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12866" y="3212976"/>
            <a:ext cx="1479709" cy="1162362"/>
            <a:chOff x="1363405" y="3573016"/>
            <a:chExt cx="1479709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4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3214564"/>
            <a:ext cx="698599" cy="1150109"/>
            <a:chOff x="560140" y="3574604"/>
            <a:chExt cx="698599" cy="1150109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780928"/>
            <a:ext cx="3250410" cy="1725924"/>
            <a:chOff x="4561950" y="3140968"/>
            <a:chExt cx="3250410" cy="1725924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89042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72612" y="3212976"/>
            <a:ext cx="1263684" cy="1162362"/>
            <a:chOff x="1363405" y="3573016"/>
            <a:chExt cx="1263684" cy="1162362"/>
          </a:xfrm>
        </p:grpSpPr>
        <p:sp>
          <p:nvSpPr>
            <p:cNvPr id="87" name="Text Box 618"/>
            <p:cNvSpPr txBox="1">
              <a:spLocks noChangeArrowheads="1"/>
            </p:cNvSpPr>
            <p:nvPr/>
          </p:nvSpPr>
          <p:spPr bwMode="auto">
            <a:xfrm>
              <a:off x="2343374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15"/>
            <p:cNvSpPr>
              <a:spLocks noChangeShapeType="1"/>
            </p:cNvSpPr>
            <p:nvPr/>
          </p:nvSpPr>
          <p:spPr bwMode="auto">
            <a:xfrm>
              <a:off x="2299707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3214564"/>
            <a:ext cx="698599" cy="1150109"/>
            <a:chOff x="560140" y="3574604"/>
            <a:chExt cx="698599" cy="1150109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90316" y="4581128"/>
            <a:ext cx="3610371" cy="1738013"/>
            <a:chOff x="323850" y="4725144"/>
            <a:chExt cx="3610371" cy="1738013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491880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1763688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>
              <a:off x="1476375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 flipH="1">
              <a:off x="2627784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203848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051720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323850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331913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331913" y="5598244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347865" y="5598244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1331640" y="6101475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 flipV="1">
              <a:off x="1331913" y="5812655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3635896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 flipH="1">
              <a:off x="3779912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203848" y="581255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348063" y="6101477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476376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267744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2627785" y="5452193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331913" y="645998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269979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331641" y="617194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62"/>
            <p:cNvSpPr>
              <a:spLocks noChangeShapeType="1"/>
            </p:cNvSpPr>
            <p:nvPr/>
          </p:nvSpPr>
          <p:spPr bwMode="auto">
            <a:xfrm flipH="1" flipV="1">
              <a:off x="2051521" y="617106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2"/>
            <p:cNvSpPr>
              <a:spLocks noChangeShapeType="1"/>
            </p:cNvSpPr>
            <p:nvPr/>
          </p:nvSpPr>
          <p:spPr bwMode="auto">
            <a:xfrm flipH="1" flipV="1">
              <a:off x="1907505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1331640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43"/>
            <p:cNvSpPr>
              <a:spLocks noChangeShapeType="1"/>
            </p:cNvSpPr>
            <p:nvPr/>
          </p:nvSpPr>
          <p:spPr bwMode="auto">
            <a:xfrm flipV="1">
              <a:off x="3358157" y="617195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45"/>
            <p:cNvSpPr>
              <a:spLocks noChangeShapeType="1"/>
            </p:cNvSpPr>
            <p:nvPr/>
          </p:nvSpPr>
          <p:spPr bwMode="auto">
            <a:xfrm flipV="1">
              <a:off x="3203848" y="617195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1765276" y="4725144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331913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475656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475657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1753594" y="5018830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339752" y="4728319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051720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051721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3779912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2915096" y="4725144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2627064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2627065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2915096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492747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203128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203129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339752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483297" y="5018829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3779911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041428" y="5812654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62"/>
            <p:cNvSpPr>
              <a:spLocks noChangeShapeType="1"/>
            </p:cNvSpPr>
            <p:nvPr/>
          </p:nvSpPr>
          <p:spPr bwMode="auto">
            <a:xfrm flipH="1" flipV="1">
              <a:off x="1484040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62"/>
            <p:cNvSpPr>
              <a:spLocks noChangeShapeType="1"/>
            </p:cNvSpPr>
            <p:nvPr/>
          </p:nvSpPr>
          <p:spPr bwMode="auto">
            <a:xfrm flipH="1" flipV="1">
              <a:off x="1763688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62"/>
            <p:cNvSpPr>
              <a:spLocks noChangeShapeType="1"/>
            </p:cNvSpPr>
            <p:nvPr/>
          </p:nvSpPr>
          <p:spPr bwMode="auto">
            <a:xfrm flipH="1" flipV="1">
              <a:off x="1619473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5"/>
            <p:cNvSpPr>
              <a:spLocks noChangeShapeType="1"/>
            </p:cNvSpPr>
            <p:nvPr/>
          </p:nvSpPr>
          <p:spPr bwMode="auto">
            <a:xfrm flipV="1">
              <a:off x="1907506" y="5806796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5"/>
            <p:cNvSpPr>
              <a:spLocks noChangeShapeType="1"/>
            </p:cNvSpPr>
            <p:nvPr/>
          </p:nvSpPr>
          <p:spPr bwMode="auto">
            <a:xfrm flipV="1">
              <a:off x="1753594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5"/>
            <p:cNvSpPr>
              <a:spLocks noChangeShapeType="1"/>
            </p:cNvSpPr>
            <p:nvPr/>
          </p:nvSpPr>
          <p:spPr bwMode="auto">
            <a:xfrm flipV="1">
              <a:off x="1619672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5"/>
            <p:cNvSpPr>
              <a:spLocks noChangeShapeType="1"/>
            </p:cNvSpPr>
            <p:nvPr/>
          </p:nvSpPr>
          <p:spPr bwMode="auto">
            <a:xfrm flipV="1">
              <a:off x="1465562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5"/>
            <p:cNvSpPr>
              <a:spLocks noChangeShapeType="1"/>
            </p:cNvSpPr>
            <p:nvPr/>
          </p:nvSpPr>
          <p:spPr bwMode="auto">
            <a:xfrm flipV="1">
              <a:off x="1331640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62"/>
            <p:cNvSpPr>
              <a:spLocks noChangeShapeType="1"/>
            </p:cNvSpPr>
            <p:nvPr/>
          </p:nvSpPr>
          <p:spPr bwMode="auto">
            <a:xfrm flipH="1" flipV="1">
              <a:off x="3771329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62"/>
            <p:cNvSpPr>
              <a:spLocks noChangeShapeType="1"/>
            </p:cNvSpPr>
            <p:nvPr/>
          </p:nvSpPr>
          <p:spPr bwMode="auto">
            <a:xfrm flipH="1" flipV="1">
              <a:off x="3347864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62"/>
            <p:cNvSpPr>
              <a:spLocks noChangeShapeType="1"/>
            </p:cNvSpPr>
            <p:nvPr/>
          </p:nvSpPr>
          <p:spPr bwMode="auto">
            <a:xfrm flipH="1" flipV="1">
              <a:off x="3627512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62"/>
            <p:cNvSpPr>
              <a:spLocks noChangeShapeType="1"/>
            </p:cNvSpPr>
            <p:nvPr/>
          </p:nvSpPr>
          <p:spPr bwMode="auto">
            <a:xfrm flipH="1" flipV="1">
              <a:off x="3483297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5"/>
            <p:cNvSpPr>
              <a:spLocks noChangeShapeType="1"/>
            </p:cNvSpPr>
            <p:nvPr/>
          </p:nvSpPr>
          <p:spPr bwMode="auto">
            <a:xfrm flipV="1">
              <a:off x="3769818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5"/>
            <p:cNvSpPr>
              <a:spLocks noChangeShapeType="1"/>
            </p:cNvSpPr>
            <p:nvPr/>
          </p:nvSpPr>
          <p:spPr bwMode="auto">
            <a:xfrm flipV="1">
              <a:off x="3635896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5"/>
            <p:cNvSpPr>
              <a:spLocks noChangeShapeType="1"/>
            </p:cNvSpPr>
            <p:nvPr/>
          </p:nvSpPr>
          <p:spPr bwMode="auto">
            <a:xfrm flipV="1">
              <a:off x="3481786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5"/>
            <p:cNvSpPr>
              <a:spLocks noChangeShapeType="1"/>
            </p:cNvSpPr>
            <p:nvPr/>
          </p:nvSpPr>
          <p:spPr bwMode="auto">
            <a:xfrm flipV="1">
              <a:off x="3347864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4932040" y="4581126"/>
            <a:ext cx="3610371" cy="1738015"/>
            <a:chOff x="4346005" y="4725142"/>
            <a:chExt cx="3610371" cy="1738015"/>
          </a:xfrm>
        </p:grpSpPr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>
              <a:off x="7514035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5785843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30"/>
            <p:cNvSpPr>
              <a:spLocks noChangeShapeType="1"/>
            </p:cNvSpPr>
            <p:nvPr/>
          </p:nvSpPr>
          <p:spPr bwMode="auto">
            <a:xfrm>
              <a:off x="5498530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31"/>
            <p:cNvSpPr>
              <a:spLocks noChangeShapeType="1"/>
            </p:cNvSpPr>
            <p:nvPr/>
          </p:nvSpPr>
          <p:spPr bwMode="auto">
            <a:xfrm flipH="1">
              <a:off x="6649939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32"/>
            <p:cNvSpPr>
              <a:spLocks noChangeShapeType="1"/>
            </p:cNvSpPr>
            <p:nvPr/>
          </p:nvSpPr>
          <p:spPr bwMode="auto">
            <a:xfrm flipH="1">
              <a:off x="7226003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33"/>
            <p:cNvSpPr>
              <a:spLocks noChangeShapeType="1"/>
            </p:cNvSpPr>
            <p:nvPr/>
          </p:nvSpPr>
          <p:spPr bwMode="auto">
            <a:xfrm>
              <a:off x="6073875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235"/>
            <p:cNvSpPr txBox="1">
              <a:spLocks noChangeArrowheads="1"/>
            </p:cNvSpPr>
            <p:nvPr/>
          </p:nvSpPr>
          <p:spPr bwMode="auto">
            <a:xfrm>
              <a:off x="4346005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7" name="Line 236"/>
            <p:cNvSpPr>
              <a:spLocks noChangeShapeType="1"/>
            </p:cNvSpPr>
            <p:nvPr/>
          </p:nvSpPr>
          <p:spPr bwMode="auto">
            <a:xfrm>
              <a:off x="5354068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37"/>
            <p:cNvSpPr>
              <a:spLocks noChangeShapeType="1"/>
            </p:cNvSpPr>
            <p:nvPr/>
          </p:nvSpPr>
          <p:spPr bwMode="auto">
            <a:xfrm flipV="1">
              <a:off x="5354068" y="5598244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38"/>
            <p:cNvSpPr>
              <a:spLocks noChangeShapeType="1"/>
            </p:cNvSpPr>
            <p:nvPr/>
          </p:nvSpPr>
          <p:spPr bwMode="auto">
            <a:xfrm flipV="1">
              <a:off x="7649666" y="5598244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3"/>
            <p:cNvSpPr>
              <a:spLocks noChangeShapeType="1"/>
            </p:cNvSpPr>
            <p:nvPr/>
          </p:nvSpPr>
          <p:spPr bwMode="auto">
            <a:xfrm>
              <a:off x="5353795" y="6453334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4"/>
            <p:cNvSpPr>
              <a:spLocks noChangeShapeType="1"/>
            </p:cNvSpPr>
            <p:nvPr/>
          </p:nvSpPr>
          <p:spPr bwMode="auto">
            <a:xfrm flipV="1">
              <a:off x="5354068" y="6164514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55"/>
            <p:cNvSpPr>
              <a:spLocks noChangeShapeType="1"/>
            </p:cNvSpPr>
            <p:nvPr/>
          </p:nvSpPr>
          <p:spPr bwMode="auto">
            <a:xfrm flipV="1">
              <a:off x="7658051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57"/>
            <p:cNvSpPr>
              <a:spLocks noChangeShapeType="1"/>
            </p:cNvSpPr>
            <p:nvPr/>
          </p:nvSpPr>
          <p:spPr bwMode="auto">
            <a:xfrm flipH="1">
              <a:off x="7802067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62"/>
            <p:cNvSpPr>
              <a:spLocks noChangeShapeType="1"/>
            </p:cNvSpPr>
            <p:nvPr/>
          </p:nvSpPr>
          <p:spPr bwMode="auto">
            <a:xfrm flipH="1" flipV="1">
              <a:off x="7226003" y="616441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63"/>
            <p:cNvSpPr>
              <a:spLocks noChangeShapeType="1"/>
            </p:cNvSpPr>
            <p:nvPr/>
          </p:nvSpPr>
          <p:spPr bwMode="auto">
            <a:xfrm>
              <a:off x="7370218" y="645333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AutoShape 299"/>
            <p:cNvSpPr>
              <a:spLocks noChangeArrowheads="1"/>
            </p:cNvSpPr>
            <p:nvPr/>
          </p:nvSpPr>
          <p:spPr bwMode="auto">
            <a:xfrm>
              <a:off x="5498531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Text Box 300"/>
            <p:cNvSpPr txBox="1">
              <a:spLocks noChangeArrowheads="1"/>
            </p:cNvSpPr>
            <p:nvPr/>
          </p:nvSpPr>
          <p:spPr bwMode="auto">
            <a:xfrm>
              <a:off x="6289899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418" name="AutoShape 301"/>
            <p:cNvSpPr>
              <a:spLocks noChangeArrowheads="1"/>
            </p:cNvSpPr>
            <p:nvPr/>
          </p:nvSpPr>
          <p:spPr bwMode="auto">
            <a:xfrm>
              <a:off x="6086963" y="5452193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Line 302"/>
            <p:cNvSpPr>
              <a:spLocks noChangeShapeType="1"/>
            </p:cNvSpPr>
            <p:nvPr/>
          </p:nvSpPr>
          <p:spPr bwMode="auto">
            <a:xfrm>
              <a:off x="5354068" y="609994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304"/>
            <p:cNvSpPr txBox="1">
              <a:spLocks noChangeArrowheads="1"/>
            </p:cNvSpPr>
            <p:nvPr/>
          </p:nvSpPr>
          <p:spPr bwMode="auto">
            <a:xfrm>
              <a:off x="666023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>
              <a:off x="5353796" y="581190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62"/>
            <p:cNvSpPr>
              <a:spLocks noChangeShapeType="1"/>
            </p:cNvSpPr>
            <p:nvPr/>
          </p:nvSpPr>
          <p:spPr bwMode="auto">
            <a:xfrm flipH="1" flipV="1">
              <a:off x="6073676" y="58110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62"/>
            <p:cNvSpPr>
              <a:spLocks noChangeShapeType="1"/>
            </p:cNvSpPr>
            <p:nvPr/>
          </p:nvSpPr>
          <p:spPr bwMode="auto">
            <a:xfrm flipH="1" flipV="1">
              <a:off x="5929660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62"/>
            <p:cNvSpPr>
              <a:spLocks noChangeShapeType="1"/>
            </p:cNvSpPr>
            <p:nvPr/>
          </p:nvSpPr>
          <p:spPr bwMode="auto">
            <a:xfrm flipH="1" flipV="1">
              <a:off x="5353795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7380312" y="581191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5"/>
            <p:cNvSpPr>
              <a:spLocks noChangeShapeType="1"/>
            </p:cNvSpPr>
            <p:nvPr/>
          </p:nvSpPr>
          <p:spPr bwMode="auto">
            <a:xfrm flipV="1">
              <a:off x="7226003" y="581191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34"/>
            <p:cNvSpPr>
              <a:spLocks noChangeShapeType="1"/>
            </p:cNvSpPr>
            <p:nvPr/>
          </p:nvSpPr>
          <p:spPr bwMode="auto">
            <a:xfrm flipV="1">
              <a:off x="5785842" y="4725142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39"/>
            <p:cNvSpPr>
              <a:spLocks noChangeShapeType="1"/>
            </p:cNvSpPr>
            <p:nvPr/>
          </p:nvSpPr>
          <p:spPr bwMode="auto">
            <a:xfrm>
              <a:off x="5354068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0"/>
            <p:cNvSpPr>
              <a:spLocks noChangeShapeType="1"/>
            </p:cNvSpPr>
            <p:nvPr/>
          </p:nvSpPr>
          <p:spPr bwMode="auto">
            <a:xfrm flipH="1" flipV="1">
              <a:off x="5497811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1"/>
            <p:cNvSpPr>
              <a:spLocks noChangeShapeType="1"/>
            </p:cNvSpPr>
            <p:nvPr/>
          </p:nvSpPr>
          <p:spPr bwMode="auto">
            <a:xfrm>
              <a:off x="5497812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2"/>
            <p:cNvSpPr>
              <a:spLocks noChangeShapeType="1"/>
            </p:cNvSpPr>
            <p:nvPr/>
          </p:nvSpPr>
          <p:spPr bwMode="auto">
            <a:xfrm flipV="1">
              <a:off x="5775750" y="5018829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6"/>
            <p:cNvSpPr>
              <a:spLocks noChangeShapeType="1"/>
            </p:cNvSpPr>
            <p:nvPr/>
          </p:nvSpPr>
          <p:spPr bwMode="auto">
            <a:xfrm flipH="1" flipV="1">
              <a:off x="6363494" y="4728318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7"/>
            <p:cNvSpPr>
              <a:spLocks noChangeShapeType="1"/>
            </p:cNvSpPr>
            <p:nvPr/>
          </p:nvSpPr>
          <p:spPr bwMode="auto">
            <a:xfrm flipH="1" flipV="1">
              <a:off x="6073875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8"/>
            <p:cNvSpPr>
              <a:spLocks noChangeShapeType="1"/>
            </p:cNvSpPr>
            <p:nvPr/>
          </p:nvSpPr>
          <p:spPr bwMode="auto">
            <a:xfrm>
              <a:off x="6073876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258"/>
            <p:cNvSpPr>
              <a:spLocks noChangeShapeType="1"/>
            </p:cNvSpPr>
            <p:nvPr/>
          </p:nvSpPr>
          <p:spPr bwMode="auto">
            <a:xfrm>
              <a:off x="780206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234"/>
            <p:cNvSpPr>
              <a:spLocks noChangeShapeType="1"/>
            </p:cNvSpPr>
            <p:nvPr/>
          </p:nvSpPr>
          <p:spPr bwMode="auto">
            <a:xfrm flipV="1">
              <a:off x="6938839" y="4725143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240"/>
            <p:cNvSpPr>
              <a:spLocks noChangeShapeType="1"/>
            </p:cNvSpPr>
            <p:nvPr/>
          </p:nvSpPr>
          <p:spPr bwMode="auto">
            <a:xfrm flipH="1" flipV="1">
              <a:off x="6649219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241"/>
            <p:cNvSpPr>
              <a:spLocks noChangeShapeType="1"/>
            </p:cNvSpPr>
            <p:nvPr/>
          </p:nvSpPr>
          <p:spPr bwMode="auto">
            <a:xfrm>
              <a:off x="6649220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242"/>
            <p:cNvSpPr>
              <a:spLocks noChangeShapeType="1"/>
            </p:cNvSpPr>
            <p:nvPr/>
          </p:nvSpPr>
          <p:spPr bwMode="auto">
            <a:xfrm flipV="1">
              <a:off x="6937251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246"/>
            <p:cNvSpPr>
              <a:spLocks noChangeShapeType="1"/>
            </p:cNvSpPr>
            <p:nvPr/>
          </p:nvSpPr>
          <p:spPr bwMode="auto">
            <a:xfrm flipH="1" flipV="1">
              <a:off x="7514902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247"/>
            <p:cNvSpPr>
              <a:spLocks noChangeShapeType="1"/>
            </p:cNvSpPr>
            <p:nvPr/>
          </p:nvSpPr>
          <p:spPr bwMode="auto">
            <a:xfrm flipH="1" flipV="1">
              <a:off x="7225283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248"/>
            <p:cNvSpPr>
              <a:spLocks noChangeShapeType="1"/>
            </p:cNvSpPr>
            <p:nvPr/>
          </p:nvSpPr>
          <p:spPr bwMode="auto">
            <a:xfrm>
              <a:off x="7225284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60"/>
            <p:cNvSpPr>
              <a:spLocks noChangeShapeType="1"/>
            </p:cNvSpPr>
            <p:nvPr/>
          </p:nvSpPr>
          <p:spPr bwMode="auto">
            <a:xfrm>
              <a:off x="6361907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42"/>
            <p:cNvSpPr>
              <a:spLocks noChangeShapeType="1"/>
            </p:cNvSpPr>
            <p:nvPr/>
          </p:nvSpPr>
          <p:spPr bwMode="auto">
            <a:xfrm flipV="1">
              <a:off x="7514035" y="5018829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47"/>
            <p:cNvSpPr>
              <a:spLocks noChangeShapeType="1"/>
            </p:cNvSpPr>
            <p:nvPr/>
          </p:nvSpPr>
          <p:spPr bwMode="auto">
            <a:xfrm flipH="1" flipV="1">
              <a:off x="7802066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45"/>
            <p:cNvSpPr>
              <a:spLocks noChangeShapeType="1"/>
            </p:cNvSpPr>
            <p:nvPr/>
          </p:nvSpPr>
          <p:spPr bwMode="auto">
            <a:xfrm flipV="1">
              <a:off x="6063583" y="616451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62"/>
            <p:cNvSpPr>
              <a:spLocks noChangeShapeType="1"/>
            </p:cNvSpPr>
            <p:nvPr/>
          </p:nvSpPr>
          <p:spPr bwMode="auto">
            <a:xfrm flipH="1" flipV="1">
              <a:off x="5506195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62"/>
            <p:cNvSpPr>
              <a:spLocks noChangeShapeType="1"/>
            </p:cNvSpPr>
            <p:nvPr/>
          </p:nvSpPr>
          <p:spPr bwMode="auto">
            <a:xfrm flipH="1" flipV="1">
              <a:off x="5785843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62"/>
            <p:cNvSpPr>
              <a:spLocks noChangeShapeType="1"/>
            </p:cNvSpPr>
            <p:nvPr/>
          </p:nvSpPr>
          <p:spPr bwMode="auto">
            <a:xfrm flipH="1" flipV="1">
              <a:off x="5641628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45"/>
            <p:cNvSpPr>
              <a:spLocks noChangeShapeType="1"/>
            </p:cNvSpPr>
            <p:nvPr/>
          </p:nvSpPr>
          <p:spPr bwMode="auto">
            <a:xfrm flipV="1">
              <a:off x="5929661" y="6158655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45"/>
            <p:cNvSpPr>
              <a:spLocks noChangeShapeType="1"/>
            </p:cNvSpPr>
            <p:nvPr/>
          </p:nvSpPr>
          <p:spPr bwMode="auto">
            <a:xfrm flipV="1">
              <a:off x="5775749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45"/>
            <p:cNvSpPr>
              <a:spLocks noChangeShapeType="1"/>
            </p:cNvSpPr>
            <p:nvPr/>
          </p:nvSpPr>
          <p:spPr bwMode="auto">
            <a:xfrm flipV="1">
              <a:off x="5641827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45"/>
            <p:cNvSpPr>
              <a:spLocks noChangeShapeType="1"/>
            </p:cNvSpPr>
            <p:nvPr/>
          </p:nvSpPr>
          <p:spPr bwMode="auto">
            <a:xfrm flipV="1">
              <a:off x="5487717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45"/>
            <p:cNvSpPr>
              <a:spLocks noChangeShapeType="1"/>
            </p:cNvSpPr>
            <p:nvPr/>
          </p:nvSpPr>
          <p:spPr bwMode="auto">
            <a:xfrm flipV="1">
              <a:off x="5353795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 flipV="1">
              <a:off x="7793484" y="6162236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62"/>
            <p:cNvSpPr>
              <a:spLocks noChangeShapeType="1"/>
            </p:cNvSpPr>
            <p:nvPr/>
          </p:nvSpPr>
          <p:spPr bwMode="auto">
            <a:xfrm flipH="1" flipV="1">
              <a:off x="7370019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62"/>
            <p:cNvSpPr>
              <a:spLocks noChangeShapeType="1"/>
            </p:cNvSpPr>
            <p:nvPr/>
          </p:nvSpPr>
          <p:spPr bwMode="auto">
            <a:xfrm flipH="1" flipV="1">
              <a:off x="7649667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62"/>
            <p:cNvSpPr>
              <a:spLocks noChangeShapeType="1"/>
            </p:cNvSpPr>
            <p:nvPr/>
          </p:nvSpPr>
          <p:spPr bwMode="auto">
            <a:xfrm flipH="1" flipV="1">
              <a:off x="7505452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45"/>
            <p:cNvSpPr>
              <a:spLocks noChangeShapeType="1"/>
            </p:cNvSpPr>
            <p:nvPr/>
          </p:nvSpPr>
          <p:spPr bwMode="auto">
            <a:xfrm flipV="1">
              <a:off x="7791973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45"/>
            <p:cNvSpPr>
              <a:spLocks noChangeShapeType="1"/>
            </p:cNvSpPr>
            <p:nvPr/>
          </p:nvSpPr>
          <p:spPr bwMode="auto">
            <a:xfrm flipV="1">
              <a:off x="7658051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45"/>
            <p:cNvSpPr>
              <a:spLocks noChangeShapeType="1"/>
            </p:cNvSpPr>
            <p:nvPr/>
          </p:nvSpPr>
          <p:spPr bwMode="auto">
            <a:xfrm flipV="1">
              <a:off x="7503941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45"/>
            <p:cNvSpPr>
              <a:spLocks noChangeShapeType="1"/>
            </p:cNvSpPr>
            <p:nvPr/>
          </p:nvSpPr>
          <p:spPr bwMode="auto">
            <a:xfrm flipV="1">
              <a:off x="7370019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338"/>
          <p:cNvSpPr>
            <a:spLocks/>
          </p:cNvSpPr>
          <p:nvPr/>
        </p:nvSpPr>
        <p:spPr bwMode="auto">
          <a:xfrm>
            <a:off x="4130652" y="6383788"/>
            <a:ext cx="2105793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-1976"/>
              <a:gd name="adj6" fmla="val -19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如何表示总线空闲？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55578" y="3212976"/>
            <a:ext cx="1297037" cy="1162363"/>
            <a:chOff x="2555578" y="3212976"/>
            <a:chExt cx="1297037" cy="1162363"/>
          </a:xfrm>
        </p:grpSpPr>
        <p:sp>
          <p:nvSpPr>
            <p:cNvPr id="216" name="Line 613"/>
            <p:cNvSpPr>
              <a:spLocks noChangeShapeType="1"/>
            </p:cNvSpPr>
            <p:nvPr/>
          </p:nvSpPr>
          <p:spPr bwMode="auto">
            <a:xfrm flipV="1">
              <a:off x="2555578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614"/>
            <p:cNvSpPr>
              <a:spLocks noChangeShapeType="1"/>
            </p:cNvSpPr>
            <p:nvPr/>
          </p:nvSpPr>
          <p:spPr bwMode="auto">
            <a:xfrm flipV="1">
              <a:off x="2771602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620"/>
            <p:cNvSpPr>
              <a:spLocks noChangeShapeType="1"/>
            </p:cNvSpPr>
            <p:nvPr/>
          </p:nvSpPr>
          <p:spPr bwMode="auto">
            <a:xfrm flipV="1">
              <a:off x="3635699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621"/>
            <p:cNvSpPr>
              <a:spLocks noChangeShapeType="1"/>
            </p:cNvSpPr>
            <p:nvPr/>
          </p:nvSpPr>
          <p:spPr bwMode="auto">
            <a:xfrm flipV="1">
              <a:off x="3852615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88224" y="3212976"/>
            <a:ext cx="1296144" cy="1162363"/>
            <a:chOff x="6588224" y="3212976"/>
            <a:chExt cx="1296144" cy="1162363"/>
          </a:xfrm>
        </p:grpSpPr>
        <p:sp>
          <p:nvSpPr>
            <p:cNvPr id="220" name="Line 613"/>
            <p:cNvSpPr>
              <a:spLocks noChangeShapeType="1"/>
            </p:cNvSpPr>
            <p:nvPr/>
          </p:nvSpPr>
          <p:spPr bwMode="auto">
            <a:xfrm flipV="1">
              <a:off x="6588224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4"/>
            <p:cNvSpPr>
              <a:spLocks noChangeShapeType="1"/>
            </p:cNvSpPr>
            <p:nvPr/>
          </p:nvSpPr>
          <p:spPr bwMode="auto">
            <a:xfrm flipV="1">
              <a:off x="6804248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0"/>
            <p:cNvSpPr>
              <a:spLocks noChangeShapeType="1"/>
            </p:cNvSpPr>
            <p:nvPr/>
          </p:nvSpPr>
          <p:spPr bwMode="auto">
            <a:xfrm flipV="1">
              <a:off x="7668344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21"/>
            <p:cNvSpPr>
              <a:spLocks noChangeShapeType="1"/>
            </p:cNvSpPr>
            <p:nvPr/>
          </p:nvSpPr>
          <p:spPr bwMode="auto">
            <a:xfrm flipV="1">
              <a:off x="7884368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7" grpId="0" animBg="1"/>
      <p:bldP spid="20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1.4 </a:t>
            </a:r>
            <a:r>
              <a:rPr lang="zh-CN" altLang="en-US" sz="3200" b="1" dirty="0" smtClean="0">
                <a:latin typeface="宋体" pitchFamily="2" charset="-122"/>
              </a:rPr>
              <a:t>计算机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的层次结构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79263" y="105273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868864" y="4579665"/>
            <a:ext cx="2447925" cy="287338"/>
            <a:chOff x="3652" y="2659"/>
            <a:chExt cx="1542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22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8" y="4506641"/>
            <a:ext cx="2808287" cy="360362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机器语言级机器 </a:t>
            </a:r>
            <a:r>
              <a:rPr lang="en-US" altLang="zh-CN" sz="20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4506963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2922787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汇编语言级机器 </a:t>
            </a:r>
            <a:r>
              <a:rPr lang="en-US" altLang="zh-CN" sz="20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2922787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39952" y="3282827"/>
            <a:ext cx="0" cy="12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427413" y="3282827"/>
            <a:ext cx="3889375" cy="3605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2204864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高级语言级机器 </a:t>
            </a:r>
            <a:r>
              <a:rPr lang="en-US" altLang="zh-CN" sz="20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2204865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2563640"/>
            <a:ext cx="0" cy="3637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427413" y="2536132"/>
            <a:ext cx="3960812" cy="646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1800" b="1" dirty="0"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成汇编语言程序</a:t>
            </a:r>
          </a:p>
          <a:p>
            <a:r>
              <a:rPr lang="zh-CN" altLang="en-US" sz="1800" b="1" dirty="0">
                <a:latin typeface="宋体" pitchFamily="2" charset="-122"/>
              </a:rPr>
              <a:t>               或机器语言程序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3642867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操作系统级机器 </a:t>
            </a:r>
            <a:r>
              <a:rPr lang="en-US" altLang="zh-CN" sz="20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3714875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使用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3282827"/>
            <a:ext cx="0" cy="3605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40075" y="4002907"/>
            <a:ext cx="0" cy="504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427413" y="4002907"/>
            <a:ext cx="3744912" cy="360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8" y="5227043"/>
            <a:ext cx="2808287" cy="361281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微程序级机器 </a:t>
            </a:r>
            <a:r>
              <a:rPr lang="en-US" altLang="zh-CN" sz="2000" b="1" dirty="0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5227043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 flipH="1">
            <a:off x="4139952" y="4867003"/>
            <a:ext cx="123" cy="360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427413" y="4867003"/>
            <a:ext cx="3673475" cy="360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1800" b="1" dirty="0"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18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867275" y="5299745"/>
            <a:ext cx="2233613" cy="287338"/>
            <a:chOff x="3652" y="2659"/>
            <a:chExt cx="140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09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2914972" y="3138811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79263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层次结构：</a:t>
            </a:r>
            <a:r>
              <a:rPr lang="zh-CN" altLang="en-US" b="1" dirty="0" smtClean="0">
                <a:latin typeface="宋体" pitchFamily="2" charset="-122"/>
              </a:rPr>
              <a:t>不同程序员所看到的计算机结构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编程及执行环境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179263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 smtClean="0">
                <a:latin typeface="宋体" pitchFamily="2" charset="-122"/>
              </a:rPr>
              <a:t>指令、语句，翻译、解释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293811"/>
            <a:ext cx="835659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掌握计算机组成及工作原理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*建立</a:t>
            </a:r>
            <a:r>
              <a:rPr lang="zh-CN" altLang="en-US" b="1" dirty="0" smtClean="0">
                <a:latin typeface="宋体" pitchFamily="2" charset="-122"/>
              </a:rPr>
              <a:t>计算机的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整机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概念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组成及工作原理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*了解计算机组成的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新技术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计算机结构是高阶课程的内容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30245" y="3307896"/>
            <a:ext cx="8356597" cy="155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训练分析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与计算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性能分析方法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量化计算</a:t>
            </a:r>
            <a:r>
              <a:rPr lang="zh-CN" altLang="en-US" b="1" dirty="0">
                <a:latin typeface="宋体" pitchFamily="2" charset="-122"/>
              </a:rPr>
              <a:t>，加深对</a:t>
            </a:r>
            <a:r>
              <a:rPr lang="zh-CN" altLang="en-US" b="1" dirty="0" smtClean="0">
                <a:latin typeface="宋体" pitchFamily="2" charset="-122"/>
              </a:rPr>
              <a:t>组成及工作原理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理解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30245" y="4857760"/>
            <a:ext cx="8356597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培养设计与开发能力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dirty="0">
                <a:latin typeface="宋体" pitchFamily="2" charset="-122"/>
              </a:rPr>
              <a:t>实验，</a:t>
            </a:r>
            <a:r>
              <a:rPr lang="zh-CN" altLang="en-US" b="1" dirty="0" smtClean="0">
                <a:latin typeface="宋体" pitchFamily="2" charset="-122"/>
              </a:rPr>
              <a:t>培养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逻辑设计</a:t>
            </a:r>
            <a:r>
              <a:rPr lang="zh-CN" altLang="en-US" b="1" dirty="0" smtClean="0">
                <a:latin typeface="宋体" pitchFamily="2" charset="-122"/>
              </a:rPr>
              <a:t>及应用开发能力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课程目标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二、计算机软硬件关系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9" y="983091"/>
            <a:ext cx="3528516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从用户角度看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9168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软件和硬件在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乘法功能可用</a:t>
            </a:r>
            <a:r>
              <a:rPr lang="zh-CN" altLang="en-US" sz="2200" b="1" u="sng" dirty="0" smtClean="0">
                <a:latin typeface="宋体" pitchFamily="2" charset="-122"/>
              </a:rPr>
              <a:t>乘法指令</a:t>
            </a:r>
            <a:r>
              <a:rPr lang="zh-CN" altLang="en-US" sz="2200" b="1" dirty="0" smtClean="0">
                <a:latin typeface="宋体" pitchFamily="2" charset="-122"/>
              </a:rPr>
              <a:t>，或</a:t>
            </a:r>
            <a:r>
              <a:rPr lang="zh-CN" altLang="en-US" sz="2200" b="1" u="sng" dirty="0" smtClean="0">
                <a:latin typeface="宋体" pitchFamily="2" charset="-122"/>
              </a:rPr>
              <a:t>加法指令及移位指令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买计算机时，</a:t>
            </a:r>
            <a:r>
              <a:rPr lang="zh-CN" altLang="en-US" b="1" dirty="0" smtClean="0"/>
              <a:t>性能</a:t>
            </a:r>
            <a:r>
              <a:rPr lang="zh-CN" altLang="zh-CN" b="1" dirty="0"/>
              <a:t>、</a:t>
            </a:r>
            <a:r>
              <a:rPr lang="zh-CN" altLang="zh-CN" b="1" dirty="0" smtClean="0"/>
              <a:t>成本</a:t>
            </a:r>
            <a:r>
              <a:rPr lang="zh-CN" altLang="en-US" b="1" dirty="0" smtClean="0"/>
              <a:t>可以选择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3622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软件和硬件直接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影响性能与成本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趋势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软硬件交界面上移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界面划分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计算机结构研究的内容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2771800" y="980728"/>
            <a:ext cx="619281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软件和硬件是一个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软件</a:t>
            </a:r>
            <a:r>
              <a:rPr lang="zh-CN" altLang="en-US" sz="2000" b="1" dirty="0" smtClean="0">
                <a:latin typeface="宋体" pitchFamily="2" charset="-122"/>
              </a:rPr>
              <a:t>功能靠硬件实现、硬件性能靠软件反映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87"/>
          <p:cNvSpPr>
            <a:spLocks noChangeArrowheads="1"/>
          </p:cNvSpPr>
          <p:nvPr/>
        </p:nvSpPr>
        <p:spPr bwMode="auto">
          <a:xfrm>
            <a:off x="4283968" y="5805264"/>
            <a:ext cx="1562232" cy="553998"/>
          </a:xfrm>
          <a:prstGeom prst="ellipse">
            <a:avLst/>
          </a:prstGeom>
          <a:solidFill>
            <a:srgbClr val="CCFFFF"/>
          </a:solidFill>
          <a:ln w="19050">
            <a:solidFill>
              <a:srgbClr val="FF3399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67544" y="1628800"/>
            <a:ext cx="3817937" cy="2716230"/>
            <a:chOff x="1042988" y="2141530"/>
            <a:chExt cx="3817937" cy="2716230"/>
          </a:xfrm>
        </p:grpSpPr>
        <p:sp>
          <p:nvSpPr>
            <p:cNvPr id="49" name="Text Box 218"/>
            <p:cNvSpPr txBox="1">
              <a:spLocks noChangeArrowheads="1"/>
            </p:cNvSpPr>
            <p:nvPr/>
          </p:nvSpPr>
          <p:spPr bwMode="auto">
            <a:xfrm>
              <a:off x="2339975" y="3657589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50" name="Text Box 219"/>
            <p:cNvSpPr txBox="1">
              <a:spLocks noChangeArrowheads="1"/>
            </p:cNvSpPr>
            <p:nvPr/>
          </p:nvSpPr>
          <p:spPr bwMode="auto">
            <a:xfrm>
              <a:off x="2339975" y="4082828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51" name="AutoShape 222"/>
            <p:cNvSpPr>
              <a:spLocks/>
            </p:cNvSpPr>
            <p:nvPr/>
          </p:nvSpPr>
          <p:spPr bwMode="auto">
            <a:xfrm>
              <a:off x="2143108" y="3657589"/>
              <a:ext cx="52405" cy="1200171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3"/>
            <p:cNvSpPr txBox="1">
              <a:spLocks noChangeArrowheads="1"/>
            </p:cNvSpPr>
            <p:nvPr/>
          </p:nvSpPr>
          <p:spPr bwMode="auto">
            <a:xfrm>
              <a:off x="1547813" y="4160827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53" name="AutoShape 224"/>
            <p:cNvSpPr>
              <a:spLocks/>
            </p:cNvSpPr>
            <p:nvPr/>
          </p:nvSpPr>
          <p:spPr bwMode="auto">
            <a:xfrm>
              <a:off x="2143107" y="2143116"/>
              <a:ext cx="52405" cy="100964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546225" y="249872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55" name="Text Box 226"/>
            <p:cNvSpPr txBox="1">
              <a:spLocks noChangeArrowheads="1"/>
            </p:cNvSpPr>
            <p:nvPr/>
          </p:nvSpPr>
          <p:spPr bwMode="auto">
            <a:xfrm>
              <a:off x="2339975" y="250030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56" name="Text Box 229"/>
            <p:cNvSpPr txBox="1">
              <a:spLocks noChangeArrowheads="1"/>
            </p:cNvSpPr>
            <p:nvPr/>
          </p:nvSpPr>
          <p:spPr bwMode="auto">
            <a:xfrm>
              <a:off x="2339975" y="214153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57" name="Text Box 237"/>
            <p:cNvSpPr txBox="1">
              <a:spLocks noChangeArrowheads="1"/>
            </p:cNvSpPr>
            <p:nvPr/>
          </p:nvSpPr>
          <p:spPr bwMode="auto">
            <a:xfrm>
              <a:off x="2339975" y="286542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58" name="Line 244"/>
            <p:cNvSpPr>
              <a:spLocks noChangeShapeType="1"/>
            </p:cNvSpPr>
            <p:nvPr/>
          </p:nvSpPr>
          <p:spPr bwMode="auto">
            <a:xfrm>
              <a:off x="3419475" y="31527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5"/>
            <p:cNvSpPr>
              <a:spLocks noChangeShapeType="1"/>
            </p:cNvSpPr>
            <p:nvPr/>
          </p:nvSpPr>
          <p:spPr bwMode="auto">
            <a:xfrm>
              <a:off x="3419475" y="3944927"/>
              <a:ext cx="0" cy="14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49"/>
            <p:cNvSpPr>
              <a:spLocks noChangeShapeType="1"/>
            </p:cNvSpPr>
            <p:nvPr/>
          </p:nvSpPr>
          <p:spPr bwMode="auto">
            <a:xfrm>
              <a:off x="3419475" y="351312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258"/>
            <p:cNvGrpSpPr>
              <a:grpSpLocks/>
            </p:cNvGrpSpPr>
            <p:nvPr/>
          </p:nvGrpSpPr>
          <p:grpSpPr bwMode="auto">
            <a:xfrm>
              <a:off x="1042989" y="3067051"/>
              <a:ext cx="3817938" cy="576263"/>
              <a:chOff x="884" y="2160"/>
              <a:chExt cx="2405" cy="363"/>
            </a:xfrm>
          </p:grpSpPr>
          <p:sp>
            <p:nvSpPr>
              <p:cNvPr id="62" name="AutoShape 248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1860" cy="136"/>
              </a:xfrm>
              <a:prstGeom prst="parallelogram">
                <a:avLst>
                  <a:gd name="adj" fmla="val 120619"/>
                </a:avLst>
              </a:prstGeom>
              <a:solidFill>
                <a:srgbClr val="FF99CC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3" name="Text Box 255"/>
              <p:cNvSpPr txBox="1">
                <a:spLocks noChangeArrowheads="1"/>
              </p:cNvSpPr>
              <p:nvPr/>
            </p:nvSpPr>
            <p:spPr bwMode="auto">
              <a:xfrm>
                <a:off x="884" y="2160"/>
                <a:ext cx="545" cy="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软硬件交界面</a:t>
                </a:r>
              </a:p>
            </p:txBody>
          </p:sp>
        </p:grp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计算机结构与组成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57938" name="Text Box 242"/>
          <p:cNvSpPr txBox="1">
            <a:spLocks noChangeArrowheads="1"/>
          </p:cNvSpPr>
          <p:nvPr/>
        </p:nvSpPr>
        <p:spPr bwMode="auto">
          <a:xfrm>
            <a:off x="179263" y="857232"/>
            <a:ext cx="8785225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机器语言</a:t>
            </a:r>
            <a:r>
              <a:rPr lang="zh-CN" altLang="en-US" sz="2000" b="1" u="sng" dirty="0">
                <a:latin typeface="宋体" pitchFamily="2" charset="-122"/>
              </a:rPr>
              <a:t>程序员</a:t>
            </a:r>
            <a:r>
              <a:rPr lang="zh-CN" altLang="en-US" sz="2000" b="1" dirty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57968" name="Group 272"/>
          <p:cNvGrpSpPr>
            <a:grpSpLocks/>
          </p:cNvGrpSpPr>
          <p:nvPr/>
        </p:nvGrpSpPr>
        <p:grpSpPr bwMode="auto">
          <a:xfrm>
            <a:off x="1763688" y="3861048"/>
            <a:ext cx="2159000" cy="503237"/>
            <a:chOff x="1474" y="2932"/>
            <a:chExt cx="1360" cy="317"/>
          </a:xfrm>
        </p:grpSpPr>
        <p:sp>
          <p:nvSpPr>
            <p:cNvPr id="157942" name="Line 246"/>
            <p:cNvSpPr>
              <a:spLocks noChangeShapeType="1"/>
            </p:cNvSpPr>
            <p:nvPr/>
          </p:nvSpPr>
          <p:spPr bwMode="auto">
            <a:xfrm>
              <a:off x="2154" y="2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43" name="Text Box 247"/>
            <p:cNvSpPr txBox="1">
              <a:spLocks noChangeArrowheads="1"/>
            </p:cNvSpPr>
            <p:nvPr/>
          </p:nvSpPr>
          <p:spPr bwMode="auto">
            <a:xfrm>
              <a:off x="1474" y="3067"/>
              <a:ext cx="136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数字电路级机器</a:t>
              </a:r>
            </a:p>
          </p:txBody>
        </p:sp>
      </p:grp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4143744" y="3140968"/>
            <a:ext cx="142875" cy="714380"/>
          </a:xfrm>
          <a:prstGeom prst="leftBrace">
            <a:avLst>
              <a:gd name="adj1" fmla="val 46204"/>
              <a:gd name="adj2" fmla="val 52903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952" name="Text Box 256"/>
          <p:cNvSpPr txBox="1">
            <a:spLocks noChangeArrowheads="1"/>
          </p:cNvSpPr>
          <p:nvPr/>
        </p:nvSpPr>
        <p:spPr bwMode="auto">
          <a:xfrm>
            <a:off x="179388" y="44371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Organization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计算机硬件设计人员</a:t>
            </a:r>
            <a:r>
              <a:rPr lang="zh-CN" altLang="en-US" sz="2000" b="1" dirty="0" smtClean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4291384" y="3212976"/>
            <a:ext cx="4281488" cy="574675"/>
            <a:chOff x="2973" y="2524"/>
            <a:chExt cx="2697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73" y="2692"/>
              <a:ext cx="312" cy="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88" y="2569"/>
              <a:ext cx="46" cy="271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4072308" y="4005064"/>
            <a:ext cx="3600450" cy="287337"/>
            <a:chOff x="2835" y="3068"/>
            <a:chExt cx="2268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>
              <a:off x="2835" y="3159"/>
              <a:ext cx="453" cy="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88" y="3113"/>
              <a:ext cx="46" cy="136"/>
            </a:xfrm>
            <a:prstGeom prst="leftBrace">
              <a:avLst>
                <a:gd name="adj1" fmla="val 24638"/>
                <a:gd name="adj2" fmla="val 31616"/>
              </a:avLst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963" name="Text Box 267"/>
          <p:cNvSpPr txBox="1">
            <a:spLocks noChangeArrowheads="1"/>
          </p:cNvSpPr>
          <p:nvPr/>
        </p:nvSpPr>
        <p:spPr bwMode="auto">
          <a:xfrm>
            <a:off x="179388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57980" name="Group 284"/>
          <p:cNvGrpSpPr>
            <a:grpSpLocks/>
          </p:cNvGrpSpPr>
          <p:nvPr/>
        </p:nvGrpSpPr>
        <p:grpSpPr bwMode="auto">
          <a:xfrm>
            <a:off x="4937500" y="1916832"/>
            <a:ext cx="3811589" cy="865188"/>
            <a:chOff x="2699" y="1477"/>
            <a:chExt cx="2401" cy="54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2832" y="1477"/>
              <a:ext cx="222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ISA</a:t>
              </a:r>
              <a:r>
                <a:rPr lang="en-US" altLang="zh-CN" sz="2000" dirty="0">
                  <a:latin typeface="宋体" pitchFamily="2" charset="-122"/>
                </a:rPr>
                <a:t>(</a:t>
              </a:r>
              <a:r>
                <a:rPr lang="en-US" altLang="zh-CN" sz="20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 flipH="1">
              <a:off x="3016" y="1659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83" name="Oval 287"/>
            <p:cNvSpPr>
              <a:spLocks noChangeArrowheads="1"/>
            </p:cNvSpPr>
            <p:nvPr/>
          </p:nvSpPr>
          <p:spPr bwMode="auto">
            <a:xfrm>
              <a:off x="2699" y="1760"/>
              <a:ext cx="2401" cy="26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4070720" y="2420888"/>
            <a:ext cx="4678364" cy="576262"/>
            <a:chOff x="2834" y="2024"/>
            <a:chExt cx="2947" cy="363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指令系统、数据</a:t>
              </a:r>
              <a:r>
                <a:rPr lang="zh-CN" altLang="en-US" sz="2000" b="1" dirty="0" smtClean="0">
                  <a:latin typeface="宋体" pitchFamily="2" charset="-122"/>
                </a:rPr>
                <a:t>表示、寻址方式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系统、信息保护等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8" y="2069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834" y="2205"/>
              <a:ext cx="454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硬件功能设计→逻辑实现→物理实现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7938" grpId="0"/>
      <p:bldP spid="157949" grpId="0" animBg="1"/>
      <p:bldP spid="157952" grpId="0"/>
      <p:bldP spid="157963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1.5 </a:t>
            </a:r>
            <a:r>
              <a:rPr lang="zh-CN" altLang="en-US" sz="3200" b="1" dirty="0" smtClean="0">
                <a:latin typeface="宋体" pitchFamily="2" charset="-122"/>
              </a:rPr>
              <a:t>计算机系统的工作过程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980728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、计算机的工作方式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263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存储程序方式：</a:t>
            </a:r>
            <a:r>
              <a:rPr lang="zh-CN" altLang="en-US" b="1" dirty="0" smtClean="0">
                <a:latin typeface="宋体" pitchFamily="2" charset="-122"/>
              </a:rPr>
              <a:t>程序及数据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在存储器中；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机器</a:t>
            </a:r>
            <a:r>
              <a:rPr lang="zh-CN" altLang="en-US" b="1" dirty="0">
                <a:latin typeface="宋体" pitchFamily="2" charset="-122"/>
              </a:rPr>
              <a:t>工作时，自动、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编程时：</a:t>
            </a:r>
            <a:r>
              <a:rPr lang="zh-CN" altLang="en-US" b="1" dirty="0">
                <a:latin typeface="宋体" pitchFamily="2" charset="-122"/>
              </a:rPr>
              <a:t>指令在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u="sng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dirty="0">
                <a:latin typeface="宋体" pitchFamily="2" charset="-122"/>
              </a:rPr>
              <a:t>的首地址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执行时：</a:t>
            </a:r>
            <a:r>
              <a:rPr lang="zh-CN" altLang="en-US" b="1" dirty="0">
                <a:latin typeface="宋体" pitchFamily="2" charset="-122"/>
              </a:rPr>
              <a:t>指令在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中的</a:t>
            </a:r>
            <a:r>
              <a:rPr lang="zh-CN" altLang="en-US" b="1" dirty="0">
                <a:latin typeface="宋体" pitchFamily="2" charset="-122"/>
              </a:rPr>
              <a:t>首</a:t>
            </a:r>
            <a:r>
              <a:rPr lang="zh-CN" altLang="en-US" b="1" dirty="0" smtClean="0">
                <a:latin typeface="宋体" pitchFamily="2" charset="-122"/>
              </a:rPr>
              <a:t>地址 </a:t>
            </a:r>
            <a:endParaRPr lang="en-US" altLang="zh-CN" sz="2200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5949280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指令地址序列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＝指令计算结果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7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85394"/>
              </p:ext>
            </p:extLst>
          </p:nvPr>
        </p:nvGraphicFramePr>
        <p:xfrm>
          <a:off x="1259632" y="3945052"/>
          <a:ext cx="4248472" cy="2004228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  <a:gridCol w="1080120"/>
              </a:tblGrid>
              <a:tr h="545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暂用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语言描述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执行顺序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⑴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⑺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⑵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⑸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⑻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⑼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⑽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58079"/>
              </p:ext>
            </p:extLst>
          </p:nvPr>
        </p:nvGraphicFramePr>
        <p:xfrm>
          <a:off x="5580113" y="3945052"/>
          <a:ext cx="2808311" cy="2004228"/>
        </p:xfrm>
        <a:graphic>
          <a:graphicData uri="http://schemas.openxmlformats.org/drawingml/2006/table">
            <a:tbl>
              <a:tblPr/>
              <a:tblGrid>
                <a:gridCol w="1224135"/>
                <a:gridCol w="1584176"/>
              </a:tblGrid>
              <a:tr h="473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物理地址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顺序表示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utoShape 338"/>
          <p:cNvSpPr>
            <a:spLocks/>
          </p:cNvSpPr>
          <p:nvPr/>
        </p:nvSpPr>
        <p:spPr bwMode="auto">
          <a:xfrm>
            <a:off x="7308304" y="3480618"/>
            <a:ext cx="1763688" cy="308422"/>
          </a:xfrm>
          <a:prstGeom prst="borderCallout2">
            <a:avLst>
              <a:gd name="adj1" fmla="val 50595"/>
              <a:gd name="adj2" fmla="val -89"/>
              <a:gd name="adj3" fmla="val 46335"/>
              <a:gd name="adj4" fmla="val -7863"/>
              <a:gd name="adj5" fmla="val 367076"/>
              <a:gd name="adj6" fmla="val -3723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被多个</a:t>
            </a:r>
            <a:r>
              <a:rPr lang="zh-CN" altLang="en-US" sz="1800" b="1" dirty="0">
                <a:latin typeface="宋体" pitchFamily="2" charset="-122"/>
              </a:rPr>
              <a:t>程序</a:t>
            </a:r>
            <a:r>
              <a:rPr lang="zh-CN" altLang="en-US" sz="1800" b="1" dirty="0" smtClean="0">
                <a:latin typeface="宋体" pitchFamily="2" charset="-122"/>
              </a:rPr>
              <a:t>共享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1" name="AutoShape 338"/>
          <p:cNvSpPr>
            <a:spLocks/>
          </p:cNvSpPr>
          <p:nvPr/>
        </p:nvSpPr>
        <p:spPr bwMode="auto">
          <a:xfrm>
            <a:off x="6876256" y="2688530"/>
            <a:ext cx="1894384" cy="308422"/>
          </a:xfrm>
          <a:prstGeom prst="borderCallout2">
            <a:avLst>
              <a:gd name="adj1" fmla="val 50595"/>
              <a:gd name="adj2" fmla="val -496"/>
              <a:gd name="adj3" fmla="val 49423"/>
              <a:gd name="adj4" fmla="val -5113"/>
              <a:gd name="adj5" fmla="val 135453"/>
              <a:gd name="adj6" fmla="val -5464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程序所使用的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6" grpId="0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</a:t>
            </a:r>
            <a:r>
              <a:rPr lang="zh-CN" altLang="en-US" b="1" dirty="0" smtClean="0">
                <a:latin typeface="宋体" pitchFamily="2" charset="-122"/>
              </a:rPr>
              <a:t>循环的指令执行过程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5" y="980728"/>
            <a:ext cx="7056783" cy="603499"/>
            <a:chOff x="1403649" y="1340768"/>
            <a:chExt cx="705678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1403649" y="1340768"/>
              <a:ext cx="5184576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1547664" y="1467609"/>
              <a:ext cx="1872258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1547664" y="1646997"/>
              <a:ext cx="6912768" cy="283"/>
            </a:xfrm>
            <a:prstGeom prst="bentConnector5">
              <a:avLst>
                <a:gd name="adj1" fmla="val -3307"/>
                <a:gd name="adj2" fmla="val 148697173"/>
                <a:gd name="adj3" fmla="val 1033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142844" y="1628800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顺序型指令的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计算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zh-CN" altLang="en-US" sz="2000" b="1" u="sng" dirty="0" smtClean="0">
                <a:latin typeface="宋体" pitchFamily="2" charset="-122"/>
              </a:rPr>
              <a:t>指令内容</a:t>
            </a:r>
            <a:r>
              <a:rPr lang="zh-CN" altLang="en-US" sz="2000" b="1" dirty="0" smtClean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latin typeface="宋体" pitchFamily="2" charset="-122"/>
              </a:rPr>
              <a:t>转移型指令的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计算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zh-CN" altLang="en-US" sz="2000" b="1" u="sng" dirty="0" smtClean="0">
                <a:latin typeface="宋体" pitchFamily="2" charset="-122"/>
              </a:rPr>
              <a:t>数据操作</a:t>
            </a:r>
            <a:r>
              <a:rPr lang="zh-CN" altLang="en-US" sz="2000" b="1" dirty="0" smtClean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5" name="Text Box 309"/>
          <p:cNvSpPr txBox="1">
            <a:spLocks noChangeArrowheads="1"/>
          </p:cNvSpPr>
          <p:nvPr/>
        </p:nvSpPr>
        <p:spPr bwMode="auto">
          <a:xfrm>
            <a:off x="142844" y="256490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与计算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83769" y="3212976"/>
            <a:ext cx="6192687" cy="869797"/>
            <a:chOff x="1547665" y="3428999"/>
            <a:chExt cx="619268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627784" y="4312224"/>
            <a:ext cx="5544616" cy="1925088"/>
            <a:chOff x="1259632" y="2493214"/>
            <a:chExt cx="5544616" cy="1925088"/>
          </a:xfrm>
        </p:grpSpPr>
        <p:sp>
          <p:nvSpPr>
            <p:cNvPr id="46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7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54461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8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9" name="Text Box 408"/>
            <p:cNvSpPr txBox="1">
              <a:spLocks noChangeArrowheads="1"/>
            </p:cNvSpPr>
            <p:nvPr/>
          </p:nvSpPr>
          <p:spPr bwMode="auto">
            <a:xfrm>
              <a:off x="3995936" y="3063241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439"/>
            <p:cNvSpPr txBox="1">
              <a:spLocks noChangeArrowheads="1"/>
            </p:cNvSpPr>
            <p:nvPr/>
          </p:nvSpPr>
          <p:spPr bwMode="auto">
            <a:xfrm>
              <a:off x="2734804" y="2564902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51" name="Text Box 460"/>
            <p:cNvSpPr txBox="1">
              <a:spLocks noChangeArrowheads="1"/>
            </p:cNvSpPr>
            <p:nvPr/>
          </p:nvSpPr>
          <p:spPr bwMode="auto">
            <a:xfrm>
              <a:off x="5364088" y="2493214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460"/>
            <p:cNvSpPr txBox="1">
              <a:spLocks noChangeArrowheads="1"/>
            </p:cNvSpPr>
            <p:nvPr/>
          </p:nvSpPr>
          <p:spPr bwMode="auto">
            <a:xfrm>
              <a:off x="5379765" y="2960785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499992" y="5553598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203844" y="5536042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5004048" y="5249842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6156176" y="5031984"/>
            <a:ext cx="216024" cy="576064"/>
            <a:chOff x="4286248" y="4427544"/>
            <a:chExt cx="216024" cy="576064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372200" y="5166404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372200" y="503039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740352" y="5178565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372200" y="5321604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5076056" y="4221088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7383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3167844" y="4564093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980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、模型机基本结构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可以实现指令系统中所有指令的约定功能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1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二、程序执行过程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7224" y="2060848"/>
            <a:ext cx="7814810" cy="3263879"/>
            <a:chOff x="857224" y="2253353"/>
            <a:chExt cx="7814810" cy="3263879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187625" y="2564904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899592" y="4142242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043608" y="2348880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2915816" y="4442810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691680" y="4441228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429124" y="4441226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718295" y="2523887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638794" y="2425448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846632" y="2425448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708276" y="3143248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051720" y="3496450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548036" y="3071240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403648" y="2602896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3996654" y="3573515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056909" y="3573515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432411" y="2579449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907704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346305" y="4079926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215727" y="4079925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645372" y="407992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432411" y="2496886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432411" y="2925514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646857" y="2496886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646857" y="278263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069308" y="3068736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>
              <a:endCxn id="197" idx="0"/>
            </p:cNvCxnSpPr>
            <p:nvPr/>
          </p:nvCxnSpPr>
          <p:spPr bwMode="auto">
            <a:xfrm rot="5400000" flipH="1" flipV="1">
              <a:off x="2972332" y="3589008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144288" y="3430173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358713" y="3651185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345511" y="393705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216520" y="393625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>
              <a:stCxn id="107" idx="1"/>
              <a:endCxn id="194" idx="3"/>
            </p:cNvCxnSpPr>
            <p:nvPr/>
          </p:nvCxnSpPr>
          <p:spPr bwMode="auto">
            <a:xfrm rot="10800000" flipH="1" flipV="1">
              <a:off x="1619424" y="2564904"/>
              <a:ext cx="576311" cy="649212"/>
            </a:xfrm>
            <a:prstGeom prst="bentConnector5">
              <a:avLst>
                <a:gd name="adj1" fmla="val -1202"/>
                <a:gd name="adj2" fmla="val -19801"/>
                <a:gd name="adj3" fmla="val 133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1907703" y="2920386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897484" y="3359102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704" y="3356992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827394" y="3698212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266156" y="4430509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403648" y="4151359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491879" y="4441226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170266" y="4800006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7923241" y="2299675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778778" y="4014188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500694" y="2299676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148394" y="27298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219832" y="3021991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435732" y="2652103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364294" y="3880828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788032" y="2585428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148394" y="2872766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148394" y="35934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508757" y="3664928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651632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156457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734182" y="3593491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245232" y="2299676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>
              <a:endCxn id="236" idx="1"/>
            </p:cNvCxnSpPr>
            <p:nvPr/>
          </p:nvCxnSpPr>
          <p:spPr bwMode="auto">
            <a:xfrm rot="5400000" flipH="1" flipV="1">
              <a:off x="4911331" y="3923306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>
              <a:endCxn id="235" idx="1"/>
            </p:cNvCxnSpPr>
            <p:nvPr/>
          </p:nvCxnSpPr>
          <p:spPr bwMode="auto">
            <a:xfrm rot="5400000" flipH="1" flipV="1">
              <a:off x="5881294" y="4317007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566713" y="451346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185995" y="4584898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7970886" y="4585692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756575" y="4585690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042324" y="3871312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257433" y="3870518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857224" y="4801594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547664" y="4018006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3648" y="5160046"/>
              <a:ext cx="6878774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771800" y="2348880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2916386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195734" y="3782202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410966" y="3789540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12509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34032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763688" y="3356992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763688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857224" y="2253353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6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7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2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6FE-2123-4A8F-9F2B-2F14E4C29C8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7109" name="Text Box 85"/>
          <p:cNvSpPr txBox="1">
            <a:spLocks noChangeArrowheads="1"/>
          </p:cNvSpPr>
          <p:nvPr/>
        </p:nvSpPr>
        <p:spPr bwMode="auto">
          <a:xfrm>
            <a:off x="179387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*模型机的指令系统：</a:t>
            </a:r>
            <a:r>
              <a:rPr lang="zh-CN" altLang="en-US" b="1" dirty="0" smtClean="0">
                <a:latin typeface="宋体" pitchFamily="2" charset="-122"/>
              </a:rPr>
              <a:t>指令由操作码、地址码组成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7110" name="Text Box 8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、机器语言程序的形成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y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的机器语言</a:t>
            </a:r>
            <a:r>
              <a:rPr lang="zh-CN" altLang="en-US" b="1" dirty="0" smtClean="0">
                <a:latin typeface="宋体" pitchFamily="2" charset="-122"/>
              </a:rPr>
              <a:t>程序：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了解程序的基本组成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aphicFrame>
        <p:nvGraphicFramePr>
          <p:cNvPr id="2573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78680"/>
              </p:ext>
            </p:extLst>
          </p:nvPr>
        </p:nvGraphicFramePr>
        <p:xfrm>
          <a:off x="1643041" y="3618257"/>
          <a:ext cx="6529359" cy="2619055"/>
        </p:xfrm>
        <a:graphic>
          <a:graphicData uri="http://schemas.openxmlformats.org/drawingml/2006/table">
            <a:tbl>
              <a:tblPr/>
              <a:tblGrid>
                <a:gridCol w="1173182"/>
                <a:gridCol w="1612901"/>
                <a:gridCol w="3743276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指令或数据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(01010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AC←(AC)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(01011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010 01100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y←(AC)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100 00000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数据共存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结果数据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576" y="836712"/>
            <a:ext cx="8280920" cy="1711059"/>
            <a:chOff x="755576" y="1349335"/>
            <a:chExt cx="8280920" cy="1711059"/>
          </a:xfrm>
        </p:grpSpPr>
        <p:sp>
          <p:nvSpPr>
            <p:cNvPr id="25" name="Text Box 202"/>
            <p:cNvSpPr txBox="1">
              <a:spLocks noChangeArrowheads="1"/>
            </p:cNvSpPr>
            <p:nvPr/>
          </p:nvSpPr>
          <p:spPr bwMode="auto">
            <a:xfrm>
              <a:off x="4211960" y="1349335"/>
              <a:ext cx="1728192" cy="35147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指令格式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" name="Text Box 202"/>
            <p:cNvSpPr txBox="1">
              <a:spLocks noChangeArrowheads="1"/>
            </p:cNvSpPr>
            <p:nvPr/>
          </p:nvSpPr>
          <p:spPr bwMode="auto">
            <a:xfrm>
              <a:off x="4211959" y="1709375"/>
              <a:ext cx="1728193" cy="279466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001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202"/>
            <p:cNvSpPr txBox="1">
              <a:spLocks noChangeArrowheads="1"/>
            </p:cNvSpPr>
            <p:nvPr/>
          </p:nvSpPr>
          <p:spPr bwMode="auto">
            <a:xfrm>
              <a:off x="755576" y="1709375"/>
              <a:ext cx="3372572" cy="2794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取数</a:t>
              </a:r>
              <a:r>
                <a:rPr lang="en-US" altLang="zh-CN" sz="2000" b="1" dirty="0" smtClean="0">
                  <a:latin typeface="宋体" pitchFamily="2" charset="-122"/>
                </a:rPr>
                <a:t>LD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860032" y="1709374"/>
              <a:ext cx="0" cy="27946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02"/>
            <p:cNvSpPr txBox="1">
              <a:spLocks noChangeArrowheads="1"/>
            </p:cNvSpPr>
            <p:nvPr/>
          </p:nvSpPr>
          <p:spPr bwMode="auto">
            <a:xfrm>
              <a:off x="4211959" y="2060849"/>
              <a:ext cx="1728193" cy="270898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010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6" name="Text Box 202"/>
            <p:cNvSpPr txBox="1">
              <a:spLocks noChangeArrowheads="1"/>
            </p:cNvSpPr>
            <p:nvPr/>
          </p:nvSpPr>
          <p:spPr bwMode="auto">
            <a:xfrm>
              <a:off x="755576" y="2069416"/>
              <a:ext cx="3372572" cy="262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存数</a:t>
              </a:r>
              <a:r>
                <a:rPr lang="en-US" altLang="zh-CN" sz="2000" b="1" dirty="0" smtClean="0">
                  <a:latin typeface="宋体" pitchFamily="2" charset="-122"/>
                </a:rPr>
                <a:t>ST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M[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]←(AC)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860032" y="2060848"/>
              <a:ext cx="0" cy="2708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4211959" y="242088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Text Box 202"/>
            <p:cNvSpPr txBox="1">
              <a:spLocks noChangeArrowheads="1"/>
            </p:cNvSpPr>
            <p:nvPr/>
          </p:nvSpPr>
          <p:spPr bwMode="auto">
            <a:xfrm>
              <a:off x="755576" y="2429456"/>
              <a:ext cx="3372572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加法</a:t>
              </a:r>
              <a:r>
                <a:rPr lang="en-US" altLang="zh-CN" sz="2000" b="1" dirty="0" smtClean="0">
                  <a:latin typeface="宋体" pitchFamily="2" charset="-122"/>
                </a:rPr>
                <a:t>ADD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←(AC)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860032" y="242088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02"/>
            <p:cNvSpPr txBox="1">
              <a:spLocks noChangeArrowheads="1"/>
            </p:cNvSpPr>
            <p:nvPr/>
          </p:nvSpPr>
          <p:spPr bwMode="auto">
            <a:xfrm>
              <a:off x="4211959" y="278092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100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" name="Text Box 202"/>
            <p:cNvSpPr txBox="1">
              <a:spLocks noChangeArrowheads="1"/>
            </p:cNvSpPr>
            <p:nvPr/>
          </p:nvSpPr>
          <p:spPr bwMode="auto">
            <a:xfrm>
              <a:off x="755576" y="2789495"/>
              <a:ext cx="3372571" cy="270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r>
                <a:rPr lang="en-US" altLang="zh-CN" sz="2000" b="1" dirty="0" smtClean="0">
                  <a:latin typeface="宋体" pitchFamily="2" charset="-122"/>
                </a:rPr>
                <a:t>HLT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4860032" y="278092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02"/>
            <p:cNvSpPr txBox="1">
              <a:spLocks noChangeArrowheads="1"/>
            </p:cNvSpPr>
            <p:nvPr/>
          </p:nvSpPr>
          <p:spPr bwMode="auto">
            <a:xfrm>
              <a:off x="767382" y="1349335"/>
              <a:ext cx="3360766" cy="3514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064770" y="1709376"/>
              <a:ext cx="2971726" cy="2794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取到</a:t>
              </a:r>
              <a:r>
                <a:rPr lang="en-US" altLang="zh-CN" sz="2000" b="1" dirty="0">
                  <a:latin typeface="宋体" pitchFamily="2" charset="-122"/>
                </a:rPr>
                <a:t>AC</a:t>
              </a:r>
              <a:r>
                <a:rPr lang="zh-CN" altLang="en-US" sz="2000" b="1" dirty="0">
                  <a:latin typeface="宋体" pitchFamily="2" charset="-122"/>
                </a:rPr>
                <a:t>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064770" y="206941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存到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" name="Text Box 202"/>
            <p:cNvSpPr txBox="1">
              <a:spLocks noChangeArrowheads="1"/>
            </p:cNvSpPr>
            <p:nvPr/>
          </p:nvSpPr>
          <p:spPr bwMode="auto">
            <a:xfrm>
              <a:off x="6064770" y="2429455"/>
              <a:ext cx="2971726" cy="279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内容与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 smtClean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相加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2"/>
            <p:cNvSpPr txBox="1">
              <a:spLocks noChangeArrowheads="1"/>
            </p:cNvSpPr>
            <p:nvPr/>
          </p:nvSpPr>
          <p:spPr bwMode="auto">
            <a:xfrm>
              <a:off x="6064770" y="278949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结束</a:t>
              </a:r>
              <a:r>
                <a:rPr lang="zh-CN" altLang="en-US" sz="2000" b="1" dirty="0" smtClean="0">
                  <a:latin typeface="宋体" pitchFamily="2" charset="-122"/>
                </a:rPr>
                <a:t>程序执行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0" name="Text Box 202"/>
            <p:cNvSpPr txBox="1">
              <a:spLocks noChangeArrowheads="1"/>
            </p:cNvSpPr>
            <p:nvPr/>
          </p:nvSpPr>
          <p:spPr bwMode="auto">
            <a:xfrm>
              <a:off x="6084168" y="1349335"/>
              <a:ext cx="2952328" cy="35147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指令功能说明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3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287437"/>
            <a:ext cx="8785225" cy="25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的准备：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即初始条件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是</a:t>
            </a:r>
            <a:r>
              <a:rPr lang="en-US" altLang="zh-CN" sz="1800" b="1" dirty="0">
                <a:latin typeface="宋体" pitchFamily="2" charset="-122"/>
              </a:rPr>
              <a:t>OS</a:t>
            </a:r>
            <a:r>
              <a:rPr lang="zh-CN" altLang="en-US" sz="1800" b="1" dirty="0">
                <a:latin typeface="宋体" pitchFamily="2" charset="-122"/>
              </a:rPr>
              <a:t>的任务，本课程不</a:t>
            </a:r>
            <a:r>
              <a:rPr lang="zh-CN" altLang="en-US" sz="1800" b="1" dirty="0" smtClean="0">
                <a:latin typeface="宋体" pitchFamily="2" charset="-122"/>
              </a:rPr>
              <a:t>讨论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程序执行的操作过程：  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708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)→ID→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实现指令约定操作，指令转移时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转①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1625" y="4582369"/>
            <a:ext cx="7344791" cy="1582935"/>
            <a:chOff x="971625" y="4508799"/>
            <a:chExt cx="7344791" cy="1582935"/>
          </a:xfrm>
        </p:grpSpPr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6803528" y="501317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908447" y="4939209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124347" y="5732959"/>
              <a:ext cx="5904037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115"/>
            <p:cNvSpPr txBox="1">
              <a:spLocks noChangeArrowheads="1"/>
            </p:cNvSpPr>
            <p:nvPr/>
          </p:nvSpPr>
          <p:spPr bwMode="auto">
            <a:xfrm>
              <a:off x="4789065" y="4581055"/>
              <a:ext cx="431800" cy="7921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2843808" y="4508799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36" name="Text Box 129"/>
            <p:cNvSpPr txBox="1">
              <a:spLocks noChangeArrowheads="1"/>
            </p:cNvSpPr>
            <p:nvPr/>
          </p:nvSpPr>
          <p:spPr bwMode="auto">
            <a:xfrm>
              <a:off x="3492921" y="4939209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38" name="Text Box 132"/>
            <p:cNvSpPr txBox="1">
              <a:spLocks noChangeArrowheads="1"/>
            </p:cNvSpPr>
            <p:nvPr/>
          </p:nvSpPr>
          <p:spPr bwMode="auto">
            <a:xfrm>
              <a:off x="5292080" y="4941169"/>
              <a:ext cx="686324" cy="2869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顺序型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9" name="Text Box 133"/>
            <p:cNvSpPr txBox="1">
              <a:spLocks noChangeArrowheads="1"/>
            </p:cNvSpPr>
            <p:nvPr/>
          </p:nvSpPr>
          <p:spPr bwMode="auto">
            <a:xfrm>
              <a:off x="971625" y="4509121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40" name="Text Box 134"/>
            <p:cNvSpPr txBox="1">
              <a:spLocks noChangeArrowheads="1"/>
            </p:cNvSpPr>
            <p:nvPr/>
          </p:nvSpPr>
          <p:spPr bwMode="auto">
            <a:xfrm>
              <a:off x="971625" y="5301209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3924969" y="5373217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340793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1"/>
            <p:cNvCxnSpPr>
              <a:stCxn id="35" idx="0"/>
              <a:endCxn id="32" idx="0"/>
            </p:cNvCxnSpPr>
            <p:nvPr/>
          </p:nvCxnSpPr>
          <p:spPr bwMode="auto">
            <a:xfrm rot="16200000" flipH="1" flipV="1">
              <a:off x="2556607" y="4292439"/>
              <a:ext cx="430410" cy="863130"/>
            </a:xfrm>
            <a:prstGeom prst="bentConnector3">
              <a:avLst>
                <a:gd name="adj1" fmla="val -3020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35" idx="2"/>
            </p:cNvCxnSpPr>
            <p:nvPr/>
          </p:nvCxnSpPr>
          <p:spPr bwMode="auto">
            <a:xfrm flipV="1">
              <a:off x="2339752" y="4869161"/>
              <a:ext cx="863625" cy="504056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3924969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36" idx="3"/>
            </p:cNvCxnSpPr>
            <p:nvPr/>
          </p:nvCxnSpPr>
          <p:spPr bwMode="auto">
            <a:xfrm>
              <a:off x="4356521" y="5082878"/>
              <a:ext cx="432544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5220072" y="5229202"/>
              <a:ext cx="1584176" cy="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73083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4607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740352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263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①程序内容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已经存放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中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假设物理地址＝逻辑地址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②程序入口地址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已经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340796" y="4222649"/>
            <a:ext cx="5975620" cy="1080121"/>
            <a:chOff x="2340796" y="4149079"/>
            <a:chExt cx="5975620" cy="1080121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803528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652120" y="4509816"/>
              <a:ext cx="72030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转移型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792088" cy="359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220072" y="4797153"/>
              <a:ext cx="1584176" cy="62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 flipV="1">
              <a:off x="2340796" y="4149079"/>
              <a:ext cx="5183533" cy="216025"/>
            </a:xfrm>
            <a:prstGeom prst="bentConnector3">
              <a:avLst>
                <a:gd name="adj1" fmla="val 99981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524328" y="4149081"/>
              <a:ext cx="0" cy="43204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Text Box 130"/>
            <p:cNvSpPr txBox="1">
              <a:spLocks noChangeArrowheads="1"/>
            </p:cNvSpPr>
            <p:nvPr/>
          </p:nvSpPr>
          <p:spPr bwMode="auto">
            <a:xfrm>
              <a:off x="5906060" y="4941863"/>
              <a:ext cx="7923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转移</a:t>
              </a:r>
              <a:r>
                <a:rPr lang="zh-CN" altLang="en-US" sz="1600" b="1" dirty="0">
                  <a:latin typeface="宋体" pitchFamily="2" charset="-122"/>
                </a:rPr>
                <a:t>型</a:t>
              </a:r>
            </a:p>
          </p:txBody>
        </p:sp>
      </p:grpSp>
      <p:sp>
        <p:nvSpPr>
          <p:cNvPr id="5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948264" y="1168288"/>
            <a:ext cx="296416" cy="28803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执行准备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程序装入主存、入口地址写入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假设为</a:t>
            </a:r>
            <a:r>
              <a:rPr lang="en-US" altLang="zh-CN" sz="2000" b="1" dirty="0" smtClean="0">
                <a:latin typeface="宋体" pitchFamily="2" charset="-122"/>
              </a:rPr>
              <a:t>00000)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27</a:t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043608" y="1344758"/>
            <a:ext cx="4645181" cy="1763925"/>
            <a:chOff x="1286421" y="714356"/>
            <a:chExt cx="4645181" cy="1763925"/>
          </a:xfrm>
        </p:grpSpPr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357423" y="1154842"/>
              <a:ext cx="1428760" cy="132343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001 01010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011 01011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010 01100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100 00000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857619" y="1154842"/>
              <a:ext cx="2073983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M[10]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M[11]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M[12]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28728" y="1142984"/>
              <a:ext cx="857256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00011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286421" y="714356"/>
              <a:ext cx="4586803" cy="40011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指令地址  指令内容   指令功能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3131840" y="3068960"/>
            <a:ext cx="58231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循环地执行指令，各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值不断变化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4860032" y="3573016"/>
            <a:ext cx="2331519" cy="36004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/>
            <a:r>
              <a:rPr lang="en-US" altLang="zh-CN" sz="1800" b="1" dirty="0" smtClean="0">
                <a:latin typeface="宋体" pitchFamily="2" charset="-122"/>
              </a:rPr>
              <a:t>Ad(IR)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92" name="直接连接符 10"/>
          <p:cNvCxnSpPr>
            <a:stCxn id="63" idx="3"/>
            <a:endCxn id="111" idx="1"/>
          </p:cNvCxnSpPr>
          <p:nvPr/>
        </p:nvCxnSpPr>
        <p:spPr bwMode="auto">
          <a:xfrm flipH="1">
            <a:off x="1796178" y="3753036"/>
            <a:ext cx="5395373" cy="935819"/>
          </a:xfrm>
          <a:prstGeom prst="bentConnector5">
            <a:avLst>
              <a:gd name="adj1" fmla="val -4237"/>
              <a:gd name="adj2" fmla="val 57217"/>
              <a:gd name="adj3" fmla="val 10423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直接连接符 10"/>
          <p:cNvCxnSpPr>
            <a:stCxn id="72" idx="3"/>
            <a:endCxn id="118" idx="1"/>
          </p:cNvCxnSpPr>
          <p:nvPr/>
        </p:nvCxnSpPr>
        <p:spPr bwMode="auto">
          <a:xfrm flipH="1">
            <a:off x="1796178" y="4552961"/>
            <a:ext cx="6232206" cy="923992"/>
          </a:xfrm>
          <a:prstGeom prst="bentConnector5">
            <a:avLst>
              <a:gd name="adj1" fmla="val -3668"/>
              <a:gd name="adj2" fmla="val 57309"/>
              <a:gd name="adj3" fmla="val 10366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10"/>
          <p:cNvCxnSpPr>
            <a:stCxn id="80" idx="3"/>
            <a:endCxn id="124" idx="1"/>
          </p:cNvCxnSpPr>
          <p:nvPr/>
        </p:nvCxnSpPr>
        <p:spPr bwMode="auto">
          <a:xfrm flipH="1">
            <a:off x="1796178" y="5336856"/>
            <a:ext cx="5512126" cy="932185"/>
          </a:xfrm>
          <a:prstGeom prst="bentConnector5">
            <a:avLst>
              <a:gd name="adj1" fmla="val -4147"/>
              <a:gd name="adj2" fmla="val 56520"/>
              <a:gd name="adj3" fmla="val 10414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796178" y="3574726"/>
            <a:ext cx="3063854" cy="644082"/>
            <a:chOff x="357158" y="3138688"/>
            <a:chExt cx="3063854" cy="644082"/>
          </a:xfrm>
        </p:grpSpPr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29728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OP(IR)→ID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84708" y="3497018"/>
              <a:ext cx="1439020" cy="28461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68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644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796178" y="4366814"/>
            <a:ext cx="6232206" cy="658616"/>
            <a:chOff x="1364130" y="4153070"/>
            <a:chExt cx="6232206" cy="658616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4427984" y="4159197"/>
              <a:ext cx="3168352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5803546" y="4516387"/>
              <a:ext cx="928694" cy="295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64130" y="4153070"/>
              <a:ext cx="3063854" cy="644082"/>
              <a:chOff x="357158" y="3138688"/>
              <a:chExt cx="3063854" cy="644082"/>
            </a:xfrm>
          </p:grpSpPr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1796178" y="5154912"/>
            <a:ext cx="5512126" cy="644082"/>
            <a:chOff x="1364130" y="4941168"/>
            <a:chExt cx="5512126" cy="644082"/>
          </a:xfrm>
        </p:grpSpPr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4427984" y="4942735"/>
              <a:ext cx="2448272" cy="3607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zh-CN" altLang="en-US" sz="1800" b="1" dirty="0" smtClean="0">
                  <a:latin typeface="宋体" pitchFamily="2" charset="-122"/>
                </a:rPr>
                <a:t>及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64130" y="4941168"/>
              <a:ext cx="3063854" cy="644082"/>
              <a:chOff x="357158" y="3138688"/>
              <a:chExt cx="3063854" cy="644082"/>
            </a:xfrm>
          </p:grpSpPr>
          <p:sp>
            <p:nvSpPr>
              <p:cNvPr id="11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16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7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1796178" y="5947000"/>
            <a:ext cx="3927950" cy="644082"/>
            <a:chOff x="1364130" y="5733256"/>
            <a:chExt cx="3927950" cy="644082"/>
          </a:xfrm>
        </p:grpSpPr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427984" y="5736106"/>
              <a:ext cx="864096" cy="3571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364130" y="5733256"/>
              <a:ext cx="3063854" cy="644082"/>
              <a:chOff x="357158" y="3138688"/>
              <a:chExt cx="3063854" cy="644082"/>
            </a:xfrm>
          </p:grpSpPr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22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23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5868144" y="1344758"/>
            <a:ext cx="2952328" cy="1652764"/>
            <a:chOff x="827584" y="980728"/>
            <a:chExt cx="2952328" cy="1652764"/>
          </a:xfrm>
        </p:grpSpPr>
        <p:sp>
          <p:nvSpPr>
            <p:cNvPr id="140" name="Text Box 705"/>
            <p:cNvSpPr txBox="1">
              <a:spLocks noChangeArrowheads="1"/>
            </p:cNvSpPr>
            <p:nvPr/>
          </p:nvSpPr>
          <p:spPr bwMode="auto">
            <a:xfrm>
              <a:off x="1194081" y="1949747"/>
              <a:ext cx="2520663" cy="255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1" name="直接连接符 56"/>
            <p:cNvCxnSpPr>
              <a:endCxn id="43" idx="1"/>
            </p:cNvCxnSpPr>
            <p:nvPr/>
          </p:nvCxnSpPr>
          <p:spPr bwMode="auto">
            <a:xfrm rot="16200000" flipV="1">
              <a:off x="2201317" y="1443141"/>
              <a:ext cx="526527" cy="285750"/>
            </a:xfrm>
            <a:prstGeom prst="bentConnector4">
              <a:avLst>
                <a:gd name="adj1" fmla="val -213"/>
                <a:gd name="adj2" fmla="val 155238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32" name="Text Box 174"/>
            <p:cNvSpPr txBox="1">
              <a:spLocks noChangeArrowheads="1"/>
            </p:cNvSpPr>
            <p:nvPr/>
          </p:nvSpPr>
          <p:spPr bwMode="auto">
            <a:xfrm>
              <a:off x="827584" y="2347740"/>
              <a:ext cx="295232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3" name="Rectangle 175"/>
            <p:cNvSpPr>
              <a:spLocks noChangeArrowheads="1"/>
            </p:cNvSpPr>
            <p:nvPr/>
          </p:nvSpPr>
          <p:spPr bwMode="auto">
            <a:xfrm>
              <a:off x="827584" y="980728"/>
              <a:ext cx="2952328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78" descr="轮廓式菱形"/>
            <p:cNvSpPr>
              <a:spLocks noChangeArrowheads="1"/>
            </p:cNvSpPr>
            <p:nvPr/>
          </p:nvSpPr>
          <p:spPr bwMode="auto">
            <a:xfrm>
              <a:off x="2071670" y="1052736"/>
              <a:ext cx="1643074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79" descr="瓦形"/>
            <p:cNvSpPr>
              <a:spLocks noChangeArrowheads="1"/>
            </p:cNvSpPr>
            <p:nvPr/>
          </p:nvSpPr>
          <p:spPr bwMode="auto">
            <a:xfrm>
              <a:off x="899592" y="1052736"/>
              <a:ext cx="1080120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1043608" y="1628824"/>
              <a:ext cx="55385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39" name="AutoShape 191"/>
            <p:cNvSpPr>
              <a:spLocks noChangeArrowheads="1"/>
            </p:cNvSpPr>
            <p:nvPr/>
          </p:nvSpPr>
          <p:spPr bwMode="auto">
            <a:xfrm rot="10800000">
              <a:off x="1194082" y="1252268"/>
              <a:ext cx="720080" cy="2547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2321704" y="1573306"/>
              <a:ext cx="571503" cy="216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>
              <a:off x="2987824" y="1556792"/>
              <a:ext cx="57207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2" name="Text Box 203"/>
            <p:cNvSpPr txBox="1">
              <a:spLocks noChangeArrowheads="1"/>
            </p:cNvSpPr>
            <p:nvPr/>
          </p:nvSpPr>
          <p:spPr bwMode="auto">
            <a:xfrm>
              <a:off x="2987824" y="1196751"/>
              <a:ext cx="357190" cy="2422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3" name="Text Box 209"/>
            <p:cNvSpPr txBox="1">
              <a:spLocks noChangeArrowheads="1"/>
            </p:cNvSpPr>
            <p:nvPr/>
          </p:nvSpPr>
          <p:spPr bwMode="auto">
            <a:xfrm>
              <a:off x="2321705" y="1196752"/>
              <a:ext cx="57150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45" name="直接连接符 56"/>
            <p:cNvCxnSpPr>
              <a:stCxn id="38" idx="1"/>
              <a:endCxn id="155" idx="0"/>
            </p:cNvCxnSpPr>
            <p:nvPr/>
          </p:nvCxnSpPr>
          <p:spPr bwMode="auto">
            <a:xfrm rot="10800000" flipH="1">
              <a:off x="1043608" y="1252270"/>
              <a:ext cx="513840" cy="484555"/>
            </a:xfrm>
            <a:prstGeom prst="bentConnector4">
              <a:avLst>
                <a:gd name="adj1" fmla="val -16948"/>
                <a:gd name="adj2" fmla="val 124712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连接符 56"/>
            <p:cNvCxnSpPr/>
            <p:nvPr/>
          </p:nvCxnSpPr>
          <p:spPr bwMode="auto">
            <a:xfrm>
              <a:off x="1331640" y="1841665"/>
              <a:ext cx="0" cy="10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连接符 56"/>
            <p:cNvCxnSpPr/>
            <p:nvPr/>
          </p:nvCxnSpPr>
          <p:spPr bwMode="auto">
            <a:xfrm flipV="1">
              <a:off x="1338098" y="1508343"/>
              <a:ext cx="0" cy="12671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56"/>
            <p:cNvCxnSpPr/>
            <p:nvPr/>
          </p:nvCxnSpPr>
          <p:spPr bwMode="auto">
            <a:xfrm flipV="1">
              <a:off x="1770146" y="1508343"/>
              <a:ext cx="0" cy="4414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连接符 56"/>
            <p:cNvCxnSpPr>
              <a:stCxn id="43" idx="2"/>
              <a:endCxn id="40" idx="0"/>
            </p:cNvCxnSpPr>
            <p:nvPr/>
          </p:nvCxnSpPr>
          <p:spPr bwMode="auto">
            <a:xfrm>
              <a:off x="2607456" y="1448752"/>
              <a:ext cx="0" cy="1245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连接符 56"/>
            <p:cNvCxnSpPr/>
            <p:nvPr/>
          </p:nvCxnSpPr>
          <p:spPr bwMode="auto">
            <a:xfrm flipV="1">
              <a:off x="30958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连接符 56"/>
            <p:cNvCxnSpPr/>
            <p:nvPr/>
          </p:nvCxnSpPr>
          <p:spPr bwMode="auto">
            <a:xfrm flipH="1">
              <a:off x="1835696" y="1375444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连接符 56"/>
            <p:cNvCxnSpPr>
              <a:endCxn id="42" idx="2"/>
            </p:cNvCxnSpPr>
            <p:nvPr/>
          </p:nvCxnSpPr>
          <p:spPr bwMode="auto">
            <a:xfrm flipV="1">
              <a:off x="3166419" y="1439031"/>
              <a:ext cx="0" cy="11776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连接符 56"/>
            <p:cNvCxnSpPr>
              <a:endCxn id="41" idx="2"/>
            </p:cNvCxnSpPr>
            <p:nvPr/>
          </p:nvCxnSpPr>
          <p:spPr bwMode="auto">
            <a:xfrm flipV="1">
              <a:off x="3273861" y="1772792"/>
              <a:ext cx="0" cy="17695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1679603" y="2277146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6"/>
            <p:cNvCxnSpPr/>
            <p:nvPr/>
          </p:nvCxnSpPr>
          <p:spPr bwMode="auto">
            <a:xfrm rot="5400000">
              <a:off x="2858330" y="2275460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连接符 56"/>
            <p:cNvCxnSpPr/>
            <p:nvPr/>
          </p:nvCxnSpPr>
          <p:spPr bwMode="auto">
            <a:xfrm rot="5400000">
              <a:off x="2215388" y="2275460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连接符 56"/>
            <p:cNvCxnSpPr/>
            <p:nvPr/>
          </p:nvCxnSpPr>
          <p:spPr bwMode="auto">
            <a:xfrm rot="16200000" flipH="1">
              <a:off x="3345548" y="1659396"/>
              <a:ext cx="381791" cy="198914"/>
            </a:xfrm>
            <a:prstGeom prst="bentConnector3">
              <a:avLst>
                <a:gd name="adj1" fmla="val -42665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连接符 56"/>
            <p:cNvCxnSpPr/>
            <p:nvPr/>
          </p:nvCxnSpPr>
          <p:spPr bwMode="auto">
            <a:xfrm>
              <a:off x="2616575" y="1052736"/>
              <a:ext cx="0" cy="146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1308270" y="1252269"/>
              <a:ext cx="498356" cy="2497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7" name="直接连接符 56"/>
            <p:cNvCxnSpPr>
              <a:stCxn id="40" idx="2"/>
            </p:cNvCxnSpPr>
            <p:nvPr/>
          </p:nvCxnSpPr>
          <p:spPr bwMode="auto">
            <a:xfrm flipH="1">
              <a:off x="2607455" y="1789307"/>
              <a:ext cx="1" cy="160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连接符 56"/>
            <p:cNvCxnSpPr/>
            <p:nvPr/>
          </p:nvCxnSpPr>
          <p:spPr bwMode="auto">
            <a:xfrm flipV="1">
              <a:off x="32482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1.6 </a:t>
            </a:r>
            <a:r>
              <a:rPr lang="zh-CN" altLang="en-US" sz="3600" b="1" dirty="0">
                <a:latin typeface="宋体" pitchFamily="2" charset="-122"/>
              </a:rPr>
              <a:t>计算机系统的性能指标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79388" y="118169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9388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系统性能：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计算机硬件</a:t>
            </a:r>
            <a:r>
              <a:rPr lang="zh-CN" altLang="en-US" b="1" dirty="0" smtClean="0">
                <a:latin typeface="宋体" pitchFamily="2" charset="-122"/>
              </a:rPr>
              <a:t>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79388" y="23291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79388" y="2805382"/>
            <a:ext cx="878522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</a:t>
            </a:r>
            <a:r>
              <a:rPr lang="zh-CN" altLang="en-US" sz="2000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指定点整数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字长单位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CPU—</a:t>
            </a:r>
            <a:r>
              <a:rPr lang="zh-CN" altLang="en-US" b="1" dirty="0" smtClean="0">
                <a:latin typeface="宋体" pitchFamily="2" charset="-122"/>
              </a:rPr>
              <a:t>指机器字长为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b="1" dirty="0" smtClean="0">
                <a:latin typeface="宋体" pitchFamily="2" charset="-122"/>
              </a:rPr>
              <a:t> 8086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Core 2 Duo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决定了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通路</a:t>
            </a:r>
            <a:r>
              <a:rPr lang="zh-CN" altLang="en-US" b="1" dirty="0" smtClean="0">
                <a:latin typeface="宋体" pitchFamily="2" charset="-122"/>
              </a:rPr>
              <a:t>的位数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(P177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图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5.7)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27" grpId="0"/>
      <p:bldP spid="261128" grpId="0"/>
      <p:bldP spid="2611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主时钟信号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常记为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b="1" i="1" dirty="0" smtClean="0"/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/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→用于</a:t>
            </a:r>
            <a:r>
              <a:rPr lang="zh-CN" altLang="en-US" sz="2000" b="1" u="sng" dirty="0" smtClean="0">
                <a:latin typeface="宋体" pitchFamily="2" charset="-122"/>
              </a:rPr>
              <a:t>原子操作</a:t>
            </a:r>
            <a:r>
              <a:rPr lang="zh-CN" altLang="en-US" sz="2000" b="1" dirty="0" smtClean="0">
                <a:latin typeface="宋体" pitchFamily="2" charset="-122"/>
              </a:rPr>
              <a:t>的定时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频率单位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1GHz=1×10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dirty="0">
                <a:latin typeface="宋体" pitchFamily="2" charset="-122"/>
              </a:rPr>
              <a:t>MHz=1×10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KHz=1×10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79388" y="21253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包括主存容量、辅存容量，大小均可配置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容量单位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1GB=1×2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dirty="0" smtClean="0">
                <a:latin typeface="宋体" pitchFamily="2" charset="-122"/>
              </a:rPr>
              <a:t>MB=1×2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dirty="0" smtClean="0">
                <a:latin typeface="宋体" pitchFamily="2" charset="-122"/>
              </a:rPr>
              <a:t>KB=1×2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B=8×2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bit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179388" y="157885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(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主时钟信号的</a:t>
            </a:r>
            <a:r>
              <a:rPr lang="zh-CN" altLang="en-US" b="1" dirty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，常记为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215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主存地址空间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sng" dirty="0" smtClean="0">
                <a:latin typeface="宋体" pitchFamily="2" charset="-122"/>
              </a:rPr>
              <a:t>最大容量</a:t>
            </a:r>
            <a:r>
              <a:rPr lang="zh-CN" altLang="en-US" b="1" dirty="0" smtClean="0">
                <a:latin typeface="宋体" pitchFamily="2" charset="-122"/>
              </a:rPr>
              <a:t>时的地址空间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可寻址空间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zh-CN" altLang="en-US" b="1" spc="-50" dirty="0">
                <a:latin typeface="宋体" pitchFamily="2" charset="-122"/>
              </a:rPr>
              <a:t>主存</a:t>
            </a:r>
            <a:r>
              <a:rPr lang="zh-CN" altLang="en-US" b="1" spc="-50" dirty="0" smtClean="0">
                <a:latin typeface="宋体" pitchFamily="2" charset="-122"/>
              </a:rPr>
              <a:t>地址空间</a:t>
            </a:r>
            <a:endParaRPr lang="zh-CN" altLang="en-US" b="1" spc="-50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028384" y="1412776"/>
            <a:ext cx="720080" cy="1512168"/>
            <a:chOff x="8244408" y="1052736"/>
            <a:chExt cx="720080" cy="1512168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8244408" y="1052736"/>
              <a:ext cx="72008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5400000">
              <a:off x="8064388" y="1664804"/>
              <a:ext cx="1512168" cy="288032"/>
            </a:xfrm>
            <a:prstGeom prst="bentConnector3">
              <a:avLst>
                <a:gd name="adj1" fmla="val 100027"/>
              </a:avLst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403648" y="4076030"/>
            <a:ext cx="5040114" cy="2305298"/>
            <a:chOff x="2987824" y="4077072"/>
            <a:chExt cx="5040114" cy="2305298"/>
          </a:xfrm>
        </p:grpSpPr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6732686" y="4437112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2160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>
                <a:alpha val="7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262166" name="AutoShape 22"/>
            <p:cNvSpPr>
              <a:spLocks/>
            </p:cNvSpPr>
            <p:nvPr/>
          </p:nvSpPr>
          <p:spPr bwMode="auto">
            <a:xfrm rot="10800000">
              <a:off x="3634631" y="4365997"/>
              <a:ext cx="73025" cy="1584325"/>
            </a:xfrm>
            <a:prstGeom prst="rightBrace">
              <a:avLst>
                <a:gd name="adj1" fmla="val 18079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987824" y="4221088"/>
              <a:ext cx="648072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217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2185" name="AutoShape 41"/>
            <p:cNvSpPr>
              <a:spLocks/>
            </p:cNvSpPr>
            <p:nvPr/>
          </p:nvSpPr>
          <p:spPr bwMode="auto">
            <a:xfrm rot="16200000">
              <a:off x="4391473" y="5409753"/>
              <a:ext cx="73025" cy="1296143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707656" y="6094338"/>
              <a:ext cx="1439987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2187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  <p:cxnSp>
          <p:nvCxnSpPr>
            <p:cNvPr id="40" name="直接箭头连接符 39"/>
            <p:cNvCxnSpPr>
              <a:stCxn id="262171" idx="1"/>
              <a:endCxn id="262186" idx="1"/>
            </p:cNvCxnSpPr>
            <p:nvPr/>
          </p:nvCxnSpPr>
          <p:spPr bwMode="auto">
            <a:xfrm rot="10800000" flipH="1" flipV="1">
              <a:off x="2987824" y="5194337"/>
              <a:ext cx="719832" cy="1043670"/>
            </a:xfrm>
            <a:prstGeom prst="bentConnector3">
              <a:avLst>
                <a:gd name="adj1" fmla="val -31757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AutoShape 16"/>
            <p:cNvSpPr>
              <a:spLocks/>
            </p:cNvSpPr>
            <p:nvPr/>
          </p:nvSpPr>
          <p:spPr bwMode="auto">
            <a:xfrm>
              <a:off x="7351415" y="4365996"/>
              <a:ext cx="100905" cy="1584177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7452320" y="4868193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38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Text Box 140"/>
          <p:cNvSpPr txBox="1">
            <a:spLocks noChangeArrowheads="1"/>
          </p:cNvSpPr>
          <p:nvPr/>
        </p:nvSpPr>
        <p:spPr bwMode="auto">
          <a:xfrm>
            <a:off x="6797876" y="4149080"/>
            <a:ext cx="2094604" cy="158417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0000"/>
              </a:lnSpc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术语：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地址空间、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线性地址空间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地址空间大小表示：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i="1" u="none" dirty="0">
                <a:latin typeface="宋体" pitchFamily="2" charset="-122"/>
              </a:rPr>
              <a:t> </a:t>
            </a:r>
            <a:r>
              <a:rPr lang="en-US" altLang="zh-CN" sz="1800" b="1" i="1" u="none" dirty="0" smtClean="0">
                <a:latin typeface="宋体" pitchFamily="2" charset="-122"/>
              </a:rPr>
              <a:t> </a:t>
            </a:r>
            <a:r>
              <a:rPr lang="en-US" altLang="zh-CN" sz="1800" b="1" i="1" u="none" dirty="0" smtClean="0">
                <a:latin typeface="+mn-lt"/>
              </a:rPr>
              <a:t>n</a:t>
            </a:r>
            <a:r>
              <a:rPr lang="zh-CN" altLang="en-US" sz="1800" b="1" u="none" dirty="0" smtClean="0">
                <a:latin typeface="宋体" pitchFamily="2" charset="-122"/>
              </a:rPr>
              <a:t>位或</a:t>
            </a:r>
            <a:r>
              <a:rPr lang="en-US" altLang="zh-CN" sz="1800" b="1" u="none" dirty="0" smtClean="0">
                <a:latin typeface="宋体" pitchFamily="2" charset="-122"/>
              </a:rPr>
              <a:t>2</a:t>
            </a:r>
            <a:r>
              <a:rPr lang="en-US" altLang="zh-CN" sz="1800" b="1" i="1" u="none" baseline="30000" dirty="0" smtClean="0">
                <a:latin typeface="+mn-lt"/>
              </a:rPr>
              <a:t>n</a:t>
            </a:r>
            <a:r>
              <a:rPr lang="zh-CN" altLang="en-US" sz="1800" b="1" u="none" dirty="0" smtClean="0">
                <a:latin typeface="宋体" pitchFamily="2" charset="-122"/>
              </a:rPr>
              <a:t>个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/>
      <p:bldP spid="262152" grpId="0"/>
      <p:bldP spid="39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教学要求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数字逻辑电路、程序设计基础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理论教学＋实验教学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(64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   (16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任国林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第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版</a:t>
            </a:r>
            <a:r>
              <a:rPr lang="en-US" altLang="zh-CN" b="1" dirty="0" smtClean="0">
                <a:latin typeface="宋体" pitchFamily="2" charset="-122"/>
              </a:rPr>
              <a:t>).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电子工业出版社</a:t>
            </a:r>
            <a:r>
              <a:rPr lang="en-US" altLang="zh-CN" b="1" dirty="0" smtClean="0">
                <a:latin typeface="宋体" pitchFamily="2" charset="-122"/>
              </a:rPr>
              <a:t>,2018,ISBN 978-7-121-33462-7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平时＋实验＋考试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(10%)  (10%)  (80%)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56468" y="5445224"/>
            <a:ext cx="87360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单任务</a:t>
            </a:r>
            <a:r>
              <a:rPr lang="zh-CN" altLang="en-US" b="1" u="sng" dirty="0">
                <a:latin typeface="宋体" pitchFamily="2" charset="-122"/>
              </a:rPr>
              <a:t>计算机系统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软硬件总体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latin typeface="宋体" pitchFamily="2" charset="-122"/>
              </a:rPr>
              <a:t>如算法</a:t>
            </a:r>
            <a:r>
              <a:rPr lang="zh-CN" altLang="en-US" sz="2000" b="1" dirty="0">
                <a:latin typeface="宋体" pitchFamily="2" charset="-122"/>
              </a:rPr>
              <a:t>及编译程序、指令系统、硬件</a:t>
            </a:r>
            <a:r>
              <a:rPr lang="zh-CN" altLang="en-US" sz="2000" b="1" dirty="0" smtClean="0">
                <a:latin typeface="宋体" pitchFamily="2" charset="-122"/>
              </a:rPr>
              <a:t>组成←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2780928"/>
            <a:ext cx="8713785" cy="2741613"/>
            <a:chOff x="113" y="1439"/>
            <a:chExt cx="5489" cy="1727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489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CPU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时间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程序</a:t>
              </a:r>
              <a:r>
                <a:rPr lang="zh-CN" altLang="en-US" sz="2000" b="1" dirty="0" smtClean="0">
                  <a:latin typeface="宋体" pitchFamily="2" charset="-122"/>
                </a:rPr>
                <a:t>执行指令数</a:t>
              </a:r>
              <a:r>
                <a:rPr lang="en-US" altLang="zh-CN" sz="2000" b="1" dirty="0" smtClean="0">
                  <a:latin typeface="宋体" pitchFamily="2" charset="-122"/>
                </a:rPr>
                <a:t>(≠</a:t>
              </a:r>
              <a:r>
                <a:rPr lang="zh-CN" altLang="en-US" sz="2000" b="1" dirty="0" smtClean="0">
                  <a:latin typeface="宋体" pitchFamily="2" charset="-122"/>
                </a:rPr>
                <a:t>程序代码行数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i="1" dirty="0">
                  <a:latin typeface="宋体" pitchFamily="2" charset="-122"/>
                </a:rPr>
                <a:t> </a:t>
              </a:r>
              <a:r>
                <a:rPr lang="en-US" altLang="zh-CN" sz="2000" b="1" i="1" dirty="0" smtClean="0">
                  <a:latin typeface="宋体" pitchFamily="2" charset="-122"/>
                </a:rPr>
                <a:t>         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en-US" altLang="zh-CN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CPU</a:t>
              </a:r>
              <a:r>
                <a:rPr lang="zh-CN" altLang="en-US" sz="2000" b="1" dirty="0">
                  <a:latin typeface="宋体" pitchFamily="2" charset="-122"/>
                </a:rPr>
                <a:t>主时钟周期</a:t>
              </a:r>
              <a:r>
                <a:rPr lang="en-US" altLang="zh-CN" sz="2000" b="1" dirty="0">
                  <a:latin typeface="宋体" pitchFamily="2" charset="-122"/>
                </a:rPr>
                <a:t>(=1/</a:t>
              </a:r>
              <a:r>
                <a:rPr lang="en-US" altLang="zh-CN" sz="2000" i="1" dirty="0">
                  <a:latin typeface="+mn-lt"/>
                </a:rPr>
                <a:t>f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CPI(</a:t>
              </a:r>
              <a:r>
                <a:rPr lang="en-US" altLang="zh-CN" sz="2000" dirty="0" smtClean="0">
                  <a:latin typeface="+mn-lt"/>
                </a:rPr>
                <a:t>Cycles Per Instruction</a:t>
              </a:r>
              <a:r>
                <a:rPr lang="en-US" altLang="zh-CN" sz="2000" b="1" dirty="0" smtClean="0">
                  <a:latin typeface="宋体" pitchFamily="2" charset="-122"/>
                </a:rPr>
                <a:t>)—</a:t>
              </a:r>
              <a:r>
                <a:rPr lang="zh-CN" altLang="en-US" sz="2000" b="1" dirty="0" smtClean="0">
                  <a:latin typeface="宋体" pitchFamily="2" charset="-122"/>
                </a:rPr>
                <a:t>一条指令执行所需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zh-CN" altLang="en-US" sz="2000" b="1" dirty="0" smtClean="0">
                  <a:latin typeface="宋体" pitchFamily="2" charset="-122"/>
                </a:rPr>
                <a:t>数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平均值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526160"/>
                </p:ext>
              </p:extLst>
            </p:nvPr>
          </p:nvGraphicFramePr>
          <p:xfrm>
            <a:off x="3288" y="1439"/>
            <a:ext cx="125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5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439"/>
                          <a:ext cx="125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813201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dirty="0" smtClean="0">
                <a:latin typeface="宋体" pitchFamily="2" charset="-122"/>
              </a:rPr>
              <a:t>从提交到完成的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sz="2800" b="1" baseline="-20000" dirty="0" smtClean="0">
                <a:latin typeface="宋体" pitchFamily="2" charset="-122"/>
              </a:rPr>
              <a:t>响应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操作、</a:t>
            </a:r>
            <a:r>
              <a:rPr lang="en-US" altLang="zh-CN" sz="2200" b="1" dirty="0" smtClean="0">
                <a:latin typeface="宋体" pitchFamily="2" charset="-122"/>
              </a:rPr>
              <a:t>OS</a:t>
            </a:r>
            <a:r>
              <a:rPr lang="zh-CN" altLang="en-US" sz="2200" b="1" dirty="0" smtClean="0">
                <a:latin typeface="宋体" pitchFamily="2" charset="-122"/>
              </a:rPr>
              <a:t>开销等时间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388" y="1765265"/>
            <a:ext cx="873601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优化设计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多任务</a:t>
            </a:r>
            <a:r>
              <a:rPr lang="zh-CN" altLang="en-US" sz="2000" b="1" u="sng" dirty="0" smtClean="0">
                <a:latin typeface="宋体" pitchFamily="2" charset="-122"/>
              </a:rPr>
              <a:t>计算机系统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指标的应用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常用来评价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baseline="-20000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用户</a:t>
            </a:r>
            <a:r>
              <a:rPr lang="en-US" altLang="zh-CN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＋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latin typeface="宋体" pitchFamily="2" charset="-122"/>
              </a:rPr>
              <a:t>系统</a:t>
            </a:r>
            <a:r>
              <a:rPr lang="en-US" altLang="zh-CN" sz="2000" b="1" baseline="-20000" dirty="0" smtClean="0">
                <a:latin typeface="宋体" pitchFamily="2" charset="-122"/>
              </a:rPr>
              <a:t>CPU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，每条指令执行时间分别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zh-CN" altLang="en-US" b="1" dirty="0" smtClean="0">
                <a:latin typeface="宋体" pitchFamily="2" charset="-122"/>
              </a:rPr>
              <a:t>指令、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指令，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程序中指令数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dirty="0" err="1" smtClean="0"/>
              <a:t>ⅠⅠ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2000" dirty="0" smtClean="0">
                <a:latin typeface="+mn-lt"/>
              </a:rPr>
              <a:t>Instruction Set Architecture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79388" y="5039965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</a:rPr>
              <a:t>多任务</a:t>
            </a:r>
            <a:r>
              <a:rPr lang="zh-CN" altLang="en-US" b="1" u="sng" dirty="0"/>
              <a:t>计算机系统</a:t>
            </a:r>
            <a:r>
              <a:rPr lang="zh-CN" altLang="en-US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软硬件总体性能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9388" y="1799605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MIPS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2901791"/>
            <a:ext cx="87360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79388" y="1317615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357166"/>
            <a:ext cx="8736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时间内能处理的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工作量</a:t>
            </a:r>
            <a:r>
              <a:rPr lang="en-US" altLang="zh-CN" b="1" dirty="0">
                <a:latin typeface="宋体" pitchFamily="2" charset="-122"/>
              </a:rPr>
              <a:t>÷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79388" y="3383781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　　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50321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只反映浮点操作能力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544021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5292080" y="1340768"/>
            <a:ext cx="2088232" cy="411181"/>
          </a:xfrm>
          <a:prstGeom prst="wedgeRectCallout">
            <a:avLst>
              <a:gd name="adj1" fmla="val 63575"/>
              <a:gd name="adj2" fmla="val -54408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 smtClean="0"/>
              <a:t>通常</a:t>
            </a:r>
            <a:r>
              <a:rPr lang="en-US" altLang="zh-CN" sz="2000" b="1" i="1" dirty="0" smtClean="0">
                <a:latin typeface="+mn-ea"/>
                <a:ea typeface="+mn-ea"/>
              </a:rPr>
              <a:t>T</a:t>
            </a:r>
            <a:r>
              <a:rPr lang="zh-CN" altLang="en-US" sz="2000" b="1" baseline="-16000" dirty="0" smtClean="0">
                <a:latin typeface="+mn-ea"/>
                <a:ea typeface="+mn-ea"/>
              </a:rPr>
              <a:t>总</a:t>
            </a:r>
            <a:r>
              <a:rPr lang="en-US" altLang="zh-CN" sz="2000" b="1" baseline="-14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＜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∑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/>
              <a:t>i</a:t>
            </a:r>
            <a:endParaRPr lang="en-US" altLang="zh-CN" sz="2000" b="1" i="1" baseline="-18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94279"/>
              </p:ext>
            </p:extLst>
          </p:nvPr>
        </p:nvGraphicFramePr>
        <p:xfrm>
          <a:off x="1942851" y="2261170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3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261170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82811"/>
              </p:ext>
            </p:extLst>
          </p:nvPr>
        </p:nvGraphicFramePr>
        <p:xfrm>
          <a:off x="5082926" y="2231653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4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231653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79240"/>
              </p:ext>
            </p:extLst>
          </p:nvPr>
        </p:nvGraphicFramePr>
        <p:xfrm>
          <a:off x="1982788" y="3887837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5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887837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2">
            <a:hlinkClick r:id="rId10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30" grpId="0"/>
      <p:bldP spid="265232" grpId="0"/>
      <p:bldP spid="265244" grpId="0"/>
      <p:bldP spid="265246" grpId="0"/>
      <p:bldP spid="265247" grpId="0"/>
      <p:bldP spid="265250" grpId="0"/>
      <p:bldP spid="2652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34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性能优化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9" y="908720"/>
            <a:ext cx="482466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、冯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诺依曼计算机的性能瓶颈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CPU-MEM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访问瓶颈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指令串行执行瓶颈：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3847" y="1400001"/>
            <a:ext cx="576076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访存频率高、用逻辑地址访问，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MEM-CPU</a:t>
            </a:r>
            <a:r>
              <a:rPr lang="zh-CN" altLang="en-US" b="1" dirty="0" smtClean="0">
                <a:latin typeface="宋体" pitchFamily="2" charset="-122"/>
              </a:rPr>
              <a:t>速度差大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受限于</a:t>
            </a:r>
            <a:r>
              <a:rPr lang="en-US" altLang="zh-CN" sz="2000" b="1" dirty="0" smtClean="0">
                <a:latin typeface="宋体" pitchFamily="2" charset="-122"/>
              </a:rPr>
              <a:t>S-V-C</a:t>
            </a:r>
            <a:r>
              <a:rPr lang="zh-CN" altLang="en-US" sz="2000" b="1" dirty="0" smtClean="0">
                <a:latin typeface="宋体" pitchFamily="2" charset="-122"/>
              </a:rPr>
              <a:t>需求矛盾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5732" y="2348880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下条指令地址由当前指令产生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388" y="2852936"/>
            <a:ext cx="8785225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*性能平衡设计：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延迟，提高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性能设计：</a:t>
            </a:r>
            <a:r>
              <a:rPr lang="zh-CN" altLang="en-US" b="1" dirty="0">
                <a:latin typeface="宋体" pitchFamily="2" charset="-122"/>
              </a:rPr>
              <a:t>提高并行性，减少串行</a:t>
            </a:r>
            <a:r>
              <a:rPr lang="zh-CN" altLang="en-US" b="1" dirty="0" smtClean="0">
                <a:latin typeface="宋体" pitchFamily="2" charset="-122"/>
              </a:rPr>
              <a:t>损失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79388" y="378904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err="1">
                <a:latin typeface="宋体" pitchFamily="2" charset="-122"/>
              </a:rPr>
              <a:t>T</a:t>
            </a:r>
            <a:r>
              <a:rPr lang="en-US" altLang="zh-CN" sz="2000" b="1" baseline="-14000" dirty="0" err="1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＜</a:t>
            </a:r>
            <a:r>
              <a:rPr lang="en-US" altLang="zh-CN" sz="2000" b="1" i="1" dirty="0">
                <a:latin typeface="宋体" pitchFamily="2" charset="-122"/>
              </a:rPr>
              <a:t>T</a:t>
            </a:r>
            <a:r>
              <a:rPr lang="zh-CN" altLang="en-US" sz="2000" b="1" baseline="-14000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，改进总线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宽度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级数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优化地址变换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变换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访问并行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79388" y="52292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开发并行性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流水线、操作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线程级并行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使用数据流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乱序执行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、前瞻执行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推测执行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分类法，有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MIMD</a:t>
            </a:r>
            <a:r>
              <a:rPr lang="zh-CN" altLang="en-US" b="1" dirty="0" smtClean="0">
                <a:latin typeface="宋体" pitchFamily="2" charset="-122"/>
              </a:rPr>
              <a:t>四种结构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318991"/>
            <a:ext cx="4105275" cy="2082800"/>
            <a:chOff x="203" y="2750"/>
            <a:chExt cx="2586" cy="1312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930" y="3856"/>
              <a:ext cx="15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数据流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318991"/>
            <a:ext cx="4105275" cy="2082800"/>
            <a:chOff x="3016" y="2750"/>
            <a:chExt cx="2586" cy="1312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606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340768"/>
            <a:ext cx="3600450" cy="1939925"/>
            <a:chOff x="3061" y="751"/>
            <a:chExt cx="2268" cy="1222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606" y="1767"/>
              <a:ext cx="145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并行机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本课程的重点：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结构计算机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340768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930" y="2271"/>
                <a:ext cx="1476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串行机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)</a:t>
                </a:r>
                <a:endParaRPr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dirty="0" smtClean="0"/>
                <a:t>IS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</a:t>
              </a:r>
              <a:r>
                <a:rPr lang="en-US" altLang="zh-CN" sz="2000" dirty="0" smtClean="0"/>
                <a:t>DS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79388" y="5919663"/>
            <a:ext cx="453593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2" name="AutoShape 39"/>
          <p:cNvSpPr>
            <a:spLocks noChangeArrowheads="1"/>
          </p:cNvSpPr>
          <p:nvPr/>
        </p:nvSpPr>
        <p:spPr bwMode="auto">
          <a:xfrm>
            <a:off x="5265490" y="437321"/>
            <a:ext cx="3482974" cy="399391"/>
          </a:xfrm>
          <a:prstGeom prst="wedgeRectCallout">
            <a:avLst>
              <a:gd name="adj1" fmla="val -61082"/>
              <a:gd name="adj2" fmla="val 5343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dirty="0" smtClean="0"/>
              <a:t>Single Instruction Multiple Data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E36-F19B-4DEE-9726-13950394EB8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071546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计算机系统概述  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计算机模型、硬件组成，层次结构，工作过程，性能指标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28600" y="3054672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层次结构，</a:t>
            </a:r>
            <a:r>
              <a:rPr lang="en-US" altLang="zh-CN" b="1" dirty="0" smtClean="0">
                <a:latin typeface="宋体" pitchFamily="2" charset="-122"/>
              </a:rPr>
              <a:t>RAM</a:t>
            </a:r>
            <a:r>
              <a:rPr lang="zh-CN" altLang="en-US" b="1" dirty="0" smtClean="0">
                <a:latin typeface="宋体" pitchFamily="2" charset="-122"/>
              </a:rPr>
              <a:t>基础，</a:t>
            </a:r>
            <a:r>
              <a:rPr lang="zh-CN" altLang="en-US" b="1" dirty="0">
                <a:latin typeface="宋体" pitchFamily="2" charset="-122"/>
              </a:rPr>
              <a:t>主存、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的组成及原理，虚存概念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250825" y="2054540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的表示和运算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数据编码、数据表示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定点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浮点运算，运算器组织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237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857356" y="4070335"/>
            <a:ext cx="5000660" cy="2000264"/>
            <a:chOff x="1857356" y="2571744"/>
            <a:chExt cx="5000660" cy="2000264"/>
          </a:xfrm>
        </p:grpSpPr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>
                  <a:latin typeface="宋体" pitchFamily="2" charset="-122"/>
                </a:rPr>
                <a:t>串及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62866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771776" y="3214686"/>
              <a:ext cx="647700" cy="2857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ALU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2143108" y="3214686"/>
              <a:ext cx="1276368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7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 i="1"/>
                <a:t>n</a:t>
              </a: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2714612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5429256" y="4428319"/>
            <a:ext cx="142876" cy="499272"/>
            <a:chOff x="5214942" y="4144174"/>
            <a:chExt cx="142876" cy="499272"/>
          </a:xfrm>
        </p:grpSpPr>
        <p:cxnSp>
          <p:nvCxnSpPr>
            <p:cNvPr id="66" name="直接箭头连接符 65"/>
            <p:cNvCxnSpPr/>
            <p:nvPr/>
          </p:nvCxnSpPr>
          <p:spPr bwMode="auto">
            <a:xfrm rot="5400000">
              <a:off x="5072860" y="4357694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椭圆 67"/>
            <p:cNvSpPr/>
            <p:nvPr/>
          </p:nvSpPr>
          <p:spPr bwMode="auto">
            <a:xfrm>
              <a:off x="5214942" y="4572008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643445"/>
            <a:ext cx="2357454" cy="142877"/>
            <a:chOff x="3286116" y="4359300"/>
            <a:chExt cx="2357454" cy="142877"/>
          </a:xfrm>
        </p:grpSpPr>
        <p:cxnSp>
          <p:nvCxnSpPr>
            <p:cNvPr id="71" name="直接箭头连接符 70"/>
            <p:cNvCxnSpPr>
              <a:endCxn id="72" idx="6"/>
            </p:cNvCxnSpPr>
            <p:nvPr/>
          </p:nvCxnSpPr>
          <p:spPr bwMode="auto">
            <a:xfrm rot="10800000" flipV="1">
              <a:off x="3428992" y="4359300"/>
              <a:ext cx="2214578" cy="10715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椭圆 71"/>
            <p:cNvSpPr/>
            <p:nvPr/>
          </p:nvSpPr>
          <p:spPr bwMode="auto">
            <a:xfrm>
              <a:off x="3286116" y="4430739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762000" y="428604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附：课程</a:t>
            </a:r>
            <a:r>
              <a:rPr lang="zh-CN" altLang="en-US" sz="3200" b="1" dirty="0" smtClean="0">
                <a:latin typeface="宋体" pitchFamily="2" charset="-122"/>
              </a:rPr>
              <a:t>内容的组织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73" name="AutoShape 338"/>
          <p:cNvSpPr>
            <a:spLocks/>
          </p:cNvSpPr>
          <p:nvPr/>
        </p:nvSpPr>
        <p:spPr bwMode="auto">
          <a:xfrm>
            <a:off x="7215206" y="4786322"/>
            <a:ext cx="1500198" cy="642942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11647"/>
              <a:gd name="adj5" fmla="val 10225"/>
              <a:gd name="adj6" fmla="val -52419"/>
            </a:avLst>
          </a:prstGeom>
          <a:solidFill>
            <a:srgbClr val="CCFFFF"/>
          </a:solidFill>
          <a:ln w="19050">
            <a:solidFill>
              <a:srgbClr val="CC3300"/>
            </a:solidFill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2000" b="1" dirty="0" smtClean="0"/>
              <a:t>如何提高性能、性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价？</a:t>
            </a:r>
            <a:endParaRPr lang="zh-CN" altLang="en-US" sz="2000" b="1" i="1" baseline="-1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9" grpId="0"/>
      <p:bldP spid="7232" grpId="0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6B96-F733-4C43-8A86-5C028948223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70408" name="Text Box 72"/>
          <p:cNvSpPr txBox="1">
            <a:spLocks noChangeArrowheads="1"/>
          </p:cNvSpPr>
          <p:nvPr/>
        </p:nvSpPr>
        <p:spPr bwMode="auto">
          <a:xfrm>
            <a:off x="228600" y="414341"/>
            <a:ext cx="86645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指令的功能与格式，操作数存放，寻址方式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CISC/RISC</a:t>
            </a:r>
          </a:p>
        </p:txBody>
      </p:sp>
      <p:sp>
        <p:nvSpPr>
          <p:cNvPr id="270409" name="Text Box 73"/>
          <p:cNvSpPr txBox="1">
            <a:spLocks noChangeArrowheads="1"/>
          </p:cNvSpPr>
          <p:nvPr/>
        </p:nvSpPr>
        <p:spPr bwMode="auto">
          <a:xfrm>
            <a:off x="228600" y="4771369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概念，总线的仲裁、定时与传输，总线结构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0410" name="Text Box 74"/>
          <p:cNvSpPr txBox="1">
            <a:spLocks noChangeArrowheads="1"/>
          </p:cNvSpPr>
          <p:nvPr/>
        </p:nvSpPr>
        <p:spPr bwMode="auto">
          <a:xfrm>
            <a:off x="250825" y="1295121"/>
            <a:ext cx="866457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中央处理器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的组成及工作流程，数据通路的组织，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的组成，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异常及中断处理，指令流水</a:t>
            </a:r>
            <a:r>
              <a:rPr lang="zh-CN" altLang="en-US" b="1" dirty="0">
                <a:latin typeface="宋体" pitchFamily="2" charset="-122"/>
              </a:rPr>
              <a:t>线</a:t>
            </a:r>
          </a:p>
        </p:txBody>
      </p:sp>
      <p:sp>
        <p:nvSpPr>
          <p:cNvPr id="270441" name="Text Box 105"/>
          <p:cNvSpPr txBox="1">
            <a:spLocks noChangeArrowheads="1"/>
          </p:cNvSpPr>
          <p:nvPr/>
        </p:nvSpPr>
        <p:spPr bwMode="auto">
          <a:xfrm>
            <a:off x="250825" y="5306666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—I/O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，外设，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方式组织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0442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357422" y="2667013"/>
            <a:ext cx="5000660" cy="2000264"/>
            <a:chOff x="1857356" y="2571744"/>
            <a:chExt cx="5000660" cy="2000264"/>
          </a:xfrm>
        </p:grpSpPr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>
                  <a:latin typeface="宋体" pitchFamily="2" charset="-122"/>
                </a:rPr>
                <a:t>串及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62866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2771776" y="3214686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ALU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143108" y="3214686"/>
              <a:ext cx="1276368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 i="1"/>
                <a:t>n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2714612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001422" y="3024203"/>
            <a:ext cx="1070776" cy="499272"/>
            <a:chOff x="4501356" y="2857496"/>
            <a:chExt cx="1070776" cy="499272"/>
          </a:xfrm>
        </p:grpSpPr>
        <p:cxnSp>
          <p:nvCxnSpPr>
            <p:cNvPr id="63" name="直接箭头连接符 62"/>
            <p:cNvCxnSpPr>
              <a:endCxn id="64" idx="1"/>
            </p:cNvCxnSpPr>
            <p:nvPr/>
          </p:nvCxnSpPr>
          <p:spPr bwMode="auto">
            <a:xfrm>
              <a:off x="4501356" y="2857496"/>
              <a:ext cx="948824" cy="43829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椭圆 63"/>
            <p:cNvSpPr/>
            <p:nvPr/>
          </p:nvSpPr>
          <p:spPr bwMode="auto">
            <a:xfrm>
              <a:off x="5429256" y="3285330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071802" y="3452831"/>
            <a:ext cx="2878444" cy="71438"/>
            <a:chOff x="3071802" y="3452831"/>
            <a:chExt cx="2878444" cy="71438"/>
          </a:xfrm>
        </p:grpSpPr>
        <p:cxnSp>
          <p:nvCxnSpPr>
            <p:cNvPr id="62" name="直接箭头连接符 61"/>
            <p:cNvCxnSpPr>
              <a:stCxn id="64" idx="3"/>
              <a:endCxn id="65" idx="0"/>
            </p:cNvCxnSpPr>
            <p:nvPr/>
          </p:nvCxnSpPr>
          <p:spPr bwMode="auto">
            <a:xfrm flipH="1" flipV="1">
              <a:off x="3143240" y="3452831"/>
              <a:ext cx="2807006" cy="6018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3071802" y="3452831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409" grpId="0"/>
      <p:bldP spid="270410" grpId="0"/>
      <p:bldP spid="2704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822341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章 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计算机模型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冯</a:t>
            </a:r>
            <a:r>
              <a:rPr lang="en-US" altLang="zh-CN" sz="2200" b="1" dirty="0"/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诺依曼计算机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硬件结构，程序组成，工作方式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程序执行过程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，存储器结构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 计算机硬件组成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基本结构、主要部件，部件互连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总线互连基础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 计算机层次结构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△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系统的层次结构，软件与硬件、结构与组成的关系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程序执行机制，程序执行实现方法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 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539552" y="1124744"/>
            <a:ext cx="72008" cy="936104"/>
          </a:xfrm>
          <a:prstGeom prst="leftBrace">
            <a:avLst>
              <a:gd name="adj1" fmla="val 36345"/>
              <a:gd name="adj2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ED6D-F8CB-46AC-8769-DBEE52346B8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76808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§1.1 </a:t>
            </a:r>
            <a:r>
              <a:rPr lang="zh-CN" altLang="en-US" sz="3200" b="1" dirty="0" smtClean="0">
                <a:latin typeface="宋体" pitchFamily="2" charset="-122"/>
              </a:rPr>
              <a:t>计算机的功能与软硬件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142844" y="11171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计算机：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指电子数字计算机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按位及跳跃</a:t>
            </a:r>
            <a:r>
              <a:rPr lang="zh-CN" altLang="en-US" b="1" dirty="0">
                <a:latin typeface="宋体" pitchFamily="2" charset="-122"/>
              </a:rPr>
              <a:t>方式计算，</a:t>
            </a:r>
            <a:r>
              <a:rPr lang="zh-CN" altLang="en-US" b="1" dirty="0" smtClean="0">
                <a:latin typeface="宋体" pitchFamily="2" charset="-122"/>
              </a:rPr>
              <a:t>具有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逻辑判断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6732240" y="1199602"/>
            <a:ext cx="1370011" cy="357190"/>
          </a:xfrm>
          <a:prstGeom prst="borderCallout2">
            <a:avLst>
              <a:gd name="adj1" fmla="val 54396"/>
              <a:gd name="adj2" fmla="val 0"/>
              <a:gd name="adj3" fmla="val 54396"/>
              <a:gd name="adj4" fmla="val -13772"/>
              <a:gd name="adj5" fmla="val 125140"/>
              <a:gd name="adj6" fmla="val -36252"/>
            </a:avLst>
          </a:prstGeom>
          <a:solidFill>
            <a:srgbClr val="CCFFFF">
              <a:alpha val="80000"/>
            </a:srgbClr>
          </a:solidFill>
          <a:ln w="1905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电脑的由来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3347864" y="2564904"/>
            <a:ext cx="558020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创造工具</a:t>
            </a:r>
            <a:r>
              <a:rPr lang="zh-CN" altLang="en-US" b="1" dirty="0">
                <a:latin typeface="宋体" pitchFamily="2" charset="-122"/>
              </a:rPr>
              <a:t>、通信工具、</a:t>
            </a:r>
            <a:r>
              <a:rPr lang="zh-CN" altLang="en-US" b="1" u="sng" dirty="0" smtClean="0">
                <a:latin typeface="宋体" pitchFamily="2" charset="-122"/>
              </a:rPr>
              <a:t>用户可定制工具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179513" y="2060848"/>
            <a:ext cx="7955953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、计算机的功能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可定制目标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179513" y="4099138"/>
            <a:ext cx="3528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、计算机的软硬件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*计算机硬件：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*计算机软件：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0" name="Text Box 111"/>
          <p:cNvSpPr txBox="1">
            <a:spLocks noChangeArrowheads="1"/>
          </p:cNvSpPr>
          <p:nvPr/>
        </p:nvSpPr>
        <p:spPr bwMode="auto">
          <a:xfrm>
            <a:off x="2374843" y="4573577"/>
            <a:ext cx="6553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具备</a:t>
            </a:r>
            <a:r>
              <a:rPr lang="zh-CN" altLang="en-US" b="1" dirty="0" smtClean="0">
                <a:latin typeface="宋体" pitchFamily="2" charset="-122"/>
              </a:rPr>
              <a:t>特定功能的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功能需求的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388" y="55307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计算机的特征：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靠硬件实现，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靠软件反映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7" name="Text Box 122"/>
          <p:cNvSpPr txBox="1">
            <a:spLocks noChangeArrowheads="1"/>
          </p:cNvSpPr>
          <p:nvPr/>
        </p:nvSpPr>
        <p:spPr bwMode="auto">
          <a:xfrm>
            <a:off x="3995936" y="3523074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3347864" y="3047188"/>
            <a:ext cx="46019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数据处理、数据存储、数据传送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6" grpId="0"/>
      <p:bldP spid="39" grpId="0"/>
      <p:bldP spid="40" grpId="0"/>
      <p:bldP spid="41" grpId="0"/>
      <p:bldP spid="3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46358"/>
              </p:ext>
            </p:extLst>
          </p:nvPr>
        </p:nvGraphicFramePr>
        <p:xfrm>
          <a:off x="611188" y="1580306"/>
          <a:ext cx="8280400" cy="3014400"/>
        </p:xfrm>
        <a:graphic>
          <a:graphicData uri="http://schemas.openxmlformats.org/drawingml/2006/table">
            <a:tbl>
              <a:tblPr/>
              <a:tblGrid>
                <a:gridCol w="1368425"/>
                <a:gridCol w="1512267"/>
                <a:gridCol w="1512168"/>
                <a:gridCol w="1800200"/>
                <a:gridCol w="208734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94908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687976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zh-CN" altLang="en-US" b="1" dirty="0" smtClean="0">
                <a:latin typeface="宋体" pitchFamily="2" charset="-122"/>
              </a:rPr>
              <a:t>第四代</a:t>
            </a:r>
            <a:r>
              <a:rPr lang="zh-CN" altLang="en-US" b="1" dirty="0">
                <a:latin typeface="宋体" pitchFamily="2" charset="-122"/>
              </a:rPr>
              <a:t>起向两极</a:t>
            </a:r>
            <a:r>
              <a:rPr lang="zh-CN" altLang="en-US" b="1" dirty="0" smtClean="0">
                <a:latin typeface="宋体" pitchFamily="2" charset="-122"/>
              </a:rPr>
              <a:t>发展           ←</a:t>
            </a:r>
            <a:r>
              <a:rPr lang="zh-CN" altLang="en-US" sz="1800" b="1" dirty="0" smtClean="0">
                <a:latin typeface="宋体" pitchFamily="2" charset="-122"/>
              </a:rPr>
              <a:t>应用普及所致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14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1.2 </a:t>
            </a:r>
            <a:r>
              <a:rPr lang="zh-CN" altLang="en-US" sz="3200" b="1" dirty="0" smtClean="0">
                <a:latin typeface="宋体" pitchFamily="2" charset="-122"/>
              </a:rPr>
              <a:t>计算机的发展历程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5" grpId="0"/>
      <p:bldP spid="1744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66380"/>
              </p:ext>
            </p:extLst>
          </p:nvPr>
        </p:nvGraphicFramePr>
        <p:xfrm>
          <a:off x="468313" y="963625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位数据引脚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雏形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虚拟存储器、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开发并行性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0852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1.3 </a:t>
            </a:r>
            <a:r>
              <a:rPr lang="zh-CN" altLang="en-US" sz="3200" b="1" dirty="0" smtClean="0">
                <a:latin typeface="宋体" pitchFamily="2" charset="-122"/>
              </a:rPr>
              <a:t>计算机的硬件组成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124744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运算器、存储器、控制器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zh-CN" altLang="en-US" b="1" dirty="0">
                <a:latin typeface="宋体" pitchFamily="2" charset="-122"/>
              </a:rPr>
              <a:t>组成</a:t>
            </a: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7926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以运算器为</a:t>
            </a:r>
            <a:r>
              <a:rPr lang="zh-CN" altLang="en-US" b="1" dirty="0" smtClean="0">
                <a:latin typeface="宋体" pitchFamily="2" charset="-122"/>
              </a:rPr>
              <a:t>中心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运算与</a:t>
            </a:r>
            <a:r>
              <a:rPr lang="en-US" altLang="zh-CN" sz="2000" b="1" dirty="0"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串行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→性能差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204864"/>
            <a:ext cx="6121151" cy="1296144"/>
            <a:chOff x="1907704" y="2204864"/>
            <a:chExt cx="6121151" cy="1296144"/>
          </a:xfrm>
        </p:grpSpPr>
        <p:sp>
          <p:nvSpPr>
            <p:cNvPr id="32" name="矩形 31"/>
            <p:cNvSpPr/>
            <p:nvPr/>
          </p:nvSpPr>
          <p:spPr bwMode="auto">
            <a:xfrm>
              <a:off x="3563889" y="2204864"/>
              <a:ext cx="1440159" cy="1296144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907704" y="2307772"/>
              <a:ext cx="120471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746596" y="2307771"/>
              <a:ext cx="1113436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/>
                <a:t>运算器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746596" y="3027851"/>
              <a:ext cx="1113436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控制器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298974" y="2667809"/>
              <a:ext cx="0" cy="377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6084168" y="2276872"/>
              <a:ext cx="1944687" cy="11110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指令信息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控制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4860032" y="2379779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6587405" y="2492772"/>
              <a:ext cx="409575" cy="15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6587405" y="3171867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6587405" y="2811827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508104" y="2307771"/>
              <a:ext cx="394512" cy="108012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0" tIns="0" rIns="108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存储器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4860032" y="2595803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4860032" y="3099859"/>
              <a:ext cx="648072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1907705" y="2739819"/>
              <a:ext cx="1204716" cy="34907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输出设备</a:t>
              </a:r>
              <a:endParaRPr lang="zh-CN" altLang="en-US" sz="20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112421" y="2379779"/>
              <a:ext cx="62960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直接箭头连接符 41"/>
            <p:cNvCxnSpPr>
              <a:endCxn id="54" idx="3"/>
            </p:cNvCxnSpPr>
            <p:nvPr/>
          </p:nvCxnSpPr>
          <p:spPr bwMode="auto">
            <a:xfrm rot="10800000" flipV="1">
              <a:off x="3112421" y="2556893"/>
              <a:ext cx="634176" cy="357466"/>
            </a:xfrm>
            <a:prstGeom prst="bentConnector3">
              <a:avLst>
                <a:gd name="adj1" fmla="val 50000"/>
              </a:avLst>
            </a:prstGeom>
            <a:noFill/>
            <a:ln w="381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41"/>
            <p:cNvCxnSpPr>
              <a:endCxn id="54" idx="1"/>
            </p:cNvCxnSpPr>
            <p:nvPr/>
          </p:nvCxnSpPr>
          <p:spPr bwMode="auto">
            <a:xfrm rot="10800000">
              <a:off x="1907706" y="2914359"/>
              <a:ext cx="1838897" cy="262828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41"/>
            <p:cNvCxnSpPr>
              <a:endCxn id="42" idx="1"/>
            </p:cNvCxnSpPr>
            <p:nvPr/>
          </p:nvCxnSpPr>
          <p:spPr bwMode="auto">
            <a:xfrm rot="10800000">
              <a:off x="1907704" y="2487793"/>
              <a:ext cx="1838892" cy="828095"/>
            </a:xfrm>
            <a:prstGeom prst="bentConnector3">
              <a:avLst>
                <a:gd name="adj1" fmla="val 12308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4860032" y="3315883"/>
              <a:ext cx="6480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79263" y="40050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程序组成：</a:t>
            </a:r>
            <a:r>
              <a:rPr lang="zh-CN" altLang="en-US" b="1" dirty="0">
                <a:latin typeface="宋体" pitchFamily="2" charset="-122"/>
              </a:rPr>
              <a:t>由指令序列</a:t>
            </a:r>
            <a:r>
              <a:rPr lang="zh-CN" altLang="en-US" b="1" dirty="0" smtClean="0">
                <a:latin typeface="宋体" pitchFamily="2" charset="-122"/>
              </a:rPr>
              <a:t>组成，指令有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转移</a:t>
            </a:r>
            <a:r>
              <a:rPr lang="zh-CN" altLang="en-US" b="1" u="sng" dirty="0" smtClean="0">
                <a:latin typeface="宋体" pitchFamily="2" charset="-122"/>
              </a:rPr>
              <a:t>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操作码＋地址码，操作码须唯一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指令及数据的表示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latin typeface="宋体" pitchFamily="2" charset="-122"/>
              </a:rPr>
              <a:t>二进制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运算也采用二进制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555776" y="5373216"/>
            <a:ext cx="61206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 smtClean="0">
                <a:latin typeface="宋体" pitchFamily="2" charset="-122"/>
              </a:rPr>
              <a:t>指令类型</a:t>
            </a:r>
            <a:r>
              <a:rPr lang="zh-CN" altLang="en-US" b="1" dirty="0" smtClean="0">
                <a:latin typeface="宋体" pitchFamily="2" charset="-122"/>
              </a:rPr>
              <a:t>决定，常用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地址由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当前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807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24629</TotalTime>
  <Words>5281</Words>
  <Application>Microsoft Office PowerPoint</Application>
  <PresentationFormat>全屏显示(4:3)</PresentationFormat>
  <Paragraphs>988</Paragraphs>
  <Slides>37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任国林</dc:creator>
  <cp:lastModifiedBy>Windows 用户</cp:lastModifiedBy>
  <cp:revision>841</cp:revision>
  <dcterms:created xsi:type="dcterms:W3CDTF">2002-02-16T03:40:16Z</dcterms:created>
  <dcterms:modified xsi:type="dcterms:W3CDTF">2018-09-16T14:54:48Z</dcterms:modified>
</cp:coreProperties>
</file>