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2"/>
  </p:notesMasterIdLst>
  <p:handoutMasterIdLst>
    <p:handoutMasterId r:id="rId113"/>
  </p:handoutMasterIdLst>
  <p:sldIdLst>
    <p:sldId id="256" r:id="rId2"/>
    <p:sldId id="558" r:id="rId3"/>
    <p:sldId id="321" r:id="rId4"/>
    <p:sldId id="323" r:id="rId5"/>
    <p:sldId id="326" r:id="rId6"/>
    <p:sldId id="377" r:id="rId7"/>
    <p:sldId id="311" r:id="rId8"/>
    <p:sldId id="300" r:id="rId9"/>
    <p:sldId id="263" r:id="rId10"/>
    <p:sldId id="501" r:id="rId11"/>
    <p:sldId id="590" r:id="rId12"/>
    <p:sldId id="264" r:id="rId13"/>
    <p:sldId id="502" r:id="rId14"/>
    <p:sldId id="503" r:id="rId15"/>
    <p:sldId id="548" r:id="rId16"/>
    <p:sldId id="384" r:id="rId17"/>
    <p:sldId id="383" r:id="rId18"/>
    <p:sldId id="504" r:id="rId19"/>
    <p:sldId id="344" r:id="rId20"/>
    <p:sldId id="387" r:id="rId21"/>
    <p:sldId id="506" r:id="rId22"/>
    <p:sldId id="507" r:id="rId23"/>
    <p:sldId id="386" r:id="rId24"/>
    <p:sldId id="392" r:id="rId25"/>
    <p:sldId id="508" r:id="rId26"/>
    <p:sldId id="356" r:id="rId27"/>
    <p:sldId id="396" r:id="rId28"/>
    <p:sldId id="259" r:id="rId29"/>
    <p:sldId id="368" r:id="rId30"/>
    <p:sldId id="509" r:id="rId31"/>
    <p:sldId id="510" r:id="rId32"/>
    <p:sldId id="367" r:id="rId33"/>
    <p:sldId id="511" r:id="rId34"/>
    <p:sldId id="399" r:id="rId35"/>
    <p:sldId id="512" r:id="rId36"/>
    <p:sldId id="400" r:id="rId37"/>
    <p:sldId id="585" r:id="rId38"/>
    <p:sldId id="379" r:id="rId39"/>
    <p:sldId id="334" r:id="rId40"/>
    <p:sldId id="513" r:id="rId41"/>
    <p:sldId id="406" r:id="rId42"/>
    <p:sldId id="543" r:id="rId43"/>
    <p:sldId id="549" r:id="rId44"/>
    <p:sldId id="350" r:id="rId45"/>
    <p:sldId id="409" r:id="rId46"/>
    <p:sldId id="515" r:id="rId47"/>
    <p:sldId id="514" r:id="rId48"/>
    <p:sldId id="516" r:id="rId49"/>
    <p:sldId id="353" r:id="rId50"/>
    <p:sldId id="412" r:id="rId51"/>
    <p:sldId id="354" r:id="rId52"/>
    <p:sldId id="332" r:id="rId53"/>
    <p:sldId id="550" r:id="rId54"/>
    <p:sldId id="416" r:id="rId55"/>
    <p:sldId id="551" r:id="rId56"/>
    <p:sldId id="552" r:id="rId57"/>
    <p:sldId id="417" r:id="rId58"/>
    <p:sldId id="517" r:id="rId59"/>
    <p:sldId id="413" r:id="rId60"/>
    <p:sldId id="425" r:id="rId61"/>
    <p:sldId id="426" r:id="rId62"/>
    <p:sldId id="436" r:id="rId63"/>
    <p:sldId id="586" r:id="rId64"/>
    <p:sldId id="427" r:id="rId65"/>
    <p:sldId id="428" r:id="rId66"/>
    <p:sldId id="563" r:id="rId67"/>
    <p:sldId id="500" r:id="rId68"/>
    <p:sldId id="557" r:id="rId69"/>
    <p:sldId id="418" r:id="rId70"/>
    <p:sldId id="518" r:id="rId71"/>
    <p:sldId id="587" r:id="rId72"/>
    <p:sldId id="544" r:id="rId73"/>
    <p:sldId id="521" r:id="rId74"/>
    <p:sldId id="437" r:id="rId75"/>
    <p:sldId id="566" r:id="rId76"/>
    <p:sldId id="567" r:id="rId77"/>
    <p:sldId id="568" r:id="rId78"/>
    <p:sldId id="569" r:id="rId79"/>
    <p:sldId id="570" r:id="rId80"/>
    <p:sldId id="571" r:id="rId81"/>
    <p:sldId id="572" r:id="rId82"/>
    <p:sldId id="573" r:id="rId83"/>
    <p:sldId id="574" r:id="rId84"/>
    <p:sldId id="575" r:id="rId85"/>
    <p:sldId id="576" r:id="rId86"/>
    <p:sldId id="577" r:id="rId87"/>
    <p:sldId id="546" r:id="rId88"/>
    <p:sldId id="473" r:id="rId89"/>
    <p:sldId id="470" r:id="rId90"/>
    <p:sldId id="475" r:id="rId91"/>
    <p:sldId id="537" r:id="rId92"/>
    <p:sldId id="476" r:id="rId93"/>
    <p:sldId id="478" r:id="rId94"/>
    <p:sldId id="477" r:id="rId95"/>
    <p:sldId id="538" r:id="rId96"/>
    <p:sldId id="479" r:id="rId97"/>
    <p:sldId id="578" r:id="rId98"/>
    <p:sldId id="579" r:id="rId99"/>
    <p:sldId id="580" r:id="rId100"/>
    <p:sldId id="554" r:id="rId101"/>
    <p:sldId id="556" r:id="rId102"/>
    <p:sldId id="589" r:id="rId103"/>
    <p:sldId id="483" r:id="rId104"/>
    <p:sldId id="539" r:id="rId105"/>
    <p:sldId id="485" r:id="rId106"/>
    <p:sldId id="541" r:id="rId107"/>
    <p:sldId id="581" r:id="rId108"/>
    <p:sldId id="582" r:id="rId109"/>
    <p:sldId id="583" r:id="rId110"/>
    <p:sldId id="584" r:id="rId111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0"/>
      </a:spcBef>
      <a:spcAft>
        <a:spcPct val="0"/>
      </a:spcAft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lnSpc>
        <a:spcPct val="125000"/>
      </a:lnSpc>
      <a:spcBef>
        <a:spcPct val="0"/>
      </a:spcBef>
      <a:spcAft>
        <a:spcPct val="0"/>
      </a:spcAft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lnSpc>
        <a:spcPct val="125000"/>
      </a:lnSpc>
      <a:spcBef>
        <a:spcPct val="0"/>
      </a:spcBef>
      <a:spcAft>
        <a:spcPct val="0"/>
      </a:spcAft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lnSpc>
        <a:spcPct val="125000"/>
      </a:lnSpc>
      <a:spcBef>
        <a:spcPct val="0"/>
      </a:spcBef>
      <a:spcAft>
        <a:spcPct val="0"/>
      </a:spcAft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lnSpc>
        <a:spcPct val="125000"/>
      </a:lnSpc>
      <a:spcBef>
        <a:spcPct val="0"/>
      </a:spcBef>
      <a:spcAft>
        <a:spcPct val="0"/>
      </a:spcAft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990099"/>
    <a:srgbClr val="FFCC99"/>
    <a:srgbClr val="CCECFF"/>
    <a:srgbClr val="CCFFFF"/>
    <a:srgbClr val="CC3300"/>
    <a:srgbClr val="CCCCFF"/>
    <a:srgbClr val="CC99FF"/>
    <a:srgbClr val="FFCC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06" autoAdjust="0"/>
    <p:restoredTop sz="96051" autoAdjust="0"/>
  </p:normalViewPr>
  <p:slideViewPr>
    <p:cSldViewPr>
      <p:cViewPr>
        <p:scale>
          <a:sx n="80" d="100"/>
          <a:sy n="80" d="100"/>
        </p:scale>
        <p:origin x="-437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0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handoutMaster" Target="handoutMasters/handout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EF9B27F6-252B-4348-BABE-898E991E8D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2222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CFE8EDC-34A9-4DEA-B9EA-ED3551F667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55206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spc="-100" smtClean="0">
                <a:solidFill>
                  <a:schemeClr val="tx1"/>
                </a:solidFill>
              </a:rPr>
              <a:t>△表示考核要求较低，了解级别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5961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BAF18F-04AB-450F-904F-078C1A5CD726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8421</a:t>
            </a:r>
            <a:r>
              <a:rPr lang="zh-CN" altLang="en-US" dirty="0"/>
              <a:t>码</a:t>
            </a:r>
            <a:r>
              <a:rPr lang="en-US" altLang="zh-CN" dirty="0"/>
              <a:t>—</a:t>
            </a:r>
            <a:r>
              <a:rPr lang="zh-CN" altLang="en-US" dirty="0"/>
              <a:t>便于运算；格雷码</a:t>
            </a:r>
            <a:r>
              <a:rPr lang="en-US" altLang="zh-CN" dirty="0"/>
              <a:t>—</a:t>
            </a:r>
            <a:r>
              <a:rPr lang="zh-CN" altLang="en-US" dirty="0"/>
              <a:t>用于计数器时，每次只有一位变化；其他码</a:t>
            </a:r>
            <a:r>
              <a:rPr lang="en-US" altLang="zh-CN" dirty="0"/>
              <a:t>--</a:t>
            </a:r>
            <a:r>
              <a:rPr lang="zh-CN" altLang="en-US" dirty="0"/>
              <a:t>加减法时，最高位能正确产生进</a:t>
            </a:r>
            <a:r>
              <a:rPr lang="en-US" altLang="zh-CN" dirty="0"/>
              <a:t>/</a:t>
            </a:r>
            <a:r>
              <a:rPr lang="zh-CN" altLang="en-US" dirty="0"/>
              <a:t>借位</a:t>
            </a:r>
          </a:p>
          <a:p>
            <a:r>
              <a:rPr lang="en-US" altLang="zh-CN" dirty="0"/>
              <a:t>2421</a:t>
            </a:r>
            <a:r>
              <a:rPr lang="zh-CN" altLang="en-US" dirty="0"/>
              <a:t>码</a:t>
            </a:r>
            <a:r>
              <a:rPr lang="en-US" altLang="zh-CN" dirty="0"/>
              <a:t>—bit3</a:t>
            </a:r>
            <a:r>
              <a:rPr lang="zh-CN" altLang="en-US" dirty="0"/>
              <a:t>的权为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bit2</a:t>
            </a:r>
            <a:r>
              <a:rPr lang="zh-CN" altLang="en-US" dirty="0"/>
              <a:t>的权为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bit1</a:t>
            </a:r>
            <a:r>
              <a:rPr lang="zh-CN" altLang="en-US" dirty="0"/>
              <a:t>的权为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bit0</a:t>
            </a:r>
            <a:r>
              <a:rPr lang="zh-CN" altLang="en-US" dirty="0"/>
              <a:t>的权为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5211</a:t>
            </a:r>
            <a:r>
              <a:rPr lang="zh-CN" altLang="en-US" dirty="0"/>
              <a:t>码</a:t>
            </a:r>
            <a:r>
              <a:rPr lang="en-US" altLang="zh-CN" dirty="0"/>
              <a:t>—bit3</a:t>
            </a:r>
            <a:r>
              <a:rPr lang="zh-CN" altLang="en-US" dirty="0"/>
              <a:t>的权为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bit2</a:t>
            </a:r>
            <a:r>
              <a:rPr lang="zh-CN" altLang="en-US" dirty="0"/>
              <a:t>的权为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bit1</a:t>
            </a:r>
            <a:r>
              <a:rPr lang="zh-CN" altLang="en-US" dirty="0"/>
              <a:t>的权为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bit0</a:t>
            </a:r>
            <a:r>
              <a:rPr lang="zh-CN" altLang="en-US" dirty="0"/>
              <a:t>的权为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84-2-1</a:t>
            </a:r>
            <a:r>
              <a:rPr lang="zh-CN" altLang="en-US" dirty="0"/>
              <a:t>码</a:t>
            </a:r>
            <a:r>
              <a:rPr lang="en-US" altLang="zh-CN" dirty="0"/>
              <a:t>—bit3</a:t>
            </a:r>
            <a:r>
              <a:rPr lang="zh-CN" altLang="en-US" dirty="0"/>
              <a:t>的权为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bit2</a:t>
            </a:r>
            <a:r>
              <a:rPr lang="zh-CN" altLang="en-US" dirty="0"/>
              <a:t>的权为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bit1</a:t>
            </a:r>
            <a:r>
              <a:rPr lang="zh-CN" altLang="en-US" dirty="0"/>
              <a:t>的权为－</a:t>
            </a:r>
            <a:r>
              <a:rPr lang="en-US" altLang="zh-CN" dirty="0"/>
              <a:t>2(</a:t>
            </a:r>
            <a:r>
              <a:rPr lang="zh-CN" altLang="en-US" dirty="0"/>
              <a:t>负</a:t>
            </a:r>
            <a:r>
              <a:rPr lang="en-US" altLang="zh-CN" dirty="0"/>
              <a:t>2)</a:t>
            </a:r>
            <a:r>
              <a:rPr lang="zh-CN" altLang="en-US" dirty="0"/>
              <a:t>，</a:t>
            </a:r>
            <a:r>
              <a:rPr lang="en-US" altLang="zh-CN" dirty="0"/>
              <a:t>bit0</a:t>
            </a:r>
            <a:r>
              <a:rPr lang="zh-CN" altLang="en-US" dirty="0"/>
              <a:t>的权为－</a:t>
            </a:r>
            <a:r>
              <a:rPr lang="en-US" altLang="zh-CN" dirty="0"/>
              <a:t>1(</a:t>
            </a:r>
            <a:r>
              <a:rPr lang="zh-CN" altLang="en-US" dirty="0"/>
              <a:t>负</a:t>
            </a:r>
            <a:r>
              <a:rPr lang="en-US" altLang="zh-CN" dirty="0"/>
              <a:t>1)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4311</a:t>
            </a:r>
            <a:r>
              <a:rPr lang="zh-CN" altLang="en-US" dirty="0"/>
              <a:t>码</a:t>
            </a:r>
            <a:r>
              <a:rPr lang="en-US" altLang="zh-CN" dirty="0"/>
              <a:t>-- bit3</a:t>
            </a:r>
            <a:r>
              <a:rPr lang="zh-CN" altLang="en-US" dirty="0"/>
              <a:t>的权为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bit2</a:t>
            </a:r>
            <a:r>
              <a:rPr lang="zh-CN" altLang="en-US" dirty="0"/>
              <a:t>的权为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bit1</a:t>
            </a:r>
            <a:r>
              <a:rPr lang="zh-CN" altLang="en-US" dirty="0"/>
              <a:t>的权为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bit0</a:t>
            </a:r>
            <a:r>
              <a:rPr lang="zh-CN" altLang="en-US" dirty="0"/>
              <a:t>的权为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后</a:t>
            </a:r>
            <a:r>
              <a:rPr lang="en-US" altLang="zh-CN" dirty="0"/>
              <a:t>4</a:t>
            </a:r>
            <a:r>
              <a:rPr lang="zh-CN" altLang="en-US" dirty="0"/>
              <a:t>种编码的特征：</a:t>
            </a:r>
            <a:r>
              <a:rPr lang="en-US" altLang="zh-CN" dirty="0"/>
              <a:t>0-9</a:t>
            </a:r>
            <a:r>
              <a:rPr lang="zh-CN" altLang="en-US" dirty="0"/>
              <a:t>、</a:t>
            </a:r>
            <a:r>
              <a:rPr lang="en-US" altLang="zh-CN" dirty="0"/>
              <a:t>1-8</a:t>
            </a:r>
            <a:r>
              <a:rPr lang="zh-CN" altLang="en-US" dirty="0"/>
              <a:t>、</a:t>
            </a:r>
            <a:r>
              <a:rPr lang="en-US" altLang="zh-CN" dirty="0"/>
              <a:t>2-7</a:t>
            </a:r>
            <a:r>
              <a:rPr lang="zh-CN" altLang="en-US" dirty="0"/>
              <a:t>、</a:t>
            </a:r>
            <a:r>
              <a:rPr lang="en-US" altLang="zh-CN" dirty="0"/>
              <a:t>3-6</a:t>
            </a:r>
            <a:r>
              <a:rPr lang="zh-CN" altLang="en-US" dirty="0"/>
              <a:t>、</a:t>
            </a:r>
            <a:r>
              <a:rPr lang="en-US" altLang="zh-CN" dirty="0"/>
              <a:t>4-5</a:t>
            </a:r>
            <a:r>
              <a:rPr lang="zh-CN" altLang="en-US" dirty="0"/>
              <a:t>按位或的结果刚好为</a:t>
            </a:r>
            <a:r>
              <a:rPr lang="en-US" altLang="zh-CN" dirty="0"/>
              <a:t>1111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3257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Unicode</a:t>
            </a:r>
            <a:r>
              <a:rPr lang="zh-CN" altLang="en-US" dirty="0" smtClean="0"/>
              <a:t>有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UCS-2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UTF-16</a:t>
            </a:r>
            <a:r>
              <a:rPr lang="zh-CN" altLang="en-US" dirty="0" smtClean="0"/>
              <a:t>等多种编码格式，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UTF-16</a:t>
            </a:r>
            <a:r>
              <a:rPr lang="zh-CN" altLang="en-US" dirty="0" smtClean="0"/>
              <a:t>为变长编码，</a:t>
            </a:r>
            <a:r>
              <a:rPr lang="en-US" altLang="zh-CN" dirty="0" smtClean="0"/>
              <a:t>UCS-2</a:t>
            </a:r>
            <a:r>
              <a:rPr lang="zh-CN" altLang="en-US" dirty="0" smtClean="0"/>
              <a:t>为定长编码。</a:t>
            </a:r>
            <a:endParaRPr lang="en-US" altLang="zh-CN" dirty="0" smtClean="0"/>
          </a:p>
          <a:p>
            <a:r>
              <a:rPr lang="en-US" altLang="zh-CN" dirty="0" smtClean="0"/>
              <a:t>UTF-8</a:t>
            </a:r>
            <a:r>
              <a:rPr lang="zh-CN" altLang="en-US" dirty="0" smtClean="0"/>
              <a:t>长度为</a:t>
            </a:r>
            <a:r>
              <a:rPr lang="en-US" altLang="zh-CN" dirty="0" smtClean="0"/>
              <a:t>1B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4B</a:t>
            </a:r>
            <a:r>
              <a:rPr lang="zh-CN" altLang="en-US" dirty="0" smtClean="0"/>
              <a:t>，欧系语言字符用</a:t>
            </a:r>
            <a:r>
              <a:rPr lang="en-US" altLang="zh-CN" dirty="0" smtClean="0"/>
              <a:t>1</a:t>
            </a:r>
            <a:r>
              <a:rPr lang="en-US" dirty="0" smtClean="0"/>
              <a:t>Bytes</a:t>
            </a:r>
            <a:r>
              <a:rPr lang="zh-CN" altLang="en-US" dirty="0" smtClean="0"/>
              <a:t>或</a:t>
            </a:r>
            <a:r>
              <a:rPr lang="en-US" altLang="zh-CN" dirty="0" smtClean="0"/>
              <a:t>2</a:t>
            </a:r>
            <a:r>
              <a:rPr lang="en-US" dirty="0" smtClean="0"/>
              <a:t>Bytes</a:t>
            </a:r>
            <a:r>
              <a:rPr lang="zh-CN" altLang="en-US" dirty="0" smtClean="0"/>
              <a:t>表示，大部分亚系语言字符用</a:t>
            </a:r>
            <a:r>
              <a:rPr lang="en-US" altLang="zh-CN" dirty="0" smtClean="0"/>
              <a:t>3</a:t>
            </a:r>
            <a:r>
              <a:rPr lang="en-US" dirty="0" smtClean="0"/>
              <a:t>Bytes</a:t>
            </a:r>
            <a:r>
              <a:rPr lang="zh-CN" altLang="en-US" dirty="0" smtClean="0"/>
              <a:t>表示，一些补充字符用</a:t>
            </a:r>
            <a:r>
              <a:rPr lang="en-US" altLang="zh-CN" dirty="0" smtClean="0"/>
              <a:t>4</a:t>
            </a:r>
            <a:r>
              <a:rPr lang="en-US" dirty="0" smtClean="0"/>
              <a:t>Bytes</a:t>
            </a:r>
            <a:r>
              <a:rPr lang="zh-CN" altLang="en-US" dirty="0" smtClean="0"/>
              <a:t>表示。</a:t>
            </a:r>
            <a:endParaRPr lang="en-US" altLang="zh-CN" dirty="0" smtClean="0"/>
          </a:p>
          <a:p>
            <a:r>
              <a:rPr lang="en-US" altLang="zh-CN" dirty="0" smtClean="0"/>
              <a:t>UCS-2</a:t>
            </a:r>
            <a:r>
              <a:rPr lang="zh-CN" altLang="en-US" dirty="0" smtClean="0"/>
              <a:t>长度为</a:t>
            </a:r>
            <a:r>
              <a:rPr lang="en-US" altLang="zh-CN" dirty="0" smtClean="0"/>
              <a:t>2B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UTF-16</a:t>
            </a:r>
            <a:r>
              <a:rPr lang="zh-CN" altLang="en-US" dirty="0" smtClean="0"/>
              <a:t>长度为</a:t>
            </a:r>
            <a:r>
              <a:rPr lang="en-US" altLang="zh-CN" dirty="0" smtClean="0"/>
              <a:t>2B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4B</a:t>
            </a:r>
            <a:r>
              <a:rPr lang="zh-CN" altLang="en-US" dirty="0" smtClean="0"/>
              <a:t>，欧系语言的字符（包括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码）和大部分的亚系语言是用</a:t>
            </a:r>
            <a:r>
              <a:rPr lang="en-US" altLang="zh-CN" dirty="0" smtClean="0"/>
              <a:t>2Bytes</a:t>
            </a:r>
            <a:r>
              <a:rPr lang="zh-CN" altLang="en-US" dirty="0" smtClean="0"/>
              <a:t>表示的。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教材中图不妥当</a:t>
            </a:r>
            <a:r>
              <a:rPr lang="en-US" altLang="zh-CN" dirty="0" smtClean="0"/>
              <a:t>(</a:t>
            </a:r>
            <a:r>
              <a:rPr lang="zh-CN" altLang="en-US" dirty="0" smtClean="0"/>
              <a:t>线宽度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3725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位的原因：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…m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</a:t>
            </a:r>
            <a:r>
              <a:rPr lang="zh-CN" altLang="en-US" baseline="0" dirty="0" smtClean="0">
                <a:solidFill>
                  <a:schemeClr val="tx1"/>
                </a:solidFill>
              </a:rPr>
              <a:t>逐位相加，得到</a:t>
            </a:r>
            <a:r>
              <a:rPr lang="en-US" altLang="zh-CN" baseline="0" dirty="0" smtClean="0">
                <a:solidFill>
                  <a:schemeClr val="tx1"/>
                </a:solidFill>
              </a:rPr>
              <a:t>1</a:t>
            </a:r>
            <a:r>
              <a:rPr lang="zh-CN" altLang="en-US" baseline="0" dirty="0" smtClean="0">
                <a:solidFill>
                  <a:schemeClr val="tx1"/>
                </a:solidFill>
              </a:rPr>
              <a:t>位结果，与</a:t>
            </a:r>
            <a:r>
              <a:rPr lang="en-US" altLang="zh-CN" baseline="0" dirty="0" smtClean="0">
                <a:solidFill>
                  <a:schemeClr val="tx1"/>
                </a:solidFill>
              </a:rPr>
              <a:t>1</a:t>
            </a:r>
            <a:r>
              <a:rPr lang="zh-CN" altLang="en-US" baseline="0" dirty="0" smtClean="0">
                <a:solidFill>
                  <a:schemeClr val="tx1"/>
                </a:solidFill>
              </a:rPr>
              <a:t>位的</a:t>
            </a:r>
            <a:r>
              <a:rPr lang="en-US" altLang="zh-CN" baseline="0" dirty="0" smtClean="0">
                <a:solidFill>
                  <a:schemeClr val="tx1"/>
                </a:solidFill>
              </a:rPr>
              <a:t>p</a:t>
            </a:r>
            <a:r>
              <a:rPr lang="zh-CN" altLang="en-US" baseline="0" dirty="0" smtClean="0">
                <a:solidFill>
                  <a:schemeClr val="tx1"/>
                </a:solidFill>
              </a:rPr>
              <a:t>再相加，即可满足要求</a:t>
            </a:r>
            <a:endParaRPr lang="en-US" altLang="zh-CN" baseline="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3265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60E08A-E696-4975-9F90-114D1330CFD9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A197E5-CD6B-4E25-92D3-F93262E84D8D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8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SEC(</a:t>
            </a:r>
            <a:r>
              <a:rPr kumimoji="1" lang="en-US" altLang="zh-CN" sz="18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Single error correction</a:t>
            </a:r>
            <a:r>
              <a:rPr kumimoji="1" lang="en-US" altLang="zh-CN" sz="18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endParaRPr lang="zh-CN" altLang="zh-CN" sz="18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E48F21-25A8-44C9-A2F8-7713AD637361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校验位错的损耗小于数据位，故如此安排</a:t>
            </a:r>
            <a:r>
              <a:rPr lang="en-US" altLang="zh-CN" smtClean="0"/>
              <a:t>P1P2P3P4</a:t>
            </a:r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08DBF7-3EB9-4DF8-B7EF-B2D775D85028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D2BB05-08DE-4D2E-A70F-2506C1BA5FBF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位权由进位规则决定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无符号数有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种方法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为数值、恒为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，前者值域增大</a:t>
            </a:r>
            <a:r>
              <a:rPr lang="en-US" altLang="zh-CN" dirty="0" smtClean="0"/>
              <a:t>1</a:t>
            </a:r>
            <a:r>
              <a:rPr lang="zh-CN" altLang="en-US" dirty="0" smtClean="0"/>
              <a:t>倍。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AB2958-8808-4C5A-A21E-238716B6508C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32</a:t>
            </a:r>
            <a:r>
              <a:rPr lang="zh-CN" altLang="en-US" dirty="0"/>
              <a:t>位机器中</a:t>
            </a:r>
            <a:r>
              <a:rPr lang="en-US" altLang="zh-CN" dirty="0" err="1"/>
              <a:t>int</a:t>
            </a:r>
            <a:r>
              <a:rPr lang="zh-CN" altLang="en-US" dirty="0"/>
              <a:t>和</a:t>
            </a:r>
            <a:r>
              <a:rPr lang="en-US" altLang="zh-CN" dirty="0"/>
              <a:t>long </a:t>
            </a:r>
            <a:r>
              <a:rPr lang="en-US" altLang="zh-CN" dirty="0" err="1"/>
              <a:t>int</a:t>
            </a:r>
            <a:r>
              <a:rPr lang="zh-CN" altLang="en-US" dirty="0"/>
              <a:t>数据</a:t>
            </a:r>
            <a:r>
              <a:rPr lang="zh-CN" altLang="en-US" dirty="0" smtClean="0"/>
              <a:t>长度默认相同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06424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FDB513-E615-41B2-847F-1451662208B9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56008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位域：长度为各变量长度之和，同类型变量长度可压缩</a:t>
            </a:r>
            <a:r>
              <a:rPr lang="en-US" altLang="zh-CN" dirty="0" smtClean="0"/>
              <a:t>(</a:t>
            </a:r>
            <a:r>
              <a:rPr lang="zh-CN" altLang="en-US" dirty="0" smtClean="0"/>
              <a:t>≤类型长度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，变量类型为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int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unsigned 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int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bool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大部分编译器都进行了扩充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     例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N {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a:2;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b:4;};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(N)=</a:t>
            </a:r>
            <a:r>
              <a:rPr lang="en-US" altLang="zh-CN" dirty="0" smtClean="0">
                <a:sym typeface="Symbol"/>
              </a:rPr>
              <a:t>max((2+4)/8,</a:t>
            </a:r>
            <a:r>
              <a:rPr lang="en-US" altLang="zh-CN" dirty="0" smtClean="0"/>
              <a:t>sizeof(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))=4,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int</a:t>
            </a:r>
            <a:r>
              <a:rPr lang="zh-CN" altLang="en-US" baseline="0" dirty="0" smtClean="0"/>
              <a:t>改为</a:t>
            </a:r>
            <a:r>
              <a:rPr lang="en-US" altLang="zh-CN" baseline="0" dirty="0" smtClean="0"/>
              <a:t>short</a:t>
            </a:r>
            <a:r>
              <a:rPr lang="zh-CN" altLang="en-US" baseline="0" dirty="0" smtClean="0"/>
              <a:t>时，</a:t>
            </a:r>
            <a:r>
              <a:rPr lang="en-US" altLang="zh-CN" baseline="0" dirty="0" err="1" smtClean="0"/>
              <a:t>sizeof</a:t>
            </a:r>
            <a:r>
              <a:rPr lang="en-US" altLang="zh-CN" baseline="0" dirty="0" smtClean="0"/>
              <a:t>(N)=2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联合</a:t>
            </a:r>
            <a:r>
              <a:rPr lang="en-US" altLang="zh-CN" baseline="0" dirty="0" smtClean="0"/>
              <a:t>(union)</a:t>
            </a:r>
            <a:r>
              <a:rPr lang="zh-CN" altLang="en-US" baseline="0" dirty="0" smtClean="0"/>
              <a:t>：</a:t>
            </a:r>
            <a:r>
              <a:rPr lang="zh-CN" altLang="en-US" dirty="0" smtClean="0"/>
              <a:t>长度为各变量长度之</a:t>
            </a:r>
            <a:r>
              <a:rPr lang="zh-CN" altLang="en-US" baseline="0" dirty="0" smtClean="0"/>
              <a:t>最大值。例</a:t>
            </a:r>
            <a:r>
              <a:rPr lang="en-US" altLang="zh-CN" baseline="0" dirty="0" smtClean="0"/>
              <a:t>union M {</a:t>
            </a:r>
            <a:r>
              <a:rPr lang="en-US" altLang="zh-CN" baseline="0" dirty="0" err="1" smtClean="0"/>
              <a:t>int</a:t>
            </a:r>
            <a:r>
              <a:rPr lang="en-US" altLang="zh-CN" baseline="0" dirty="0" smtClean="0"/>
              <a:t> a; char b;}; </a:t>
            </a:r>
            <a:r>
              <a:rPr lang="en-US" altLang="zh-CN" baseline="0" dirty="0" err="1" smtClean="0"/>
              <a:t>sizeof</a:t>
            </a:r>
            <a:r>
              <a:rPr lang="en-US" altLang="zh-CN" baseline="0" dirty="0" smtClean="0"/>
              <a:t>(M)=</a:t>
            </a:r>
            <a:r>
              <a:rPr lang="en-US" altLang="zh-CN" baseline="0" dirty="0" err="1" smtClean="0"/>
              <a:t>sizeof</a:t>
            </a:r>
            <a:r>
              <a:rPr lang="en-US" altLang="zh-CN" baseline="0" dirty="0" smtClean="0"/>
              <a:t>(</a:t>
            </a:r>
            <a:r>
              <a:rPr lang="en-US" altLang="zh-CN" baseline="0" dirty="0" err="1" smtClean="0"/>
              <a:t>int</a:t>
            </a:r>
            <a:r>
              <a:rPr lang="en-US" altLang="zh-CN" baseline="0" dirty="0" smtClean="0"/>
              <a:t>)</a:t>
            </a:r>
            <a:r>
              <a:rPr lang="zh-CN" altLang="en-US" baseline="0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29044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DF8B98-FB28-4A7D-A5E6-556048424D1F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/>
              <a:t>—X+Y=00100111</a:t>
            </a:r>
            <a:r>
              <a:rPr lang="zh-CN" altLang="en-US"/>
              <a:t>，</a:t>
            </a:r>
            <a:r>
              <a:rPr lang="en-US" altLang="zh-CN"/>
              <a:t>X-Y=11110111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F0DF1D-44FC-4B5F-B12F-F7B19867F30D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＋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A0035-2D0D-4B7B-A0C0-0073C48FB84E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6FC2B-17C4-47AB-AD0F-9779176E3C3F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5A9C76-2F73-48B8-9480-7A0D9E088AF2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OF=op#(A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#B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#Z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+A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Z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#)+op(A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#B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Z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#+A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#Z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)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6735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P62</a:t>
            </a:r>
            <a:r>
              <a:rPr lang="zh-CN" altLang="en-US" dirty="0" smtClean="0"/>
              <a:t>有</a:t>
            </a:r>
            <a:r>
              <a:rPr lang="en-US" altLang="zh-CN" sz="1200" dirty="0" smtClean="0">
                <a:solidFill>
                  <a:schemeClr val="tx1"/>
                </a:solidFill>
              </a:rPr>
              <a:t>-1</a:t>
            </a:r>
            <a:r>
              <a:rPr lang="zh-CN" altLang="en-US" sz="1200" dirty="0" smtClean="0">
                <a:solidFill>
                  <a:schemeClr val="tx1"/>
                </a:solidFill>
              </a:rPr>
              <a:t>＜</a:t>
            </a:r>
            <a:r>
              <a:rPr lang="en-US" altLang="zh-CN" sz="1200" dirty="0" smtClean="0">
                <a:solidFill>
                  <a:schemeClr val="tx1"/>
                </a:solidFill>
              </a:rPr>
              <a:t>4</a:t>
            </a:r>
            <a:r>
              <a:rPr lang="zh-CN" altLang="en-US" sz="1200" dirty="0" smtClean="0">
                <a:solidFill>
                  <a:schemeClr val="tx1"/>
                </a:solidFill>
              </a:rPr>
              <a:t>、</a:t>
            </a:r>
            <a:r>
              <a:rPr lang="en-US" altLang="zh-CN" sz="1200" dirty="0" smtClean="0">
                <a:solidFill>
                  <a:schemeClr val="tx1"/>
                </a:solidFill>
              </a:rPr>
              <a:t>-5</a:t>
            </a:r>
            <a:r>
              <a:rPr lang="zh-CN" altLang="en-US" sz="1200" dirty="0" smtClean="0">
                <a:solidFill>
                  <a:schemeClr val="tx1"/>
                </a:solidFill>
              </a:rPr>
              <a:t>＜</a:t>
            </a:r>
            <a:r>
              <a:rPr lang="en-US" altLang="zh-CN" sz="1200" dirty="0" smtClean="0">
                <a:solidFill>
                  <a:schemeClr val="tx1"/>
                </a:solidFill>
              </a:rPr>
              <a:t>4</a:t>
            </a:r>
            <a:r>
              <a:rPr lang="zh-CN" altLang="en-US" sz="1200" dirty="0" smtClean="0">
                <a:solidFill>
                  <a:schemeClr val="tx1"/>
                </a:solidFill>
              </a:rPr>
              <a:t>的运算过程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08847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69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66218D-CF26-420E-88A9-6DFABCD03378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理论上不需要</a:t>
            </a:r>
            <a:r>
              <a:rPr lang="en-US" altLang="zh-CN" dirty="0" smtClean="0"/>
              <a:t>(long=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，实际上需要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74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82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1180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C00000"/>
                </a:solidFill>
              </a:rPr>
              <a:t>二</a:t>
            </a:r>
            <a:r>
              <a:rPr lang="en-US" altLang="zh-CN" dirty="0" smtClean="0">
                <a:solidFill>
                  <a:srgbClr val="C00000"/>
                </a:solidFill>
              </a:rPr>
              <a:t>/</a:t>
            </a:r>
            <a:r>
              <a:rPr lang="zh-CN" altLang="en-US" dirty="0" smtClean="0">
                <a:solidFill>
                  <a:srgbClr val="C00000"/>
                </a:solidFill>
              </a:rPr>
              <a:t>十进制加减法器：</a:t>
            </a:r>
            <a:r>
              <a:rPr lang="zh-CN" altLang="en-US" dirty="0" smtClean="0">
                <a:solidFill>
                  <a:schemeClr val="tx1"/>
                </a:solidFill>
              </a:rPr>
              <a:t>选择输出</a:t>
            </a:r>
            <a:r>
              <a:rPr lang="en-US" altLang="zh-CN" sz="1100" dirty="0" smtClean="0">
                <a:solidFill>
                  <a:schemeClr val="tx1"/>
                </a:solidFill>
              </a:rPr>
              <a:t>(2</a:t>
            </a:r>
            <a:r>
              <a:rPr lang="zh-CN" altLang="en-US" sz="1100" dirty="0" smtClean="0">
                <a:solidFill>
                  <a:schemeClr val="tx1"/>
                </a:solidFill>
              </a:rPr>
              <a:t>个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Add+MUX</a:t>
            </a:r>
            <a:r>
              <a:rPr lang="en-US" altLang="zh-CN" sz="11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或选择输入</a:t>
            </a:r>
            <a:r>
              <a:rPr lang="en-US" altLang="zh-CN" sz="1100" dirty="0" smtClean="0">
                <a:solidFill>
                  <a:schemeClr val="tx1"/>
                </a:solidFill>
              </a:rPr>
              <a:t>(1</a:t>
            </a:r>
            <a:r>
              <a:rPr lang="zh-CN" altLang="en-US" sz="1100" dirty="0" smtClean="0">
                <a:solidFill>
                  <a:schemeClr val="tx1"/>
                </a:solidFill>
              </a:rPr>
              <a:t>个</a:t>
            </a:r>
            <a:r>
              <a:rPr lang="en-US" altLang="zh-CN" sz="1100" dirty="0" smtClean="0">
                <a:solidFill>
                  <a:schemeClr val="tx1"/>
                </a:solidFill>
              </a:rPr>
              <a:t>Add+2</a:t>
            </a:r>
            <a:r>
              <a:rPr lang="zh-CN" altLang="en-US" sz="1100" dirty="0" smtClean="0">
                <a:solidFill>
                  <a:schemeClr val="tx1"/>
                </a:solidFill>
              </a:rPr>
              <a:t>条指令</a:t>
            </a:r>
            <a:r>
              <a:rPr lang="en-US" altLang="zh-CN" sz="1100" dirty="0" smtClean="0">
                <a:solidFill>
                  <a:schemeClr val="tx1"/>
                </a:solidFill>
              </a:rPr>
              <a:t>)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99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1899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①控制线</a:t>
            </a:r>
            <a:r>
              <a:rPr lang="en-US" altLang="zh-CN" dirty="0" smtClean="0"/>
              <a:t>G</a:t>
            </a:r>
            <a:r>
              <a:rPr lang="en-US" altLang="zh-CN" baseline="0" dirty="0" smtClean="0"/>
              <a:t> </a:t>
            </a:r>
            <a:r>
              <a:rPr lang="zh-CN" altLang="en-US" dirty="0" smtClean="0"/>
              <a:t>②使能线</a:t>
            </a:r>
            <a:r>
              <a:rPr lang="en-US" altLang="zh-CN" dirty="0" smtClean="0"/>
              <a:t>E</a:t>
            </a:r>
            <a:r>
              <a:rPr lang="zh-CN" altLang="en-US" dirty="0" smtClean="0"/>
              <a:t>等 ③</a:t>
            </a:r>
            <a:r>
              <a:rPr lang="en-US" altLang="zh-CN" dirty="0" smtClean="0"/>
              <a:t>Y7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altLang="zh-CN" dirty="0" smtClean="0"/>
              <a:t>Y0 </a:t>
            </a:r>
            <a:r>
              <a:rPr lang="zh-CN" altLang="en-US" dirty="0" smtClean="0"/>
              <a:t>④选择线</a:t>
            </a:r>
            <a:r>
              <a:rPr lang="en-US" altLang="zh-CN" dirty="0" smtClean="0"/>
              <a:t>S2~S0 </a:t>
            </a:r>
            <a:r>
              <a:rPr lang="zh-CN" altLang="en-US" dirty="0" smtClean="0"/>
              <a:t>⑤</a:t>
            </a:r>
            <a:r>
              <a:rPr lang="en-US" altLang="zh-CN" dirty="0" smtClean="0"/>
              <a:t>Ci-1 </a:t>
            </a:r>
            <a:r>
              <a:rPr lang="zh-CN" altLang="en-US" dirty="0" smtClean="0"/>
              <a:t>⑥</a:t>
            </a:r>
            <a:r>
              <a:rPr lang="en-US" altLang="zh-CN" dirty="0" smtClean="0"/>
              <a:t>Ci</a:t>
            </a:r>
          </a:p>
          <a:p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：一个</a:t>
            </a:r>
            <a:r>
              <a:rPr lang="en-US" altLang="zh-CN" dirty="0" smtClean="0"/>
              <a:t>AND</a:t>
            </a:r>
            <a:r>
              <a:rPr lang="zh-CN" altLang="en-US" dirty="0" smtClean="0"/>
              <a:t>、一个</a:t>
            </a:r>
            <a:r>
              <a:rPr lang="en-US" altLang="zh-CN" dirty="0" smtClean="0"/>
              <a:t>MUX</a:t>
            </a:r>
            <a:r>
              <a:rPr lang="zh-CN" altLang="en-US" dirty="0" smtClean="0"/>
              <a:t>。不可以用三态门（逻辑值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高阻值</a:t>
            </a:r>
            <a:r>
              <a:rPr lang="en-US" altLang="zh-CN" dirty="0" smtClean="0"/>
              <a:t>=</a:t>
            </a:r>
            <a:r>
              <a:rPr lang="zh-CN" altLang="en-US" dirty="0" smtClean="0"/>
              <a:t>高阻）</a:t>
            </a:r>
            <a:endParaRPr lang="en-US" altLang="zh-CN" dirty="0" smtClean="0"/>
          </a:p>
          <a:p>
            <a:r>
              <a:rPr lang="zh-CN" altLang="en-US" dirty="0" smtClean="0"/>
              <a:t>练习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2-4</a:t>
            </a:r>
            <a:r>
              <a:rPr lang="zh-CN" altLang="en-US" dirty="0" smtClean="0"/>
              <a:t>译码器＋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个与门＋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个或门</a:t>
            </a:r>
            <a:r>
              <a:rPr lang="en-US" altLang="zh-CN" dirty="0" smtClean="0"/>
              <a:t>(OR2*2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OR4*2)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2-4</a:t>
            </a:r>
            <a:r>
              <a:rPr lang="zh-CN" altLang="en-US" dirty="0" smtClean="0"/>
              <a:t>译码器＋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个与门＋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个或门＋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个选择器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100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2423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D6F32C-6782-42FC-9308-83A6BB7761D4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练习</a:t>
            </a:r>
            <a:r>
              <a:rPr lang="en-US" altLang="zh-CN" dirty="0" smtClean="0"/>
              <a:t>—X</a:t>
            </a:r>
            <a:r>
              <a:rPr lang="zh-CN" altLang="en-US" dirty="0" smtClean="0"/>
              <a:t>＝</a:t>
            </a:r>
            <a:r>
              <a:rPr lang="en-US" altLang="zh-CN" dirty="0" smtClean="0"/>
              <a:t>10101.11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＝</a:t>
            </a:r>
            <a:r>
              <a:rPr lang="en-US" altLang="zh-CN" dirty="0" smtClean="0"/>
              <a:t>25.6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Z</a:t>
            </a:r>
            <a:r>
              <a:rPr lang="zh-CN" altLang="en-US" dirty="0" smtClean="0"/>
              <a:t>＝</a:t>
            </a:r>
            <a:r>
              <a:rPr lang="en-US" altLang="zh-CN" dirty="0" smtClean="0"/>
              <a:t>15.C</a:t>
            </a:r>
            <a:r>
              <a:rPr lang="zh-CN" altLang="en-US" dirty="0" smtClean="0"/>
              <a:t>；</a:t>
            </a:r>
            <a:r>
              <a:rPr lang="en-US" altLang="zh-CN" dirty="0" smtClean="0"/>
              <a:t>A</a:t>
            </a:r>
            <a:r>
              <a:rPr lang="zh-CN" altLang="en-US" dirty="0" smtClean="0"/>
              <a:t>＝</a:t>
            </a:r>
            <a:r>
              <a:rPr lang="en-US" altLang="zh-CN" dirty="0" smtClean="0"/>
              <a:t>101101.111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＝</a:t>
            </a:r>
            <a:r>
              <a:rPr lang="en-US" altLang="zh-CN" dirty="0" smtClean="0"/>
              <a:t>55.7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＝</a:t>
            </a:r>
            <a:r>
              <a:rPr lang="en-US" altLang="zh-CN" dirty="0" smtClean="0"/>
              <a:t>45.875</a:t>
            </a:r>
            <a:r>
              <a:rPr lang="zh-CN" altLang="en-US" dirty="0" smtClean="0"/>
              <a:t>。</a:t>
            </a:r>
            <a:endParaRPr lang="en-US" altLang="zh-CN" baseline="-20000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①控制电平</a:t>
            </a:r>
            <a:r>
              <a:rPr lang="en-US" altLang="zh-CN" dirty="0" smtClean="0"/>
              <a:t>E </a:t>
            </a:r>
            <a:r>
              <a:rPr lang="zh-CN" altLang="en-US" dirty="0" smtClean="0"/>
              <a:t>②</a:t>
            </a:r>
            <a:r>
              <a:rPr lang="en-US" altLang="zh-CN" dirty="0" smtClean="0"/>
              <a:t>CP</a:t>
            </a:r>
            <a:r>
              <a:rPr lang="en-US" altLang="zh-CN" baseline="0" dirty="0" smtClean="0"/>
              <a:t> </a:t>
            </a:r>
            <a:r>
              <a:rPr lang="zh-CN" altLang="en-US" dirty="0" smtClean="0"/>
              <a:t>③</a:t>
            </a:r>
            <a:r>
              <a:rPr lang="en-US" altLang="zh-CN" dirty="0" smtClean="0"/>
              <a:t>Q7~Q0  </a:t>
            </a:r>
            <a:r>
              <a:rPr lang="zh-CN" altLang="en-US" dirty="0" smtClean="0"/>
              <a:t>④置数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写入</a:t>
            </a:r>
            <a:r>
              <a:rPr lang="en-US" altLang="zh-CN" dirty="0" smtClean="0"/>
              <a:t>) </a:t>
            </a:r>
            <a:r>
              <a:rPr lang="zh-CN" altLang="en-US" dirty="0" smtClean="0"/>
              <a:t>⑤⑥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101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53728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222890-F605-42A2-9D27-A2D60802600B}" type="slidenum">
              <a:rPr lang="en-US" altLang="zh-CN"/>
              <a:pPr/>
              <a:t>103</a:t>
            </a:fld>
            <a:endParaRPr lang="en-US" altLang="zh-CN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A=B</a:t>
            </a:r>
            <a:r>
              <a:rPr lang="zh-CN" altLang="en-US" dirty="0" smtClean="0"/>
              <a:t>的实现：将内部的异或门结果，再或非一下即可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107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64738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109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4321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0050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694546-C328-4B28-8ED5-6E26C79F56FE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负数用正补数表示，加法运算时操作数的符号相同，只进行加法，结果符号按规则确定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-2</a:t>
            </a:r>
            <a:r>
              <a:rPr lang="en-US" altLang="zh-CN" baseline="30000" dirty="0" smtClean="0"/>
              <a:t>n-1</a:t>
            </a:r>
            <a:r>
              <a:rPr lang="zh-CN" altLang="en-US" baseline="0" dirty="0" smtClean="0"/>
              <a:t>补码由于数值位多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位，只能用定义公式计算：</a:t>
            </a:r>
            <a:r>
              <a:rPr lang="en-US" altLang="zh-CN" baseline="0" dirty="0" smtClean="0"/>
              <a:t>2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-2</a:t>
            </a:r>
            <a:r>
              <a:rPr lang="en-US" altLang="zh-CN" baseline="30000" dirty="0" smtClean="0"/>
              <a:t>n-1</a:t>
            </a:r>
            <a:r>
              <a:rPr lang="en-US" altLang="zh-CN" baseline="0" dirty="0" smtClean="0"/>
              <a:t>=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n-1</a:t>
            </a:r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9D9526-6BBD-4A50-A669-516FE580F7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00C549-99FE-4843-AD6F-6249B5E4707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74D215-3808-4588-927C-A27939A24F7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0FAEB-EB5E-4D31-9EB0-9E44A91E629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B9B86-2936-4B08-BD86-E74C881D642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63C00-78FB-4CDD-A48C-06E9CF06F1B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EFD5D0-E101-4D84-8971-D7C8C16F485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32A0D0-3E82-4FF3-9CEB-6E3B37107FC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0904" cy="360040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</p:spPr>
        <p:txBody>
          <a:bodyPr lIns="18000" tIns="10800" rIns="18000" bIns="10800" anchor="ctr" anchorCtr="0"/>
          <a:lstStyle>
            <a:lvl1pPr algn="ctr">
              <a:defRPr sz="1600"/>
            </a:lvl1pPr>
          </a:lstStyle>
          <a:p>
            <a:fld id="{14ACA591-8AB8-422E-B769-DC3EBB4193A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灯片编号占位符 3"/>
          <p:cNvSpPr txBox="1">
            <a:spLocks/>
          </p:cNvSpPr>
          <p:nvPr userDrawn="1"/>
        </p:nvSpPr>
        <p:spPr bwMode="auto">
          <a:xfrm>
            <a:off x="2704" y="6453336"/>
            <a:ext cx="1184920" cy="360040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kumimoji="1" sz="1600" b="0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CC3300"/>
                </a:solidFill>
                <a:latin typeface="宋体" pitchFamily="2" charset="-122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CC3300"/>
                </a:solidFill>
                <a:latin typeface="宋体" pitchFamily="2" charset="-122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CC3300"/>
                </a:solidFill>
                <a:latin typeface="宋体" pitchFamily="2" charset="-122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CC3300"/>
                </a:solidFill>
                <a:latin typeface="宋体" pitchFamily="2" charset="-122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CC3300"/>
                </a:solidFill>
                <a:latin typeface="宋体" pitchFamily="2" charset="-122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CC3300"/>
                </a:solidFill>
                <a:latin typeface="宋体" pitchFamily="2" charset="-122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CC3300"/>
                </a:solidFill>
                <a:latin typeface="宋体" pitchFamily="2" charset="-122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CC3300"/>
                </a:solidFill>
                <a:latin typeface="宋体" pitchFamily="2" charset="-122"/>
                <a:ea typeface="宋体" pitchFamily="2" charset="-122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SEU.CSE.RGL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A7E77-9B5E-4915-B2B7-6B73A385B0C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1E5E7-4E2F-449F-B4DE-60BB993E181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2A93905D-6CB0-41A5-B23C-35C9B333FAA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" Target="slide107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slide" Target="slide109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" Target="slide107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6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4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9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5.xml"/><Relationship Id="rId4" Type="http://schemas.openxmlformats.org/officeDocument/2006/relationships/slide" Target="slide3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4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5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" Target="slide6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0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slide" Target="slide66.xml"/><Relationship Id="rId4" Type="http://schemas.openxmlformats.org/officeDocument/2006/relationships/slide" Target="slide6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66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" Target="slide65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61.xml"/><Relationship Id="rId4" Type="http://schemas.openxmlformats.org/officeDocument/2006/relationships/slide" Target="slide6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" Target="slide61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2" Type="http://schemas.openxmlformats.org/officeDocument/2006/relationships/slide" Target="slide79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80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85.xml"/><Relationship Id="rId2" Type="http://schemas.openxmlformats.org/officeDocument/2006/relationships/slide" Target="slide80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86.xml"/><Relationship Id="rId2" Type="http://schemas.openxmlformats.org/officeDocument/2006/relationships/slide" Target="slide81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75.xml"/><Relationship Id="rId2" Type="http://schemas.openxmlformats.org/officeDocument/2006/relationships/slide" Target="slide8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77.xml"/><Relationship Id="rId2" Type="http://schemas.openxmlformats.org/officeDocument/2006/relationships/slide" Target="slide8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slide" Target="slide79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" Target="slide75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" Target="slide80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" Target="slide77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" Target="slide78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" Target="slide94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" Target="slide95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" Target="slide91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" Target="slide92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838200" y="2595563"/>
            <a:ext cx="7621588" cy="938719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第二章 数据的</a:t>
            </a:r>
            <a:r>
              <a:rPr lang="zh-CN" altLang="en-US" sz="4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表示与运算 </a:t>
            </a:r>
            <a:endParaRPr lang="zh-CN" altLang="en-US" sz="4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651E-4F17-46BA-803F-F4A3BBFA307B}" type="slidenum">
              <a:rPr lang="en-US" altLang="zh-CN"/>
              <a:pPr/>
              <a:t>10</a:t>
            </a:fld>
            <a:endParaRPr lang="en-US" altLang="zh-CN" dirty="0"/>
          </a:p>
        </p:txBody>
      </p:sp>
      <p:sp>
        <p:nvSpPr>
          <p:cNvPr id="370693" name="Text Box 5"/>
          <p:cNvSpPr txBox="1">
            <a:spLocks noChangeArrowheads="1"/>
          </p:cNvSpPr>
          <p:nvPr/>
        </p:nvSpPr>
        <p:spPr bwMode="auto">
          <a:xfrm>
            <a:off x="179388" y="274727"/>
            <a:ext cx="4429249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补码编码目标的实现思路</a:t>
            </a:r>
            <a:r>
              <a:rPr lang="zh-CN" altLang="en-US" dirty="0" smtClean="0"/>
              <a:t>：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 减法</a:t>
            </a:r>
            <a:r>
              <a:rPr lang="zh-CN" altLang="en-US" dirty="0">
                <a:solidFill>
                  <a:schemeClr val="accent2"/>
                </a:solidFill>
              </a:rPr>
              <a:t>不</a:t>
            </a:r>
            <a:r>
              <a:rPr lang="zh-CN" altLang="en-US" dirty="0" smtClean="0">
                <a:solidFill>
                  <a:schemeClr val="accent2"/>
                </a:solidFill>
              </a:rPr>
              <a:t>比较大小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sz="2200" dirty="0" smtClean="0">
                <a:solidFill>
                  <a:srgbClr val="990099"/>
                </a:solidFill>
              </a:rPr>
              <a:t>   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 符号</a:t>
            </a:r>
            <a:r>
              <a:rPr lang="en-US" altLang="zh-CN" dirty="0" smtClean="0">
                <a:solidFill>
                  <a:schemeClr val="accent2"/>
                </a:solidFill>
              </a:rPr>
              <a:t>/</a:t>
            </a:r>
            <a:r>
              <a:rPr lang="zh-CN" altLang="en-US" dirty="0" smtClean="0">
                <a:solidFill>
                  <a:schemeClr val="accent2"/>
                </a:solidFill>
              </a:rPr>
              <a:t>数值一起运算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370694" name="Text Box 6"/>
          <p:cNvSpPr txBox="1">
            <a:spLocks noChangeArrowheads="1"/>
          </p:cNvSpPr>
          <p:nvPr/>
        </p:nvSpPr>
        <p:spPr bwMode="auto">
          <a:xfrm>
            <a:off x="179388" y="249289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(2)</a:t>
            </a:r>
            <a:r>
              <a:rPr lang="zh-CN" altLang="en-US" dirty="0">
                <a:solidFill>
                  <a:srgbClr val="FF3399"/>
                </a:solidFill>
              </a:rPr>
              <a:t>补码定义</a:t>
            </a:r>
          </a:p>
          <a:p>
            <a:pPr marL="1973263" indent="-1973263"/>
            <a:r>
              <a:rPr lang="zh-CN" altLang="en-US" dirty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*编码思想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>
                <a:solidFill>
                  <a:schemeClr val="tx1"/>
                </a:solidFill>
              </a:rPr>
              <a:t>机器</a:t>
            </a:r>
            <a:r>
              <a:rPr lang="zh-CN" altLang="en-US" dirty="0" smtClean="0">
                <a:solidFill>
                  <a:schemeClr val="tx1"/>
                </a:solidFill>
              </a:rPr>
              <a:t>数的</a:t>
            </a:r>
            <a:r>
              <a:rPr lang="zh-CN" altLang="en-US" u="sng" dirty="0" smtClean="0">
                <a:solidFill>
                  <a:srgbClr val="990099"/>
                </a:solidFill>
              </a:rPr>
              <a:t>最高位</a:t>
            </a: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zh-CN" altLang="en-US" u="sng" dirty="0" smtClean="0">
                <a:solidFill>
                  <a:schemeClr val="tx1"/>
                </a:solidFill>
              </a:rPr>
              <a:t>符号位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0/1</a:t>
            </a:r>
            <a:r>
              <a:rPr lang="zh-CN" altLang="en-US" dirty="0">
                <a:solidFill>
                  <a:schemeClr val="tx1"/>
                </a:solidFill>
              </a:rPr>
              <a:t>表示</a:t>
            </a:r>
            <a:r>
              <a:rPr lang="en-US" altLang="zh-CN" dirty="0">
                <a:solidFill>
                  <a:schemeClr val="tx1"/>
                </a:solidFill>
              </a:rPr>
              <a:t>+/-)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marL="1973263" indent="-1973263"/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zh-CN" altLang="en-US" dirty="0" smtClean="0">
                <a:solidFill>
                  <a:schemeClr val="tx1"/>
                </a:solidFill>
              </a:rPr>
              <a:t>             </a:t>
            </a:r>
            <a:r>
              <a:rPr lang="zh-CN" altLang="en-US" u="sng" dirty="0">
                <a:solidFill>
                  <a:srgbClr val="990099"/>
                </a:solidFill>
              </a:rPr>
              <a:t>其余</a:t>
            </a:r>
            <a:r>
              <a:rPr lang="zh-CN" altLang="en-US" u="sng" dirty="0" smtClean="0">
                <a:solidFill>
                  <a:srgbClr val="990099"/>
                </a:solidFill>
              </a:rPr>
              <a:t>位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数值位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的</a:t>
            </a:r>
            <a:r>
              <a:rPr lang="zh-CN" altLang="en-US" u="sng" dirty="0" smtClean="0">
                <a:solidFill>
                  <a:schemeClr val="tx1"/>
                </a:solidFill>
                <a:latin typeface="Times New Roman" pitchFamily="18" charset="0"/>
              </a:rPr>
              <a:t>本身</a:t>
            </a:r>
            <a:r>
              <a:rPr lang="zh-CN" altLang="en-US" dirty="0" smtClean="0">
                <a:solidFill>
                  <a:schemeClr val="tx1"/>
                </a:solidFill>
              </a:rPr>
              <a:t>或</a:t>
            </a:r>
            <a:r>
              <a:rPr lang="zh-CN" altLang="en-US" u="sng" dirty="0" smtClean="0">
                <a:solidFill>
                  <a:schemeClr val="tx1"/>
                </a:solidFill>
              </a:rPr>
              <a:t>正补</a:t>
            </a:r>
            <a:r>
              <a:rPr lang="zh-CN" altLang="en-US" u="sng" dirty="0">
                <a:solidFill>
                  <a:schemeClr val="tx1"/>
                </a:solidFill>
              </a:rPr>
              <a:t>数</a:t>
            </a:r>
          </a:p>
        </p:txBody>
      </p:sp>
      <p:sp>
        <p:nvSpPr>
          <p:cNvPr id="370695" name="Text Box 7"/>
          <p:cNvSpPr txBox="1">
            <a:spLocks noChangeArrowheads="1"/>
          </p:cNvSpPr>
          <p:nvPr/>
        </p:nvSpPr>
        <p:spPr bwMode="auto">
          <a:xfrm>
            <a:off x="179388" y="3862685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整数补码定义： 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</a:rPr>
              <a:t>  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±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模为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i="1" dirty="0" smtClean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accent2"/>
                </a:solidFill>
              </a:rPr>
              <a:t>n-1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，即</a:t>
            </a:r>
          </a:p>
        </p:txBody>
      </p:sp>
      <p:grpSp>
        <p:nvGrpSpPr>
          <p:cNvPr id="370701" name="Group 13"/>
          <p:cNvGrpSpPr>
            <a:grpSpLocks/>
          </p:cNvGrpSpPr>
          <p:nvPr/>
        </p:nvGrpSpPr>
        <p:grpSpPr bwMode="auto">
          <a:xfrm>
            <a:off x="1043608" y="4797425"/>
            <a:ext cx="7993065" cy="825500"/>
            <a:chOff x="884" y="2819"/>
            <a:chExt cx="5035" cy="520"/>
          </a:xfrm>
        </p:grpSpPr>
        <p:sp>
          <p:nvSpPr>
            <p:cNvPr id="370697" name="Text Box 9"/>
            <p:cNvSpPr txBox="1">
              <a:spLocks noChangeArrowheads="1"/>
            </p:cNvSpPr>
            <p:nvPr/>
          </p:nvSpPr>
          <p:spPr bwMode="auto">
            <a:xfrm>
              <a:off x="884" y="2958"/>
              <a:ext cx="2132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20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 smtClean="0">
                  <a:solidFill>
                    <a:schemeClr val="tx1"/>
                  </a:solidFill>
                </a:rPr>
                <a:t>n</a:t>
              </a:r>
              <a:r>
                <a:rPr lang="en-US" altLang="zh-CN" baseline="30000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 (mod 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370698" name="Text Box 10"/>
            <p:cNvSpPr txBox="1">
              <a:spLocks noChangeArrowheads="1"/>
            </p:cNvSpPr>
            <p:nvPr/>
          </p:nvSpPr>
          <p:spPr bwMode="auto">
            <a:xfrm>
              <a:off x="3061" y="2819"/>
              <a:ext cx="2858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baseline="-25000" dirty="0" smtClean="0">
                  <a:solidFill>
                    <a:schemeClr val="tx1"/>
                  </a:solidFill>
                  <a:latin typeface="+mn-ea"/>
                  <a:ea typeface="+mn-ea"/>
                </a:rPr>
                <a:t>  </a:t>
              </a:r>
              <a:r>
                <a:rPr lang="en-US" altLang="zh-CN" dirty="0" smtClean="0">
                  <a:solidFill>
                    <a:schemeClr val="tx1"/>
                  </a:solidFill>
                  <a:latin typeface="+mn-ea"/>
                  <a:ea typeface="+mn-ea"/>
                </a:rPr>
                <a:t>0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+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 </a:t>
              </a:r>
              <a:r>
                <a:rPr lang="en-US" altLang="zh-CN" i="1" dirty="0" smtClean="0">
                  <a:solidFill>
                    <a:schemeClr val="tx1"/>
                  </a:solidFill>
                </a:rPr>
                <a:t>            </a:t>
              </a:r>
              <a:r>
                <a:rPr lang="en-US" altLang="zh-CN" i="1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</a:rPr>
                <a:t>≤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dirty="0" smtClean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baseline="30000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+</a:t>
              </a:r>
              <a:r>
                <a:rPr lang="en-US" altLang="zh-CN" dirty="0" smtClean="0">
                  <a:solidFill>
                    <a:schemeClr val="tx1"/>
                  </a:solidFill>
                  <a:latin typeface="+mn-ea"/>
                  <a:ea typeface="+mn-ea"/>
                </a:rPr>
                <a:t>(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1050" baseline="30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-|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|) 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-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≤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70699" name="AutoShape 11"/>
            <p:cNvSpPr>
              <a:spLocks/>
            </p:cNvSpPr>
            <p:nvPr/>
          </p:nvSpPr>
          <p:spPr bwMode="auto">
            <a:xfrm>
              <a:off x="3015" y="2886"/>
              <a:ext cx="46" cy="363"/>
            </a:xfrm>
            <a:prstGeom prst="leftBrace">
              <a:avLst>
                <a:gd name="adj1" fmla="val 65761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0700" name="Text Box 12"/>
          <p:cNvSpPr txBox="1">
            <a:spLocks noChangeArrowheads="1"/>
          </p:cNvSpPr>
          <p:nvPr/>
        </p:nvSpPr>
        <p:spPr bwMode="auto">
          <a:xfrm>
            <a:off x="179388" y="561130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rgbClr val="990099"/>
                </a:solidFill>
              </a:rPr>
              <a:t>说明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为了使</a:t>
            </a:r>
            <a:r>
              <a:rPr lang="zh-CN" altLang="en-US" dirty="0" smtClean="0">
                <a:solidFill>
                  <a:schemeClr val="accent2"/>
                </a:solidFill>
                <a:latin typeface="Times New Roman" pitchFamily="18" charset="0"/>
              </a:rPr>
              <a:t>负数的</a:t>
            </a:r>
            <a:r>
              <a:rPr lang="en-US" altLang="zh-CN" i="1" dirty="0" smtClean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altLang="zh-CN" baseline="-18000" dirty="0" smtClean="0">
                <a:solidFill>
                  <a:schemeClr val="accent2"/>
                </a:solidFill>
              </a:rPr>
              <a:t>-1</a:t>
            </a:r>
            <a:r>
              <a:rPr lang="en-US" altLang="zh-CN" dirty="0" smtClean="0">
                <a:solidFill>
                  <a:schemeClr val="accent2"/>
                </a:solidFill>
              </a:rPr>
              <a:t>=1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</a:rPr>
              <a:t>模必须为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不是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70702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0703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 bwMode="auto">
          <a:xfrm flipV="1">
            <a:off x="4283968" y="5611306"/>
            <a:ext cx="432048" cy="193958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475656" y="737297"/>
            <a:ext cx="7488957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        </a:t>
            </a:r>
            <a:r>
              <a:rPr lang="zh-CN" altLang="en-US" u="sng" dirty="0" smtClean="0">
                <a:solidFill>
                  <a:srgbClr val="990099"/>
                </a:solidFill>
              </a:rPr>
              <a:t>减法</a:t>
            </a:r>
            <a:r>
              <a:rPr lang="zh-CN" altLang="en-US" dirty="0" smtClean="0">
                <a:solidFill>
                  <a:schemeClr val="tx1"/>
                </a:solidFill>
              </a:rPr>
              <a:t>用加法实现      </a:t>
            </a:r>
            <a:r>
              <a:rPr lang="zh-CN" altLang="en-US" sz="2000" dirty="0" smtClean="0">
                <a:solidFill>
                  <a:schemeClr val="tx1"/>
                </a:solidFill>
              </a:rPr>
              <a:t>   </a:t>
            </a:r>
            <a:r>
              <a:rPr lang="zh-CN" altLang="en-US" sz="2000" dirty="0" smtClean="0">
                <a:solidFill>
                  <a:srgbClr val="FF3399"/>
                </a:solidFill>
              </a:rPr>
              <a:t>←</a:t>
            </a:r>
            <a:r>
              <a:rPr lang="zh-CN" altLang="en-US" sz="1800" dirty="0" smtClean="0">
                <a:solidFill>
                  <a:srgbClr val="FF3399"/>
                </a:solidFill>
              </a:rPr>
              <a:t>加法无需比较</a:t>
            </a:r>
            <a:endParaRPr lang="en-US" altLang="zh-CN" sz="1800" dirty="0" smtClean="0">
              <a:solidFill>
                <a:srgbClr val="FF3399"/>
              </a:solidFill>
            </a:endParaRPr>
          </a:p>
          <a:p>
            <a:r>
              <a:rPr lang="zh-CN" altLang="en-US" sz="2000" dirty="0" smtClean="0">
                <a:solidFill>
                  <a:srgbClr val="990099"/>
                </a:solidFill>
              </a:rPr>
              <a:t>示例</a:t>
            </a:r>
            <a:r>
              <a:rPr lang="en-US" altLang="zh-CN" sz="2000" dirty="0" smtClean="0">
                <a:solidFill>
                  <a:srgbClr val="990099"/>
                </a:solidFill>
              </a:rPr>
              <a:t>— </a:t>
            </a:r>
            <a:r>
              <a:rPr lang="en-US" altLang="zh-CN" sz="2000" dirty="0" smtClean="0">
                <a:solidFill>
                  <a:schemeClr val="tx1"/>
                </a:solidFill>
              </a:rPr>
              <a:t>9</a:t>
            </a:r>
            <a:r>
              <a:rPr lang="zh-CN" altLang="en-US" sz="20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</a:rPr>
              <a:t>4≡9</a:t>
            </a:r>
            <a:r>
              <a:rPr lang="zh-CN" altLang="en-US" sz="2000" dirty="0" smtClean="0">
                <a:solidFill>
                  <a:schemeClr val="tx1"/>
                </a:solidFill>
              </a:rPr>
              <a:t>＋</a:t>
            </a:r>
            <a:r>
              <a:rPr lang="en-US" altLang="zh-CN" sz="2000" dirty="0" smtClean="0">
                <a:solidFill>
                  <a:schemeClr val="tx1"/>
                </a:solidFill>
              </a:rPr>
              <a:t>8 </a:t>
            </a:r>
            <a:r>
              <a:rPr lang="en-US" altLang="zh-CN" sz="2000" dirty="0">
                <a:solidFill>
                  <a:schemeClr val="tx1"/>
                </a:solidFill>
              </a:rPr>
              <a:t>(mod 12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</a:rPr>
              <a:t>4</a:t>
            </a:r>
            <a:r>
              <a:rPr lang="zh-CN" altLang="en-US" sz="20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</a:rPr>
              <a:t>9≡4</a:t>
            </a:r>
            <a:r>
              <a:rPr lang="zh-CN" altLang="en-US" sz="2000" dirty="0" smtClean="0">
                <a:solidFill>
                  <a:schemeClr val="tx1"/>
                </a:solidFill>
              </a:rPr>
              <a:t>＋</a:t>
            </a:r>
            <a:r>
              <a:rPr lang="en-US" altLang="zh-CN" sz="2000" dirty="0" smtClean="0">
                <a:solidFill>
                  <a:schemeClr val="tx1"/>
                </a:solidFill>
              </a:rPr>
              <a:t>3 (mod 12)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475656" y="1594553"/>
            <a:ext cx="7488957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            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 </a:t>
            </a:r>
            <a:r>
              <a:rPr lang="zh-CN" altLang="en-US" u="sng" dirty="0" smtClean="0">
                <a:solidFill>
                  <a:srgbClr val="990099"/>
                </a:solidFill>
              </a:rPr>
              <a:t>负数</a:t>
            </a:r>
            <a:r>
              <a:rPr lang="zh-CN" altLang="en-US" dirty="0">
                <a:solidFill>
                  <a:schemeClr val="tx1"/>
                </a:solidFill>
              </a:rPr>
              <a:t>用其正补数</a:t>
            </a:r>
            <a:r>
              <a:rPr lang="zh-CN" altLang="en-US" dirty="0" smtClean="0">
                <a:solidFill>
                  <a:schemeClr val="tx1"/>
                </a:solidFill>
              </a:rPr>
              <a:t>表示  </a:t>
            </a:r>
            <a:r>
              <a:rPr lang="zh-CN" altLang="en-US" sz="1800" dirty="0" smtClean="0">
                <a:solidFill>
                  <a:srgbClr val="FF3399"/>
                </a:solidFill>
              </a:rPr>
              <a:t>←同符号数相加</a:t>
            </a:r>
            <a:r>
              <a:rPr lang="zh-CN" altLang="en-US" sz="2000" dirty="0" smtClean="0">
                <a:solidFill>
                  <a:srgbClr val="990099"/>
                </a:solidFill>
              </a:rPr>
              <a:t>示例</a:t>
            </a:r>
            <a:r>
              <a:rPr lang="en-US" altLang="zh-CN" sz="2000" dirty="0" smtClean="0">
                <a:solidFill>
                  <a:srgbClr val="990099"/>
                </a:solidFill>
              </a:rPr>
              <a:t>— </a:t>
            </a:r>
            <a:r>
              <a:rPr lang="en-US" altLang="zh-CN" sz="2000" spc="-100" dirty="0" smtClean="0">
                <a:solidFill>
                  <a:schemeClr val="tx1"/>
                </a:solidFill>
              </a:rPr>
              <a:t>4</a:t>
            </a:r>
            <a:r>
              <a:rPr lang="zh-CN" altLang="en-US" sz="2000" spc="-100" dirty="0" smtClean="0">
                <a:solidFill>
                  <a:schemeClr val="tx1"/>
                </a:solidFill>
              </a:rPr>
              <a:t>＋</a:t>
            </a:r>
            <a:r>
              <a:rPr lang="en-US" altLang="zh-CN" sz="2000" spc="-100" dirty="0" smtClean="0">
                <a:solidFill>
                  <a:schemeClr val="tx1"/>
                </a:solidFill>
              </a:rPr>
              <a:t>(-3)≡4</a:t>
            </a:r>
            <a:r>
              <a:rPr lang="zh-CN" altLang="en-US" sz="2000" spc="-100" dirty="0" smtClean="0">
                <a:solidFill>
                  <a:schemeClr val="tx1"/>
                </a:solidFill>
              </a:rPr>
              <a:t>＋</a:t>
            </a:r>
            <a:r>
              <a:rPr lang="en-US" altLang="zh-CN" sz="2000" spc="-100" dirty="0" smtClean="0">
                <a:solidFill>
                  <a:schemeClr val="tx1"/>
                </a:solidFill>
              </a:rPr>
              <a:t>9≡1 </a:t>
            </a:r>
            <a:r>
              <a:rPr lang="en-US" altLang="zh-CN" sz="2000" spc="-100" dirty="0">
                <a:solidFill>
                  <a:schemeClr val="tx1"/>
                </a:solidFill>
              </a:rPr>
              <a:t>(mod 12)</a:t>
            </a:r>
            <a:r>
              <a:rPr lang="zh-CN" altLang="en-US" sz="2000" spc="-1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spc="-100" dirty="0" smtClean="0">
                <a:solidFill>
                  <a:schemeClr val="tx1"/>
                </a:solidFill>
              </a:rPr>
              <a:t>(-4)</a:t>
            </a:r>
            <a:r>
              <a:rPr lang="zh-CN" altLang="en-US" sz="20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spc="-100" dirty="0" smtClean="0">
                <a:solidFill>
                  <a:schemeClr val="tx1"/>
                </a:solidFill>
              </a:rPr>
              <a:t>2≡8</a:t>
            </a:r>
            <a:r>
              <a:rPr lang="zh-CN" altLang="en-US" sz="2000" spc="-100" dirty="0" smtClean="0">
                <a:solidFill>
                  <a:schemeClr val="tx1"/>
                </a:solidFill>
              </a:rPr>
              <a:t>＋</a:t>
            </a:r>
            <a:r>
              <a:rPr lang="en-US" altLang="zh-CN" sz="2000" spc="-100" dirty="0" smtClean="0">
                <a:solidFill>
                  <a:schemeClr val="tx1"/>
                </a:solidFill>
              </a:rPr>
              <a:t>10≡6 (mod 12)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355976" y="2420888"/>
            <a:ext cx="3275110" cy="414874"/>
            <a:chOff x="4537250" y="2420888"/>
            <a:chExt cx="3275110" cy="414874"/>
          </a:xfrm>
        </p:grpSpPr>
        <p:cxnSp>
          <p:nvCxnSpPr>
            <p:cNvPr id="25" name="直接连接符 24"/>
            <p:cNvCxnSpPr>
              <a:stCxn id="28" idx="3"/>
            </p:cNvCxnSpPr>
            <p:nvPr/>
          </p:nvCxnSpPr>
          <p:spPr bwMode="auto">
            <a:xfrm flipV="1">
              <a:off x="7381578" y="2420888"/>
              <a:ext cx="430782" cy="269914"/>
            </a:xfrm>
            <a:prstGeom prst="bentConnector3">
              <a:avLst>
                <a:gd name="adj1" fmla="val 98644"/>
              </a:avLst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直接连接符 25"/>
            <p:cNvCxnSpPr>
              <a:stCxn id="28" idx="1"/>
            </p:cNvCxnSpPr>
            <p:nvPr/>
          </p:nvCxnSpPr>
          <p:spPr bwMode="auto">
            <a:xfrm rot="10800000">
              <a:off x="4537250" y="2420888"/>
              <a:ext cx="538806" cy="269914"/>
            </a:xfrm>
            <a:prstGeom prst="bentConnector3">
              <a:avLst>
                <a:gd name="adj1" fmla="val 101266"/>
              </a:avLst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5076056" y="2545842"/>
              <a:ext cx="2305522" cy="28992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结果为正数</a:t>
              </a:r>
              <a:r>
                <a:rPr lang="zh-CN" altLang="en-US" sz="18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或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正补数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355976" y="2063912"/>
            <a:ext cx="1944216" cy="1005048"/>
            <a:chOff x="4355976" y="2063912"/>
            <a:chExt cx="1944216" cy="1005048"/>
          </a:xfrm>
        </p:grpSpPr>
        <p:cxnSp>
          <p:nvCxnSpPr>
            <p:cNvPr id="3" name="直接箭头连接符 2"/>
            <p:cNvCxnSpPr/>
            <p:nvPr/>
          </p:nvCxnSpPr>
          <p:spPr bwMode="auto">
            <a:xfrm flipH="1">
              <a:off x="5364088" y="2835762"/>
              <a:ext cx="936104" cy="233198"/>
            </a:xfrm>
            <a:prstGeom prst="straightConnector1">
              <a:avLst/>
            </a:prstGeom>
            <a:noFill/>
            <a:ln w="158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>
              <a:off x="4355976" y="2063912"/>
              <a:ext cx="692460" cy="1005048"/>
            </a:xfrm>
            <a:prstGeom prst="straightConnector1">
              <a:avLst/>
            </a:prstGeom>
            <a:noFill/>
            <a:ln w="158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7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370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70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7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4" grpId="0"/>
      <p:bldP spid="370695" grpId="0"/>
      <p:bldP spid="370700" grpId="0"/>
      <p:bldP spid="19" grpId="0"/>
      <p:bldP spid="22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100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838200" y="251937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§</a:t>
            </a:r>
            <a:r>
              <a:rPr lang="en-US" altLang="zh-CN" sz="3200" dirty="0" smtClean="0">
                <a:solidFill>
                  <a:schemeClr val="tx1"/>
                </a:solidFill>
              </a:rPr>
              <a:t>2.6 </a:t>
            </a:r>
            <a:r>
              <a:rPr lang="zh-CN" altLang="en-US" sz="3200" dirty="0" smtClean="0">
                <a:solidFill>
                  <a:schemeClr val="tx1"/>
                </a:solidFill>
              </a:rPr>
              <a:t>运算器的组成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79388" y="965200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、常用数字逻辑电路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79388" y="155156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*组合逻辑电路：</a:t>
            </a:r>
            <a:r>
              <a:rPr lang="zh-CN" altLang="en-US" dirty="0" smtClean="0">
                <a:solidFill>
                  <a:schemeClr val="tx1"/>
                </a:solidFill>
              </a:rPr>
              <a:t>又称</a:t>
            </a:r>
            <a:r>
              <a:rPr lang="zh-CN" altLang="en-US" u="sng" dirty="0" smtClean="0">
                <a:solidFill>
                  <a:srgbClr val="990099"/>
                </a:solidFill>
              </a:rPr>
              <a:t>操作单元</a:t>
            </a:r>
            <a:r>
              <a:rPr lang="zh-CN" altLang="en-US" dirty="0" smtClean="0">
                <a:solidFill>
                  <a:schemeClr val="tx1"/>
                </a:solidFill>
              </a:rPr>
              <a:t>，输出依赖于</a:t>
            </a:r>
            <a:r>
              <a:rPr lang="zh-CN" altLang="en-US" u="sng" dirty="0" smtClean="0">
                <a:solidFill>
                  <a:schemeClr val="tx1"/>
                </a:solidFill>
              </a:rPr>
              <a:t>输入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类型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三态门、译码器、数据选择器、加法器等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725640"/>
              </p:ext>
            </p:extLst>
          </p:nvPr>
        </p:nvGraphicFramePr>
        <p:xfrm>
          <a:off x="1547664" y="2567226"/>
          <a:ext cx="7272808" cy="1708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3312368"/>
                <a:gridCol w="1440160"/>
                <a:gridCol w="1440160"/>
              </a:tblGrid>
              <a:tr h="288032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功能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输入信号线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输出信号线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72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三态门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输出</a:t>
                      </a:r>
                      <a:r>
                        <a:rPr lang="zh-CN" altLang="en-US" sz="2000" b="1" i="0" dirty="0" smtClean="0">
                          <a:solidFill>
                            <a:srgbClr val="990099"/>
                          </a:solidFill>
                        </a:rPr>
                        <a:t>三种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状态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zh-CN" altLang="en-US" sz="2000" b="1" dirty="0" smtClean="0">
                          <a:solidFill>
                            <a:srgbClr val="FF3399"/>
                          </a:solidFill>
                        </a:rPr>
                        <a:t>①</a:t>
                      </a:r>
                      <a:endParaRPr lang="zh-CN" altLang="en-US" sz="2000" b="1" dirty="0">
                        <a:solidFill>
                          <a:srgbClr val="FF3399"/>
                        </a:solidFill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5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译码器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每个编码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</a:rPr>
                        <a:t>都有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不同的电位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b="1" kern="1200" baseline="-16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zh-CN" altLang="en-US" sz="2000" b="1" dirty="0" smtClean="0">
                          <a:solidFill>
                            <a:srgbClr val="FF3399"/>
                          </a:solidFill>
                        </a:rPr>
                        <a:t>②</a:t>
                      </a:r>
                      <a:endParaRPr lang="zh-CN" altLang="en-US" sz="2000" b="1" kern="1200" dirty="0">
                        <a:solidFill>
                          <a:srgbClr val="FF33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kern="1200" dirty="0" smtClean="0">
                          <a:solidFill>
                            <a:srgbClr val="FF3399"/>
                          </a:solidFill>
                          <a:latin typeface="+mn-lt"/>
                          <a:ea typeface="+mn-ea"/>
                          <a:cs typeface="+mn-cs"/>
                        </a:rPr>
                        <a:t>③</a:t>
                      </a:r>
                      <a:endParaRPr lang="zh-CN" altLang="en-US" sz="2000" b="1" kern="1200" dirty="0">
                        <a:solidFill>
                          <a:srgbClr val="FF33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7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选择器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从多个输入中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</a:rPr>
                        <a:t>选择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一个输出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b="1" kern="1200" baseline="-16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zh-CN" altLang="en-US" sz="2000" b="1" dirty="0" smtClean="0">
                          <a:solidFill>
                            <a:srgbClr val="FF3399"/>
                          </a:solidFill>
                        </a:rPr>
                        <a:t>④</a:t>
                      </a:r>
                      <a:endParaRPr lang="zh-CN" altLang="en-US" sz="2000" b="1" kern="1200" dirty="0" smtClean="0">
                        <a:solidFill>
                          <a:srgbClr val="FF33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87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加法器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进行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全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</a:rPr>
                        <a:t>加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运算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zh-CN" altLang="en-US" sz="2000" b="1" dirty="0" smtClean="0">
                          <a:solidFill>
                            <a:srgbClr val="FF3399"/>
                          </a:solidFill>
                        </a:rPr>
                        <a:t>⑤</a:t>
                      </a:r>
                      <a:endParaRPr lang="zh-CN" altLang="en-US" sz="2000" b="1" kern="1200" dirty="0" smtClean="0">
                        <a:solidFill>
                          <a:srgbClr val="FF33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zh-CN" altLang="en-US" sz="2000" b="1" dirty="0" smtClean="0">
                          <a:solidFill>
                            <a:srgbClr val="FF3399"/>
                          </a:solidFill>
                        </a:rPr>
                        <a:t>⑥</a:t>
                      </a:r>
                      <a:endParaRPr lang="zh-CN" altLang="en-US" sz="2000" b="1" kern="1200" dirty="0">
                        <a:solidFill>
                          <a:srgbClr val="FF33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79512" y="429541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990099"/>
                </a:solidFill>
              </a:rPr>
              <a:t>     </a:t>
            </a:r>
            <a:r>
              <a:rPr lang="zh-CN" altLang="en-US" dirty="0" smtClean="0">
                <a:solidFill>
                  <a:srgbClr val="990099"/>
                </a:solidFill>
              </a:rPr>
              <a:t>练习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利用</a:t>
            </a:r>
            <a:r>
              <a:rPr lang="zh-CN" altLang="en-US" dirty="0">
                <a:solidFill>
                  <a:schemeClr val="tx1"/>
                </a:solidFill>
              </a:rPr>
              <a:t>上述</a:t>
            </a:r>
            <a:r>
              <a:rPr lang="zh-CN" altLang="en-US" dirty="0" smtClean="0">
                <a:solidFill>
                  <a:schemeClr val="tx1"/>
                </a:solidFill>
              </a:rPr>
              <a:t>器件及逻辑门，设计如下功能的电路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    ⑴</a:t>
            </a:r>
            <a:r>
              <a:rPr lang="en-US" altLang="zh-CN" dirty="0" smtClean="0">
                <a:solidFill>
                  <a:schemeClr val="tx1"/>
                </a:solidFill>
              </a:rPr>
              <a:t>Y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·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zh-CN" altLang="en-US" dirty="0" smtClean="0">
                <a:solidFill>
                  <a:schemeClr val="tx1"/>
                </a:solidFill>
              </a:rPr>
              <a:t>或者＝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zh-CN" altLang="en-US" dirty="0" smtClean="0">
                <a:solidFill>
                  <a:schemeClr val="tx1"/>
                </a:solidFill>
              </a:rPr>
              <a:t>      </a:t>
            </a:r>
            <a:r>
              <a:rPr lang="en-US" altLang="zh-CN" sz="18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zh-CN" altLang="en-US" sz="1800" dirty="0" smtClean="0">
                <a:solidFill>
                  <a:schemeClr val="bg1">
                    <a:lumMod val="75000"/>
                  </a:schemeClr>
                </a:solidFill>
              </a:rPr>
              <a:t>反例：用三态门控制</a:t>
            </a:r>
            <a:r>
              <a:rPr lang="en-US" altLang="zh-CN" sz="1800" dirty="0" smtClean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zh-CN" altLang="en-US" sz="1800" dirty="0" smtClean="0">
                <a:solidFill>
                  <a:schemeClr val="bg1">
                    <a:lumMod val="75000"/>
                  </a:schemeClr>
                </a:solidFill>
              </a:rPr>
              <a:t>端</a:t>
            </a:r>
            <a:r>
              <a:rPr lang="en-US" altLang="zh-CN" sz="18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AutoShape 43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836390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47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929323" y="6452443"/>
            <a:ext cx="1090950" cy="2889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zh-CN" altLang="en-US" sz="1600" dirty="0">
                <a:solidFill>
                  <a:schemeClr val="accent2"/>
                </a:solidFill>
              </a:rPr>
              <a:t>转</a:t>
            </a:r>
            <a:r>
              <a:rPr lang="en-US" altLang="zh-CN" sz="1600" dirty="0" smtClean="0">
                <a:solidFill>
                  <a:schemeClr val="accent2"/>
                </a:solidFill>
              </a:rPr>
              <a:t>ALU</a:t>
            </a:r>
            <a:r>
              <a:rPr lang="zh-CN" altLang="en-US" sz="1600" dirty="0" smtClean="0">
                <a:solidFill>
                  <a:schemeClr val="accent2"/>
                </a:solidFill>
              </a:rPr>
              <a:t>组成</a:t>
            </a:r>
            <a:endParaRPr lang="zh-CN" altLang="en-US" sz="1600" dirty="0">
              <a:solidFill>
                <a:schemeClr val="accent2"/>
              </a:solidFill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79512" y="5229200"/>
            <a:ext cx="8785225" cy="852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           ⑵供血型为</a:t>
            </a:r>
            <a:r>
              <a:rPr lang="en-US" altLang="zh-CN" dirty="0" smtClean="0">
                <a:solidFill>
                  <a:schemeClr val="tx1"/>
                </a:solidFill>
              </a:rPr>
              <a:t>X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X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、受血型为</a:t>
            </a:r>
            <a:r>
              <a:rPr lang="en-US" altLang="zh-CN" dirty="0" smtClean="0">
                <a:solidFill>
                  <a:schemeClr val="tx1"/>
                </a:solidFill>
              </a:rPr>
              <a:t>Y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Y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，血型配对结果为</a:t>
            </a:r>
            <a:r>
              <a:rPr lang="en-US" altLang="zh-CN" dirty="0" smtClean="0">
                <a:solidFill>
                  <a:schemeClr val="tx1"/>
                </a:solidFill>
              </a:rPr>
              <a:t>S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             (</a:t>
            </a:r>
            <a:r>
              <a:rPr lang="zh-CN" altLang="en-US" sz="1800" dirty="0" smtClean="0">
                <a:solidFill>
                  <a:schemeClr val="tx1"/>
                </a:solidFill>
              </a:rPr>
              <a:t>配对：</a:t>
            </a:r>
            <a:r>
              <a:rPr lang="en-US" altLang="zh-CN" sz="1800" dirty="0">
                <a:solidFill>
                  <a:schemeClr val="tx1"/>
                </a:solidFill>
              </a:rPr>
              <a:t>O</a:t>
            </a:r>
            <a:r>
              <a:rPr lang="zh-CN" altLang="en-US" sz="1800" dirty="0">
                <a:solidFill>
                  <a:schemeClr val="tx1"/>
                </a:solidFill>
              </a:rPr>
              <a:t>→</a:t>
            </a:r>
            <a:r>
              <a:rPr lang="en-US" altLang="zh-CN" sz="1800" dirty="0">
                <a:solidFill>
                  <a:schemeClr val="tx1"/>
                </a:solidFill>
              </a:rPr>
              <a:t>O</a:t>
            </a:r>
            <a:r>
              <a:rPr lang="zh-CN" altLang="en-US" sz="1800" dirty="0">
                <a:solidFill>
                  <a:schemeClr val="tx1"/>
                </a:solidFill>
              </a:rPr>
              <a:t>、</a:t>
            </a:r>
            <a:r>
              <a:rPr lang="en-US" altLang="zh-CN" sz="1800" dirty="0" smtClean="0">
                <a:solidFill>
                  <a:schemeClr val="tx1"/>
                </a:solidFill>
              </a:rPr>
              <a:t>O/A</a:t>
            </a:r>
            <a:r>
              <a:rPr lang="zh-CN" altLang="en-US" sz="1800" dirty="0">
                <a:solidFill>
                  <a:schemeClr val="tx1"/>
                </a:solidFill>
              </a:rPr>
              <a:t>→</a:t>
            </a:r>
            <a:r>
              <a:rPr lang="en-US" altLang="zh-CN" sz="1800" dirty="0">
                <a:solidFill>
                  <a:schemeClr val="tx1"/>
                </a:solidFill>
              </a:rPr>
              <a:t>A</a:t>
            </a:r>
            <a:r>
              <a:rPr lang="zh-CN" altLang="en-US" sz="1800" dirty="0">
                <a:solidFill>
                  <a:schemeClr val="tx1"/>
                </a:solidFill>
              </a:rPr>
              <a:t>、</a:t>
            </a:r>
            <a:r>
              <a:rPr lang="en-US" altLang="zh-CN" sz="1800" dirty="0" smtClean="0">
                <a:solidFill>
                  <a:schemeClr val="tx1"/>
                </a:solidFill>
              </a:rPr>
              <a:t>O/B</a:t>
            </a:r>
            <a:r>
              <a:rPr lang="zh-CN" altLang="en-US" sz="1800" dirty="0">
                <a:solidFill>
                  <a:schemeClr val="tx1"/>
                </a:solidFill>
              </a:rPr>
              <a:t>→</a:t>
            </a:r>
            <a:r>
              <a:rPr lang="en-US" altLang="zh-CN" sz="1800" dirty="0">
                <a:solidFill>
                  <a:schemeClr val="tx1"/>
                </a:solidFill>
              </a:rPr>
              <a:t>B</a:t>
            </a:r>
            <a:r>
              <a:rPr lang="zh-CN" altLang="en-US" sz="1800" dirty="0">
                <a:solidFill>
                  <a:schemeClr val="tx1"/>
                </a:solidFill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</a:rPr>
              <a:t>4</a:t>
            </a:r>
            <a:r>
              <a:rPr lang="zh-CN" altLang="en-US" sz="1800" dirty="0">
                <a:solidFill>
                  <a:schemeClr val="tx1"/>
                </a:solidFill>
              </a:rPr>
              <a:t>种→</a:t>
            </a:r>
            <a:r>
              <a:rPr lang="en-US" altLang="zh-CN" sz="1800" dirty="0" smtClean="0">
                <a:solidFill>
                  <a:schemeClr val="tx1"/>
                </a:solidFill>
              </a:rPr>
              <a:t>AB</a:t>
            </a:r>
            <a:r>
              <a:rPr lang="zh-CN" altLang="en-US" sz="1800" dirty="0" smtClean="0">
                <a:solidFill>
                  <a:schemeClr val="tx1"/>
                </a:solidFill>
              </a:rPr>
              <a:t>，编码：</a:t>
            </a:r>
            <a:r>
              <a:rPr lang="zh-CN" altLang="en-US" sz="1800" dirty="0">
                <a:solidFill>
                  <a:schemeClr val="tx1"/>
                </a:solidFill>
              </a:rPr>
              <a:t>左序</a:t>
            </a:r>
            <a:r>
              <a:rPr lang="en-US" altLang="zh-CN" sz="1800" dirty="0" smtClean="0">
                <a:solidFill>
                  <a:schemeClr val="tx1"/>
                </a:solidFill>
              </a:rPr>
              <a:t>00</a:t>
            </a:r>
            <a:r>
              <a:rPr lang="zh-CN" altLang="en-US" sz="1800" dirty="0">
                <a:solidFill>
                  <a:schemeClr val="tx1"/>
                </a:solidFill>
              </a:rPr>
              <a:t>→</a:t>
            </a:r>
            <a:r>
              <a:rPr lang="en-US" altLang="zh-CN" sz="1800" dirty="0" smtClean="0">
                <a:solidFill>
                  <a:schemeClr val="tx1"/>
                </a:solidFill>
              </a:rPr>
              <a:t>11)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52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8" grpId="0"/>
      <p:bldP spid="13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101</a:t>
            </a:fld>
            <a:endParaRPr lang="en-US" altLang="zh-CN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79512" y="332656"/>
            <a:ext cx="8785225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*时序逻辑电路：</a:t>
            </a:r>
            <a:r>
              <a:rPr lang="zh-CN" altLang="en-US" dirty="0" smtClean="0">
                <a:solidFill>
                  <a:schemeClr val="tx1"/>
                </a:solidFill>
              </a:rPr>
              <a:t>又称</a:t>
            </a:r>
            <a:r>
              <a:rPr lang="zh-CN" altLang="en-US" u="sng" dirty="0" smtClean="0">
                <a:solidFill>
                  <a:srgbClr val="990099"/>
                </a:solidFill>
              </a:rPr>
              <a:t>状态单元</a:t>
            </a:r>
            <a:r>
              <a:rPr lang="zh-CN" altLang="en-US" dirty="0" smtClean="0">
                <a:solidFill>
                  <a:schemeClr val="tx1"/>
                </a:solidFill>
              </a:rPr>
              <a:t>，输出依赖于</a:t>
            </a:r>
            <a:r>
              <a:rPr lang="zh-CN" altLang="en-US" u="sng" dirty="0" smtClean="0">
                <a:solidFill>
                  <a:schemeClr val="tx1"/>
                </a:solidFill>
              </a:rPr>
              <a:t>输入</a:t>
            </a:r>
            <a:r>
              <a:rPr lang="zh-CN" altLang="en-US" dirty="0" smtClean="0">
                <a:solidFill>
                  <a:schemeClr val="tx1"/>
                </a:solidFill>
              </a:rPr>
              <a:t>及</a:t>
            </a:r>
            <a:r>
              <a:rPr lang="zh-CN" altLang="en-US" u="sng" dirty="0" smtClean="0">
                <a:solidFill>
                  <a:schemeClr val="tx1"/>
                </a:solidFill>
              </a:rPr>
              <a:t>此前输出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类型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触发器、锁存器、寄存器、计数器等，及存储器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              (</a:t>
            </a:r>
            <a:r>
              <a:rPr lang="zh-CN" altLang="en-US" sz="1800" dirty="0" smtClean="0">
                <a:solidFill>
                  <a:schemeClr val="tx1"/>
                </a:solidFill>
              </a:rPr>
              <a:t>边沿触发</a:t>
            </a:r>
            <a:r>
              <a:rPr lang="en-US" altLang="zh-CN" sz="1800" dirty="0" smtClean="0">
                <a:solidFill>
                  <a:schemeClr val="tx1"/>
                </a:solidFill>
              </a:rPr>
              <a:t>) 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电平触发</a:t>
            </a:r>
            <a:r>
              <a:rPr lang="en-US" altLang="zh-CN" sz="1800" dirty="0" smtClean="0">
                <a:solidFill>
                  <a:schemeClr val="tx1"/>
                </a:solidFill>
              </a:rPr>
              <a:t>)(</a:t>
            </a:r>
            <a:r>
              <a:rPr lang="zh-CN" altLang="en-US" sz="1800" dirty="0" smtClean="0">
                <a:solidFill>
                  <a:schemeClr val="tx1"/>
                </a:solidFill>
              </a:rPr>
              <a:t>边沿触发</a:t>
            </a:r>
            <a:r>
              <a:rPr lang="en-US" altLang="zh-CN" sz="1800" dirty="0" smtClean="0">
                <a:solidFill>
                  <a:schemeClr val="tx1"/>
                </a:solidFill>
              </a:rPr>
              <a:t>) (</a:t>
            </a:r>
            <a:r>
              <a:rPr lang="zh-CN" altLang="en-US" sz="1800" dirty="0" smtClean="0">
                <a:solidFill>
                  <a:schemeClr val="tx1"/>
                </a:solidFill>
              </a:rPr>
              <a:t>边沿触发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398064"/>
              </p:ext>
            </p:extLst>
          </p:nvPr>
        </p:nvGraphicFramePr>
        <p:xfrm>
          <a:off x="1547664" y="1705760"/>
          <a:ext cx="7056784" cy="17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2808312"/>
                <a:gridCol w="1944216"/>
                <a:gridCol w="1224136"/>
              </a:tblGrid>
              <a:tr h="216024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操作功能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输入信号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输出信号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264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触发器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写入、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</a:rPr>
                        <a:t>保持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、清零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CP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264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锁存器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写入、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</a:rPr>
                        <a:t>保持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、清零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zh-CN" altLang="en-US" sz="2000" b="1" dirty="0" smtClean="0">
                          <a:solidFill>
                            <a:srgbClr val="FF3399"/>
                          </a:solidFill>
                        </a:rPr>
                        <a:t>①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sz="2000" b="1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504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寄存器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写入、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</a:rPr>
                        <a:t>保持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、清零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b="1" kern="1200" baseline="-16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zh-CN" altLang="en-US" sz="2000" b="1" dirty="0" smtClean="0">
                          <a:solidFill>
                            <a:srgbClr val="FF3399"/>
                          </a:solidFill>
                        </a:rPr>
                        <a:t>②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2000" b="1" kern="1200" dirty="0">
                        <a:solidFill>
                          <a:srgbClr val="CC33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kern="1200" dirty="0" smtClean="0">
                          <a:solidFill>
                            <a:srgbClr val="FF3399"/>
                          </a:solidFill>
                          <a:latin typeface="+mn-lt"/>
                          <a:ea typeface="+mn-ea"/>
                          <a:cs typeface="+mn-cs"/>
                        </a:rPr>
                        <a:t>③</a:t>
                      </a:r>
                      <a:endParaRPr lang="zh-CN" altLang="en-US" sz="2000" b="1" kern="1200" dirty="0">
                        <a:solidFill>
                          <a:srgbClr val="FF33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080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计数器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计数、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</a:rPr>
                        <a:t>保持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、清零、</a:t>
                      </a:r>
                      <a:r>
                        <a:rPr lang="zh-CN" altLang="en-US" sz="2000" b="1" dirty="0" smtClean="0">
                          <a:solidFill>
                            <a:srgbClr val="FF3399"/>
                          </a:solidFill>
                        </a:rPr>
                        <a:t>④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3399"/>
                          </a:solidFill>
                        </a:rPr>
                        <a:t>⑤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2000" b="1" kern="1200" dirty="0" smtClean="0">
                        <a:solidFill>
                          <a:srgbClr val="CC33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2000" b="1" kern="1200" baseline="-16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8" name="Text Box 7"/>
          <p:cNvSpPr txBox="1">
            <a:spLocks noChangeArrowheads="1"/>
          </p:cNvSpPr>
          <p:nvPr/>
        </p:nvSpPr>
        <p:spPr bwMode="auto">
          <a:xfrm>
            <a:off x="179512" y="350100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触发器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u="sng" dirty="0" smtClean="0">
                <a:solidFill>
                  <a:schemeClr val="tx1"/>
                </a:solidFill>
                <a:latin typeface="+mn-lt"/>
              </a:rPr>
              <a:t>写入值</a:t>
            </a:r>
            <a:r>
              <a:rPr lang="zh-CN" altLang="en-US" dirty="0" smtClean="0">
                <a:solidFill>
                  <a:srgbClr val="990099"/>
                </a:solidFill>
              </a:rPr>
              <a:t>应满足</a:t>
            </a:r>
            <a:r>
              <a:rPr lang="zh-CN" altLang="en-US" dirty="0" smtClean="0">
                <a:solidFill>
                  <a:schemeClr val="tx1"/>
                </a:solidFill>
              </a:rPr>
              <a:t>建立时间、保持时间的要求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180" name="组合 179"/>
          <p:cNvGrpSpPr/>
          <p:nvPr/>
        </p:nvGrpSpPr>
        <p:grpSpPr>
          <a:xfrm>
            <a:off x="2195736" y="4005064"/>
            <a:ext cx="5544616" cy="1181518"/>
            <a:chOff x="2195736" y="4192961"/>
            <a:chExt cx="5544616" cy="1181518"/>
          </a:xfrm>
        </p:grpSpPr>
        <p:sp>
          <p:nvSpPr>
            <p:cNvPr id="120" name="Text Box 430"/>
            <p:cNvSpPr txBox="1">
              <a:spLocks noChangeArrowheads="1"/>
            </p:cNvSpPr>
            <p:nvPr/>
          </p:nvSpPr>
          <p:spPr bwMode="auto">
            <a:xfrm>
              <a:off x="5148064" y="4555247"/>
              <a:ext cx="648072" cy="223702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1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 Box 430"/>
            <p:cNvSpPr txBox="1">
              <a:spLocks noChangeArrowheads="1"/>
            </p:cNvSpPr>
            <p:nvPr/>
          </p:nvSpPr>
          <p:spPr bwMode="auto">
            <a:xfrm>
              <a:off x="5724129" y="4914862"/>
              <a:ext cx="144016" cy="208344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22" name="Text Box 430"/>
            <p:cNvSpPr txBox="1">
              <a:spLocks noChangeArrowheads="1"/>
            </p:cNvSpPr>
            <p:nvPr/>
          </p:nvSpPr>
          <p:spPr bwMode="auto">
            <a:xfrm>
              <a:off x="3566608" y="4554823"/>
              <a:ext cx="1578736" cy="216024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23" name="Text Box 430"/>
            <p:cNvSpPr txBox="1">
              <a:spLocks noChangeArrowheads="1"/>
            </p:cNvSpPr>
            <p:nvPr/>
          </p:nvSpPr>
          <p:spPr bwMode="auto">
            <a:xfrm>
              <a:off x="2555777" y="4547144"/>
              <a:ext cx="288032" cy="216024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24" name="Text Box 430"/>
            <p:cNvSpPr txBox="1">
              <a:spLocks noChangeArrowheads="1"/>
            </p:cNvSpPr>
            <p:nvPr/>
          </p:nvSpPr>
          <p:spPr bwMode="auto">
            <a:xfrm>
              <a:off x="2555777" y="4907183"/>
              <a:ext cx="936101" cy="216024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 Box 430"/>
            <p:cNvSpPr txBox="1">
              <a:spLocks noChangeArrowheads="1"/>
            </p:cNvSpPr>
            <p:nvPr/>
          </p:nvSpPr>
          <p:spPr bwMode="auto">
            <a:xfrm>
              <a:off x="2843808" y="4547145"/>
              <a:ext cx="720080" cy="223702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0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26" name="Line 425"/>
            <p:cNvSpPr>
              <a:spLocks noChangeShapeType="1"/>
            </p:cNvSpPr>
            <p:nvPr/>
          </p:nvSpPr>
          <p:spPr bwMode="auto">
            <a:xfrm flipV="1">
              <a:off x="4370235" y="4192966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425"/>
            <p:cNvSpPr>
              <a:spLocks noChangeShapeType="1"/>
            </p:cNvSpPr>
            <p:nvPr/>
          </p:nvSpPr>
          <p:spPr bwMode="auto">
            <a:xfrm flipV="1">
              <a:off x="2555778" y="4410246"/>
              <a:ext cx="672169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425"/>
            <p:cNvSpPr>
              <a:spLocks noChangeShapeType="1"/>
            </p:cNvSpPr>
            <p:nvPr/>
          </p:nvSpPr>
          <p:spPr bwMode="auto">
            <a:xfrm>
              <a:off x="3563888" y="4547142"/>
              <a:ext cx="1584176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Text Box 430"/>
            <p:cNvSpPr txBox="1">
              <a:spLocks noChangeArrowheads="1"/>
            </p:cNvSpPr>
            <p:nvPr/>
          </p:nvSpPr>
          <p:spPr bwMode="auto">
            <a:xfrm>
              <a:off x="2265138" y="4520279"/>
              <a:ext cx="218630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</a:rPr>
                <a:t>D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30" name="Line 425"/>
            <p:cNvSpPr>
              <a:spLocks noChangeShapeType="1"/>
            </p:cNvSpPr>
            <p:nvPr/>
          </p:nvSpPr>
          <p:spPr bwMode="auto">
            <a:xfrm flipV="1">
              <a:off x="2555777" y="4547143"/>
              <a:ext cx="288031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425"/>
            <p:cNvSpPr>
              <a:spLocks noChangeShapeType="1"/>
            </p:cNvSpPr>
            <p:nvPr/>
          </p:nvSpPr>
          <p:spPr bwMode="auto">
            <a:xfrm>
              <a:off x="2843808" y="4770843"/>
              <a:ext cx="720080" cy="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425"/>
            <p:cNvSpPr>
              <a:spLocks noChangeShapeType="1"/>
            </p:cNvSpPr>
            <p:nvPr/>
          </p:nvSpPr>
          <p:spPr bwMode="auto">
            <a:xfrm flipH="1" flipV="1">
              <a:off x="5148064" y="4547143"/>
              <a:ext cx="645704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Text Box 430"/>
            <p:cNvSpPr txBox="1">
              <a:spLocks noChangeArrowheads="1"/>
            </p:cNvSpPr>
            <p:nvPr/>
          </p:nvSpPr>
          <p:spPr bwMode="auto">
            <a:xfrm>
              <a:off x="3491878" y="4914863"/>
              <a:ext cx="2232250" cy="21672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0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34" name="Line 425"/>
            <p:cNvSpPr>
              <a:spLocks noChangeShapeType="1"/>
            </p:cNvSpPr>
            <p:nvPr/>
          </p:nvSpPr>
          <p:spPr bwMode="auto">
            <a:xfrm flipV="1">
              <a:off x="3491882" y="5123206"/>
              <a:ext cx="2232247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425"/>
            <p:cNvSpPr>
              <a:spLocks noChangeShapeType="1"/>
            </p:cNvSpPr>
            <p:nvPr/>
          </p:nvSpPr>
          <p:spPr bwMode="auto">
            <a:xfrm flipV="1">
              <a:off x="5508104" y="4192966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425"/>
            <p:cNvSpPr>
              <a:spLocks noChangeShapeType="1"/>
            </p:cNvSpPr>
            <p:nvPr/>
          </p:nvSpPr>
          <p:spPr bwMode="auto">
            <a:xfrm flipV="1">
              <a:off x="3230953" y="4192966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425"/>
            <p:cNvSpPr>
              <a:spLocks noChangeShapeType="1"/>
            </p:cNvSpPr>
            <p:nvPr/>
          </p:nvSpPr>
          <p:spPr bwMode="auto">
            <a:xfrm>
              <a:off x="3227944" y="4192964"/>
              <a:ext cx="1142291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425"/>
            <p:cNvSpPr>
              <a:spLocks noChangeShapeType="1"/>
            </p:cNvSpPr>
            <p:nvPr/>
          </p:nvSpPr>
          <p:spPr bwMode="auto">
            <a:xfrm flipV="1">
              <a:off x="5508103" y="4192961"/>
              <a:ext cx="360039" cy="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425"/>
            <p:cNvSpPr>
              <a:spLocks noChangeShapeType="1"/>
            </p:cNvSpPr>
            <p:nvPr/>
          </p:nvSpPr>
          <p:spPr bwMode="auto">
            <a:xfrm flipV="1">
              <a:off x="2843808" y="4547143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425"/>
            <p:cNvSpPr>
              <a:spLocks noChangeShapeType="1"/>
            </p:cNvSpPr>
            <p:nvPr/>
          </p:nvSpPr>
          <p:spPr bwMode="auto">
            <a:xfrm flipV="1">
              <a:off x="3563888" y="4547143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425"/>
            <p:cNvSpPr>
              <a:spLocks noChangeShapeType="1"/>
            </p:cNvSpPr>
            <p:nvPr/>
          </p:nvSpPr>
          <p:spPr bwMode="auto">
            <a:xfrm flipV="1">
              <a:off x="2555778" y="4905925"/>
              <a:ext cx="93610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425"/>
            <p:cNvSpPr>
              <a:spLocks noChangeShapeType="1"/>
            </p:cNvSpPr>
            <p:nvPr/>
          </p:nvSpPr>
          <p:spPr bwMode="auto">
            <a:xfrm flipV="1">
              <a:off x="3491880" y="4905925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425"/>
            <p:cNvSpPr>
              <a:spLocks noChangeShapeType="1"/>
            </p:cNvSpPr>
            <p:nvPr/>
          </p:nvSpPr>
          <p:spPr bwMode="auto">
            <a:xfrm>
              <a:off x="4370235" y="4410248"/>
              <a:ext cx="1142291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425"/>
            <p:cNvSpPr>
              <a:spLocks noChangeShapeType="1"/>
            </p:cNvSpPr>
            <p:nvPr/>
          </p:nvSpPr>
          <p:spPr bwMode="auto">
            <a:xfrm flipV="1">
              <a:off x="5148064" y="4545886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425"/>
            <p:cNvSpPr>
              <a:spLocks noChangeShapeType="1"/>
            </p:cNvSpPr>
            <p:nvPr/>
          </p:nvSpPr>
          <p:spPr bwMode="auto">
            <a:xfrm>
              <a:off x="5724126" y="4914863"/>
              <a:ext cx="2" cy="20834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425"/>
            <p:cNvSpPr>
              <a:spLocks noChangeShapeType="1"/>
            </p:cNvSpPr>
            <p:nvPr/>
          </p:nvSpPr>
          <p:spPr bwMode="auto">
            <a:xfrm flipV="1">
              <a:off x="5796136" y="4545886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425"/>
            <p:cNvSpPr>
              <a:spLocks noChangeShapeType="1"/>
            </p:cNvSpPr>
            <p:nvPr/>
          </p:nvSpPr>
          <p:spPr bwMode="auto">
            <a:xfrm flipV="1">
              <a:off x="5793768" y="4763167"/>
              <a:ext cx="74377" cy="219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425"/>
            <p:cNvSpPr>
              <a:spLocks noChangeShapeType="1"/>
            </p:cNvSpPr>
            <p:nvPr/>
          </p:nvSpPr>
          <p:spPr bwMode="auto">
            <a:xfrm flipV="1">
              <a:off x="2555776" y="4773084"/>
              <a:ext cx="288031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425"/>
            <p:cNvSpPr>
              <a:spLocks noChangeShapeType="1"/>
            </p:cNvSpPr>
            <p:nvPr/>
          </p:nvSpPr>
          <p:spPr bwMode="auto">
            <a:xfrm flipV="1">
              <a:off x="3566608" y="4768647"/>
              <a:ext cx="158145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425"/>
            <p:cNvSpPr>
              <a:spLocks noChangeShapeType="1"/>
            </p:cNvSpPr>
            <p:nvPr/>
          </p:nvSpPr>
          <p:spPr bwMode="auto">
            <a:xfrm flipH="1">
              <a:off x="2699792" y="4547142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425"/>
            <p:cNvSpPr>
              <a:spLocks noChangeShapeType="1"/>
            </p:cNvSpPr>
            <p:nvPr/>
          </p:nvSpPr>
          <p:spPr bwMode="auto">
            <a:xfrm flipH="1">
              <a:off x="2566660" y="4544324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425"/>
            <p:cNvSpPr>
              <a:spLocks noChangeShapeType="1"/>
            </p:cNvSpPr>
            <p:nvPr/>
          </p:nvSpPr>
          <p:spPr bwMode="auto">
            <a:xfrm flipH="1">
              <a:off x="3737130" y="4549961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425"/>
            <p:cNvSpPr>
              <a:spLocks noChangeShapeType="1"/>
            </p:cNvSpPr>
            <p:nvPr/>
          </p:nvSpPr>
          <p:spPr bwMode="auto">
            <a:xfrm flipH="1">
              <a:off x="3603998" y="4547143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425"/>
            <p:cNvSpPr>
              <a:spLocks noChangeShapeType="1"/>
            </p:cNvSpPr>
            <p:nvPr/>
          </p:nvSpPr>
          <p:spPr bwMode="auto">
            <a:xfrm flipH="1">
              <a:off x="4003400" y="4549961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425"/>
            <p:cNvSpPr>
              <a:spLocks noChangeShapeType="1"/>
            </p:cNvSpPr>
            <p:nvPr/>
          </p:nvSpPr>
          <p:spPr bwMode="auto">
            <a:xfrm flipH="1">
              <a:off x="3870268" y="4547143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425"/>
            <p:cNvSpPr>
              <a:spLocks noChangeShapeType="1"/>
            </p:cNvSpPr>
            <p:nvPr/>
          </p:nvSpPr>
          <p:spPr bwMode="auto">
            <a:xfrm flipH="1">
              <a:off x="4291432" y="4549961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425"/>
            <p:cNvSpPr>
              <a:spLocks noChangeShapeType="1"/>
            </p:cNvSpPr>
            <p:nvPr/>
          </p:nvSpPr>
          <p:spPr bwMode="auto">
            <a:xfrm flipH="1">
              <a:off x="4158300" y="4547143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425"/>
            <p:cNvSpPr>
              <a:spLocks noChangeShapeType="1"/>
            </p:cNvSpPr>
            <p:nvPr/>
          </p:nvSpPr>
          <p:spPr bwMode="auto">
            <a:xfrm flipH="1">
              <a:off x="4557702" y="4549961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425"/>
            <p:cNvSpPr>
              <a:spLocks noChangeShapeType="1"/>
            </p:cNvSpPr>
            <p:nvPr/>
          </p:nvSpPr>
          <p:spPr bwMode="auto">
            <a:xfrm flipH="1">
              <a:off x="4424570" y="4547143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425"/>
            <p:cNvSpPr>
              <a:spLocks noChangeShapeType="1"/>
            </p:cNvSpPr>
            <p:nvPr/>
          </p:nvSpPr>
          <p:spPr bwMode="auto">
            <a:xfrm flipH="1">
              <a:off x="4839012" y="4549961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425"/>
            <p:cNvSpPr>
              <a:spLocks noChangeShapeType="1"/>
            </p:cNvSpPr>
            <p:nvPr/>
          </p:nvSpPr>
          <p:spPr bwMode="auto">
            <a:xfrm flipH="1">
              <a:off x="4705880" y="4547143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425"/>
            <p:cNvSpPr>
              <a:spLocks noChangeShapeType="1"/>
            </p:cNvSpPr>
            <p:nvPr/>
          </p:nvSpPr>
          <p:spPr bwMode="auto">
            <a:xfrm flipH="1">
              <a:off x="4972150" y="4547143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425"/>
            <p:cNvSpPr>
              <a:spLocks noChangeShapeType="1"/>
            </p:cNvSpPr>
            <p:nvPr/>
          </p:nvSpPr>
          <p:spPr bwMode="auto">
            <a:xfrm flipH="1">
              <a:off x="3227942" y="4437111"/>
              <a:ext cx="3010" cy="937368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425"/>
            <p:cNvSpPr>
              <a:spLocks noChangeShapeType="1"/>
            </p:cNvSpPr>
            <p:nvPr/>
          </p:nvSpPr>
          <p:spPr bwMode="auto">
            <a:xfrm flipH="1">
              <a:off x="3563888" y="4294359"/>
              <a:ext cx="0" cy="728465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425"/>
            <p:cNvSpPr>
              <a:spLocks noChangeShapeType="1"/>
            </p:cNvSpPr>
            <p:nvPr/>
          </p:nvSpPr>
          <p:spPr bwMode="auto">
            <a:xfrm flipH="1">
              <a:off x="2843808" y="4786070"/>
              <a:ext cx="1" cy="587146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425"/>
            <p:cNvSpPr>
              <a:spLocks noChangeShapeType="1"/>
            </p:cNvSpPr>
            <p:nvPr/>
          </p:nvSpPr>
          <p:spPr bwMode="auto">
            <a:xfrm>
              <a:off x="3491879" y="5123206"/>
              <a:ext cx="3" cy="251273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425"/>
            <p:cNvSpPr>
              <a:spLocks noChangeShapeType="1"/>
            </p:cNvSpPr>
            <p:nvPr/>
          </p:nvSpPr>
          <p:spPr bwMode="auto">
            <a:xfrm>
              <a:off x="5508103" y="4437111"/>
              <a:ext cx="4423" cy="937367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425"/>
            <p:cNvSpPr>
              <a:spLocks noChangeShapeType="1"/>
            </p:cNvSpPr>
            <p:nvPr/>
          </p:nvSpPr>
          <p:spPr bwMode="auto">
            <a:xfrm flipH="1">
              <a:off x="5148063" y="4763165"/>
              <a:ext cx="0" cy="611313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425"/>
            <p:cNvSpPr>
              <a:spLocks noChangeShapeType="1"/>
            </p:cNvSpPr>
            <p:nvPr/>
          </p:nvSpPr>
          <p:spPr bwMode="auto">
            <a:xfrm flipH="1" flipV="1">
              <a:off x="5719394" y="4917585"/>
              <a:ext cx="148749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Text Box 430"/>
            <p:cNvSpPr txBox="1">
              <a:spLocks noChangeArrowheads="1"/>
            </p:cNvSpPr>
            <p:nvPr/>
          </p:nvSpPr>
          <p:spPr bwMode="auto">
            <a:xfrm>
              <a:off x="2267744" y="4880319"/>
              <a:ext cx="218630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</a:rPr>
                <a:t>Q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71" name="Text Box 430"/>
            <p:cNvSpPr txBox="1">
              <a:spLocks noChangeArrowheads="1"/>
            </p:cNvSpPr>
            <p:nvPr/>
          </p:nvSpPr>
          <p:spPr bwMode="auto">
            <a:xfrm>
              <a:off x="2195736" y="4194224"/>
              <a:ext cx="290638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CP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72" name="Text Box 430"/>
            <p:cNvSpPr txBox="1">
              <a:spLocks noChangeArrowheads="1"/>
            </p:cNvSpPr>
            <p:nvPr/>
          </p:nvSpPr>
          <p:spPr bwMode="auto">
            <a:xfrm>
              <a:off x="2900876" y="5131591"/>
              <a:ext cx="266968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①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73" name="Text Box 430"/>
            <p:cNvSpPr txBox="1">
              <a:spLocks noChangeArrowheads="1"/>
            </p:cNvSpPr>
            <p:nvPr/>
          </p:nvSpPr>
          <p:spPr bwMode="auto">
            <a:xfrm>
              <a:off x="3224912" y="5131591"/>
              <a:ext cx="266968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③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74" name="Text Box 430"/>
            <p:cNvSpPr txBox="1">
              <a:spLocks noChangeArrowheads="1"/>
            </p:cNvSpPr>
            <p:nvPr/>
          </p:nvSpPr>
          <p:spPr bwMode="auto">
            <a:xfrm>
              <a:off x="3275856" y="4258260"/>
              <a:ext cx="266968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②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75" name="Text Box 430"/>
            <p:cNvSpPr txBox="1">
              <a:spLocks noChangeArrowheads="1"/>
            </p:cNvSpPr>
            <p:nvPr/>
          </p:nvSpPr>
          <p:spPr bwMode="auto">
            <a:xfrm>
              <a:off x="6204908" y="4221089"/>
              <a:ext cx="1535444" cy="1080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2000" dirty="0" smtClean="0">
                  <a:solidFill>
                    <a:schemeClr val="tx1"/>
                  </a:solidFill>
                </a:rPr>
                <a:t>①建立时间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pPr algn="l"/>
              <a:r>
                <a:rPr lang="zh-CN" altLang="en-US" sz="2000" dirty="0" smtClean="0">
                  <a:solidFill>
                    <a:schemeClr val="tx1"/>
                  </a:solidFill>
                </a:rPr>
                <a:t>②保持时间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pPr algn="l"/>
              <a:r>
                <a:rPr lang="zh-CN" altLang="en-US" sz="2000" dirty="0" smtClean="0">
                  <a:solidFill>
                    <a:schemeClr val="tx1"/>
                  </a:solidFill>
                </a:rPr>
                <a:t>③写入延迟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176" name="Line 425"/>
            <p:cNvSpPr>
              <a:spLocks noChangeShapeType="1"/>
            </p:cNvSpPr>
            <p:nvPr/>
          </p:nvSpPr>
          <p:spPr bwMode="auto">
            <a:xfrm flipV="1">
              <a:off x="3230951" y="4243660"/>
              <a:ext cx="0" cy="144016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 type="arrow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425"/>
            <p:cNvSpPr>
              <a:spLocks noChangeShapeType="1"/>
            </p:cNvSpPr>
            <p:nvPr/>
          </p:nvSpPr>
          <p:spPr bwMode="auto">
            <a:xfrm flipV="1">
              <a:off x="5508103" y="4227440"/>
              <a:ext cx="0" cy="144016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 type="arrow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4" name="AutoShape 40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Text Box 7"/>
          <p:cNvSpPr txBox="1">
            <a:spLocks noChangeArrowheads="1"/>
          </p:cNvSpPr>
          <p:nvPr/>
        </p:nvSpPr>
        <p:spPr bwMode="auto">
          <a:xfrm>
            <a:off x="179513" y="5229200"/>
            <a:ext cx="648072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锁存器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u="sng" dirty="0" smtClean="0">
                <a:solidFill>
                  <a:schemeClr val="tx1"/>
                </a:solidFill>
                <a:latin typeface="+mn-lt"/>
              </a:rPr>
              <a:t>控制信号</a:t>
            </a:r>
            <a:r>
              <a:rPr lang="zh-CN" altLang="en-US" dirty="0" smtClean="0">
                <a:solidFill>
                  <a:srgbClr val="990099"/>
                </a:solidFill>
              </a:rPr>
              <a:t>应在</a:t>
            </a:r>
            <a:r>
              <a:rPr lang="zh-CN" altLang="en-US" dirty="0" smtClean="0">
                <a:solidFill>
                  <a:schemeClr val="tx1"/>
                </a:solidFill>
              </a:rPr>
              <a:t>数据稳定时无效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255" name="组合 254"/>
          <p:cNvGrpSpPr/>
          <p:nvPr/>
        </p:nvGrpSpPr>
        <p:grpSpPr>
          <a:xfrm>
            <a:off x="6732240" y="5301208"/>
            <a:ext cx="1765773" cy="938924"/>
            <a:chOff x="2265138" y="2204863"/>
            <a:chExt cx="1765773" cy="938924"/>
          </a:xfrm>
        </p:grpSpPr>
        <p:sp>
          <p:nvSpPr>
            <p:cNvPr id="256" name="Text Box 430"/>
            <p:cNvSpPr txBox="1">
              <a:spLocks noChangeArrowheads="1"/>
            </p:cNvSpPr>
            <p:nvPr/>
          </p:nvSpPr>
          <p:spPr bwMode="auto">
            <a:xfrm>
              <a:off x="2555775" y="2573733"/>
              <a:ext cx="288032" cy="216024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257" name="Text Box 430"/>
            <p:cNvSpPr txBox="1">
              <a:spLocks noChangeArrowheads="1"/>
            </p:cNvSpPr>
            <p:nvPr/>
          </p:nvSpPr>
          <p:spPr bwMode="auto">
            <a:xfrm>
              <a:off x="2987824" y="2924240"/>
              <a:ext cx="997012" cy="21672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80000"/>
                </a:lnSpc>
              </a:pP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258" name="Text Box 430"/>
            <p:cNvSpPr txBox="1">
              <a:spLocks noChangeArrowheads="1"/>
            </p:cNvSpPr>
            <p:nvPr/>
          </p:nvSpPr>
          <p:spPr bwMode="auto">
            <a:xfrm>
              <a:off x="2851272" y="2564200"/>
              <a:ext cx="784624" cy="21672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80000"/>
                </a:lnSpc>
              </a:pP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259" name="Text Box 430"/>
            <p:cNvSpPr txBox="1">
              <a:spLocks noChangeArrowheads="1"/>
            </p:cNvSpPr>
            <p:nvPr/>
          </p:nvSpPr>
          <p:spPr bwMode="auto">
            <a:xfrm>
              <a:off x="3635896" y="2566162"/>
              <a:ext cx="348940" cy="208344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260" name="Text Box 430"/>
            <p:cNvSpPr txBox="1">
              <a:spLocks noChangeArrowheads="1"/>
            </p:cNvSpPr>
            <p:nvPr/>
          </p:nvSpPr>
          <p:spPr bwMode="auto">
            <a:xfrm>
              <a:off x="2555776" y="2915647"/>
              <a:ext cx="424654" cy="216024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261" name="Line 425"/>
            <p:cNvSpPr>
              <a:spLocks noChangeShapeType="1"/>
            </p:cNvSpPr>
            <p:nvPr/>
          </p:nvSpPr>
          <p:spPr bwMode="auto">
            <a:xfrm flipV="1">
              <a:off x="3635896" y="2204869"/>
              <a:ext cx="0" cy="21728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Line 425"/>
            <p:cNvSpPr>
              <a:spLocks noChangeShapeType="1"/>
            </p:cNvSpPr>
            <p:nvPr/>
          </p:nvSpPr>
          <p:spPr bwMode="auto">
            <a:xfrm flipV="1">
              <a:off x="2555779" y="2422147"/>
              <a:ext cx="288030" cy="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Text Box 430"/>
            <p:cNvSpPr txBox="1">
              <a:spLocks noChangeArrowheads="1"/>
            </p:cNvSpPr>
            <p:nvPr/>
          </p:nvSpPr>
          <p:spPr bwMode="auto">
            <a:xfrm>
              <a:off x="2334540" y="2532182"/>
              <a:ext cx="218630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</a:rPr>
                <a:t>D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264" name="Line 425"/>
            <p:cNvSpPr>
              <a:spLocks noChangeShapeType="1"/>
            </p:cNvSpPr>
            <p:nvPr/>
          </p:nvSpPr>
          <p:spPr bwMode="auto">
            <a:xfrm>
              <a:off x="2843808" y="2780925"/>
              <a:ext cx="360040" cy="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Line 425"/>
            <p:cNvSpPr>
              <a:spLocks noChangeShapeType="1"/>
            </p:cNvSpPr>
            <p:nvPr/>
          </p:nvSpPr>
          <p:spPr bwMode="auto">
            <a:xfrm flipV="1">
              <a:off x="2843808" y="2204869"/>
              <a:ext cx="0" cy="21728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" name="Line 425"/>
            <p:cNvSpPr>
              <a:spLocks noChangeShapeType="1"/>
            </p:cNvSpPr>
            <p:nvPr/>
          </p:nvSpPr>
          <p:spPr bwMode="auto">
            <a:xfrm>
              <a:off x="2843808" y="2204867"/>
              <a:ext cx="792087" cy="126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Line 425"/>
            <p:cNvSpPr>
              <a:spLocks noChangeShapeType="1"/>
            </p:cNvSpPr>
            <p:nvPr/>
          </p:nvSpPr>
          <p:spPr bwMode="auto">
            <a:xfrm flipV="1">
              <a:off x="2555776" y="2917697"/>
              <a:ext cx="43204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Line 425"/>
            <p:cNvSpPr>
              <a:spLocks noChangeShapeType="1"/>
            </p:cNvSpPr>
            <p:nvPr/>
          </p:nvSpPr>
          <p:spPr bwMode="auto">
            <a:xfrm flipV="1">
              <a:off x="2987824" y="2917828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Line 425"/>
            <p:cNvSpPr>
              <a:spLocks noChangeShapeType="1"/>
            </p:cNvSpPr>
            <p:nvPr/>
          </p:nvSpPr>
          <p:spPr bwMode="auto">
            <a:xfrm flipV="1">
              <a:off x="3645733" y="2422146"/>
              <a:ext cx="385178" cy="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Line 425"/>
            <p:cNvSpPr>
              <a:spLocks noChangeShapeType="1"/>
            </p:cNvSpPr>
            <p:nvPr/>
          </p:nvSpPr>
          <p:spPr bwMode="auto">
            <a:xfrm flipH="1">
              <a:off x="3632886" y="2204864"/>
              <a:ext cx="3010" cy="937368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" name="Line 425"/>
            <p:cNvSpPr>
              <a:spLocks noChangeShapeType="1"/>
            </p:cNvSpPr>
            <p:nvPr/>
          </p:nvSpPr>
          <p:spPr bwMode="auto">
            <a:xfrm flipH="1">
              <a:off x="2843807" y="2204863"/>
              <a:ext cx="1" cy="931915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" name="Text Box 430"/>
            <p:cNvSpPr txBox="1">
              <a:spLocks noChangeArrowheads="1"/>
            </p:cNvSpPr>
            <p:nvPr/>
          </p:nvSpPr>
          <p:spPr bwMode="auto">
            <a:xfrm>
              <a:off x="2337146" y="2892222"/>
              <a:ext cx="218630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</a:rPr>
                <a:t>Q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273" name="Text Box 430"/>
            <p:cNvSpPr txBox="1">
              <a:spLocks noChangeArrowheads="1"/>
            </p:cNvSpPr>
            <p:nvPr/>
          </p:nvSpPr>
          <p:spPr bwMode="auto">
            <a:xfrm>
              <a:off x="2265138" y="2206127"/>
              <a:ext cx="290638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En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274" name="Line 425"/>
            <p:cNvSpPr>
              <a:spLocks noChangeShapeType="1"/>
            </p:cNvSpPr>
            <p:nvPr/>
          </p:nvSpPr>
          <p:spPr bwMode="auto">
            <a:xfrm>
              <a:off x="2555776" y="2564901"/>
              <a:ext cx="288032" cy="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Line 425"/>
            <p:cNvSpPr>
              <a:spLocks noChangeShapeType="1"/>
            </p:cNvSpPr>
            <p:nvPr/>
          </p:nvSpPr>
          <p:spPr bwMode="auto">
            <a:xfrm flipV="1">
              <a:off x="2843808" y="2564904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" name="Line 425"/>
            <p:cNvSpPr>
              <a:spLocks noChangeShapeType="1"/>
            </p:cNvSpPr>
            <p:nvPr/>
          </p:nvSpPr>
          <p:spPr bwMode="auto">
            <a:xfrm flipV="1">
              <a:off x="3203848" y="2564904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" name="Line 425"/>
            <p:cNvSpPr>
              <a:spLocks noChangeShapeType="1"/>
            </p:cNvSpPr>
            <p:nvPr/>
          </p:nvSpPr>
          <p:spPr bwMode="auto">
            <a:xfrm flipV="1">
              <a:off x="3275856" y="2563646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" name="Line 425"/>
            <p:cNvSpPr>
              <a:spLocks noChangeShapeType="1"/>
            </p:cNvSpPr>
            <p:nvPr/>
          </p:nvSpPr>
          <p:spPr bwMode="auto">
            <a:xfrm>
              <a:off x="3275856" y="2780928"/>
              <a:ext cx="139097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" name="Line 425"/>
            <p:cNvSpPr>
              <a:spLocks noChangeShapeType="1"/>
            </p:cNvSpPr>
            <p:nvPr/>
          </p:nvSpPr>
          <p:spPr bwMode="auto">
            <a:xfrm flipV="1">
              <a:off x="3419872" y="2566162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" name="Line 425"/>
            <p:cNvSpPr>
              <a:spLocks noChangeShapeType="1"/>
            </p:cNvSpPr>
            <p:nvPr/>
          </p:nvSpPr>
          <p:spPr bwMode="auto">
            <a:xfrm flipV="1">
              <a:off x="3491880" y="2564904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Line 425"/>
            <p:cNvSpPr>
              <a:spLocks noChangeShapeType="1"/>
            </p:cNvSpPr>
            <p:nvPr/>
          </p:nvSpPr>
          <p:spPr bwMode="auto">
            <a:xfrm flipV="1">
              <a:off x="3419872" y="2568407"/>
              <a:ext cx="7201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" name="Line 425"/>
            <p:cNvSpPr>
              <a:spLocks noChangeShapeType="1"/>
            </p:cNvSpPr>
            <p:nvPr/>
          </p:nvSpPr>
          <p:spPr bwMode="auto">
            <a:xfrm>
              <a:off x="3491880" y="2780928"/>
              <a:ext cx="216024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" name="Line 425"/>
            <p:cNvSpPr>
              <a:spLocks noChangeShapeType="1"/>
            </p:cNvSpPr>
            <p:nvPr/>
          </p:nvSpPr>
          <p:spPr bwMode="auto">
            <a:xfrm flipV="1">
              <a:off x="3707904" y="2566162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" name="Line 425"/>
            <p:cNvSpPr>
              <a:spLocks noChangeShapeType="1"/>
            </p:cNvSpPr>
            <p:nvPr/>
          </p:nvSpPr>
          <p:spPr bwMode="auto">
            <a:xfrm flipV="1">
              <a:off x="3779912" y="2564904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" name="Line 425"/>
            <p:cNvSpPr>
              <a:spLocks noChangeShapeType="1"/>
            </p:cNvSpPr>
            <p:nvPr/>
          </p:nvSpPr>
          <p:spPr bwMode="auto">
            <a:xfrm flipV="1">
              <a:off x="3707904" y="2568407"/>
              <a:ext cx="720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" name="Line 425"/>
            <p:cNvSpPr>
              <a:spLocks noChangeShapeType="1"/>
            </p:cNvSpPr>
            <p:nvPr/>
          </p:nvSpPr>
          <p:spPr bwMode="auto">
            <a:xfrm>
              <a:off x="3779912" y="2780928"/>
              <a:ext cx="216024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" name="Line 425"/>
            <p:cNvSpPr>
              <a:spLocks noChangeShapeType="1"/>
            </p:cNvSpPr>
            <p:nvPr/>
          </p:nvSpPr>
          <p:spPr bwMode="auto">
            <a:xfrm flipV="1">
              <a:off x="3347862" y="2922428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" name="Line 425"/>
            <p:cNvSpPr>
              <a:spLocks noChangeShapeType="1"/>
            </p:cNvSpPr>
            <p:nvPr/>
          </p:nvSpPr>
          <p:spPr bwMode="auto">
            <a:xfrm flipV="1">
              <a:off x="3419870" y="2921170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9" name="Line 425"/>
            <p:cNvSpPr>
              <a:spLocks noChangeShapeType="1"/>
            </p:cNvSpPr>
            <p:nvPr/>
          </p:nvSpPr>
          <p:spPr bwMode="auto">
            <a:xfrm>
              <a:off x="3419870" y="3138452"/>
              <a:ext cx="139097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0" name="Line 425"/>
            <p:cNvSpPr>
              <a:spLocks noChangeShapeType="1"/>
            </p:cNvSpPr>
            <p:nvPr/>
          </p:nvSpPr>
          <p:spPr bwMode="auto">
            <a:xfrm flipV="1">
              <a:off x="3563886" y="2923686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" name="Line 425"/>
            <p:cNvSpPr>
              <a:spLocks noChangeShapeType="1"/>
            </p:cNvSpPr>
            <p:nvPr/>
          </p:nvSpPr>
          <p:spPr bwMode="auto">
            <a:xfrm flipV="1">
              <a:off x="3635894" y="2922428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" name="Line 425"/>
            <p:cNvSpPr>
              <a:spLocks noChangeShapeType="1"/>
            </p:cNvSpPr>
            <p:nvPr/>
          </p:nvSpPr>
          <p:spPr bwMode="auto">
            <a:xfrm flipV="1">
              <a:off x="3563886" y="2925931"/>
              <a:ext cx="7201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3" name="Line 425"/>
            <p:cNvSpPr>
              <a:spLocks noChangeShapeType="1"/>
            </p:cNvSpPr>
            <p:nvPr/>
          </p:nvSpPr>
          <p:spPr bwMode="auto">
            <a:xfrm flipV="1">
              <a:off x="3644280" y="3135108"/>
              <a:ext cx="351656" cy="334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" name="Line 425"/>
            <p:cNvSpPr>
              <a:spLocks noChangeShapeType="1"/>
            </p:cNvSpPr>
            <p:nvPr/>
          </p:nvSpPr>
          <p:spPr bwMode="auto">
            <a:xfrm flipV="1">
              <a:off x="3203846" y="2564904"/>
              <a:ext cx="7201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" name="Line 425"/>
            <p:cNvSpPr>
              <a:spLocks noChangeShapeType="1"/>
            </p:cNvSpPr>
            <p:nvPr/>
          </p:nvSpPr>
          <p:spPr bwMode="auto">
            <a:xfrm flipV="1">
              <a:off x="3339478" y="2924944"/>
              <a:ext cx="7201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6" name="Line 425"/>
            <p:cNvSpPr>
              <a:spLocks noChangeShapeType="1"/>
            </p:cNvSpPr>
            <p:nvPr/>
          </p:nvSpPr>
          <p:spPr bwMode="auto">
            <a:xfrm>
              <a:off x="2987824" y="3140965"/>
              <a:ext cx="360040" cy="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" name="Line 425"/>
            <p:cNvSpPr>
              <a:spLocks noChangeShapeType="1"/>
            </p:cNvSpPr>
            <p:nvPr/>
          </p:nvSpPr>
          <p:spPr bwMode="auto">
            <a:xfrm flipH="1">
              <a:off x="2585002" y="2927762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" name="Line 425"/>
            <p:cNvSpPr>
              <a:spLocks noChangeShapeType="1"/>
            </p:cNvSpPr>
            <p:nvPr/>
          </p:nvSpPr>
          <p:spPr bwMode="auto">
            <a:xfrm flipH="1">
              <a:off x="2851272" y="2927762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" name="Line 425"/>
            <p:cNvSpPr>
              <a:spLocks noChangeShapeType="1"/>
            </p:cNvSpPr>
            <p:nvPr/>
          </p:nvSpPr>
          <p:spPr bwMode="auto">
            <a:xfrm flipH="1">
              <a:off x="2718140" y="2924944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" name="Line 425"/>
            <p:cNvSpPr>
              <a:spLocks noChangeShapeType="1"/>
            </p:cNvSpPr>
            <p:nvPr/>
          </p:nvSpPr>
          <p:spPr bwMode="auto">
            <a:xfrm flipV="1">
              <a:off x="2555776" y="3140968"/>
              <a:ext cx="43204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1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00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102</a:t>
            </a:fld>
            <a:endParaRPr lang="en-US" altLang="zh-CN"/>
          </a:p>
        </p:txBody>
      </p:sp>
      <p:pic>
        <p:nvPicPr>
          <p:cNvPr id="33997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33" y="836712"/>
            <a:ext cx="8207787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9512" y="3547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990099"/>
                </a:solidFill>
              </a:rPr>
              <a:t>      </a:t>
            </a:r>
            <a:r>
              <a:rPr lang="zh-CN" altLang="en-US" dirty="0">
                <a:solidFill>
                  <a:srgbClr val="990099"/>
                </a:solidFill>
              </a:rPr>
              <a:t>示例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触发器、锁存器的特性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Quartus</a:t>
            </a:r>
            <a:r>
              <a:rPr lang="en-US" altLang="zh-CN" sz="2000" dirty="0" smtClean="0">
                <a:solidFill>
                  <a:schemeClr val="tx1"/>
                </a:solidFill>
              </a:rPr>
              <a:t> II</a:t>
            </a:r>
            <a:r>
              <a:rPr lang="zh-CN" altLang="en-US" sz="2000" dirty="0" smtClean="0">
                <a:solidFill>
                  <a:schemeClr val="tx1"/>
                </a:solidFill>
              </a:rPr>
              <a:t>的</a:t>
            </a:r>
            <a:r>
              <a:rPr lang="en-US" altLang="zh-CN" sz="2000" dirty="0" smtClean="0">
                <a:solidFill>
                  <a:schemeClr val="tx1"/>
                </a:solidFill>
              </a:rPr>
              <a:t>Timing</a:t>
            </a:r>
            <a:r>
              <a:rPr lang="zh-CN" altLang="en-US" sz="2000" dirty="0" smtClean="0">
                <a:solidFill>
                  <a:schemeClr val="tx1"/>
                </a:solidFill>
              </a:rPr>
              <a:t>仿真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69" y="2564904"/>
            <a:ext cx="8207787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2468528" y="2609909"/>
            <a:ext cx="5832648" cy="1588320"/>
            <a:chOff x="2453288" y="3856905"/>
            <a:chExt cx="5832648" cy="1588320"/>
          </a:xfrm>
        </p:grpSpPr>
        <p:sp>
          <p:nvSpPr>
            <p:cNvPr id="11" name="Text Box 430"/>
            <p:cNvSpPr txBox="1">
              <a:spLocks noChangeArrowheads="1"/>
            </p:cNvSpPr>
            <p:nvPr/>
          </p:nvSpPr>
          <p:spPr bwMode="auto">
            <a:xfrm>
              <a:off x="3356177" y="4189942"/>
              <a:ext cx="540000" cy="5400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 Box 430"/>
            <p:cNvSpPr txBox="1">
              <a:spLocks noChangeArrowheads="1"/>
            </p:cNvSpPr>
            <p:nvPr/>
          </p:nvSpPr>
          <p:spPr bwMode="auto">
            <a:xfrm>
              <a:off x="3361718" y="4621990"/>
              <a:ext cx="450000" cy="5400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430"/>
            <p:cNvSpPr txBox="1">
              <a:spLocks noChangeArrowheads="1"/>
            </p:cNvSpPr>
            <p:nvPr/>
          </p:nvSpPr>
          <p:spPr bwMode="auto">
            <a:xfrm>
              <a:off x="2460908" y="5252060"/>
              <a:ext cx="522000" cy="5400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直接箭头连接符 3"/>
            <p:cNvCxnSpPr/>
            <p:nvPr/>
          </p:nvCxnSpPr>
          <p:spPr bwMode="auto">
            <a:xfrm flipV="1">
              <a:off x="2453288" y="5072060"/>
              <a:ext cx="0" cy="18000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>
              <a:off x="3347864" y="4481744"/>
              <a:ext cx="178496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4" name="椭圆 13"/>
            <p:cNvSpPr/>
            <p:nvPr/>
          </p:nvSpPr>
          <p:spPr bwMode="auto">
            <a:xfrm>
              <a:off x="5538584" y="4716500"/>
              <a:ext cx="72008" cy="103512"/>
            </a:xfrm>
            <a:prstGeom prst="ellipse">
              <a:avLst/>
            </a:prstGeom>
            <a:noFill/>
            <a:ln w="127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2" name="椭圆 21"/>
            <p:cNvSpPr/>
            <p:nvPr/>
          </p:nvSpPr>
          <p:spPr bwMode="auto">
            <a:xfrm>
              <a:off x="5106536" y="3883908"/>
              <a:ext cx="72008" cy="99010"/>
            </a:xfrm>
            <a:prstGeom prst="ellipse">
              <a:avLst/>
            </a:prstGeom>
            <a:noFill/>
            <a:ln w="127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7437080" y="5324069"/>
              <a:ext cx="45719" cy="121156"/>
            </a:xfrm>
            <a:prstGeom prst="ellipse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4" name="椭圆 23"/>
            <p:cNvSpPr/>
            <p:nvPr/>
          </p:nvSpPr>
          <p:spPr bwMode="auto">
            <a:xfrm>
              <a:off x="6903930" y="3901911"/>
              <a:ext cx="72008" cy="126013"/>
            </a:xfrm>
            <a:prstGeom prst="ellipse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5" name="椭圆 24"/>
            <p:cNvSpPr/>
            <p:nvPr/>
          </p:nvSpPr>
          <p:spPr bwMode="auto">
            <a:xfrm>
              <a:off x="8213928" y="4709385"/>
              <a:ext cx="72008" cy="121513"/>
            </a:xfrm>
            <a:prstGeom prst="ellipse">
              <a:avLst/>
            </a:prstGeom>
            <a:noFill/>
            <a:ln w="127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6" name="椭圆 25"/>
            <p:cNvSpPr/>
            <p:nvPr/>
          </p:nvSpPr>
          <p:spPr bwMode="auto">
            <a:xfrm>
              <a:off x="7779209" y="3856905"/>
              <a:ext cx="69236" cy="121513"/>
            </a:xfrm>
            <a:prstGeom prst="ellipse">
              <a:avLst/>
            </a:prstGeom>
            <a:noFill/>
            <a:ln w="127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>
              <a:off x="6926080" y="4476301"/>
              <a:ext cx="88200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 flipV="1">
              <a:off x="6920556" y="5108044"/>
              <a:ext cx="0" cy="14400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1" name="AutoShape 29"/>
          <p:cNvSpPr>
            <a:spLocks/>
          </p:cNvSpPr>
          <p:nvPr/>
        </p:nvSpPr>
        <p:spPr bwMode="auto">
          <a:xfrm>
            <a:off x="2051720" y="4293096"/>
            <a:ext cx="1169403" cy="285182"/>
          </a:xfrm>
          <a:prstGeom prst="borderCallout2">
            <a:avLst>
              <a:gd name="adj1" fmla="val -4246"/>
              <a:gd name="adj2" fmla="val 51317"/>
              <a:gd name="adj3" fmla="val -38509"/>
              <a:gd name="adj4" fmla="val 52651"/>
              <a:gd name="adj5" fmla="val -77346"/>
              <a:gd name="adj6" fmla="val 66956"/>
            </a:avLst>
          </a:prstGeom>
          <a:solidFill>
            <a:srgbClr val="CCFFFF"/>
          </a:solidFill>
          <a:ln w="15875">
            <a:solidFill>
              <a:schemeClr val="tx1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b="1" dirty="0" smtClean="0">
                <a:solidFill>
                  <a:schemeClr val="tx1"/>
                </a:solidFill>
              </a:rPr>
              <a:t>器件时延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32" name="AutoShape 29"/>
          <p:cNvSpPr>
            <a:spLocks/>
          </p:cNvSpPr>
          <p:nvPr/>
        </p:nvSpPr>
        <p:spPr bwMode="auto">
          <a:xfrm>
            <a:off x="4227816" y="4293096"/>
            <a:ext cx="1169403" cy="285182"/>
          </a:xfrm>
          <a:prstGeom prst="borderCallout2">
            <a:avLst>
              <a:gd name="adj1" fmla="val -4246"/>
              <a:gd name="adj2" fmla="val 51317"/>
              <a:gd name="adj3" fmla="val -38509"/>
              <a:gd name="adj4" fmla="val 52651"/>
              <a:gd name="adj5" fmla="val -313505"/>
              <a:gd name="adj6" fmla="val 78540"/>
            </a:avLst>
          </a:prstGeom>
          <a:solidFill>
            <a:srgbClr val="CCFFFF"/>
          </a:solidFill>
          <a:ln w="15875">
            <a:solidFill>
              <a:schemeClr val="tx1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b="1" dirty="0" smtClean="0">
                <a:solidFill>
                  <a:schemeClr val="tx1"/>
                </a:solidFill>
              </a:rPr>
              <a:t>锁住时刻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131840" y="5245529"/>
            <a:ext cx="3312368" cy="1207807"/>
            <a:chOff x="5508104" y="3733361"/>
            <a:chExt cx="3312368" cy="1207807"/>
          </a:xfrm>
        </p:grpSpPr>
        <p:sp>
          <p:nvSpPr>
            <p:cNvPr id="34" name="Text Box 430"/>
            <p:cNvSpPr txBox="1">
              <a:spLocks noChangeArrowheads="1"/>
            </p:cNvSpPr>
            <p:nvPr/>
          </p:nvSpPr>
          <p:spPr bwMode="auto">
            <a:xfrm>
              <a:off x="5868144" y="4698280"/>
              <a:ext cx="2498930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D</a:t>
              </a:r>
              <a:r>
                <a:rPr lang="en-US" altLang="zh-CN" sz="1800" b="1" baseline="-16000" dirty="0" smtClean="0">
                  <a:solidFill>
                    <a:schemeClr val="tx1"/>
                  </a:solidFill>
                  <a:latin typeface="宋体" pitchFamily="2" charset="-122"/>
                </a:rPr>
                <a:t>2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      </a:t>
              </a:r>
              <a:r>
                <a:rPr lang="en-US" altLang="zh-CN" sz="12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D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       D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5" name="Rectangle 412"/>
            <p:cNvSpPr>
              <a:spLocks noChangeArrowheads="1"/>
            </p:cNvSpPr>
            <p:nvPr/>
          </p:nvSpPr>
          <p:spPr bwMode="auto">
            <a:xfrm>
              <a:off x="5508104" y="3733361"/>
              <a:ext cx="3312368" cy="93617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131839" y="5244122"/>
            <a:ext cx="3312369" cy="1303288"/>
            <a:chOff x="5508103" y="3731954"/>
            <a:chExt cx="3312369" cy="1303288"/>
          </a:xfrm>
        </p:grpSpPr>
        <p:sp>
          <p:nvSpPr>
            <p:cNvPr id="37" name="Rectangle 412"/>
            <p:cNvSpPr>
              <a:spLocks noChangeArrowheads="1"/>
            </p:cNvSpPr>
            <p:nvPr/>
          </p:nvSpPr>
          <p:spPr bwMode="auto">
            <a:xfrm>
              <a:off x="5508103" y="3731954"/>
              <a:ext cx="3312369" cy="103177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8" name="直接箭头连接符 109"/>
            <p:cNvCxnSpPr/>
            <p:nvPr/>
          </p:nvCxnSpPr>
          <p:spPr bwMode="auto">
            <a:xfrm flipV="1">
              <a:off x="7004133" y="3778522"/>
              <a:ext cx="1096259" cy="924488"/>
            </a:xfrm>
            <a:prstGeom prst="bentConnector3">
              <a:avLst>
                <a:gd name="adj1" fmla="val 70853"/>
              </a:avLst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9" name="直接箭头连接符 109"/>
            <p:cNvCxnSpPr/>
            <p:nvPr/>
          </p:nvCxnSpPr>
          <p:spPr bwMode="auto">
            <a:xfrm flipV="1">
              <a:off x="5902126" y="3778522"/>
              <a:ext cx="1118146" cy="924488"/>
            </a:xfrm>
            <a:prstGeom prst="bentConnector3">
              <a:avLst>
                <a:gd name="adj1" fmla="val 70445"/>
              </a:avLst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 flipV="1">
              <a:off x="8102574" y="4653136"/>
              <a:ext cx="0" cy="166588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41" name="Text Box 430"/>
            <p:cNvSpPr txBox="1">
              <a:spLocks noChangeArrowheads="1"/>
            </p:cNvSpPr>
            <p:nvPr/>
          </p:nvSpPr>
          <p:spPr bwMode="auto">
            <a:xfrm>
              <a:off x="8008961" y="4797152"/>
              <a:ext cx="156936" cy="2380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D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771800" y="4941168"/>
            <a:ext cx="3613235" cy="1346018"/>
            <a:chOff x="5148064" y="3429000"/>
            <a:chExt cx="3613235" cy="1346018"/>
          </a:xfrm>
        </p:grpSpPr>
        <p:sp>
          <p:nvSpPr>
            <p:cNvPr id="43" name="Text Box 419"/>
            <p:cNvSpPr txBox="1">
              <a:spLocks noChangeArrowheads="1"/>
            </p:cNvSpPr>
            <p:nvPr/>
          </p:nvSpPr>
          <p:spPr bwMode="auto">
            <a:xfrm>
              <a:off x="5711293" y="3838914"/>
              <a:ext cx="876931" cy="54663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Q   </a:t>
              </a:r>
              <a:r>
                <a:rPr lang="en-US" altLang="zh-CN" sz="1800" b="1" dirty="0" err="1" smtClean="0">
                  <a:solidFill>
                    <a:schemeClr val="tx1"/>
                  </a:solidFill>
                  <a:latin typeface="宋体" pitchFamily="2" charset="-122"/>
                </a:rPr>
                <a:t>Q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 D CP R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44" name="Line 425"/>
            <p:cNvSpPr>
              <a:spLocks noChangeShapeType="1"/>
            </p:cNvSpPr>
            <p:nvPr/>
          </p:nvSpPr>
          <p:spPr bwMode="auto">
            <a:xfrm flipH="1" flipV="1">
              <a:off x="6315026" y="3875361"/>
              <a:ext cx="92149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Text Box 419"/>
            <p:cNvSpPr txBox="1">
              <a:spLocks noChangeArrowheads="1"/>
            </p:cNvSpPr>
            <p:nvPr/>
          </p:nvSpPr>
          <p:spPr bwMode="auto">
            <a:xfrm>
              <a:off x="6789989" y="3838914"/>
              <a:ext cx="876931" cy="54663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Q   </a:t>
              </a:r>
              <a:r>
                <a:rPr lang="en-US" altLang="zh-CN" sz="1800" b="1" dirty="0" err="1" smtClean="0">
                  <a:solidFill>
                    <a:schemeClr val="tx1"/>
                  </a:solidFill>
                  <a:latin typeface="宋体" pitchFamily="2" charset="-122"/>
                </a:rPr>
                <a:t>Q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 D CP R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46" name="Line 425"/>
            <p:cNvSpPr>
              <a:spLocks noChangeShapeType="1"/>
            </p:cNvSpPr>
            <p:nvPr/>
          </p:nvSpPr>
          <p:spPr bwMode="auto">
            <a:xfrm flipH="1" flipV="1">
              <a:off x="7402680" y="3875361"/>
              <a:ext cx="92149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Text Box 419"/>
            <p:cNvSpPr txBox="1">
              <a:spLocks noChangeArrowheads="1"/>
            </p:cNvSpPr>
            <p:nvPr/>
          </p:nvSpPr>
          <p:spPr bwMode="auto">
            <a:xfrm>
              <a:off x="7884368" y="3838914"/>
              <a:ext cx="876931" cy="54663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Q   </a:t>
              </a:r>
              <a:r>
                <a:rPr lang="en-US" altLang="zh-CN" sz="1800" b="1" dirty="0" err="1" smtClean="0">
                  <a:solidFill>
                    <a:schemeClr val="tx1"/>
                  </a:solidFill>
                  <a:latin typeface="宋体" pitchFamily="2" charset="-122"/>
                </a:rPr>
                <a:t>Q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 D CP R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48" name="Line 425"/>
            <p:cNvSpPr>
              <a:spLocks noChangeShapeType="1"/>
            </p:cNvSpPr>
            <p:nvPr/>
          </p:nvSpPr>
          <p:spPr bwMode="auto">
            <a:xfrm flipH="1" flipV="1">
              <a:off x="8488101" y="3875361"/>
              <a:ext cx="92149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9" name="直接箭头连接符 48"/>
            <p:cNvCxnSpPr/>
            <p:nvPr/>
          </p:nvCxnSpPr>
          <p:spPr bwMode="auto">
            <a:xfrm flipH="1" flipV="1">
              <a:off x="5902126" y="3671888"/>
              <a:ext cx="1882" cy="16703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直接箭头连接符 49"/>
            <p:cNvCxnSpPr/>
            <p:nvPr/>
          </p:nvCxnSpPr>
          <p:spPr bwMode="auto">
            <a:xfrm flipH="1" flipV="1">
              <a:off x="5902126" y="4385550"/>
              <a:ext cx="1880" cy="31746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直接箭头连接符 50"/>
            <p:cNvCxnSpPr/>
            <p:nvPr/>
          </p:nvCxnSpPr>
          <p:spPr bwMode="auto">
            <a:xfrm flipV="1">
              <a:off x="6192039" y="4385549"/>
              <a:ext cx="0" cy="245453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 flipV="1">
              <a:off x="6496802" y="4385549"/>
              <a:ext cx="0" cy="12272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53" name="Line 425"/>
            <p:cNvSpPr>
              <a:spLocks noChangeShapeType="1"/>
            </p:cNvSpPr>
            <p:nvPr/>
          </p:nvSpPr>
          <p:spPr bwMode="auto">
            <a:xfrm flipH="1" flipV="1">
              <a:off x="5606548" y="4508270"/>
              <a:ext cx="3069907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425"/>
            <p:cNvSpPr>
              <a:spLocks noChangeShapeType="1"/>
            </p:cNvSpPr>
            <p:nvPr/>
          </p:nvSpPr>
          <p:spPr bwMode="auto">
            <a:xfrm flipH="1" flipV="1">
              <a:off x="5436095" y="4631000"/>
              <a:ext cx="2935598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5" name="直接箭头连接符 54"/>
            <p:cNvCxnSpPr/>
            <p:nvPr/>
          </p:nvCxnSpPr>
          <p:spPr bwMode="auto">
            <a:xfrm flipV="1">
              <a:off x="7277314" y="4385549"/>
              <a:ext cx="0" cy="245453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56" name="直接箭头连接符 55"/>
            <p:cNvCxnSpPr/>
            <p:nvPr/>
          </p:nvCxnSpPr>
          <p:spPr bwMode="auto">
            <a:xfrm flipV="1">
              <a:off x="7582077" y="4385549"/>
              <a:ext cx="0" cy="12272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 flipV="1">
              <a:off x="8371693" y="4385549"/>
              <a:ext cx="0" cy="245453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直接箭头连接符 57"/>
            <p:cNvCxnSpPr/>
            <p:nvPr/>
          </p:nvCxnSpPr>
          <p:spPr bwMode="auto">
            <a:xfrm flipV="1">
              <a:off x="8676456" y="4385549"/>
              <a:ext cx="0" cy="12272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 flipH="1" flipV="1">
              <a:off x="7004133" y="3683612"/>
              <a:ext cx="1880" cy="15530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 flipH="1" flipV="1">
              <a:off x="7004133" y="4385550"/>
              <a:ext cx="1880" cy="31746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1" name="直接箭头连接符 60"/>
            <p:cNvCxnSpPr/>
            <p:nvPr/>
          </p:nvCxnSpPr>
          <p:spPr bwMode="auto">
            <a:xfrm flipH="1" flipV="1">
              <a:off x="8098512" y="3671888"/>
              <a:ext cx="1880" cy="16702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2" name="直接箭头连接符 61"/>
            <p:cNvCxnSpPr/>
            <p:nvPr/>
          </p:nvCxnSpPr>
          <p:spPr bwMode="auto">
            <a:xfrm flipH="1" flipV="1">
              <a:off x="8098512" y="4385550"/>
              <a:ext cx="1880" cy="31746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3" name="直接箭头连接符 184"/>
            <p:cNvCxnSpPr/>
            <p:nvPr/>
          </p:nvCxnSpPr>
          <p:spPr bwMode="auto">
            <a:xfrm rot="16200000" flipV="1">
              <a:off x="5384647" y="4286371"/>
              <a:ext cx="273353" cy="170454"/>
            </a:xfrm>
            <a:prstGeom prst="bentConnector3">
              <a:avLst>
                <a:gd name="adj1" fmla="val 97174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64" name="Text Box 470"/>
            <p:cNvSpPr txBox="1">
              <a:spLocks noChangeArrowheads="1"/>
            </p:cNvSpPr>
            <p:nvPr/>
          </p:nvSpPr>
          <p:spPr bwMode="auto">
            <a:xfrm>
              <a:off x="5148064" y="4054938"/>
              <a:ext cx="319345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R</a:t>
              </a:r>
            </a:p>
            <a:p>
              <a:pPr algn="ctr">
                <a:lnSpc>
                  <a:spcPct val="100000"/>
                </a:lnSpc>
                <a:spcBef>
                  <a:spcPts val="120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CP</a:t>
              </a:r>
            </a:p>
          </p:txBody>
        </p:sp>
        <p:sp>
          <p:nvSpPr>
            <p:cNvPr id="65" name="Text Box 430"/>
            <p:cNvSpPr txBox="1">
              <a:spLocks noChangeArrowheads="1"/>
            </p:cNvSpPr>
            <p:nvPr/>
          </p:nvSpPr>
          <p:spPr bwMode="auto">
            <a:xfrm>
              <a:off x="5823904" y="3429000"/>
              <a:ext cx="2564520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Q</a:t>
              </a:r>
              <a:r>
                <a:rPr lang="en-US" altLang="zh-CN" sz="1800" b="1" baseline="-16000" dirty="0" smtClean="0">
                  <a:solidFill>
                    <a:schemeClr val="tx1"/>
                  </a:solidFill>
                  <a:latin typeface="宋体" pitchFamily="2" charset="-122"/>
                </a:rPr>
                <a:t>2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      </a:t>
              </a:r>
              <a:r>
                <a:rPr lang="en-US" altLang="zh-CN" sz="12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Q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       Q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179512" y="458112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  移位寄存器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基于寄存器，功能有串→并、并→串等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7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99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66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A7DB-9E27-4F29-B9ED-B7652044F7CE}" type="slidenum">
              <a:rPr lang="en-US" altLang="zh-CN"/>
              <a:pPr/>
              <a:t>103</a:t>
            </a:fld>
            <a:endParaRPr lang="en-US" altLang="zh-CN"/>
          </a:p>
        </p:txBody>
      </p:sp>
      <p:sp>
        <p:nvSpPr>
          <p:cNvPr id="337926" name="Text Box 6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二、加法器的组成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7927" name="Text Box 7"/>
          <p:cNvSpPr txBox="1">
            <a:spLocks noChangeArrowheads="1"/>
          </p:cNvSpPr>
          <p:nvPr/>
        </p:nvSpPr>
        <p:spPr bwMode="auto">
          <a:xfrm>
            <a:off x="179388" y="90872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zh-CN" altLang="en-US" dirty="0" smtClean="0">
                <a:solidFill>
                  <a:srgbClr val="FF3399"/>
                </a:solidFill>
              </a:rPr>
              <a:t>全加器</a:t>
            </a:r>
            <a:endParaRPr lang="en-US" altLang="zh-CN" dirty="0" smtClean="0">
              <a:solidFill>
                <a:srgbClr val="FF3399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*真值表：</a:t>
            </a:r>
            <a:r>
              <a:rPr lang="zh-CN" altLang="en-US" dirty="0" smtClean="0">
                <a:solidFill>
                  <a:schemeClr val="tx1"/>
                </a:solidFill>
              </a:rPr>
              <a:t>半加器没有</a:t>
            </a:r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i-1</a:t>
            </a:r>
            <a:endParaRPr lang="zh-CN" altLang="en-US" baseline="-16000" dirty="0">
              <a:solidFill>
                <a:schemeClr val="tx1"/>
              </a:solidFill>
            </a:endParaRPr>
          </a:p>
        </p:txBody>
      </p:sp>
      <p:sp>
        <p:nvSpPr>
          <p:cNvPr id="338128" name="Text Box 208"/>
          <p:cNvSpPr txBox="1">
            <a:spLocks noChangeArrowheads="1"/>
          </p:cNvSpPr>
          <p:nvPr/>
        </p:nvSpPr>
        <p:spPr bwMode="auto">
          <a:xfrm>
            <a:off x="179388" y="4378641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输出信号的逻辑：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338336" name="Group 4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008164"/>
              </p:ext>
            </p:extLst>
          </p:nvPr>
        </p:nvGraphicFramePr>
        <p:xfrm>
          <a:off x="1187698" y="1935672"/>
          <a:ext cx="3816350" cy="2357424"/>
        </p:xfrm>
        <a:graphic>
          <a:graphicData uri="http://schemas.openxmlformats.org/drawingml/2006/table">
            <a:tbl>
              <a:tblPr/>
              <a:tblGrid>
                <a:gridCol w="360363"/>
                <a:gridCol w="431800"/>
                <a:gridCol w="503237"/>
                <a:gridCol w="576263"/>
                <a:gridCol w="1079500"/>
                <a:gridCol w="865187"/>
              </a:tblGrid>
              <a:tr h="10636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真值表</a:t>
                      </a:r>
                    </a:p>
                  </a:txBody>
                  <a:tcPr marL="36000" marR="36000" marT="18000" marB="18000" vert="eaVert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全加和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进位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</a:t>
                      </a:r>
                      <a:r>
                        <a:rPr kumimoji="1" lang="en-US" altLang="zh-CN" sz="2000" b="1" i="0" u="none" strike="noStrike" cap="none" normalizeH="0" baseline="-18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endParaRPr kumimoji="1" lang="en-US" altLang="zh-CN" sz="2000" b="1" i="0" u="none" strike="noStrike" cap="none" normalizeH="0" baseline="-18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90000"/>
                      </a:srgbClr>
                    </a:solidFill>
                  </a:tcPr>
                </a:tc>
              </a:tr>
              <a:tr h="7000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80000"/>
                      </a:srgbClr>
                    </a:solidFill>
                  </a:tcPr>
                </a:tc>
              </a:tr>
              <a:tr h="6826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8316" name="Object 3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789274"/>
              </p:ext>
            </p:extLst>
          </p:nvPr>
        </p:nvGraphicFramePr>
        <p:xfrm>
          <a:off x="1331913" y="4887689"/>
          <a:ext cx="68484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60" name="公式" r:id="rId4" imgW="3810000" imgH="508000" progId="Equation.3">
                  <p:embed/>
                </p:oleObj>
              </mc:Choice>
              <mc:Fallback>
                <p:oleObj name="公式" r:id="rId4" imgW="3810000" imgH="508000" progId="Equation.3">
                  <p:embed/>
                  <p:pic>
                    <p:nvPicPr>
                      <p:cNvPr id="0" name="Picture 4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887689"/>
                        <a:ext cx="6848475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17" name="Object 3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654154"/>
              </p:ext>
            </p:extLst>
          </p:nvPr>
        </p:nvGraphicFramePr>
        <p:xfrm>
          <a:off x="1331913" y="5805264"/>
          <a:ext cx="73437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61" name="公式" r:id="rId6" imgW="4254500" imgH="241300" progId="Equation.3">
                  <p:embed/>
                </p:oleObj>
              </mc:Choice>
              <mc:Fallback>
                <p:oleObj name="公式" r:id="rId6" imgW="4254500" imgH="241300" progId="Equation.3">
                  <p:embed/>
                  <p:pic>
                    <p:nvPicPr>
                      <p:cNvPr id="0" name="Picture 4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805264"/>
                        <a:ext cx="734377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320" name="Group 400"/>
          <p:cNvGrpSpPr>
            <a:grpSpLocks/>
          </p:cNvGrpSpPr>
          <p:nvPr/>
        </p:nvGrpSpPr>
        <p:grpSpPr bwMode="auto">
          <a:xfrm>
            <a:off x="5220072" y="1845742"/>
            <a:ext cx="3311525" cy="2519362"/>
            <a:chOff x="3334" y="1253"/>
            <a:chExt cx="2086" cy="1587"/>
          </a:xfrm>
        </p:grpSpPr>
        <p:sp>
          <p:nvSpPr>
            <p:cNvPr id="338321" name="Line 401"/>
            <p:cNvSpPr>
              <a:spLocks noChangeShapeType="1"/>
            </p:cNvSpPr>
            <p:nvPr/>
          </p:nvSpPr>
          <p:spPr bwMode="auto">
            <a:xfrm flipH="1" flipV="1">
              <a:off x="4467" y="2523"/>
              <a:ext cx="1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2" name="Line 402"/>
            <p:cNvSpPr>
              <a:spLocks noChangeShapeType="1"/>
            </p:cNvSpPr>
            <p:nvPr/>
          </p:nvSpPr>
          <p:spPr bwMode="auto">
            <a:xfrm flipV="1">
              <a:off x="4785" y="2523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3" name="Rectangle 403"/>
            <p:cNvSpPr>
              <a:spLocks noChangeArrowheads="1"/>
            </p:cNvSpPr>
            <p:nvPr/>
          </p:nvSpPr>
          <p:spPr bwMode="auto">
            <a:xfrm>
              <a:off x="3605" y="1570"/>
              <a:ext cx="1452" cy="95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24" name="Line 404"/>
            <p:cNvSpPr>
              <a:spLocks noChangeShapeType="1"/>
            </p:cNvSpPr>
            <p:nvPr/>
          </p:nvSpPr>
          <p:spPr bwMode="auto">
            <a:xfrm flipH="1" flipV="1">
              <a:off x="4513" y="1434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5" name="Text Box 405"/>
            <p:cNvSpPr txBox="1">
              <a:spLocks noChangeArrowheads="1"/>
            </p:cNvSpPr>
            <p:nvPr/>
          </p:nvSpPr>
          <p:spPr bwMode="auto">
            <a:xfrm>
              <a:off x="4422" y="1253"/>
              <a:ext cx="22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S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i</a:t>
              </a:r>
            </a:p>
          </p:txBody>
        </p:sp>
        <p:sp>
          <p:nvSpPr>
            <p:cNvPr id="338326" name="Text Box 406"/>
            <p:cNvSpPr txBox="1">
              <a:spLocks noChangeArrowheads="1"/>
            </p:cNvSpPr>
            <p:nvPr/>
          </p:nvSpPr>
          <p:spPr bwMode="auto">
            <a:xfrm>
              <a:off x="3334" y="1842"/>
              <a:ext cx="22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i</a:t>
              </a:r>
            </a:p>
          </p:txBody>
        </p:sp>
        <p:sp>
          <p:nvSpPr>
            <p:cNvPr id="338327" name="Text Box 407"/>
            <p:cNvSpPr txBox="1">
              <a:spLocks noChangeArrowheads="1"/>
            </p:cNvSpPr>
            <p:nvPr/>
          </p:nvSpPr>
          <p:spPr bwMode="auto">
            <a:xfrm>
              <a:off x="4421" y="2659"/>
              <a:ext cx="500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A</a:t>
              </a:r>
              <a:r>
                <a:rPr lang="en-US" altLang="zh-CN" sz="2000" baseline="-18000">
                  <a:solidFill>
                    <a:schemeClr val="accent2"/>
                  </a:solidFill>
                </a:rPr>
                <a:t>i</a:t>
              </a:r>
              <a:r>
                <a:rPr lang="en-US" altLang="zh-CN" sz="2000">
                  <a:solidFill>
                    <a:schemeClr val="accent2"/>
                  </a:solidFill>
                </a:rPr>
                <a:t>  B</a:t>
              </a:r>
              <a:r>
                <a:rPr lang="en-US" altLang="zh-CN" sz="2000" baseline="-18000">
                  <a:solidFill>
                    <a:schemeClr val="accent2"/>
                  </a:solidFill>
                </a:rPr>
                <a:t>i</a:t>
              </a:r>
            </a:p>
          </p:txBody>
        </p:sp>
        <p:sp>
          <p:nvSpPr>
            <p:cNvPr id="338328" name="Text Box 408"/>
            <p:cNvSpPr txBox="1">
              <a:spLocks noChangeArrowheads="1"/>
            </p:cNvSpPr>
            <p:nvPr/>
          </p:nvSpPr>
          <p:spPr bwMode="auto">
            <a:xfrm>
              <a:off x="5102" y="1797"/>
              <a:ext cx="318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i-1</a:t>
              </a:r>
            </a:p>
          </p:txBody>
        </p:sp>
        <p:sp>
          <p:nvSpPr>
            <p:cNvPr id="338329" name="Line 409"/>
            <p:cNvSpPr>
              <a:spLocks noChangeShapeType="1"/>
            </p:cNvSpPr>
            <p:nvPr/>
          </p:nvSpPr>
          <p:spPr bwMode="auto">
            <a:xfrm flipH="1">
              <a:off x="3334" y="2069"/>
              <a:ext cx="27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30" name="Line 410"/>
            <p:cNvSpPr>
              <a:spLocks noChangeShapeType="1"/>
            </p:cNvSpPr>
            <p:nvPr/>
          </p:nvSpPr>
          <p:spPr bwMode="auto">
            <a:xfrm flipH="1">
              <a:off x="5056" y="2024"/>
              <a:ext cx="319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8337" name="Group 417"/>
          <p:cNvGrpSpPr>
            <a:grpSpLocks/>
          </p:cNvGrpSpPr>
          <p:nvPr/>
        </p:nvGrpSpPr>
        <p:grpSpPr bwMode="auto">
          <a:xfrm>
            <a:off x="5654253" y="2780928"/>
            <a:ext cx="1870075" cy="938213"/>
            <a:chOff x="1021" y="1842"/>
            <a:chExt cx="1178" cy="591"/>
          </a:xfrm>
        </p:grpSpPr>
        <p:sp>
          <p:nvSpPr>
            <p:cNvPr id="338338" name="Text Box 418"/>
            <p:cNvSpPr txBox="1">
              <a:spLocks noChangeArrowheads="1"/>
            </p:cNvSpPr>
            <p:nvPr/>
          </p:nvSpPr>
          <p:spPr bwMode="auto">
            <a:xfrm>
              <a:off x="1111" y="1842"/>
              <a:ext cx="226" cy="45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200">
                  <a:solidFill>
                    <a:schemeClr val="tx1"/>
                  </a:solidFill>
                </a:rPr>
                <a:t>≥</a:t>
              </a:r>
              <a:r>
                <a:rPr lang="en-US" altLang="zh-CN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8339" name="Line 419"/>
            <p:cNvSpPr>
              <a:spLocks noChangeShapeType="1"/>
            </p:cNvSpPr>
            <p:nvPr/>
          </p:nvSpPr>
          <p:spPr bwMode="auto">
            <a:xfrm flipV="1">
              <a:off x="1700" y="2115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41" name="Text Box 421"/>
            <p:cNvSpPr txBox="1">
              <a:spLocks noChangeArrowheads="1"/>
            </p:cNvSpPr>
            <p:nvPr/>
          </p:nvSpPr>
          <p:spPr bwMode="auto">
            <a:xfrm>
              <a:off x="1337" y="2069"/>
              <a:ext cx="181" cy="2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&amp;</a:t>
              </a:r>
            </a:p>
          </p:txBody>
        </p:sp>
        <p:sp>
          <p:nvSpPr>
            <p:cNvPr id="338343" name="Line 423"/>
            <p:cNvSpPr>
              <a:spLocks noChangeShapeType="1"/>
            </p:cNvSpPr>
            <p:nvPr/>
          </p:nvSpPr>
          <p:spPr bwMode="auto">
            <a:xfrm flipH="1" flipV="1">
              <a:off x="1609" y="2432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44" name="Line 424"/>
            <p:cNvSpPr>
              <a:spLocks noChangeShapeType="1"/>
            </p:cNvSpPr>
            <p:nvPr/>
          </p:nvSpPr>
          <p:spPr bwMode="auto">
            <a:xfrm flipH="1" flipV="1">
              <a:off x="1700" y="2341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0" name="Line 430"/>
            <p:cNvSpPr>
              <a:spLocks noChangeShapeType="1"/>
            </p:cNvSpPr>
            <p:nvPr/>
          </p:nvSpPr>
          <p:spPr bwMode="auto">
            <a:xfrm flipH="1" flipV="1">
              <a:off x="1021" y="2069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1" name="Line 431"/>
            <p:cNvSpPr>
              <a:spLocks noChangeShapeType="1"/>
            </p:cNvSpPr>
            <p:nvPr/>
          </p:nvSpPr>
          <p:spPr bwMode="auto">
            <a:xfrm flipV="1">
              <a:off x="1609" y="2251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2" name="Line 432"/>
            <p:cNvSpPr>
              <a:spLocks noChangeShapeType="1"/>
            </p:cNvSpPr>
            <p:nvPr/>
          </p:nvSpPr>
          <p:spPr bwMode="auto">
            <a:xfrm flipH="1" flipV="1">
              <a:off x="1518" y="2115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3" name="Line 433"/>
            <p:cNvSpPr>
              <a:spLocks noChangeShapeType="1"/>
            </p:cNvSpPr>
            <p:nvPr/>
          </p:nvSpPr>
          <p:spPr bwMode="auto">
            <a:xfrm flipH="1" flipV="1">
              <a:off x="1518" y="2251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4" name="Text Box 434"/>
            <p:cNvSpPr txBox="1">
              <a:spLocks noChangeArrowheads="1"/>
            </p:cNvSpPr>
            <p:nvPr/>
          </p:nvSpPr>
          <p:spPr bwMode="auto">
            <a:xfrm>
              <a:off x="1337" y="1842"/>
              <a:ext cx="181" cy="2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</a:p>
          </p:txBody>
        </p:sp>
        <p:sp>
          <p:nvSpPr>
            <p:cNvPr id="338355" name="Line 435"/>
            <p:cNvSpPr>
              <a:spLocks noChangeShapeType="1"/>
            </p:cNvSpPr>
            <p:nvPr/>
          </p:nvSpPr>
          <p:spPr bwMode="auto">
            <a:xfrm flipH="1" flipV="1">
              <a:off x="1518" y="1888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8357" name="AutoShape 43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2" name="Group 417"/>
          <p:cNvGrpSpPr>
            <a:grpSpLocks/>
          </p:cNvGrpSpPr>
          <p:nvPr/>
        </p:nvGrpSpPr>
        <p:grpSpPr bwMode="auto">
          <a:xfrm>
            <a:off x="6444208" y="2348880"/>
            <a:ext cx="1512888" cy="1514475"/>
            <a:chOff x="1518" y="1570"/>
            <a:chExt cx="953" cy="954"/>
          </a:xfrm>
        </p:grpSpPr>
        <p:sp>
          <p:nvSpPr>
            <p:cNvPr id="45" name="Line 420"/>
            <p:cNvSpPr>
              <a:spLocks noChangeShapeType="1"/>
            </p:cNvSpPr>
            <p:nvPr/>
          </p:nvSpPr>
          <p:spPr bwMode="auto">
            <a:xfrm flipV="1">
              <a:off x="1881" y="2251"/>
              <a:ext cx="0" cy="2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22"/>
            <p:cNvSpPr>
              <a:spLocks noChangeShapeType="1"/>
            </p:cNvSpPr>
            <p:nvPr/>
          </p:nvSpPr>
          <p:spPr bwMode="auto">
            <a:xfrm flipV="1">
              <a:off x="2199" y="2251"/>
              <a:ext cx="0" cy="2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25"/>
            <p:cNvSpPr>
              <a:spLocks noChangeShapeType="1"/>
            </p:cNvSpPr>
            <p:nvPr/>
          </p:nvSpPr>
          <p:spPr bwMode="auto">
            <a:xfrm flipV="1">
              <a:off x="2108" y="1797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426"/>
            <p:cNvSpPr>
              <a:spLocks noChangeShapeType="1"/>
            </p:cNvSpPr>
            <p:nvPr/>
          </p:nvSpPr>
          <p:spPr bwMode="auto">
            <a:xfrm flipH="1" flipV="1">
              <a:off x="1518" y="2024"/>
              <a:ext cx="9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Text Box 427"/>
            <p:cNvSpPr txBox="1">
              <a:spLocks noChangeArrowheads="1"/>
            </p:cNvSpPr>
            <p:nvPr/>
          </p:nvSpPr>
          <p:spPr bwMode="auto">
            <a:xfrm>
              <a:off x="1836" y="2115"/>
              <a:ext cx="408" cy="13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=1</a:t>
              </a:r>
            </a:p>
          </p:txBody>
        </p:sp>
        <p:sp>
          <p:nvSpPr>
            <p:cNvPr id="53" name="Text Box 428"/>
            <p:cNvSpPr txBox="1">
              <a:spLocks noChangeArrowheads="1"/>
            </p:cNvSpPr>
            <p:nvPr/>
          </p:nvSpPr>
          <p:spPr bwMode="auto">
            <a:xfrm>
              <a:off x="1745" y="1661"/>
              <a:ext cx="408" cy="13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=1</a:t>
              </a:r>
            </a:p>
          </p:txBody>
        </p:sp>
        <p:sp>
          <p:nvSpPr>
            <p:cNvPr id="54" name="Line 429"/>
            <p:cNvSpPr>
              <a:spLocks noChangeShapeType="1"/>
            </p:cNvSpPr>
            <p:nvPr/>
          </p:nvSpPr>
          <p:spPr bwMode="auto">
            <a:xfrm flipV="1">
              <a:off x="1790" y="1797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436"/>
            <p:cNvSpPr>
              <a:spLocks noChangeShapeType="1"/>
            </p:cNvSpPr>
            <p:nvPr/>
          </p:nvSpPr>
          <p:spPr bwMode="auto">
            <a:xfrm flipH="1" flipV="1">
              <a:off x="1927" y="1570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3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3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3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33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33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7" grpId="0"/>
      <p:bldP spid="338128" grpId="0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1609-D5AD-4BC7-9915-45D6E081292C}" type="slidenum">
              <a:rPr lang="en-US" altLang="zh-CN"/>
              <a:pPr/>
              <a:t>104</a:t>
            </a:fld>
            <a:endParaRPr lang="en-US" altLang="zh-CN"/>
          </a:p>
        </p:txBody>
      </p:sp>
      <p:sp>
        <p:nvSpPr>
          <p:cNvPr id="419219" name="AutoShape 40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222" name="AutoShape 40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235" name="Text Box 419"/>
          <p:cNvSpPr txBox="1">
            <a:spLocks noChangeArrowheads="1"/>
          </p:cNvSpPr>
          <p:nvPr/>
        </p:nvSpPr>
        <p:spPr bwMode="auto">
          <a:xfrm>
            <a:off x="179388" y="332656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、串行进位加法器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组成：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个全加器、串行进位逻辑；</a:t>
            </a:r>
          </a:p>
        </p:txBody>
      </p:sp>
      <p:grpSp>
        <p:nvGrpSpPr>
          <p:cNvPr id="419295" name="Group 479"/>
          <p:cNvGrpSpPr>
            <a:grpSpLocks/>
          </p:cNvGrpSpPr>
          <p:nvPr/>
        </p:nvGrpSpPr>
        <p:grpSpPr bwMode="auto">
          <a:xfrm>
            <a:off x="1476375" y="1270199"/>
            <a:ext cx="6626225" cy="1582737"/>
            <a:chOff x="930" y="755"/>
            <a:chExt cx="4174" cy="997"/>
          </a:xfrm>
        </p:grpSpPr>
        <p:sp>
          <p:nvSpPr>
            <p:cNvPr id="419237" name="Text Box 421"/>
            <p:cNvSpPr txBox="1">
              <a:spLocks noChangeArrowheads="1"/>
            </p:cNvSpPr>
            <p:nvPr/>
          </p:nvSpPr>
          <p:spPr bwMode="auto">
            <a:xfrm>
              <a:off x="4195" y="1072"/>
              <a:ext cx="546" cy="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19238" name="Text Box 422"/>
            <p:cNvSpPr txBox="1">
              <a:spLocks noChangeArrowheads="1"/>
            </p:cNvSpPr>
            <p:nvPr/>
          </p:nvSpPr>
          <p:spPr bwMode="auto">
            <a:xfrm>
              <a:off x="4331" y="755"/>
              <a:ext cx="226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S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19239" name="Text Box 423"/>
            <p:cNvSpPr txBox="1">
              <a:spLocks noChangeArrowheads="1"/>
            </p:cNvSpPr>
            <p:nvPr/>
          </p:nvSpPr>
          <p:spPr bwMode="auto">
            <a:xfrm>
              <a:off x="3968" y="1027"/>
              <a:ext cx="227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0</a:t>
              </a:r>
            </a:p>
          </p:txBody>
        </p:sp>
        <p:sp>
          <p:nvSpPr>
            <p:cNvPr id="419240" name="Text Box 424"/>
            <p:cNvSpPr txBox="1">
              <a:spLocks noChangeArrowheads="1"/>
            </p:cNvSpPr>
            <p:nvPr/>
          </p:nvSpPr>
          <p:spPr bwMode="auto">
            <a:xfrm>
              <a:off x="4286" y="1526"/>
              <a:ext cx="499" cy="2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A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0</a:t>
              </a:r>
              <a:r>
                <a:rPr lang="en-US" altLang="zh-CN" sz="2000">
                  <a:solidFill>
                    <a:schemeClr val="accent2"/>
                  </a:solidFill>
                </a:rPr>
                <a:t>  B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19241" name="Text Box 425"/>
            <p:cNvSpPr txBox="1">
              <a:spLocks noChangeArrowheads="1"/>
            </p:cNvSpPr>
            <p:nvPr/>
          </p:nvSpPr>
          <p:spPr bwMode="auto">
            <a:xfrm>
              <a:off x="4876" y="1027"/>
              <a:ext cx="228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-1</a:t>
              </a:r>
            </a:p>
          </p:txBody>
        </p:sp>
        <p:sp>
          <p:nvSpPr>
            <p:cNvPr id="419242" name="Line 426"/>
            <p:cNvSpPr>
              <a:spLocks noChangeShapeType="1"/>
            </p:cNvSpPr>
            <p:nvPr/>
          </p:nvSpPr>
          <p:spPr bwMode="auto">
            <a:xfrm flipH="1" flipV="1">
              <a:off x="3923" y="1254"/>
              <a:ext cx="27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43" name="Line 427"/>
            <p:cNvSpPr>
              <a:spLocks noChangeShapeType="1"/>
            </p:cNvSpPr>
            <p:nvPr/>
          </p:nvSpPr>
          <p:spPr bwMode="auto">
            <a:xfrm flipH="1" flipV="1">
              <a:off x="4740" y="1253"/>
              <a:ext cx="36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44" name="Text Box 428"/>
            <p:cNvSpPr txBox="1">
              <a:spLocks noChangeArrowheads="1"/>
            </p:cNvSpPr>
            <p:nvPr/>
          </p:nvSpPr>
          <p:spPr bwMode="auto">
            <a:xfrm>
              <a:off x="2336" y="1072"/>
              <a:ext cx="546" cy="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19245" name="Text Box 429"/>
            <p:cNvSpPr txBox="1">
              <a:spLocks noChangeArrowheads="1"/>
            </p:cNvSpPr>
            <p:nvPr/>
          </p:nvSpPr>
          <p:spPr bwMode="auto">
            <a:xfrm>
              <a:off x="2019" y="1027"/>
              <a:ext cx="31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n-2</a:t>
              </a:r>
            </a:p>
          </p:txBody>
        </p:sp>
        <p:sp>
          <p:nvSpPr>
            <p:cNvPr id="419246" name="Line 430"/>
            <p:cNvSpPr>
              <a:spLocks noChangeShapeType="1"/>
            </p:cNvSpPr>
            <p:nvPr/>
          </p:nvSpPr>
          <p:spPr bwMode="auto">
            <a:xfrm flipH="1" flipV="1">
              <a:off x="1928" y="1254"/>
              <a:ext cx="40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47" name="Line 431"/>
            <p:cNvSpPr>
              <a:spLocks noChangeShapeType="1"/>
            </p:cNvSpPr>
            <p:nvPr/>
          </p:nvSpPr>
          <p:spPr bwMode="auto">
            <a:xfrm flipH="1" flipV="1">
              <a:off x="2880" y="1254"/>
              <a:ext cx="36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48" name="Text Box 432"/>
            <p:cNvSpPr txBox="1">
              <a:spLocks noChangeArrowheads="1"/>
            </p:cNvSpPr>
            <p:nvPr/>
          </p:nvSpPr>
          <p:spPr bwMode="auto">
            <a:xfrm>
              <a:off x="1382" y="1072"/>
              <a:ext cx="546" cy="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 dirty="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19249" name="Line 433"/>
            <p:cNvSpPr>
              <a:spLocks noChangeShapeType="1"/>
            </p:cNvSpPr>
            <p:nvPr/>
          </p:nvSpPr>
          <p:spPr bwMode="auto">
            <a:xfrm flipV="1">
              <a:off x="1654" y="936"/>
              <a:ext cx="2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50" name="Text Box 434"/>
            <p:cNvSpPr txBox="1">
              <a:spLocks noChangeArrowheads="1"/>
            </p:cNvSpPr>
            <p:nvPr/>
          </p:nvSpPr>
          <p:spPr bwMode="auto">
            <a:xfrm>
              <a:off x="1564" y="755"/>
              <a:ext cx="31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S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n-1</a:t>
              </a:r>
              <a:r>
                <a:rPr lang="en-US" altLang="zh-CN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419251" name="Text Box 435"/>
            <p:cNvSpPr txBox="1">
              <a:spLocks noChangeArrowheads="1"/>
            </p:cNvSpPr>
            <p:nvPr/>
          </p:nvSpPr>
          <p:spPr bwMode="auto">
            <a:xfrm>
              <a:off x="975" y="1027"/>
              <a:ext cx="27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n-1</a:t>
              </a:r>
            </a:p>
          </p:txBody>
        </p:sp>
        <p:sp>
          <p:nvSpPr>
            <p:cNvPr id="419252" name="Text Box 436"/>
            <p:cNvSpPr txBox="1">
              <a:spLocks noChangeArrowheads="1"/>
            </p:cNvSpPr>
            <p:nvPr/>
          </p:nvSpPr>
          <p:spPr bwMode="auto">
            <a:xfrm>
              <a:off x="1456" y="1551"/>
              <a:ext cx="608" cy="2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A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n-1</a:t>
              </a:r>
              <a:r>
                <a:rPr lang="en-US" altLang="zh-CN" sz="2000">
                  <a:solidFill>
                    <a:schemeClr val="accent2"/>
                  </a:solidFill>
                </a:rPr>
                <a:t> B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n-1</a:t>
              </a:r>
            </a:p>
          </p:txBody>
        </p:sp>
        <p:sp>
          <p:nvSpPr>
            <p:cNvPr id="419253" name="Line 437"/>
            <p:cNvSpPr>
              <a:spLocks noChangeShapeType="1"/>
            </p:cNvSpPr>
            <p:nvPr/>
          </p:nvSpPr>
          <p:spPr bwMode="auto">
            <a:xfrm flipH="1" flipV="1">
              <a:off x="930" y="1253"/>
              <a:ext cx="452" cy="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54" name="Line 438"/>
            <p:cNvSpPr>
              <a:spLocks noChangeShapeType="1"/>
            </p:cNvSpPr>
            <p:nvPr/>
          </p:nvSpPr>
          <p:spPr bwMode="auto">
            <a:xfrm flipH="1" flipV="1">
              <a:off x="1836" y="1435"/>
              <a:ext cx="1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55" name="Line 439"/>
            <p:cNvSpPr>
              <a:spLocks noChangeShapeType="1"/>
            </p:cNvSpPr>
            <p:nvPr/>
          </p:nvSpPr>
          <p:spPr bwMode="auto">
            <a:xfrm flipH="1" flipV="1">
              <a:off x="1518" y="1435"/>
              <a:ext cx="2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56" name="Text Box 440"/>
            <p:cNvSpPr txBox="1">
              <a:spLocks noChangeArrowheads="1"/>
            </p:cNvSpPr>
            <p:nvPr/>
          </p:nvSpPr>
          <p:spPr bwMode="auto">
            <a:xfrm>
              <a:off x="2972" y="1027"/>
              <a:ext cx="31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n-3</a:t>
              </a:r>
            </a:p>
          </p:txBody>
        </p:sp>
        <p:sp>
          <p:nvSpPr>
            <p:cNvPr id="419257" name="Text Box 441"/>
            <p:cNvSpPr txBox="1">
              <a:spLocks noChangeArrowheads="1"/>
            </p:cNvSpPr>
            <p:nvPr/>
          </p:nvSpPr>
          <p:spPr bwMode="auto">
            <a:xfrm>
              <a:off x="3334" y="1072"/>
              <a:ext cx="590" cy="31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……</a:t>
              </a:r>
              <a:endParaRPr lang="en-US" altLang="zh-CN" sz="2800" baseline="-20000">
                <a:solidFill>
                  <a:schemeClr val="tx1"/>
                </a:solidFill>
              </a:endParaRPr>
            </a:p>
          </p:txBody>
        </p:sp>
        <p:sp>
          <p:nvSpPr>
            <p:cNvPr id="419258" name="Line 442"/>
            <p:cNvSpPr>
              <a:spLocks noChangeShapeType="1"/>
            </p:cNvSpPr>
            <p:nvPr/>
          </p:nvSpPr>
          <p:spPr bwMode="auto">
            <a:xfrm flipV="1">
              <a:off x="2608" y="936"/>
              <a:ext cx="2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59" name="Text Box 443"/>
            <p:cNvSpPr txBox="1">
              <a:spLocks noChangeArrowheads="1"/>
            </p:cNvSpPr>
            <p:nvPr/>
          </p:nvSpPr>
          <p:spPr bwMode="auto">
            <a:xfrm>
              <a:off x="2535" y="755"/>
              <a:ext cx="31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S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n-2</a:t>
              </a:r>
              <a:r>
                <a:rPr lang="en-US" altLang="zh-CN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419260" name="Text Box 444"/>
            <p:cNvSpPr txBox="1">
              <a:spLocks noChangeArrowheads="1"/>
            </p:cNvSpPr>
            <p:nvPr/>
          </p:nvSpPr>
          <p:spPr bwMode="auto">
            <a:xfrm>
              <a:off x="2427" y="1551"/>
              <a:ext cx="635" cy="2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A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n-2</a:t>
              </a:r>
              <a:r>
                <a:rPr lang="en-US" altLang="zh-CN" sz="2000">
                  <a:solidFill>
                    <a:schemeClr val="accent2"/>
                  </a:solidFill>
                </a:rPr>
                <a:t> B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n-2</a:t>
              </a:r>
            </a:p>
          </p:txBody>
        </p:sp>
        <p:sp>
          <p:nvSpPr>
            <p:cNvPr id="419261" name="Line 445"/>
            <p:cNvSpPr>
              <a:spLocks noChangeShapeType="1"/>
            </p:cNvSpPr>
            <p:nvPr/>
          </p:nvSpPr>
          <p:spPr bwMode="auto">
            <a:xfrm flipH="1" flipV="1">
              <a:off x="2790" y="1435"/>
              <a:ext cx="1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62" name="Line 446"/>
            <p:cNvSpPr>
              <a:spLocks noChangeShapeType="1"/>
            </p:cNvSpPr>
            <p:nvPr/>
          </p:nvSpPr>
          <p:spPr bwMode="auto">
            <a:xfrm flipH="1" flipV="1">
              <a:off x="2472" y="1435"/>
              <a:ext cx="2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63" name="Line 447"/>
            <p:cNvSpPr>
              <a:spLocks noChangeShapeType="1"/>
            </p:cNvSpPr>
            <p:nvPr/>
          </p:nvSpPr>
          <p:spPr bwMode="auto">
            <a:xfrm flipV="1">
              <a:off x="4467" y="936"/>
              <a:ext cx="2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64" name="Line 448"/>
            <p:cNvSpPr>
              <a:spLocks noChangeShapeType="1"/>
            </p:cNvSpPr>
            <p:nvPr/>
          </p:nvSpPr>
          <p:spPr bwMode="auto">
            <a:xfrm flipH="1" flipV="1">
              <a:off x="4649" y="1435"/>
              <a:ext cx="1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65" name="Line 449"/>
            <p:cNvSpPr>
              <a:spLocks noChangeShapeType="1"/>
            </p:cNvSpPr>
            <p:nvPr/>
          </p:nvSpPr>
          <p:spPr bwMode="auto">
            <a:xfrm flipH="1" flipV="1">
              <a:off x="4331" y="1435"/>
              <a:ext cx="2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66" name="Rectangle 450"/>
            <p:cNvSpPr>
              <a:spLocks noChangeArrowheads="1"/>
            </p:cNvSpPr>
            <p:nvPr/>
          </p:nvSpPr>
          <p:spPr bwMode="auto">
            <a:xfrm>
              <a:off x="1292" y="1028"/>
              <a:ext cx="3538" cy="499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19278" name="Text Box 462"/>
          <p:cNvSpPr txBox="1">
            <a:spLocks noChangeArrowheads="1"/>
          </p:cNvSpPr>
          <p:nvPr/>
        </p:nvSpPr>
        <p:spPr bwMode="auto">
          <a:xfrm>
            <a:off x="179388" y="285293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串行进位逻辑：</a:t>
            </a:r>
            <a:r>
              <a:rPr lang="en-US" altLang="zh-CN" dirty="0" err="1">
                <a:solidFill>
                  <a:schemeClr val="tx1"/>
                </a:solidFill>
              </a:rPr>
              <a:t>C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A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i</a:t>
            </a:r>
            <a:r>
              <a:rPr lang="en-US" altLang="zh-CN" b="0" dirty="0" err="1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err="1" smtClean="0">
                <a:solidFill>
                  <a:schemeClr val="tx1"/>
                </a:solidFill>
              </a:rPr>
              <a:t>B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)C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i-1</a:t>
            </a:r>
            <a:r>
              <a:rPr lang="zh-CN" altLang="en-US" dirty="0">
                <a:solidFill>
                  <a:schemeClr val="tx1"/>
                </a:solidFill>
              </a:rPr>
              <a:t>，串行形成</a:t>
            </a:r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→</a:t>
            </a:r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endParaRPr lang="en-US" altLang="zh-CN" baseline="-18000" dirty="0">
              <a:solidFill>
                <a:schemeClr val="tx1"/>
              </a:solidFill>
            </a:endParaRPr>
          </a:p>
        </p:txBody>
      </p:sp>
      <p:sp>
        <p:nvSpPr>
          <p:cNvPr id="419283" name="Text Box 467"/>
          <p:cNvSpPr txBox="1">
            <a:spLocks noChangeArrowheads="1"/>
          </p:cNvSpPr>
          <p:nvPr/>
        </p:nvSpPr>
        <p:spPr bwMode="auto">
          <a:xfrm>
            <a:off x="179388" y="3311773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加法器特点：</a:t>
            </a:r>
            <a:r>
              <a:rPr lang="zh-CN" altLang="en-US" dirty="0">
                <a:solidFill>
                  <a:schemeClr val="tx1"/>
                </a:solidFill>
              </a:rPr>
              <a:t>进位电路简单，运算速度慢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T</a:t>
            </a:r>
            <a:r>
              <a:rPr lang="zh-CN" altLang="en-US" baseline="-18000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err="1">
                <a:solidFill>
                  <a:schemeClr val="tx1"/>
                </a:solidFill>
              </a:rPr>
              <a:t>n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</a:rPr>
              <a:t>·</a:t>
            </a:r>
            <a:r>
              <a:rPr lang="en-US" altLang="zh-CN" dirty="0" err="1">
                <a:solidFill>
                  <a:schemeClr val="tx1"/>
                </a:solidFill>
              </a:rPr>
              <a:t>Δt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9285" name="Text Box 469"/>
          <p:cNvSpPr txBox="1">
            <a:spLocks noChangeArrowheads="1"/>
          </p:cNvSpPr>
          <p:nvPr/>
        </p:nvSpPr>
        <p:spPr bwMode="auto">
          <a:xfrm>
            <a:off x="179388" y="38610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、先行进位</a:t>
            </a:r>
            <a:r>
              <a:rPr lang="zh-CN" altLang="en-US" dirty="0" smtClean="0">
                <a:solidFill>
                  <a:srgbClr val="FF3399"/>
                </a:solidFill>
              </a:rPr>
              <a:t>加法器</a:t>
            </a:r>
            <a:endParaRPr lang="en-US" altLang="zh-CN" dirty="0" smtClean="0">
              <a:solidFill>
                <a:srgbClr val="FF3399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目标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同时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并行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形成</a:t>
            </a:r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zh-CN" altLang="en-US" dirty="0">
                <a:solidFill>
                  <a:schemeClr val="tx1"/>
                </a:solidFill>
              </a:rPr>
              <a:t>～</a:t>
            </a:r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，以提高运算速度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19287" name="Text Box 471"/>
          <p:cNvSpPr txBox="1">
            <a:spLocks noChangeArrowheads="1"/>
          </p:cNvSpPr>
          <p:nvPr/>
        </p:nvSpPr>
        <p:spPr bwMode="auto">
          <a:xfrm>
            <a:off x="191294" y="479715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进位辅助函数：</a:t>
            </a:r>
            <a:r>
              <a:rPr lang="zh-CN" altLang="en-US" dirty="0">
                <a:solidFill>
                  <a:schemeClr val="tx1"/>
                </a:solidFill>
              </a:rPr>
              <a:t>假设</a:t>
            </a:r>
            <a:r>
              <a:rPr lang="en-US" altLang="zh-CN" dirty="0" err="1">
                <a:solidFill>
                  <a:schemeClr val="tx1"/>
                </a:solidFill>
              </a:rPr>
              <a:t>C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b="0" dirty="0" err="1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)C</a:t>
            </a:r>
            <a:r>
              <a:rPr lang="en-US" altLang="zh-CN" baseline="-18000" dirty="0">
                <a:solidFill>
                  <a:schemeClr val="tx1"/>
                </a:solidFill>
              </a:rPr>
              <a:t>i-1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err="1">
                <a:solidFill>
                  <a:schemeClr val="tx1"/>
                </a:solidFill>
              </a:rPr>
              <a:t>G</a:t>
            </a:r>
            <a:r>
              <a:rPr lang="en-US" altLang="zh-CN" baseline="-20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18000" dirty="0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18000" dirty="0">
                <a:solidFill>
                  <a:schemeClr val="tx1"/>
                </a:solidFill>
              </a:rPr>
              <a:t>i-1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产生</a:t>
            </a:r>
            <a:r>
              <a:rPr lang="zh-CN" altLang="en-US" dirty="0">
                <a:solidFill>
                  <a:schemeClr val="accent2"/>
                </a:solidFill>
              </a:rPr>
              <a:t>函数</a:t>
            </a:r>
            <a:r>
              <a:rPr lang="en-US" altLang="zh-CN" dirty="0" err="1">
                <a:solidFill>
                  <a:schemeClr val="accent2"/>
                </a:solidFill>
              </a:rPr>
              <a:t>G</a:t>
            </a:r>
            <a:r>
              <a:rPr lang="en-US" altLang="zh-CN" baseline="-20000" dirty="0" err="1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G</a:t>
            </a:r>
            <a:r>
              <a:rPr lang="en-US" altLang="zh-CN" baseline="-20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20000" dirty="0" err="1">
                <a:solidFill>
                  <a:schemeClr val="tx1"/>
                </a:solidFill>
              </a:rPr>
              <a:t>i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20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，本地</a:t>
            </a:r>
            <a:r>
              <a:rPr lang="zh-CN" altLang="en-US" u="sng" dirty="0">
                <a:solidFill>
                  <a:schemeClr val="tx1"/>
                </a:solidFill>
              </a:rPr>
              <a:t>产生</a:t>
            </a:r>
            <a:r>
              <a:rPr lang="zh-CN" altLang="en-US" dirty="0">
                <a:solidFill>
                  <a:schemeClr val="tx1"/>
                </a:solidFill>
              </a:rPr>
              <a:t>进位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不依赖于</a:t>
            </a:r>
            <a:r>
              <a:rPr lang="en-US" altLang="zh-CN" sz="2000" dirty="0">
                <a:solidFill>
                  <a:schemeClr val="tx1"/>
                </a:solidFill>
              </a:rPr>
              <a:t>C</a:t>
            </a:r>
            <a:r>
              <a:rPr lang="en-US" altLang="zh-CN" sz="2000" baseline="-20000" dirty="0">
                <a:solidFill>
                  <a:schemeClr val="tx1"/>
                </a:solidFill>
              </a:rPr>
              <a:t>i-1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传递函数</a:t>
            </a:r>
            <a:r>
              <a:rPr lang="en-US" altLang="zh-CN" dirty="0">
                <a:solidFill>
                  <a:schemeClr val="accent2"/>
                </a:solidFill>
              </a:rPr>
              <a:t>P</a:t>
            </a:r>
            <a:r>
              <a:rPr lang="en-US" altLang="zh-CN" baseline="-20000" dirty="0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18000" dirty="0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b="0" dirty="0" err="1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</a:rPr>
              <a:t>，本地</a:t>
            </a:r>
            <a:r>
              <a:rPr lang="zh-CN" altLang="en-US" u="sng" dirty="0" smtClean="0">
                <a:solidFill>
                  <a:schemeClr val="tx1"/>
                </a:solidFill>
              </a:rPr>
              <a:t>传递</a:t>
            </a:r>
            <a:r>
              <a:rPr lang="zh-CN" altLang="en-US" dirty="0" smtClean="0">
                <a:solidFill>
                  <a:schemeClr val="tx1"/>
                </a:solidFill>
              </a:rPr>
              <a:t>进位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依赖于</a:t>
            </a:r>
            <a:r>
              <a:rPr lang="en-US" altLang="zh-CN" sz="2000" dirty="0">
                <a:solidFill>
                  <a:schemeClr val="tx1"/>
                </a:solidFill>
              </a:rPr>
              <a:t>C</a:t>
            </a:r>
            <a:r>
              <a:rPr lang="en-US" altLang="zh-CN" sz="2000" baseline="-20000" dirty="0">
                <a:solidFill>
                  <a:schemeClr val="tx1"/>
                </a:solidFill>
              </a:rPr>
              <a:t>i-1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278" grpId="0"/>
      <p:bldP spid="419283" grpId="0"/>
      <p:bldP spid="419285" grpId="0"/>
      <p:bldP spid="419287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7D1D-A64B-4C93-9293-5BEB3CC7A7C2}" type="slidenum">
              <a:rPr lang="en-US" altLang="zh-CN"/>
              <a:pPr/>
              <a:t>105</a:t>
            </a:fld>
            <a:endParaRPr lang="en-US" altLang="zh-CN"/>
          </a:p>
        </p:txBody>
      </p:sp>
      <p:sp>
        <p:nvSpPr>
          <p:cNvPr id="336051" name="Text Box 179"/>
          <p:cNvSpPr txBox="1">
            <a:spLocks noChangeArrowheads="1"/>
          </p:cNvSpPr>
          <p:nvPr/>
        </p:nvSpPr>
        <p:spPr bwMode="auto">
          <a:xfrm>
            <a:off x="179388" y="249289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位</a:t>
            </a:r>
            <a:r>
              <a:rPr lang="zh-CN" altLang="en-US" dirty="0" smtClean="0">
                <a:solidFill>
                  <a:srgbClr val="C00000"/>
                </a:solidFill>
              </a:rPr>
              <a:t>先行进位电路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</a:p>
        </p:txBody>
      </p:sp>
      <p:sp>
        <p:nvSpPr>
          <p:cNvPr id="336133" name="AutoShape 26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827088" y="2925763"/>
            <a:ext cx="8135937" cy="2808287"/>
            <a:chOff x="827088" y="2925763"/>
            <a:chExt cx="8135937" cy="2808287"/>
          </a:xfrm>
        </p:grpSpPr>
        <p:sp>
          <p:nvSpPr>
            <p:cNvPr id="336143" name="Rectangle 271"/>
            <p:cNvSpPr>
              <a:spLocks noChangeArrowheads="1"/>
            </p:cNvSpPr>
            <p:nvPr/>
          </p:nvSpPr>
          <p:spPr bwMode="auto">
            <a:xfrm>
              <a:off x="2843213" y="3789363"/>
              <a:ext cx="649287" cy="215900"/>
            </a:xfrm>
            <a:prstGeom prst="rect">
              <a:avLst/>
            </a:prstGeom>
            <a:solidFill>
              <a:srgbClr val="CC6600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6144" name="Rectangle 272"/>
            <p:cNvSpPr>
              <a:spLocks noChangeArrowheads="1"/>
            </p:cNvSpPr>
            <p:nvPr/>
          </p:nvSpPr>
          <p:spPr bwMode="auto">
            <a:xfrm>
              <a:off x="827088" y="3357563"/>
              <a:ext cx="7632700" cy="2016125"/>
            </a:xfrm>
            <a:prstGeom prst="rect">
              <a:avLst/>
            </a:prstGeom>
            <a:solidFill>
              <a:srgbClr val="CCFF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6145" name="Text Box 273"/>
            <p:cNvSpPr txBox="1">
              <a:spLocks noChangeArrowheads="1"/>
            </p:cNvSpPr>
            <p:nvPr/>
          </p:nvSpPr>
          <p:spPr bwMode="auto">
            <a:xfrm>
              <a:off x="7596188" y="3502025"/>
              <a:ext cx="792162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≥</a:t>
              </a: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6146" name="Line 274"/>
            <p:cNvSpPr>
              <a:spLocks noChangeShapeType="1"/>
            </p:cNvSpPr>
            <p:nvPr/>
          </p:nvSpPr>
          <p:spPr bwMode="auto">
            <a:xfrm>
              <a:off x="3562350" y="4222750"/>
              <a:ext cx="496887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47" name="Text Box 275"/>
            <p:cNvSpPr txBox="1">
              <a:spLocks noChangeArrowheads="1"/>
            </p:cNvSpPr>
            <p:nvPr/>
          </p:nvSpPr>
          <p:spPr bwMode="auto">
            <a:xfrm>
              <a:off x="8602663" y="4006850"/>
              <a:ext cx="360362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-1</a:t>
              </a:r>
            </a:p>
          </p:txBody>
        </p:sp>
        <p:sp>
          <p:nvSpPr>
            <p:cNvPr id="336148" name="Rectangle 276"/>
            <p:cNvSpPr>
              <a:spLocks noChangeArrowheads="1"/>
            </p:cNvSpPr>
            <p:nvPr/>
          </p:nvSpPr>
          <p:spPr bwMode="auto">
            <a:xfrm>
              <a:off x="7596188" y="3790950"/>
              <a:ext cx="288925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49" name="Rectangle 277"/>
            <p:cNvSpPr>
              <a:spLocks noChangeArrowheads="1"/>
            </p:cNvSpPr>
            <p:nvPr/>
          </p:nvSpPr>
          <p:spPr bwMode="auto">
            <a:xfrm>
              <a:off x="7883525" y="3790950"/>
              <a:ext cx="504825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0" name="Text Box 278"/>
            <p:cNvSpPr txBox="1">
              <a:spLocks noChangeArrowheads="1"/>
            </p:cNvSpPr>
            <p:nvPr/>
          </p:nvSpPr>
          <p:spPr bwMode="auto">
            <a:xfrm>
              <a:off x="6083300" y="3502025"/>
              <a:ext cx="122555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≥</a:t>
              </a:r>
              <a:r>
                <a:rPr lang="en-US" altLang="zh-CN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6151" name="Rectangle 279"/>
            <p:cNvSpPr>
              <a:spLocks noChangeArrowheads="1"/>
            </p:cNvSpPr>
            <p:nvPr/>
          </p:nvSpPr>
          <p:spPr bwMode="auto">
            <a:xfrm>
              <a:off x="6083300" y="3790950"/>
              <a:ext cx="217487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2" name="Rectangle 280"/>
            <p:cNvSpPr>
              <a:spLocks noChangeArrowheads="1"/>
            </p:cNvSpPr>
            <p:nvPr/>
          </p:nvSpPr>
          <p:spPr bwMode="auto">
            <a:xfrm>
              <a:off x="6300788" y="3790950"/>
              <a:ext cx="431800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3" name="Rectangle 281"/>
            <p:cNvSpPr>
              <a:spLocks noChangeArrowheads="1"/>
            </p:cNvSpPr>
            <p:nvPr/>
          </p:nvSpPr>
          <p:spPr bwMode="auto">
            <a:xfrm>
              <a:off x="6732588" y="3790950"/>
              <a:ext cx="576262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4" name="Text Box 282"/>
            <p:cNvSpPr txBox="1">
              <a:spLocks noChangeArrowheads="1"/>
            </p:cNvSpPr>
            <p:nvPr/>
          </p:nvSpPr>
          <p:spPr bwMode="auto">
            <a:xfrm>
              <a:off x="3922713" y="3502025"/>
              <a:ext cx="1944687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≥</a:t>
              </a:r>
              <a:r>
                <a:rPr lang="en-US" altLang="zh-CN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6155" name="Rectangle 283"/>
            <p:cNvSpPr>
              <a:spLocks noChangeArrowheads="1"/>
            </p:cNvSpPr>
            <p:nvPr/>
          </p:nvSpPr>
          <p:spPr bwMode="auto">
            <a:xfrm>
              <a:off x="3922713" y="3790950"/>
              <a:ext cx="217487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6156" name="Rectangle 284"/>
            <p:cNvSpPr>
              <a:spLocks noChangeArrowheads="1"/>
            </p:cNvSpPr>
            <p:nvPr/>
          </p:nvSpPr>
          <p:spPr bwMode="auto">
            <a:xfrm>
              <a:off x="4138613" y="3790950"/>
              <a:ext cx="431800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7" name="Rectangle 285"/>
            <p:cNvSpPr>
              <a:spLocks noChangeArrowheads="1"/>
            </p:cNvSpPr>
            <p:nvPr/>
          </p:nvSpPr>
          <p:spPr bwMode="auto">
            <a:xfrm>
              <a:off x="4570413" y="3790950"/>
              <a:ext cx="576262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8" name="Rectangle 286"/>
            <p:cNvSpPr>
              <a:spLocks noChangeArrowheads="1"/>
            </p:cNvSpPr>
            <p:nvPr/>
          </p:nvSpPr>
          <p:spPr bwMode="auto">
            <a:xfrm>
              <a:off x="5146675" y="3790950"/>
              <a:ext cx="720725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9" name="Text Box 287"/>
            <p:cNvSpPr txBox="1">
              <a:spLocks noChangeArrowheads="1"/>
            </p:cNvSpPr>
            <p:nvPr/>
          </p:nvSpPr>
          <p:spPr bwMode="auto">
            <a:xfrm>
              <a:off x="898525" y="3502025"/>
              <a:ext cx="2809875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≥</a:t>
              </a: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6160" name="Rectangle 288"/>
            <p:cNvSpPr>
              <a:spLocks noChangeArrowheads="1"/>
            </p:cNvSpPr>
            <p:nvPr/>
          </p:nvSpPr>
          <p:spPr bwMode="auto">
            <a:xfrm>
              <a:off x="898525" y="3790950"/>
              <a:ext cx="217487" cy="2159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61" name="Rectangle 289"/>
            <p:cNvSpPr>
              <a:spLocks noChangeArrowheads="1"/>
            </p:cNvSpPr>
            <p:nvPr/>
          </p:nvSpPr>
          <p:spPr bwMode="auto">
            <a:xfrm>
              <a:off x="1116013" y="3790950"/>
              <a:ext cx="431800" cy="2159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62" name="Rectangle 290"/>
            <p:cNvSpPr>
              <a:spLocks noChangeArrowheads="1"/>
            </p:cNvSpPr>
            <p:nvPr/>
          </p:nvSpPr>
          <p:spPr bwMode="auto">
            <a:xfrm>
              <a:off x="1547813" y="3790950"/>
              <a:ext cx="576262" cy="2159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63" name="Rectangle 291"/>
            <p:cNvSpPr>
              <a:spLocks noChangeArrowheads="1"/>
            </p:cNvSpPr>
            <p:nvPr/>
          </p:nvSpPr>
          <p:spPr bwMode="auto">
            <a:xfrm>
              <a:off x="2124075" y="3790950"/>
              <a:ext cx="720725" cy="2159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64" name="Rectangle 292"/>
            <p:cNvSpPr>
              <a:spLocks noChangeArrowheads="1"/>
            </p:cNvSpPr>
            <p:nvPr/>
          </p:nvSpPr>
          <p:spPr bwMode="auto">
            <a:xfrm>
              <a:off x="2844800" y="3790950"/>
              <a:ext cx="863600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65" name="Line 293"/>
            <p:cNvSpPr>
              <a:spLocks noChangeShapeType="1"/>
            </p:cNvSpPr>
            <p:nvPr/>
          </p:nvSpPr>
          <p:spPr bwMode="auto">
            <a:xfrm>
              <a:off x="3419475" y="4365625"/>
              <a:ext cx="46085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66" name="Line 294"/>
            <p:cNvSpPr>
              <a:spLocks noChangeShapeType="1"/>
            </p:cNvSpPr>
            <p:nvPr/>
          </p:nvSpPr>
          <p:spPr bwMode="auto">
            <a:xfrm flipV="1">
              <a:off x="2698750" y="4510088"/>
              <a:ext cx="50403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67" name="Line 295"/>
            <p:cNvSpPr>
              <a:spLocks noChangeShapeType="1"/>
            </p:cNvSpPr>
            <p:nvPr/>
          </p:nvSpPr>
          <p:spPr bwMode="auto">
            <a:xfrm flipV="1">
              <a:off x="2554288" y="4654550"/>
              <a:ext cx="43211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68" name="Line 296"/>
            <p:cNvSpPr>
              <a:spLocks noChangeShapeType="1"/>
            </p:cNvSpPr>
            <p:nvPr/>
          </p:nvSpPr>
          <p:spPr bwMode="auto">
            <a:xfrm flipV="1">
              <a:off x="1978025" y="4799013"/>
              <a:ext cx="42497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69" name="Line 297"/>
            <p:cNvSpPr>
              <a:spLocks noChangeShapeType="1"/>
            </p:cNvSpPr>
            <p:nvPr/>
          </p:nvSpPr>
          <p:spPr bwMode="auto">
            <a:xfrm flipH="1">
              <a:off x="8243888" y="4006850"/>
              <a:ext cx="1587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0" name="Line 298"/>
            <p:cNvSpPr>
              <a:spLocks noChangeShapeType="1"/>
            </p:cNvSpPr>
            <p:nvPr/>
          </p:nvSpPr>
          <p:spPr bwMode="auto">
            <a:xfrm flipV="1">
              <a:off x="8029575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1" name="Line 299"/>
            <p:cNvSpPr>
              <a:spLocks noChangeShapeType="1"/>
            </p:cNvSpPr>
            <p:nvPr/>
          </p:nvSpPr>
          <p:spPr bwMode="auto">
            <a:xfrm flipV="1">
              <a:off x="7740650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2" name="Line 300"/>
            <p:cNvSpPr>
              <a:spLocks noChangeShapeType="1"/>
            </p:cNvSpPr>
            <p:nvPr/>
          </p:nvSpPr>
          <p:spPr bwMode="auto">
            <a:xfrm flipV="1">
              <a:off x="6229350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3" name="Line 301"/>
            <p:cNvSpPr>
              <a:spLocks noChangeShapeType="1"/>
            </p:cNvSpPr>
            <p:nvPr/>
          </p:nvSpPr>
          <p:spPr bwMode="auto">
            <a:xfrm>
              <a:off x="6443663" y="4006850"/>
              <a:ext cx="1587" cy="647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4" name="Line 302"/>
            <p:cNvSpPr>
              <a:spLocks noChangeShapeType="1"/>
            </p:cNvSpPr>
            <p:nvPr/>
          </p:nvSpPr>
          <p:spPr bwMode="auto">
            <a:xfrm>
              <a:off x="6659563" y="4006850"/>
              <a:ext cx="1587" cy="5032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5" name="Line 303"/>
            <p:cNvSpPr>
              <a:spLocks noChangeShapeType="1"/>
            </p:cNvSpPr>
            <p:nvPr/>
          </p:nvSpPr>
          <p:spPr bwMode="auto">
            <a:xfrm flipH="1">
              <a:off x="7162800" y="4006850"/>
              <a:ext cx="1587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6" name="Line 304"/>
            <p:cNvSpPr>
              <a:spLocks noChangeShapeType="1"/>
            </p:cNvSpPr>
            <p:nvPr/>
          </p:nvSpPr>
          <p:spPr bwMode="auto">
            <a:xfrm>
              <a:off x="7019925" y="4006850"/>
              <a:ext cx="1587" cy="360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7" name="Line 305"/>
            <p:cNvSpPr>
              <a:spLocks noChangeShapeType="1"/>
            </p:cNvSpPr>
            <p:nvPr/>
          </p:nvSpPr>
          <p:spPr bwMode="auto">
            <a:xfrm flipV="1">
              <a:off x="6877050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8" name="Line 306"/>
            <p:cNvSpPr>
              <a:spLocks noChangeShapeType="1"/>
            </p:cNvSpPr>
            <p:nvPr/>
          </p:nvSpPr>
          <p:spPr bwMode="auto">
            <a:xfrm>
              <a:off x="1836738" y="4941888"/>
              <a:ext cx="34559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9" name="Line 307"/>
            <p:cNvSpPr>
              <a:spLocks noChangeShapeType="1"/>
            </p:cNvSpPr>
            <p:nvPr/>
          </p:nvSpPr>
          <p:spPr bwMode="auto">
            <a:xfrm>
              <a:off x="1403350" y="5086350"/>
              <a:ext cx="26654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0" name="Line 308"/>
            <p:cNvSpPr>
              <a:spLocks noChangeShapeType="1"/>
            </p:cNvSpPr>
            <p:nvPr/>
          </p:nvSpPr>
          <p:spPr bwMode="auto">
            <a:xfrm>
              <a:off x="1260475" y="5230813"/>
              <a:ext cx="172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1" name="Text Box 309"/>
            <p:cNvSpPr txBox="1">
              <a:spLocks noChangeArrowheads="1"/>
            </p:cNvSpPr>
            <p:nvPr/>
          </p:nvSpPr>
          <p:spPr bwMode="auto">
            <a:xfrm>
              <a:off x="7929563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P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36182" name="Text Box 310"/>
            <p:cNvSpPr txBox="1">
              <a:spLocks noChangeArrowheads="1"/>
            </p:cNvSpPr>
            <p:nvPr/>
          </p:nvSpPr>
          <p:spPr bwMode="auto">
            <a:xfrm>
              <a:off x="7596188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G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36183" name="Line 311"/>
            <p:cNvSpPr>
              <a:spLocks noChangeShapeType="1"/>
            </p:cNvSpPr>
            <p:nvPr/>
          </p:nvSpPr>
          <p:spPr bwMode="auto">
            <a:xfrm flipV="1">
              <a:off x="5292725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4" name="Line 312"/>
            <p:cNvSpPr>
              <a:spLocks noChangeShapeType="1"/>
            </p:cNvSpPr>
            <p:nvPr/>
          </p:nvSpPr>
          <p:spPr bwMode="auto">
            <a:xfrm>
              <a:off x="5435600" y="4006850"/>
              <a:ext cx="1587" cy="647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5" name="Line 313"/>
            <p:cNvSpPr>
              <a:spLocks noChangeShapeType="1"/>
            </p:cNvSpPr>
            <p:nvPr/>
          </p:nvSpPr>
          <p:spPr bwMode="auto">
            <a:xfrm>
              <a:off x="5722938" y="4006850"/>
              <a:ext cx="0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6" name="Line 314"/>
            <p:cNvSpPr>
              <a:spLocks noChangeShapeType="1"/>
            </p:cNvSpPr>
            <p:nvPr/>
          </p:nvSpPr>
          <p:spPr bwMode="auto">
            <a:xfrm>
              <a:off x="5578475" y="4006850"/>
              <a:ext cx="0" cy="3587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7" name="Line 315"/>
            <p:cNvSpPr>
              <a:spLocks noChangeShapeType="1"/>
            </p:cNvSpPr>
            <p:nvPr/>
          </p:nvSpPr>
          <p:spPr bwMode="auto">
            <a:xfrm>
              <a:off x="4714875" y="4006850"/>
              <a:ext cx="1587" cy="9350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8" name="Line 316"/>
            <p:cNvSpPr>
              <a:spLocks noChangeShapeType="1"/>
            </p:cNvSpPr>
            <p:nvPr/>
          </p:nvSpPr>
          <p:spPr bwMode="auto">
            <a:xfrm>
              <a:off x="4859338" y="4006850"/>
              <a:ext cx="1587" cy="647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9" name="Line 317"/>
            <p:cNvSpPr>
              <a:spLocks noChangeShapeType="1"/>
            </p:cNvSpPr>
            <p:nvPr/>
          </p:nvSpPr>
          <p:spPr bwMode="auto">
            <a:xfrm>
              <a:off x="5002213" y="4006850"/>
              <a:ext cx="1587" cy="5032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0" name="Line 318"/>
            <p:cNvSpPr>
              <a:spLocks noChangeShapeType="1"/>
            </p:cNvSpPr>
            <p:nvPr/>
          </p:nvSpPr>
          <p:spPr bwMode="auto">
            <a:xfrm flipV="1">
              <a:off x="4068763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1" name="Line 319"/>
            <p:cNvSpPr>
              <a:spLocks noChangeShapeType="1"/>
            </p:cNvSpPr>
            <p:nvPr/>
          </p:nvSpPr>
          <p:spPr bwMode="auto">
            <a:xfrm>
              <a:off x="4283075" y="4006850"/>
              <a:ext cx="1587" cy="9350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2" name="Line 320"/>
            <p:cNvSpPr>
              <a:spLocks noChangeShapeType="1"/>
            </p:cNvSpPr>
            <p:nvPr/>
          </p:nvSpPr>
          <p:spPr bwMode="auto">
            <a:xfrm>
              <a:off x="4427538" y="4006850"/>
              <a:ext cx="1587" cy="7921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3" name="Line 321"/>
            <p:cNvSpPr>
              <a:spLocks noChangeShapeType="1"/>
            </p:cNvSpPr>
            <p:nvPr/>
          </p:nvSpPr>
          <p:spPr bwMode="auto">
            <a:xfrm>
              <a:off x="3130550" y="4006850"/>
              <a:ext cx="1587" cy="9350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4" name="Line 322"/>
            <p:cNvSpPr>
              <a:spLocks noChangeShapeType="1"/>
            </p:cNvSpPr>
            <p:nvPr/>
          </p:nvSpPr>
          <p:spPr bwMode="auto">
            <a:xfrm>
              <a:off x="3275013" y="4006850"/>
              <a:ext cx="1587" cy="647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5" name="Line 323"/>
            <p:cNvSpPr>
              <a:spLocks noChangeShapeType="1"/>
            </p:cNvSpPr>
            <p:nvPr/>
          </p:nvSpPr>
          <p:spPr bwMode="auto">
            <a:xfrm flipV="1">
              <a:off x="3562350" y="4008438"/>
              <a:ext cx="0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6" name="Line 324"/>
            <p:cNvSpPr>
              <a:spLocks noChangeShapeType="1"/>
            </p:cNvSpPr>
            <p:nvPr/>
          </p:nvSpPr>
          <p:spPr bwMode="auto">
            <a:xfrm flipV="1">
              <a:off x="3419475" y="4006850"/>
              <a:ext cx="0" cy="360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7" name="Line 325"/>
            <p:cNvSpPr>
              <a:spLocks noChangeShapeType="1"/>
            </p:cNvSpPr>
            <p:nvPr/>
          </p:nvSpPr>
          <p:spPr bwMode="auto">
            <a:xfrm flipV="1">
              <a:off x="2987675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8" name="Line 326"/>
            <p:cNvSpPr>
              <a:spLocks noChangeShapeType="1"/>
            </p:cNvSpPr>
            <p:nvPr/>
          </p:nvSpPr>
          <p:spPr bwMode="auto">
            <a:xfrm>
              <a:off x="2411413" y="4006850"/>
              <a:ext cx="1587" cy="9350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9" name="Line 327"/>
            <p:cNvSpPr>
              <a:spLocks noChangeShapeType="1"/>
            </p:cNvSpPr>
            <p:nvPr/>
          </p:nvSpPr>
          <p:spPr bwMode="auto">
            <a:xfrm flipH="1" flipV="1">
              <a:off x="2555875" y="4006850"/>
              <a:ext cx="1587" cy="647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0" name="Line 328"/>
            <p:cNvSpPr>
              <a:spLocks noChangeShapeType="1"/>
            </p:cNvSpPr>
            <p:nvPr/>
          </p:nvSpPr>
          <p:spPr bwMode="auto">
            <a:xfrm flipV="1">
              <a:off x="2698750" y="4006850"/>
              <a:ext cx="0" cy="5032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1" name="Line 329"/>
            <p:cNvSpPr>
              <a:spLocks noChangeShapeType="1"/>
            </p:cNvSpPr>
            <p:nvPr/>
          </p:nvSpPr>
          <p:spPr bwMode="auto">
            <a:xfrm flipH="1">
              <a:off x="2266950" y="4006850"/>
              <a:ext cx="0" cy="1223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2" name="Line 330"/>
            <p:cNvSpPr>
              <a:spLocks noChangeShapeType="1"/>
            </p:cNvSpPr>
            <p:nvPr/>
          </p:nvSpPr>
          <p:spPr bwMode="auto">
            <a:xfrm flipV="1">
              <a:off x="1836738" y="4006850"/>
              <a:ext cx="0" cy="936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3" name="Line 331"/>
            <p:cNvSpPr>
              <a:spLocks noChangeShapeType="1"/>
            </p:cNvSpPr>
            <p:nvPr/>
          </p:nvSpPr>
          <p:spPr bwMode="auto">
            <a:xfrm flipH="1" flipV="1">
              <a:off x="1978025" y="4006850"/>
              <a:ext cx="0" cy="7921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4" name="Line 332"/>
            <p:cNvSpPr>
              <a:spLocks noChangeShapeType="1"/>
            </p:cNvSpPr>
            <p:nvPr/>
          </p:nvSpPr>
          <p:spPr bwMode="auto">
            <a:xfrm>
              <a:off x="1690688" y="4006850"/>
              <a:ext cx="1587" cy="1223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5" name="Line 333"/>
            <p:cNvSpPr>
              <a:spLocks noChangeShapeType="1"/>
            </p:cNvSpPr>
            <p:nvPr/>
          </p:nvSpPr>
          <p:spPr bwMode="auto">
            <a:xfrm flipH="1" flipV="1">
              <a:off x="1401763" y="4006850"/>
              <a:ext cx="0" cy="10810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6" name="Line 334"/>
            <p:cNvSpPr>
              <a:spLocks noChangeShapeType="1"/>
            </p:cNvSpPr>
            <p:nvPr/>
          </p:nvSpPr>
          <p:spPr bwMode="auto">
            <a:xfrm flipV="1">
              <a:off x="1260475" y="4006850"/>
              <a:ext cx="0" cy="1223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7" name="Line 335"/>
            <p:cNvSpPr>
              <a:spLocks noChangeShapeType="1"/>
            </p:cNvSpPr>
            <p:nvPr/>
          </p:nvSpPr>
          <p:spPr bwMode="auto">
            <a:xfrm flipV="1">
              <a:off x="1044575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8" name="Text Box 336"/>
            <p:cNvSpPr txBox="1">
              <a:spLocks noChangeArrowheads="1"/>
            </p:cNvSpPr>
            <p:nvPr/>
          </p:nvSpPr>
          <p:spPr bwMode="auto">
            <a:xfrm>
              <a:off x="6791325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P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6209" name="Text Box 337"/>
            <p:cNvSpPr txBox="1">
              <a:spLocks noChangeArrowheads="1"/>
            </p:cNvSpPr>
            <p:nvPr/>
          </p:nvSpPr>
          <p:spPr bwMode="auto">
            <a:xfrm>
              <a:off x="6127750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G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6210" name="Text Box 338"/>
            <p:cNvSpPr txBox="1">
              <a:spLocks noChangeArrowheads="1"/>
            </p:cNvSpPr>
            <p:nvPr/>
          </p:nvSpPr>
          <p:spPr bwMode="auto">
            <a:xfrm>
              <a:off x="5208588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P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36211" name="Text Box 339"/>
            <p:cNvSpPr txBox="1">
              <a:spLocks noChangeArrowheads="1"/>
            </p:cNvSpPr>
            <p:nvPr/>
          </p:nvSpPr>
          <p:spPr bwMode="auto">
            <a:xfrm>
              <a:off x="3952875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G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36212" name="Text Box 340"/>
            <p:cNvSpPr txBox="1">
              <a:spLocks noChangeArrowheads="1"/>
            </p:cNvSpPr>
            <p:nvPr/>
          </p:nvSpPr>
          <p:spPr bwMode="auto">
            <a:xfrm>
              <a:off x="2889250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P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36213" name="Text Box 341"/>
            <p:cNvSpPr txBox="1">
              <a:spLocks noChangeArrowheads="1"/>
            </p:cNvSpPr>
            <p:nvPr/>
          </p:nvSpPr>
          <p:spPr bwMode="auto">
            <a:xfrm>
              <a:off x="957263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G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36214" name="Line 342"/>
            <p:cNvSpPr>
              <a:spLocks noChangeShapeType="1"/>
            </p:cNvSpPr>
            <p:nvPr/>
          </p:nvSpPr>
          <p:spPr bwMode="auto">
            <a:xfrm flipV="1">
              <a:off x="8026400" y="3214688"/>
              <a:ext cx="1587" cy="28575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15" name="Text Box 343"/>
            <p:cNvSpPr txBox="1">
              <a:spLocks noChangeArrowheads="1"/>
            </p:cNvSpPr>
            <p:nvPr/>
          </p:nvSpPr>
          <p:spPr bwMode="auto">
            <a:xfrm>
              <a:off x="7885113" y="292576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0</a:t>
              </a:r>
            </a:p>
          </p:txBody>
        </p:sp>
        <p:sp>
          <p:nvSpPr>
            <p:cNvPr id="336216" name="Text Box 344"/>
            <p:cNvSpPr txBox="1">
              <a:spLocks noChangeArrowheads="1"/>
            </p:cNvSpPr>
            <p:nvPr/>
          </p:nvSpPr>
          <p:spPr bwMode="auto">
            <a:xfrm>
              <a:off x="6588125" y="292576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1</a:t>
              </a:r>
            </a:p>
          </p:txBody>
        </p:sp>
        <p:sp>
          <p:nvSpPr>
            <p:cNvPr id="336217" name="Text Box 345"/>
            <p:cNvSpPr txBox="1">
              <a:spLocks noChangeArrowheads="1"/>
            </p:cNvSpPr>
            <p:nvPr/>
          </p:nvSpPr>
          <p:spPr bwMode="auto">
            <a:xfrm>
              <a:off x="4787900" y="292576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2</a:t>
              </a:r>
            </a:p>
          </p:txBody>
        </p:sp>
        <p:sp>
          <p:nvSpPr>
            <p:cNvPr id="336218" name="Text Box 346"/>
            <p:cNvSpPr txBox="1">
              <a:spLocks noChangeArrowheads="1"/>
            </p:cNvSpPr>
            <p:nvPr/>
          </p:nvSpPr>
          <p:spPr bwMode="auto">
            <a:xfrm>
              <a:off x="2197100" y="292576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3</a:t>
              </a:r>
            </a:p>
          </p:txBody>
        </p:sp>
        <p:sp>
          <p:nvSpPr>
            <p:cNvPr id="336219" name="Line 347"/>
            <p:cNvSpPr>
              <a:spLocks noChangeShapeType="1"/>
            </p:cNvSpPr>
            <p:nvPr/>
          </p:nvSpPr>
          <p:spPr bwMode="auto">
            <a:xfrm flipV="1">
              <a:off x="6659563" y="3214688"/>
              <a:ext cx="1587" cy="28575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20" name="Line 348"/>
            <p:cNvSpPr>
              <a:spLocks noChangeShapeType="1"/>
            </p:cNvSpPr>
            <p:nvPr/>
          </p:nvSpPr>
          <p:spPr bwMode="auto">
            <a:xfrm flipV="1">
              <a:off x="4857750" y="3214688"/>
              <a:ext cx="1587" cy="28575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21" name="Line 349"/>
            <p:cNvSpPr>
              <a:spLocks noChangeShapeType="1"/>
            </p:cNvSpPr>
            <p:nvPr/>
          </p:nvSpPr>
          <p:spPr bwMode="auto">
            <a:xfrm flipV="1">
              <a:off x="2266950" y="3216275"/>
              <a:ext cx="1587" cy="28575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03363" y="832817"/>
            <a:ext cx="288925" cy="1588071"/>
            <a:chOff x="1503363" y="832817"/>
            <a:chExt cx="288925" cy="1588071"/>
          </a:xfrm>
        </p:grpSpPr>
        <p:sp>
          <p:nvSpPr>
            <p:cNvPr id="335940" name="Rectangle 68"/>
            <p:cNvSpPr>
              <a:spLocks noChangeArrowheads="1"/>
            </p:cNvSpPr>
            <p:nvPr/>
          </p:nvSpPr>
          <p:spPr bwMode="auto">
            <a:xfrm>
              <a:off x="1503363" y="2060525"/>
              <a:ext cx="288925" cy="360363"/>
            </a:xfrm>
            <a:prstGeom prst="rect">
              <a:avLst/>
            </a:prstGeom>
            <a:solidFill>
              <a:srgbClr val="CCFFFF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5941" name="Rectangle 69"/>
            <p:cNvSpPr>
              <a:spLocks noChangeArrowheads="1"/>
            </p:cNvSpPr>
            <p:nvPr/>
          </p:nvSpPr>
          <p:spPr bwMode="auto">
            <a:xfrm>
              <a:off x="1503363" y="832817"/>
              <a:ext cx="288925" cy="360363"/>
            </a:xfrm>
            <a:prstGeom prst="rect">
              <a:avLst/>
            </a:prstGeom>
            <a:solidFill>
              <a:srgbClr val="99CCFF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5943" name="Rectangle 71"/>
            <p:cNvSpPr>
              <a:spLocks noChangeArrowheads="1"/>
            </p:cNvSpPr>
            <p:nvPr/>
          </p:nvSpPr>
          <p:spPr bwMode="auto">
            <a:xfrm>
              <a:off x="1503363" y="1228104"/>
              <a:ext cx="288925" cy="360363"/>
            </a:xfrm>
            <a:prstGeom prst="rect">
              <a:avLst/>
            </a:prstGeom>
            <a:solidFill>
              <a:schemeClr val="hlink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5944" name="Rectangle 72"/>
            <p:cNvSpPr>
              <a:spLocks noChangeArrowheads="1"/>
            </p:cNvSpPr>
            <p:nvPr/>
          </p:nvSpPr>
          <p:spPr bwMode="auto">
            <a:xfrm>
              <a:off x="1503363" y="1647850"/>
              <a:ext cx="288925" cy="360363"/>
            </a:xfrm>
            <a:prstGeom prst="rect">
              <a:avLst/>
            </a:prstGeom>
            <a:solidFill>
              <a:srgbClr val="FFCC99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35946" name="Text Box 74"/>
          <p:cNvSpPr txBox="1">
            <a:spLocks noChangeArrowheads="1"/>
          </p:cNvSpPr>
          <p:nvPr/>
        </p:nvSpPr>
        <p:spPr bwMode="auto">
          <a:xfrm>
            <a:off x="179388" y="313838"/>
            <a:ext cx="8785225" cy="2179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位先行进位逻辑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其中</a:t>
            </a:r>
            <a:r>
              <a:rPr lang="en-US" altLang="zh-CN" dirty="0" err="1">
                <a:solidFill>
                  <a:schemeClr val="tx1"/>
                </a:solidFill>
              </a:rPr>
              <a:t>G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 err="1" smtClean="0">
                <a:solidFill>
                  <a:schemeClr val="tx1"/>
                </a:solidFill>
              </a:rPr>
              <a:t>A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i</a:t>
            </a:r>
            <a:r>
              <a:rPr lang="en-US" altLang="zh-CN" b="0" dirty="0" err="1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err="1" smtClean="0">
                <a:solidFill>
                  <a:schemeClr val="tx1"/>
                </a:solidFill>
              </a:rPr>
              <a:t>B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i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CN" baseline="-20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-1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CN" baseline="-20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0 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-1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CN" baseline="-20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1 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-1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CN" baseline="-20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2 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7" name="AutoShape 43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6137" name="AutoShape 265"/>
          <p:cNvSpPr>
            <a:spLocks noChangeArrowheads="1"/>
          </p:cNvSpPr>
          <p:nvPr/>
        </p:nvSpPr>
        <p:spPr bwMode="auto">
          <a:xfrm>
            <a:off x="6588125" y="1050925"/>
            <a:ext cx="2160588" cy="433388"/>
          </a:xfrm>
          <a:prstGeom prst="wedgeRectCallout">
            <a:avLst>
              <a:gd name="adj1" fmla="val -66755"/>
              <a:gd name="adj2" fmla="val 47435"/>
            </a:avLst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C</a:t>
            </a:r>
            <a:r>
              <a:rPr lang="en-US" altLang="zh-CN" sz="2000" baseline="-20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～</a:t>
            </a:r>
            <a:r>
              <a:rPr lang="en-US" altLang="zh-CN" sz="2000" dirty="0">
                <a:solidFill>
                  <a:schemeClr val="tx1"/>
                </a:solidFill>
              </a:rPr>
              <a:t>C</a:t>
            </a:r>
            <a:r>
              <a:rPr lang="en-US" altLang="zh-CN" sz="2000" baseline="-20000" dirty="0">
                <a:solidFill>
                  <a:schemeClr val="tx1"/>
                </a:solidFill>
              </a:rPr>
              <a:t>3</a:t>
            </a:r>
            <a:r>
              <a:rPr lang="zh-CN" altLang="en-US" sz="2000" dirty="0">
                <a:solidFill>
                  <a:schemeClr val="tx1"/>
                </a:solidFill>
              </a:rPr>
              <a:t>可同时形成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051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B270-E5D0-45A1-93FB-91A17CADD169}" type="slidenum">
              <a:rPr lang="en-US" altLang="zh-CN"/>
              <a:pPr/>
              <a:t>106</a:t>
            </a:fld>
            <a:endParaRPr lang="en-US" altLang="zh-CN"/>
          </a:p>
        </p:txBody>
      </p:sp>
      <p:sp>
        <p:nvSpPr>
          <p:cNvPr id="420868" name="Text Box 4"/>
          <p:cNvSpPr txBox="1">
            <a:spLocks noChangeArrowheads="1"/>
          </p:cNvSpPr>
          <p:nvPr/>
        </p:nvSpPr>
        <p:spPr bwMode="auto">
          <a:xfrm>
            <a:off x="179388" y="274185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位先行进位加法器组成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全加器输出</a:t>
            </a:r>
            <a:r>
              <a:rPr lang="en-US" altLang="zh-CN" dirty="0" smtClean="0">
                <a:solidFill>
                  <a:schemeClr val="tx1"/>
                </a:solidFill>
              </a:rPr>
              <a:t>G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0925" name="Text Box 61"/>
          <p:cNvSpPr txBox="1">
            <a:spLocks noChangeArrowheads="1"/>
          </p:cNvSpPr>
          <p:nvPr/>
        </p:nvSpPr>
        <p:spPr bwMode="auto">
          <a:xfrm>
            <a:off x="179388" y="313341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en-US" altLang="zh-CN" dirty="0">
                <a:solidFill>
                  <a:srgbClr val="C00000"/>
                </a:solidFill>
              </a:rPr>
              <a:t>n</a:t>
            </a:r>
            <a:r>
              <a:rPr lang="zh-CN" altLang="en-US" dirty="0">
                <a:solidFill>
                  <a:srgbClr val="C00000"/>
                </a:solidFill>
              </a:rPr>
              <a:t>位先行进位加法器组成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    进位逻辑有</a:t>
            </a:r>
            <a:r>
              <a:rPr lang="zh-CN" altLang="en-US" u="sng" dirty="0" smtClean="0">
                <a:solidFill>
                  <a:schemeClr val="tx1"/>
                </a:solidFill>
              </a:rPr>
              <a:t>全并行</a:t>
            </a:r>
            <a:r>
              <a:rPr lang="zh-CN" altLang="en-US" dirty="0" smtClean="0">
                <a:solidFill>
                  <a:schemeClr val="tx1"/>
                </a:solidFill>
              </a:rPr>
              <a:t>、组间串行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下图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、组间并行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种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21069" name="Group 205"/>
          <p:cNvGrpSpPr>
            <a:grpSpLocks/>
          </p:cNvGrpSpPr>
          <p:nvPr/>
        </p:nvGrpSpPr>
        <p:grpSpPr bwMode="auto">
          <a:xfrm>
            <a:off x="1042988" y="836712"/>
            <a:ext cx="7566025" cy="2232025"/>
            <a:chOff x="657" y="436"/>
            <a:chExt cx="4766" cy="1406"/>
          </a:xfrm>
        </p:grpSpPr>
        <p:sp>
          <p:nvSpPr>
            <p:cNvPr id="421013" name="Rectangle 149"/>
            <p:cNvSpPr>
              <a:spLocks noChangeArrowheads="1"/>
            </p:cNvSpPr>
            <p:nvPr/>
          </p:nvSpPr>
          <p:spPr bwMode="auto">
            <a:xfrm>
              <a:off x="975" y="436"/>
              <a:ext cx="4082" cy="1225"/>
            </a:xfrm>
            <a:prstGeom prst="rect">
              <a:avLst/>
            </a:prstGeom>
            <a:solidFill>
              <a:srgbClr val="CCFF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1015" name="Text Box 151"/>
            <p:cNvSpPr txBox="1">
              <a:spLocks noChangeArrowheads="1"/>
            </p:cNvSpPr>
            <p:nvPr/>
          </p:nvSpPr>
          <p:spPr bwMode="auto">
            <a:xfrm>
              <a:off x="1202" y="526"/>
              <a:ext cx="3583" cy="272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位先行进位产生电路</a:t>
              </a:r>
            </a:p>
          </p:txBody>
        </p:sp>
        <p:sp>
          <p:nvSpPr>
            <p:cNvPr id="421016" name="Text Box 152"/>
            <p:cNvSpPr txBox="1">
              <a:spLocks noChangeArrowheads="1"/>
            </p:cNvSpPr>
            <p:nvPr/>
          </p:nvSpPr>
          <p:spPr bwMode="auto">
            <a:xfrm>
              <a:off x="1202" y="1251"/>
              <a:ext cx="545" cy="31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 dirty="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21017" name="Line 153"/>
            <p:cNvSpPr>
              <a:spLocks noChangeShapeType="1"/>
            </p:cNvSpPr>
            <p:nvPr/>
          </p:nvSpPr>
          <p:spPr bwMode="auto">
            <a:xfrm flipH="1" flipV="1">
              <a:off x="1248" y="1070"/>
              <a:ext cx="0" cy="1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18" name="Text Box 154"/>
            <p:cNvSpPr txBox="1">
              <a:spLocks noChangeArrowheads="1"/>
            </p:cNvSpPr>
            <p:nvPr/>
          </p:nvSpPr>
          <p:spPr bwMode="auto">
            <a:xfrm>
              <a:off x="1202" y="933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421019" name="Text Box 155"/>
            <p:cNvSpPr txBox="1">
              <a:spLocks noChangeArrowheads="1"/>
            </p:cNvSpPr>
            <p:nvPr/>
          </p:nvSpPr>
          <p:spPr bwMode="auto">
            <a:xfrm>
              <a:off x="1293" y="1705"/>
              <a:ext cx="453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 dirty="0">
                  <a:solidFill>
                    <a:schemeClr val="accent2"/>
                  </a:solidFill>
                </a:rPr>
                <a:t>3</a:t>
              </a:r>
              <a:r>
                <a:rPr lang="en-US" altLang="zh-CN" sz="1800" dirty="0">
                  <a:solidFill>
                    <a:schemeClr val="accent2"/>
                  </a:solidFill>
                </a:rPr>
                <a:t>  B</a:t>
              </a:r>
              <a:r>
                <a:rPr lang="en-US" altLang="zh-CN" sz="1800" baseline="-180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421020" name="Line 156"/>
            <p:cNvSpPr>
              <a:spLocks noChangeShapeType="1"/>
            </p:cNvSpPr>
            <p:nvPr/>
          </p:nvSpPr>
          <p:spPr bwMode="auto">
            <a:xfrm flipH="1" flipV="1">
              <a:off x="1610" y="1569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1" name="Line 157"/>
            <p:cNvSpPr>
              <a:spLocks noChangeShapeType="1"/>
            </p:cNvSpPr>
            <p:nvPr/>
          </p:nvSpPr>
          <p:spPr bwMode="auto">
            <a:xfrm flipH="1" flipV="1">
              <a:off x="1338" y="1569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2" name="Line 158"/>
            <p:cNvSpPr>
              <a:spLocks noChangeShapeType="1"/>
            </p:cNvSpPr>
            <p:nvPr/>
          </p:nvSpPr>
          <p:spPr bwMode="auto">
            <a:xfrm flipH="1" flipV="1">
              <a:off x="1747" y="1432"/>
              <a:ext cx="229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3" name="Line 159"/>
            <p:cNvSpPr>
              <a:spLocks noChangeShapeType="1"/>
            </p:cNvSpPr>
            <p:nvPr/>
          </p:nvSpPr>
          <p:spPr bwMode="auto">
            <a:xfrm flipH="1" flipV="1">
              <a:off x="1565" y="797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4" name="Line 160"/>
            <p:cNvSpPr>
              <a:spLocks noChangeShapeType="1"/>
            </p:cNvSpPr>
            <p:nvPr/>
          </p:nvSpPr>
          <p:spPr bwMode="auto">
            <a:xfrm flipH="1" flipV="1">
              <a:off x="1701" y="798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5" name="Text Box 161"/>
            <p:cNvSpPr txBox="1">
              <a:spLocks noChangeArrowheads="1"/>
            </p:cNvSpPr>
            <p:nvPr/>
          </p:nvSpPr>
          <p:spPr bwMode="auto">
            <a:xfrm>
              <a:off x="1384" y="798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G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3</a:t>
              </a:r>
              <a:r>
                <a:rPr lang="en-US" altLang="zh-CN" sz="1800">
                  <a:solidFill>
                    <a:schemeClr val="tx1"/>
                  </a:solidFill>
                </a:rPr>
                <a:t>   P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21026" name="Line 162"/>
            <p:cNvSpPr>
              <a:spLocks noChangeShapeType="1"/>
            </p:cNvSpPr>
            <p:nvPr/>
          </p:nvSpPr>
          <p:spPr bwMode="auto">
            <a:xfrm>
              <a:off x="1973" y="798"/>
              <a:ext cx="0" cy="634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7" name="Line 163"/>
            <p:cNvSpPr>
              <a:spLocks noChangeShapeType="1"/>
            </p:cNvSpPr>
            <p:nvPr/>
          </p:nvSpPr>
          <p:spPr bwMode="auto">
            <a:xfrm>
              <a:off x="1066" y="662"/>
              <a:ext cx="0" cy="77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8" name="Line 164"/>
            <p:cNvSpPr>
              <a:spLocks noChangeShapeType="1"/>
            </p:cNvSpPr>
            <p:nvPr/>
          </p:nvSpPr>
          <p:spPr bwMode="auto">
            <a:xfrm flipH="1" flipV="1">
              <a:off x="1066" y="662"/>
              <a:ext cx="136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9" name="Line 165"/>
            <p:cNvSpPr>
              <a:spLocks noChangeShapeType="1"/>
            </p:cNvSpPr>
            <p:nvPr/>
          </p:nvSpPr>
          <p:spPr bwMode="auto">
            <a:xfrm flipH="1" flipV="1">
              <a:off x="839" y="1433"/>
              <a:ext cx="22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30" name="Text Box 166"/>
            <p:cNvSpPr txBox="1">
              <a:spLocks noChangeArrowheads="1"/>
            </p:cNvSpPr>
            <p:nvPr/>
          </p:nvSpPr>
          <p:spPr bwMode="auto">
            <a:xfrm>
              <a:off x="1791" y="1251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>
                  <a:solidFill>
                    <a:srgbClr val="990099"/>
                  </a:solidFill>
                </a:rPr>
                <a:t>2</a:t>
              </a:r>
            </a:p>
          </p:txBody>
        </p:sp>
        <p:sp>
          <p:nvSpPr>
            <p:cNvPr id="421031" name="Text Box 167"/>
            <p:cNvSpPr txBox="1">
              <a:spLocks noChangeArrowheads="1"/>
            </p:cNvSpPr>
            <p:nvPr/>
          </p:nvSpPr>
          <p:spPr bwMode="auto">
            <a:xfrm>
              <a:off x="2200" y="1252"/>
              <a:ext cx="545" cy="31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21032" name="Line 168"/>
            <p:cNvSpPr>
              <a:spLocks noChangeShapeType="1"/>
            </p:cNvSpPr>
            <p:nvPr/>
          </p:nvSpPr>
          <p:spPr bwMode="auto">
            <a:xfrm flipH="1" flipV="1">
              <a:off x="2246" y="1071"/>
              <a:ext cx="0" cy="1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33" name="Text Box 169"/>
            <p:cNvSpPr txBox="1">
              <a:spLocks noChangeArrowheads="1"/>
            </p:cNvSpPr>
            <p:nvPr/>
          </p:nvSpPr>
          <p:spPr bwMode="auto">
            <a:xfrm>
              <a:off x="2200" y="934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421034" name="Text Box 170"/>
            <p:cNvSpPr txBox="1">
              <a:spLocks noChangeArrowheads="1"/>
            </p:cNvSpPr>
            <p:nvPr/>
          </p:nvSpPr>
          <p:spPr bwMode="auto">
            <a:xfrm>
              <a:off x="2291" y="1706"/>
              <a:ext cx="453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2</a:t>
              </a:r>
              <a:r>
                <a:rPr lang="en-US" altLang="zh-CN" sz="1800">
                  <a:solidFill>
                    <a:schemeClr val="accent2"/>
                  </a:solidFill>
                </a:rPr>
                <a:t>  B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421035" name="Line 171"/>
            <p:cNvSpPr>
              <a:spLocks noChangeShapeType="1"/>
            </p:cNvSpPr>
            <p:nvPr/>
          </p:nvSpPr>
          <p:spPr bwMode="auto">
            <a:xfrm flipH="1" flipV="1">
              <a:off x="2608" y="1570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36" name="Line 172"/>
            <p:cNvSpPr>
              <a:spLocks noChangeShapeType="1"/>
            </p:cNvSpPr>
            <p:nvPr/>
          </p:nvSpPr>
          <p:spPr bwMode="auto">
            <a:xfrm flipH="1" flipV="1">
              <a:off x="2336" y="1570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37" name="Line 173"/>
            <p:cNvSpPr>
              <a:spLocks noChangeShapeType="1"/>
            </p:cNvSpPr>
            <p:nvPr/>
          </p:nvSpPr>
          <p:spPr bwMode="auto">
            <a:xfrm flipH="1" flipV="1">
              <a:off x="2745" y="1433"/>
              <a:ext cx="229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38" name="Line 174"/>
            <p:cNvSpPr>
              <a:spLocks noChangeShapeType="1"/>
            </p:cNvSpPr>
            <p:nvPr/>
          </p:nvSpPr>
          <p:spPr bwMode="auto">
            <a:xfrm flipH="1" flipV="1">
              <a:off x="2563" y="798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39" name="Line 175"/>
            <p:cNvSpPr>
              <a:spLocks noChangeShapeType="1"/>
            </p:cNvSpPr>
            <p:nvPr/>
          </p:nvSpPr>
          <p:spPr bwMode="auto">
            <a:xfrm flipH="1" flipV="1">
              <a:off x="2699" y="799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40" name="Text Box 176"/>
            <p:cNvSpPr txBox="1">
              <a:spLocks noChangeArrowheads="1"/>
            </p:cNvSpPr>
            <p:nvPr/>
          </p:nvSpPr>
          <p:spPr bwMode="auto">
            <a:xfrm>
              <a:off x="2382" y="799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G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2</a:t>
              </a:r>
              <a:r>
                <a:rPr lang="en-US" altLang="zh-CN" sz="1800">
                  <a:solidFill>
                    <a:schemeClr val="tx1"/>
                  </a:solidFill>
                </a:rPr>
                <a:t>   P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21041" name="Line 177"/>
            <p:cNvSpPr>
              <a:spLocks noChangeShapeType="1"/>
            </p:cNvSpPr>
            <p:nvPr/>
          </p:nvSpPr>
          <p:spPr bwMode="auto">
            <a:xfrm>
              <a:off x="2971" y="799"/>
              <a:ext cx="0" cy="634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42" name="Text Box 178"/>
            <p:cNvSpPr txBox="1">
              <a:spLocks noChangeArrowheads="1"/>
            </p:cNvSpPr>
            <p:nvPr/>
          </p:nvSpPr>
          <p:spPr bwMode="auto">
            <a:xfrm>
              <a:off x="2789" y="1252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>
                  <a:solidFill>
                    <a:srgbClr val="990099"/>
                  </a:solidFill>
                </a:rPr>
                <a:t>1</a:t>
              </a:r>
            </a:p>
          </p:txBody>
        </p:sp>
        <p:sp>
          <p:nvSpPr>
            <p:cNvPr id="421043" name="Text Box 179"/>
            <p:cNvSpPr txBox="1">
              <a:spLocks noChangeArrowheads="1"/>
            </p:cNvSpPr>
            <p:nvPr/>
          </p:nvSpPr>
          <p:spPr bwMode="auto">
            <a:xfrm>
              <a:off x="3195" y="1252"/>
              <a:ext cx="545" cy="31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21044" name="Line 180"/>
            <p:cNvSpPr>
              <a:spLocks noChangeShapeType="1"/>
            </p:cNvSpPr>
            <p:nvPr/>
          </p:nvSpPr>
          <p:spPr bwMode="auto">
            <a:xfrm flipH="1" flipV="1">
              <a:off x="3241" y="1071"/>
              <a:ext cx="0" cy="1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45" name="Text Box 181"/>
            <p:cNvSpPr txBox="1">
              <a:spLocks noChangeArrowheads="1"/>
            </p:cNvSpPr>
            <p:nvPr/>
          </p:nvSpPr>
          <p:spPr bwMode="auto">
            <a:xfrm>
              <a:off x="3195" y="934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421046" name="Text Box 182"/>
            <p:cNvSpPr txBox="1">
              <a:spLocks noChangeArrowheads="1"/>
            </p:cNvSpPr>
            <p:nvPr/>
          </p:nvSpPr>
          <p:spPr bwMode="auto">
            <a:xfrm>
              <a:off x="3286" y="1706"/>
              <a:ext cx="453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</a:t>
              </a:r>
              <a:r>
                <a:rPr lang="en-US" altLang="zh-CN" sz="1800">
                  <a:solidFill>
                    <a:schemeClr val="accent2"/>
                  </a:solidFill>
                </a:rPr>
                <a:t>  B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421047" name="Line 183"/>
            <p:cNvSpPr>
              <a:spLocks noChangeShapeType="1"/>
            </p:cNvSpPr>
            <p:nvPr/>
          </p:nvSpPr>
          <p:spPr bwMode="auto">
            <a:xfrm flipH="1" flipV="1">
              <a:off x="3603" y="1570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48" name="Line 184"/>
            <p:cNvSpPr>
              <a:spLocks noChangeShapeType="1"/>
            </p:cNvSpPr>
            <p:nvPr/>
          </p:nvSpPr>
          <p:spPr bwMode="auto">
            <a:xfrm flipH="1" flipV="1">
              <a:off x="3331" y="1570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49" name="Line 185"/>
            <p:cNvSpPr>
              <a:spLocks noChangeShapeType="1"/>
            </p:cNvSpPr>
            <p:nvPr/>
          </p:nvSpPr>
          <p:spPr bwMode="auto">
            <a:xfrm flipH="1" flipV="1">
              <a:off x="3740" y="1433"/>
              <a:ext cx="229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50" name="Line 186"/>
            <p:cNvSpPr>
              <a:spLocks noChangeShapeType="1"/>
            </p:cNvSpPr>
            <p:nvPr/>
          </p:nvSpPr>
          <p:spPr bwMode="auto">
            <a:xfrm flipH="1" flipV="1">
              <a:off x="3558" y="798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51" name="Line 187"/>
            <p:cNvSpPr>
              <a:spLocks noChangeShapeType="1"/>
            </p:cNvSpPr>
            <p:nvPr/>
          </p:nvSpPr>
          <p:spPr bwMode="auto">
            <a:xfrm flipH="1" flipV="1">
              <a:off x="3694" y="799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52" name="Text Box 188"/>
            <p:cNvSpPr txBox="1">
              <a:spLocks noChangeArrowheads="1"/>
            </p:cNvSpPr>
            <p:nvPr/>
          </p:nvSpPr>
          <p:spPr bwMode="auto">
            <a:xfrm>
              <a:off x="3377" y="799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G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1</a:t>
              </a:r>
              <a:r>
                <a:rPr lang="en-US" altLang="zh-CN" sz="1800">
                  <a:solidFill>
                    <a:schemeClr val="tx1"/>
                  </a:solidFill>
                </a:rPr>
                <a:t>   P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1053" name="Line 189"/>
            <p:cNvSpPr>
              <a:spLocks noChangeShapeType="1"/>
            </p:cNvSpPr>
            <p:nvPr/>
          </p:nvSpPr>
          <p:spPr bwMode="auto">
            <a:xfrm>
              <a:off x="3966" y="799"/>
              <a:ext cx="0" cy="634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54" name="Text Box 190"/>
            <p:cNvSpPr txBox="1">
              <a:spLocks noChangeArrowheads="1"/>
            </p:cNvSpPr>
            <p:nvPr/>
          </p:nvSpPr>
          <p:spPr bwMode="auto">
            <a:xfrm>
              <a:off x="3784" y="1252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>
                  <a:solidFill>
                    <a:srgbClr val="990099"/>
                  </a:solidFill>
                </a:rPr>
                <a:t>0</a:t>
              </a:r>
            </a:p>
          </p:txBody>
        </p:sp>
        <p:sp>
          <p:nvSpPr>
            <p:cNvPr id="421055" name="Text Box 191"/>
            <p:cNvSpPr txBox="1">
              <a:spLocks noChangeArrowheads="1"/>
            </p:cNvSpPr>
            <p:nvPr/>
          </p:nvSpPr>
          <p:spPr bwMode="auto">
            <a:xfrm>
              <a:off x="4238" y="1252"/>
              <a:ext cx="545" cy="31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21056" name="Line 192"/>
            <p:cNvSpPr>
              <a:spLocks noChangeShapeType="1"/>
            </p:cNvSpPr>
            <p:nvPr/>
          </p:nvSpPr>
          <p:spPr bwMode="auto">
            <a:xfrm flipH="1" flipV="1">
              <a:off x="4284" y="1071"/>
              <a:ext cx="0" cy="1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57" name="Text Box 193"/>
            <p:cNvSpPr txBox="1">
              <a:spLocks noChangeArrowheads="1"/>
            </p:cNvSpPr>
            <p:nvPr/>
          </p:nvSpPr>
          <p:spPr bwMode="auto">
            <a:xfrm>
              <a:off x="4238" y="934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21058" name="Text Box 194"/>
            <p:cNvSpPr txBox="1">
              <a:spLocks noChangeArrowheads="1"/>
            </p:cNvSpPr>
            <p:nvPr/>
          </p:nvSpPr>
          <p:spPr bwMode="auto">
            <a:xfrm>
              <a:off x="4329" y="1706"/>
              <a:ext cx="453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0</a:t>
              </a:r>
              <a:r>
                <a:rPr lang="en-US" altLang="zh-CN" sz="1800">
                  <a:solidFill>
                    <a:schemeClr val="accent2"/>
                  </a:solidFill>
                </a:rPr>
                <a:t>  B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21059" name="Line 195"/>
            <p:cNvSpPr>
              <a:spLocks noChangeShapeType="1"/>
            </p:cNvSpPr>
            <p:nvPr/>
          </p:nvSpPr>
          <p:spPr bwMode="auto">
            <a:xfrm flipH="1" flipV="1">
              <a:off x="4646" y="1570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0" name="Line 196"/>
            <p:cNvSpPr>
              <a:spLocks noChangeShapeType="1"/>
            </p:cNvSpPr>
            <p:nvPr/>
          </p:nvSpPr>
          <p:spPr bwMode="auto">
            <a:xfrm flipH="1" flipV="1">
              <a:off x="4374" y="1570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1" name="Line 197"/>
            <p:cNvSpPr>
              <a:spLocks noChangeShapeType="1"/>
            </p:cNvSpPr>
            <p:nvPr/>
          </p:nvSpPr>
          <p:spPr bwMode="auto">
            <a:xfrm flipH="1" flipV="1">
              <a:off x="4783" y="1434"/>
              <a:ext cx="36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2" name="Line 198"/>
            <p:cNvSpPr>
              <a:spLocks noChangeShapeType="1"/>
            </p:cNvSpPr>
            <p:nvPr/>
          </p:nvSpPr>
          <p:spPr bwMode="auto">
            <a:xfrm flipH="1" flipV="1">
              <a:off x="4601" y="798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3" name="Line 199"/>
            <p:cNvSpPr>
              <a:spLocks noChangeShapeType="1"/>
            </p:cNvSpPr>
            <p:nvPr/>
          </p:nvSpPr>
          <p:spPr bwMode="auto">
            <a:xfrm flipH="1" flipV="1">
              <a:off x="4737" y="799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4" name="Text Box 200"/>
            <p:cNvSpPr txBox="1">
              <a:spLocks noChangeArrowheads="1"/>
            </p:cNvSpPr>
            <p:nvPr/>
          </p:nvSpPr>
          <p:spPr bwMode="auto">
            <a:xfrm>
              <a:off x="4420" y="799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G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0</a:t>
              </a:r>
              <a:r>
                <a:rPr lang="en-US" altLang="zh-CN" sz="1800">
                  <a:solidFill>
                    <a:schemeClr val="tx1"/>
                  </a:solidFill>
                </a:rPr>
                <a:t>   P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21065" name="Text Box 201"/>
            <p:cNvSpPr txBox="1">
              <a:spLocks noChangeArrowheads="1"/>
            </p:cNvSpPr>
            <p:nvPr/>
          </p:nvSpPr>
          <p:spPr bwMode="auto">
            <a:xfrm>
              <a:off x="5192" y="1343"/>
              <a:ext cx="231" cy="1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>
                  <a:solidFill>
                    <a:srgbClr val="990099"/>
                  </a:solidFill>
                </a:rPr>
                <a:t>-1</a:t>
              </a:r>
            </a:p>
          </p:txBody>
        </p:sp>
        <p:sp>
          <p:nvSpPr>
            <p:cNvPr id="421066" name="Line 202"/>
            <p:cNvSpPr>
              <a:spLocks noChangeShapeType="1"/>
            </p:cNvSpPr>
            <p:nvPr/>
          </p:nvSpPr>
          <p:spPr bwMode="auto">
            <a:xfrm>
              <a:off x="4969" y="661"/>
              <a:ext cx="0" cy="77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7" name="Line 203"/>
            <p:cNvSpPr>
              <a:spLocks noChangeShapeType="1"/>
            </p:cNvSpPr>
            <p:nvPr/>
          </p:nvSpPr>
          <p:spPr bwMode="auto">
            <a:xfrm flipH="1" flipV="1">
              <a:off x="4785" y="661"/>
              <a:ext cx="184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8" name="Text Box 204"/>
            <p:cNvSpPr txBox="1">
              <a:spLocks noChangeArrowheads="1"/>
            </p:cNvSpPr>
            <p:nvPr/>
          </p:nvSpPr>
          <p:spPr bwMode="auto">
            <a:xfrm>
              <a:off x="657" y="1342"/>
              <a:ext cx="231" cy="1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>
                  <a:solidFill>
                    <a:srgbClr val="990099"/>
                  </a:solidFill>
                </a:rPr>
                <a:t>3</a:t>
              </a:r>
            </a:p>
          </p:txBody>
        </p:sp>
      </p:grpSp>
      <p:sp>
        <p:nvSpPr>
          <p:cNvPr id="110" name="AutoShape 40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 Box 47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929322" y="6381328"/>
            <a:ext cx="1372385" cy="2889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zh-CN" altLang="en-US" sz="1600" dirty="0">
                <a:solidFill>
                  <a:schemeClr val="accent2"/>
                </a:solidFill>
              </a:rPr>
              <a:t>返</a:t>
            </a:r>
            <a:r>
              <a:rPr lang="zh-CN" altLang="en-US" sz="1600" dirty="0" smtClean="0">
                <a:solidFill>
                  <a:schemeClr val="accent2"/>
                </a:solidFill>
              </a:rPr>
              <a:t>回</a:t>
            </a:r>
            <a:r>
              <a:rPr lang="zh-CN" altLang="en-US" sz="1600" dirty="0">
                <a:solidFill>
                  <a:schemeClr val="accent2"/>
                </a:solidFill>
              </a:rPr>
              <a:t>定点运算</a:t>
            </a:r>
          </a:p>
        </p:txBody>
      </p:sp>
      <p:grpSp>
        <p:nvGrpSpPr>
          <p:cNvPr id="182" name="Group 326"/>
          <p:cNvGrpSpPr>
            <a:grpSpLocks/>
          </p:cNvGrpSpPr>
          <p:nvPr/>
        </p:nvGrpSpPr>
        <p:grpSpPr bwMode="auto">
          <a:xfrm>
            <a:off x="971600" y="4088160"/>
            <a:ext cx="7778750" cy="1789112"/>
            <a:chOff x="702" y="527"/>
            <a:chExt cx="4900" cy="1127"/>
          </a:xfrm>
        </p:grpSpPr>
        <p:sp>
          <p:nvSpPr>
            <p:cNvPr id="183" name="Rectangle 257"/>
            <p:cNvSpPr>
              <a:spLocks noChangeArrowheads="1"/>
            </p:cNvSpPr>
            <p:nvPr/>
          </p:nvSpPr>
          <p:spPr bwMode="auto">
            <a:xfrm>
              <a:off x="1019" y="799"/>
              <a:ext cx="4219" cy="6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" name="Text Box 292"/>
            <p:cNvSpPr txBox="1">
              <a:spLocks noChangeArrowheads="1"/>
            </p:cNvSpPr>
            <p:nvPr/>
          </p:nvSpPr>
          <p:spPr bwMode="auto">
            <a:xfrm>
              <a:off x="4331" y="890"/>
              <a:ext cx="816" cy="453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4</a:t>
              </a:r>
              <a:r>
                <a:rPr lang="zh-CN" altLang="en-US" sz="2000">
                  <a:solidFill>
                    <a:schemeClr val="tx1"/>
                  </a:solidFill>
                </a:rPr>
                <a:t>位先行进位加法器</a:t>
              </a:r>
            </a:p>
          </p:txBody>
        </p:sp>
        <p:sp>
          <p:nvSpPr>
            <p:cNvPr id="185" name="Text Box 293"/>
            <p:cNvSpPr txBox="1">
              <a:spLocks noChangeArrowheads="1"/>
            </p:cNvSpPr>
            <p:nvPr/>
          </p:nvSpPr>
          <p:spPr bwMode="auto">
            <a:xfrm>
              <a:off x="4649" y="527"/>
              <a:ext cx="362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3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186" name="Text Box 294"/>
            <p:cNvSpPr txBox="1">
              <a:spLocks noChangeArrowheads="1"/>
            </p:cNvSpPr>
            <p:nvPr/>
          </p:nvSpPr>
          <p:spPr bwMode="auto">
            <a:xfrm>
              <a:off x="4465" y="1499"/>
              <a:ext cx="728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3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0</a:t>
              </a:r>
              <a:r>
                <a:rPr lang="en-US" altLang="zh-CN" sz="1800">
                  <a:solidFill>
                    <a:schemeClr val="accent2"/>
                  </a:solidFill>
                </a:rPr>
                <a:t>  B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3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187" name="Line 295"/>
            <p:cNvSpPr>
              <a:spLocks noChangeShapeType="1"/>
            </p:cNvSpPr>
            <p:nvPr/>
          </p:nvSpPr>
          <p:spPr bwMode="auto">
            <a:xfrm flipH="1">
              <a:off x="4058" y="1136"/>
              <a:ext cx="27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296"/>
            <p:cNvSpPr>
              <a:spLocks noChangeShapeType="1"/>
            </p:cNvSpPr>
            <p:nvPr/>
          </p:nvSpPr>
          <p:spPr bwMode="auto">
            <a:xfrm flipH="1" flipV="1">
              <a:off x="5147" y="1136"/>
              <a:ext cx="18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AutoShape 297"/>
            <p:cNvSpPr>
              <a:spLocks noChangeArrowheads="1"/>
            </p:cNvSpPr>
            <p:nvPr/>
          </p:nvSpPr>
          <p:spPr bwMode="auto">
            <a:xfrm>
              <a:off x="4467" y="1343"/>
              <a:ext cx="91" cy="156"/>
            </a:xfrm>
            <a:prstGeom prst="upArrow">
              <a:avLst>
                <a:gd name="adj1" fmla="val 50000"/>
                <a:gd name="adj2" fmla="val 42857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0" name="AutoShape 298"/>
            <p:cNvSpPr>
              <a:spLocks noChangeArrowheads="1"/>
            </p:cNvSpPr>
            <p:nvPr/>
          </p:nvSpPr>
          <p:spPr bwMode="auto">
            <a:xfrm>
              <a:off x="4876" y="1343"/>
              <a:ext cx="91" cy="156"/>
            </a:xfrm>
            <a:prstGeom prst="upArrow">
              <a:avLst>
                <a:gd name="adj1" fmla="val 50000"/>
                <a:gd name="adj2" fmla="val 42857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1" name="AutoShape 299"/>
            <p:cNvSpPr>
              <a:spLocks noChangeArrowheads="1"/>
            </p:cNvSpPr>
            <p:nvPr/>
          </p:nvSpPr>
          <p:spPr bwMode="auto">
            <a:xfrm>
              <a:off x="4694" y="728"/>
              <a:ext cx="90" cy="163"/>
            </a:xfrm>
            <a:prstGeom prst="upArrow">
              <a:avLst>
                <a:gd name="adj1" fmla="val 50000"/>
                <a:gd name="adj2" fmla="val 45278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2" name="Text Box 300"/>
            <p:cNvSpPr txBox="1">
              <a:spLocks noChangeArrowheads="1"/>
            </p:cNvSpPr>
            <p:nvPr/>
          </p:nvSpPr>
          <p:spPr bwMode="auto">
            <a:xfrm>
              <a:off x="3241" y="890"/>
              <a:ext cx="816" cy="453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4</a:t>
              </a:r>
              <a:r>
                <a:rPr lang="zh-CN" altLang="en-US" sz="2000">
                  <a:solidFill>
                    <a:schemeClr val="tx1"/>
                  </a:solidFill>
                </a:rPr>
                <a:t>位先行进位加法器</a:t>
              </a:r>
            </a:p>
          </p:txBody>
        </p:sp>
        <p:sp>
          <p:nvSpPr>
            <p:cNvPr id="193" name="Text Box 301"/>
            <p:cNvSpPr txBox="1">
              <a:spLocks noChangeArrowheads="1"/>
            </p:cNvSpPr>
            <p:nvPr/>
          </p:nvSpPr>
          <p:spPr bwMode="auto">
            <a:xfrm>
              <a:off x="3559" y="527"/>
              <a:ext cx="362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7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94" name="Text Box 302"/>
            <p:cNvSpPr txBox="1">
              <a:spLocks noChangeArrowheads="1"/>
            </p:cNvSpPr>
            <p:nvPr/>
          </p:nvSpPr>
          <p:spPr bwMode="auto">
            <a:xfrm>
              <a:off x="3015" y="909"/>
              <a:ext cx="18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20000">
                  <a:solidFill>
                    <a:srgbClr val="990099"/>
                  </a:solidFill>
                </a:rPr>
                <a:t>7</a:t>
              </a:r>
            </a:p>
          </p:txBody>
        </p:sp>
        <p:sp>
          <p:nvSpPr>
            <p:cNvPr id="195" name="Line 303"/>
            <p:cNvSpPr>
              <a:spLocks noChangeShapeType="1"/>
            </p:cNvSpPr>
            <p:nvPr/>
          </p:nvSpPr>
          <p:spPr bwMode="auto">
            <a:xfrm flipH="1">
              <a:off x="2970" y="1136"/>
              <a:ext cx="271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AutoShape 304"/>
            <p:cNvSpPr>
              <a:spLocks noChangeArrowheads="1"/>
            </p:cNvSpPr>
            <p:nvPr/>
          </p:nvSpPr>
          <p:spPr bwMode="auto">
            <a:xfrm>
              <a:off x="3377" y="1343"/>
              <a:ext cx="92" cy="156"/>
            </a:xfrm>
            <a:prstGeom prst="upArrow">
              <a:avLst>
                <a:gd name="adj1" fmla="val 50000"/>
                <a:gd name="adj2" fmla="val 42391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7" name="AutoShape 305"/>
            <p:cNvSpPr>
              <a:spLocks noChangeArrowheads="1"/>
            </p:cNvSpPr>
            <p:nvPr/>
          </p:nvSpPr>
          <p:spPr bwMode="auto">
            <a:xfrm>
              <a:off x="3786" y="1343"/>
              <a:ext cx="91" cy="156"/>
            </a:xfrm>
            <a:prstGeom prst="upArrow">
              <a:avLst>
                <a:gd name="adj1" fmla="val 50000"/>
                <a:gd name="adj2" fmla="val 42857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8" name="AutoShape 306"/>
            <p:cNvSpPr>
              <a:spLocks noChangeArrowheads="1"/>
            </p:cNvSpPr>
            <p:nvPr/>
          </p:nvSpPr>
          <p:spPr bwMode="auto">
            <a:xfrm>
              <a:off x="3605" y="728"/>
              <a:ext cx="89" cy="163"/>
            </a:xfrm>
            <a:prstGeom prst="upArrow">
              <a:avLst>
                <a:gd name="adj1" fmla="val 50000"/>
                <a:gd name="adj2" fmla="val 45787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9" name="Text Box 307"/>
            <p:cNvSpPr txBox="1">
              <a:spLocks noChangeArrowheads="1"/>
            </p:cNvSpPr>
            <p:nvPr/>
          </p:nvSpPr>
          <p:spPr bwMode="auto">
            <a:xfrm>
              <a:off x="3376" y="1499"/>
              <a:ext cx="773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7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4</a:t>
              </a:r>
              <a:r>
                <a:rPr lang="en-US" altLang="zh-CN" sz="1800">
                  <a:solidFill>
                    <a:schemeClr val="accent2"/>
                  </a:solidFill>
                </a:rPr>
                <a:t>  B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7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00" name="Text Box 308"/>
            <p:cNvSpPr txBox="1">
              <a:spLocks noChangeArrowheads="1"/>
            </p:cNvSpPr>
            <p:nvPr/>
          </p:nvSpPr>
          <p:spPr bwMode="auto">
            <a:xfrm>
              <a:off x="2153" y="890"/>
              <a:ext cx="816" cy="453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4</a:t>
              </a:r>
              <a:r>
                <a:rPr lang="zh-CN" altLang="en-US" sz="2000">
                  <a:solidFill>
                    <a:schemeClr val="tx1"/>
                  </a:solidFill>
                </a:rPr>
                <a:t>位先行进位加法器</a:t>
              </a:r>
            </a:p>
          </p:txBody>
        </p:sp>
        <p:sp>
          <p:nvSpPr>
            <p:cNvPr id="201" name="Text Box 309"/>
            <p:cNvSpPr txBox="1">
              <a:spLocks noChangeArrowheads="1"/>
            </p:cNvSpPr>
            <p:nvPr/>
          </p:nvSpPr>
          <p:spPr bwMode="auto">
            <a:xfrm>
              <a:off x="2471" y="527"/>
              <a:ext cx="409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11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202" name="Line 310"/>
            <p:cNvSpPr>
              <a:spLocks noChangeShapeType="1"/>
            </p:cNvSpPr>
            <p:nvPr/>
          </p:nvSpPr>
          <p:spPr bwMode="auto">
            <a:xfrm flipH="1">
              <a:off x="1881" y="1136"/>
              <a:ext cx="27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AutoShape 311"/>
            <p:cNvSpPr>
              <a:spLocks noChangeArrowheads="1"/>
            </p:cNvSpPr>
            <p:nvPr/>
          </p:nvSpPr>
          <p:spPr bwMode="auto">
            <a:xfrm>
              <a:off x="2289" y="1343"/>
              <a:ext cx="92" cy="156"/>
            </a:xfrm>
            <a:prstGeom prst="upArrow">
              <a:avLst>
                <a:gd name="adj1" fmla="val 50000"/>
                <a:gd name="adj2" fmla="val 42391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04" name="AutoShape 312"/>
            <p:cNvSpPr>
              <a:spLocks noChangeArrowheads="1"/>
            </p:cNvSpPr>
            <p:nvPr/>
          </p:nvSpPr>
          <p:spPr bwMode="auto">
            <a:xfrm>
              <a:off x="2698" y="1343"/>
              <a:ext cx="91" cy="156"/>
            </a:xfrm>
            <a:prstGeom prst="upArrow">
              <a:avLst>
                <a:gd name="adj1" fmla="val 50000"/>
                <a:gd name="adj2" fmla="val 42857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05" name="AutoShape 313"/>
            <p:cNvSpPr>
              <a:spLocks noChangeArrowheads="1"/>
            </p:cNvSpPr>
            <p:nvPr/>
          </p:nvSpPr>
          <p:spPr bwMode="auto">
            <a:xfrm>
              <a:off x="2517" y="728"/>
              <a:ext cx="89" cy="163"/>
            </a:xfrm>
            <a:prstGeom prst="upArrow">
              <a:avLst>
                <a:gd name="adj1" fmla="val 50000"/>
                <a:gd name="adj2" fmla="val 45787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06" name="Text Box 314"/>
            <p:cNvSpPr txBox="1">
              <a:spLocks noChangeArrowheads="1"/>
            </p:cNvSpPr>
            <p:nvPr/>
          </p:nvSpPr>
          <p:spPr bwMode="auto">
            <a:xfrm>
              <a:off x="2288" y="1499"/>
              <a:ext cx="773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11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8</a:t>
              </a:r>
              <a:r>
                <a:rPr lang="en-US" altLang="zh-CN" sz="1800">
                  <a:solidFill>
                    <a:schemeClr val="accent2"/>
                  </a:solidFill>
                </a:rPr>
                <a:t> </a:t>
              </a:r>
              <a:r>
                <a:rPr lang="en-US" altLang="zh-CN" sz="1800">
                  <a:solidFill>
                    <a:schemeClr val="accent2"/>
                  </a:solidFill>
                  <a:latin typeface="Times New Roman" pitchFamily="18" charset="0"/>
                </a:rPr>
                <a:t> </a:t>
              </a:r>
              <a:r>
                <a:rPr lang="en-US" altLang="zh-CN" sz="1800">
                  <a:solidFill>
                    <a:schemeClr val="accent2"/>
                  </a:solidFill>
                </a:rPr>
                <a:t>B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11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207" name="Text Box 315"/>
            <p:cNvSpPr txBox="1">
              <a:spLocks noChangeArrowheads="1"/>
            </p:cNvSpPr>
            <p:nvPr/>
          </p:nvSpPr>
          <p:spPr bwMode="auto">
            <a:xfrm>
              <a:off x="1064" y="890"/>
              <a:ext cx="816" cy="453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位先行进位加法器</a:t>
              </a:r>
            </a:p>
          </p:txBody>
        </p:sp>
        <p:sp>
          <p:nvSpPr>
            <p:cNvPr id="208" name="Text Box 316"/>
            <p:cNvSpPr txBox="1">
              <a:spLocks noChangeArrowheads="1"/>
            </p:cNvSpPr>
            <p:nvPr/>
          </p:nvSpPr>
          <p:spPr bwMode="auto">
            <a:xfrm>
              <a:off x="1382" y="527"/>
              <a:ext cx="453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15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12</a:t>
              </a:r>
            </a:p>
          </p:txBody>
        </p:sp>
        <p:sp>
          <p:nvSpPr>
            <p:cNvPr id="209" name="Line 317"/>
            <p:cNvSpPr>
              <a:spLocks noChangeShapeType="1"/>
            </p:cNvSpPr>
            <p:nvPr/>
          </p:nvSpPr>
          <p:spPr bwMode="auto">
            <a:xfrm flipH="1">
              <a:off x="883" y="1136"/>
              <a:ext cx="181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AutoShape 318"/>
            <p:cNvSpPr>
              <a:spLocks noChangeArrowheads="1"/>
            </p:cNvSpPr>
            <p:nvPr/>
          </p:nvSpPr>
          <p:spPr bwMode="auto">
            <a:xfrm>
              <a:off x="1200" y="1343"/>
              <a:ext cx="91" cy="156"/>
            </a:xfrm>
            <a:prstGeom prst="upArrow">
              <a:avLst>
                <a:gd name="adj1" fmla="val 50000"/>
                <a:gd name="adj2" fmla="val 42857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11" name="AutoShape 319"/>
            <p:cNvSpPr>
              <a:spLocks noChangeArrowheads="1"/>
            </p:cNvSpPr>
            <p:nvPr/>
          </p:nvSpPr>
          <p:spPr bwMode="auto">
            <a:xfrm>
              <a:off x="1609" y="1343"/>
              <a:ext cx="91" cy="156"/>
            </a:xfrm>
            <a:prstGeom prst="upArrow">
              <a:avLst>
                <a:gd name="adj1" fmla="val 50000"/>
                <a:gd name="adj2" fmla="val 42857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12" name="AutoShape 320"/>
            <p:cNvSpPr>
              <a:spLocks noChangeArrowheads="1"/>
            </p:cNvSpPr>
            <p:nvPr/>
          </p:nvSpPr>
          <p:spPr bwMode="auto">
            <a:xfrm>
              <a:off x="1427" y="728"/>
              <a:ext cx="91" cy="163"/>
            </a:xfrm>
            <a:prstGeom prst="upArrow">
              <a:avLst>
                <a:gd name="adj1" fmla="val 50000"/>
                <a:gd name="adj2" fmla="val 44780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13" name="Text Box 321"/>
            <p:cNvSpPr txBox="1">
              <a:spLocks noChangeArrowheads="1"/>
            </p:cNvSpPr>
            <p:nvPr/>
          </p:nvSpPr>
          <p:spPr bwMode="auto">
            <a:xfrm>
              <a:off x="1201" y="1499"/>
              <a:ext cx="862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15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12</a:t>
              </a:r>
              <a:r>
                <a:rPr lang="en-US" altLang="zh-CN" sz="1800">
                  <a:solidFill>
                    <a:schemeClr val="accent2"/>
                  </a:solidFill>
                </a:rPr>
                <a:t> B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15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12</a:t>
              </a:r>
            </a:p>
          </p:txBody>
        </p:sp>
        <p:sp>
          <p:nvSpPr>
            <p:cNvPr id="214" name="Text Box 322"/>
            <p:cNvSpPr txBox="1">
              <a:spLocks noChangeArrowheads="1"/>
            </p:cNvSpPr>
            <p:nvPr/>
          </p:nvSpPr>
          <p:spPr bwMode="auto">
            <a:xfrm>
              <a:off x="4104" y="909"/>
              <a:ext cx="18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20000">
                  <a:solidFill>
                    <a:srgbClr val="990099"/>
                  </a:solidFill>
                </a:rPr>
                <a:t>3</a:t>
              </a:r>
            </a:p>
          </p:txBody>
        </p:sp>
        <p:sp>
          <p:nvSpPr>
            <p:cNvPr id="215" name="Text Box 323"/>
            <p:cNvSpPr txBox="1">
              <a:spLocks noChangeArrowheads="1"/>
            </p:cNvSpPr>
            <p:nvPr/>
          </p:nvSpPr>
          <p:spPr bwMode="auto">
            <a:xfrm>
              <a:off x="5373" y="1001"/>
              <a:ext cx="229" cy="2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20000">
                  <a:solidFill>
                    <a:srgbClr val="990099"/>
                  </a:solidFill>
                </a:rPr>
                <a:t>-1</a:t>
              </a:r>
            </a:p>
          </p:txBody>
        </p:sp>
        <p:sp>
          <p:nvSpPr>
            <p:cNvPr id="216" name="Text Box 324"/>
            <p:cNvSpPr txBox="1">
              <a:spLocks noChangeArrowheads="1"/>
            </p:cNvSpPr>
            <p:nvPr/>
          </p:nvSpPr>
          <p:spPr bwMode="auto">
            <a:xfrm>
              <a:off x="1927" y="909"/>
              <a:ext cx="226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20000">
                  <a:solidFill>
                    <a:srgbClr val="990099"/>
                  </a:solidFill>
                </a:rPr>
                <a:t>11</a:t>
              </a:r>
            </a:p>
          </p:txBody>
        </p:sp>
        <p:sp>
          <p:nvSpPr>
            <p:cNvPr id="217" name="Text Box 325"/>
            <p:cNvSpPr txBox="1">
              <a:spLocks noChangeArrowheads="1"/>
            </p:cNvSpPr>
            <p:nvPr/>
          </p:nvSpPr>
          <p:spPr bwMode="auto">
            <a:xfrm>
              <a:off x="702" y="1001"/>
              <a:ext cx="226" cy="2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20000">
                  <a:solidFill>
                    <a:srgbClr val="990099"/>
                  </a:solidFill>
                </a:rPr>
                <a:t>15</a:t>
              </a:r>
            </a:p>
          </p:txBody>
        </p:sp>
      </p:grpSp>
      <p:sp>
        <p:nvSpPr>
          <p:cNvPr id="101" name="AutoShape 43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25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107</a:t>
            </a:fld>
            <a:endParaRPr lang="en-US" altLang="zh-CN"/>
          </a:p>
        </p:txBody>
      </p:sp>
      <p:sp>
        <p:nvSpPr>
          <p:cNvPr id="3" name="Text Box 71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en-US" altLang="zh-CN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ALU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的组成</a:t>
            </a:r>
            <a:endParaRPr lang="en-US" altLang="zh-CN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 Box 222"/>
          <p:cNvSpPr txBox="1">
            <a:spLocks noChangeArrowheads="1"/>
          </p:cNvSpPr>
          <p:nvPr/>
        </p:nvSpPr>
        <p:spPr bwMode="auto">
          <a:xfrm>
            <a:off x="179388" y="908720"/>
            <a:ext cx="878534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en-US" altLang="zh-CN" dirty="0">
                <a:solidFill>
                  <a:srgbClr val="C00000"/>
                </a:solidFill>
              </a:rPr>
              <a:t>ALU</a:t>
            </a:r>
            <a:r>
              <a:rPr lang="zh-CN" altLang="en-US" dirty="0">
                <a:solidFill>
                  <a:srgbClr val="C00000"/>
                </a:solidFill>
              </a:rPr>
              <a:t>的功能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实现算术运算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加减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及</a:t>
            </a:r>
            <a:r>
              <a:rPr lang="zh-CN" altLang="en-US" dirty="0">
                <a:solidFill>
                  <a:schemeClr val="tx1"/>
                </a:solidFill>
              </a:rPr>
              <a:t>逻辑</a:t>
            </a:r>
            <a:r>
              <a:rPr lang="zh-CN" altLang="en-US" dirty="0" smtClean="0">
                <a:solidFill>
                  <a:schemeClr val="tx1"/>
                </a:solidFill>
              </a:rPr>
              <a:t>运算， </a:t>
            </a:r>
            <a:r>
              <a:rPr lang="zh-CN" altLang="en-US" sz="1800" dirty="0" smtClean="0">
                <a:solidFill>
                  <a:srgbClr val="990099"/>
                </a:solidFill>
              </a:rPr>
              <a:t>←复用逻辑部件</a:t>
            </a:r>
            <a:endParaRPr lang="en-US" altLang="zh-CN" sz="1800" dirty="0" smtClean="0">
              <a:solidFill>
                <a:srgbClr val="990099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  </a:t>
            </a:r>
            <a:r>
              <a:rPr lang="zh-CN" altLang="en-US" dirty="0" smtClean="0">
                <a:solidFill>
                  <a:schemeClr val="tx1"/>
                </a:solidFill>
              </a:rPr>
              <a:t>产生运算</a:t>
            </a:r>
            <a:r>
              <a:rPr lang="zh-CN" altLang="en-US" dirty="0">
                <a:solidFill>
                  <a:schemeClr val="tx1"/>
                </a:solidFill>
              </a:rPr>
              <a:t>结果</a:t>
            </a:r>
            <a:r>
              <a:rPr lang="zh-CN" altLang="en-US" dirty="0" smtClean="0">
                <a:solidFill>
                  <a:schemeClr val="tx1"/>
                </a:solidFill>
              </a:rPr>
              <a:t>状态               </a:t>
            </a:r>
            <a:r>
              <a:rPr lang="zh-CN" altLang="en-US" sz="1800" dirty="0" smtClean="0">
                <a:solidFill>
                  <a:srgbClr val="990099"/>
                </a:solidFill>
              </a:rPr>
              <a:t>←支持关系运算</a:t>
            </a:r>
            <a:endParaRPr lang="zh-CN" altLang="en-US" sz="1600" dirty="0">
              <a:solidFill>
                <a:srgbClr val="990099"/>
              </a:solidFill>
            </a:endParaRPr>
          </a:p>
        </p:txBody>
      </p:sp>
      <p:sp>
        <p:nvSpPr>
          <p:cNvPr id="8" name="Text Box 935"/>
          <p:cNvSpPr txBox="1">
            <a:spLocks noChangeArrowheads="1"/>
          </p:cNvSpPr>
          <p:nvPr/>
        </p:nvSpPr>
        <p:spPr bwMode="auto">
          <a:xfrm>
            <a:off x="179263" y="1844824"/>
            <a:ext cx="8785225" cy="92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*ALU</a:t>
            </a:r>
            <a:r>
              <a:rPr lang="zh-CN" altLang="en-US" dirty="0" smtClean="0">
                <a:solidFill>
                  <a:srgbClr val="C00000"/>
                </a:solidFill>
              </a:rPr>
              <a:t>的接口：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个数据入端、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个</a:t>
            </a:r>
            <a:r>
              <a:rPr lang="zh-CN" altLang="en-US" u="sng" dirty="0" smtClean="0">
                <a:solidFill>
                  <a:schemeClr val="tx1"/>
                </a:solidFill>
              </a:rPr>
              <a:t>数据出端</a:t>
            </a:r>
            <a:r>
              <a:rPr lang="zh-CN" altLang="en-US" dirty="0" smtClean="0">
                <a:solidFill>
                  <a:schemeClr val="tx1"/>
                </a:solidFill>
              </a:rPr>
              <a:t>、状态端，控制端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</a:rPr>
              <a:t>                                   </a:t>
            </a:r>
            <a:r>
              <a:rPr lang="zh-CN" altLang="en-US" sz="2200" b="0" dirty="0" smtClean="0">
                <a:solidFill>
                  <a:schemeClr val="tx1"/>
                </a:solidFill>
              </a:rPr>
              <a:t>└←</a:t>
            </a:r>
            <a:r>
              <a:rPr lang="zh-CN" altLang="en-US" sz="2000" dirty="0" smtClean="0">
                <a:solidFill>
                  <a:schemeClr val="tx1"/>
                </a:solidFill>
              </a:rPr>
              <a:t>位数与输入端</a:t>
            </a:r>
            <a:r>
              <a:rPr lang="zh-CN" altLang="en-US" sz="2000" u="sng" dirty="0" smtClean="0">
                <a:solidFill>
                  <a:schemeClr val="tx1"/>
                </a:solidFill>
              </a:rPr>
              <a:t>相同</a:t>
            </a:r>
            <a:endParaRPr lang="zh-CN" altLang="en-US" sz="2200" u="sng" dirty="0">
              <a:solidFill>
                <a:schemeClr val="tx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943349" y="2349574"/>
            <a:ext cx="4644875" cy="1151434"/>
            <a:chOff x="1943349" y="3573710"/>
            <a:chExt cx="4644875" cy="1151434"/>
          </a:xfrm>
        </p:grpSpPr>
        <p:sp>
          <p:nvSpPr>
            <p:cNvPr id="10" name="Line 921"/>
            <p:cNvSpPr>
              <a:spLocks noChangeShapeType="1"/>
            </p:cNvSpPr>
            <p:nvPr/>
          </p:nvSpPr>
          <p:spPr bwMode="auto">
            <a:xfrm flipH="1">
              <a:off x="3744914" y="3611162"/>
              <a:ext cx="0" cy="279355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922"/>
            <p:cNvSpPr>
              <a:spLocks noChangeShapeType="1"/>
            </p:cNvSpPr>
            <p:nvPr/>
          </p:nvSpPr>
          <p:spPr bwMode="auto">
            <a:xfrm flipH="1">
              <a:off x="4611689" y="3611162"/>
              <a:ext cx="0" cy="279355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923"/>
            <p:cNvSpPr>
              <a:spLocks noChangeShapeType="1"/>
            </p:cNvSpPr>
            <p:nvPr/>
          </p:nvSpPr>
          <p:spPr bwMode="auto">
            <a:xfrm>
              <a:off x="4173539" y="4398516"/>
              <a:ext cx="0" cy="326628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924"/>
            <p:cNvSpPr>
              <a:spLocks noChangeShapeType="1"/>
            </p:cNvSpPr>
            <p:nvPr/>
          </p:nvSpPr>
          <p:spPr bwMode="auto">
            <a:xfrm flipH="1" flipV="1">
              <a:off x="4905146" y="4077072"/>
              <a:ext cx="386932" cy="69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926"/>
            <p:cNvSpPr txBox="1">
              <a:spLocks noChangeArrowheads="1"/>
            </p:cNvSpPr>
            <p:nvPr/>
          </p:nvSpPr>
          <p:spPr bwMode="auto">
            <a:xfrm>
              <a:off x="3491880" y="3573710"/>
              <a:ext cx="10795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A     </a:t>
              </a:r>
              <a:r>
                <a:rPr lang="en-US" altLang="zh-CN" sz="16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6" name="Text Box 927"/>
            <p:cNvSpPr txBox="1">
              <a:spLocks noChangeArrowheads="1"/>
            </p:cNvSpPr>
            <p:nvPr/>
          </p:nvSpPr>
          <p:spPr bwMode="auto">
            <a:xfrm>
              <a:off x="3837694" y="4437112"/>
              <a:ext cx="2889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8" name="Text Box 929"/>
            <p:cNvSpPr txBox="1">
              <a:spLocks noChangeArrowheads="1"/>
            </p:cNvSpPr>
            <p:nvPr/>
          </p:nvSpPr>
          <p:spPr bwMode="auto">
            <a:xfrm>
              <a:off x="5290790" y="4005064"/>
              <a:ext cx="1297434" cy="317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功能选择</a:t>
              </a:r>
              <a:r>
                <a:rPr lang="en-US" altLang="zh-CN" sz="1800" dirty="0" smtClean="0">
                  <a:solidFill>
                    <a:srgbClr val="FF3399"/>
                  </a:solidFill>
                </a:rPr>
                <a:t>op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" name="Line 930"/>
            <p:cNvSpPr>
              <a:spLocks noChangeShapeType="1"/>
            </p:cNvSpPr>
            <p:nvPr/>
          </p:nvSpPr>
          <p:spPr bwMode="auto">
            <a:xfrm flipH="1">
              <a:off x="2987824" y="4077072"/>
              <a:ext cx="4699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931"/>
            <p:cNvSpPr txBox="1">
              <a:spLocks noChangeArrowheads="1"/>
            </p:cNvSpPr>
            <p:nvPr/>
          </p:nvSpPr>
          <p:spPr bwMode="auto">
            <a:xfrm>
              <a:off x="3170239" y="4077766"/>
              <a:ext cx="28575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600" dirty="0">
                  <a:solidFill>
                    <a:srgbClr val="990099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21" name="Line 932"/>
            <p:cNvSpPr>
              <a:spLocks noChangeShapeType="1"/>
            </p:cNvSpPr>
            <p:nvPr/>
          </p:nvSpPr>
          <p:spPr bwMode="auto">
            <a:xfrm flipH="1" flipV="1">
              <a:off x="2987824" y="4294684"/>
              <a:ext cx="64807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933"/>
            <p:cNvSpPr txBox="1">
              <a:spLocks noChangeArrowheads="1"/>
            </p:cNvSpPr>
            <p:nvPr/>
          </p:nvSpPr>
          <p:spPr bwMode="auto">
            <a:xfrm>
              <a:off x="1943349" y="4027040"/>
              <a:ext cx="1044475" cy="2676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990099"/>
                  </a:solidFill>
                </a:rPr>
                <a:t>结果</a:t>
              </a:r>
              <a:r>
                <a:rPr lang="zh-CN" altLang="en-US" sz="1800" dirty="0" smtClean="0">
                  <a:solidFill>
                    <a:srgbClr val="990099"/>
                  </a:solidFill>
                </a:rPr>
                <a:t>状态</a:t>
              </a:r>
              <a:endParaRPr lang="zh-CN" altLang="en-US" sz="1800" dirty="0">
                <a:solidFill>
                  <a:srgbClr val="990099"/>
                </a:solidFill>
              </a:endParaRPr>
            </a:p>
          </p:txBody>
        </p:sp>
        <p:sp>
          <p:nvSpPr>
            <p:cNvPr id="23" name="AutoShape 936"/>
            <p:cNvSpPr>
              <a:spLocks noChangeArrowheads="1"/>
            </p:cNvSpPr>
            <p:nvPr/>
          </p:nvSpPr>
          <p:spPr bwMode="auto">
            <a:xfrm>
              <a:off x="3311526" y="3893691"/>
              <a:ext cx="1728788" cy="504825"/>
            </a:xfrm>
            <a:custGeom>
              <a:avLst/>
              <a:gdLst>
                <a:gd name="G0" fmla="+- 4860 0 0"/>
                <a:gd name="G1" fmla="+- 21600 0 4860"/>
                <a:gd name="G2" fmla="*/ 4860 1 2"/>
                <a:gd name="G3" fmla="+- 21600 0 G2"/>
                <a:gd name="G4" fmla="+/ 4860 21600 2"/>
                <a:gd name="G5" fmla="+/ G1 0 2"/>
                <a:gd name="G6" fmla="*/ 21600 21600 4860"/>
                <a:gd name="G7" fmla="*/ G6 1 2"/>
                <a:gd name="G8" fmla="+- 21600 0 G7"/>
                <a:gd name="G9" fmla="*/ 21600 1 2"/>
                <a:gd name="G10" fmla="+- 4860 0 G9"/>
                <a:gd name="G11" fmla="?: G10 G8 0"/>
                <a:gd name="G12" fmla="?: G10 G7 21600"/>
                <a:gd name="T0" fmla="*/ 19170 w 21600"/>
                <a:gd name="T1" fmla="*/ 10800 h 21600"/>
                <a:gd name="T2" fmla="*/ 10800 w 21600"/>
                <a:gd name="T3" fmla="*/ 21600 h 21600"/>
                <a:gd name="T4" fmla="*/ 2430 w 21600"/>
                <a:gd name="T5" fmla="*/ 10800 h 21600"/>
                <a:gd name="T6" fmla="*/ 10800 w 21600"/>
                <a:gd name="T7" fmla="*/ 0 h 21600"/>
                <a:gd name="T8" fmla="*/ 4230 w 21600"/>
                <a:gd name="T9" fmla="*/ 4230 h 21600"/>
                <a:gd name="T10" fmla="*/ 17370 w 21600"/>
                <a:gd name="T11" fmla="*/ 1737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860" y="21600"/>
                  </a:lnTo>
                  <a:lnTo>
                    <a:pt x="1674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C99">
                <a:alpha val="80000"/>
              </a:srgb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Text Box 938"/>
            <p:cNvSpPr txBox="1">
              <a:spLocks noChangeArrowheads="1"/>
            </p:cNvSpPr>
            <p:nvPr/>
          </p:nvSpPr>
          <p:spPr bwMode="auto">
            <a:xfrm>
              <a:off x="3887789" y="3954016"/>
              <a:ext cx="577850" cy="30003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 eaLnBrk="0" hangingPunct="0">
                <a:lnSpc>
                  <a:spcPct val="100000"/>
                </a:lnSpc>
              </a:pPr>
              <a:r>
                <a:rPr kumimoji="0" lang="en-US" altLang="zh-CN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25" name="Line 924"/>
            <p:cNvSpPr>
              <a:spLocks noChangeShapeType="1"/>
            </p:cNvSpPr>
            <p:nvPr/>
          </p:nvSpPr>
          <p:spPr bwMode="auto">
            <a:xfrm flipH="1" flipV="1">
              <a:off x="4738425" y="4293096"/>
              <a:ext cx="55365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931"/>
            <p:cNvSpPr txBox="1">
              <a:spLocks noChangeArrowheads="1"/>
            </p:cNvSpPr>
            <p:nvPr/>
          </p:nvSpPr>
          <p:spPr bwMode="auto">
            <a:xfrm>
              <a:off x="5041455" y="4077766"/>
              <a:ext cx="250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600" dirty="0">
                  <a:solidFill>
                    <a:srgbClr val="FF3399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28" name="Text Box 1015"/>
          <p:cNvSpPr txBox="1">
            <a:spLocks noChangeArrowheads="1"/>
          </p:cNvSpPr>
          <p:nvPr/>
        </p:nvSpPr>
        <p:spPr bwMode="auto">
          <a:xfrm>
            <a:off x="179388" y="350100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*ALU</a:t>
            </a:r>
            <a:r>
              <a:rPr lang="zh-CN" altLang="en-US" dirty="0" smtClean="0">
                <a:solidFill>
                  <a:srgbClr val="C00000"/>
                </a:solidFill>
              </a:rPr>
              <a:t>的组成：</a:t>
            </a:r>
            <a:r>
              <a:rPr lang="zh-CN" altLang="en-US" dirty="0" smtClean="0">
                <a:solidFill>
                  <a:schemeClr val="tx1"/>
                </a:solidFill>
              </a:rPr>
              <a:t>以</a:t>
            </a:r>
            <a:r>
              <a:rPr lang="zh-CN" altLang="en-US" u="sng" dirty="0">
                <a:solidFill>
                  <a:srgbClr val="990099"/>
                </a:solidFill>
              </a:rPr>
              <a:t>加法器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dirty="0" smtClean="0">
                <a:solidFill>
                  <a:schemeClr val="tx1"/>
                </a:solidFill>
              </a:rPr>
              <a:t>基础，由</a:t>
            </a:r>
            <a:r>
              <a:rPr lang="zh-CN" altLang="en-US" u="sng" dirty="0">
                <a:solidFill>
                  <a:srgbClr val="990099"/>
                </a:solidFill>
              </a:rPr>
              <a:t>组合逻辑电路</a:t>
            </a:r>
            <a:r>
              <a:rPr lang="zh-CN" altLang="en-US" dirty="0">
                <a:solidFill>
                  <a:schemeClr val="tx1"/>
                </a:solidFill>
              </a:rPr>
              <a:t>构成</a:t>
            </a:r>
          </a:p>
        </p:txBody>
      </p:sp>
      <p:sp>
        <p:nvSpPr>
          <p:cNvPr id="57" name="AutoShape 1044"/>
          <p:cNvSpPr>
            <a:spLocks noChangeArrowheads="1"/>
          </p:cNvSpPr>
          <p:nvPr/>
        </p:nvSpPr>
        <p:spPr bwMode="auto">
          <a:xfrm>
            <a:off x="6156176" y="4286231"/>
            <a:ext cx="1800225" cy="582929"/>
          </a:xfrm>
          <a:prstGeom prst="wedgeRectCallout">
            <a:avLst>
              <a:gd name="adj1" fmla="val -71516"/>
              <a:gd name="adj2" fmla="val 9096"/>
            </a:avLst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10800" rIns="18000" bIns="10800"/>
          <a:lstStyle/>
          <a:p>
            <a:pPr>
              <a:lnSpc>
                <a:spcPct val="10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M</a:t>
            </a:r>
            <a:r>
              <a:rPr lang="zh-CN" altLang="en-US" sz="1800" dirty="0" smtClean="0">
                <a:solidFill>
                  <a:schemeClr val="tx1"/>
                </a:solidFill>
              </a:rPr>
              <a:t>＝</a:t>
            </a:r>
            <a:r>
              <a:rPr lang="en-US" altLang="zh-CN" sz="1800" dirty="0" smtClean="0">
                <a:solidFill>
                  <a:schemeClr val="tx1"/>
                </a:solidFill>
              </a:rPr>
              <a:t>0-</a:t>
            </a:r>
            <a:r>
              <a:rPr lang="en-US" altLang="zh-CN" sz="1800" dirty="0">
                <a:solidFill>
                  <a:schemeClr val="tx1"/>
                </a:solidFill>
              </a:rPr>
              <a:t>-</a:t>
            </a:r>
            <a:r>
              <a:rPr lang="zh-CN" altLang="en-US" sz="1800" dirty="0">
                <a:solidFill>
                  <a:schemeClr val="tx1"/>
                </a:solidFill>
              </a:rPr>
              <a:t>算术运算</a:t>
            </a:r>
          </a:p>
          <a:p>
            <a:pPr>
              <a:lnSpc>
                <a:spcPct val="10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  </a:t>
            </a:r>
            <a:r>
              <a:rPr lang="zh-CN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1-</a:t>
            </a:r>
            <a:r>
              <a:rPr lang="en-US" altLang="zh-CN" sz="1800" dirty="0">
                <a:solidFill>
                  <a:schemeClr val="tx1"/>
                </a:solidFill>
              </a:rPr>
              <a:t>-</a:t>
            </a:r>
            <a:r>
              <a:rPr lang="zh-CN" altLang="en-US" sz="1800" dirty="0">
                <a:solidFill>
                  <a:schemeClr val="tx1"/>
                </a:solidFill>
              </a:rPr>
              <a:t>逻辑运算</a:t>
            </a:r>
          </a:p>
        </p:txBody>
      </p:sp>
      <p:sp>
        <p:nvSpPr>
          <p:cNvPr id="58" name="AutoShape 1045"/>
          <p:cNvSpPr>
            <a:spLocks noChangeArrowheads="1"/>
          </p:cNvSpPr>
          <p:nvPr/>
        </p:nvSpPr>
        <p:spPr bwMode="auto">
          <a:xfrm>
            <a:off x="6156176" y="5058940"/>
            <a:ext cx="1728044" cy="602308"/>
          </a:xfrm>
          <a:prstGeom prst="wedgeRectCallout">
            <a:avLst>
              <a:gd name="adj1" fmla="val -70716"/>
              <a:gd name="adj2" fmla="val -30414"/>
            </a:avLst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10800" rIns="18000" bIns="10800"/>
          <a:lstStyle/>
          <a:p>
            <a:pPr>
              <a:lnSpc>
                <a:spcPct val="10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16</a:t>
            </a:r>
            <a:r>
              <a:rPr lang="zh-CN" altLang="en-US" sz="1800" dirty="0">
                <a:solidFill>
                  <a:schemeClr val="tx1"/>
                </a:solidFill>
              </a:rPr>
              <a:t>种</a:t>
            </a:r>
            <a:r>
              <a:rPr lang="zh-CN" altLang="en-US" sz="1800" dirty="0" smtClean="0">
                <a:solidFill>
                  <a:schemeClr val="tx1"/>
                </a:solidFill>
              </a:rPr>
              <a:t>算术运算、</a:t>
            </a:r>
            <a:r>
              <a:rPr lang="en-US" altLang="zh-CN" sz="1800" dirty="0" smtClean="0">
                <a:solidFill>
                  <a:schemeClr val="tx1"/>
                </a:solidFill>
              </a:rPr>
              <a:t>16</a:t>
            </a:r>
            <a:r>
              <a:rPr lang="zh-CN" altLang="en-US" sz="1800" dirty="0" smtClean="0">
                <a:solidFill>
                  <a:schemeClr val="tx1"/>
                </a:solidFill>
              </a:rPr>
              <a:t>种逻辑运算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9" name="AutoShape 1046"/>
          <p:cNvSpPr>
            <a:spLocks noChangeArrowheads="1"/>
          </p:cNvSpPr>
          <p:nvPr/>
        </p:nvSpPr>
        <p:spPr bwMode="auto">
          <a:xfrm>
            <a:off x="899592" y="4221088"/>
            <a:ext cx="1584176" cy="577156"/>
          </a:xfrm>
          <a:prstGeom prst="wedgeRectCallout">
            <a:avLst>
              <a:gd name="adj1" fmla="val 68945"/>
              <a:gd name="adj2" fmla="val 24410"/>
            </a:avLst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运算结果状态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支持关系运算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0" name="AutoShape 1047"/>
          <p:cNvSpPr>
            <a:spLocks noChangeArrowheads="1"/>
          </p:cNvSpPr>
          <p:nvPr/>
        </p:nvSpPr>
        <p:spPr bwMode="auto">
          <a:xfrm>
            <a:off x="899592" y="5013176"/>
            <a:ext cx="1585218" cy="559726"/>
          </a:xfrm>
          <a:prstGeom prst="wedgeRectCallout">
            <a:avLst>
              <a:gd name="adj1" fmla="val 76024"/>
              <a:gd name="adj2" fmla="val -21360"/>
            </a:avLst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先行进位信号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 smtClean="0">
                <a:solidFill>
                  <a:schemeClr val="tx1"/>
                </a:solidFill>
              </a:rPr>
              <a:t>支持芯片级</a:t>
            </a:r>
            <a:r>
              <a:rPr lang="zh-CN" altLang="en-US" sz="1600" dirty="0">
                <a:solidFill>
                  <a:schemeClr val="tx1"/>
                </a:solidFill>
              </a:rPr>
              <a:t>联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2700338" y="3933056"/>
            <a:ext cx="3024187" cy="2016224"/>
            <a:chOff x="2700338" y="4149080"/>
            <a:chExt cx="3024187" cy="2016224"/>
          </a:xfrm>
        </p:grpSpPr>
        <p:sp>
          <p:nvSpPr>
            <p:cNvPr id="30" name="Text Box 1017"/>
            <p:cNvSpPr txBox="1">
              <a:spLocks noChangeArrowheads="1"/>
            </p:cNvSpPr>
            <p:nvPr/>
          </p:nvSpPr>
          <p:spPr bwMode="auto">
            <a:xfrm>
              <a:off x="5440363" y="4582468"/>
              <a:ext cx="284162" cy="11525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46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rgbClr val="FF3399"/>
                  </a:solidFill>
                </a:rPr>
                <a:t>M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rgbClr val="FF3399"/>
                  </a:solidFill>
                </a:rPr>
                <a:t>S</a:t>
              </a:r>
              <a:r>
                <a:rPr lang="en-US" altLang="zh-CN" sz="1800" baseline="-18000" dirty="0" smtClean="0">
                  <a:solidFill>
                    <a:srgbClr val="FF3399"/>
                  </a:solidFill>
                </a:rPr>
                <a:t>3</a:t>
              </a:r>
              <a:endParaRPr lang="en-US" altLang="zh-CN" sz="1800" baseline="-18000" dirty="0">
                <a:solidFill>
                  <a:srgbClr val="FF3399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S</a:t>
              </a:r>
              <a:r>
                <a:rPr lang="en-US" altLang="zh-CN" sz="1800" baseline="-18000" dirty="0">
                  <a:solidFill>
                    <a:srgbClr val="FF3399"/>
                  </a:solidFill>
                </a:rPr>
                <a:t>2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S</a:t>
              </a:r>
              <a:r>
                <a:rPr lang="en-US" altLang="zh-CN" sz="1800" baseline="-18000" dirty="0">
                  <a:solidFill>
                    <a:srgbClr val="FF3399"/>
                  </a:solidFill>
                </a:rPr>
                <a:t>1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rgbClr val="FF3399"/>
                  </a:solidFill>
                </a:rPr>
                <a:t>S</a:t>
              </a:r>
              <a:r>
                <a:rPr lang="en-US" altLang="zh-CN" sz="1800" baseline="-18000" dirty="0" smtClean="0">
                  <a:solidFill>
                    <a:srgbClr val="FF3399"/>
                  </a:solidFill>
                </a:rPr>
                <a:t>0</a:t>
              </a:r>
              <a:endParaRPr lang="en-US" altLang="zh-CN" sz="1800" baseline="-18000" dirty="0">
                <a:solidFill>
                  <a:srgbClr val="FF3399"/>
                </a:solidFill>
              </a:endParaRPr>
            </a:p>
          </p:txBody>
        </p:sp>
        <p:sp>
          <p:nvSpPr>
            <p:cNvPr id="31" name="Line 1018"/>
            <p:cNvSpPr>
              <a:spLocks noChangeShapeType="1"/>
            </p:cNvSpPr>
            <p:nvPr/>
          </p:nvSpPr>
          <p:spPr bwMode="auto">
            <a:xfrm flipH="1" flipV="1">
              <a:off x="5148263" y="4726930"/>
              <a:ext cx="2889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1019"/>
            <p:cNvSpPr txBox="1">
              <a:spLocks noChangeArrowheads="1"/>
            </p:cNvSpPr>
            <p:nvPr/>
          </p:nvSpPr>
          <p:spPr bwMode="auto">
            <a:xfrm>
              <a:off x="3492500" y="4653905"/>
              <a:ext cx="1654175" cy="10080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74181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(4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</a:t>
              </a:r>
              <a:r>
                <a:rPr lang="en-US" altLang="zh-CN" sz="2000" dirty="0">
                  <a:solidFill>
                    <a:schemeClr val="tx1"/>
                  </a:solidFill>
                </a:rPr>
                <a:t>ALU)</a:t>
              </a:r>
            </a:p>
          </p:txBody>
        </p:sp>
        <p:sp>
          <p:nvSpPr>
            <p:cNvPr id="34" name="Text Box 1021"/>
            <p:cNvSpPr txBox="1">
              <a:spLocks noChangeArrowheads="1"/>
            </p:cNvSpPr>
            <p:nvPr/>
          </p:nvSpPr>
          <p:spPr bwMode="auto">
            <a:xfrm>
              <a:off x="3706813" y="5876379"/>
              <a:ext cx="1366837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F</a:t>
              </a:r>
              <a:r>
                <a:rPr lang="en-US" altLang="zh-CN" sz="1800" baseline="-20000" dirty="0" smtClean="0">
                  <a:solidFill>
                    <a:schemeClr val="tx1"/>
                  </a:solidFill>
                </a:rPr>
                <a:t>3 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F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2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F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1 </a:t>
              </a:r>
              <a:r>
                <a:rPr lang="en-US" altLang="zh-CN" sz="18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F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5" name="Text Box 1022"/>
            <p:cNvSpPr txBox="1">
              <a:spLocks noChangeArrowheads="1"/>
            </p:cNvSpPr>
            <p:nvPr/>
          </p:nvSpPr>
          <p:spPr bwMode="auto">
            <a:xfrm>
              <a:off x="2700338" y="4580880"/>
              <a:ext cx="503237" cy="10080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46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 dirty="0">
                  <a:solidFill>
                    <a:srgbClr val="990099"/>
                  </a:solidFill>
                </a:rPr>
                <a:t>3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A=B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G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P</a:t>
              </a:r>
            </a:p>
          </p:txBody>
        </p:sp>
        <p:sp>
          <p:nvSpPr>
            <p:cNvPr id="36" name="Text Box 1023"/>
            <p:cNvSpPr txBox="1">
              <a:spLocks noChangeArrowheads="1"/>
            </p:cNvSpPr>
            <p:nvPr/>
          </p:nvSpPr>
          <p:spPr bwMode="auto">
            <a:xfrm>
              <a:off x="3419475" y="4149080"/>
              <a:ext cx="2016125" cy="2879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72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3</a:t>
              </a:r>
              <a:r>
                <a:rPr lang="zh-CN" altLang="en-US" sz="1800" dirty="0">
                  <a:solidFill>
                    <a:schemeClr val="tx1"/>
                  </a:solidFill>
                </a:rPr>
                <a:t>～</a:t>
              </a:r>
              <a:r>
                <a:rPr lang="en-US" altLang="zh-CN" sz="1800" dirty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sz="12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800" dirty="0">
                  <a:solidFill>
                    <a:schemeClr val="tx1"/>
                  </a:solidFill>
                </a:rPr>
                <a:t>～</a:t>
              </a:r>
              <a:r>
                <a:rPr lang="en-US" altLang="zh-CN" sz="1800" dirty="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 dirty="0">
                  <a:solidFill>
                    <a:srgbClr val="990099"/>
                  </a:solidFill>
                </a:rPr>
                <a:t>-1</a:t>
              </a:r>
            </a:p>
          </p:txBody>
        </p:sp>
        <p:sp>
          <p:nvSpPr>
            <p:cNvPr id="37" name="Line 1024"/>
            <p:cNvSpPr>
              <a:spLocks noChangeShapeType="1"/>
            </p:cNvSpPr>
            <p:nvPr/>
          </p:nvSpPr>
          <p:spPr bwMode="auto">
            <a:xfrm flipH="1" flipV="1">
              <a:off x="3205163" y="4798368"/>
              <a:ext cx="28733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030"/>
            <p:cNvSpPr>
              <a:spLocks noChangeShapeType="1"/>
            </p:cNvSpPr>
            <p:nvPr/>
          </p:nvSpPr>
          <p:spPr bwMode="auto">
            <a:xfrm flipH="1" flipV="1">
              <a:off x="5148263" y="4942830"/>
              <a:ext cx="2889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031"/>
            <p:cNvSpPr>
              <a:spLocks noChangeShapeType="1"/>
            </p:cNvSpPr>
            <p:nvPr/>
          </p:nvSpPr>
          <p:spPr bwMode="auto">
            <a:xfrm flipH="1" flipV="1">
              <a:off x="5148263" y="5158730"/>
              <a:ext cx="2889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1032"/>
            <p:cNvSpPr>
              <a:spLocks noChangeShapeType="1"/>
            </p:cNvSpPr>
            <p:nvPr/>
          </p:nvSpPr>
          <p:spPr bwMode="auto">
            <a:xfrm flipH="1" flipV="1">
              <a:off x="5148263" y="5374630"/>
              <a:ext cx="2889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1033"/>
            <p:cNvSpPr>
              <a:spLocks noChangeShapeType="1"/>
            </p:cNvSpPr>
            <p:nvPr/>
          </p:nvSpPr>
          <p:spPr bwMode="auto">
            <a:xfrm flipH="1" flipV="1">
              <a:off x="5146675" y="5590530"/>
              <a:ext cx="2889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1041"/>
            <p:cNvSpPr>
              <a:spLocks noChangeShapeType="1"/>
            </p:cNvSpPr>
            <p:nvPr/>
          </p:nvSpPr>
          <p:spPr bwMode="auto">
            <a:xfrm flipH="1" flipV="1">
              <a:off x="3203575" y="5014268"/>
              <a:ext cx="28733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1042"/>
            <p:cNvSpPr>
              <a:spLocks noChangeShapeType="1"/>
            </p:cNvSpPr>
            <p:nvPr/>
          </p:nvSpPr>
          <p:spPr bwMode="auto">
            <a:xfrm flipH="1" flipV="1">
              <a:off x="3203575" y="5253980"/>
              <a:ext cx="28892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043"/>
            <p:cNvSpPr>
              <a:spLocks noChangeShapeType="1"/>
            </p:cNvSpPr>
            <p:nvPr/>
          </p:nvSpPr>
          <p:spPr bwMode="auto">
            <a:xfrm flipH="1" flipV="1">
              <a:off x="3203575" y="5493693"/>
              <a:ext cx="28892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1026"/>
            <p:cNvSpPr>
              <a:spLocks noChangeShapeType="1"/>
            </p:cNvSpPr>
            <p:nvPr/>
          </p:nvSpPr>
          <p:spPr bwMode="auto">
            <a:xfrm flipH="1">
              <a:off x="3563888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1026"/>
            <p:cNvSpPr>
              <a:spLocks noChangeShapeType="1"/>
            </p:cNvSpPr>
            <p:nvPr/>
          </p:nvSpPr>
          <p:spPr bwMode="auto">
            <a:xfrm flipH="1">
              <a:off x="3707904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026"/>
            <p:cNvSpPr>
              <a:spLocks noChangeShapeType="1"/>
            </p:cNvSpPr>
            <p:nvPr/>
          </p:nvSpPr>
          <p:spPr bwMode="auto">
            <a:xfrm flipH="1">
              <a:off x="3851920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1026"/>
            <p:cNvSpPr>
              <a:spLocks noChangeShapeType="1"/>
            </p:cNvSpPr>
            <p:nvPr/>
          </p:nvSpPr>
          <p:spPr bwMode="auto">
            <a:xfrm flipH="1">
              <a:off x="3995936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1026"/>
            <p:cNvSpPr>
              <a:spLocks noChangeShapeType="1"/>
            </p:cNvSpPr>
            <p:nvPr/>
          </p:nvSpPr>
          <p:spPr bwMode="auto">
            <a:xfrm flipH="1">
              <a:off x="4283968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026"/>
            <p:cNvSpPr>
              <a:spLocks noChangeShapeType="1"/>
            </p:cNvSpPr>
            <p:nvPr/>
          </p:nvSpPr>
          <p:spPr bwMode="auto">
            <a:xfrm flipH="1">
              <a:off x="4427984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1026"/>
            <p:cNvSpPr>
              <a:spLocks noChangeShapeType="1"/>
            </p:cNvSpPr>
            <p:nvPr/>
          </p:nvSpPr>
          <p:spPr bwMode="auto">
            <a:xfrm flipH="1">
              <a:off x="4572000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1026"/>
            <p:cNvSpPr>
              <a:spLocks noChangeShapeType="1"/>
            </p:cNvSpPr>
            <p:nvPr/>
          </p:nvSpPr>
          <p:spPr bwMode="auto">
            <a:xfrm flipH="1">
              <a:off x="4716016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1026"/>
            <p:cNvSpPr>
              <a:spLocks noChangeShapeType="1"/>
            </p:cNvSpPr>
            <p:nvPr/>
          </p:nvSpPr>
          <p:spPr bwMode="auto">
            <a:xfrm flipH="1">
              <a:off x="5004048" y="4445496"/>
              <a:ext cx="0" cy="207044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1026"/>
            <p:cNvSpPr>
              <a:spLocks noChangeShapeType="1"/>
            </p:cNvSpPr>
            <p:nvPr/>
          </p:nvSpPr>
          <p:spPr bwMode="auto">
            <a:xfrm flipH="1">
              <a:off x="3779912" y="5670228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1026"/>
            <p:cNvSpPr>
              <a:spLocks noChangeShapeType="1"/>
            </p:cNvSpPr>
            <p:nvPr/>
          </p:nvSpPr>
          <p:spPr bwMode="auto">
            <a:xfrm flipH="1">
              <a:off x="4139952" y="5661248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1026"/>
            <p:cNvSpPr>
              <a:spLocks noChangeShapeType="1"/>
            </p:cNvSpPr>
            <p:nvPr/>
          </p:nvSpPr>
          <p:spPr bwMode="auto">
            <a:xfrm flipH="1">
              <a:off x="4499992" y="5670228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1026"/>
            <p:cNvSpPr>
              <a:spLocks noChangeShapeType="1"/>
            </p:cNvSpPr>
            <p:nvPr/>
          </p:nvSpPr>
          <p:spPr bwMode="auto">
            <a:xfrm flipH="1">
              <a:off x="4860032" y="5661248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" name="Text Box 1015"/>
          <p:cNvSpPr txBox="1">
            <a:spLocks noChangeArrowheads="1"/>
          </p:cNvSpPr>
          <p:nvPr/>
        </p:nvSpPr>
        <p:spPr bwMode="auto">
          <a:xfrm>
            <a:off x="179512" y="587727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</a:t>
            </a:r>
            <a:r>
              <a:rPr lang="en-US" altLang="zh-CN" dirty="0" smtClean="0">
                <a:solidFill>
                  <a:srgbClr val="990099"/>
                </a:solidFill>
              </a:rPr>
              <a:t>   </a:t>
            </a:r>
            <a:r>
              <a:rPr lang="zh-CN" altLang="en-US" dirty="0" smtClean="0">
                <a:solidFill>
                  <a:srgbClr val="990099"/>
                </a:solidFill>
              </a:rPr>
              <a:t>注意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en-US" altLang="zh-CN" sz="2200" dirty="0" smtClean="0">
                <a:solidFill>
                  <a:schemeClr val="tx1"/>
                </a:solidFill>
              </a:rPr>
              <a:t>ALU</a:t>
            </a:r>
            <a:r>
              <a:rPr lang="zh-CN" altLang="en-US" sz="2200" u="sng" dirty="0" smtClean="0">
                <a:solidFill>
                  <a:srgbClr val="FF3399"/>
                </a:solidFill>
              </a:rPr>
              <a:t>不支持</a:t>
            </a:r>
            <a:r>
              <a:rPr lang="zh-CN" altLang="en-US" sz="2200" dirty="0" smtClean="0">
                <a:solidFill>
                  <a:schemeClr val="tx1"/>
                </a:solidFill>
              </a:rPr>
              <a:t>乘除功能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受限于加法器、入端</a:t>
            </a:r>
            <a:r>
              <a:rPr lang="en-US" altLang="zh-CN" sz="1800" dirty="0" smtClean="0">
                <a:solidFill>
                  <a:schemeClr val="tx1"/>
                </a:solidFill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</a:rPr>
              <a:t>出端位数相同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4905146" y="1340768"/>
            <a:ext cx="2691190" cy="1046258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77" name="AutoShape 40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AutoShape 40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62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8" grpId="0"/>
      <p:bldP spid="28" grpId="0"/>
      <p:bldP spid="57" grpId="0" animBg="1"/>
      <p:bldP spid="58" grpId="0" animBg="1"/>
      <p:bldP spid="59" grpId="0" animBg="1"/>
      <p:bldP spid="60" grpId="0" animBg="1"/>
      <p:bldP spid="76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108</a:t>
            </a:fld>
            <a:endParaRPr lang="en-US" altLang="zh-CN" dirty="0"/>
          </a:p>
        </p:txBody>
      </p:sp>
      <p:sp>
        <p:nvSpPr>
          <p:cNvPr id="3" name="Text Box 198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</a:t>
            </a: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运算器的组织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 Box 155"/>
          <p:cNvSpPr txBox="1">
            <a:spLocks noChangeArrowheads="1"/>
          </p:cNvSpPr>
          <p:nvPr/>
        </p:nvSpPr>
        <p:spPr bwMode="auto">
          <a:xfrm>
            <a:off x="179388" y="93078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数据的表示、运算及</a:t>
            </a:r>
            <a:r>
              <a:rPr lang="zh-CN" altLang="en-US" dirty="0">
                <a:solidFill>
                  <a:srgbClr val="C00000"/>
                </a:solidFill>
              </a:rPr>
              <a:t>实现部件：</a:t>
            </a:r>
          </a:p>
        </p:txBody>
      </p:sp>
      <p:graphicFrame>
        <p:nvGraphicFramePr>
          <p:cNvPr id="8" name="Group 9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235843"/>
              </p:ext>
            </p:extLst>
          </p:nvPr>
        </p:nvGraphicFramePr>
        <p:xfrm>
          <a:off x="899592" y="1484784"/>
          <a:ext cx="4968552" cy="2376264"/>
        </p:xfrm>
        <a:graphic>
          <a:graphicData uri="http://schemas.openxmlformats.org/drawingml/2006/table">
            <a:tbl>
              <a:tblPr/>
              <a:tblGrid>
                <a:gridCol w="648072"/>
                <a:gridCol w="864096"/>
                <a:gridCol w="2088232"/>
                <a:gridCol w="1368152"/>
              </a:tblGrid>
              <a:tr h="421576"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表示格式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运算方法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6985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数值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数据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整数</a:t>
                      </a:r>
                      <a:endParaRPr kumimoji="1" lang="zh-CN" alt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定点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无符号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算术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定点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有符号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3154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实数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浮点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浮点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22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非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数值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数据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逻辑数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位向量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逻辑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字符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定点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无符号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算术＋逻辑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98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像素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定点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向量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无符号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饱和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9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29888"/>
              </p:ext>
            </p:extLst>
          </p:nvPr>
        </p:nvGraphicFramePr>
        <p:xfrm>
          <a:off x="5868144" y="1484784"/>
          <a:ext cx="3024336" cy="2376264"/>
        </p:xfrm>
        <a:graphic>
          <a:graphicData uri="http://schemas.openxmlformats.org/drawingml/2006/table">
            <a:tbl>
              <a:tblPr/>
              <a:tblGrid>
                <a:gridCol w="1656184"/>
                <a:gridCol w="1368152"/>
              </a:tblGrid>
              <a:tr h="445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运算类型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实现部件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加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减、移位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265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乘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除等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乘除法器等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加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减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乘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除等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FPU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与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或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非等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10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＞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≤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≠等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、门电路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2575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饱和加减等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MMX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或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SSE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 Box 199"/>
          <p:cNvSpPr txBox="1">
            <a:spLocks noChangeArrowheads="1"/>
          </p:cNvSpPr>
          <p:nvPr/>
        </p:nvSpPr>
        <p:spPr bwMode="auto">
          <a:xfrm>
            <a:off x="179388" y="39330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运算器</a:t>
            </a:r>
            <a:r>
              <a:rPr lang="zh-CN" altLang="en-US" dirty="0">
                <a:solidFill>
                  <a:srgbClr val="C00000"/>
                </a:solidFill>
              </a:rPr>
              <a:t>的功能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实现所有的数据运算、暂存运算结果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1" name="Text Box 199"/>
          <p:cNvSpPr txBox="1">
            <a:spLocks noChangeArrowheads="1"/>
          </p:cNvSpPr>
          <p:nvPr/>
        </p:nvSpPr>
        <p:spPr bwMode="auto">
          <a:xfrm>
            <a:off x="179512" y="4442336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*运算器的部件组织：</a:t>
            </a:r>
            <a:r>
              <a:rPr lang="zh-CN" altLang="en-US" dirty="0" smtClean="0">
                <a:solidFill>
                  <a:schemeClr val="tx1"/>
                </a:solidFill>
              </a:rPr>
              <a:t>有多种方法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原则是尽量复用器件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运算部件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定点运算</a:t>
            </a:r>
            <a:r>
              <a:rPr lang="en-US" altLang="zh-CN" sz="2000" dirty="0" smtClean="0">
                <a:solidFill>
                  <a:schemeClr val="tx1"/>
                </a:solidFill>
              </a:rPr>
              <a:t>(ALU/</a:t>
            </a:r>
            <a:r>
              <a:rPr lang="zh-CN" altLang="en-US" sz="2000" dirty="0" smtClean="0">
                <a:solidFill>
                  <a:schemeClr val="tx1"/>
                </a:solidFill>
              </a:rPr>
              <a:t>乘除法器等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、浮点运算</a:t>
            </a:r>
            <a:r>
              <a:rPr lang="en-US" altLang="zh-CN" sz="2000" dirty="0" smtClean="0">
                <a:solidFill>
                  <a:schemeClr val="tx1"/>
                </a:solidFill>
              </a:rPr>
              <a:t>(FPU</a:t>
            </a:r>
            <a:r>
              <a:rPr lang="zh-CN" altLang="en-US" sz="2000" dirty="0" smtClean="0">
                <a:solidFill>
                  <a:schemeClr val="tx1"/>
                </a:solidFill>
              </a:rPr>
              <a:t>等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</a:t>
            </a:r>
            <a:r>
              <a:rPr lang="zh-CN" altLang="en-US" dirty="0" smtClean="0">
                <a:solidFill>
                  <a:schemeClr val="tx1"/>
                </a:solidFill>
              </a:rPr>
              <a:t>其他运算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>
                <a:solidFill>
                  <a:schemeClr val="tx1"/>
                </a:solidFill>
              </a:rPr>
              <a:t>MMX/SSE</a:t>
            </a:r>
            <a:r>
              <a:rPr lang="zh-CN" altLang="en-US" sz="2000" dirty="0">
                <a:solidFill>
                  <a:schemeClr val="tx1"/>
                </a:solidFill>
              </a:rPr>
              <a:t>等</a:t>
            </a:r>
            <a:r>
              <a:rPr lang="en-US" altLang="zh-CN" sz="2000" dirty="0">
                <a:solidFill>
                  <a:schemeClr val="tx1"/>
                </a:solidFill>
              </a:rPr>
              <a:t>) </a:t>
            </a:r>
            <a:r>
              <a:rPr lang="en-US" altLang="zh-CN" sz="2000" dirty="0" smtClean="0">
                <a:solidFill>
                  <a:schemeClr val="tx1"/>
                </a:solidFill>
              </a:rPr>
              <a:t>    </a:t>
            </a:r>
            <a:r>
              <a:rPr lang="zh-CN" altLang="en-US" sz="1800" dirty="0" smtClean="0">
                <a:solidFill>
                  <a:schemeClr val="tx1"/>
                </a:solidFill>
              </a:rPr>
              <a:t>←</a:t>
            </a:r>
            <a:r>
              <a:rPr lang="zh-CN" altLang="en-US" sz="1800" dirty="0">
                <a:solidFill>
                  <a:schemeClr val="tx1"/>
                </a:solidFill>
              </a:rPr>
              <a:t>常具有并行运算功能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 存放部件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寄存器组</a:t>
            </a:r>
            <a:r>
              <a:rPr lang="en-US" altLang="zh-CN" dirty="0" smtClean="0">
                <a:solidFill>
                  <a:schemeClr val="tx1"/>
                </a:solidFill>
              </a:rPr>
              <a:t>GPRs</a:t>
            </a:r>
            <a:r>
              <a:rPr lang="zh-CN" altLang="en-US" dirty="0" smtClean="0">
                <a:solidFill>
                  <a:schemeClr val="tx1"/>
                </a:solidFill>
              </a:rPr>
              <a:t>、状态寄存器</a:t>
            </a:r>
            <a:r>
              <a:rPr lang="en-US" altLang="zh-CN" dirty="0" smtClean="0">
                <a:solidFill>
                  <a:schemeClr val="tx1"/>
                </a:solidFill>
              </a:rPr>
              <a:t>PSR</a:t>
            </a:r>
            <a:r>
              <a:rPr lang="zh-CN" altLang="en-US" dirty="0" smtClean="0">
                <a:solidFill>
                  <a:schemeClr val="tx1"/>
                </a:solidFill>
              </a:rPr>
              <a:t>等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2" name="AutoShape 40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6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0" grpId="0"/>
      <p:bldP spid="11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109</a:t>
            </a:fld>
            <a:endParaRPr lang="en-US" altLang="zh-CN"/>
          </a:p>
        </p:txBody>
      </p:sp>
      <p:sp>
        <p:nvSpPr>
          <p:cNvPr id="4" name="Text Box 200"/>
          <p:cNvSpPr txBox="1">
            <a:spLocks noChangeArrowheads="1"/>
          </p:cNvSpPr>
          <p:nvPr/>
        </p:nvSpPr>
        <p:spPr bwMode="auto">
          <a:xfrm>
            <a:off x="179388" y="4046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定点运算部件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由</a:t>
            </a:r>
            <a:r>
              <a:rPr lang="en-US" altLang="zh-CN" dirty="0">
                <a:solidFill>
                  <a:schemeClr val="tx1"/>
                </a:solidFill>
              </a:rPr>
              <a:t>ALU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 smtClean="0">
                <a:solidFill>
                  <a:schemeClr val="tx1"/>
                </a:solidFill>
              </a:rPr>
              <a:t>移位器、寄存器等组成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Text Box 308"/>
          <p:cNvSpPr txBox="1">
            <a:spLocks noChangeArrowheads="1"/>
          </p:cNvSpPr>
          <p:nvPr/>
        </p:nvSpPr>
        <p:spPr bwMode="auto">
          <a:xfrm>
            <a:off x="179388" y="4959720"/>
            <a:ext cx="8857108" cy="138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状态寄存器</a:t>
            </a:r>
            <a:r>
              <a:rPr lang="en-US" altLang="zh-CN" dirty="0" smtClean="0">
                <a:solidFill>
                  <a:schemeClr val="accent2"/>
                </a:solidFill>
              </a:rPr>
              <a:t>PSR—</a:t>
            </a:r>
            <a:r>
              <a:rPr lang="zh-CN" altLang="en-US" dirty="0" smtClean="0">
                <a:solidFill>
                  <a:schemeClr val="tx1"/>
                </a:solidFill>
              </a:rPr>
              <a:t>存放程序的结果标志及工作状态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spc="-50" dirty="0" smtClean="0">
                <a:solidFill>
                  <a:srgbClr val="990099"/>
                </a:solidFill>
              </a:rPr>
              <a:t>        </a:t>
            </a:r>
            <a:r>
              <a:rPr lang="zh-CN" altLang="en-US" spc="-50" dirty="0" smtClean="0">
                <a:solidFill>
                  <a:srgbClr val="990099"/>
                </a:solidFill>
              </a:rPr>
              <a:t>常见标志：</a:t>
            </a:r>
            <a:r>
              <a:rPr lang="en-US" altLang="zh-CN" sz="2200" spc="-50" dirty="0" smtClean="0">
                <a:solidFill>
                  <a:schemeClr val="tx1"/>
                </a:solidFill>
              </a:rPr>
              <a:t>ZF(</a:t>
            </a:r>
            <a:r>
              <a:rPr lang="zh-CN" altLang="en-US" sz="2200" spc="-50" dirty="0" smtClean="0">
                <a:solidFill>
                  <a:schemeClr val="tx1"/>
                </a:solidFill>
              </a:rPr>
              <a:t>零</a:t>
            </a:r>
            <a:r>
              <a:rPr lang="en-US" altLang="zh-CN" sz="2200" spc="-50" dirty="0" smtClean="0">
                <a:solidFill>
                  <a:schemeClr val="tx1"/>
                </a:solidFill>
              </a:rPr>
              <a:t>)</a:t>
            </a:r>
            <a:r>
              <a:rPr lang="zh-CN" altLang="en-US" sz="2200" spc="-50" dirty="0" smtClean="0">
                <a:solidFill>
                  <a:schemeClr val="tx1"/>
                </a:solidFill>
              </a:rPr>
              <a:t>、</a:t>
            </a:r>
            <a:r>
              <a:rPr lang="en-US" altLang="zh-CN" sz="2200" spc="-50" dirty="0" smtClean="0">
                <a:solidFill>
                  <a:schemeClr val="tx1"/>
                </a:solidFill>
              </a:rPr>
              <a:t>SF(</a:t>
            </a:r>
            <a:r>
              <a:rPr lang="zh-CN" altLang="en-US" sz="2200" spc="-50" dirty="0" smtClean="0">
                <a:solidFill>
                  <a:schemeClr val="tx1"/>
                </a:solidFill>
              </a:rPr>
              <a:t>符号</a:t>
            </a:r>
            <a:r>
              <a:rPr lang="en-US" altLang="zh-CN" sz="2200" spc="-50" dirty="0" smtClean="0">
                <a:solidFill>
                  <a:schemeClr val="tx1"/>
                </a:solidFill>
              </a:rPr>
              <a:t>)</a:t>
            </a:r>
            <a:r>
              <a:rPr lang="zh-CN" altLang="en-US" sz="2200" spc="-50" dirty="0" smtClean="0">
                <a:solidFill>
                  <a:schemeClr val="tx1"/>
                </a:solidFill>
              </a:rPr>
              <a:t>、</a:t>
            </a:r>
            <a:r>
              <a:rPr lang="en-US" altLang="zh-CN" sz="2200" spc="-50" dirty="0" smtClean="0">
                <a:solidFill>
                  <a:schemeClr val="tx1"/>
                </a:solidFill>
              </a:rPr>
              <a:t>OF(</a:t>
            </a:r>
            <a:r>
              <a:rPr lang="zh-CN" altLang="en-US" sz="2200" spc="-50" dirty="0" smtClean="0">
                <a:solidFill>
                  <a:schemeClr val="tx1"/>
                </a:solidFill>
              </a:rPr>
              <a:t>溢出</a:t>
            </a:r>
            <a:r>
              <a:rPr lang="en-US" altLang="zh-CN" sz="2200" spc="-50" dirty="0" smtClean="0">
                <a:solidFill>
                  <a:schemeClr val="tx1"/>
                </a:solidFill>
              </a:rPr>
              <a:t>)</a:t>
            </a:r>
            <a:r>
              <a:rPr lang="zh-CN" altLang="en-US" sz="2200" spc="-50" dirty="0" smtClean="0">
                <a:solidFill>
                  <a:schemeClr val="tx1"/>
                </a:solidFill>
              </a:rPr>
              <a:t>、</a:t>
            </a:r>
            <a:r>
              <a:rPr lang="en-US" altLang="zh-CN" sz="2200" spc="-50" dirty="0" smtClean="0">
                <a:solidFill>
                  <a:schemeClr val="tx1"/>
                </a:solidFill>
              </a:rPr>
              <a:t>CF(</a:t>
            </a:r>
            <a:r>
              <a:rPr lang="zh-CN" altLang="en-US" sz="2200" spc="-50" dirty="0">
                <a:solidFill>
                  <a:schemeClr val="tx1"/>
                </a:solidFill>
              </a:rPr>
              <a:t>进</a:t>
            </a:r>
            <a:r>
              <a:rPr lang="en-US" altLang="zh-CN" sz="2200" spc="-50" dirty="0">
                <a:solidFill>
                  <a:schemeClr val="tx1"/>
                </a:solidFill>
              </a:rPr>
              <a:t>/</a:t>
            </a:r>
            <a:r>
              <a:rPr lang="zh-CN" altLang="en-US" sz="2200" spc="-50" dirty="0" smtClean="0">
                <a:solidFill>
                  <a:schemeClr val="tx1"/>
                </a:solidFill>
              </a:rPr>
              <a:t>借位</a:t>
            </a:r>
            <a:r>
              <a:rPr lang="en-US" altLang="zh-CN" sz="2200" spc="-50" dirty="0" smtClean="0">
                <a:solidFill>
                  <a:schemeClr val="tx1"/>
                </a:solidFill>
              </a:rPr>
              <a:t>)</a:t>
            </a:r>
            <a:endParaRPr lang="en-US" altLang="zh-CN" sz="2200" spc="-5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      ZF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(A=B)</a:t>
            </a:r>
            <a:r>
              <a:rPr lang="zh-CN" altLang="en-US" sz="2000" dirty="0" smtClean="0">
                <a:solidFill>
                  <a:schemeClr val="tx1"/>
                </a:solidFill>
              </a:rPr>
              <a:t>、 </a:t>
            </a:r>
            <a:r>
              <a:rPr lang="en-US" altLang="zh-CN" sz="2000" dirty="0" smtClean="0">
                <a:solidFill>
                  <a:schemeClr val="tx1"/>
                </a:solidFill>
              </a:rPr>
              <a:t>SF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n-1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OF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000" baseline="-16000" dirty="0" smtClean="0">
                <a:solidFill>
                  <a:schemeClr val="tx1"/>
                </a:solidFill>
              </a:rPr>
              <a:t>n-1</a:t>
            </a:r>
            <a:r>
              <a:rPr lang="en-US" altLang="zh-CN" sz="2000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sz="2000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000" baseline="-16000" dirty="0" smtClean="0">
                <a:solidFill>
                  <a:schemeClr val="tx1"/>
                </a:solidFill>
              </a:rPr>
              <a:t>n-2</a:t>
            </a:r>
            <a:r>
              <a:rPr lang="zh-CN" altLang="en-US" sz="2000" baseline="-16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CF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sz="2000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sz="20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-1</a:t>
            </a:r>
            <a:r>
              <a:rPr lang="en-US" altLang="zh-CN" sz="2000" dirty="0" smtClean="0">
                <a:solidFill>
                  <a:schemeClr val="tx1"/>
                </a:solidFill>
              </a:rPr>
              <a:t>    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grpSp>
        <p:nvGrpSpPr>
          <p:cNvPr id="267" name="组合 266"/>
          <p:cNvGrpSpPr/>
          <p:nvPr/>
        </p:nvGrpSpPr>
        <p:grpSpPr>
          <a:xfrm>
            <a:off x="1516537" y="1052736"/>
            <a:ext cx="6655863" cy="3470930"/>
            <a:chOff x="611609" y="1844824"/>
            <a:chExt cx="6655863" cy="3470930"/>
          </a:xfrm>
        </p:grpSpPr>
        <p:sp>
          <p:nvSpPr>
            <p:cNvPr id="11" name="Rectangle 293"/>
            <p:cNvSpPr>
              <a:spLocks noChangeArrowheads="1"/>
            </p:cNvSpPr>
            <p:nvPr/>
          </p:nvSpPr>
          <p:spPr bwMode="auto">
            <a:xfrm>
              <a:off x="2033445" y="1844824"/>
              <a:ext cx="3474857" cy="3240360"/>
            </a:xfrm>
            <a:prstGeom prst="rect">
              <a:avLst/>
            </a:prstGeom>
            <a:solidFill>
              <a:srgbClr val="CC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Text Box 253"/>
            <p:cNvSpPr txBox="1">
              <a:spLocks noChangeArrowheads="1"/>
            </p:cNvSpPr>
            <p:nvPr/>
          </p:nvSpPr>
          <p:spPr bwMode="auto">
            <a:xfrm>
              <a:off x="1002776" y="3723673"/>
              <a:ext cx="761111" cy="57626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状态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寄存器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254"/>
            <p:cNvSpPr txBox="1">
              <a:spLocks noChangeArrowheads="1"/>
            </p:cNvSpPr>
            <p:nvPr/>
          </p:nvSpPr>
          <p:spPr bwMode="auto">
            <a:xfrm>
              <a:off x="2845320" y="4580930"/>
              <a:ext cx="935038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移位器</a:t>
              </a:r>
            </a:p>
          </p:txBody>
        </p:sp>
        <p:sp>
          <p:nvSpPr>
            <p:cNvPr id="14" name="Text Box 255"/>
            <p:cNvSpPr txBox="1">
              <a:spLocks noChangeArrowheads="1"/>
            </p:cNvSpPr>
            <p:nvPr/>
          </p:nvSpPr>
          <p:spPr bwMode="auto">
            <a:xfrm>
              <a:off x="611609" y="1844824"/>
              <a:ext cx="1008063" cy="468052"/>
            </a:xfrm>
            <a:prstGeom prst="rect">
              <a:avLst/>
            </a:prstGeom>
            <a:solidFill>
              <a:srgbClr val="FFCC99">
                <a:alpha val="9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寄存器组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 Box 256"/>
            <p:cNvSpPr txBox="1">
              <a:spLocks noChangeArrowheads="1"/>
            </p:cNvSpPr>
            <p:nvPr/>
          </p:nvSpPr>
          <p:spPr bwMode="auto">
            <a:xfrm>
              <a:off x="2484264" y="2348880"/>
              <a:ext cx="86360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锁存器</a:t>
              </a:r>
            </a:p>
          </p:txBody>
        </p:sp>
        <p:sp>
          <p:nvSpPr>
            <p:cNvPr id="16" name="Text Box 261"/>
            <p:cNvSpPr txBox="1">
              <a:spLocks noChangeArrowheads="1"/>
            </p:cNvSpPr>
            <p:nvPr/>
          </p:nvSpPr>
          <p:spPr bwMode="auto">
            <a:xfrm>
              <a:off x="4574481" y="3868135"/>
              <a:ext cx="28575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600" dirty="0">
                  <a:solidFill>
                    <a:srgbClr val="FF3399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7" name="Text Box 264"/>
            <p:cNvSpPr txBox="1">
              <a:spLocks noChangeArrowheads="1"/>
            </p:cNvSpPr>
            <p:nvPr/>
          </p:nvSpPr>
          <p:spPr bwMode="auto">
            <a:xfrm>
              <a:off x="2200795" y="3869723"/>
              <a:ext cx="28575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990099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8" name="AutoShape 266"/>
            <p:cNvSpPr>
              <a:spLocks noChangeArrowheads="1"/>
            </p:cNvSpPr>
            <p:nvPr/>
          </p:nvSpPr>
          <p:spPr bwMode="auto">
            <a:xfrm>
              <a:off x="2342083" y="3723673"/>
              <a:ext cx="1947858" cy="505619"/>
            </a:xfrm>
            <a:custGeom>
              <a:avLst/>
              <a:gdLst>
                <a:gd name="G0" fmla="+- 4232 0 0"/>
                <a:gd name="G1" fmla="+- 21600 0 4232"/>
                <a:gd name="G2" fmla="*/ 4232 1 2"/>
                <a:gd name="G3" fmla="+- 21600 0 G2"/>
                <a:gd name="G4" fmla="+/ 4232 21600 2"/>
                <a:gd name="G5" fmla="+/ G1 0 2"/>
                <a:gd name="G6" fmla="*/ 21600 21600 4232"/>
                <a:gd name="G7" fmla="*/ G6 1 2"/>
                <a:gd name="G8" fmla="+- 21600 0 G7"/>
                <a:gd name="G9" fmla="*/ 21600 1 2"/>
                <a:gd name="G10" fmla="+- 4232 0 G9"/>
                <a:gd name="G11" fmla="?: G10 G8 0"/>
                <a:gd name="G12" fmla="?: G10 G7 21600"/>
                <a:gd name="T0" fmla="*/ 19484 w 21600"/>
                <a:gd name="T1" fmla="*/ 10800 h 21600"/>
                <a:gd name="T2" fmla="*/ 10800 w 21600"/>
                <a:gd name="T3" fmla="*/ 21600 h 21600"/>
                <a:gd name="T4" fmla="*/ 2116 w 21600"/>
                <a:gd name="T5" fmla="*/ 10800 h 21600"/>
                <a:gd name="T6" fmla="*/ 10800 w 21600"/>
                <a:gd name="T7" fmla="*/ 0 h 21600"/>
                <a:gd name="T8" fmla="*/ 3916 w 21600"/>
                <a:gd name="T9" fmla="*/ 3916 h 21600"/>
                <a:gd name="T10" fmla="*/ 17684 w 21600"/>
                <a:gd name="T11" fmla="*/ 1768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232" y="21600"/>
                  </a:lnTo>
                  <a:lnTo>
                    <a:pt x="1736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36000" tIns="36000" rIns="36000" bIns="36000" anchor="ctr">
              <a:no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ALU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Text Box 268"/>
            <p:cNvSpPr txBox="1">
              <a:spLocks noChangeArrowheads="1"/>
            </p:cNvSpPr>
            <p:nvPr/>
          </p:nvSpPr>
          <p:spPr bwMode="auto">
            <a:xfrm>
              <a:off x="2267744" y="3201675"/>
              <a:ext cx="863599" cy="2993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MUX</a:t>
              </a:r>
            </a:p>
          </p:txBody>
        </p:sp>
        <p:sp>
          <p:nvSpPr>
            <p:cNvPr id="21" name="Text Box 271"/>
            <p:cNvSpPr txBox="1">
              <a:spLocks noChangeArrowheads="1"/>
            </p:cNvSpPr>
            <p:nvPr/>
          </p:nvSpPr>
          <p:spPr bwMode="auto">
            <a:xfrm>
              <a:off x="3492376" y="2348880"/>
              <a:ext cx="86360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锁存器</a:t>
              </a:r>
            </a:p>
          </p:txBody>
        </p:sp>
        <p:sp>
          <p:nvSpPr>
            <p:cNvPr id="22" name="Text Box 286"/>
            <p:cNvSpPr txBox="1">
              <a:spLocks noChangeArrowheads="1"/>
            </p:cNvSpPr>
            <p:nvPr/>
          </p:nvSpPr>
          <p:spPr bwMode="auto">
            <a:xfrm>
              <a:off x="5796136" y="3933056"/>
              <a:ext cx="984270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dirty="0" smtClean="0">
                  <a:solidFill>
                    <a:srgbClr val="FF3399"/>
                  </a:solidFill>
                </a:rPr>
                <a:t>功能选择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  <p:sp>
          <p:nvSpPr>
            <p:cNvPr id="24" name="Text Box 297"/>
            <p:cNvSpPr txBox="1">
              <a:spLocks noChangeArrowheads="1"/>
            </p:cNvSpPr>
            <p:nvPr/>
          </p:nvSpPr>
          <p:spPr bwMode="auto">
            <a:xfrm>
              <a:off x="5796136" y="2709614"/>
              <a:ext cx="1471336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来自其他部件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5" name="Text Box 298"/>
            <p:cNvSpPr txBox="1">
              <a:spLocks noChangeArrowheads="1"/>
            </p:cNvSpPr>
            <p:nvPr/>
          </p:nvSpPr>
          <p:spPr bwMode="auto">
            <a:xfrm>
              <a:off x="5796136" y="5028416"/>
              <a:ext cx="1471336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去其他部件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接箭头连接符 51"/>
            <p:cNvCxnSpPr/>
            <p:nvPr/>
          </p:nvCxnSpPr>
          <p:spPr bwMode="auto">
            <a:xfrm rot="10800000" flipV="1">
              <a:off x="2483772" y="2780928"/>
              <a:ext cx="3240357" cy="420746"/>
            </a:xfrm>
            <a:prstGeom prst="bentConnector3">
              <a:avLst>
                <a:gd name="adj1" fmla="val 100089"/>
              </a:avLst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直接箭头连接符 26"/>
            <p:cNvCxnSpPr>
              <a:stCxn id="15" idx="2"/>
            </p:cNvCxnSpPr>
            <p:nvPr/>
          </p:nvCxnSpPr>
          <p:spPr bwMode="auto">
            <a:xfrm flipH="1">
              <a:off x="2915815" y="2637805"/>
              <a:ext cx="249" cy="575171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8" name="直接箭头连接符 27"/>
            <p:cNvCxnSpPr>
              <a:stCxn id="20" idx="2"/>
            </p:cNvCxnSpPr>
            <p:nvPr/>
          </p:nvCxnSpPr>
          <p:spPr bwMode="auto">
            <a:xfrm>
              <a:off x="2699544" y="3501008"/>
              <a:ext cx="0" cy="225838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直接箭头连接符 28"/>
            <p:cNvCxnSpPr>
              <a:endCxn id="15" idx="0"/>
            </p:cNvCxnSpPr>
            <p:nvPr/>
          </p:nvCxnSpPr>
          <p:spPr bwMode="auto">
            <a:xfrm>
              <a:off x="2915613" y="2132856"/>
              <a:ext cx="451" cy="216024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直接箭头连接符 63"/>
            <p:cNvCxnSpPr/>
            <p:nvPr/>
          </p:nvCxnSpPr>
          <p:spPr bwMode="auto">
            <a:xfrm flipV="1">
              <a:off x="1619623" y="2132511"/>
              <a:ext cx="1296193" cy="345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Text Box 268"/>
            <p:cNvSpPr txBox="1">
              <a:spLocks noChangeArrowheads="1"/>
            </p:cNvSpPr>
            <p:nvPr/>
          </p:nvSpPr>
          <p:spPr bwMode="auto">
            <a:xfrm>
              <a:off x="3492376" y="3227325"/>
              <a:ext cx="863600" cy="2736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MUX</a:t>
              </a:r>
            </a:p>
          </p:txBody>
        </p:sp>
        <p:cxnSp>
          <p:nvCxnSpPr>
            <p:cNvPr id="32" name="直接箭头连接符 31"/>
            <p:cNvCxnSpPr>
              <a:stCxn id="31" idx="2"/>
            </p:cNvCxnSpPr>
            <p:nvPr/>
          </p:nvCxnSpPr>
          <p:spPr bwMode="auto">
            <a:xfrm flipH="1">
              <a:off x="3922193" y="3501008"/>
              <a:ext cx="1983" cy="225838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" name="直接箭头连接符 32"/>
            <p:cNvCxnSpPr>
              <a:endCxn id="21" idx="0"/>
            </p:cNvCxnSpPr>
            <p:nvPr/>
          </p:nvCxnSpPr>
          <p:spPr bwMode="auto">
            <a:xfrm>
              <a:off x="3922193" y="1988840"/>
              <a:ext cx="1983" cy="360040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" name="直接箭头连接符 75"/>
            <p:cNvCxnSpPr/>
            <p:nvPr/>
          </p:nvCxnSpPr>
          <p:spPr bwMode="auto">
            <a:xfrm>
              <a:off x="1619623" y="1988840"/>
              <a:ext cx="2306362" cy="0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箭头连接符 36"/>
            <p:cNvCxnSpPr/>
            <p:nvPr/>
          </p:nvCxnSpPr>
          <p:spPr bwMode="auto">
            <a:xfrm flipH="1" flipV="1">
              <a:off x="1763887" y="3868135"/>
              <a:ext cx="683134" cy="3172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箭头连接符 37"/>
            <p:cNvCxnSpPr/>
            <p:nvPr/>
          </p:nvCxnSpPr>
          <p:spPr bwMode="auto">
            <a:xfrm rot="5400000">
              <a:off x="3177499" y="4406696"/>
              <a:ext cx="356396" cy="1588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直接箭头连接符 103"/>
            <p:cNvCxnSpPr/>
            <p:nvPr/>
          </p:nvCxnSpPr>
          <p:spPr bwMode="auto">
            <a:xfrm>
              <a:off x="3355697" y="4871440"/>
              <a:ext cx="2440439" cy="357760"/>
            </a:xfrm>
            <a:prstGeom prst="bentConnector3">
              <a:avLst>
                <a:gd name="adj1" fmla="val -271"/>
              </a:avLst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 flipH="1" flipV="1">
              <a:off x="1763887" y="4155473"/>
              <a:ext cx="899134" cy="3175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Text Box 254"/>
            <p:cNvSpPr txBox="1">
              <a:spLocks noChangeArrowheads="1"/>
            </p:cNvSpPr>
            <p:nvPr/>
          </p:nvSpPr>
          <p:spPr bwMode="auto">
            <a:xfrm>
              <a:off x="3926407" y="4584102"/>
              <a:ext cx="935038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Q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及移位</a:t>
              </a:r>
              <a:endParaRPr lang="zh-CN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45" name="直接箭头连接符 51"/>
            <p:cNvCxnSpPr/>
            <p:nvPr/>
          </p:nvCxnSpPr>
          <p:spPr bwMode="auto">
            <a:xfrm rot="16200000" flipV="1">
              <a:off x="665566" y="2546902"/>
              <a:ext cx="2916324" cy="2448272"/>
            </a:xfrm>
            <a:prstGeom prst="bentConnector3">
              <a:avLst>
                <a:gd name="adj1" fmla="val 94"/>
              </a:avLst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 flipH="1" flipV="1">
              <a:off x="4191368" y="3869720"/>
              <a:ext cx="958605" cy="1589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箭头连接符 155"/>
            <p:cNvCxnSpPr/>
            <p:nvPr/>
          </p:nvCxnSpPr>
          <p:spPr bwMode="auto">
            <a:xfrm rot="10800000" flipV="1">
              <a:off x="3569217" y="4299936"/>
              <a:ext cx="1580756" cy="285752"/>
            </a:xfrm>
            <a:prstGeom prst="bentConnector3">
              <a:avLst>
                <a:gd name="adj1" fmla="val 100430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49"/>
            <p:cNvCxnSpPr>
              <a:stCxn id="52" idx="1"/>
            </p:cNvCxnSpPr>
            <p:nvPr/>
          </p:nvCxnSpPr>
          <p:spPr bwMode="auto">
            <a:xfrm flipH="1">
              <a:off x="4011365" y="4085622"/>
              <a:ext cx="1138608" cy="1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直接箭头连接符 51"/>
            <p:cNvCxnSpPr>
              <a:endCxn id="44" idx="0"/>
            </p:cNvCxnSpPr>
            <p:nvPr/>
          </p:nvCxnSpPr>
          <p:spPr bwMode="auto">
            <a:xfrm>
              <a:off x="3354903" y="4371374"/>
              <a:ext cx="1039023" cy="212728"/>
            </a:xfrm>
            <a:prstGeom prst="bentConnector2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52" name="矩形 51"/>
            <p:cNvSpPr/>
            <p:nvPr/>
          </p:nvSpPr>
          <p:spPr bwMode="auto">
            <a:xfrm>
              <a:off x="5149973" y="3799870"/>
              <a:ext cx="214314" cy="571504"/>
            </a:xfrm>
            <a:prstGeom prst="rect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53" name="直接箭头连接符 155"/>
            <p:cNvCxnSpPr/>
            <p:nvPr/>
          </p:nvCxnSpPr>
          <p:spPr bwMode="auto">
            <a:xfrm rot="10800000" flipV="1">
              <a:off x="4861447" y="4371373"/>
              <a:ext cx="395685" cy="353225"/>
            </a:xfrm>
            <a:prstGeom prst="bentConnector3">
              <a:avLst>
                <a:gd name="adj1" fmla="val 1115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 flipH="1">
              <a:off x="5380250" y="4085622"/>
              <a:ext cx="41588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直接箭头连接符 179"/>
            <p:cNvCxnSpPr>
              <a:endCxn id="31" idx="3"/>
            </p:cNvCxnSpPr>
            <p:nvPr/>
          </p:nvCxnSpPr>
          <p:spPr bwMode="auto">
            <a:xfrm rot="10800000">
              <a:off x="4355977" y="3364168"/>
              <a:ext cx="962593" cy="436499"/>
            </a:xfrm>
            <a:prstGeom prst="bentConnector3">
              <a:avLst>
                <a:gd name="adj1" fmla="val -663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直接箭头连接符 51"/>
            <p:cNvCxnSpPr>
              <a:stCxn id="44" idx="2"/>
            </p:cNvCxnSpPr>
            <p:nvPr/>
          </p:nvCxnSpPr>
          <p:spPr bwMode="auto">
            <a:xfrm rot="5400000" flipH="1">
              <a:off x="3470316" y="3947830"/>
              <a:ext cx="1644662" cy="202558"/>
            </a:xfrm>
            <a:prstGeom prst="bentConnector5">
              <a:avLst>
                <a:gd name="adj1" fmla="val -6950"/>
                <a:gd name="adj2" fmla="val -310904"/>
                <a:gd name="adj3" fmla="val 111090"/>
              </a:avLst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7" name="直接箭头连接符 181"/>
            <p:cNvCxnSpPr/>
            <p:nvPr/>
          </p:nvCxnSpPr>
          <p:spPr bwMode="auto">
            <a:xfrm rot="10800000">
              <a:off x="3131344" y="3339780"/>
              <a:ext cx="2083627" cy="242639"/>
            </a:xfrm>
            <a:prstGeom prst="bentConnector3">
              <a:avLst>
                <a:gd name="adj1" fmla="val 89862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直接箭头连接符 51"/>
            <p:cNvCxnSpPr/>
            <p:nvPr/>
          </p:nvCxnSpPr>
          <p:spPr bwMode="auto">
            <a:xfrm rot="10800000" flipV="1">
              <a:off x="3635896" y="2925389"/>
              <a:ext cx="2088232" cy="301387"/>
            </a:xfrm>
            <a:prstGeom prst="bentConnector3">
              <a:avLst>
                <a:gd name="adj1" fmla="val 100356"/>
              </a:avLst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9" name="直接箭头连接符 58"/>
            <p:cNvCxnSpPr>
              <a:stCxn id="21" idx="2"/>
              <a:endCxn id="31" idx="0"/>
            </p:cNvCxnSpPr>
            <p:nvPr/>
          </p:nvCxnSpPr>
          <p:spPr bwMode="auto">
            <a:xfrm>
              <a:off x="3924176" y="2637805"/>
              <a:ext cx="0" cy="589520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0" name="直接箭头连接符 155"/>
            <p:cNvCxnSpPr/>
            <p:nvPr/>
          </p:nvCxnSpPr>
          <p:spPr bwMode="auto">
            <a:xfrm flipV="1">
              <a:off x="5214970" y="3582418"/>
              <a:ext cx="0" cy="216399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68" name="Text Box 308"/>
          <p:cNvSpPr txBox="1">
            <a:spLocks noChangeArrowheads="1"/>
          </p:cNvSpPr>
          <p:nvPr/>
        </p:nvSpPr>
        <p:spPr bwMode="auto">
          <a:xfrm>
            <a:off x="179512" y="4527672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寄存器组</a:t>
            </a:r>
            <a:r>
              <a:rPr lang="en-US" altLang="zh-CN" dirty="0" smtClean="0">
                <a:solidFill>
                  <a:schemeClr val="accent2"/>
                </a:solidFill>
              </a:rPr>
              <a:t>GPRs—</a:t>
            </a:r>
            <a:r>
              <a:rPr lang="zh-CN" altLang="en-US" dirty="0" smtClean="0">
                <a:solidFill>
                  <a:schemeClr val="tx1"/>
                </a:solidFill>
              </a:rPr>
              <a:t>有多个端口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可同时操作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269" name="AutoShape 26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0" name="AutoShape 43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AutoShape 29"/>
          <p:cNvSpPr>
            <a:spLocks/>
          </p:cNvSpPr>
          <p:nvPr/>
        </p:nvSpPr>
        <p:spPr bwMode="auto">
          <a:xfrm>
            <a:off x="6732240" y="1091590"/>
            <a:ext cx="2016224" cy="357190"/>
          </a:xfrm>
          <a:prstGeom prst="borderCallout2">
            <a:avLst>
              <a:gd name="adj1" fmla="val 50290"/>
              <a:gd name="adj2" fmla="val 221"/>
              <a:gd name="adj3" fmla="val 50825"/>
              <a:gd name="adj4" fmla="val -9895"/>
              <a:gd name="adj5" fmla="val 151920"/>
              <a:gd name="adj6" fmla="val -71595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b="1" dirty="0" smtClean="0">
                <a:solidFill>
                  <a:schemeClr val="tx1"/>
                </a:solidFill>
              </a:rPr>
              <a:t>支持乘除运算所需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6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400" spc="-100" dirty="0" smtClean="0">
                <a:solidFill>
                  <a:schemeClr val="bg2"/>
                </a:solidFill>
                <a:latin typeface="+mn-ea"/>
                <a:ea typeface="+mn-ea"/>
              </a:rPr>
              <a:t>107</a:t>
            </a:r>
            <a:endParaRPr lang="zh-CN" altLang="en-US" sz="1400" u="none" spc="-100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34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68" grpId="0"/>
      <p:bldP spid="6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11</a:t>
            </a:fld>
            <a:endParaRPr lang="en-US" altLang="zh-CN"/>
          </a:p>
        </p:txBody>
      </p:sp>
      <p:grpSp>
        <p:nvGrpSpPr>
          <p:cNvPr id="115" name="组合 114"/>
          <p:cNvGrpSpPr/>
          <p:nvPr/>
        </p:nvGrpSpPr>
        <p:grpSpPr>
          <a:xfrm>
            <a:off x="5736440" y="651168"/>
            <a:ext cx="2952328" cy="2489800"/>
            <a:chOff x="4427984" y="1443256"/>
            <a:chExt cx="2952328" cy="2489800"/>
          </a:xfrm>
        </p:grpSpPr>
        <p:sp>
          <p:nvSpPr>
            <p:cNvPr id="3" name="椭圆 2"/>
            <p:cNvSpPr/>
            <p:nvPr/>
          </p:nvSpPr>
          <p:spPr bwMode="auto">
            <a:xfrm>
              <a:off x="4932040" y="1700808"/>
              <a:ext cx="1944216" cy="194421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5905862" y="1681758"/>
              <a:ext cx="0" cy="7200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6827108" y="2674630"/>
              <a:ext cx="7200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 Box 260"/>
            <p:cNvSpPr txBox="1">
              <a:spLocks noChangeArrowheads="1"/>
            </p:cNvSpPr>
            <p:nvPr/>
          </p:nvSpPr>
          <p:spPr bwMode="auto">
            <a:xfrm>
              <a:off x="5675179" y="1443256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0000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4909180" y="2675012"/>
              <a:ext cx="7200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5905862" y="3603114"/>
              <a:ext cx="0" cy="7200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5223882" y="1959888"/>
              <a:ext cx="0" cy="7200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2700000"/>
              </a:camera>
              <a:lightRig rig="threePt" dir="t"/>
            </a:scene3d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6580222" y="3311272"/>
              <a:ext cx="0" cy="7200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2700000"/>
              </a:camera>
              <a:lightRig rig="threePt" dir="t"/>
            </a:scene3d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6542886" y="1992650"/>
              <a:ext cx="7200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2700000"/>
              </a:camera>
              <a:lightRig rig="threePt" dir="t"/>
            </a:scene3d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5190356" y="3350136"/>
              <a:ext cx="7200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2700000"/>
              </a:camera>
              <a:lightRig rig="threePt" dir="t"/>
            </a:scene3d>
          </p:spPr>
        </p:cxnSp>
        <p:cxnSp>
          <p:nvCxnSpPr>
            <p:cNvPr id="62" name="直接连接符 61"/>
            <p:cNvCxnSpPr/>
            <p:nvPr/>
          </p:nvCxnSpPr>
          <p:spPr bwMode="auto">
            <a:xfrm>
              <a:off x="6740624" y="2295922"/>
              <a:ext cx="7200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500000"/>
              </a:camera>
              <a:lightRig rig="threePt" dir="t"/>
            </a:scene3d>
          </p:spPr>
        </p:cxnSp>
        <p:cxnSp>
          <p:nvCxnSpPr>
            <p:cNvPr id="63" name="直接连接符 62"/>
            <p:cNvCxnSpPr/>
            <p:nvPr/>
          </p:nvCxnSpPr>
          <p:spPr bwMode="auto">
            <a:xfrm>
              <a:off x="4984998" y="3062104"/>
              <a:ext cx="7200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500000"/>
              </a:camera>
              <a:lightRig rig="threePt" dir="t"/>
            </a:scene3d>
          </p:spPr>
        </p:cxnSp>
        <p:cxnSp>
          <p:nvCxnSpPr>
            <p:cNvPr id="80" name="直接连接符 79"/>
            <p:cNvCxnSpPr/>
            <p:nvPr/>
          </p:nvCxnSpPr>
          <p:spPr bwMode="auto">
            <a:xfrm>
              <a:off x="6258664" y="1802532"/>
              <a:ext cx="7200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3900000"/>
              </a:camera>
              <a:lightRig rig="threePt" dir="t"/>
            </a:scene3d>
          </p:spPr>
        </p:cxnSp>
        <p:cxnSp>
          <p:nvCxnSpPr>
            <p:cNvPr id="81" name="直接连接符 80"/>
            <p:cNvCxnSpPr/>
            <p:nvPr/>
          </p:nvCxnSpPr>
          <p:spPr bwMode="auto">
            <a:xfrm>
              <a:off x="5489054" y="3557776"/>
              <a:ext cx="7200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3900000"/>
              </a:camera>
              <a:lightRig rig="threePt" dir="t"/>
            </a:scene3d>
          </p:spPr>
        </p:cxnSp>
        <p:cxnSp>
          <p:nvCxnSpPr>
            <p:cNvPr id="82" name="直接连接符 81"/>
            <p:cNvCxnSpPr/>
            <p:nvPr/>
          </p:nvCxnSpPr>
          <p:spPr bwMode="auto">
            <a:xfrm>
              <a:off x="5500484" y="1768624"/>
              <a:ext cx="0" cy="7200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500000"/>
              </a:camera>
              <a:lightRig rig="threePt" dir="t"/>
            </a:scene3d>
          </p:spPr>
        </p:cxnSp>
        <p:cxnSp>
          <p:nvCxnSpPr>
            <p:cNvPr id="83" name="直接连接符 82"/>
            <p:cNvCxnSpPr/>
            <p:nvPr/>
          </p:nvCxnSpPr>
          <p:spPr bwMode="auto">
            <a:xfrm>
              <a:off x="6303620" y="3515866"/>
              <a:ext cx="0" cy="7200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500000"/>
              </a:camera>
              <a:lightRig rig="threePt" dir="t"/>
            </a:scene3d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5023098" y="2265442"/>
              <a:ext cx="0" cy="7200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3900000"/>
              </a:camera>
              <a:lightRig rig="threePt" dir="t"/>
            </a:scene3d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6781770" y="3035052"/>
              <a:ext cx="0" cy="7200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3900000"/>
              </a:camera>
              <a:lightRig rig="threePt" dir="t"/>
            </a:scene3d>
          </p:spPr>
        </p:cxnSp>
        <p:sp>
          <p:nvSpPr>
            <p:cNvPr id="93" name="Text Box 260"/>
            <p:cNvSpPr txBox="1">
              <a:spLocks noChangeArrowheads="1"/>
            </p:cNvSpPr>
            <p:nvPr/>
          </p:nvSpPr>
          <p:spPr bwMode="auto">
            <a:xfrm>
              <a:off x="5682218" y="3717032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1000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94" name="Text Box 260"/>
            <p:cNvSpPr txBox="1">
              <a:spLocks noChangeArrowheads="1"/>
            </p:cNvSpPr>
            <p:nvPr/>
          </p:nvSpPr>
          <p:spPr bwMode="auto">
            <a:xfrm>
              <a:off x="6914555" y="2567000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0100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 Box 260"/>
            <p:cNvSpPr txBox="1">
              <a:spLocks noChangeArrowheads="1"/>
            </p:cNvSpPr>
            <p:nvPr/>
          </p:nvSpPr>
          <p:spPr bwMode="auto">
            <a:xfrm>
              <a:off x="4427984" y="2568724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1100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96" name="Text Box 260"/>
            <p:cNvSpPr txBox="1">
              <a:spLocks noChangeArrowheads="1"/>
            </p:cNvSpPr>
            <p:nvPr/>
          </p:nvSpPr>
          <p:spPr bwMode="auto">
            <a:xfrm>
              <a:off x="6660232" y="1844824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0010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97" name="Text Box 260"/>
            <p:cNvSpPr txBox="1">
              <a:spLocks noChangeArrowheads="1"/>
            </p:cNvSpPr>
            <p:nvPr/>
          </p:nvSpPr>
          <p:spPr bwMode="auto">
            <a:xfrm>
              <a:off x="6842547" y="2204864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0011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98" name="Text Box 260"/>
            <p:cNvSpPr txBox="1">
              <a:spLocks noChangeArrowheads="1"/>
            </p:cNvSpPr>
            <p:nvPr/>
          </p:nvSpPr>
          <p:spPr bwMode="auto">
            <a:xfrm>
              <a:off x="6300192" y="1556792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0001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99" name="Text Box 260"/>
            <p:cNvSpPr txBox="1">
              <a:spLocks noChangeArrowheads="1"/>
            </p:cNvSpPr>
            <p:nvPr/>
          </p:nvSpPr>
          <p:spPr bwMode="auto">
            <a:xfrm>
              <a:off x="6626523" y="3284984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0110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00" name="Text Box 260"/>
            <p:cNvSpPr txBox="1">
              <a:spLocks noChangeArrowheads="1"/>
            </p:cNvSpPr>
            <p:nvPr/>
          </p:nvSpPr>
          <p:spPr bwMode="auto">
            <a:xfrm>
              <a:off x="6315432" y="3573016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0111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 Box 260"/>
            <p:cNvSpPr txBox="1">
              <a:spLocks noChangeArrowheads="1"/>
            </p:cNvSpPr>
            <p:nvPr/>
          </p:nvSpPr>
          <p:spPr bwMode="auto">
            <a:xfrm>
              <a:off x="6842547" y="2966472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0101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 Box 260"/>
            <p:cNvSpPr txBox="1">
              <a:spLocks noChangeArrowheads="1"/>
            </p:cNvSpPr>
            <p:nvPr/>
          </p:nvSpPr>
          <p:spPr bwMode="auto">
            <a:xfrm>
              <a:off x="4682307" y="1844824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1110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03" name="Text Box 260"/>
            <p:cNvSpPr txBox="1">
              <a:spLocks noChangeArrowheads="1"/>
            </p:cNvSpPr>
            <p:nvPr/>
          </p:nvSpPr>
          <p:spPr bwMode="auto">
            <a:xfrm>
              <a:off x="4499992" y="2204864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1101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 Box 260"/>
            <p:cNvSpPr txBox="1">
              <a:spLocks noChangeArrowheads="1"/>
            </p:cNvSpPr>
            <p:nvPr/>
          </p:nvSpPr>
          <p:spPr bwMode="auto">
            <a:xfrm>
              <a:off x="5042347" y="1556792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1111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 Box 260"/>
            <p:cNvSpPr txBox="1">
              <a:spLocks noChangeArrowheads="1"/>
            </p:cNvSpPr>
            <p:nvPr/>
          </p:nvSpPr>
          <p:spPr bwMode="auto">
            <a:xfrm>
              <a:off x="4682307" y="3284984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1010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06" name="Text Box 260"/>
            <p:cNvSpPr txBox="1">
              <a:spLocks noChangeArrowheads="1"/>
            </p:cNvSpPr>
            <p:nvPr/>
          </p:nvSpPr>
          <p:spPr bwMode="auto">
            <a:xfrm>
              <a:off x="4499992" y="2966472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1011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 Box 260"/>
            <p:cNvSpPr txBox="1">
              <a:spLocks noChangeArrowheads="1"/>
            </p:cNvSpPr>
            <p:nvPr/>
          </p:nvSpPr>
          <p:spPr bwMode="auto">
            <a:xfrm>
              <a:off x="5042347" y="3573016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1001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2958192" y="476672"/>
            <a:ext cx="2866519" cy="1853158"/>
            <a:chOff x="2958192" y="476672"/>
            <a:chExt cx="2866519" cy="1853158"/>
          </a:xfrm>
        </p:grpSpPr>
        <p:sp>
          <p:nvSpPr>
            <p:cNvPr id="134" name="Text Box 39"/>
            <p:cNvSpPr txBox="1">
              <a:spLocks noChangeArrowheads="1"/>
            </p:cNvSpPr>
            <p:nvPr/>
          </p:nvSpPr>
          <p:spPr bwMode="auto">
            <a:xfrm>
              <a:off x="2958193" y="476672"/>
              <a:ext cx="144484" cy="315412"/>
            </a:xfrm>
            <a:prstGeom prst="rect">
              <a:avLst/>
            </a:prstGeom>
            <a:solidFill>
              <a:srgbClr val="FFCC99"/>
            </a:solidFill>
            <a:ln w="12700" algn="ctr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 Box 39"/>
            <p:cNvSpPr txBox="1">
              <a:spLocks noChangeArrowheads="1"/>
            </p:cNvSpPr>
            <p:nvPr/>
          </p:nvSpPr>
          <p:spPr bwMode="auto">
            <a:xfrm>
              <a:off x="3102209" y="476672"/>
              <a:ext cx="504056" cy="315412"/>
            </a:xfrm>
            <a:prstGeom prst="rect">
              <a:avLst/>
            </a:prstGeom>
            <a:solidFill>
              <a:srgbClr val="99CCFF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6" name="Text Box 39"/>
            <p:cNvSpPr txBox="1">
              <a:spLocks noChangeArrowheads="1"/>
            </p:cNvSpPr>
            <p:nvPr/>
          </p:nvSpPr>
          <p:spPr bwMode="auto">
            <a:xfrm>
              <a:off x="5176639" y="476672"/>
              <a:ext cx="144484" cy="315412"/>
            </a:xfrm>
            <a:prstGeom prst="rect">
              <a:avLst/>
            </a:prstGeom>
            <a:solidFill>
              <a:srgbClr val="FFCC99"/>
            </a:solidFill>
            <a:ln w="12700" algn="ctr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 Box 39"/>
            <p:cNvSpPr txBox="1">
              <a:spLocks noChangeArrowheads="1"/>
            </p:cNvSpPr>
            <p:nvPr/>
          </p:nvSpPr>
          <p:spPr bwMode="auto">
            <a:xfrm>
              <a:off x="5320655" y="476672"/>
              <a:ext cx="504056" cy="315412"/>
            </a:xfrm>
            <a:prstGeom prst="rect">
              <a:avLst/>
            </a:prstGeom>
            <a:solidFill>
              <a:srgbClr val="99CCFF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 Box 39"/>
            <p:cNvSpPr txBox="1">
              <a:spLocks noChangeArrowheads="1"/>
            </p:cNvSpPr>
            <p:nvPr/>
          </p:nvSpPr>
          <p:spPr bwMode="auto">
            <a:xfrm>
              <a:off x="2958192" y="1268760"/>
              <a:ext cx="144484" cy="315412"/>
            </a:xfrm>
            <a:prstGeom prst="rect">
              <a:avLst/>
            </a:prstGeom>
            <a:solidFill>
              <a:srgbClr val="FFCC99"/>
            </a:solidFill>
            <a:ln w="12700" algn="ctr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9" name="Text Box 39"/>
            <p:cNvSpPr txBox="1">
              <a:spLocks noChangeArrowheads="1"/>
            </p:cNvSpPr>
            <p:nvPr/>
          </p:nvSpPr>
          <p:spPr bwMode="auto">
            <a:xfrm>
              <a:off x="3102209" y="1268760"/>
              <a:ext cx="504056" cy="315412"/>
            </a:xfrm>
            <a:prstGeom prst="rect">
              <a:avLst/>
            </a:prstGeom>
            <a:solidFill>
              <a:srgbClr val="99CCFF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0" name="Text Box 39"/>
            <p:cNvSpPr txBox="1">
              <a:spLocks noChangeArrowheads="1"/>
            </p:cNvSpPr>
            <p:nvPr/>
          </p:nvSpPr>
          <p:spPr bwMode="auto">
            <a:xfrm>
              <a:off x="2958192" y="2014418"/>
              <a:ext cx="144484" cy="315412"/>
            </a:xfrm>
            <a:prstGeom prst="rect">
              <a:avLst/>
            </a:prstGeom>
            <a:solidFill>
              <a:srgbClr val="FFCC99"/>
            </a:solidFill>
            <a:ln w="12700" algn="ctr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 Box 39"/>
            <p:cNvSpPr txBox="1">
              <a:spLocks noChangeArrowheads="1"/>
            </p:cNvSpPr>
            <p:nvPr/>
          </p:nvSpPr>
          <p:spPr bwMode="auto">
            <a:xfrm>
              <a:off x="3102208" y="2014418"/>
              <a:ext cx="504057" cy="315412"/>
            </a:xfrm>
            <a:prstGeom prst="rect">
              <a:avLst/>
            </a:prstGeom>
            <a:solidFill>
              <a:srgbClr val="99CCFF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2" name="Text Box 49"/>
          <p:cNvSpPr txBox="1">
            <a:spLocks noChangeArrowheads="1"/>
          </p:cNvSpPr>
          <p:nvPr/>
        </p:nvSpPr>
        <p:spPr bwMode="auto">
          <a:xfrm>
            <a:off x="179388" y="332656"/>
            <a:ext cx="6887836" cy="210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4—</a:t>
            </a:r>
            <a:r>
              <a:rPr lang="en-US" altLang="zh-CN" dirty="0" smtClean="0">
                <a:solidFill>
                  <a:schemeClr val="tx1"/>
                </a:solidFill>
              </a:rPr>
              <a:t>[+</a:t>
            </a:r>
            <a:r>
              <a:rPr lang="en-US" altLang="zh-CN" dirty="0" smtClean="0">
                <a:solidFill>
                  <a:schemeClr val="tx1"/>
                </a:solidFill>
              </a:rPr>
              <a:t>001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0001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[+</a:t>
            </a:r>
            <a:r>
              <a:rPr lang="en-US" altLang="zh-CN" dirty="0">
                <a:solidFill>
                  <a:schemeClr val="tx1"/>
                </a:solidFill>
              </a:rPr>
              <a:t>111]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=0111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[-001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r>
              <a:rPr lang="en-US" altLang="zh-CN" dirty="0" smtClean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0000</a:t>
            </a:r>
            <a:r>
              <a:rPr lang="en-US" altLang="zh-CN" dirty="0" smtClean="0">
                <a:solidFill>
                  <a:schemeClr val="tx1"/>
                </a:solidFill>
              </a:rPr>
              <a:t>+(-</a:t>
            </a:r>
            <a:r>
              <a:rPr lang="en-US" altLang="zh-CN" dirty="0" smtClean="0">
                <a:solidFill>
                  <a:schemeClr val="tx1"/>
                </a:solidFill>
              </a:rPr>
              <a:t>001)</a:t>
            </a:r>
          </a:p>
          <a:p>
            <a:pPr>
              <a:lnSpc>
                <a:spcPct val="10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=1111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[-111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r>
              <a:rPr lang="en-US" altLang="zh-CN" dirty="0" smtClean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0000</a:t>
            </a:r>
            <a:r>
              <a:rPr lang="en-US" altLang="zh-CN" dirty="0" smtClean="0">
                <a:solidFill>
                  <a:schemeClr val="tx1"/>
                </a:solidFill>
              </a:rPr>
              <a:t>+(-</a:t>
            </a:r>
            <a:r>
              <a:rPr lang="en-US" altLang="zh-CN" dirty="0" smtClean="0">
                <a:solidFill>
                  <a:schemeClr val="tx1"/>
                </a:solidFill>
              </a:rPr>
              <a:t>111)</a:t>
            </a:r>
          </a:p>
          <a:p>
            <a:pPr>
              <a:lnSpc>
                <a:spcPct val="10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=1001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43" name="Text Box 42"/>
          <p:cNvSpPr txBox="1">
            <a:spLocks noChangeArrowheads="1"/>
          </p:cNvSpPr>
          <p:nvPr/>
        </p:nvSpPr>
        <p:spPr bwMode="auto">
          <a:xfrm>
            <a:off x="-63402" y="2276872"/>
            <a:ext cx="549530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chemeClr val="tx1"/>
                </a:solidFill>
              </a:rPr>
              <a:t>[+0000]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=[-0000]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00000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</a:t>
            </a:r>
            <a:r>
              <a:rPr lang="en-US" altLang="zh-CN" dirty="0" smtClean="0">
                <a:solidFill>
                  <a:schemeClr val="tx1"/>
                </a:solidFill>
              </a:rPr>
              <a:t>   </a:t>
            </a:r>
            <a:r>
              <a:rPr lang="en-US" altLang="zh-CN" dirty="0">
                <a:solidFill>
                  <a:schemeClr val="accent2"/>
                </a:solidFill>
              </a:rPr>
              <a:t>※</a:t>
            </a:r>
            <a:r>
              <a:rPr lang="zh-CN" altLang="en-US" dirty="0">
                <a:solidFill>
                  <a:schemeClr val="accent2"/>
                </a:solidFill>
              </a:rPr>
              <a:t>数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zh-CN" altLang="en-US" dirty="0">
                <a:solidFill>
                  <a:schemeClr val="accent2"/>
                </a:solidFill>
              </a:rPr>
              <a:t>的</a:t>
            </a:r>
            <a:r>
              <a:rPr lang="zh-CN" altLang="en-US" dirty="0" smtClean="0">
                <a:solidFill>
                  <a:schemeClr val="accent2"/>
                </a:solidFill>
              </a:rPr>
              <a:t>补码唯一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45" name="Text Box 11"/>
          <p:cNvSpPr txBox="1">
            <a:spLocks noChangeArrowheads="1"/>
          </p:cNvSpPr>
          <p:nvPr/>
        </p:nvSpPr>
        <p:spPr bwMode="auto">
          <a:xfrm>
            <a:off x="179388" y="321297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2—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=-01000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</a:rPr>
              <a:t>=+01000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</a:p>
        </p:txBody>
      </p:sp>
      <p:sp>
        <p:nvSpPr>
          <p:cNvPr id="146" name="Text Box 12"/>
          <p:cNvSpPr txBox="1">
            <a:spLocks noChangeArrowheads="1"/>
          </p:cNvSpPr>
          <p:nvPr/>
        </p:nvSpPr>
        <p:spPr bwMode="auto">
          <a:xfrm>
            <a:off x="179388" y="3679864"/>
            <a:ext cx="88571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5—</a:t>
            </a:r>
            <a:r>
              <a:rPr lang="en-US" altLang="zh-CN" dirty="0" smtClean="0">
                <a:solidFill>
                  <a:schemeClr val="tx1"/>
                </a:solidFill>
              </a:rPr>
              <a:t>n=4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≥0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max</a:t>
            </a:r>
            <a:r>
              <a:rPr lang="en-US" altLang="zh-CN" dirty="0" smtClean="0">
                <a:solidFill>
                  <a:schemeClr val="tx1"/>
                </a:solidFill>
              </a:rPr>
              <a:t>=0</a:t>
            </a:r>
            <a:r>
              <a:rPr lang="en-US" altLang="zh-CN" u="sng" dirty="0" smtClean="0">
                <a:solidFill>
                  <a:schemeClr val="tx1"/>
                </a:solidFill>
              </a:rPr>
              <a:t>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 err="1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max</a:t>
            </a:r>
            <a:r>
              <a:rPr lang="en-US" altLang="zh-CN" dirty="0" smtClean="0">
                <a:solidFill>
                  <a:schemeClr val="tx1"/>
                </a:solidFill>
              </a:rPr>
              <a:t>=2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4-1</a:t>
            </a:r>
            <a:r>
              <a:rPr lang="en-US" altLang="zh-CN" dirty="0" smtClean="0">
                <a:solidFill>
                  <a:schemeClr val="tx1"/>
                </a:solidFill>
              </a:rPr>
              <a:t>-1=+7</a:t>
            </a:r>
            <a:endParaRPr lang="en-US" altLang="zh-CN" dirty="0">
              <a:solidFill>
                <a:schemeClr val="tx1"/>
              </a:solidFill>
            </a:endParaRPr>
          </a:p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             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  <a:latin typeface="Times New Roman" pitchFamily="18" charset="0"/>
              </a:rPr>
              <a:t>补</a:t>
            </a:r>
            <a:r>
              <a:rPr lang="en-US" altLang="zh-CN" baseline="-18000" dirty="0" smtClean="0">
                <a:solidFill>
                  <a:schemeClr val="tx1"/>
                </a:solidFill>
                <a:latin typeface="+mn-ea"/>
                <a:ea typeface="+mn-ea"/>
              </a:rPr>
              <a:t>min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en-US" altLang="zh-CN" u="sng" dirty="0" smtClean="0">
                <a:solidFill>
                  <a:schemeClr val="tx1"/>
                </a:solidFill>
              </a:rPr>
              <a:t>000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 err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err="1">
                <a:solidFill>
                  <a:schemeClr val="tx1"/>
                </a:solidFill>
              </a:rPr>
              <a:t>min</a:t>
            </a:r>
            <a:r>
              <a:rPr lang="en-US" altLang="zh-CN" dirty="0">
                <a:solidFill>
                  <a:schemeClr val="tx1"/>
                </a:solidFill>
              </a:rPr>
              <a:t>=-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4-1 </a:t>
            </a:r>
            <a:r>
              <a:rPr lang="en-US" altLang="zh-CN" dirty="0" smtClean="0">
                <a:solidFill>
                  <a:schemeClr val="tx1"/>
                </a:solidFill>
              </a:rPr>
              <a:t>=-8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973263" indent="-1973263"/>
            <a:r>
              <a:rPr lang="en-US" altLang="zh-CN" dirty="0" smtClean="0">
                <a:solidFill>
                  <a:schemeClr val="accent2"/>
                </a:solidFill>
              </a:rPr>
              <a:t>         ※</a:t>
            </a:r>
            <a:r>
              <a:rPr lang="zh-CN" altLang="en-US" dirty="0">
                <a:solidFill>
                  <a:schemeClr val="accent2"/>
                </a:solidFill>
              </a:rPr>
              <a:t>补码表示数的个数比原码多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zh-CN" altLang="en-US" dirty="0" smtClean="0">
                <a:solidFill>
                  <a:schemeClr val="accent2"/>
                </a:solidFill>
              </a:rPr>
              <a:t>个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无冗余编码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pSp>
        <p:nvGrpSpPr>
          <p:cNvPr id="147" name="Group 30"/>
          <p:cNvGrpSpPr>
            <a:grpSpLocks/>
          </p:cNvGrpSpPr>
          <p:nvPr/>
        </p:nvGrpSpPr>
        <p:grpSpPr bwMode="auto">
          <a:xfrm>
            <a:off x="1475656" y="5117232"/>
            <a:ext cx="6983412" cy="1408112"/>
            <a:chOff x="884" y="2614"/>
            <a:chExt cx="4399" cy="887"/>
          </a:xfrm>
        </p:grpSpPr>
        <p:sp>
          <p:nvSpPr>
            <p:cNvPr id="148" name="Text Box 31"/>
            <p:cNvSpPr txBox="1">
              <a:spLocks noChangeArrowheads="1"/>
            </p:cNvSpPr>
            <p:nvPr/>
          </p:nvSpPr>
          <p:spPr bwMode="auto">
            <a:xfrm>
              <a:off x="884" y="2614"/>
              <a:ext cx="4399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accent2"/>
                  </a:solidFill>
                </a:rPr>
                <a:t>原码</a:t>
              </a:r>
              <a:r>
                <a:rPr lang="zh-CN" altLang="en-US" sz="1800" dirty="0">
                  <a:solidFill>
                    <a:srgbClr val="FF3399"/>
                  </a:solidFill>
                </a:rPr>
                <a:t>    无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                            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</a:t>
              </a:r>
            </a:p>
            <a:p>
              <a:r>
                <a:rPr lang="zh-CN" altLang="en-US" sz="1800" dirty="0">
                  <a:solidFill>
                    <a:schemeClr val="accent2"/>
                  </a:solidFill>
                </a:rPr>
                <a:t>补码</a:t>
              </a:r>
              <a:r>
                <a:rPr lang="zh-CN" altLang="en-US" sz="1800" dirty="0">
                  <a:solidFill>
                    <a:srgbClr val="FF3399"/>
                  </a:solidFill>
                </a:rPr>
                <a:t>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</a:t>
              </a:r>
            </a:p>
            <a:p>
              <a:pPr>
                <a:lnSpc>
                  <a:spcPct val="180000"/>
                </a:lnSpc>
              </a:pPr>
              <a:r>
                <a:rPr lang="zh-CN" altLang="en-US" sz="1800" dirty="0">
                  <a:solidFill>
                    <a:schemeClr val="accent2"/>
                  </a:solidFill>
                </a:rPr>
                <a:t>真值</a:t>
              </a:r>
              <a:r>
                <a:rPr lang="zh-CN" altLang="en-US" sz="1800" dirty="0">
                  <a:solidFill>
                    <a:schemeClr val="tx1"/>
                  </a:solidFill>
                </a:rPr>
                <a:t>   </a:t>
              </a:r>
              <a:r>
                <a:rPr lang="en-US" altLang="zh-CN" sz="1800" dirty="0">
                  <a:solidFill>
                    <a:schemeClr val="tx1"/>
                  </a:solidFill>
                </a:rPr>
                <a:t>-2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  -(2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-1)  </a:t>
              </a:r>
              <a:r>
                <a:rPr lang="en-US" altLang="zh-CN" sz="18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-1     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0     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+1      +(2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-1)</a:t>
              </a:r>
            </a:p>
          </p:txBody>
        </p:sp>
        <p:grpSp>
          <p:nvGrpSpPr>
            <p:cNvPr id="149" name="Group 32"/>
            <p:cNvGrpSpPr>
              <a:grpSpLocks/>
            </p:cNvGrpSpPr>
            <p:nvPr/>
          </p:nvGrpSpPr>
          <p:grpSpPr bwMode="auto">
            <a:xfrm>
              <a:off x="1563" y="3159"/>
              <a:ext cx="3357" cy="91"/>
              <a:chOff x="1882" y="1571"/>
              <a:chExt cx="3357" cy="91"/>
            </a:xfrm>
          </p:grpSpPr>
          <p:sp>
            <p:nvSpPr>
              <p:cNvPr id="150" name="Line 33"/>
              <p:cNvSpPr>
                <a:spLocks noChangeShapeType="1"/>
              </p:cNvSpPr>
              <p:nvPr/>
            </p:nvSpPr>
            <p:spPr bwMode="auto">
              <a:xfrm>
                <a:off x="1882" y="1662"/>
                <a:ext cx="33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" name="Line 34"/>
              <p:cNvSpPr>
                <a:spLocks noChangeShapeType="1"/>
              </p:cNvSpPr>
              <p:nvPr/>
            </p:nvSpPr>
            <p:spPr bwMode="auto">
              <a:xfrm flipV="1">
                <a:off x="2472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" name="Line 35"/>
              <p:cNvSpPr>
                <a:spLocks noChangeShapeType="1"/>
              </p:cNvSpPr>
              <p:nvPr/>
            </p:nvSpPr>
            <p:spPr bwMode="auto">
              <a:xfrm flipV="1">
                <a:off x="5239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" name="Line 36"/>
              <p:cNvSpPr>
                <a:spLocks noChangeShapeType="1"/>
              </p:cNvSpPr>
              <p:nvPr/>
            </p:nvSpPr>
            <p:spPr bwMode="auto">
              <a:xfrm flipV="1">
                <a:off x="3833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" name="Line 37"/>
              <p:cNvSpPr>
                <a:spLocks noChangeShapeType="1"/>
              </p:cNvSpPr>
              <p:nvPr/>
            </p:nvSpPr>
            <p:spPr bwMode="auto">
              <a:xfrm flipV="1">
                <a:off x="3288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" name="Line 38"/>
              <p:cNvSpPr>
                <a:spLocks noChangeShapeType="1"/>
              </p:cNvSpPr>
              <p:nvPr/>
            </p:nvSpPr>
            <p:spPr bwMode="auto">
              <a:xfrm flipV="1">
                <a:off x="4422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" name="Line 39"/>
              <p:cNvSpPr>
                <a:spLocks noChangeShapeType="1"/>
              </p:cNvSpPr>
              <p:nvPr/>
            </p:nvSpPr>
            <p:spPr bwMode="auto">
              <a:xfrm flipV="1">
                <a:off x="1882" y="1571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57" name="组合 156"/>
          <p:cNvGrpSpPr/>
          <p:nvPr/>
        </p:nvGrpSpPr>
        <p:grpSpPr>
          <a:xfrm>
            <a:off x="5406492" y="548680"/>
            <a:ext cx="3630004" cy="2664296"/>
            <a:chOff x="4098036" y="1340768"/>
            <a:chExt cx="3630004" cy="2664296"/>
          </a:xfrm>
        </p:grpSpPr>
        <p:sp>
          <p:nvSpPr>
            <p:cNvPr id="158" name="Text Box 260"/>
            <p:cNvSpPr txBox="1">
              <a:spLocks noChangeArrowheads="1"/>
            </p:cNvSpPr>
            <p:nvPr/>
          </p:nvSpPr>
          <p:spPr bwMode="auto">
            <a:xfrm>
              <a:off x="6163408" y="1340768"/>
              <a:ext cx="280800" cy="21602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0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 Box 260"/>
            <p:cNvSpPr txBox="1">
              <a:spLocks noChangeArrowheads="1"/>
            </p:cNvSpPr>
            <p:nvPr/>
          </p:nvSpPr>
          <p:spPr bwMode="auto">
            <a:xfrm>
              <a:off x="6812633" y="1543854"/>
              <a:ext cx="279647" cy="21602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+1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60" name="Text Box 260"/>
            <p:cNvSpPr txBox="1">
              <a:spLocks noChangeArrowheads="1"/>
            </p:cNvSpPr>
            <p:nvPr/>
          </p:nvSpPr>
          <p:spPr bwMode="auto">
            <a:xfrm>
              <a:off x="7187913" y="1829584"/>
              <a:ext cx="279647" cy="21602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+2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61" name="Text Box 260"/>
            <p:cNvSpPr txBox="1">
              <a:spLocks noChangeArrowheads="1"/>
            </p:cNvSpPr>
            <p:nvPr/>
          </p:nvSpPr>
          <p:spPr bwMode="auto">
            <a:xfrm>
              <a:off x="7359992" y="2174384"/>
              <a:ext cx="280800" cy="21602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+3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62" name="Text Box 260"/>
            <p:cNvSpPr txBox="1">
              <a:spLocks noChangeArrowheads="1"/>
            </p:cNvSpPr>
            <p:nvPr/>
          </p:nvSpPr>
          <p:spPr bwMode="auto">
            <a:xfrm>
              <a:off x="7447240" y="2554744"/>
              <a:ext cx="280800" cy="21602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+4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63" name="Text Box 260"/>
            <p:cNvSpPr txBox="1">
              <a:spLocks noChangeArrowheads="1"/>
            </p:cNvSpPr>
            <p:nvPr/>
          </p:nvSpPr>
          <p:spPr bwMode="auto">
            <a:xfrm>
              <a:off x="7359104" y="2961392"/>
              <a:ext cx="280800" cy="21602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+5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64" name="Text Box 260"/>
            <p:cNvSpPr txBox="1">
              <a:spLocks noChangeArrowheads="1"/>
            </p:cNvSpPr>
            <p:nvPr/>
          </p:nvSpPr>
          <p:spPr bwMode="auto">
            <a:xfrm>
              <a:off x="7156668" y="3284984"/>
              <a:ext cx="280800" cy="21602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+6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65" name="Text Box 260"/>
            <p:cNvSpPr txBox="1">
              <a:spLocks noChangeArrowheads="1"/>
            </p:cNvSpPr>
            <p:nvPr/>
          </p:nvSpPr>
          <p:spPr bwMode="auto">
            <a:xfrm>
              <a:off x="6819488" y="3573016"/>
              <a:ext cx="280800" cy="21602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+7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66" name="Text Box 260"/>
            <p:cNvSpPr txBox="1">
              <a:spLocks noChangeArrowheads="1"/>
            </p:cNvSpPr>
            <p:nvPr/>
          </p:nvSpPr>
          <p:spPr bwMode="auto">
            <a:xfrm>
              <a:off x="5402688" y="3789040"/>
              <a:ext cx="280800" cy="21602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-8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67" name="Text Box 260"/>
            <p:cNvSpPr txBox="1">
              <a:spLocks noChangeArrowheads="1"/>
            </p:cNvSpPr>
            <p:nvPr/>
          </p:nvSpPr>
          <p:spPr bwMode="auto">
            <a:xfrm>
              <a:off x="4712965" y="3573016"/>
              <a:ext cx="280800" cy="21602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-7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 Box 260"/>
            <p:cNvSpPr txBox="1">
              <a:spLocks noChangeArrowheads="1"/>
            </p:cNvSpPr>
            <p:nvPr/>
          </p:nvSpPr>
          <p:spPr bwMode="auto">
            <a:xfrm>
              <a:off x="4352925" y="3284984"/>
              <a:ext cx="280800" cy="21602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-6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69" name="Text Box 260"/>
            <p:cNvSpPr txBox="1">
              <a:spLocks noChangeArrowheads="1"/>
            </p:cNvSpPr>
            <p:nvPr/>
          </p:nvSpPr>
          <p:spPr bwMode="auto">
            <a:xfrm>
              <a:off x="4170044" y="2963044"/>
              <a:ext cx="280800" cy="21602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-5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70" name="Text Box 260"/>
            <p:cNvSpPr txBox="1">
              <a:spLocks noChangeArrowheads="1"/>
            </p:cNvSpPr>
            <p:nvPr/>
          </p:nvSpPr>
          <p:spPr bwMode="auto">
            <a:xfrm>
              <a:off x="4098036" y="2564904"/>
              <a:ext cx="280800" cy="21602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-4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71" name="Text Box 260"/>
            <p:cNvSpPr txBox="1">
              <a:spLocks noChangeArrowheads="1"/>
            </p:cNvSpPr>
            <p:nvPr/>
          </p:nvSpPr>
          <p:spPr bwMode="auto">
            <a:xfrm>
              <a:off x="4170044" y="2204864"/>
              <a:ext cx="280800" cy="21602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-3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72" name="Text Box 260"/>
            <p:cNvSpPr txBox="1">
              <a:spLocks noChangeArrowheads="1"/>
            </p:cNvSpPr>
            <p:nvPr/>
          </p:nvSpPr>
          <p:spPr bwMode="auto">
            <a:xfrm>
              <a:off x="4344540" y="1829584"/>
              <a:ext cx="280800" cy="21602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-2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73" name="Text Box 260"/>
            <p:cNvSpPr txBox="1">
              <a:spLocks noChangeArrowheads="1"/>
            </p:cNvSpPr>
            <p:nvPr/>
          </p:nvSpPr>
          <p:spPr bwMode="auto">
            <a:xfrm>
              <a:off x="4723248" y="1556792"/>
              <a:ext cx="280800" cy="21602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-1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5" name="AutoShape 4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" name="AutoShape 4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91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  <p:bldP spid="145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110</a:t>
            </a:fld>
            <a:endParaRPr lang="en-US" altLang="zh-CN"/>
          </a:p>
        </p:txBody>
      </p:sp>
      <p:sp>
        <p:nvSpPr>
          <p:cNvPr id="3" name="Text Box 200"/>
          <p:cNvSpPr txBox="1">
            <a:spLocks noChangeArrowheads="1"/>
          </p:cNvSpPr>
          <p:nvPr/>
        </p:nvSpPr>
        <p:spPr bwMode="auto">
          <a:xfrm>
            <a:off x="179389" y="332656"/>
            <a:ext cx="3528516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运算器的部件互连：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总线互连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 smtClean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点点互连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80" name="Text Box 200"/>
          <p:cNvSpPr txBox="1">
            <a:spLocks noChangeArrowheads="1"/>
          </p:cNvSpPr>
          <p:nvPr/>
        </p:nvSpPr>
        <p:spPr bwMode="auto">
          <a:xfrm>
            <a:off x="2520280" y="3356992"/>
            <a:ext cx="64442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部件入端设置多路选择器     </a:t>
            </a:r>
            <a:r>
              <a:rPr lang="zh-CN" altLang="en-US" sz="1800" dirty="0" smtClean="0">
                <a:solidFill>
                  <a:schemeClr val="tx1"/>
                </a:solidFill>
              </a:rPr>
              <a:t>←性能好、成本高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81" name="Text Box 200"/>
          <p:cNvSpPr txBox="1">
            <a:spLocks noChangeArrowheads="1"/>
          </p:cNvSpPr>
          <p:nvPr/>
        </p:nvSpPr>
        <p:spPr bwMode="auto">
          <a:xfrm>
            <a:off x="2520280" y="764704"/>
            <a:ext cx="64442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部件出端设置三态门，   </a:t>
            </a:r>
            <a:r>
              <a:rPr lang="zh-CN" altLang="en-US" sz="1800" dirty="0" smtClean="0">
                <a:solidFill>
                  <a:schemeClr val="tx1"/>
                </a:solidFill>
              </a:rPr>
              <a:t>←避免</a:t>
            </a:r>
            <a:r>
              <a:rPr lang="zh-CN" altLang="en-US" sz="1800" u="sng" dirty="0" smtClean="0">
                <a:solidFill>
                  <a:schemeClr val="tx1"/>
                </a:solidFill>
              </a:rPr>
              <a:t>总线上</a:t>
            </a:r>
            <a:r>
              <a:rPr lang="zh-CN" altLang="en-US" sz="1800" dirty="0" smtClean="0">
                <a:solidFill>
                  <a:schemeClr val="tx1"/>
                </a:solidFill>
              </a:rPr>
              <a:t>信号冲突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部件入端设置锁存器     </a:t>
            </a:r>
            <a:r>
              <a:rPr lang="zh-CN" altLang="en-US" sz="1800" dirty="0" smtClean="0">
                <a:solidFill>
                  <a:schemeClr val="tx1"/>
                </a:solidFill>
              </a:rPr>
              <a:t>←避免</a:t>
            </a:r>
            <a:r>
              <a:rPr lang="zh-CN" altLang="en-US" sz="1800" u="sng" dirty="0" smtClean="0">
                <a:solidFill>
                  <a:schemeClr val="tx1"/>
                </a:solidFill>
              </a:rPr>
              <a:t>端口间</a:t>
            </a:r>
            <a:r>
              <a:rPr lang="zh-CN" altLang="en-US" sz="1800" dirty="0" smtClean="0">
                <a:solidFill>
                  <a:schemeClr val="tx1"/>
                </a:solidFill>
              </a:rPr>
              <a:t>信号干扰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grpSp>
        <p:nvGrpSpPr>
          <p:cNvPr id="246" name="组合 245"/>
          <p:cNvGrpSpPr/>
          <p:nvPr/>
        </p:nvGrpSpPr>
        <p:grpSpPr>
          <a:xfrm>
            <a:off x="1834980" y="3977170"/>
            <a:ext cx="5905372" cy="1540062"/>
            <a:chOff x="1186908" y="3861048"/>
            <a:chExt cx="5905372" cy="1540062"/>
          </a:xfrm>
        </p:grpSpPr>
        <p:sp>
          <p:nvSpPr>
            <p:cNvPr id="83" name="Text Box 256"/>
            <p:cNvSpPr txBox="1">
              <a:spLocks noChangeArrowheads="1"/>
            </p:cNvSpPr>
            <p:nvPr/>
          </p:nvSpPr>
          <p:spPr bwMode="auto">
            <a:xfrm>
              <a:off x="3709086" y="4621402"/>
              <a:ext cx="251089" cy="4637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270" lIns="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MUX</a:t>
              </a:r>
              <a:endParaRPr lang="zh-CN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85" name="AutoShape 266"/>
            <p:cNvSpPr>
              <a:spLocks noChangeArrowheads="1"/>
            </p:cNvSpPr>
            <p:nvPr/>
          </p:nvSpPr>
          <p:spPr bwMode="auto">
            <a:xfrm rot="16200000">
              <a:off x="3855484" y="4404429"/>
              <a:ext cx="1008112" cy="353399"/>
            </a:xfrm>
            <a:custGeom>
              <a:avLst/>
              <a:gdLst>
                <a:gd name="G0" fmla="+- 4232 0 0"/>
                <a:gd name="G1" fmla="+- 21600 0 4232"/>
                <a:gd name="G2" fmla="*/ 4232 1 2"/>
                <a:gd name="G3" fmla="+- 21600 0 G2"/>
                <a:gd name="G4" fmla="+/ 4232 21600 2"/>
                <a:gd name="G5" fmla="+/ G1 0 2"/>
                <a:gd name="G6" fmla="*/ 21600 21600 4232"/>
                <a:gd name="G7" fmla="*/ G6 1 2"/>
                <a:gd name="G8" fmla="+- 21600 0 G7"/>
                <a:gd name="G9" fmla="*/ 21600 1 2"/>
                <a:gd name="G10" fmla="+- 4232 0 G9"/>
                <a:gd name="G11" fmla="?: G10 G8 0"/>
                <a:gd name="G12" fmla="?: G10 G7 21600"/>
                <a:gd name="T0" fmla="*/ 19484 w 21600"/>
                <a:gd name="T1" fmla="*/ 10800 h 21600"/>
                <a:gd name="T2" fmla="*/ 10800 w 21600"/>
                <a:gd name="T3" fmla="*/ 21600 h 21600"/>
                <a:gd name="T4" fmla="*/ 2116 w 21600"/>
                <a:gd name="T5" fmla="*/ 10800 h 21600"/>
                <a:gd name="T6" fmla="*/ 10800 w 21600"/>
                <a:gd name="T7" fmla="*/ 0 h 21600"/>
                <a:gd name="T8" fmla="*/ 3916 w 21600"/>
                <a:gd name="T9" fmla="*/ 3916 h 21600"/>
                <a:gd name="T10" fmla="*/ 17684 w 21600"/>
                <a:gd name="T11" fmla="*/ 1768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232" y="21600"/>
                  </a:lnTo>
                  <a:lnTo>
                    <a:pt x="1736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36000" tIns="18000" rIns="36000" bIns="18000" anchor="ctr">
              <a:no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ALU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直接箭头连接符 85"/>
            <p:cNvCxnSpPr>
              <a:stCxn id="83" idx="3"/>
            </p:cNvCxnSpPr>
            <p:nvPr/>
          </p:nvCxnSpPr>
          <p:spPr bwMode="auto">
            <a:xfrm>
              <a:off x="3960175" y="4853294"/>
              <a:ext cx="21602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0" name="直接箭头连接符 89"/>
            <p:cNvCxnSpPr>
              <a:stCxn id="85" idx="1"/>
            </p:cNvCxnSpPr>
            <p:nvPr/>
          </p:nvCxnSpPr>
          <p:spPr bwMode="auto">
            <a:xfrm flipV="1">
              <a:off x="4536240" y="4581128"/>
              <a:ext cx="973047" cy="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3" name="Text Box 255"/>
            <p:cNvSpPr txBox="1">
              <a:spLocks noChangeArrowheads="1"/>
            </p:cNvSpPr>
            <p:nvPr/>
          </p:nvSpPr>
          <p:spPr bwMode="auto">
            <a:xfrm>
              <a:off x="1835696" y="4245248"/>
              <a:ext cx="1003436" cy="612068"/>
            </a:xfrm>
            <a:prstGeom prst="rect">
              <a:avLst/>
            </a:prstGeom>
            <a:solidFill>
              <a:srgbClr val="FFCC99">
                <a:alpha val="9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寄存器组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94" name="Text Box 255"/>
            <p:cNvSpPr txBox="1">
              <a:spLocks noChangeArrowheads="1"/>
            </p:cNvSpPr>
            <p:nvPr/>
          </p:nvSpPr>
          <p:spPr bwMode="auto">
            <a:xfrm>
              <a:off x="6012209" y="4365104"/>
              <a:ext cx="1080071" cy="612068"/>
            </a:xfrm>
            <a:prstGeom prst="rect">
              <a:avLst/>
            </a:prstGeom>
            <a:solidFill>
              <a:srgbClr val="FFCC99">
                <a:alpha val="9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桶形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移位器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直接箭头连接符 96"/>
            <p:cNvCxnSpPr>
              <a:endCxn id="94" idx="1"/>
            </p:cNvCxnSpPr>
            <p:nvPr/>
          </p:nvCxnSpPr>
          <p:spPr bwMode="auto">
            <a:xfrm>
              <a:off x="5760376" y="4671109"/>
              <a:ext cx="251833" cy="2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直接箭头连接符 101"/>
            <p:cNvCxnSpPr/>
            <p:nvPr/>
          </p:nvCxnSpPr>
          <p:spPr bwMode="auto">
            <a:xfrm>
              <a:off x="2839132" y="4437112"/>
              <a:ext cx="86995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5" name="Text Box 286"/>
            <p:cNvSpPr txBox="1">
              <a:spLocks noChangeArrowheads="1"/>
            </p:cNvSpPr>
            <p:nvPr/>
          </p:nvSpPr>
          <p:spPr bwMode="auto">
            <a:xfrm>
              <a:off x="4203954" y="5085184"/>
              <a:ext cx="440054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dirty="0" smtClean="0">
                  <a:solidFill>
                    <a:srgbClr val="FF3399"/>
                  </a:solidFill>
                </a:rPr>
                <a:t>op1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  <p:sp>
          <p:nvSpPr>
            <p:cNvPr id="116" name="Text Box 286"/>
            <p:cNvSpPr txBox="1">
              <a:spLocks noChangeArrowheads="1"/>
            </p:cNvSpPr>
            <p:nvPr/>
          </p:nvSpPr>
          <p:spPr bwMode="auto">
            <a:xfrm>
              <a:off x="6364194" y="5085184"/>
              <a:ext cx="440054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dirty="0" smtClean="0">
                  <a:solidFill>
                    <a:srgbClr val="FF3399"/>
                  </a:solidFill>
                </a:rPr>
                <a:t>op2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  <p:sp>
          <p:nvSpPr>
            <p:cNvPr id="117" name="Text Box 286"/>
            <p:cNvSpPr txBox="1">
              <a:spLocks noChangeArrowheads="1"/>
            </p:cNvSpPr>
            <p:nvPr/>
          </p:nvSpPr>
          <p:spPr bwMode="auto">
            <a:xfrm>
              <a:off x="1980159" y="5085184"/>
              <a:ext cx="359593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dirty="0" err="1" smtClean="0">
                  <a:solidFill>
                    <a:srgbClr val="FF3399"/>
                  </a:solidFill>
                </a:rPr>
                <a:t>Wr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  <p:cxnSp>
          <p:nvCxnSpPr>
            <p:cNvPr id="119" name="直接箭头连接符 118"/>
            <p:cNvCxnSpPr/>
            <p:nvPr/>
          </p:nvCxnSpPr>
          <p:spPr bwMode="auto">
            <a:xfrm flipV="1">
              <a:off x="1920320" y="4853293"/>
              <a:ext cx="0" cy="21247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1" name="Text Box 256"/>
            <p:cNvSpPr txBox="1">
              <a:spLocks noChangeArrowheads="1"/>
            </p:cNvSpPr>
            <p:nvPr/>
          </p:nvSpPr>
          <p:spPr bwMode="auto">
            <a:xfrm>
              <a:off x="3709086" y="4077073"/>
              <a:ext cx="251467" cy="4637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270" lIns="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MUX</a:t>
              </a:r>
              <a:endParaRPr lang="zh-CN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132" name="直接箭头连接符 131"/>
            <p:cNvCxnSpPr>
              <a:stCxn id="131" idx="3"/>
            </p:cNvCxnSpPr>
            <p:nvPr/>
          </p:nvCxnSpPr>
          <p:spPr bwMode="auto">
            <a:xfrm>
              <a:off x="3960553" y="4308965"/>
              <a:ext cx="21602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9" name="直接箭头连接符 158"/>
            <p:cNvCxnSpPr/>
            <p:nvPr/>
          </p:nvCxnSpPr>
          <p:spPr bwMode="auto">
            <a:xfrm>
              <a:off x="2839132" y="4725144"/>
              <a:ext cx="86995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0" name="直接箭头连接符 159"/>
            <p:cNvCxnSpPr/>
            <p:nvPr/>
          </p:nvCxnSpPr>
          <p:spPr bwMode="auto">
            <a:xfrm>
              <a:off x="3385051" y="4221088"/>
              <a:ext cx="324036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1" name="直接箭头连接符 160"/>
            <p:cNvCxnSpPr/>
            <p:nvPr/>
          </p:nvCxnSpPr>
          <p:spPr bwMode="auto">
            <a:xfrm>
              <a:off x="3385051" y="4941168"/>
              <a:ext cx="324036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7" name="Text Box 256"/>
            <p:cNvSpPr txBox="1">
              <a:spLocks noChangeArrowheads="1"/>
            </p:cNvSpPr>
            <p:nvPr/>
          </p:nvSpPr>
          <p:spPr bwMode="auto">
            <a:xfrm>
              <a:off x="5509287" y="4439217"/>
              <a:ext cx="251089" cy="4637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270" lIns="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MUX</a:t>
              </a:r>
              <a:endParaRPr lang="zh-CN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180" name="直接箭头连接符 179"/>
            <p:cNvCxnSpPr/>
            <p:nvPr/>
          </p:nvCxnSpPr>
          <p:spPr bwMode="auto">
            <a:xfrm>
              <a:off x="3059584" y="4725010"/>
              <a:ext cx="2160287" cy="648206"/>
            </a:xfrm>
            <a:prstGeom prst="bentConnector3">
              <a:avLst>
                <a:gd name="adj1" fmla="val 114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85" name="直接箭头连接符 184"/>
            <p:cNvCxnSpPr/>
            <p:nvPr/>
          </p:nvCxnSpPr>
          <p:spPr bwMode="auto">
            <a:xfrm rot="5400000" flipH="1" flipV="1">
              <a:off x="5076547" y="4940478"/>
              <a:ext cx="576064" cy="289413"/>
            </a:xfrm>
            <a:prstGeom prst="bentConnector3">
              <a:avLst>
                <a:gd name="adj1" fmla="val 10007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1" name="直接箭头连接符 190"/>
            <p:cNvCxnSpPr>
              <a:stCxn id="94" idx="3"/>
            </p:cNvCxnSpPr>
            <p:nvPr/>
          </p:nvCxnSpPr>
          <p:spPr bwMode="auto">
            <a:xfrm flipH="1">
              <a:off x="1368583" y="4671138"/>
              <a:ext cx="5723697" cy="12700"/>
            </a:xfrm>
            <a:prstGeom prst="bentConnector5">
              <a:avLst>
                <a:gd name="adj1" fmla="val -3994"/>
                <a:gd name="adj2" fmla="val 6418859"/>
                <a:gd name="adj3" fmla="val 10336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3" name="直接箭头连接符 202"/>
            <p:cNvCxnSpPr>
              <a:endCxn id="167" idx="2"/>
            </p:cNvCxnSpPr>
            <p:nvPr/>
          </p:nvCxnSpPr>
          <p:spPr bwMode="auto">
            <a:xfrm flipV="1">
              <a:off x="5634832" y="4903000"/>
              <a:ext cx="0" cy="191479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6" name="直接箭头连接符 205"/>
            <p:cNvCxnSpPr>
              <a:endCxn id="83" idx="2"/>
            </p:cNvCxnSpPr>
            <p:nvPr/>
          </p:nvCxnSpPr>
          <p:spPr bwMode="auto">
            <a:xfrm flipH="1" flipV="1">
              <a:off x="3834631" y="5085185"/>
              <a:ext cx="188" cy="17288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9" name="直接箭头连接符 208"/>
            <p:cNvCxnSpPr>
              <a:endCxn id="131" idx="0"/>
            </p:cNvCxnSpPr>
            <p:nvPr/>
          </p:nvCxnSpPr>
          <p:spPr bwMode="auto">
            <a:xfrm>
              <a:off x="3834630" y="3910990"/>
              <a:ext cx="190" cy="166083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2" name="直接箭头连接符 211"/>
            <p:cNvCxnSpPr/>
            <p:nvPr/>
          </p:nvCxnSpPr>
          <p:spPr bwMode="auto">
            <a:xfrm flipV="1">
              <a:off x="2123728" y="4841301"/>
              <a:ext cx="190" cy="26102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4" name="直接箭头连接符 213"/>
            <p:cNvCxnSpPr/>
            <p:nvPr/>
          </p:nvCxnSpPr>
          <p:spPr bwMode="auto">
            <a:xfrm flipV="1">
              <a:off x="2635594" y="4846904"/>
              <a:ext cx="0" cy="21247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5" name="直接箭头连接符 214"/>
            <p:cNvCxnSpPr/>
            <p:nvPr/>
          </p:nvCxnSpPr>
          <p:spPr bwMode="auto">
            <a:xfrm flipV="1">
              <a:off x="2771800" y="4846904"/>
              <a:ext cx="0" cy="21247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6" name="直接箭头连接符 215"/>
            <p:cNvCxnSpPr/>
            <p:nvPr/>
          </p:nvCxnSpPr>
          <p:spPr bwMode="auto">
            <a:xfrm flipH="1" flipV="1">
              <a:off x="4362400" y="4975795"/>
              <a:ext cx="188" cy="17288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7" name="直接箭头连接符 216"/>
            <p:cNvCxnSpPr/>
            <p:nvPr/>
          </p:nvCxnSpPr>
          <p:spPr bwMode="auto">
            <a:xfrm flipV="1">
              <a:off x="6588224" y="4965713"/>
              <a:ext cx="0" cy="191479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3" name="Text Box 256"/>
            <p:cNvSpPr txBox="1">
              <a:spLocks noChangeArrowheads="1"/>
            </p:cNvSpPr>
            <p:nvPr/>
          </p:nvSpPr>
          <p:spPr bwMode="auto">
            <a:xfrm>
              <a:off x="1368583" y="4319390"/>
              <a:ext cx="251089" cy="4637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270" lIns="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MUX</a:t>
              </a:r>
              <a:endParaRPr lang="zh-CN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224" name="直接箭头连接符 223"/>
            <p:cNvCxnSpPr>
              <a:stCxn id="223" idx="3"/>
              <a:endCxn id="93" idx="1"/>
            </p:cNvCxnSpPr>
            <p:nvPr/>
          </p:nvCxnSpPr>
          <p:spPr bwMode="auto">
            <a:xfrm>
              <a:off x="1619672" y="4551282"/>
              <a:ext cx="21602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1" name="直接箭头连接符 179"/>
            <p:cNvCxnSpPr/>
            <p:nvPr/>
          </p:nvCxnSpPr>
          <p:spPr bwMode="auto">
            <a:xfrm rot="10800000">
              <a:off x="1187624" y="3861048"/>
              <a:ext cx="3528394" cy="720080"/>
            </a:xfrm>
            <a:prstGeom prst="bentConnector3">
              <a:avLst>
                <a:gd name="adj1" fmla="val -134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36" name="直接箭头连接符 235"/>
            <p:cNvCxnSpPr/>
            <p:nvPr/>
          </p:nvCxnSpPr>
          <p:spPr bwMode="auto">
            <a:xfrm rot="16200000" flipH="1">
              <a:off x="989714" y="4058244"/>
              <a:ext cx="576062" cy="181673"/>
            </a:xfrm>
            <a:prstGeom prst="bentConnector3">
              <a:avLst>
                <a:gd name="adj1" fmla="val 10007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4" name="直接箭头连接符 243"/>
            <p:cNvCxnSpPr>
              <a:endCxn id="223" idx="2"/>
            </p:cNvCxnSpPr>
            <p:nvPr/>
          </p:nvCxnSpPr>
          <p:spPr bwMode="auto">
            <a:xfrm flipV="1">
              <a:off x="1491732" y="4783173"/>
              <a:ext cx="2396" cy="186859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47" name="Text Box 343"/>
          <p:cNvSpPr txBox="1">
            <a:spLocks noChangeArrowheads="1"/>
          </p:cNvSpPr>
          <p:nvPr/>
        </p:nvSpPr>
        <p:spPr bwMode="auto">
          <a:xfrm>
            <a:off x="179388" y="5829318"/>
            <a:ext cx="8785225" cy="4572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   </a:t>
            </a:r>
            <a:r>
              <a:rPr lang="zh-CN" altLang="en-US" dirty="0" smtClean="0"/>
              <a:t>作业</a:t>
            </a:r>
            <a:r>
              <a:rPr lang="en-US" altLang="zh-CN" dirty="0" smtClean="0"/>
              <a:t>2-4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P87</a:t>
            </a:r>
            <a:r>
              <a:rPr lang="zh-CN" altLang="en-US" dirty="0" smtClean="0">
                <a:solidFill>
                  <a:schemeClr val="tx1"/>
                </a:solidFill>
              </a:rPr>
              <a:t>起</a:t>
            </a:r>
            <a:r>
              <a:rPr lang="en-US" altLang="zh-CN" dirty="0" smtClean="0">
                <a:solidFill>
                  <a:schemeClr val="tx1"/>
                </a:solidFill>
              </a:rPr>
              <a:t>—30(1)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31(1)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34(1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36</a:t>
            </a:r>
            <a:endParaRPr lang="en-US" altLang="zh-CN" dirty="0"/>
          </a:p>
        </p:txBody>
      </p:sp>
      <p:sp>
        <p:nvSpPr>
          <p:cNvPr id="248" name="AutoShape 40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1043608" y="1772816"/>
            <a:ext cx="7704856" cy="1519702"/>
            <a:chOff x="1043608" y="1772816"/>
            <a:chExt cx="7704856" cy="1519702"/>
          </a:xfrm>
        </p:grpSpPr>
        <p:sp>
          <p:nvSpPr>
            <p:cNvPr id="4" name="Text Box 256"/>
            <p:cNvSpPr txBox="1">
              <a:spLocks noChangeArrowheads="1"/>
            </p:cNvSpPr>
            <p:nvPr/>
          </p:nvSpPr>
          <p:spPr bwMode="auto">
            <a:xfrm>
              <a:off x="1547286" y="2283513"/>
              <a:ext cx="72008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itchFamily="18" charset="0"/>
                </a:rPr>
                <a:t>锁存器</a:t>
              </a:r>
            </a:p>
          </p:txBody>
        </p:sp>
        <p:sp>
          <p:nvSpPr>
            <p:cNvPr id="5" name="Text Box 256"/>
            <p:cNvSpPr txBox="1">
              <a:spLocks noChangeArrowheads="1"/>
            </p:cNvSpPr>
            <p:nvPr/>
          </p:nvSpPr>
          <p:spPr bwMode="auto">
            <a:xfrm>
              <a:off x="2411382" y="2283512"/>
              <a:ext cx="719584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itchFamily="18" charset="0"/>
                </a:rPr>
                <a:t>锁存器</a:t>
              </a:r>
            </a:p>
          </p:txBody>
        </p:sp>
        <p:sp>
          <p:nvSpPr>
            <p:cNvPr id="6" name="AutoShape 266"/>
            <p:cNvSpPr>
              <a:spLocks noChangeArrowheads="1"/>
            </p:cNvSpPr>
            <p:nvPr/>
          </p:nvSpPr>
          <p:spPr bwMode="auto">
            <a:xfrm>
              <a:off x="1555298" y="2795103"/>
              <a:ext cx="1575668" cy="353399"/>
            </a:xfrm>
            <a:custGeom>
              <a:avLst/>
              <a:gdLst>
                <a:gd name="G0" fmla="+- 4232 0 0"/>
                <a:gd name="G1" fmla="+- 21600 0 4232"/>
                <a:gd name="G2" fmla="*/ 4232 1 2"/>
                <a:gd name="G3" fmla="+- 21600 0 G2"/>
                <a:gd name="G4" fmla="+/ 4232 21600 2"/>
                <a:gd name="G5" fmla="+/ G1 0 2"/>
                <a:gd name="G6" fmla="*/ 21600 21600 4232"/>
                <a:gd name="G7" fmla="*/ G6 1 2"/>
                <a:gd name="G8" fmla="+- 21600 0 G7"/>
                <a:gd name="G9" fmla="*/ 21600 1 2"/>
                <a:gd name="G10" fmla="+- 4232 0 G9"/>
                <a:gd name="G11" fmla="?: G10 G8 0"/>
                <a:gd name="G12" fmla="?: G10 G7 21600"/>
                <a:gd name="T0" fmla="*/ 19484 w 21600"/>
                <a:gd name="T1" fmla="*/ 10800 h 21600"/>
                <a:gd name="T2" fmla="*/ 10800 w 21600"/>
                <a:gd name="T3" fmla="*/ 21600 h 21600"/>
                <a:gd name="T4" fmla="*/ 2116 w 21600"/>
                <a:gd name="T5" fmla="*/ 10800 h 21600"/>
                <a:gd name="T6" fmla="*/ 10800 w 21600"/>
                <a:gd name="T7" fmla="*/ 0 h 21600"/>
                <a:gd name="T8" fmla="*/ 3916 w 21600"/>
                <a:gd name="T9" fmla="*/ 3916 h 21600"/>
                <a:gd name="T10" fmla="*/ 17684 w 21600"/>
                <a:gd name="T11" fmla="*/ 1768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232" y="21600"/>
                  </a:lnTo>
                  <a:lnTo>
                    <a:pt x="1736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36000" tIns="18000" rIns="36000" bIns="18000" anchor="ctr">
              <a:no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ALU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直接箭头连接符 6"/>
            <p:cNvCxnSpPr>
              <a:stCxn id="4" idx="2"/>
            </p:cNvCxnSpPr>
            <p:nvPr/>
          </p:nvCxnSpPr>
          <p:spPr bwMode="auto">
            <a:xfrm>
              <a:off x="1907326" y="2572438"/>
              <a:ext cx="0" cy="22266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直接箭头连接符 10"/>
            <p:cNvCxnSpPr>
              <a:stCxn id="5" idx="2"/>
            </p:cNvCxnSpPr>
            <p:nvPr/>
          </p:nvCxnSpPr>
          <p:spPr bwMode="auto">
            <a:xfrm>
              <a:off x="2771174" y="2572437"/>
              <a:ext cx="0" cy="21569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接箭头连接符 12"/>
            <p:cNvCxnSpPr>
              <a:stCxn id="6" idx="1"/>
            </p:cNvCxnSpPr>
            <p:nvPr/>
          </p:nvCxnSpPr>
          <p:spPr bwMode="auto">
            <a:xfrm>
              <a:off x="2343132" y="3148502"/>
              <a:ext cx="1218499" cy="144016"/>
            </a:xfrm>
            <a:prstGeom prst="bentConnector3">
              <a:avLst>
                <a:gd name="adj1" fmla="val -2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1331262" y="2060848"/>
              <a:ext cx="7417202" cy="0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>
              <a:off x="1907326" y="2060848"/>
              <a:ext cx="0" cy="22266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>
              <a:off x="2771174" y="2061741"/>
              <a:ext cx="0" cy="22266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/>
            <p:cNvCxnSpPr>
              <a:stCxn id="30" idx="0"/>
            </p:cNvCxnSpPr>
            <p:nvPr/>
          </p:nvCxnSpPr>
          <p:spPr bwMode="auto">
            <a:xfrm flipV="1">
              <a:off x="3561631" y="2068383"/>
              <a:ext cx="0" cy="25157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 Box 255"/>
            <p:cNvSpPr txBox="1">
              <a:spLocks noChangeArrowheads="1"/>
            </p:cNvSpPr>
            <p:nvPr/>
          </p:nvSpPr>
          <p:spPr bwMode="auto">
            <a:xfrm>
              <a:off x="7019825" y="2413969"/>
              <a:ext cx="1080071" cy="594068"/>
            </a:xfrm>
            <a:prstGeom prst="rect">
              <a:avLst/>
            </a:prstGeom>
            <a:solidFill>
              <a:srgbClr val="FFCC99">
                <a:alpha val="9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寄存器组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 Box 255"/>
            <p:cNvSpPr txBox="1">
              <a:spLocks noChangeArrowheads="1"/>
            </p:cNvSpPr>
            <p:nvPr/>
          </p:nvSpPr>
          <p:spPr bwMode="auto">
            <a:xfrm>
              <a:off x="4427606" y="2410418"/>
              <a:ext cx="1080071" cy="594068"/>
            </a:xfrm>
            <a:prstGeom prst="rect">
              <a:avLst/>
            </a:prstGeom>
            <a:solidFill>
              <a:srgbClr val="FFCC99">
                <a:alpha val="9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桶形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移位器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0" name="等腰三角形 29"/>
            <p:cNvSpPr/>
            <p:nvPr/>
          </p:nvSpPr>
          <p:spPr bwMode="auto">
            <a:xfrm>
              <a:off x="3419494" y="2319962"/>
              <a:ext cx="284274" cy="216024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33" name="直接箭头连接符 12"/>
            <p:cNvCxnSpPr>
              <a:endCxn id="30" idx="3"/>
            </p:cNvCxnSpPr>
            <p:nvPr/>
          </p:nvCxnSpPr>
          <p:spPr bwMode="auto">
            <a:xfrm flipV="1">
              <a:off x="3561631" y="2535986"/>
              <a:ext cx="0" cy="7565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6" name="直接箭头连接符 35"/>
            <p:cNvCxnSpPr>
              <a:endCxn id="28" idx="0"/>
            </p:cNvCxnSpPr>
            <p:nvPr/>
          </p:nvCxnSpPr>
          <p:spPr bwMode="auto">
            <a:xfrm>
              <a:off x="4967642" y="2060848"/>
              <a:ext cx="0" cy="34957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/>
            <p:cNvCxnSpPr>
              <a:stCxn id="40" idx="0"/>
            </p:cNvCxnSpPr>
            <p:nvPr/>
          </p:nvCxnSpPr>
          <p:spPr bwMode="auto">
            <a:xfrm flipV="1">
              <a:off x="6013543" y="2060848"/>
              <a:ext cx="0" cy="25157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0" name="等腰三角形 39"/>
            <p:cNvSpPr/>
            <p:nvPr/>
          </p:nvSpPr>
          <p:spPr bwMode="auto">
            <a:xfrm>
              <a:off x="5871406" y="2312427"/>
              <a:ext cx="284274" cy="216024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41" name="直接箭头连接符 12"/>
            <p:cNvCxnSpPr>
              <a:stCxn id="84" idx="0"/>
              <a:endCxn id="40" idx="3"/>
            </p:cNvCxnSpPr>
            <p:nvPr/>
          </p:nvCxnSpPr>
          <p:spPr bwMode="auto">
            <a:xfrm flipV="1">
              <a:off x="6012408" y="2528451"/>
              <a:ext cx="1135" cy="25247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2" name="直接箭头连接符 12"/>
            <p:cNvCxnSpPr>
              <a:stCxn id="28" idx="2"/>
            </p:cNvCxnSpPr>
            <p:nvPr/>
          </p:nvCxnSpPr>
          <p:spPr bwMode="auto">
            <a:xfrm rot="16200000" flipH="1">
              <a:off x="5350344" y="2621783"/>
              <a:ext cx="280496" cy="1045901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5" name="直接箭头连接符 44"/>
            <p:cNvCxnSpPr>
              <a:endCxn id="27" idx="0"/>
            </p:cNvCxnSpPr>
            <p:nvPr/>
          </p:nvCxnSpPr>
          <p:spPr bwMode="auto">
            <a:xfrm>
              <a:off x="7559860" y="2071318"/>
              <a:ext cx="1" cy="3426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直接箭头连接符 46"/>
            <p:cNvCxnSpPr>
              <a:stCxn id="48" idx="0"/>
            </p:cNvCxnSpPr>
            <p:nvPr/>
          </p:nvCxnSpPr>
          <p:spPr bwMode="auto">
            <a:xfrm flipV="1">
              <a:off x="8389807" y="2060848"/>
              <a:ext cx="0" cy="25157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8" name="等腰三角形 47"/>
            <p:cNvSpPr/>
            <p:nvPr/>
          </p:nvSpPr>
          <p:spPr bwMode="auto">
            <a:xfrm>
              <a:off x="8247670" y="2312427"/>
              <a:ext cx="284274" cy="216024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49" name="直接箭头连接符 12"/>
            <p:cNvCxnSpPr>
              <a:endCxn id="48" idx="3"/>
            </p:cNvCxnSpPr>
            <p:nvPr/>
          </p:nvCxnSpPr>
          <p:spPr bwMode="auto">
            <a:xfrm flipV="1">
              <a:off x="8389807" y="2528451"/>
              <a:ext cx="0" cy="7565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直接箭头连接符 12"/>
            <p:cNvCxnSpPr>
              <a:stCxn id="27" idx="2"/>
            </p:cNvCxnSpPr>
            <p:nvPr/>
          </p:nvCxnSpPr>
          <p:spPr bwMode="auto">
            <a:xfrm rot="16200000" flipH="1">
              <a:off x="7841107" y="2726790"/>
              <a:ext cx="267502" cy="829995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直接箭头连接符 51"/>
            <p:cNvCxnSpPr>
              <a:endCxn id="4" idx="1"/>
            </p:cNvCxnSpPr>
            <p:nvPr/>
          </p:nvCxnSpPr>
          <p:spPr bwMode="auto">
            <a:xfrm>
              <a:off x="1331262" y="2427976"/>
              <a:ext cx="216024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直接箭头连接符 56"/>
            <p:cNvCxnSpPr>
              <a:endCxn id="5" idx="3"/>
            </p:cNvCxnSpPr>
            <p:nvPr/>
          </p:nvCxnSpPr>
          <p:spPr bwMode="auto">
            <a:xfrm flipH="1">
              <a:off x="3130966" y="2424007"/>
              <a:ext cx="216520" cy="396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 flipH="1">
              <a:off x="3633639" y="2427976"/>
              <a:ext cx="216520" cy="396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4" name="直接箭头连接符 63"/>
            <p:cNvCxnSpPr/>
            <p:nvPr/>
          </p:nvCxnSpPr>
          <p:spPr bwMode="auto">
            <a:xfrm>
              <a:off x="1483662" y="2971802"/>
              <a:ext cx="216024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5" name="直接箭头连接符 64"/>
            <p:cNvCxnSpPr/>
            <p:nvPr/>
          </p:nvCxnSpPr>
          <p:spPr bwMode="auto">
            <a:xfrm>
              <a:off x="4211582" y="2707452"/>
              <a:ext cx="216024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6" name="直接箭头连接符 65"/>
            <p:cNvCxnSpPr/>
            <p:nvPr/>
          </p:nvCxnSpPr>
          <p:spPr bwMode="auto">
            <a:xfrm flipH="1">
              <a:off x="6083672" y="2411985"/>
              <a:ext cx="216520" cy="396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直接箭头连接符 66"/>
            <p:cNvCxnSpPr/>
            <p:nvPr/>
          </p:nvCxnSpPr>
          <p:spPr bwMode="auto">
            <a:xfrm>
              <a:off x="6803801" y="2708920"/>
              <a:ext cx="216024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 flipH="1">
              <a:off x="8459936" y="2406450"/>
              <a:ext cx="216520" cy="396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0" name="Text Box 286"/>
            <p:cNvSpPr txBox="1">
              <a:spLocks noChangeArrowheads="1"/>
            </p:cNvSpPr>
            <p:nvPr/>
          </p:nvSpPr>
          <p:spPr bwMode="auto">
            <a:xfrm>
              <a:off x="1043608" y="2819304"/>
              <a:ext cx="440054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dirty="0" smtClean="0">
                  <a:solidFill>
                    <a:srgbClr val="FF3399"/>
                  </a:solidFill>
                </a:rPr>
                <a:t>op1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  <p:sp>
          <p:nvSpPr>
            <p:cNvPr id="71" name="Text Box 286"/>
            <p:cNvSpPr txBox="1">
              <a:spLocks noChangeArrowheads="1"/>
            </p:cNvSpPr>
            <p:nvPr/>
          </p:nvSpPr>
          <p:spPr bwMode="auto">
            <a:xfrm>
              <a:off x="3771528" y="2537010"/>
              <a:ext cx="440054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dirty="0" smtClean="0">
                  <a:solidFill>
                    <a:srgbClr val="FF3399"/>
                  </a:solidFill>
                </a:rPr>
                <a:t>op2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  <p:sp>
          <p:nvSpPr>
            <p:cNvPr id="72" name="Text Box 286"/>
            <p:cNvSpPr txBox="1">
              <a:spLocks noChangeArrowheads="1"/>
            </p:cNvSpPr>
            <p:nvPr/>
          </p:nvSpPr>
          <p:spPr bwMode="auto">
            <a:xfrm>
              <a:off x="6444208" y="2537010"/>
              <a:ext cx="359593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dirty="0" err="1" smtClean="0">
                  <a:solidFill>
                    <a:srgbClr val="FF3399"/>
                  </a:solidFill>
                </a:rPr>
                <a:t>Wr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  <p:cxnSp>
          <p:nvCxnSpPr>
            <p:cNvPr id="73" name="直接箭头连接符 72"/>
            <p:cNvCxnSpPr/>
            <p:nvPr/>
          </p:nvCxnSpPr>
          <p:spPr bwMode="auto">
            <a:xfrm>
              <a:off x="6804248" y="2564904"/>
              <a:ext cx="216024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4" name="直接箭头连接符 73"/>
            <p:cNvCxnSpPr/>
            <p:nvPr/>
          </p:nvCxnSpPr>
          <p:spPr bwMode="auto">
            <a:xfrm flipV="1">
              <a:off x="7308304" y="3008038"/>
              <a:ext cx="0" cy="21247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7" name="Text Box 286"/>
            <p:cNvSpPr txBox="1">
              <a:spLocks noChangeArrowheads="1"/>
            </p:cNvSpPr>
            <p:nvPr/>
          </p:nvSpPr>
          <p:spPr bwMode="auto">
            <a:xfrm>
              <a:off x="3896273" y="1772816"/>
              <a:ext cx="1516123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内部数据总线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4" name="Text Box 256"/>
            <p:cNvSpPr txBox="1">
              <a:spLocks noChangeArrowheads="1"/>
            </p:cNvSpPr>
            <p:nvPr/>
          </p:nvSpPr>
          <p:spPr bwMode="auto">
            <a:xfrm>
              <a:off x="5652616" y="2780928"/>
              <a:ext cx="719584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itchFamily="18" charset="0"/>
                </a:rPr>
                <a:t>锁存器</a:t>
              </a:r>
            </a:p>
          </p:txBody>
        </p:sp>
        <p:cxnSp>
          <p:nvCxnSpPr>
            <p:cNvPr id="88" name="直接箭头连接符 12"/>
            <p:cNvCxnSpPr>
              <a:endCxn id="84" idx="2"/>
            </p:cNvCxnSpPr>
            <p:nvPr/>
          </p:nvCxnSpPr>
          <p:spPr bwMode="auto">
            <a:xfrm flipV="1">
              <a:off x="6012160" y="3069853"/>
              <a:ext cx="248" cy="20568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2" name="直接箭头连接符 91"/>
            <p:cNvCxnSpPr/>
            <p:nvPr/>
          </p:nvCxnSpPr>
          <p:spPr bwMode="auto">
            <a:xfrm flipH="1" flipV="1">
              <a:off x="6372200" y="2924944"/>
              <a:ext cx="162164" cy="446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8" name="直接箭头连接符 97"/>
            <p:cNvCxnSpPr/>
            <p:nvPr/>
          </p:nvCxnSpPr>
          <p:spPr bwMode="auto">
            <a:xfrm flipH="1">
              <a:off x="5364088" y="2242643"/>
              <a:ext cx="2" cy="167775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2642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2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58B4-0AF2-4BC8-B481-7143FAD98783}" type="slidenum">
              <a:rPr lang="en-US" altLang="zh-CN"/>
              <a:pPr/>
              <a:t>12</a:t>
            </a:fld>
            <a:endParaRPr lang="en-US" altLang="zh-CN" dirty="0"/>
          </a:p>
        </p:txBody>
      </p:sp>
      <p:sp>
        <p:nvSpPr>
          <p:cNvPr id="14388" name="Text Box 52"/>
          <p:cNvSpPr txBox="1">
            <a:spLocks noChangeArrowheads="1"/>
          </p:cNvSpPr>
          <p:nvPr/>
        </p:nvSpPr>
        <p:spPr bwMode="auto">
          <a:xfrm>
            <a:off x="179388" y="404664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小数补码定义： 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设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±</a:t>
            </a:r>
            <a:r>
              <a:rPr lang="en-US" altLang="zh-CN" dirty="0">
                <a:solidFill>
                  <a:schemeClr val="tx1"/>
                </a:solidFill>
              </a:rPr>
              <a:t>0.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-(n-1)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i="1" dirty="0" smtClean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accent2"/>
                </a:solidFill>
              </a:rPr>
              <a:t>0 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-1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-(</a:t>
            </a:r>
            <a:r>
              <a:rPr lang="en-US" altLang="zh-CN" baseline="-18000" dirty="0">
                <a:solidFill>
                  <a:schemeClr val="tx1"/>
                </a:solidFill>
              </a:rPr>
              <a:t>n-1)</a:t>
            </a:r>
          </a:p>
        </p:txBody>
      </p:sp>
      <p:grpSp>
        <p:nvGrpSpPr>
          <p:cNvPr id="14389" name="Group 53"/>
          <p:cNvGrpSpPr>
            <a:grpSpLocks/>
          </p:cNvGrpSpPr>
          <p:nvPr/>
        </p:nvGrpSpPr>
        <p:grpSpPr bwMode="auto">
          <a:xfrm>
            <a:off x="1403350" y="1479401"/>
            <a:ext cx="6553200" cy="752475"/>
            <a:chOff x="884" y="824"/>
            <a:chExt cx="4128" cy="474"/>
          </a:xfrm>
        </p:grpSpPr>
        <p:sp>
          <p:nvSpPr>
            <p:cNvPr id="14390" name="Text Box 54"/>
            <p:cNvSpPr txBox="1">
              <a:spLocks noChangeArrowheads="1"/>
            </p:cNvSpPr>
            <p:nvPr/>
          </p:nvSpPr>
          <p:spPr bwMode="auto">
            <a:xfrm>
              <a:off x="884" y="964"/>
              <a:ext cx="1995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2+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(mod 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4391" name="Text Box 55"/>
            <p:cNvSpPr txBox="1">
              <a:spLocks noChangeArrowheads="1"/>
            </p:cNvSpPr>
            <p:nvPr/>
          </p:nvSpPr>
          <p:spPr bwMode="auto">
            <a:xfrm>
              <a:off x="2940" y="824"/>
              <a:ext cx="2072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   </a:t>
              </a:r>
              <a:r>
                <a:rPr lang="en-US" altLang="zh-CN" i="1" dirty="0">
                  <a:solidFill>
                    <a:schemeClr val="tx1"/>
                  </a:solidFill>
                </a:rPr>
                <a:t>   </a:t>
              </a:r>
              <a:r>
                <a:rPr lang="en-US" altLang="zh-CN" i="1" dirty="0" smtClean="0">
                  <a:solidFill>
                    <a:schemeClr val="tx1"/>
                  </a:solidFill>
                </a:rPr>
                <a:t>   </a:t>
              </a:r>
              <a:r>
                <a:rPr lang="en-US" altLang="zh-CN" i="1" baseline="-25000" dirty="0" smtClean="0">
                  <a:solidFill>
                    <a:schemeClr val="tx1"/>
                  </a:solidFill>
                </a:rPr>
                <a:t>     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</a:rPr>
                <a:t>≤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en-US" altLang="zh-CN" baseline="300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dirty="0" smtClean="0">
                  <a:solidFill>
                    <a:schemeClr val="tx1"/>
                  </a:solidFill>
                </a:rPr>
                <a:t>1+(1-|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|)   </a:t>
              </a:r>
              <a:r>
                <a:rPr lang="en-US" altLang="zh-CN" dirty="0">
                  <a:solidFill>
                    <a:schemeClr val="tx1"/>
                  </a:solidFill>
                </a:rPr>
                <a:t>-1≤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392" name="AutoShape 56"/>
            <p:cNvSpPr>
              <a:spLocks/>
            </p:cNvSpPr>
            <p:nvPr/>
          </p:nvSpPr>
          <p:spPr bwMode="auto">
            <a:xfrm>
              <a:off x="2879" y="890"/>
              <a:ext cx="46" cy="363"/>
            </a:xfrm>
            <a:prstGeom prst="leftBrace">
              <a:avLst>
                <a:gd name="adj1" fmla="val 65761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93" name="Text Box 57"/>
          <p:cNvSpPr txBox="1">
            <a:spLocks noChangeArrowheads="1"/>
          </p:cNvSpPr>
          <p:nvPr/>
        </p:nvSpPr>
        <p:spPr bwMode="auto">
          <a:xfrm>
            <a:off x="179388" y="2854573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6—</a:t>
            </a:r>
            <a:r>
              <a:rPr lang="en-US" altLang="zh-CN" dirty="0" smtClean="0">
                <a:solidFill>
                  <a:schemeClr val="tx1"/>
                </a:solidFill>
              </a:rPr>
              <a:t>[+</a:t>
            </a:r>
            <a:r>
              <a:rPr lang="en-US" altLang="zh-CN" dirty="0">
                <a:solidFill>
                  <a:schemeClr val="tx1"/>
                </a:solidFill>
              </a:rPr>
              <a:t>0.1011]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=0.1011</a:t>
            </a:r>
          </a:p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         [-0.1011]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=2-0.1011=</a:t>
            </a:r>
            <a:r>
              <a:rPr lang="en-US" altLang="zh-CN" dirty="0">
                <a:solidFill>
                  <a:srgbClr val="FF3399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.0000-0.1011=1.0101</a:t>
            </a:r>
          </a:p>
        </p:txBody>
      </p:sp>
      <p:sp>
        <p:nvSpPr>
          <p:cNvPr id="14401" name="Text Box 65"/>
          <p:cNvSpPr txBox="1">
            <a:spLocks noChangeArrowheads="1"/>
          </p:cNvSpPr>
          <p:nvPr/>
        </p:nvSpPr>
        <p:spPr bwMode="auto">
          <a:xfrm>
            <a:off x="179388" y="2304935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rgbClr val="990099"/>
                </a:solidFill>
              </a:rPr>
              <a:t>说明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为了使</a:t>
            </a:r>
            <a:r>
              <a:rPr lang="zh-CN" altLang="en-US" dirty="0" smtClean="0">
                <a:solidFill>
                  <a:schemeClr val="accent2"/>
                </a:solidFill>
                <a:latin typeface="Times New Roman" pitchFamily="18" charset="0"/>
              </a:rPr>
              <a:t>负数</a:t>
            </a:r>
            <a:r>
              <a:rPr lang="zh-CN" altLang="en-US" dirty="0">
                <a:solidFill>
                  <a:schemeClr val="accent2"/>
                </a:solidFill>
                <a:latin typeface="Times New Roman" pitchFamily="18" charset="0"/>
              </a:rPr>
              <a:t>的</a:t>
            </a:r>
            <a:r>
              <a:rPr lang="en-US" altLang="zh-CN" i="1" dirty="0" smtClean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accent2"/>
                </a:solidFill>
              </a:rPr>
              <a:t>0</a:t>
            </a:r>
            <a:r>
              <a:rPr lang="en-US" altLang="zh-CN" dirty="0" smtClean="0">
                <a:solidFill>
                  <a:schemeClr val="accent2"/>
                </a:solidFill>
              </a:rPr>
              <a:t>=1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</a:rPr>
              <a:t>模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en-US" altLang="zh-CN" dirty="0">
                <a:solidFill>
                  <a:schemeClr val="tx1"/>
                </a:solidFill>
              </a:rPr>
              <a:t>2(</a:t>
            </a:r>
            <a:r>
              <a:rPr lang="zh-CN" altLang="en-US" dirty="0">
                <a:solidFill>
                  <a:schemeClr val="tx1"/>
                </a:solidFill>
              </a:rPr>
              <a:t>不是</a:t>
            </a:r>
            <a:r>
              <a:rPr lang="en-US" altLang="zh-CN" dirty="0">
                <a:solidFill>
                  <a:schemeClr val="tx1"/>
                </a:solidFill>
              </a:rPr>
              <a:t>1)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" name="AutoShape 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9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9388" y="2204864"/>
            <a:ext cx="8785225" cy="2400657"/>
            <a:chOff x="179388" y="2204864"/>
            <a:chExt cx="8785225" cy="2400657"/>
          </a:xfrm>
        </p:grpSpPr>
        <p:sp>
          <p:nvSpPr>
            <p:cNvPr id="17" name="矩形 16"/>
            <p:cNvSpPr/>
            <p:nvPr/>
          </p:nvSpPr>
          <p:spPr bwMode="auto">
            <a:xfrm>
              <a:off x="3026619" y="4187180"/>
              <a:ext cx="1583481" cy="3571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71730" name="Line 18"/>
            <p:cNvSpPr>
              <a:spLocks noChangeShapeType="1"/>
            </p:cNvSpPr>
            <p:nvPr/>
          </p:nvSpPr>
          <p:spPr bwMode="auto">
            <a:xfrm>
              <a:off x="6209134" y="3598687"/>
              <a:ext cx="4651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731" name="Line 19"/>
            <p:cNvSpPr>
              <a:spLocks noChangeShapeType="1"/>
            </p:cNvSpPr>
            <p:nvPr/>
          </p:nvSpPr>
          <p:spPr bwMode="auto">
            <a:xfrm>
              <a:off x="6996336" y="3598687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732" name="Line 20"/>
            <p:cNvSpPr>
              <a:spLocks noChangeShapeType="1"/>
            </p:cNvSpPr>
            <p:nvPr/>
          </p:nvSpPr>
          <p:spPr bwMode="auto">
            <a:xfrm>
              <a:off x="3117800" y="4259558"/>
              <a:ext cx="46513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733" name="Line 21"/>
            <p:cNvSpPr>
              <a:spLocks noChangeShapeType="1"/>
            </p:cNvSpPr>
            <p:nvPr/>
          </p:nvSpPr>
          <p:spPr bwMode="auto">
            <a:xfrm>
              <a:off x="3905002" y="4259558"/>
              <a:ext cx="2159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729" name="Text Box 17"/>
            <p:cNvSpPr txBox="1">
              <a:spLocks noChangeArrowheads="1"/>
            </p:cNvSpPr>
            <p:nvPr/>
          </p:nvSpPr>
          <p:spPr bwMode="auto">
            <a:xfrm>
              <a:off x="179388" y="2204864"/>
              <a:ext cx="8785225" cy="2400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      ②</a:t>
              </a:r>
              <a:r>
                <a:rPr lang="zh-CN" altLang="en-US" dirty="0">
                  <a:solidFill>
                    <a:schemeClr val="tx1"/>
                  </a:solidFill>
                </a:rPr>
                <a:t>设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-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20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1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i</a:t>
              </a:r>
              <a:r>
                <a:rPr lang="zh-CN" altLang="en-US" dirty="0">
                  <a:solidFill>
                    <a:schemeClr val="tx1"/>
                  </a:solidFill>
                </a:rPr>
                <a:t>及</a:t>
              </a:r>
              <a:r>
                <a:rPr lang="en-US" altLang="zh-CN" i="1" dirty="0" err="1" smtClean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 err="1" smtClean="0">
                  <a:solidFill>
                    <a:schemeClr val="tx1"/>
                  </a:solidFill>
                </a:rPr>
                <a:t>i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或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</a:p>
            <a:p>
              <a:r>
                <a:rPr lang="en-US" altLang="zh-CN" dirty="0">
                  <a:solidFill>
                    <a:schemeClr val="tx1"/>
                  </a:solidFill>
                </a:rPr>
                <a:t>        </a:t>
              </a:r>
              <a:r>
                <a:rPr lang="zh-CN" altLang="en-US" dirty="0">
                  <a:solidFill>
                    <a:schemeClr val="tx1"/>
                  </a:solidFill>
                </a:rPr>
                <a:t>则</a:t>
              </a:r>
              <a:r>
                <a:rPr lang="en-US" altLang="zh-CN" dirty="0">
                  <a:solidFill>
                    <a:srgbClr val="990099"/>
                  </a:solidFill>
                </a:rPr>
                <a:t>[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rgbClr val="990099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rgbClr val="990099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 smtClean="0">
                  <a:solidFill>
                    <a:schemeClr val="tx1"/>
                  </a:solidFill>
                </a:rPr>
                <a:t>n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+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[2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+(2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-1)+1]+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</a:p>
            <a:p>
              <a:pPr>
                <a:lnSpc>
                  <a:spcPct val="115000"/>
                </a:lnSpc>
              </a:pPr>
              <a:r>
                <a:rPr lang="en-US" altLang="zh-CN" dirty="0" smtClean="0">
                  <a:solidFill>
                    <a:schemeClr val="tx1"/>
                  </a:solidFill>
                </a:rPr>
                <a:t>              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dirty="0" smtClean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0 +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 </a:t>
              </a:r>
              <a:r>
                <a:rPr lang="en-US" altLang="zh-CN" baseline="-25000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+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dirty="0" smtClean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dirty="0" smtClean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altLang="zh-CN" dirty="0" smtClean="0">
                  <a:solidFill>
                    <a:schemeClr val="tx1"/>
                  </a:solidFill>
                </a:rPr>
                <a:t>                       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-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</a:rPr>
                <a:t>   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20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20000" dirty="0">
                  <a:solidFill>
                    <a:schemeClr val="tx1"/>
                  </a:solidFill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            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                    +      1</a:t>
              </a:r>
            </a:p>
            <a:p>
              <a:pPr>
                <a:lnSpc>
                  <a:spcPct val="100000"/>
                </a:lnSpc>
              </a:pPr>
              <a:r>
                <a:rPr lang="en-US" altLang="zh-CN" dirty="0" smtClean="0">
                  <a:solidFill>
                    <a:schemeClr val="tx1"/>
                  </a:solidFill>
                </a:rPr>
                <a:t>              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1</a:t>
              </a:r>
              <a:r>
                <a:rPr lang="en-US" altLang="zh-CN" dirty="0" smtClean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20000" dirty="0">
                  <a:solidFill>
                    <a:srgbClr val="990099"/>
                  </a:solidFill>
                </a:rPr>
                <a:t>n-2</a:t>
              </a:r>
              <a:r>
                <a:rPr lang="en-US" altLang="zh-CN" dirty="0">
                  <a:solidFill>
                    <a:srgbClr val="990099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20000" dirty="0">
                  <a:solidFill>
                    <a:srgbClr val="990099"/>
                  </a:solidFill>
                  <a:latin typeface="Times New Roman" pitchFamily="18" charset="0"/>
                </a:rPr>
                <a:t>0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+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1</a:t>
              </a:r>
              <a:endParaRPr lang="en-US" altLang="zh-CN" dirty="0">
                <a:solidFill>
                  <a:srgbClr val="990099"/>
                </a:solidFill>
                <a:latin typeface="Times New Roman" pitchFamily="18" charset="0"/>
              </a:endParaRPr>
            </a:p>
          </p:txBody>
        </p:sp>
      </p:grpSp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36A44-BCBA-4DC3-A03C-46DDD3472C95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71734" name="Text Box 22"/>
          <p:cNvSpPr txBox="1">
            <a:spLocks noChangeArrowheads="1"/>
          </p:cNvSpPr>
          <p:nvPr/>
        </p:nvSpPr>
        <p:spPr bwMode="auto">
          <a:xfrm>
            <a:off x="179388" y="334293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(3)</a:t>
            </a:r>
            <a:r>
              <a:rPr lang="zh-CN" altLang="en-US" dirty="0">
                <a:solidFill>
                  <a:srgbClr val="FF3399"/>
                </a:solidFill>
              </a:rPr>
              <a:t>补码的特性</a:t>
            </a:r>
          </a:p>
          <a:p>
            <a:pPr marL="1973263" indent="-1973263"/>
            <a:r>
              <a:rPr lang="zh-CN" altLang="en-US" dirty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</a:t>
            </a:r>
            <a:r>
              <a:rPr lang="en-US" altLang="zh-CN" i="1" dirty="0">
                <a:solidFill>
                  <a:srgbClr val="C00000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rgbClr val="C00000"/>
                </a:solidFill>
              </a:rPr>
              <a:t>与</a:t>
            </a:r>
            <a:r>
              <a:rPr lang="en-US" altLang="zh-CN" dirty="0">
                <a:solidFill>
                  <a:srgbClr val="C00000"/>
                </a:solidFill>
              </a:rPr>
              <a:t>[</a:t>
            </a:r>
            <a:r>
              <a:rPr lang="en-US" altLang="zh-CN" i="1" dirty="0">
                <a:solidFill>
                  <a:srgbClr val="C00000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</a:rPr>
              <a:t>]</a:t>
            </a:r>
            <a:r>
              <a:rPr lang="zh-CN" altLang="en-US" baseline="-18000" dirty="0">
                <a:solidFill>
                  <a:srgbClr val="C00000"/>
                </a:solidFill>
              </a:rPr>
              <a:t>补</a:t>
            </a:r>
            <a:r>
              <a:rPr lang="zh-CN" altLang="en-US" dirty="0">
                <a:solidFill>
                  <a:srgbClr val="C00000"/>
                </a:solidFill>
              </a:rPr>
              <a:t>的关系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下述方法同样适用于纯小数</a:t>
            </a:r>
            <a:endParaRPr lang="zh-CN" altLang="en-US" baseline="30000" dirty="0">
              <a:solidFill>
                <a:schemeClr val="tx1"/>
              </a:solidFill>
            </a:endParaRPr>
          </a:p>
        </p:txBody>
      </p:sp>
      <p:sp>
        <p:nvSpPr>
          <p:cNvPr id="371735" name="Text Box 23"/>
          <p:cNvSpPr txBox="1">
            <a:spLocks noChangeArrowheads="1"/>
          </p:cNvSpPr>
          <p:nvPr/>
        </p:nvSpPr>
        <p:spPr bwMode="auto">
          <a:xfrm>
            <a:off x="179388" y="126876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     ①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dirty="0" smtClean="0">
                <a:solidFill>
                  <a:srgbClr val="990099"/>
                </a:solidFill>
              </a:rPr>
              <a:t>+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</a:rPr>
              <a:t>及</a:t>
            </a:r>
            <a:r>
              <a:rPr lang="en-US" altLang="zh-CN" i="1" dirty="0" err="1" smtClean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则</a:t>
            </a:r>
            <a:r>
              <a:rPr lang="en-US" altLang="zh-CN" dirty="0">
                <a:solidFill>
                  <a:srgbClr val="990099"/>
                </a:solidFill>
              </a:rPr>
              <a:t>[</a:t>
            </a:r>
            <a:r>
              <a:rPr lang="en-US" altLang="zh-CN" i="1" dirty="0">
                <a:solidFill>
                  <a:srgbClr val="990099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rgbClr val="990099"/>
                </a:solidFill>
              </a:rPr>
              <a:t>]</a:t>
            </a:r>
            <a:r>
              <a:rPr lang="zh-CN" altLang="en-US" baseline="-18000" dirty="0">
                <a:solidFill>
                  <a:srgbClr val="990099"/>
                </a:solidFill>
              </a:rPr>
              <a:t>补</a:t>
            </a:r>
            <a:r>
              <a:rPr lang="zh-CN" altLang="en-US" baseline="-20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r>
              <a:rPr lang="en-US" altLang="zh-CN" i="1" dirty="0" smtClean="0">
                <a:solidFill>
                  <a:srgbClr val="990099"/>
                </a:solidFill>
                <a:latin typeface="Times New Roman" pitchFamily="18" charset="0"/>
              </a:rPr>
              <a:t>x</a:t>
            </a:r>
            <a:r>
              <a:rPr lang="en-US" altLang="zh-CN" baseline="-20000" dirty="0" smtClean="0">
                <a:solidFill>
                  <a:srgbClr val="990099"/>
                </a:solidFill>
              </a:rPr>
              <a:t>n-2</a:t>
            </a:r>
            <a:r>
              <a:rPr lang="en-US" altLang="zh-CN" dirty="0" smtClean="0">
                <a:solidFill>
                  <a:srgbClr val="990099"/>
                </a:solidFill>
                <a:latin typeface="宋体"/>
              </a:rPr>
              <a:t>…</a:t>
            </a:r>
            <a:r>
              <a:rPr lang="en-US" altLang="zh-CN" i="1" dirty="0" smtClean="0">
                <a:solidFill>
                  <a:srgbClr val="990099"/>
                </a:solidFill>
                <a:latin typeface="Times New Roman" pitchFamily="18" charset="0"/>
              </a:rPr>
              <a:t>x</a:t>
            </a:r>
            <a:r>
              <a:rPr lang="en-US" altLang="zh-CN" baseline="-20000" dirty="0" smtClean="0">
                <a:solidFill>
                  <a:srgbClr val="990099"/>
                </a:solidFill>
                <a:latin typeface="Times New Roman" pitchFamily="18" charset="0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en-US" altLang="zh-CN" i="1" dirty="0" smtClean="0">
                <a:solidFill>
                  <a:srgbClr val="990099"/>
                </a:solidFill>
                <a:latin typeface="Times New Roman" pitchFamily="18" charset="0"/>
              </a:rPr>
              <a:t>Y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rgbClr val="990099"/>
                </a:solidFill>
              </a:rPr>
              <a:t>+</a:t>
            </a:r>
            <a:r>
              <a:rPr lang="en-US" altLang="zh-CN" i="1" dirty="0" smtClean="0">
                <a:solidFill>
                  <a:srgbClr val="990099"/>
                </a:solidFill>
                <a:latin typeface="Times New Roman" pitchFamily="18" charset="0"/>
              </a:rPr>
              <a:t>y</a:t>
            </a:r>
            <a:r>
              <a:rPr lang="en-US" altLang="zh-CN" baseline="-18000" dirty="0" smtClean="0">
                <a:solidFill>
                  <a:srgbClr val="990099"/>
                </a:solidFill>
              </a:rPr>
              <a:t>n-2</a:t>
            </a:r>
            <a:r>
              <a:rPr lang="en-US" altLang="zh-CN" dirty="0" smtClean="0">
                <a:solidFill>
                  <a:srgbClr val="990099"/>
                </a:solidFill>
                <a:latin typeface="宋体"/>
              </a:rPr>
              <a:t>…</a:t>
            </a:r>
            <a:r>
              <a:rPr lang="en-US" altLang="zh-CN" i="1" dirty="0" smtClean="0">
                <a:solidFill>
                  <a:srgbClr val="990099"/>
                </a:solidFill>
                <a:latin typeface="Times New Roman" pitchFamily="18" charset="0"/>
              </a:rPr>
              <a:t>y</a:t>
            </a:r>
            <a:r>
              <a:rPr lang="en-US" altLang="zh-CN" baseline="-18000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grpSp>
        <p:nvGrpSpPr>
          <p:cNvPr id="371741" name="Group 29"/>
          <p:cNvGrpSpPr>
            <a:grpSpLocks/>
          </p:cNvGrpSpPr>
          <p:nvPr/>
        </p:nvGrpSpPr>
        <p:grpSpPr bwMode="auto">
          <a:xfrm>
            <a:off x="179388" y="4653136"/>
            <a:ext cx="8785225" cy="1335088"/>
            <a:chOff x="113" y="2952"/>
            <a:chExt cx="5534" cy="841"/>
          </a:xfrm>
        </p:grpSpPr>
        <p:sp>
          <p:nvSpPr>
            <p:cNvPr id="371738" name="Text Box 26"/>
            <p:cNvSpPr txBox="1">
              <a:spLocks noChangeArrowheads="1"/>
            </p:cNvSpPr>
            <p:nvPr/>
          </p:nvSpPr>
          <p:spPr bwMode="auto">
            <a:xfrm>
              <a:off x="113" y="2952"/>
              <a:ext cx="5534" cy="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          </a:t>
              </a:r>
              <a:r>
                <a:rPr lang="en-US" altLang="zh-CN" i="1" dirty="0" smtClean="0">
                  <a:solidFill>
                    <a:srgbClr val="990099"/>
                  </a:solidFill>
                  <a:latin typeface="Times New Roman" pitchFamily="18" charset="0"/>
                </a:rPr>
                <a:t>Y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-2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-</a:t>
              </a:r>
              <a:r>
                <a:rPr lang="en-US" altLang="zh-CN" dirty="0">
                  <a:solidFill>
                    <a:schemeClr val="tx1"/>
                  </a:solidFill>
                </a:rPr>
                <a:t>[2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+(2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-1)+1]</a:t>
              </a:r>
            </a:p>
            <a:p>
              <a:pPr>
                <a:lnSpc>
                  <a:spcPct val="115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                 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-2</a:t>
              </a:r>
              <a:r>
                <a:rPr lang="en-US" altLang="zh-CN" baseline="30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-(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1…1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-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)</a:t>
              </a:r>
              <a:endParaRPr lang="en-US" altLang="zh-CN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                   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pitchFamily="18" charset="0"/>
                </a:rPr>
                <a:t>＝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-(</a:t>
              </a:r>
              <a:r>
                <a:rPr lang="en-US" altLang="zh-CN" dirty="0" smtClean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n-2</a:t>
              </a:r>
              <a:r>
                <a:rPr lang="en-US" altLang="zh-CN" dirty="0">
                  <a:solidFill>
                    <a:srgbClr val="990099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0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+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1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)</a:t>
              </a:r>
            </a:p>
          </p:txBody>
        </p:sp>
        <p:sp>
          <p:nvSpPr>
            <p:cNvPr id="371739" name="Line 27"/>
            <p:cNvSpPr>
              <a:spLocks noChangeShapeType="1"/>
            </p:cNvSpPr>
            <p:nvPr/>
          </p:nvSpPr>
          <p:spPr bwMode="auto">
            <a:xfrm>
              <a:off x="2588" y="3585"/>
              <a:ext cx="296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740" name="Line 28"/>
            <p:cNvSpPr>
              <a:spLocks noChangeShapeType="1"/>
            </p:cNvSpPr>
            <p:nvPr/>
          </p:nvSpPr>
          <p:spPr bwMode="auto">
            <a:xfrm>
              <a:off x="3060" y="3585"/>
              <a:ext cx="144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1743" name="AutoShape 3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7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88D2-37BE-495B-951F-0CA1A65774C3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72742" name="Text Box 6"/>
          <p:cNvSpPr txBox="1">
            <a:spLocks noChangeArrowheads="1"/>
          </p:cNvSpPr>
          <p:nvPr/>
        </p:nvSpPr>
        <p:spPr bwMode="auto">
          <a:xfrm>
            <a:off x="179388" y="1997720"/>
            <a:ext cx="7778750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7—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=+0101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=       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=-0101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68538" y="1897707"/>
            <a:ext cx="2806700" cy="792163"/>
            <a:chOff x="2268538" y="1897707"/>
            <a:chExt cx="2806700" cy="792163"/>
          </a:xfrm>
        </p:grpSpPr>
        <p:sp>
          <p:nvSpPr>
            <p:cNvPr id="372743" name="Line 7"/>
            <p:cNvSpPr>
              <a:spLocks noChangeShapeType="1"/>
            </p:cNvSpPr>
            <p:nvPr/>
          </p:nvSpPr>
          <p:spPr bwMode="auto">
            <a:xfrm flipV="1">
              <a:off x="2268538" y="1897707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44" name="Line 8"/>
            <p:cNvSpPr>
              <a:spLocks noChangeShapeType="1"/>
            </p:cNvSpPr>
            <p:nvPr/>
          </p:nvSpPr>
          <p:spPr bwMode="auto">
            <a:xfrm flipV="1">
              <a:off x="2268538" y="1897707"/>
              <a:ext cx="20542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45" name="Line 9"/>
            <p:cNvSpPr>
              <a:spLocks noChangeShapeType="1"/>
            </p:cNvSpPr>
            <p:nvPr/>
          </p:nvSpPr>
          <p:spPr bwMode="auto">
            <a:xfrm>
              <a:off x="4322763" y="1899295"/>
              <a:ext cx="0" cy="21431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46" name="Line 10"/>
            <p:cNvSpPr>
              <a:spLocks noChangeShapeType="1"/>
            </p:cNvSpPr>
            <p:nvPr/>
          </p:nvSpPr>
          <p:spPr bwMode="auto">
            <a:xfrm flipV="1">
              <a:off x="2382838" y="2473970"/>
              <a:ext cx="5746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47" name="Line 11"/>
            <p:cNvSpPr>
              <a:spLocks noChangeShapeType="1"/>
            </p:cNvSpPr>
            <p:nvPr/>
          </p:nvSpPr>
          <p:spPr bwMode="auto">
            <a:xfrm flipV="1">
              <a:off x="2628900" y="2689870"/>
              <a:ext cx="216058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48" name="Line 12"/>
            <p:cNvSpPr>
              <a:spLocks noChangeShapeType="1"/>
            </p:cNvSpPr>
            <p:nvPr/>
          </p:nvSpPr>
          <p:spPr bwMode="auto">
            <a:xfrm flipV="1">
              <a:off x="4787900" y="2473970"/>
              <a:ext cx="1588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49" name="Line 13"/>
            <p:cNvSpPr>
              <a:spLocks noChangeShapeType="1"/>
            </p:cNvSpPr>
            <p:nvPr/>
          </p:nvSpPr>
          <p:spPr bwMode="auto">
            <a:xfrm flipV="1">
              <a:off x="4500563" y="2473970"/>
              <a:ext cx="5746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50" name="Line 14"/>
            <p:cNvSpPr>
              <a:spLocks noChangeShapeType="1"/>
            </p:cNvSpPr>
            <p:nvPr/>
          </p:nvSpPr>
          <p:spPr bwMode="auto">
            <a:xfrm flipV="1">
              <a:off x="2628900" y="2473970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2760" name="Text Box 24"/>
          <p:cNvSpPr txBox="1">
            <a:spLocks noChangeArrowheads="1"/>
          </p:cNvSpPr>
          <p:nvPr/>
        </p:nvSpPr>
        <p:spPr bwMode="auto">
          <a:xfrm>
            <a:off x="4141788" y="1996132"/>
            <a:ext cx="1366837" cy="5492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0101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72763" name="Text Box 27"/>
          <p:cNvSpPr txBox="1">
            <a:spLocks noChangeArrowheads="1"/>
          </p:cNvSpPr>
          <p:nvPr/>
        </p:nvSpPr>
        <p:spPr bwMode="auto">
          <a:xfrm>
            <a:off x="7667947" y="1982514"/>
            <a:ext cx="1152525" cy="5492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</a:t>
            </a:r>
            <a:r>
              <a:rPr lang="en-US" altLang="zh-CN" dirty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97724" y="1897707"/>
            <a:ext cx="2806700" cy="792163"/>
            <a:chOff x="5797724" y="1897707"/>
            <a:chExt cx="2806700" cy="792163"/>
          </a:xfrm>
        </p:grpSpPr>
        <p:sp>
          <p:nvSpPr>
            <p:cNvPr id="372764" name="Line 28"/>
            <p:cNvSpPr>
              <a:spLocks noChangeShapeType="1"/>
            </p:cNvSpPr>
            <p:nvPr/>
          </p:nvSpPr>
          <p:spPr bwMode="auto">
            <a:xfrm flipV="1">
              <a:off x="5797724" y="1897707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65" name="Line 29"/>
            <p:cNvSpPr>
              <a:spLocks noChangeShapeType="1"/>
            </p:cNvSpPr>
            <p:nvPr/>
          </p:nvSpPr>
          <p:spPr bwMode="auto">
            <a:xfrm flipV="1">
              <a:off x="5797724" y="1897707"/>
              <a:ext cx="20542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66" name="Line 30"/>
            <p:cNvSpPr>
              <a:spLocks noChangeShapeType="1"/>
            </p:cNvSpPr>
            <p:nvPr/>
          </p:nvSpPr>
          <p:spPr bwMode="auto">
            <a:xfrm>
              <a:off x="7851949" y="1899295"/>
              <a:ext cx="0" cy="21431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67" name="Line 31"/>
            <p:cNvSpPr>
              <a:spLocks noChangeShapeType="1"/>
            </p:cNvSpPr>
            <p:nvPr/>
          </p:nvSpPr>
          <p:spPr bwMode="auto">
            <a:xfrm flipV="1">
              <a:off x="5912966" y="2473970"/>
              <a:ext cx="5746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68" name="Line 32"/>
            <p:cNvSpPr>
              <a:spLocks noChangeShapeType="1"/>
            </p:cNvSpPr>
            <p:nvPr/>
          </p:nvSpPr>
          <p:spPr bwMode="auto">
            <a:xfrm flipV="1">
              <a:off x="6158086" y="2689870"/>
              <a:ext cx="216058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69" name="Line 33"/>
            <p:cNvSpPr>
              <a:spLocks noChangeShapeType="1"/>
            </p:cNvSpPr>
            <p:nvPr/>
          </p:nvSpPr>
          <p:spPr bwMode="auto">
            <a:xfrm flipV="1">
              <a:off x="8317086" y="2473970"/>
              <a:ext cx="1588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70" name="Line 34"/>
            <p:cNvSpPr>
              <a:spLocks noChangeShapeType="1"/>
            </p:cNvSpPr>
            <p:nvPr/>
          </p:nvSpPr>
          <p:spPr bwMode="auto">
            <a:xfrm flipV="1">
              <a:off x="8029749" y="2473970"/>
              <a:ext cx="5746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71" name="Line 35"/>
            <p:cNvSpPr>
              <a:spLocks noChangeShapeType="1"/>
            </p:cNvSpPr>
            <p:nvPr/>
          </p:nvSpPr>
          <p:spPr bwMode="auto">
            <a:xfrm flipV="1">
              <a:off x="6158086" y="2473970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2795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2796" name="AutoShape 6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2798" name="AutoShape 6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28"/>
          <p:cNvSpPr txBox="1">
            <a:spLocks noChangeArrowheads="1"/>
          </p:cNvSpPr>
          <p:nvPr/>
        </p:nvSpPr>
        <p:spPr bwMode="auto">
          <a:xfrm>
            <a:off x="179389" y="4847168"/>
            <a:ext cx="5546724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8</a:t>
            </a:r>
            <a:r>
              <a:rPr lang="en-US" altLang="zh-CN" spc="-50" dirty="0" smtClean="0">
                <a:solidFill>
                  <a:srgbClr val="990099"/>
                </a:solidFill>
              </a:rPr>
              <a:t>—</a:t>
            </a:r>
            <a:r>
              <a:rPr lang="en-US" altLang="zh-CN" spc="-50" dirty="0" smtClean="0">
                <a:solidFill>
                  <a:schemeClr val="tx1"/>
                </a:solidFill>
              </a:rPr>
              <a:t>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原</a:t>
            </a:r>
            <a:r>
              <a:rPr lang="en-US" altLang="zh-CN" spc="-50" dirty="0">
                <a:solidFill>
                  <a:schemeClr val="tx1"/>
                </a:solidFill>
              </a:rPr>
              <a:t>=0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>
                <a:solidFill>
                  <a:schemeClr val="tx1"/>
                </a:solidFill>
              </a:rPr>
              <a:t>0101,[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补</a:t>
            </a:r>
            <a:r>
              <a:rPr lang="en-US" altLang="zh-CN" spc="-50" dirty="0">
                <a:solidFill>
                  <a:schemeClr val="tx1"/>
                </a:solidFill>
              </a:rPr>
              <a:t>=0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>
                <a:solidFill>
                  <a:schemeClr val="tx1"/>
                </a:solidFill>
              </a:rPr>
              <a:t>0101</a:t>
            </a:r>
            <a:r>
              <a:rPr lang="zh-CN" altLang="en-US" spc="-50" dirty="0" smtClean="0">
                <a:solidFill>
                  <a:schemeClr val="tx1"/>
                </a:solidFill>
              </a:rPr>
              <a:t>；</a:t>
            </a:r>
            <a:endParaRPr lang="zh-CN" altLang="en-US" spc="-50" dirty="0">
              <a:solidFill>
                <a:schemeClr val="accent2"/>
              </a:solidFill>
            </a:endParaRPr>
          </a:p>
        </p:txBody>
      </p:sp>
      <p:sp>
        <p:nvSpPr>
          <p:cNvPr id="81" name="Text Box 28"/>
          <p:cNvSpPr txBox="1">
            <a:spLocks noChangeArrowheads="1"/>
          </p:cNvSpPr>
          <p:nvPr/>
        </p:nvSpPr>
        <p:spPr bwMode="auto">
          <a:xfrm>
            <a:off x="5364088" y="4850110"/>
            <a:ext cx="367240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pc="-50" dirty="0" smtClean="0">
                <a:solidFill>
                  <a:schemeClr val="tx1"/>
                </a:solidFill>
              </a:rPr>
              <a:t>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原</a:t>
            </a:r>
            <a:r>
              <a:rPr lang="en-US" altLang="zh-CN" spc="-50" dirty="0">
                <a:solidFill>
                  <a:schemeClr val="tx1"/>
                </a:solidFill>
              </a:rPr>
              <a:t>=1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>
                <a:solidFill>
                  <a:schemeClr val="tx1"/>
                </a:solidFill>
              </a:rPr>
              <a:t>0101,[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补</a:t>
            </a:r>
            <a:r>
              <a:rPr lang="en-US" altLang="zh-CN" spc="-50" dirty="0">
                <a:solidFill>
                  <a:schemeClr val="tx1"/>
                </a:solidFill>
              </a:rPr>
              <a:t>=1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>
                <a:solidFill>
                  <a:schemeClr val="tx1"/>
                </a:solidFill>
              </a:rPr>
              <a:t>101</a:t>
            </a:r>
            <a:r>
              <a:rPr lang="en-US" altLang="zh-CN" spc="-50" dirty="0">
                <a:solidFill>
                  <a:srgbClr val="990099"/>
                </a:solidFill>
              </a:rPr>
              <a:t>1</a:t>
            </a:r>
            <a:endParaRPr lang="en-US" altLang="zh-CN" spc="-50" dirty="0">
              <a:solidFill>
                <a:schemeClr val="accent2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720231" y="4797152"/>
            <a:ext cx="2499841" cy="720080"/>
            <a:chOff x="2720231" y="5157192"/>
            <a:chExt cx="2499841" cy="720080"/>
          </a:xfrm>
        </p:grpSpPr>
        <p:sp>
          <p:nvSpPr>
            <p:cNvPr id="52" name="Line 29"/>
            <p:cNvSpPr>
              <a:spLocks noChangeShapeType="1"/>
            </p:cNvSpPr>
            <p:nvPr/>
          </p:nvSpPr>
          <p:spPr bwMode="auto">
            <a:xfrm flipV="1">
              <a:off x="2733700" y="5157192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30"/>
            <p:cNvSpPr>
              <a:spLocks noChangeShapeType="1"/>
            </p:cNvSpPr>
            <p:nvPr/>
          </p:nvSpPr>
          <p:spPr bwMode="auto">
            <a:xfrm flipV="1">
              <a:off x="2720231" y="5158780"/>
              <a:ext cx="181366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31"/>
            <p:cNvSpPr>
              <a:spLocks noChangeShapeType="1"/>
            </p:cNvSpPr>
            <p:nvPr/>
          </p:nvSpPr>
          <p:spPr bwMode="auto">
            <a:xfrm>
              <a:off x="4533900" y="5157192"/>
              <a:ext cx="0" cy="21431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32"/>
            <p:cNvSpPr>
              <a:spLocks noChangeShapeType="1"/>
            </p:cNvSpPr>
            <p:nvPr/>
          </p:nvSpPr>
          <p:spPr bwMode="auto">
            <a:xfrm flipV="1">
              <a:off x="2915816" y="5661248"/>
              <a:ext cx="53979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33"/>
            <p:cNvSpPr>
              <a:spLocks noChangeShapeType="1"/>
            </p:cNvSpPr>
            <p:nvPr/>
          </p:nvSpPr>
          <p:spPr bwMode="auto">
            <a:xfrm flipV="1">
              <a:off x="3205212" y="5877272"/>
              <a:ext cx="179883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34"/>
            <p:cNvSpPr>
              <a:spLocks noChangeShapeType="1"/>
            </p:cNvSpPr>
            <p:nvPr/>
          </p:nvSpPr>
          <p:spPr bwMode="auto">
            <a:xfrm flipV="1">
              <a:off x="5004048" y="5661248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36"/>
            <p:cNvSpPr>
              <a:spLocks noChangeShapeType="1"/>
            </p:cNvSpPr>
            <p:nvPr/>
          </p:nvSpPr>
          <p:spPr bwMode="auto">
            <a:xfrm flipH="1" flipV="1">
              <a:off x="3205212" y="5661248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32"/>
            <p:cNvSpPr>
              <a:spLocks noChangeShapeType="1"/>
            </p:cNvSpPr>
            <p:nvPr/>
          </p:nvSpPr>
          <p:spPr bwMode="auto">
            <a:xfrm flipV="1">
              <a:off x="4680273" y="5661248"/>
              <a:ext cx="53979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6392639" y="4797152"/>
            <a:ext cx="2499841" cy="720080"/>
            <a:chOff x="2720231" y="5157192"/>
            <a:chExt cx="2499841" cy="720080"/>
          </a:xfrm>
        </p:grpSpPr>
        <p:sp>
          <p:nvSpPr>
            <p:cNvPr id="85" name="Line 29"/>
            <p:cNvSpPr>
              <a:spLocks noChangeShapeType="1"/>
            </p:cNvSpPr>
            <p:nvPr/>
          </p:nvSpPr>
          <p:spPr bwMode="auto">
            <a:xfrm flipV="1">
              <a:off x="2724175" y="5157192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30"/>
            <p:cNvSpPr>
              <a:spLocks noChangeShapeType="1"/>
            </p:cNvSpPr>
            <p:nvPr/>
          </p:nvSpPr>
          <p:spPr bwMode="auto">
            <a:xfrm flipV="1">
              <a:off x="2720231" y="5158780"/>
              <a:ext cx="181366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31"/>
            <p:cNvSpPr>
              <a:spLocks noChangeShapeType="1"/>
            </p:cNvSpPr>
            <p:nvPr/>
          </p:nvSpPr>
          <p:spPr bwMode="auto">
            <a:xfrm>
              <a:off x="4533900" y="5157192"/>
              <a:ext cx="0" cy="21431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32"/>
            <p:cNvSpPr>
              <a:spLocks noChangeShapeType="1"/>
            </p:cNvSpPr>
            <p:nvPr/>
          </p:nvSpPr>
          <p:spPr bwMode="auto">
            <a:xfrm flipV="1">
              <a:off x="2915816" y="5661248"/>
              <a:ext cx="53979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33"/>
            <p:cNvSpPr>
              <a:spLocks noChangeShapeType="1"/>
            </p:cNvSpPr>
            <p:nvPr/>
          </p:nvSpPr>
          <p:spPr bwMode="auto">
            <a:xfrm flipV="1">
              <a:off x="3205212" y="5877272"/>
              <a:ext cx="179883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34"/>
            <p:cNvSpPr>
              <a:spLocks noChangeShapeType="1"/>
            </p:cNvSpPr>
            <p:nvPr/>
          </p:nvSpPr>
          <p:spPr bwMode="auto">
            <a:xfrm flipV="1">
              <a:off x="5004048" y="5661248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36"/>
            <p:cNvSpPr>
              <a:spLocks noChangeShapeType="1"/>
            </p:cNvSpPr>
            <p:nvPr/>
          </p:nvSpPr>
          <p:spPr bwMode="auto">
            <a:xfrm flipH="1" flipV="1">
              <a:off x="3205212" y="5661248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32"/>
            <p:cNvSpPr>
              <a:spLocks noChangeShapeType="1"/>
            </p:cNvSpPr>
            <p:nvPr/>
          </p:nvSpPr>
          <p:spPr bwMode="auto">
            <a:xfrm flipV="1">
              <a:off x="4680273" y="5661248"/>
              <a:ext cx="53979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3" name="AutoShape 29"/>
          <p:cNvSpPr>
            <a:spLocks/>
          </p:cNvSpPr>
          <p:nvPr/>
        </p:nvSpPr>
        <p:spPr bwMode="auto">
          <a:xfrm>
            <a:off x="6660232" y="3565773"/>
            <a:ext cx="1446200" cy="348233"/>
          </a:xfrm>
          <a:prstGeom prst="borderCallout2">
            <a:avLst>
              <a:gd name="adj1" fmla="val 54480"/>
              <a:gd name="adj2" fmla="val 239"/>
              <a:gd name="adj3" fmla="val 57061"/>
              <a:gd name="adj4" fmla="val -10903"/>
              <a:gd name="adj5" fmla="val 108601"/>
              <a:gd name="adj6" fmla="val -41098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</a:rPr>
              <a:t>符号位不变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94" name="AutoShape 6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44463" y="332656"/>
            <a:ext cx="8748018" cy="1477328"/>
            <a:chOff x="144463" y="332656"/>
            <a:chExt cx="8748018" cy="1477328"/>
          </a:xfrm>
        </p:grpSpPr>
        <p:sp>
          <p:nvSpPr>
            <p:cNvPr id="372740" name="Text Box 4"/>
            <p:cNvSpPr txBox="1">
              <a:spLocks noChangeArrowheads="1"/>
            </p:cNvSpPr>
            <p:nvPr/>
          </p:nvSpPr>
          <p:spPr bwMode="auto">
            <a:xfrm>
              <a:off x="144463" y="332656"/>
              <a:ext cx="8748018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solidFill>
                    <a:schemeClr val="accent2"/>
                  </a:solidFill>
                </a:rPr>
                <a:t>    </a:t>
              </a:r>
              <a:r>
                <a:rPr lang="en-US" altLang="zh-CN" i="1" dirty="0" smtClean="0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accent2"/>
                  </a:solidFill>
                </a:rPr>
                <a:t>→[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accent2"/>
                  </a:solidFill>
                </a:rPr>
                <a:t>]</a:t>
              </a:r>
              <a:r>
                <a:rPr lang="zh-CN" altLang="en-US" baseline="-20000" dirty="0" smtClean="0">
                  <a:solidFill>
                    <a:schemeClr val="accent2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简便方法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—</a:t>
              </a:r>
              <a:endParaRPr lang="en-US" altLang="zh-CN" dirty="0">
                <a:solidFill>
                  <a:schemeClr val="accent2"/>
                </a:solidFill>
              </a:endParaRPr>
            </a:p>
            <a:p>
              <a:r>
                <a:rPr lang="en-US" altLang="zh-CN" dirty="0">
                  <a:solidFill>
                    <a:srgbClr val="990099"/>
                  </a:solidFill>
                </a:rPr>
                <a:t>       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为</a:t>
              </a:r>
              <a:r>
                <a:rPr lang="zh-CN" altLang="en-US" u="sng" dirty="0" smtClean="0">
                  <a:solidFill>
                    <a:srgbClr val="990099"/>
                  </a:solidFill>
                </a:rPr>
                <a:t>正数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补的符号位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补的数值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位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数值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位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r>
                <a:rPr lang="zh-CN" altLang="en-US" dirty="0">
                  <a:solidFill>
                    <a:schemeClr val="tx1"/>
                  </a:solidFill>
                </a:rPr>
                <a:t>     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为</a:t>
              </a:r>
              <a:r>
                <a:rPr lang="zh-CN" altLang="en-US" u="sng" dirty="0" smtClean="0">
                  <a:solidFill>
                    <a:srgbClr val="990099"/>
                  </a:solidFill>
                </a:rPr>
                <a:t>负数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补的符号位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补的数值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位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数值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位</a:t>
              </a:r>
              <a:r>
                <a:rPr lang="zh-CN" altLang="en-US" baseline="-16000" dirty="0" smtClean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zh-CN" altLang="en-US" dirty="0" smtClean="0">
                  <a:solidFill>
                    <a:schemeClr val="tx1"/>
                  </a:solidFill>
                  <a:latin typeface="+mn-lt"/>
                </a:rPr>
                <a:t>＋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58" name="Line 32"/>
            <p:cNvSpPr>
              <a:spLocks noChangeShapeType="1"/>
            </p:cNvSpPr>
            <p:nvPr/>
          </p:nvSpPr>
          <p:spPr bwMode="auto">
            <a:xfrm flipV="1">
              <a:off x="7236296" y="1369343"/>
              <a:ext cx="82981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79513" y="2814101"/>
            <a:ext cx="8712967" cy="1938992"/>
            <a:chOff x="179513" y="2814101"/>
            <a:chExt cx="8856984" cy="1938992"/>
          </a:xfrm>
        </p:grpSpPr>
        <p:sp>
          <p:nvSpPr>
            <p:cNvPr id="50" name="Text Box 26"/>
            <p:cNvSpPr txBox="1">
              <a:spLocks noChangeArrowheads="1"/>
            </p:cNvSpPr>
            <p:nvPr/>
          </p:nvSpPr>
          <p:spPr bwMode="auto">
            <a:xfrm>
              <a:off x="179513" y="2814101"/>
              <a:ext cx="8856984" cy="1938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solidFill>
                    <a:schemeClr val="accent2"/>
                  </a:solidFill>
                </a:rPr>
                <a:t>    [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accent2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accent2"/>
                  </a:solidFill>
                </a:rPr>
                <a:t>原</a:t>
              </a:r>
              <a:r>
                <a:rPr lang="zh-CN" altLang="en-US" dirty="0">
                  <a:solidFill>
                    <a:schemeClr val="accent2"/>
                  </a:solidFill>
                </a:rPr>
                <a:t>→</a:t>
              </a:r>
              <a:r>
                <a:rPr lang="en-US" altLang="zh-CN" dirty="0">
                  <a:solidFill>
                    <a:schemeClr val="accent2"/>
                  </a:solidFill>
                </a:rPr>
                <a:t>[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accent2"/>
                  </a:solidFill>
                </a:rPr>
                <a:t>]</a:t>
              </a:r>
              <a:r>
                <a:rPr lang="zh-CN" altLang="en-US" baseline="-20000" dirty="0" smtClean="0">
                  <a:solidFill>
                    <a:schemeClr val="accent2"/>
                  </a:solidFill>
                </a:rPr>
                <a:t>补</a:t>
              </a:r>
              <a:r>
                <a:rPr lang="zh-CN" altLang="en-US" dirty="0">
                  <a:solidFill>
                    <a:schemeClr val="accent2"/>
                  </a:solidFill>
                </a:rPr>
                <a:t>简便方法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—</a:t>
              </a:r>
              <a:endParaRPr lang="en-US" altLang="zh-CN" dirty="0">
                <a:solidFill>
                  <a:schemeClr val="accent2"/>
                </a:solidFill>
              </a:endParaRPr>
            </a:p>
            <a:p>
              <a:r>
                <a:rPr lang="en-US" altLang="zh-CN" dirty="0">
                  <a:solidFill>
                    <a:srgbClr val="990099"/>
                  </a:solidFill>
                </a:rPr>
                <a:t>     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原的符号位</a:t>
              </a:r>
              <a:r>
                <a:rPr lang="zh-CN" altLang="en-US" u="sng" dirty="0" smtClean="0">
                  <a:solidFill>
                    <a:srgbClr val="990099"/>
                  </a:solidFill>
                </a:rPr>
                <a:t>为</a:t>
              </a:r>
              <a:r>
                <a:rPr lang="en-US" altLang="zh-CN" u="sng" dirty="0" smtClean="0">
                  <a:solidFill>
                    <a:srgbClr val="990099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原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r>
                <a:rPr lang="zh-CN" altLang="en-US" dirty="0"/>
                <a:t>     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原的符号位</a:t>
              </a:r>
              <a:r>
                <a:rPr lang="zh-CN" altLang="en-US" u="sng" dirty="0" smtClean="0">
                  <a:solidFill>
                    <a:srgbClr val="990099"/>
                  </a:solidFill>
                </a:rPr>
                <a:t>为</a:t>
              </a:r>
              <a:r>
                <a:rPr lang="en-US" altLang="zh-CN" u="sng" dirty="0" smtClean="0">
                  <a:solidFill>
                    <a:srgbClr val="990099"/>
                  </a:solidFill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补的符号位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r>
                <a:rPr lang="en-US" altLang="zh-CN" dirty="0" smtClean="0">
                  <a:solidFill>
                    <a:schemeClr val="tx1"/>
                  </a:solidFill>
                </a:rPr>
                <a:t>                      </a:t>
              </a:r>
              <a:r>
                <a:rPr lang="en-US" altLang="zh-CN" spc="3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pc="3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补的数值位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原的数值位</a:t>
              </a:r>
              <a:r>
                <a:rPr lang="zh-CN" altLang="en-US" baseline="-16000" dirty="0" smtClean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60" name="Line 32"/>
            <p:cNvSpPr>
              <a:spLocks noChangeShapeType="1"/>
            </p:cNvSpPr>
            <p:nvPr/>
          </p:nvSpPr>
          <p:spPr bwMode="auto">
            <a:xfrm flipV="1">
              <a:off x="5987261" y="4264520"/>
              <a:ext cx="14388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7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7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42" grpId="0"/>
      <p:bldP spid="372760" grpId="0"/>
      <p:bldP spid="372763" grpId="0"/>
      <p:bldP spid="51" grpId="0"/>
      <p:bldP spid="81" grpId="0"/>
      <p:bldP spid="9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Box 49"/>
          <p:cNvSpPr txBox="1">
            <a:spLocks noChangeArrowheads="1"/>
          </p:cNvSpPr>
          <p:nvPr/>
        </p:nvSpPr>
        <p:spPr bwMode="auto">
          <a:xfrm>
            <a:off x="144463" y="2558280"/>
            <a:ext cx="8820150" cy="182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 [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baseline="-18000" dirty="0">
                <a:solidFill>
                  <a:schemeClr val="accent2"/>
                </a:solidFill>
              </a:rPr>
              <a:t>补</a:t>
            </a:r>
            <a:r>
              <a:rPr lang="zh-CN" altLang="en-US" dirty="0">
                <a:solidFill>
                  <a:schemeClr val="accent2"/>
                </a:solidFill>
              </a:rPr>
              <a:t>→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baseline="-20000" dirty="0" smtClean="0">
                <a:solidFill>
                  <a:schemeClr val="accent2"/>
                </a:solidFill>
              </a:rPr>
              <a:t>原</a:t>
            </a:r>
            <a:r>
              <a:rPr lang="zh-CN" altLang="en-US" dirty="0">
                <a:solidFill>
                  <a:schemeClr val="accent2"/>
                </a:solidFill>
              </a:rPr>
              <a:t>简便方法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      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补的符号位</a:t>
            </a:r>
            <a:r>
              <a:rPr lang="zh-CN" altLang="en-US" u="sng" dirty="0" smtClean="0">
                <a:solidFill>
                  <a:srgbClr val="990099"/>
                </a:solidFill>
              </a:rPr>
              <a:t>为</a:t>
            </a:r>
            <a:r>
              <a:rPr lang="en-US" altLang="zh-CN" u="sng" dirty="0" smtClean="0">
                <a:solidFill>
                  <a:srgbClr val="990099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时，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补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15000"/>
              </a:lnSpc>
            </a:pPr>
            <a:r>
              <a:rPr lang="zh-CN" altLang="en-US" dirty="0"/>
              <a:t>       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补的符号位</a:t>
            </a:r>
            <a:r>
              <a:rPr lang="zh-CN" altLang="en-US" u="sng" dirty="0" smtClean="0">
                <a:solidFill>
                  <a:srgbClr val="990099"/>
                </a:solidFill>
              </a:rPr>
              <a:t>为</a:t>
            </a:r>
            <a:r>
              <a:rPr lang="en-US" altLang="zh-CN" u="sng" dirty="0" smtClean="0">
                <a:solidFill>
                  <a:srgbClr val="990099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原的符号位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                    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spc="300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原的数值位</a:t>
            </a:r>
            <a:r>
              <a:rPr lang="en-US" altLang="zh-CN" dirty="0" smtClean="0">
                <a:solidFill>
                  <a:schemeClr val="tx1"/>
                </a:solidFill>
              </a:rPr>
              <a:t>=[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补的数值位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altLang="zh-CN" u="sng" dirty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27" name="Text Box 39"/>
          <p:cNvSpPr txBox="1">
            <a:spLocks noChangeArrowheads="1"/>
          </p:cNvSpPr>
          <p:nvPr/>
        </p:nvSpPr>
        <p:spPr bwMode="auto">
          <a:xfrm>
            <a:off x="179389" y="1820144"/>
            <a:ext cx="532923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9—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=+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0101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2771800" y="1780530"/>
            <a:ext cx="2265362" cy="705742"/>
            <a:chOff x="2771800" y="4163294"/>
            <a:chExt cx="2265362" cy="705742"/>
          </a:xfrm>
        </p:grpSpPr>
        <p:sp>
          <p:nvSpPr>
            <p:cNvPr id="29" name="Line 41"/>
            <p:cNvSpPr>
              <a:spLocks noChangeShapeType="1"/>
            </p:cNvSpPr>
            <p:nvPr/>
          </p:nvSpPr>
          <p:spPr bwMode="auto">
            <a:xfrm flipV="1">
              <a:off x="2771800" y="4164880"/>
              <a:ext cx="0" cy="17633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42"/>
            <p:cNvSpPr>
              <a:spLocks noChangeShapeType="1"/>
            </p:cNvSpPr>
            <p:nvPr/>
          </p:nvSpPr>
          <p:spPr bwMode="auto">
            <a:xfrm flipV="1">
              <a:off x="2771800" y="4163294"/>
              <a:ext cx="151288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43"/>
            <p:cNvSpPr>
              <a:spLocks noChangeShapeType="1"/>
            </p:cNvSpPr>
            <p:nvPr/>
          </p:nvSpPr>
          <p:spPr bwMode="auto">
            <a:xfrm>
              <a:off x="4284687" y="4164881"/>
              <a:ext cx="0" cy="21431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44"/>
            <p:cNvSpPr>
              <a:spLocks noChangeShapeType="1"/>
            </p:cNvSpPr>
            <p:nvPr/>
          </p:nvSpPr>
          <p:spPr bwMode="auto">
            <a:xfrm flipV="1">
              <a:off x="2951113" y="4653136"/>
              <a:ext cx="5746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45"/>
            <p:cNvSpPr>
              <a:spLocks noChangeShapeType="1"/>
            </p:cNvSpPr>
            <p:nvPr/>
          </p:nvSpPr>
          <p:spPr bwMode="auto">
            <a:xfrm flipV="1">
              <a:off x="3165500" y="4869036"/>
              <a:ext cx="15843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46"/>
            <p:cNvSpPr>
              <a:spLocks noChangeShapeType="1"/>
            </p:cNvSpPr>
            <p:nvPr/>
          </p:nvSpPr>
          <p:spPr bwMode="auto">
            <a:xfrm flipV="1">
              <a:off x="4749825" y="4653136"/>
              <a:ext cx="1587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47"/>
            <p:cNvSpPr>
              <a:spLocks noChangeShapeType="1"/>
            </p:cNvSpPr>
            <p:nvPr/>
          </p:nvSpPr>
          <p:spPr bwMode="auto">
            <a:xfrm flipV="1">
              <a:off x="4462487" y="4653136"/>
              <a:ext cx="5746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48"/>
            <p:cNvSpPr>
              <a:spLocks noChangeShapeType="1"/>
            </p:cNvSpPr>
            <p:nvPr/>
          </p:nvSpPr>
          <p:spPr bwMode="auto">
            <a:xfrm flipV="1">
              <a:off x="3168675" y="4653136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" name="Text Box 49"/>
          <p:cNvSpPr txBox="1">
            <a:spLocks noChangeArrowheads="1"/>
          </p:cNvSpPr>
          <p:nvPr/>
        </p:nvSpPr>
        <p:spPr bwMode="auto">
          <a:xfrm>
            <a:off x="5219725" y="1823457"/>
            <a:ext cx="381677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</a:rPr>
              <a:t>=-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010</a:t>
            </a: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6267078" y="1772816"/>
            <a:ext cx="2265362" cy="705742"/>
            <a:chOff x="2771800" y="4163294"/>
            <a:chExt cx="2265362" cy="705742"/>
          </a:xfrm>
        </p:grpSpPr>
        <p:sp>
          <p:nvSpPr>
            <p:cNvPr id="48" name="Line 41"/>
            <p:cNvSpPr>
              <a:spLocks noChangeShapeType="1"/>
            </p:cNvSpPr>
            <p:nvPr/>
          </p:nvSpPr>
          <p:spPr bwMode="auto">
            <a:xfrm flipV="1">
              <a:off x="2771800" y="4164880"/>
              <a:ext cx="0" cy="17633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2"/>
            <p:cNvSpPr>
              <a:spLocks noChangeShapeType="1"/>
            </p:cNvSpPr>
            <p:nvPr/>
          </p:nvSpPr>
          <p:spPr bwMode="auto">
            <a:xfrm flipV="1">
              <a:off x="2771800" y="4163294"/>
              <a:ext cx="151288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3"/>
            <p:cNvSpPr>
              <a:spLocks noChangeShapeType="1"/>
            </p:cNvSpPr>
            <p:nvPr/>
          </p:nvSpPr>
          <p:spPr bwMode="auto">
            <a:xfrm>
              <a:off x="4284687" y="4164881"/>
              <a:ext cx="0" cy="21431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44"/>
            <p:cNvSpPr>
              <a:spLocks noChangeShapeType="1"/>
            </p:cNvSpPr>
            <p:nvPr/>
          </p:nvSpPr>
          <p:spPr bwMode="auto">
            <a:xfrm flipV="1">
              <a:off x="2951113" y="4653136"/>
              <a:ext cx="5746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 flipV="1">
              <a:off x="3165500" y="4869036"/>
              <a:ext cx="15843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46"/>
            <p:cNvSpPr>
              <a:spLocks noChangeShapeType="1"/>
            </p:cNvSpPr>
            <p:nvPr/>
          </p:nvSpPr>
          <p:spPr bwMode="auto">
            <a:xfrm flipV="1">
              <a:off x="4749825" y="4653136"/>
              <a:ext cx="1587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47"/>
            <p:cNvSpPr>
              <a:spLocks noChangeShapeType="1"/>
            </p:cNvSpPr>
            <p:nvPr/>
          </p:nvSpPr>
          <p:spPr bwMode="auto">
            <a:xfrm flipV="1">
              <a:off x="4462487" y="4653136"/>
              <a:ext cx="5746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48"/>
            <p:cNvSpPr>
              <a:spLocks noChangeShapeType="1"/>
            </p:cNvSpPr>
            <p:nvPr/>
          </p:nvSpPr>
          <p:spPr bwMode="auto">
            <a:xfrm flipV="1">
              <a:off x="3168675" y="4653136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" name="Text Box 70"/>
          <p:cNvSpPr txBox="1">
            <a:spLocks noChangeArrowheads="1"/>
          </p:cNvSpPr>
          <p:nvPr/>
        </p:nvSpPr>
        <p:spPr bwMode="auto">
          <a:xfrm>
            <a:off x="179387" y="4574504"/>
            <a:ext cx="561674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10—</a:t>
            </a:r>
            <a:r>
              <a:rPr lang="en-US" altLang="zh-CN" spc="-50" dirty="0" smtClean="0">
                <a:solidFill>
                  <a:schemeClr val="tx1"/>
                </a:solidFill>
              </a:rPr>
              <a:t>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补</a:t>
            </a:r>
            <a:r>
              <a:rPr lang="en-US" altLang="zh-CN" spc="-50" dirty="0">
                <a:solidFill>
                  <a:schemeClr val="tx1"/>
                </a:solidFill>
              </a:rPr>
              <a:t>=0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>
                <a:solidFill>
                  <a:schemeClr val="tx1"/>
                </a:solidFill>
              </a:rPr>
              <a:t>0101,[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原</a:t>
            </a:r>
            <a:r>
              <a:rPr lang="en-US" altLang="zh-CN" spc="-50" dirty="0" smtClean="0">
                <a:solidFill>
                  <a:schemeClr val="tx1"/>
                </a:solidFill>
              </a:rPr>
              <a:t>=0</a:t>
            </a:r>
            <a:r>
              <a:rPr lang="en-US" altLang="zh-CN" spc="-5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 smtClean="0">
                <a:solidFill>
                  <a:schemeClr val="tx1"/>
                </a:solidFill>
              </a:rPr>
              <a:t>0101</a:t>
            </a:r>
            <a:r>
              <a:rPr lang="zh-CN" altLang="en-US" spc="-50" dirty="0" smtClean="0">
                <a:solidFill>
                  <a:schemeClr val="tx1"/>
                </a:solidFill>
              </a:rPr>
              <a:t>；</a:t>
            </a:r>
            <a:endParaRPr lang="en-US" altLang="zh-CN" spc="-50" dirty="0">
              <a:solidFill>
                <a:schemeClr val="accent2"/>
              </a:solidFill>
            </a:endParaRPr>
          </a:p>
        </p:txBody>
      </p:sp>
      <p:sp>
        <p:nvSpPr>
          <p:cNvPr id="58" name="Text Box 80"/>
          <p:cNvSpPr txBox="1">
            <a:spLocks noChangeArrowheads="1"/>
          </p:cNvSpPr>
          <p:nvPr/>
        </p:nvSpPr>
        <p:spPr bwMode="auto">
          <a:xfrm>
            <a:off x="5508303" y="4574504"/>
            <a:ext cx="367220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pc="-50" dirty="0">
                <a:solidFill>
                  <a:schemeClr val="tx1"/>
                </a:solidFill>
              </a:rPr>
              <a:t>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补</a:t>
            </a:r>
            <a:r>
              <a:rPr lang="en-US" altLang="zh-CN" spc="-50" dirty="0">
                <a:solidFill>
                  <a:schemeClr val="tx1"/>
                </a:solidFill>
              </a:rPr>
              <a:t>=1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>
                <a:solidFill>
                  <a:schemeClr val="tx1"/>
                </a:solidFill>
              </a:rPr>
              <a:t>0101,[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原</a:t>
            </a:r>
            <a:r>
              <a:rPr lang="en-US" altLang="zh-CN" spc="-50" dirty="0">
                <a:solidFill>
                  <a:schemeClr val="tx1"/>
                </a:solidFill>
              </a:rPr>
              <a:t>=1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 smtClean="0">
                <a:solidFill>
                  <a:schemeClr val="tx1"/>
                </a:solidFill>
              </a:rPr>
              <a:t>101</a:t>
            </a:r>
            <a:r>
              <a:rPr lang="en-US" altLang="zh-CN" spc="-50" dirty="0" smtClean="0">
                <a:solidFill>
                  <a:srgbClr val="990099"/>
                </a:solidFill>
              </a:rPr>
              <a:t>1</a:t>
            </a:r>
            <a:endParaRPr lang="en-US" altLang="zh-CN" spc="-50" dirty="0">
              <a:solidFill>
                <a:schemeClr val="accent2"/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2864247" y="4521546"/>
            <a:ext cx="2499841" cy="720080"/>
            <a:chOff x="2720231" y="5157192"/>
            <a:chExt cx="2499841" cy="720080"/>
          </a:xfrm>
        </p:grpSpPr>
        <p:sp>
          <p:nvSpPr>
            <p:cNvPr id="60" name="Line 29"/>
            <p:cNvSpPr>
              <a:spLocks noChangeShapeType="1"/>
            </p:cNvSpPr>
            <p:nvPr/>
          </p:nvSpPr>
          <p:spPr bwMode="auto">
            <a:xfrm flipV="1">
              <a:off x="2733700" y="5157192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30"/>
            <p:cNvSpPr>
              <a:spLocks noChangeShapeType="1"/>
            </p:cNvSpPr>
            <p:nvPr/>
          </p:nvSpPr>
          <p:spPr bwMode="auto">
            <a:xfrm flipV="1">
              <a:off x="2720231" y="5158780"/>
              <a:ext cx="181366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31"/>
            <p:cNvSpPr>
              <a:spLocks noChangeShapeType="1"/>
            </p:cNvSpPr>
            <p:nvPr/>
          </p:nvSpPr>
          <p:spPr bwMode="auto">
            <a:xfrm>
              <a:off x="4533900" y="5157192"/>
              <a:ext cx="0" cy="21431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32"/>
            <p:cNvSpPr>
              <a:spLocks noChangeShapeType="1"/>
            </p:cNvSpPr>
            <p:nvPr/>
          </p:nvSpPr>
          <p:spPr bwMode="auto">
            <a:xfrm flipV="1">
              <a:off x="2915816" y="5661248"/>
              <a:ext cx="53979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33"/>
            <p:cNvSpPr>
              <a:spLocks noChangeShapeType="1"/>
            </p:cNvSpPr>
            <p:nvPr/>
          </p:nvSpPr>
          <p:spPr bwMode="auto">
            <a:xfrm flipV="1">
              <a:off x="3205212" y="5877272"/>
              <a:ext cx="179883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34"/>
            <p:cNvSpPr>
              <a:spLocks noChangeShapeType="1"/>
            </p:cNvSpPr>
            <p:nvPr/>
          </p:nvSpPr>
          <p:spPr bwMode="auto">
            <a:xfrm flipV="1">
              <a:off x="5004048" y="5661248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36"/>
            <p:cNvSpPr>
              <a:spLocks noChangeShapeType="1"/>
            </p:cNvSpPr>
            <p:nvPr/>
          </p:nvSpPr>
          <p:spPr bwMode="auto">
            <a:xfrm flipH="1" flipV="1">
              <a:off x="3205212" y="5661248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32"/>
            <p:cNvSpPr>
              <a:spLocks noChangeShapeType="1"/>
            </p:cNvSpPr>
            <p:nvPr/>
          </p:nvSpPr>
          <p:spPr bwMode="auto">
            <a:xfrm flipV="1">
              <a:off x="4680273" y="5661248"/>
              <a:ext cx="53979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536655" y="4521546"/>
            <a:ext cx="2499841" cy="720080"/>
            <a:chOff x="2720231" y="5157192"/>
            <a:chExt cx="2499841" cy="720080"/>
          </a:xfrm>
        </p:grpSpPr>
        <p:sp>
          <p:nvSpPr>
            <p:cNvPr id="69" name="Line 29"/>
            <p:cNvSpPr>
              <a:spLocks noChangeShapeType="1"/>
            </p:cNvSpPr>
            <p:nvPr/>
          </p:nvSpPr>
          <p:spPr bwMode="auto">
            <a:xfrm flipV="1">
              <a:off x="2724175" y="5157192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30"/>
            <p:cNvSpPr>
              <a:spLocks noChangeShapeType="1"/>
            </p:cNvSpPr>
            <p:nvPr/>
          </p:nvSpPr>
          <p:spPr bwMode="auto">
            <a:xfrm flipV="1">
              <a:off x="2720231" y="5158780"/>
              <a:ext cx="181366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31"/>
            <p:cNvSpPr>
              <a:spLocks noChangeShapeType="1"/>
            </p:cNvSpPr>
            <p:nvPr/>
          </p:nvSpPr>
          <p:spPr bwMode="auto">
            <a:xfrm>
              <a:off x="4533900" y="5157192"/>
              <a:ext cx="0" cy="21431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32"/>
            <p:cNvSpPr>
              <a:spLocks noChangeShapeType="1"/>
            </p:cNvSpPr>
            <p:nvPr/>
          </p:nvSpPr>
          <p:spPr bwMode="auto">
            <a:xfrm flipV="1">
              <a:off x="2915816" y="5661248"/>
              <a:ext cx="53979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33"/>
            <p:cNvSpPr>
              <a:spLocks noChangeShapeType="1"/>
            </p:cNvSpPr>
            <p:nvPr/>
          </p:nvSpPr>
          <p:spPr bwMode="auto">
            <a:xfrm flipV="1">
              <a:off x="3205212" y="5877272"/>
              <a:ext cx="179883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34"/>
            <p:cNvSpPr>
              <a:spLocks noChangeShapeType="1"/>
            </p:cNvSpPr>
            <p:nvPr/>
          </p:nvSpPr>
          <p:spPr bwMode="auto">
            <a:xfrm flipV="1">
              <a:off x="5004048" y="5661248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36"/>
            <p:cNvSpPr>
              <a:spLocks noChangeShapeType="1"/>
            </p:cNvSpPr>
            <p:nvPr/>
          </p:nvSpPr>
          <p:spPr bwMode="auto">
            <a:xfrm flipH="1" flipV="1">
              <a:off x="3205212" y="5661248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32"/>
            <p:cNvSpPr>
              <a:spLocks noChangeShapeType="1"/>
            </p:cNvSpPr>
            <p:nvPr/>
          </p:nvSpPr>
          <p:spPr bwMode="auto">
            <a:xfrm flipV="1">
              <a:off x="4680273" y="5661248"/>
              <a:ext cx="53979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" name="AutoShape 29"/>
          <p:cNvSpPr>
            <a:spLocks/>
          </p:cNvSpPr>
          <p:nvPr/>
        </p:nvSpPr>
        <p:spPr bwMode="auto">
          <a:xfrm>
            <a:off x="6660232" y="3206352"/>
            <a:ext cx="1446200" cy="348233"/>
          </a:xfrm>
          <a:prstGeom prst="borderCallout2">
            <a:avLst>
              <a:gd name="adj1" fmla="val 54480"/>
              <a:gd name="adj2" fmla="val 239"/>
              <a:gd name="adj3" fmla="val 57061"/>
              <a:gd name="adj4" fmla="val -10903"/>
              <a:gd name="adj5" fmla="val 108601"/>
              <a:gd name="adj6" fmla="val -41098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</a:rPr>
              <a:t>符号位不变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78" name="AutoShape 9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38"/>
          <p:cNvSpPr txBox="1">
            <a:spLocks noChangeArrowheads="1"/>
          </p:cNvSpPr>
          <p:nvPr/>
        </p:nvSpPr>
        <p:spPr bwMode="auto">
          <a:xfrm>
            <a:off x="144464" y="332656"/>
            <a:ext cx="8820150" cy="1403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 [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baseline="-20000" dirty="0">
                <a:solidFill>
                  <a:schemeClr val="accent2"/>
                </a:solidFill>
              </a:rPr>
              <a:t>补</a:t>
            </a:r>
            <a:r>
              <a:rPr lang="zh-CN" altLang="en-US" dirty="0">
                <a:solidFill>
                  <a:schemeClr val="accent2"/>
                </a:solidFill>
              </a:rPr>
              <a:t>→</a:t>
            </a:r>
            <a:r>
              <a:rPr lang="en-US" altLang="zh-CN" i="1" dirty="0" smtClean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accent2"/>
                </a:solidFill>
              </a:rPr>
              <a:t>简便方法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en-US" altLang="zh-CN" dirty="0" smtClean="0">
                <a:solidFill>
                  <a:srgbClr val="990099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baseline="-18000" dirty="0">
                <a:solidFill>
                  <a:schemeClr val="tx1"/>
                </a:solidFill>
              </a:rPr>
              <a:t>的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符号位</a:t>
            </a:r>
            <a:r>
              <a:rPr lang="zh-CN" altLang="en-US" u="sng" dirty="0">
                <a:solidFill>
                  <a:srgbClr val="990099"/>
                </a:solidFill>
              </a:rPr>
              <a:t>为</a:t>
            </a:r>
            <a:r>
              <a:rPr lang="en-US" altLang="zh-CN" u="sng" dirty="0" smtClean="0">
                <a:solidFill>
                  <a:srgbClr val="990099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符号位</a:t>
            </a:r>
            <a:r>
              <a:rPr lang="zh-CN" altLang="en-US" dirty="0" smtClean="0">
                <a:solidFill>
                  <a:schemeClr val="tx1"/>
                </a:solidFill>
              </a:rPr>
              <a:t>＝＋，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baseline="-16000" dirty="0">
                <a:solidFill>
                  <a:schemeClr val="tx1"/>
                </a:solidFill>
              </a:rPr>
              <a:t>数值位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补的数值位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1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       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补的符号位</a:t>
            </a:r>
            <a:r>
              <a:rPr lang="zh-CN" altLang="en-US" u="sng" dirty="0">
                <a:solidFill>
                  <a:srgbClr val="990099"/>
                </a:solidFill>
              </a:rPr>
              <a:t>为</a:t>
            </a:r>
            <a:r>
              <a:rPr lang="en-US" altLang="zh-CN" u="sng" dirty="0" smtClean="0">
                <a:solidFill>
                  <a:srgbClr val="990099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符号位</a:t>
            </a:r>
            <a:r>
              <a:rPr lang="zh-CN" altLang="en-US" dirty="0" smtClean="0">
                <a:solidFill>
                  <a:schemeClr val="tx1"/>
                </a:solidFill>
              </a:rPr>
              <a:t>＝－，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baseline="-16000" dirty="0">
                <a:solidFill>
                  <a:schemeClr val="tx1"/>
                </a:solidFill>
              </a:rPr>
              <a:t>数值位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补的数值位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altLang="zh-CN" u="sng" dirty="0">
              <a:solidFill>
                <a:schemeClr val="tx1"/>
              </a:solidFill>
            </a:endParaRPr>
          </a:p>
        </p:txBody>
      </p:sp>
      <p:sp>
        <p:nvSpPr>
          <p:cNvPr id="79" name="Line 32"/>
          <p:cNvSpPr>
            <a:spLocks noChangeShapeType="1"/>
          </p:cNvSpPr>
          <p:nvPr/>
        </p:nvSpPr>
        <p:spPr bwMode="auto">
          <a:xfrm flipV="1">
            <a:off x="6876256" y="1268760"/>
            <a:ext cx="144189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" name="Line 32"/>
          <p:cNvSpPr>
            <a:spLocks noChangeShapeType="1"/>
          </p:cNvSpPr>
          <p:nvPr/>
        </p:nvSpPr>
        <p:spPr bwMode="auto">
          <a:xfrm flipV="1">
            <a:off x="5724128" y="3897857"/>
            <a:ext cx="150507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49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27" grpId="0"/>
      <p:bldP spid="37" grpId="0"/>
      <p:bldP spid="57" grpId="0"/>
      <p:bldP spid="58" grpId="0"/>
      <p:bldP spid="77" grpId="0" animBg="1"/>
      <p:bldP spid="8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4019-76E6-4880-AE9D-0B5FE069B0DC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05922" name="Text Box 98"/>
          <p:cNvSpPr txBox="1">
            <a:spLocks noChangeArrowheads="1"/>
          </p:cNvSpPr>
          <p:nvPr/>
        </p:nvSpPr>
        <p:spPr bwMode="auto">
          <a:xfrm>
            <a:off x="179388" y="3297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*[</a:t>
            </a:r>
            <a:r>
              <a:rPr lang="en-US" altLang="zh-CN" i="1" dirty="0">
                <a:solidFill>
                  <a:srgbClr val="C00000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</a:rPr>
              <a:t>]</a:t>
            </a:r>
            <a:r>
              <a:rPr lang="zh-CN" altLang="en-US" baseline="-18000" dirty="0">
                <a:solidFill>
                  <a:srgbClr val="C00000"/>
                </a:solidFill>
              </a:rPr>
              <a:t>补</a:t>
            </a:r>
            <a:r>
              <a:rPr lang="zh-CN" altLang="en-US" dirty="0">
                <a:solidFill>
                  <a:srgbClr val="C00000"/>
                </a:solidFill>
              </a:rPr>
              <a:t>与</a:t>
            </a:r>
            <a:r>
              <a:rPr lang="en-US" altLang="zh-CN" dirty="0">
                <a:solidFill>
                  <a:srgbClr val="C00000"/>
                </a:solidFill>
              </a:rPr>
              <a:t>[-</a:t>
            </a:r>
            <a:r>
              <a:rPr lang="en-US" altLang="zh-CN" i="1" dirty="0">
                <a:solidFill>
                  <a:srgbClr val="C00000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</a:rPr>
              <a:t>]</a:t>
            </a:r>
            <a:r>
              <a:rPr lang="zh-CN" altLang="en-US" baseline="-18000" dirty="0">
                <a:solidFill>
                  <a:srgbClr val="C00000"/>
                </a:solidFill>
              </a:rPr>
              <a:t>补</a:t>
            </a:r>
            <a:r>
              <a:rPr lang="zh-CN" altLang="en-US" dirty="0">
                <a:solidFill>
                  <a:srgbClr val="C00000"/>
                </a:solidFill>
              </a:rPr>
              <a:t>的关系：</a:t>
            </a:r>
          </a:p>
        </p:txBody>
      </p:sp>
      <p:grpSp>
        <p:nvGrpSpPr>
          <p:cNvPr id="205935" name="Group 111"/>
          <p:cNvGrpSpPr>
            <a:grpSpLocks/>
          </p:cNvGrpSpPr>
          <p:nvPr/>
        </p:nvGrpSpPr>
        <p:grpSpPr bwMode="auto">
          <a:xfrm>
            <a:off x="179388" y="775048"/>
            <a:ext cx="8785225" cy="1463675"/>
            <a:chOff x="113" y="419"/>
            <a:chExt cx="5534" cy="922"/>
          </a:xfrm>
        </p:grpSpPr>
        <p:sp>
          <p:nvSpPr>
            <p:cNvPr id="205924" name="Text Box 100"/>
            <p:cNvSpPr txBox="1">
              <a:spLocks noChangeArrowheads="1"/>
            </p:cNvSpPr>
            <p:nvPr/>
          </p:nvSpPr>
          <p:spPr bwMode="auto">
            <a:xfrm>
              <a:off x="113" y="419"/>
              <a:ext cx="5534" cy="9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      </a:t>
              </a:r>
              <a:r>
                <a:rPr lang="zh-CN" altLang="en-US" dirty="0">
                  <a:solidFill>
                    <a:schemeClr val="tx1"/>
                  </a:solidFill>
                </a:rPr>
                <a:t>设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，则</a:t>
              </a:r>
            </a:p>
            <a:p>
              <a:r>
                <a:rPr lang="zh-CN" altLang="en-US" dirty="0">
                  <a:solidFill>
                    <a:schemeClr val="accent2"/>
                  </a:solidFill>
                </a:rPr>
                <a:t>     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①当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rgbClr val="990099"/>
                  </a:solidFill>
                </a:rPr>
                <a:t>≥0</a:t>
              </a:r>
              <a:r>
                <a:rPr lang="zh-CN" altLang="en-US" dirty="0">
                  <a:solidFill>
                    <a:schemeClr val="tx1"/>
                  </a:solidFill>
                </a:rPr>
                <a:t>时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zh-CN" altLang="en-US" dirty="0">
                  <a:solidFill>
                    <a:schemeClr val="tx1"/>
                  </a:solidFill>
                </a:rPr>
                <a:t>其中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=0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</a:p>
            <a:p>
              <a:r>
                <a:rPr lang="zh-CN" altLang="en-US" dirty="0">
                  <a:solidFill>
                    <a:schemeClr val="tx1"/>
                  </a:solidFill>
                </a:rPr>
                <a:t>        </a:t>
              </a:r>
              <a:r>
                <a:rPr lang="en-US" altLang="zh-CN" dirty="0">
                  <a:solidFill>
                    <a:srgbClr val="990099"/>
                  </a:solidFill>
                </a:rPr>
                <a:t>[-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rgbClr val="990099"/>
                  </a:solidFill>
                </a:rPr>
                <a:t>]</a:t>
              </a:r>
              <a:r>
                <a:rPr lang="zh-CN" altLang="en-US" baseline="-18000" dirty="0">
                  <a:solidFill>
                    <a:srgbClr val="990099"/>
                  </a:solidFill>
                </a:rPr>
                <a:t>补</a:t>
              </a:r>
              <a:r>
                <a:rPr lang="zh-CN" altLang="en-US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+1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rgbClr val="FF3399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n-1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n-2</a:t>
              </a:r>
              <a:r>
                <a:rPr lang="en-US" altLang="zh-CN" dirty="0">
                  <a:solidFill>
                    <a:srgbClr val="990099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0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+1</a:t>
              </a:r>
              <a:endParaRPr lang="en-US" altLang="zh-CN" baseline="-18000" dirty="0">
                <a:solidFill>
                  <a:srgbClr val="990099"/>
                </a:solidFill>
              </a:endParaRPr>
            </a:p>
          </p:txBody>
        </p:sp>
        <p:sp>
          <p:nvSpPr>
            <p:cNvPr id="205925" name="Line 101"/>
            <p:cNvSpPr>
              <a:spLocks noChangeShapeType="1"/>
            </p:cNvSpPr>
            <p:nvPr/>
          </p:nvSpPr>
          <p:spPr bwMode="auto">
            <a:xfrm>
              <a:off x="1791" y="1125"/>
              <a:ext cx="26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26" name="Line 102"/>
            <p:cNvSpPr>
              <a:spLocks noChangeShapeType="1"/>
            </p:cNvSpPr>
            <p:nvPr/>
          </p:nvSpPr>
          <p:spPr bwMode="auto">
            <a:xfrm>
              <a:off x="2266" y="1125"/>
              <a:ext cx="14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27" name="Line 103"/>
            <p:cNvSpPr>
              <a:spLocks noChangeShapeType="1"/>
            </p:cNvSpPr>
            <p:nvPr/>
          </p:nvSpPr>
          <p:spPr bwMode="auto">
            <a:xfrm>
              <a:off x="2868" y="1118"/>
              <a:ext cx="27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28" name="Line 104"/>
            <p:cNvSpPr>
              <a:spLocks noChangeShapeType="1"/>
            </p:cNvSpPr>
            <p:nvPr/>
          </p:nvSpPr>
          <p:spPr bwMode="auto">
            <a:xfrm>
              <a:off x="3657" y="1118"/>
              <a:ext cx="14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29" name="Line 105"/>
            <p:cNvSpPr>
              <a:spLocks noChangeShapeType="1"/>
            </p:cNvSpPr>
            <p:nvPr/>
          </p:nvSpPr>
          <p:spPr bwMode="auto">
            <a:xfrm>
              <a:off x="3168" y="1118"/>
              <a:ext cx="29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937" name="Text Box 113"/>
          <p:cNvSpPr txBox="1">
            <a:spLocks noChangeArrowheads="1"/>
          </p:cNvSpPr>
          <p:nvPr/>
        </p:nvSpPr>
        <p:spPr bwMode="auto">
          <a:xfrm>
            <a:off x="144463" y="3253135"/>
            <a:ext cx="88201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[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baseline="-20000" dirty="0">
                <a:solidFill>
                  <a:schemeClr val="accent2"/>
                </a:solidFill>
              </a:rPr>
              <a:t>补</a:t>
            </a:r>
            <a:r>
              <a:rPr lang="zh-CN" altLang="en-US" dirty="0">
                <a:solidFill>
                  <a:schemeClr val="accent2"/>
                </a:solidFill>
              </a:rPr>
              <a:t>→</a:t>
            </a:r>
            <a:r>
              <a:rPr lang="en-US" altLang="zh-CN" dirty="0">
                <a:solidFill>
                  <a:schemeClr val="accent2"/>
                </a:solidFill>
              </a:rPr>
              <a:t>[-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accent2"/>
                </a:solidFill>
                <a:latin typeface="Times New Roman" pitchFamily="18" charset="0"/>
              </a:rPr>
              <a:t>补</a:t>
            </a:r>
            <a:r>
              <a:rPr lang="zh-CN" altLang="en-US" dirty="0">
                <a:solidFill>
                  <a:schemeClr val="accent2"/>
                </a:solidFill>
              </a:rPr>
              <a:t>简便方法</a:t>
            </a:r>
            <a:r>
              <a:rPr lang="en-US" altLang="zh-CN" dirty="0" smtClean="0">
                <a:solidFill>
                  <a:schemeClr val="accent2"/>
                </a:solidFill>
                <a:latin typeface="Times New Roman" pitchFamily="18" charset="0"/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u="sng" dirty="0">
                <a:solidFill>
                  <a:schemeClr val="tx1"/>
                </a:solidFill>
              </a:rPr>
              <a:t>所有</a:t>
            </a:r>
            <a:r>
              <a:rPr lang="zh-CN" altLang="en-US" u="sng" dirty="0" smtClean="0">
                <a:solidFill>
                  <a:schemeClr val="tx1"/>
                </a:solidFill>
              </a:rPr>
              <a:t>位</a:t>
            </a:r>
            <a:r>
              <a:rPr lang="zh-CN" altLang="en-US" dirty="0">
                <a:solidFill>
                  <a:schemeClr val="tx1"/>
                </a:solidFill>
              </a:rPr>
              <a:t>取</a:t>
            </a:r>
            <a:r>
              <a:rPr lang="zh-CN" altLang="en-US" dirty="0" smtClean="0">
                <a:solidFill>
                  <a:schemeClr val="tx1"/>
                </a:solidFill>
              </a:rPr>
              <a:t>反、</a:t>
            </a:r>
            <a:r>
              <a:rPr lang="zh-CN" altLang="en-US" dirty="0">
                <a:solidFill>
                  <a:schemeClr val="tx1"/>
                </a:solidFill>
              </a:rPr>
              <a:t>末位加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en-US" altLang="zh-CN" dirty="0" smtClean="0">
                <a:solidFill>
                  <a:schemeClr val="accent2"/>
                </a:solidFill>
              </a:rPr>
              <a:t>[-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baseline="-18000" dirty="0">
                <a:solidFill>
                  <a:schemeClr val="accent2"/>
                </a:solidFill>
              </a:rPr>
              <a:t>补</a:t>
            </a:r>
            <a:r>
              <a:rPr lang="zh-CN" altLang="en-US" dirty="0">
                <a:solidFill>
                  <a:schemeClr val="accent2"/>
                </a:solidFill>
              </a:rPr>
              <a:t>→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accent2"/>
                </a:solidFill>
              </a:rPr>
              <a:t>补</a:t>
            </a:r>
            <a:r>
              <a:rPr lang="zh-CN" altLang="en-US" dirty="0">
                <a:solidFill>
                  <a:schemeClr val="accent2"/>
                </a:solidFill>
              </a:rPr>
              <a:t>简便方法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[-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u="sng" dirty="0" smtClean="0">
                <a:solidFill>
                  <a:schemeClr val="tx1"/>
                </a:solidFill>
              </a:rPr>
              <a:t>所有位</a:t>
            </a:r>
            <a:r>
              <a:rPr lang="zh-CN" altLang="en-US" dirty="0" smtClean="0">
                <a:solidFill>
                  <a:schemeClr val="tx1"/>
                </a:solidFill>
              </a:rPr>
              <a:t>取反、</a:t>
            </a:r>
            <a:r>
              <a:rPr lang="zh-CN" altLang="en-US" dirty="0">
                <a:solidFill>
                  <a:schemeClr val="tx1"/>
                </a:solidFill>
              </a:rPr>
              <a:t>末位加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5938" name="Text Box 114"/>
          <p:cNvSpPr txBox="1">
            <a:spLocks noChangeArrowheads="1"/>
          </p:cNvSpPr>
          <p:nvPr/>
        </p:nvSpPr>
        <p:spPr bwMode="auto">
          <a:xfrm>
            <a:off x="179388" y="4357466"/>
            <a:ext cx="626427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11—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en-US" altLang="zh-CN" dirty="0" smtClean="0">
                <a:solidFill>
                  <a:srgbClr val="990099"/>
                </a:solidFill>
              </a:rPr>
              <a:t>10</a:t>
            </a:r>
            <a:endParaRPr lang="en-US" altLang="zh-CN" b="0" dirty="0">
              <a:solidFill>
                <a:srgbClr val="990099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30525" y="4331246"/>
            <a:ext cx="3009900" cy="648073"/>
            <a:chOff x="2930525" y="4365103"/>
            <a:chExt cx="3009900" cy="648073"/>
          </a:xfrm>
        </p:grpSpPr>
        <p:sp>
          <p:nvSpPr>
            <p:cNvPr id="205942" name="Line 118"/>
            <p:cNvSpPr>
              <a:spLocks noChangeShapeType="1"/>
            </p:cNvSpPr>
            <p:nvPr/>
          </p:nvSpPr>
          <p:spPr bwMode="auto">
            <a:xfrm flipV="1">
              <a:off x="2930525" y="4365103"/>
              <a:ext cx="0" cy="15675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3" name="Line 119"/>
            <p:cNvSpPr>
              <a:spLocks noChangeShapeType="1"/>
            </p:cNvSpPr>
            <p:nvPr/>
          </p:nvSpPr>
          <p:spPr bwMode="auto">
            <a:xfrm flipV="1">
              <a:off x="2930525" y="4365104"/>
              <a:ext cx="22304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4" name="Line 120"/>
            <p:cNvSpPr>
              <a:spLocks noChangeShapeType="1"/>
            </p:cNvSpPr>
            <p:nvPr/>
          </p:nvSpPr>
          <p:spPr bwMode="auto">
            <a:xfrm>
              <a:off x="5160963" y="4365103"/>
              <a:ext cx="0" cy="15675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5" name="Line 121"/>
            <p:cNvSpPr>
              <a:spLocks noChangeShapeType="1"/>
            </p:cNvSpPr>
            <p:nvPr/>
          </p:nvSpPr>
          <p:spPr bwMode="auto">
            <a:xfrm flipV="1">
              <a:off x="3103563" y="4837410"/>
              <a:ext cx="5746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6" name="Line 122"/>
            <p:cNvSpPr>
              <a:spLocks noChangeShapeType="1"/>
            </p:cNvSpPr>
            <p:nvPr/>
          </p:nvSpPr>
          <p:spPr bwMode="auto">
            <a:xfrm flipV="1">
              <a:off x="3349625" y="5013176"/>
              <a:ext cx="23018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7" name="Line 123"/>
            <p:cNvSpPr>
              <a:spLocks noChangeShapeType="1"/>
            </p:cNvSpPr>
            <p:nvPr/>
          </p:nvSpPr>
          <p:spPr bwMode="auto">
            <a:xfrm flipH="1" flipV="1">
              <a:off x="5651500" y="4843760"/>
              <a:ext cx="1587" cy="16941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8" name="Line 124"/>
            <p:cNvSpPr>
              <a:spLocks noChangeShapeType="1"/>
            </p:cNvSpPr>
            <p:nvPr/>
          </p:nvSpPr>
          <p:spPr bwMode="auto">
            <a:xfrm flipV="1">
              <a:off x="5365750" y="4837410"/>
              <a:ext cx="5746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9" name="Line 125"/>
            <p:cNvSpPr>
              <a:spLocks noChangeShapeType="1"/>
            </p:cNvSpPr>
            <p:nvPr/>
          </p:nvSpPr>
          <p:spPr bwMode="auto">
            <a:xfrm flipV="1">
              <a:off x="3349625" y="4837410"/>
              <a:ext cx="0" cy="17576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952" name="AutoShape 12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953" name="AutoShape 12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9388" y="2243485"/>
            <a:ext cx="8785225" cy="1006475"/>
            <a:chOff x="179388" y="2205335"/>
            <a:chExt cx="8785225" cy="1006475"/>
          </a:xfrm>
        </p:grpSpPr>
        <p:sp>
          <p:nvSpPr>
            <p:cNvPr id="205933" name="Text Box 109"/>
            <p:cNvSpPr txBox="1">
              <a:spLocks noChangeArrowheads="1"/>
            </p:cNvSpPr>
            <p:nvPr/>
          </p:nvSpPr>
          <p:spPr bwMode="auto">
            <a:xfrm>
              <a:off x="179388" y="2205335"/>
              <a:ext cx="8785225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     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②当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rgbClr val="990099"/>
                  </a:solidFill>
                </a:rPr>
                <a:t>＜</a:t>
              </a:r>
              <a:r>
                <a:rPr lang="en-US" altLang="zh-CN" dirty="0">
                  <a:solidFill>
                    <a:srgbClr val="990099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zh-CN" altLang="en-US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-|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|</a:t>
              </a:r>
              <a:r>
                <a:rPr lang="zh-CN" altLang="en-US" dirty="0">
                  <a:solidFill>
                    <a:schemeClr val="tx1"/>
                  </a:solidFill>
                </a:rPr>
                <a:t>，其中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=1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</a:p>
            <a:p>
              <a:r>
                <a:rPr lang="zh-CN" altLang="en-US" dirty="0">
                  <a:solidFill>
                    <a:schemeClr val="tx1"/>
                  </a:solidFill>
                </a:rPr>
                <a:t>        </a:t>
              </a:r>
              <a:r>
                <a:rPr lang="en-US" altLang="zh-CN" dirty="0">
                  <a:solidFill>
                    <a:srgbClr val="990099"/>
                  </a:solidFill>
                </a:rPr>
                <a:t>[-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rgbClr val="990099"/>
                  </a:solidFill>
                </a:rPr>
                <a:t>]</a:t>
              </a:r>
              <a:r>
                <a:rPr lang="zh-CN" altLang="en-US" baseline="-18000" dirty="0">
                  <a:solidFill>
                    <a:srgbClr val="990099"/>
                  </a:solidFill>
                </a:rPr>
                <a:t>补</a:t>
              </a:r>
              <a:r>
                <a:rPr lang="zh-CN" altLang="en-US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=|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|=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-[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=11…1-[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+1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rgbClr val="FF3399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n-1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n-2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…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0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+1</a:t>
              </a:r>
              <a:endParaRPr lang="en-US" altLang="zh-CN" baseline="-18000" dirty="0">
                <a:solidFill>
                  <a:srgbClr val="990099"/>
                </a:solidFill>
              </a:endParaRPr>
            </a:p>
          </p:txBody>
        </p:sp>
        <p:sp>
          <p:nvSpPr>
            <p:cNvPr id="32" name="Line 103"/>
            <p:cNvSpPr>
              <a:spLocks noChangeShapeType="1"/>
            </p:cNvSpPr>
            <p:nvPr/>
          </p:nvSpPr>
          <p:spPr bwMode="auto">
            <a:xfrm>
              <a:off x="6956731" y="2852936"/>
              <a:ext cx="43338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04"/>
            <p:cNvSpPr>
              <a:spLocks noChangeShapeType="1"/>
            </p:cNvSpPr>
            <p:nvPr/>
          </p:nvSpPr>
          <p:spPr bwMode="auto">
            <a:xfrm>
              <a:off x="8209268" y="2852936"/>
              <a:ext cx="22542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05"/>
            <p:cNvSpPr>
              <a:spLocks noChangeShapeType="1"/>
            </p:cNvSpPr>
            <p:nvPr/>
          </p:nvSpPr>
          <p:spPr bwMode="auto">
            <a:xfrm>
              <a:off x="7432981" y="2852936"/>
              <a:ext cx="46831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20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37" grpId="0"/>
      <p:bldP spid="2059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21E1-5C03-462F-93BC-5BD70334E10C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03810" name="Text Box 34"/>
          <p:cNvSpPr txBox="1">
            <a:spLocks noChangeArrowheads="1"/>
          </p:cNvSpPr>
          <p:nvPr/>
        </p:nvSpPr>
        <p:spPr bwMode="auto">
          <a:xfrm>
            <a:off x="179389" y="295488"/>
            <a:ext cx="6768876" cy="155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练习</a:t>
            </a:r>
            <a:r>
              <a:rPr lang="en-US" altLang="zh-CN" dirty="0" smtClean="0">
                <a:solidFill>
                  <a:srgbClr val="990099"/>
                </a:solidFill>
              </a:rPr>
              <a:t>3—</a:t>
            </a:r>
            <a:endParaRPr lang="en-US" altLang="zh-CN" dirty="0">
              <a:solidFill>
                <a:srgbClr val="990099"/>
              </a:solidFill>
            </a:endParaRPr>
          </a:p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①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=+01001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       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</a:p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     </a:t>
            </a:r>
            <a:r>
              <a:rPr lang="en-US" altLang="zh-CN" dirty="0" smtClean="0">
                <a:solidFill>
                  <a:schemeClr val="tx1"/>
                </a:solidFill>
              </a:rPr>
              <a:t>②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=-01010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       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           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3829" name="Text Box 53"/>
          <p:cNvSpPr txBox="1">
            <a:spLocks noChangeArrowheads="1"/>
          </p:cNvSpPr>
          <p:nvPr/>
        </p:nvSpPr>
        <p:spPr bwMode="auto">
          <a:xfrm>
            <a:off x="179389" y="1772816"/>
            <a:ext cx="6912892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③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=001010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       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</a:p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     </a:t>
            </a:r>
            <a:r>
              <a:rPr lang="en-US" altLang="zh-CN" dirty="0" smtClean="0">
                <a:solidFill>
                  <a:schemeClr val="tx1"/>
                </a:solidFill>
              </a:rPr>
              <a:t>④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=101110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       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3835" name="Text Box 59"/>
          <p:cNvSpPr txBox="1">
            <a:spLocks noChangeArrowheads="1"/>
          </p:cNvSpPr>
          <p:nvPr/>
        </p:nvSpPr>
        <p:spPr bwMode="auto">
          <a:xfrm>
            <a:off x="179389" y="2852936"/>
            <a:ext cx="7056908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⑤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=001110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       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</a:p>
          <a:p>
            <a:pPr>
              <a:lnSpc>
                <a:spcPct val="135000"/>
              </a:lnSpc>
            </a:pPr>
            <a:r>
              <a:rPr lang="en-US" altLang="zh-CN" dirty="0" smtClean="0">
                <a:solidFill>
                  <a:srgbClr val="990099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⑥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=101110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       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3841" name="Text Box 65"/>
          <p:cNvSpPr txBox="1">
            <a:spLocks noChangeArrowheads="1"/>
          </p:cNvSpPr>
          <p:nvPr/>
        </p:nvSpPr>
        <p:spPr bwMode="auto">
          <a:xfrm>
            <a:off x="179388" y="3861048"/>
            <a:ext cx="7416947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⑦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dirty="0">
                <a:solidFill>
                  <a:schemeClr val="tx1"/>
                </a:solidFill>
              </a:rPr>
              <a:t>[-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=101011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       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</a:p>
          <a:p>
            <a:pPr>
              <a:lnSpc>
                <a:spcPct val="135000"/>
              </a:lnSpc>
            </a:pPr>
            <a:r>
              <a:rPr lang="en-US" altLang="zh-CN" dirty="0" smtClean="0">
                <a:solidFill>
                  <a:srgbClr val="990099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⑧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dirty="0">
                <a:solidFill>
                  <a:schemeClr val="tx1"/>
                </a:solidFill>
              </a:rPr>
              <a:t>[-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=001001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       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3858" name="AutoShape 8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812" name="Text Box 36"/>
          <p:cNvSpPr txBox="1">
            <a:spLocks noChangeArrowheads="1"/>
          </p:cNvSpPr>
          <p:nvPr/>
        </p:nvSpPr>
        <p:spPr bwMode="auto">
          <a:xfrm>
            <a:off x="4283968" y="764704"/>
            <a:ext cx="3672408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>
              <a:lnSpc>
                <a:spcPct val="135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01001        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01001</a:t>
            </a:r>
          </a:p>
          <a:p>
            <a:pPr marL="1973263" indent="-1973263">
              <a:lnSpc>
                <a:spcPct val="135000"/>
              </a:lnSpc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01010</a:t>
            </a:r>
            <a:r>
              <a:rPr lang="en-US" altLang="zh-CN" b="0" dirty="0" smtClean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10110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4283968" y="1772816"/>
            <a:ext cx="3672408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>
              <a:lnSpc>
                <a:spcPct val="135000"/>
              </a:lnSpc>
            </a:pP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01010</a:t>
            </a:r>
            <a:r>
              <a:rPr lang="en-US" altLang="zh-CN" dirty="0" smtClean="0">
                <a:solidFill>
                  <a:schemeClr val="tx1"/>
                </a:solidFill>
              </a:rPr>
              <a:t>         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01010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973263" indent="-1973263">
              <a:lnSpc>
                <a:spcPct val="135000"/>
              </a:lnSpc>
            </a:pP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01110</a:t>
            </a:r>
            <a:r>
              <a:rPr lang="en-US" altLang="zh-CN" b="0" dirty="0" smtClean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10010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4283968" y="2843527"/>
            <a:ext cx="3816424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>
              <a:lnSpc>
                <a:spcPct val="135000"/>
              </a:lnSpc>
            </a:pP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01110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  <a:r>
              <a:rPr lang="en-US" altLang="zh-CN" b="0" dirty="0" smtClean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10010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973263" indent="-1973263">
              <a:lnSpc>
                <a:spcPct val="135000"/>
              </a:lnSpc>
            </a:pP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10010 </a:t>
            </a:r>
            <a:r>
              <a:rPr lang="en-US" altLang="zh-CN" b="0" dirty="0" smtClean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10010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4932040" y="3851639"/>
            <a:ext cx="3672408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>
              <a:lnSpc>
                <a:spcPct val="135000"/>
              </a:lnSpc>
            </a:pP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10101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  <a:r>
              <a:rPr lang="en-US" altLang="zh-CN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10101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973263" indent="-1973263">
              <a:lnSpc>
                <a:spcPct val="135000"/>
              </a:lnSpc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10111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  <a:r>
              <a:rPr lang="en-US" altLang="zh-CN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01001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3683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9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12" grpId="0"/>
      <p:bldP spid="38" grpId="0"/>
      <p:bldP spid="39" grpId="0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CF7-41DF-4CF4-9CFC-619D23E05908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73764" name="Text Box 4"/>
          <p:cNvSpPr txBox="1">
            <a:spLocks noChangeArrowheads="1"/>
          </p:cNvSpPr>
          <p:nvPr/>
        </p:nvSpPr>
        <p:spPr bwMode="auto">
          <a:xfrm>
            <a:off x="179388" y="3693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zh-CN" altLang="en-US" dirty="0" smtClean="0">
                <a:solidFill>
                  <a:srgbClr val="FF3399"/>
                </a:solidFill>
              </a:rPr>
              <a:t>反码</a:t>
            </a:r>
            <a:r>
              <a:rPr lang="en-US" altLang="zh-CN" dirty="0" smtClean="0">
                <a:solidFill>
                  <a:srgbClr val="FF3399"/>
                </a:solidFill>
              </a:rPr>
              <a:t>(o</a:t>
            </a:r>
            <a:r>
              <a:rPr lang="en-US" altLang="zh-CN" b="0" dirty="0" smtClean="0">
                <a:solidFill>
                  <a:srgbClr val="FF3399"/>
                </a:solidFill>
                <a:latin typeface="+mn-lt"/>
              </a:rPr>
              <a:t>nes</a:t>
            </a:r>
            <a:r>
              <a:rPr lang="en-US" altLang="zh-CN" b="0" dirty="0" smtClean="0">
                <a:solidFill>
                  <a:srgbClr val="FF3399"/>
                </a:solidFill>
                <a:latin typeface="+mn-lt"/>
                <a:sym typeface="Symbol"/>
              </a:rPr>
              <a:t></a:t>
            </a:r>
            <a:r>
              <a:rPr lang="en-US" altLang="zh-CN" b="0" dirty="0" smtClean="0">
                <a:solidFill>
                  <a:srgbClr val="FF3399"/>
                </a:solidFill>
                <a:latin typeface="+mn-lt"/>
              </a:rPr>
              <a:t> complement</a:t>
            </a:r>
            <a:r>
              <a:rPr lang="en-US" altLang="zh-CN" dirty="0" smtClean="0">
                <a:solidFill>
                  <a:srgbClr val="FF3399"/>
                </a:solidFill>
              </a:rPr>
              <a:t>)</a:t>
            </a:r>
            <a:r>
              <a:rPr lang="zh-CN" altLang="en-US" dirty="0" smtClean="0">
                <a:solidFill>
                  <a:srgbClr val="FF3399"/>
                </a:solidFill>
              </a:rPr>
              <a:t>表示</a:t>
            </a:r>
            <a:r>
              <a:rPr lang="zh-CN" altLang="en-US" dirty="0">
                <a:solidFill>
                  <a:srgbClr val="FF3399"/>
                </a:solidFill>
              </a:rPr>
              <a:t>法</a:t>
            </a:r>
          </a:p>
          <a:p>
            <a:pPr marL="1973263" indent="-1973263"/>
            <a:r>
              <a:rPr lang="zh-CN" altLang="en-US" dirty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 编码目标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作为补码转换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u="sng" dirty="0" smtClean="0">
                <a:solidFill>
                  <a:srgbClr val="990099"/>
                </a:solidFill>
              </a:rPr>
              <a:t>过渡</a:t>
            </a:r>
            <a:r>
              <a:rPr lang="zh-CN" altLang="en-US" u="sng" dirty="0">
                <a:solidFill>
                  <a:srgbClr val="990099"/>
                </a:solidFill>
              </a:rPr>
              <a:t>编码</a:t>
            </a:r>
          </a:p>
        </p:txBody>
      </p:sp>
      <p:sp>
        <p:nvSpPr>
          <p:cNvPr id="373765" name="Text Box 5"/>
          <p:cNvSpPr txBox="1">
            <a:spLocks noChangeArrowheads="1"/>
          </p:cNvSpPr>
          <p:nvPr/>
        </p:nvSpPr>
        <p:spPr bwMode="auto">
          <a:xfrm>
            <a:off x="179388" y="137741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整数反码定义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设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±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，则模为</a:t>
            </a:r>
            <a:r>
              <a:rPr lang="en-US" altLang="zh-CN" dirty="0" smtClean="0">
                <a:solidFill>
                  <a:srgbClr val="990099"/>
                </a:solidFill>
              </a:rPr>
              <a:t>2</a:t>
            </a:r>
            <a:r>
              <a:rPr lang="en-US" altLang="zh-CN" baseline="36000" dirty="0" smtClean="0">
                <a:solidFill>
                  <a:srgbClr val="990099"/>
                </a:solidFill>
              </a:rPr>
              <a:t>n</a:t>
            </a:r>
            <a:r>
              <a:rPr lang="zh-CN" altLang="en-US" dirty="0" smtClean="0">
                <a:solidFill>
                  <a:srgbClr val="990099"/>
                </a:solidFill>
              </a:rPr>
              <a:t>－</a:t>
            </a: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，即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73766" name="Group 6"/>
          <p:cNvGrpSpPr>
            <a:grpSpLocks/>
          </p:cNvGrpSpPr>
          <p:nvPr/>
        </p:nvGrpSpPr>
        <p:grpSpPr bwMode="auto">
          <a:xfrm>
            <a:off x="971600" y="1807656"/>
            <a:ext cx="7943851" cy="790575"/>
            <a:chOff x="612" y="1481"/>
            <a:chExt cx="5004" cy="498"/>
          </a:xfrm>
        </p:grpSpPr>
        <p:sp>
          <p:nvSpPr>
            <p:cNvPr id="373767" name="Text Box 7"/>
            <p:cNvSpPr txBox="1">
              <a:spLocks noChangeArrowheads="1"/>
            </p:cNvSpPr>
            <p:nvPr/>
          </p:nvSpPr>
          <p:spPr bwMode="auto">
            <a:xfrm>
              <a:off x="612" y="1617"/>
              <a:ext cx="2721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反</a:t>
              </a:r>
              <a:r>
                <a:rPr lang="zh-CN" altLang="en-US" baseline="-20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pitchFamily="18" charset="0"/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6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</a:rPr>
                <a:t>-1)+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 (mod 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</a:rPr>
                <a:t>-1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373768" name="Text Box 8"/>
            <p:cNvSpPr txBox="1">
              <a:spLocks noChangeArrowheads="1"/>
            </p:cNvSpPr>
            <p:nvPr/>
          </p:nvSpPr>
          <p:spPr bwMode="auto">
            <a:xfrm>
              <a:off x="3379" y="1481"/>
              <a:ext cx="2237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   </a:t>
              </a:r>
              <a:r>
                <a:rPr lang="en-US" altLang="zh-CN" i="1" dirty="0">
                  <a:solidFill>
                    <a:schemeClr val="tx1"/>
                  </a:solidFill>
                </a:rPr>
                <a:t>          </a:t>
              </a:r>
              <a:r>
                <a:rPr lang="en-US" altLang="zh-CN" dirty="0">
                  <a:solidFill>
                    <a:schemeClr val="tx1"/>
                  </a:solidFill>
                </a:rPr>
                <a:t>0≤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dirty="0">
                  <a:solidFill>
                    <a:schemeClr val="tx1"/>
                  </a:solidFill>
                </a:rPr>
                <a:t>(2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</a:rPr>
                <a:t>-1)+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  -2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i="1" dirty="0" smtClean="0">
                  <a:solidFill>
                    <a:schemeClr val="tx1"/>
                  </a:solidFill>
                  <a:latin typeface="Times New Roman" pitchFamily="18" charset="0"/>
                </a:rPr>
                <a:t>＜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373769" name="AutoShape 9"/>
            <p:cNvSpPr>
              <a:spLocks/>
            </p:cNvSpPr>
            <p:nvPr/>
          </p:nvSpPr>
          <p:spPr bwMode="auto">
            <a:xfrm>
              <a:off x="3319" y="1571"/>
              <a:ext cx="48" cy="363"/>
            </a:xfrm>
            <a:prstGeom prst="leftBrace">
              <a:avLst>
                <a:gd name="adj1" fmla="val 63021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3775" name="Text Box 15"/>
          <p:cNvSpPr txBox="1">
            <a:spLocks noChangeArrowheads="1"/>
          </p:cNvSpPr>
          <p:nvPr/>
        </p:nvSpPr>
        <p:spPr bwMode="auto">
          <a:xfrm>
            <a:off x="179388" y="2671752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12—</a:t>
            </a:r>
            <a:r>
              <a:rPr lang="en-US" altLang="zh-CN" dirty="0" smtClean="0">
                <a:solidFill>
                  <a:schemeClr val="tx1"/>
                </a:solidFill>
              </a:rPr>
              <a:t>[+</a:t>
            </a:r>
            <a:r>
              <a:rPr lang="en-US" altLang="zh-CN" dirty="0">
                <a:solidFill>
                  <a:schemeClr val="tx1"/>
                </a:solidFill>
              </a:rPr>
              <a:t>1101]</a:t>
            </a:r>
            <a:r>
              <a:rPr lang="zh-CN" altLang="en-US" baseline="-18000" dirty="0">
                <a:solidFill>
                  <a:schemeClr val="tx1"/>
                </a:solidFill>
              </a:rPr>
              <a:t>反</a:t>
            </a:r>
            <a:r>
              <a:rPr lang="en-US" altLang="zh-CN" dirty="0">
                <a:solidFill>
                  <a:schemeClr val="tx1"/>
                </a:solidFill>
              </a:rPr>
              <a:t>=01101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[-1101]</a:t>
            </a:r>
            <a:r>
              <a:rPr lang="zh-CN" altLang="en-US" baseline="-18000" dirty="0">
                <a:solidFill>
                  <a:schemeClr val="tx1"/>
                </a:solidFill>
              </a:rPr>
              <a:t>反</a:t>
            </a:r>
            <a:r>
              <a:rPr lang="en-US" altLang="zh-CN" dirty="0">
                <a:solidFill>
                  <a:schemeClr val="tx1"/>
                </a:solidFill>
              </a:rPr>
              <a:t>=10010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373780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179388" y="321297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反码与</a:t>
            </a:r>
            <a:r>
              <a:rPr lang="zh-CN" altLang="en-US" dirty="0" smtClean="0">
                <a:solidFill>
                  <a:srgbClr val="C00000"/>
                </a:solidFill>
              </a:rPr>
              <a:t>补码的关系：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u="sng" dirty="0">
                <a:solidFill>
                  <a:srgbClr val="990099"/>
                </a:solidFill>
              </a:rPr>
              <a:t>正数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反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973263" indent="-1973263"/>
            <a:r>
              <a:rPr lang="en-US" altLang="zh-CN" dirty="0" smtClean="0">
                <a:solidFill>
                  <a:schemeClr val="tx1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u="sng" dirty="0">
                <a:solidFill>
                  <a:srgbClr val="990099"/>
                </a:solidFill>
              </a:rPr>
              <a:t>负数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反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5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37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73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5" grpId="0"/>
      <p:bldP spid="373775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F2B8-C638-4DDE-B232-B89798203936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42367" name="Text Box 31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1973263" indent="-1973263"/>
            <a:r>
              <a:rPr lang="en-US" altLang="zh-CN" b="0" dirty="0" smtClean="0">
                <a:solidFill>
                  <a:srgbClr val="FF3399"/>
                </a:solidFill>
              </a:rPr>
              <a:t>  </a:t>
            </a:r>
            <a:r>
              <a:rPr lang="en-US" altLang="zh-CN" dirty="0" smtClean="0">
                <a:solidFill>
                  <a:srgbClr val="FF3399"/>
                </a:solidFill>
              </a:rPr>
              <a:t>◇</a:t>
            </a:r>
            <a:r>
              <a:rPr lang="zh-CN" altLang="en-US" dirty="0">
                <a:solidFill>
                  <a:srgbClr val="FF3399"/>
                </a:solidFill>
              </a:rPr>
              <a:t>原码、补码、反码比较：</a:t>
            </a:r>
          </a:p>
          <a:p>
            <a:pPr marL="1973263" indent="-1973263"/>
            <a:r>
              <a:rPr lang="zh-CN" altLang="en-US" dirty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①</a:t>
            </a:r>
            <a:r>
              <a:rPr lang="zh-CN" altLang="en-US" dirty="0">
                <a:solidFill>
                  <a:schemeClr val="tx1"/>
                </a:solidFill>
              </a:rPr>
              <a:t>机器数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u="sng" dirty="0" smtClean="0">
                <a:solidFill>
                  <a:srgbClr val="990099"/>
                </a:solidFill>
              </a:rPr>
              <a:t>最高位</a:t>
            </a:r>
            <a:r>
              <a:rPr lang="zh-CN" altLang="en-US" dirty="0">
                <a:solidFill>
                  <a:schemeClr val="tx1"/>
                </a:solidFill>
              </a:rPr>
              <a:t>均为</a:t>
            </a:r>
            <a:r>
              <a:rPr lang="zh-CN" altLang="en-US" dirty="0">
                <a:solidFill>
                  <a:srgbClr val="990099"/>
                </a:solidFill>
              </a:rPr>
              <a:t>符号位</a:t>
            </a:r>
            <a:r>
              <a:rPr lang="en-US" altLang="zh-CN" dirty="0">
                <a:solidFill>
                  <a:schemeClr val="tx1"/>
                </a:solidFill>
              </a:rPr>
              <a:t>(0/1</a:t>
            </a:r>
            <a:r>
              <a:rPr lang="zh-CN" altLang="en-US" dirty="0">
                <a:solidFill>
                  <a:schemeClr val="tx1"/>
                </a:solidFill>
              </a:rPr>
              <a:t>表示正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负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258888" y="3647526"/>
            <a:ext cx="7559675" cy="2517778"/>
            <a:chOff x="1258888" y="3125800"/>
            <a:chExt cx="7559675" cy="2517778"/>
          </a:xfrm>
        </p:grpSpPr>
        <p:sp>
          <p:nvSpPr>
            <p:cNvPr id="142369" name="Text Box 33"/>
            <p:cNvSpPr txBox="1">
              <a:spLocks noChangeArrowheads="1"/>
            </p:cNvSpPr>
            <p:nvPr/>
          </p:nvSpPr>
          <p:spPr bwMode="auto">
            <a:xfrm>
              <a:off x="1258888" y="3125800"/>
              <a:ext cx="7559675" cy="2517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原码    </a:t>
              </a:r>
              <a:r>
                <a:rPr lang="zh-CN" altLang="en-US" sz="2000" dirty="0">
                  <a:solidFill>
                    <a:srgbClr val="FF3399"/>
                  </a:solidFill>
                </a:rPr>
                <a:t>无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1…11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0…01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0…00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                        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1…11</a:t>
              </a:r>
            </a:p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反码</a:t>
              </a:r>
              <a:r>
                <a:rPr lang="zh-CN" altLang="en-US" sz="2000" dirty="0"/>
                <a:t> </a:t>
              </a:r>
              <a:r>
                <a:rPr lang="zh-CN" altLang="en-US" sz="2000" dirty="0">
                  <a:solidFill>
                    <a:schemeClr val="tx1"/>
                  </a:solidFill>
                </a:rPr>
                <a:t>   </a:t>
              </a:r>
              <a:r>
                <a:rPr lang="zh-CN" altLang="en-US" sz="2000" dirty="0">
                  <a:solidFill>
                    <a:srgbClr val="FF3399"/>
                  </a:solidFill>
                </a:rPr>
                <a:t>无</a:t>
              </a:r>
              <a:r>
                <a:rPr lang="zh-CN" altLang="en-US" sz="2000" dirty="0">
                  <a:solidFill>
                    <a:schemeClr val="tx1"/>
                  </a:solidFill>
                </a:rPr>
                <a:t>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0…00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1…10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1…11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                    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            </a:t>
              </a:r>
              <a:r>
                <a:rPr lang="en-US" altLang="zh-CN" sz="2000" dirty="0" smtClean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0…00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1…11</a:t>
              </a:r>
            </a:p>
            <a:p>
              <a:r>
                <a:rPr lang="zh-CN" altLang="en-US" sz="2000" dirty="0">
                  <a:solidFill>
                    <a:schemeClr val="tx1"/>
                  </a:solidFill>
                </a:rPr>
                <a:t>补码</a:t>
              </a:r>
              <a:r>
                <a:rPr lang="zh-CN" altLang="en-US" sz="2000" dirty="0"/>
                <a:t> </a:t>
              </a:r>
              <a:r>
                <a:rPr lang="zh-CN" altLang="en-US" sz="2000" dirty="0">
                  <a:solidFill>
                    <a:srgbClr val="FF3399"/>
                  </a:solidFill>
                </a:rPr>
                <a:t>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1…11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2000" dirty="0" smtClean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1…11</a:t>
              </a:r>
            </a:p>
            <a:p>
              <a:endParaRPr lang="en-US" altLang="zh-CN" sz="2000" dirty="0">
                <a:solidFill>
                  <a:schemeClr val="tx1"/>
                </a:solidFill>
              </a:endParaRPr>
            </a:p>
            <a:p>
              <a:pPr>
                <a:lnSpc>
                  <a:spcPct val="19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真值   </a:t>
              </a:r>
              <a:r>
                <a:rPr lang="en-US" altLang="zh-CN" sz="2000" dirty="0">
                  <a:solidFill>
                    <a:schemeClr val="tx1"/>
                  </a:solidFill>
                </a:rPr>
                <a:t>-2</a:t>
              </a:r>
              <a:r>
                <a:rPr lang="en-US" altLang="zh-CN" sz="20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000" dirty="0">
                  <a:solidFill>
                    <a:schemeClr val="tx1"/>
                  </a:solidFill>
                </a:rPr>
                <a:t>  -(2</a:t>
              </a:r>
              <a:r>
                <a:rPr lang="en-US" altLang="zh-CN" sz="20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000" dirty="0">
                  <a:solidFill>
                    <a:schemeClr val="tx1"/>
                  </a:solidFill>
                </a:rPr>
                <a:t>-1)    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-1     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0     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+1      +(2</a:t>
              </a:r>
              <a:r>
                <a:rPr lang="en-US" altLang="zh-CN" sz="20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000" dirty="0">
                  <a:solidFill>
                    <a:schemeClr val="tx1"/>
                  </a:solidFill>
                </a:rPr>
                <a:t>-1)</a:t>
              </a:r>
            </a:p>
          </p:txBody>
        </p:sp>
        <p:grpSp>
          <p:nvGrpSpPr>
            <p:cNvPr id="142370" name="Group 34"/>
            <p:cNvGrpSpPr>
              <a:grpSpLocks/>
            </p:cNvGrpSpPr>
            <p:nvPr/>
          </p:nvGrpSpPr>
          <p:grpSpPr bwMode="auto">
            <a:xfrm>
              <a:off x="2409826" y="5070487"/>
              <a:ext cx="5976938" cy="144463"/>
              <a:chOff x="1609" y="2704"/>
              <a:chExt cx="3765" cy="91"/>
            </a:xfrm>
          </p:grpSpPr>
          <p:sp>
            <p:nvSpPr>
              <p:cNvPr id="142371" name="Line 35"/>
              <p:cNvSpPr>
                <a:spLocks noChangeShapeType="1"/>
              </p:cNvSpPr>
              <p:nvPr/>
            </p:nvSpPr>
            <p:spPr bwMode="auto">
              <a:xfrm>
                <a:off x="1609" y="2795"/>
                <a:ext cx="376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72" name="Line 36"/>
              <p:cNvSpPr>
                <a:spLocks noChangeShapeType="1"/>
              </p:cNvSpPr>
              <p:nvPr/>
            </p:nvSpPr>
            <p:spPr bwMode="auto">
              <a:xfrm flipV="1">
                <a:off x="2244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73" name="Line 37"/>
              <p:cNvSpPr>
                <a:spLocks noChangeShapeType="1"/>
              </p:cNvSpPr>
              <p:nvPr/>
            </p:nvSpPr>
            <p:spPr bwMode="auto">
              <a:xfrm flipV="1">
                <a:off x="5374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74" name="Line 38"/>
              <p:cNvSpPr>
                <a:spLocks noChangeShapeType="1"/>
              </p:cNvSpPr>
              <p:nvPr/>
            </p:nvSpPr>
            <p:spPr bwMode="auto">
              <a:xfrm flipV="1">
                <a:off x="3787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75" name="Line 39"/>
              <p:cNvSpPr>
                <a:spLocks noChangeShapeType="1"/>
              </p:cNvSpPr>
              <p:nvPr/>
            </p:nvSpPr>
            <p:spPr bwMode="auto">
              <a:xfrm flipV="1">
                <a:off x="3152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76" name="Line 40"/>
              <p:cNvSpPr>
                <a:spLocks noChangeShapeType="1"/>
              </p:cNvSpPr>
              <p:nvPr/>
            </p:nvSpPr>
            <p:spPr bwMode="auto">
              <a:xfrm flipV="1">
                <a:off x="4467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77" name="Line 41"/>
              <p:cNvSpPr>
                <a:spLocks noChangeShapeType="1"/>
              </p:cNvSpPr>
              <p:nvPr/>
            </p:nvSpPr>
            <p:spPr bwMode="auto">
              <a:xfrm flipV="1">
                <a:off x="1609" y="2704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42378" name="Text Box 42"/>
          <p:cNvSpPr txBox="1">
            <a:spLocks noChangeArrowheads="1"/>
          </p:cNvSpPr>
          <p:nvPr/>
        </p:nvSpPr>
        <p:spPr bwMode="auto">
          <a:xfrm>
            <a:off x="179388" y="3068960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en-US" altLang="zh-CN" dirty="0" smtClean="0">
                <a:solidFill>
                  <a:schemeClr val="tx1"/>
                </a:solidFill>
              </a:rPr>
              <a:t>④</a:t>
            </a:r>
            <a:r>
              <a:rPr lang="zh-CN" altLang="en-US" dirty="0" smtClean="0">
                <a:solidFill>
                  <a:schemeClr val="tx1"/>
                </a:solidFill>
              </a:rPr>
              <a:t>补码</a:t>
            </a:r>
            <a:r>
              <a:rPr lang="zh-CN" altLang="en-US" dirty="0">
                <a:solidFill>
                  <a:schemeClr val="tx1"/>
                </a:solidFill>
              </a:rPr>
              <a:t>比原码、反码</a:t>
            </a:r>
            <a:r>
              <a:rPr lang="zh-CN" altLang="en-US" u="sng" dirty="0">
                <a:solidFill>
                  <a:schemeClr val="accent2"/>
                </a:solidFill>
              </a:rPr>
              <a:t>多表示</a:t>
            </a:r>
            <a:r>
              <a:rPr lang="zh-CN" altLang="en-US" dirty="0">
                <a:solidFill>
                  <a:schemeClr val="tx1"/>
                </a:solidFill>
              </a:rPr>
              <a:t>一个负数</a:t>
            </a:r>
          </a:p>
        </p:txBody>
      </p:sp>
      <p:sp>
        <p:nvSpPr>
          <p:cNvPr id="142379" name="AutoShape 4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81" name="AutoShape 4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1214414" y="5222534"/>
            <a:ext cx="7572428" cy="366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2000" tIns="10800" rIns="18000" bIns="10800"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移码  </a:t>
            </a:r>
            <a:r>
              <a:rPr lang="en-US" altLang="zh-CN" sz="2000" dirty="0">
                <a:solidFill>
                  <a:srgbClr val="FF3399"/>
                </a:solidFill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0…00  </a:t>
            </a:r>
            <a:r>
              <a:rPr lang="en-US" altLang="zh-CN" sz="2000" dirty="0">
                <a:solidFill>
                  <a:srgbClr val="FF3399"/>
                </a:solidFill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0…01     </a:t>
            </a:r>
            <a:r>
              <a:rPr lang="en-US" altLang="zh-CN" sz="2000" dirty="0">
                <a:solidFill>
                  <a:srgbClr val="FF3399"/>
                </a:solidFill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1…11  </a:t>
            </a:r>
            <a:r>
              <a:rPr lang="en-US" altLang="zh-CN" sz="2000" dirty="0">
                <a:solidFill>
                  <a:srgbClr val="FF3399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0…00  </a:t>
            </a:r>
            <a:r>
              <a:rPr lang="en-US" altLang="zh-CN" sz="2000" dirty="0">
                <a:solidFill>
                  <a:srgbClr val="FF3399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0…01     </a:t>
            </a:r>
            <a:r>
              <a:rPr lang="en-US" altLang="zh-CN" sz="2000" dirty="0" smtClean="0">
                <a:solidFill>
                  <a:srgbClr val="FF3399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1…11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9388" y="1243881"/>
            <a:ext cx="8785225" cy="1902059"/>
            <a:chOff x="179388" y="1243881"/>
            <a:chExt cx="8785225" cy="1902059"/>
          </a:xfrm>
        </p:grpSpPr>
        <p:sp>
          <p:nvSpPr>
            <p:cNvPr id="142380" name="Text Box 44"/>
            <p:cNvSpPr txBox="1">
              <a:spLocks noChangeArrowheads="1"/>
            </p:cNvSpPr>
            <p:nvPr/>
          </p:nvSpPr>
          <p:spPr bwMode="auto">
            <a:xfrm>
              <a:off x="179388" y="1243881"/>
              <a:ext cx="8785225" cy="19020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rIns="18000">
              <a:spAutoFit/>
            </a:bodyPr>
            <a:lstStyle/>
            <a:p>
              <a:pPr marL="1973263" indent="-1973263"/>
              <a:r>
                <a:rPr lang="en-US" altLang="zh-CN" dirty="0">
                  <a:solidFill>
                    <a:schemeClr val="tx1"/>
                  </a:solidFill>
                </a:rPr>
                <a:t>   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②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为</a:t>
              </a:r>
              <a:r>
                <a:rPr lang="zh-CN" altLang="en-US" u="sng" dirty="0" smtClean="0">
                  <a:solidFill>
                    <a:srgbClr val="990099"/>
                  </a:solidFill>
                </a:rPr>
                <a:t>正数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原</a:t>
              </a:r>
              <a:r>
                <a:rPr lang="zh-CN" altLang="en-US" dirty="0" smtClean="0">
                  <a:solidFill>
                    <a:srgbClr val="990099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 smtClean="0">
                  <a:solidFill>
                    <a:srgbClr val="990099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反</a:t>
              </a:r>
            </a:p>
            <a:p>
              <a:pPr marL="1973263" indent="-1973263"/>
              <a:r>
                <a:rPr lang="zh-CN" altLang="en-US" dirty="0">
                  <a:solidFill>
                    <a:schemeClr val="tx1"/>
                  </a:solidFill>
                </a:rPr>
                <a:t>    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③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为</a:t>
              </a:r>
              <a:r>
                <a:rPr lang="zh-CN" altLang="en-US" u="sng" dirty="0" smtClean="0">
                  <a:solidFill>
                    <a:srgbClr val="990099"/>
                  </a:solidFill>
                </a:rPr>
                <a:t>负数</a:t>
              </a:r>
              <a:r>
                <a:rPr lang="zh-CN" altLang="en-US" dirty="0">
                  <a:solidFill>
                    <a:schemeClr val="tx1"/>
                  </a:solidFill>
                </a:rPr>
                <a:t>时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原的符号位</a:t>
              </a:r>
              <a:r>
                <a:rPr lang="zh-CN" altLang="en-US" dirty="0" smtClean="0">
                  <a:solidFill>
                    <a:srgbClr val="990099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补的符号位</a:t>
              </a:r>
              <a:r>
                <a:rPr lang="zh-CN" altLang="en-US" dirty="0" smtClean="0">
                  <a:solidFill>
                    <a:srgbClr val="990099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反的符号位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            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[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补的数值位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原的数值位</a:t>
              </a:r>
              <a:r>
                <a:rPr lang="zh-CN" altLang="en-US" dirty="0">
                  <a:solidFill>
                    <a:srgbClr val="990099"/>
                  </a:solidFill>
                </a:rPr>
                <a:t>＋</a:t>
              </a:r>
              <a:r>
                <a:rPr lang="en-US" altLang="zh-CN" dirty="0">
                  <a:solidFill>
                    <a:srgbClr val="990099"/>
                  </a:solidFill>
                </a:rPr>
                <a:t>1</a:t>
              </a:r>
              <a:endParaRPr lang="en-US" altLang="zh-CN" u="sng" dirty="0">
                <a:solidFill>
                  <a:srgbClr val="990099"/>
                </a:solidFill>
              </a:endParaRPr>
            </a:p>
            <a:p>
              <a:pPr marL="1973263" indent="-1973263"/>
              <a:r>
                <a:rPr lang="en-US" altLang="zh-CN" dirty="0" smtClean="0">
                  <a:solidFill>
                    <a:srgbClr val="990099"/>
                  </a:solidFill>
                </a:rPr>
                <a:t>              </a:t>
              </a:r>
              <a:r>
                <a:rPr lang="en-US" altLang="zh-CN" sz="2000" dirty="0" smtClean="0">
                  <a:solidFill>
                    <a:srgbClr val="990099"/>
                  </a:solidFill>
                </a:rPr>
                <a:t>    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反的数值位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原的数值位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V="1">
              <a:off x="5004048" y="2223914"/>
              <a:ext cx="1451421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32"/>
            <p:cNvSpPr>
              <a:spLocks noChangeShapeType="1"/>
            </p:cNvSpPr>
            <p:nvPr/>
          </p:nvSpPr>
          <p:spPr bwMode="auto">
            <a:xfrm flipV="1">
              <a:off x="5004048" y="2670820"/>
              <a:ext cx="144189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2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78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3" name="Text Box 108"/>
          <p:cNvSpPr txBox="1">
            <a:spLocks noChangeArrowheads="1"/>
          </p:cNvSpPr>
          <p:nvPr/>
        </p:nvSpPr>
        <p:spPr bwMode="auto">
          <a:xfrm>
            <a:off x="142844" y="404664"/>
            <a:ext cx="8821644" cy="5209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※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主要内容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⑴数据的编码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r>
              <a:rPr lang="en-US" altLang="zh-CN" sz="2200" b="1" dirty="0" smtClean="0">
                <a:solidFill>
                  <a:schemeClr val="tx1"/>
                </a:solidFill>
                <a:latin typeface="宋体" pitchFamily="2" charset="-122"/>
              </a:rPr>
              <a:t>     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机器数编码、十进制数编码、字符编码，校验码编码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2000" spc="-100" dirty="0" smtClean="0">
                <a:solidFill>
                  <a:schemeClr val="tx1"/>
                </a:solidFill>
              </a:rPr>
              <a:t>△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)</a:t>
            </a:r>
            <a:endParaRPr lang="en-US" altLang="zh-CN" sz="2000" b="1" dirty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⑵数据的表示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chemeClr val="tx1"/>
                </a:solidFill>
                <a:latin typeface="宋体" pitchFamily="2" charset="-122"/>
              </a:rPr>
              <a:t>     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数据的表示方法，整数的表示、实数的表示，</a:t>
            </a:r>
            <a:endParaRPr lang="en-US" altLang="zh-CN" sz="22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</a:rPr>
              <a:t>    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非数值数据的表示</a:t>
            </a:r>
            <a:r>
              <a:rPr lang="en-US" altLang="zh-CN" sz="2200" b="1" dirty="0" smtClean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含运算规则及实现方法</a:t>
            </a:r>
            <a:r>
              <a:rPr lang="en-US" altLang="zh-CN" sz="2200" b="1" dirty="0" smtClean="0">
                <a:solidFill>
                  <a:schemeClr val="tx1"/>
                </a:solidFill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⑶定点数的运算     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含位扩展运算，除法不要求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)</a:t>
            </a:r>
          </a:p>
          <a:p>
            <a:r>
              <a:rPr lang="zh-CN" altLang="en-US" sz="2200" dirty="0" smtClean="0">
                <a:solidFill>
                  <a:schemeClr val="tx1"/>
                </a:solidFill>
              </a:rPr>
              <a:t>     有</a:t>
            </a:r>
            <a:r>
              <a:rPr lang="en-US" altLang="zh-CN" sz="2200" dirty="0" smtClean="0">
                <a:solidFill>
                  <a:schemeClr val="tx1"/>
                </a:solidFill>
              </a:rPr>
              <a:t>/</a:t>
            </a:r>
            <a:r>
              <a:rPr lang="zh-CN" altLang="en-US" sz="2200" dirty="0" smtClean="0">
                <a:solidFill>
                  <a:schemeClr val="tx1"/>
                </a:solidFill>
              </a:rPr>
              <a:t>无</a:t>
            </a:r>
            <a:r>
              <a:rPr lang="zh-CN" altLang="en-US" sz="2200" dirty="0">
                <a:solidFill>
                  <a:schemeClr val="tx1"/>
                </a:solidFill>
              </a:rPr>
              <a:t>符号</a:t>
            </a:r>
            <a:r>
              <a:rPr lang="zh-CN" altLang="en-US" sz="2200" dirty="0" smtClean="0">
                <a:solidFill>
                  <a:schemeClr val="tx1"/>
                </a:solidFill>
              </a:rPr>
              <a:t>的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加减、移位、</a:t>
            </a:r>
            <a:r>
              <a:rPr lang="zh-CN" altLang="en-US" sz="2200" dirty="0" smtClean="0">
                <a:solidFill>
                  <a:schemeClr val="tx1"/>
                </a:solidFill>
              </a:rPr>
              <a:t>乘法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spc="-100" dirty="0">
                <a:solidFill>
                  <a:schemeClr val="tx1"/>
                </a:solidFill>
              </a:rPr>
              <a:t>△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r>
              <a:rPr lang="zh-CN" altLang="en-US" sz="2200" dirty="0" smtClean="0">
                <a:solidFill>
                  <a:schemeClr val="tx1"/>
                </a:solidFill>
              </a:rPr>
              <a:t>的运算规则及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部件</a:t>
            </a:r>
            <a:r>
              <a:rPr lang="zh-CN" altLang="en-US" sz="2200" b="1" u="sng" dirty="0" smtClean="0">
                <a:solidFill>
                  <a:schemeClr val="tx1"/>
                </a:solidFill>
                <a:latin typeface="宋体" pitchFamily="2" charset="-122"/>
              </a:rPr>
              <a:t>组织</a:t>
            </a:r>
            <a:endParaRPr lang="en-US" altLang="zh-CN" sz="2200" b="1" u="sng" dirty="0" smtClean="0">
              <a:solidFill>
                <a:schemeClr val="tx1"/>
              </a:solidFill>
              <a:latin typeface="宋体" pitchFamily="2" charset="-122"/>
            </a:endParaRPr>
          </a:p>
          <a:p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⑷浮点数的运算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spc="-100" dirty="0">
                <a:solidFill>
                  <a:schemeClr val="tx1"/>
                </a:solidFill>
              </a:rPr>
              <a:t>△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sz="2200" b="1" dirty="0" smtClean="0">
                <a:solidFill>
                  <a:schemeClr val="tx1"/>
                </a:solidFill>
                <a:latin typeface="宋体" pitchFamily="2" charset="-122"/>
              </a:rPr>
              <a:t>  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加减运算方法</a:t>
            </a:r>
            <a:endParaRPr lang="en-US" altLang="zh-CN" sz="22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⑸十进制数的加减运算</a:t>
            </a:r>
            <a:r>
              <a:rPr lang="en-US" altLang="zh-CN" sz="2000" dirty="0" smtClean="0">
                <a:solidFill>
                  <a:schemeClr val="tx1"/>
                </a:solidFill>
              </a:rPr>
              <a:t>(×)</a:t>
            </a:r>
            <a:r>
              <a:rPr lang="en-US" altLang="zh-CN" sz="2200" b="1" dirty="0" smtClean="0">
                <a:solidFill>
                  <a:schemeClr val="tx1"/>
                </a:solidFill>
                <a:latin typeface="宋体" pitchFamily="2" charset="-122"/>
              </a:rPr>
              <a:t>  </a:t>
            </a:r>
            <a:r>
              <a:rPr lang="zh-CN" altLang="en-US" sz="2200" b="1" spc="-100" dirty="0" smtClean="0">
                <a:solidFill>
                  <a:schemeClr val="tx1"/>
                </a:solidFill>
                <a:latin typeface="宋体" pitchFamily="2" charset="-122"/>
              </a:rPr>
              <a:t>运算方法，法校正规则、加减法器组成</a:t>
            </a:r>
            <a:endParaRPr lang="en-US" altLang="zh-CN" sz="2200" b="1" spc="-100" dirty="0" smtClean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 smtClean="0">
                <a:solidFill>
                  <a:srgbClr val="C00000"/>
                </a:solidFill>
              </a:rPr>
              <a:t>  </a:t>
            </a:r>
            <a:r>
              <a:rPr lang="zh-CN" altLang="en-US" sz="2200" dirty="0" smtClean="0">
                <a:solidFill>
                  <a:srgbClr val="C00000"/>
                </a:solidFill>
              </a:rPr>
              <a:t>⑹运算器的组织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r>
              <a:rPr lang="en-US" altLang="zh-CN" sz="2200" dirty="0" smtClean="0">
                <a:solidFill>
                  <a:schemeClr val="tx1"/>
                </a:solidFill>
              </a:rPr>
              <a:t>     </a:t>
            </a:r>
            <a:r>
              <a:rPr lang="zh-CN" altLang="en-US" sz="2200" dirty="0" smtClean="0">
                <a:solidFill>
                  <a:schemeClr val="tx1"/>
                </a:solidFill>
              </a:rPr>
              <a:t>常用逻辑部件，</a:t>
            </a:r>
            <a:r>
              <a:rPr lang="en-US" altLang="zh-CN" sz="2200" dirty="0" smtClean="0">
                <a:solidFill>
                  <a:schemeClr val="tx1"/>
                </a:solidFill>
              </a:rPr>
              <a:t>ALU</a:t>
            </a:r>
            <a:r>
              <a:rPr lang="zh-CN" altLang="en-US" sz="2200" dirty="0" smtClean="0">
                <a:solidFill>
                  <a:schemeClr val="tx1"/>
                </a:solidFill>
              </a:rPr>
              <a:t>的组成，运算器的</a:t>
            </a:r>
            <a:r>
              <a:rPr lang="zh-CN" altLang="en-US" sz="2200" u="sng" dirty="0" smtClean="0">
                <a:solidFill>
                  <a:schemeClr val="tx1"/>
                </a:solidFill>
              </a:rPr>
              <a:t>组织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部件组成、互连方法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24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DBB0-2797-4D1B-B867-62871D74DBD1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10970" name="Text Box 26"/>
          <p:cNvSpPr txBox="1">
            <a:spLocks noChangeArrowheads="1"/>
          </p:cNvSpPr>
          <p:nvPr/>
        </p:nvSpPr>
        <p:spPr bwMode="auto">
          <a:xfrm>
            <a:off x="179388" y="332656"/>
            <a:ext cx="88571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4</a:t>
            </a:r>
            <a:r>
              <a:rPr lang="zh-CN" altLang="en-US" dirty="0">
                <a:solidFill>
                  <a:srgbClr val="FF3399"/>
                </a:solidFill>
              </a:rPr>
              <a:t>、移码表示法</a:t>
            </a:r>
          </a:p>
          <a:p>
            <a:pPr marL="1973263" indent="-1973263"/>
            <a:r>
              <a:rPr lang="zh-CN" altLang="en-US" dirty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 编码目标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真值连续时，机器数也连续</a:t>
            </a:r>
            <a:r>
              <a:rPr lang="en-US" altLang="zh-CN" sz="1800" dirty="0" smtClean="0">
                <a:solidFill>
                  <a:schemeClr val="tx1"/>
                </a:solidFill>
              </a:rPr>
              <a:t> (</a:t>
            </a:r>
            <a:r>
              <a:rPr lang="zh-CN" altLang="en-US" sz="1800" dirty="0" smtClean="0">
                <a:solidFill>
                  <a:schemeClr val="tx1"/>
                </a:solidFill>
              </a:rPr>
              <a:t>机器数＝真值＋偏移量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zh-CN" altLang="en-US" sz="1800" dirty="0">
              <a:solidFill>
                <a:schemeClr val="accent2"/>
              </a:solidFill>
            </a:endParaRPr>
          </a:p>
        </p:txBody>
      </p:sp>
      <p:sp>
        <p:nvSpPr>
          <p:cNvPr id="210971" name="Text Box 27"/>
          <p:cNvSpPr txBox="1">
            <a:spLocks noChangeArrowheads="1"/>
          </p:cNvSpPr>
          <p:nvPr/>
        </p:nvSpPr>
        <p:spPr bwMode="auto">
          <a:xfrm>
            <a:off x="179388" y="126876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整数移码定义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spc="-100" dirty="0" smtClean="0">
                <a:solidFill>
                  <a:schemeClr val="tx1"/>
                </a:solidFill>
              </a:rPr>
              <a:t>设</a:t>
            </a:r>
            <a:r>
              <a:rPr lang="en-US" altLang="zh-CN" i="1" spc="-100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spc="-100" dirty="0" smtClean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spc="-100" dirty="0" smtClean="0">
                <a:solidFill>
                  <a:schemeClr val="tx1"/>
                </a:solidFill>
              </a:rPr>
              <a:t>±</a:t>
            </a:r>
            <a:r>
              <a:rPr lang="en-US" altLang="zh-CN" i="1" spc="-10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100" baseline="-18000" dirty="0">
                <a:solidFill>
                  <a:schemeClr val="tx1"/>
                </a:solidFill>
              </a:rPr>
              <a:t>n-2</a:t>
            </a:r>
            <a:r>
              <a:rPr lang="en-US" altLang="zh-CN" spc="-100" dirty="0">
                <a:solidFill>
                  <a:schemeClr val="tx1"/>
                </a:solidFill>
              </a:rPr>
              <a:t>…</a:t>
            </a:r>
            <a:r>
              <a:rPr lang="en-US" altLang="zh-CN" i="1" spc="-10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100" baseline="-18000" dirty="0">
                <a:solidFill>
                  <a:schemeClr val="tx1"/>
                </a:solidFill>
              </a:rPr>
              <a:t>0</a:t>
            </a:r>
            <a:r>
              <a:rPr lang="zh-CN" altLang="en-US" spc="-100" dirty="0" smtClean="0">
                <a:solidFill>
                  <a:schemeClr val="tx1"/>
                </a:solidFill>
              </a:rPr>
              <a:t>，则模＝</a:t>
            </a:r>
            <a:r>
              <a:rPr lang="en-US" altLang="zh-CN" spc="-100" dirty="0" smtClean="0">
                <a:solidFill>
                  <a:schemeClr val="tx1"/>
                </a:solidFill>
              </a:rPr>
              <a:t>2</a:t>
            </a:r>
            <a:r>
              <a:rPr lang="en-US" altLang="zh-CN" spc="-100" baseline="30000" dirty="0" smtClean="0">
                <a:solidFill>
                  <a:schemeClr val="tx1"/>
                </a:solidFill>
              </a:rPr>
              <a:t>n</a:t>
            </a:r>
            <a:r>
              <a:rPr lang="zh-CN" altLang="en-US" spc="-100" dirty="0">
                <a:solidFill>
                  <a:schemeClr val="tx1"/>
                </a:solidFill>
              </a:rPr>
              <a:t>、偏移</a:t>
            </a:r>
            <a:r>
              <a:rPr lang="zh-CN" altLang="en-US" spc="-100" dirty="0" smtClean="0">
                <a:solidFill>
                  <a:schemeClr val="tx1"/>
                </a:solidFill>
              </a:rPr>
              <a:t>量＝</a:t>
            </a:r>
            <a:r>
              <a:rPr lang="en-US" altLang="zh-CN" spc="-100" dirty="0" smtClean="0">
                <a:solidFill>
                  <a:schemeClr val="tx1"/>
                </a:solidFill>
              </a:rPr>
              <a:t>2</a:t>
            </a:r>
            <a:r>
              <a:rPr lang="en-US" altLang="zh-CN" spc="-100" baseline="30000" dirty="0" smtClean="0">
                <a:solidFill>
                  <a:schemeClr val="tx1"/>
                </a:solidFill>
              </a:rPr>
              <a:t>n-1</a:t>
            </a:r>
            <a:r>
              <a:rPr lang="zh-CN" altLang="en-US" spc="-100" dirty="0" smtClean="0">
                <a:solidFill>
                  <a:schemeClr val="tx1"/>
                </a:solidFill>
              </a:rPr>
              <a:t>，</a:t>
            </a:r>
            <a:endParaRPr lang="zh-CN" altLang="en-US" spc="-10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移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rgbClr val="990099"/>
                </a:solidFill>
              </a:rPr>
              <a:t>2</a:t>
            </a:r>
            <a:r>
              <a:rPr lang="en-US" altLang="zh-CN" baseline="30000" dirty="0" smtClean="0">
                <a:solidFill>
                  <a:srgbClr val="990099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(mod </a:t>
            </a:r>
            <a:r>
              <a:rPr lang="en-US" altLang="zh-CN" dirty="0">
                <a:solidFill>
                  <a:srgbClr val="990099"/>
                </a:solidFill>
              </a:rPr>
              <a:t>2</a:t>
            </a:r>
            <a:r>
              <a:rPr lang="en-US" altLang="zh-CN" baseline="30000" dirty="0">
                <a:solidFill>
                  <a:srgbClr val="990099"/>
                </a:solidFill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</a:rPr>
              <a:t>   </a:t>
            </a:r>
            <a:r>
              <a:rPr lang="en-US" altLang="zh-CN" dirty="0">
                <a:solidFill>
                  <a:schemeClr val="tx1"/>
                </a:solidFill>
              </a:rPr>
              <a:t>-2</a:t>
            </a:r>
            <a:r>
              <a:rPr lang="en-US" altLang="zh-CN" baseline="30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≤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n-1</a:t>
            </a:r>
            <a:endParaRPr lang="en-US" altLang="zh-CN" baseline="30000" dirty="0">
              <a:solidFill>
                <a:schemeClr val="tx1"/>
              </a:solidFill>
            </a:endParaRPr>
          </a:p>
        </p:txBody>
      </p:sp>
      <p:sp>
        <p:nvSpPr>
          <p:cNvPr id="210972" name="Text Box 28"/>
          <p:cNvSpPr txBox="1">
            <a:spLocks noChangeArrowheads="1"/>
          </p:cNvSpPr>
          <p:nvPr/>
        </p:nvSpPr>
        <p:spPr bwMode="auto">
          <a:xfrm>
            <a:off x="179388" y="2546731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13—</a:t>
            </a:r>
            <a:r>
              <a:rPr lang="en-US" altLang="zh-CN" dirty="0" smtClean="0">
                <a:solidFill>
                  <a:schemeClr val="tx1"/>
                </a:solidFill>
              </a:rPr>
              <a:t>[-</a:t>
            </a:r>
            <a:r>
              <a:rPr lang="en-US" altLang="zh-CN" dirty="0">
                <a:solidFill>
                  <a:schemeClr val="tx1"/>
                </a:solidFill>
              </a:rPr>
              <a:t>111]</a:t>
            </a:r>
            <a:r>
              <a:rPr lang="zh-CN" altLang="en-US" baseline="-18000" dirty="0">
                <a:solidFill>
                  <a:schemeClr val="tx1"/>
                </a:solidFill>
              </a:rPr>
              <a:t>移</a:t>
            </a:r>
            <a:r>
              <a:rPr lang="en-US" altLang="zh-CN" dirty="0">
                <a:solidFill>
                  <a:schemeClr val="tx1"/>
                </a:solidFill>
              </a:rPr>
              <a:t>=0001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[-001]</a:t>
            </a:r>
            <a:r>
              <a:rPr lang="zh-CN" altLang="en-US" baseline="-18000" dirty="0">
                <a:solidFill>
                  <a:schemeClr val="tx1"/>
                </a:solidFill>
              </a:rPr>
              <a:t>移</a:t>
            </a:r>
            <a:r>
              <a:rPr lang="en-US" altLang="zh-CN" dirty="0">
                <a:solidFill>
                  <a:schemeClr val="tx1"/>
                </a:solidFill>
              </a:rPr>
              <a:t>=0111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[±000]</a:t>
            </a:r>
            <a:r>
              <a:rPr lang="zh-CN" altLang="en-US" baseline="-18000" dirty="0">
                <a:solidFill>
                  <a:schemeClr val="tx1"/>
                </a:solidFill>
              </a:rPr>
              <a:t>移</a:t>
            </a:r>
            <a:r>
              <a:rPr lang="en-US" altLang="zh-CN" dirty="0">
                <a:solidFill>
                  <a:schemeClr val="tx1"/>
                </a:solidFill>
              </a:rPr>
              <a:t>=1000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marL="1973263" indent="-1973263"/>
            <a:r>
              <a:rPr lang="zh-CN" altLang="en-US" dirty="0">
                <a:solidFill>
                  <a:schemeClr val="tx1"/>
                </a:solidFill>
              </a:rPr>
              <a:t>          </a:t>
            </a:r>
            <a:r>
              <a:rPr lang="en-US" altLang="zh-CN" dirty="0">
                <a:solidFill>
                  <a:schemeClr val="tx1"/>
                </a:solidFill>
              </a:rPr>
              <a:t>[+001]</a:t>
            </a:r>
            <a:r>
              <a:rPr lang="zh-CN" altLang="en-US" baseline="-20000" dirty="0">
                <a:solidFill>
                  <a:schemeClr val="tx1"/>
                </a:solidFill>
              </a:rPr>
              <a:t>移</a:t>
            </a:r>
            <a:r>
              <a:rPr lang="en-US" altLang="zh-CN" dirty="0">
                <a:solidFill>
                  <a:schemeClr val="tx1"/>
                </a:solidFill>
              </a:rPr>
              <a:t>=1001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[+111]</a:t>
            </a:r>
            <a:r>
              <a:rPr lang="zh-CN" altLang="en-US" baseline="-20000" dirty="0">
                <a:solidFill>
                  <a:schemeClr val="tx1"/>
                </a:solidFill>
              </a:rPr>
              <a:t>移</a:t>
            </a:r>
            <a:r>
              <a:rPr lang="en-US" altLang="zh-CN" dirty="0">
                <a:solidFill>
                  <a:schemeClr val="tx1"/>
                </a:solidFill>
              </a:rPr>
              <a:t>=1111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[-1000]</a:t>
            </a:r>
            <a:r>
              <a:rPr lang="zh-CN" altLang="en-US" baseline="-18000" dirty="0">
                <a:solidFill>
                  <a:schemeClr val="tx1"/>
                </a:solidFill>
              </a:rPr>
              <a:t>移</a:t>
            </a:r>
            <a:r>
              <a:rPr lang="en-US" altLang="zh-CN" dirty="0">
                <a:solidFill>
                  <a:schemeClr val="tx1"/>
                </a:solidFill>
              </a:rPr>
              <a:t>=0000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grpSp>
        <p:nvGrpSpPr>
          <p:cNvPr id="210983" name="Group 39"/>
          <p:cNvGrpSpPr>
            <a:grpSpLocks/>
          </p:cNvGrpSpPr>
          <p:nvPr/>
        </p:nvGrpSpPr>
        <p:grpSpPr bwMode="auto">
          <a:xfrm>
            <a:off x="1476375" y="3570923"/>
            <a:ext cx="7056438" cy="1223962"/>
            <a:chOff x="930" y="2251"/>
            <a:chExt cx="4445" cy="771"/>
          </a:xfrm>
        </p:grpSpPr>
        <p:sp>
          <p:nvSpPr>
            <p:cNvPr id="210974" name="Text Box 30"/>
            <p:cNvSpPr txBox="1">
              <a:spLocks noChangeArrowheads="1"/>
            </p:cNvSpPr>
            <p:nvPr/>
          </p:nvSpPr>
          <p:spPr bwMode="auto">
            <a:xfrm>
              <a:off x="930" y="2251"/>
              <a:ext cx="4445" cy="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dirty="0">
                  <a:solidFill>
                    <a:schemeClr val="tx1"/>
                  </a:solidFill>
                </a:rPr>
                <a:t>补码</a:t>
              </a:r>
              <a:r>
                <a:rPr lang="zh-CN" altLang="en-US" sz="1800" dirty="0">
                  <a:solidFill>
                    <a:srgbClr val="FF3399"/>
                  </a:solidFill>
                </a:rPr>
                <a:t>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</a:t>
              </a:r>
            </a:p>
            <a:p>
              <a:r>
                <a:rPr lang="zh-CN" altLang="en-US" sz="1800" dirty="0">
                  <a:solidFill>
                    <a:schemeClr val="tx1"/>
                  </a:solidFill>
                </a:rPr>
                <a:t>移码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</a:t>
              </a:r>
            </a:p>
            <a:p>
              <a:pPr>
                <a:lnSpc>
                  <a:spcPct val="18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真值    </a:t>
              </a:r>
              <a:r>
                <a:rPr lang="en-US" altLang="zh-CN" sz="1800" dirty="0">
                  <a:solidFill>
                    <a:schemeClr val="tx1"/>
                  </a:solidFill>
                </a:rPr>
                <a:t>-2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  -(2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-1)    </a:t>
              </a:r>
              <a:r>
                <a:rPr lang="en-US" altLang="zh-CN" sz="18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-1     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0       +1      +(2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-1)</a:t>
              </a:r>
            </a:p>
          </p:txBody>
        </p:sp>
        <p:grpSp>
          <p:nvGrpSpPr>
            <p:cNvPr id="210975" name="Group 31"/>
            <p:cNvGrpSpPr>
              <a:grpSpLocks/>
            </p:cNvGrpSpPr>
            <p:nvPr/>
          </p:nvGrpSpPr>
          <p:grpSpPr bwMode="auto">
            <a:xfrm>
              <a:off x="1609" y="2704"/>
              <a:ext cx="3357" cy="91"/>
              <a:chOff x="1882" y="1571"/>
              <a:chExt cx="3357" cy="91"/>
            </a:xfrm>
          </p:grpSpPr>
          <p:sp>
            <p:nvSpPr>
              <p:cNvPr id="210976" name="Line 32"/>
              <p:cNvSpPr>
                <a:spLocks noChangeShapeType="1"/>
              </p:cNvSpPr>
              <p:nvPr/>
            </p:nvSpPr>
            <p:spPr bwMode="auto">
              <a:xfrm>
                <a:off x="1882" y="1662"/>
                <a:ext cx="33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77" name="Line 33"/>
              <p:cNvSpPr>
                <a:spLocks noChangeShapeType="1"/>
              </p:cNvSpPr>
              <p:nvPr/>
            </p:nvSpPr>
            <p:spPr bwMode="auto">
              <a:xfrm flipV="1">
                <a:off x="2472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78" name="Line 34"/>
              <p:cNvSpPr>
                <a:spLocks noChangeShapeType="1"/>
              </p:cNvSpPr>
              <p:nvPr/>
            </p:nvSpPr>
            <p:spPr bwMode="auto">
              <a:xfrm flipV="1">
                <a:off x="5239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79" name="Line 35"/>
              <p:cNvSpPr>
                <a:spLocks noChangeShapeType="1"/>
              </p:cNvSpPr>
              <p:nvPr/>
            </p:nvSpPr>
            <p:spPr bwMode="auto">
              <a:xfrm flipV="1">
                <a:off x="3833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80" name="Line 36"/>
              <p:cNvSpPr>
                <a:spLocks noChangeShapeType="1"/>
              </p:cNvSpPr>
              <p:nvPr/>
            </p:nvSpPr>
            <p:spPr bwMode="auto">
              <a:xfrm flipV="1">
                <a:off x="3288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81" name="Line 37"/>
              <p:cNvSpPr>
                <a:spLocks noChangeShapeType="1"/>
              </p:cNvSpPr>
              <p:nvPr/>
            </p:nvSpPr>
            <p:spPr bwMode="auto">
              <a:xfrm flipV="1">
                <a:off x="4422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82" name="Line 38"/>
              <p:cNvSpPr>
                <a:spLocks noChangeShapeType="1"/>
              </p:cNvSpPr>
              <p:nvPr/>
            </p:nvSpPr>
            <p:spPr bwMode="auto">
              <a:xfrm flipV="1">
                <a:off x="1882" y="1571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10985" name="AutoShape 4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86" name="AutoShape 4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84" name="Text Box 40"/>
          <p:cNvSpPr txBox="1">
            <a:spLocks noChangeArrowheads="1"/>
          </p:cNvSpPr>
          <p:nvPr/>
        </p:nvSpPr>
        <p:spPr bwMode="auto">
          <a:xfrm>
            <a:off x="179263" y="4725144"/>
            <a:ext cx="8785225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移码的特性：</a:t>
            </a:r>
          </a:p>
          <a:p>
            <a:pPr marL="1698625" indent="-1698625"/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 ①数轴上</a:t>
            </a:r>
            <a:r>
              <a:rPr lang="zh-CN" altLang="en-US" dirty="0">
                <a:solidFill>
                  <a:schemeClr val="tx1"/>
                </a:solidFill>
              </a:rPr>
              <a:t>数</a:t>
            </a:r>
            <a:r>
              <a:rPr lang="zh-CN" altLang="en-US" dirty="0" smtClean="0">
                <a:solidFill>
                  <a:schemeClr val="tx1"/>
                </a:solidFill>
              </a:rPr>
              <a:t>的移码为</a:t>
            </a:r>
            <a:r>
              <a:rPr lang="zh-CN" altLang="en-US" u="sng" dirty="0">
                <a:solidFill>
                  <a:srgbClr val="990099"/>
                </a:solidFill>
              </a:rPr>
              <a:t>连续</a:t>
            </a:r>
            <a:r>
              <a:rPr lang="zh-CN" altLang="en-US" u="sng" dirty="0" smtClean="0">
                <a:solidFill>
                  <a:srgbClr val="990099"/>
                </a:solidFill>
              </a:rPr>
              <a:t>编码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便于比较</a:t>
            </a:r>
            <a:r>
              <a:rPr lang="zh-CN" altLang="en-US" dirty="0" smtClean="0">
                <a:solidFill>
                  <a:schemeClr val="tx1"/>
                </a:solidFill>
              </a:rPr>
              <a:t>大小</a:t>
            </a:r>
            <a:endParaRPr lang="zh-CN" altLang="en-US" dirty="0">
              <a:solidFill>
                <a:schemeClr val="tx1"/>
              </a:solidFill>
            </a:endParaRPr>
          </a:p>
          <a:p>
            <a:pPr marL="1698625" indent="-1698625">
              <a:lnSpc>
                <a:spcPct val="135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</a:rPr>
              <a:t>  </a:t>
            </a:r>
            <a:r>
              <a:rPr lang="zh-CN" altLang="en-US" dirty="0">
                <a:solidFill>
                  <a:schemeClr val="tx1"/>
                </a:solidFill>
              </a:rPr>
              <a:t>②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移的符号位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补的符号位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移的数值位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补的数值位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Line 124"/>
          <p:cNvSpPr>
            <a:spLocks noChangeShapeType="1"/>
          </p:cNvSpPr>
          <p:nvPr/>
        </p:nvSpPr>
        <p:spPr bwMode="auto">
          <a:xfrm flipV="1">
            <a:off x="3275856" y="5759376"/>
            <a:ext cx="144043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" name="AutoShape 29"/>
          <p:cNvSpPr>
            <a:spLocks/>
          </p:cNvSpPr>
          <p:nvPr/>
        </p:nvSpPr>
        <p:spPr bwMode="auto">
          <a:xfrm>
            <a:off x="3184438" y="2216671"/>
            <a:ext cx="1603586" cy="348233"/>
          </a:xfrm>
          <a:prstGeom prst="borderCallout2">
            <a:avLst>
              <a:gd name="adj1" fmla="val 54480"/>
              <a:gd name="adj2" fmla="val 239"/>
              <a:gd name="adj3" fmla="val 54326"/>
              <a:gd name="adj4" fmla="val -12091"/>
              <a:gd name="adj5" fmla="val -14484"/>
              <a:gd name="adj6" fmla="val -27202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</a:rPr>
              <a:t>补码为模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(2</a:t>
            </a:r>
            <a:r>
              <a:rPr lang="en-US" altLang="zh-CN" sz="2000" b="1" baseline="30000" dirty="0" smtClean="0">
                <a:solidFill>
                  <a:schemeClr val="tx1"/>
                </a:solidFill>
              </a:rPr>
              <a:t>n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)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1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71" grpId="0"/>
      <p:bldP spid="210972" grpId="0"/>
      <p:bldP spid="210984" grpId="0"/>
      <p:bldP spid="19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31CE-E610-4A6A-8910-72D302E3434F}" type="slidenum">
              <a:rPr lang="en-US" altLang="zh-CN"/>
              <a:pPr/>
              <a:t>21</a:t>
            </a:fld>
            <a:endParaRPr lang="en-US" altLang="zh-CN" dirty="0"/>
          </a:p>
        </p:txBody>
      </p:sp>
      <p:sp>
        <p:nvSpPr>
          <p:cNvPr id="375812" name="Text Box 4"/>
          <p:cNvSpPr txBox="1">
            <a:spLocks noChangeArrowheads="1"/>
          </p:cNvSpPr>
          <p:nvPr/>
        </p:nvSpPr>
        <p:spPr bwMode="auto">
          <a:xfrm>
            <a:off x="215931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三、十进制数编码</a:t>
            </a:r>
          </a:p>
        </p:txBody>
      </p:sp>
      <p:sp>
        <p:nvSpPr>
          <p:cNvPr id="375813" name="Text Box 5"/>
          <p:cNvSpPr txBox="1">
            <a:spLocks noChangeArrowheads="1"/>
          </p:cNvSpPr>
          <p:nvPr/>
        </p:nvSpPr>
        <p:spPr bwMode="auto">
          <a:xfrm>
            <a:off x="179388" y="89725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en-US" altLang="zh-CN" dirty="0">
                <a:solidFill>
                  <a:srgbClr val="C00000"/>
                </a:solidFill>
              </a:rPr>
              <a:t>BCD</a:t>
            </a:r>
            <a:r>
              <a:rPr lang="zh-CN" altLang="en-US" dirty="0">
                <a:solidFill>
                  <a:srgbClr val="C00000"/>
                </a:solidFill>
              </a:rPr>
              <a:t>码</a:t>
            </a:r>
            <a:r>
              <a:rPr lang="en-US" altLang="zh-CN" sz="2000" dirty="0">
                <a:solidFill>
                  <a:srgbClr val="C00000"/>
                </a:solidFill>
              </a:rPr>
              <a:t>(</a:t>
            </a:r>
            <a:r>
              <a:rPr lang="en-US" altLang="zh-CN" sz="2000" b="0" dirty="0">
                <a:solidFill>
                  <a:srgbClr val="C00000"/>
                </a:solidFill>
                <a:latin typeface="Times New Roman" pitchFamily="18" charset="0"/>
              </a:rPr>
              <a:t>Binary Coded </a:t>
            </a:r>
            <a:r>
              <a:rPr lang="en-US" altLang="zh-CN" sz="2000" b="0" dirty="0" smtClean="0">
                <a:solidFill>
                  <a:srgbClr val="C00000"/>
                </a:solidFill>
                <a:latin typeface="Times New Roman" pitchFamily="18" charset="0"/>
              </a:rPr>
              <a:t>Decimal</a:t>
            </a:r>
            <a:r>
              <a:rPr lang="en-US" altLang="zh-CN" sz="2000" dirty="0">
                <a:solidFill>
                  <a:srgbClr val="C00000"/>
                </a:solidFill>
              </a:rPr>
              <a:t>)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又称</a:t>
            </a:r>
            <a:r>
              <a:rPr lang="zh-CN" altLang="en-US" u="sng" dirty="0" smtClean="0">
                <a:solidFill>
                  <a:schemeClr val="tx1"/>
                </a:solidFill>
              </a:rPr>
              <a:t>二</a:t>
            </a:r>
            <a:r>
              <a:rPr lang="en-US" altLang="zh-CN" u="sng" dirty="0">
                <a:solidFill>
                  <a:schemeClr val="tx1"/>
                </a:solidFill>
              </a:rPr>
              <a:t>-</a:t>
            </a:r>
            <a:r>
              <a:rPr lang="zh-CN" altLang="en-US" u="sng" dirty="0">
                <a:solidFill>
                  <a:schemeClr val="tx1"/>
                </a:solidFill>
              </a:rPr>
              <a:t>十进制</a:t>
            </a:r>
            <a:r>
              <a:rPr lang="zh-CN" altLang="en-US" u="sng" dirty="0" smtClean="0">
                <a:solidFill>
                  <a:schemeClr val="tx1"/>
                </a:solidFill>
              </a:rPr>
              <a:t>编码</a:t>
            </a:r>
            <a:r>
              <a:rPr lang="zh-CN" altLang="en-US" dirty="0" smtClean="0">
                <a:solidFill>
                  <a:schemeClr val="tx1"/>
                </a:solidFill>
              </a:rPr>
              <a:t>，指用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位二进制编码表示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位十进制数位的编码方式</a:t>
            </a:r>
          </a:p>
        </p:txBody>
      </p:sp>
      <p:sp>
        <p:nvSpPr>
          <p:cNvPr id="375814" name="Text Box 6"/>
          <p:cNvSpPr txBox="1">
            <a:spLocks noChangeArrowheads="1"/>
          </p:cNvSpPr>
          <p:nvPr/>
        </p:nvSpPr>
        <p:spPr bwMode="auto">
          <a:xfrm>
            <a:off x="179388" y="1844824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en-US" altLang="zh-CN" dirty="0">
                <a:solidFill>
                  <a:srgbClr val="C00000"/>
                </a:solidFill>
              </a:rPr>
              <a:t>BCD</a:t>
            </a:r>
            <a:r>
              <a:rPr lang="zh-CN" altLang="en-US" dirty="0" smtClean="0">
                <a:solidFill>
                  <a:srgbClr val="C00000"/>
                </a:solidFill>
              </a:rPr>
              <a:t>码的种类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>
                <a:solidFill>
                  <a:schemeClr val="tx1"/>
                </a:solidFill>
              </a:rPr>
              <a:t>分</a:t>
            </a:r>
            <a:r>
              <a:rPr lang="zh-CN" altLang="en-US" u="sng" dirty="0">
                <a:solidFill>
                  <a:schemeClr val="tx1"/>
                </a:solidFill>
              </a:rPr>
              <a:t>有权码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u="sng" dirty="0">
                <a:solidFill>
                  <a:schemeClr val="tx1"/>
                </a:solidFill>
              </a:rPr>
              <a:t>无权</a:t>
            </a:r>
            <a:r>
              <a:rPr lang="zh-CN" altLang="en-US" u="sng" dirty="0" smtClean="0">
                <a:solidFill>
                  <a:schemeClr val="tx1"/>
                </a:solidFill>
              </a:rPr>
              <a:t>码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最常用的是</a:t>
            </a:r>
            <a:r>
              <a:rPr lang="en-US" altLang="zh-CN" dirty="0">
                <a:solidFill>
                  <a:schemeClr val="tx1"/>
                </a:solidFill>
              </a:rPr>
              <a:t>8421</a:t>
            </a:r>
            <a:r>
              <a:rPr lang="zh-CN" altLang="en-US" dirty="0">
                <a:solidFill>
                  <a:schemeClr val="tx1"/>
                </a:solidFill>
              </a:rPr>
              <a:t>码</a:t>
            </a:r>
          </a:p>
        </p:txBody>
      </p:sp>
      <p:graphicFrame>
        <p:nvGraphicFramePr>
          <p:cNvPr id="376045" name="Group 2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977454"/>
              </p:ext>
            </p:extLst>
          </p:nvPr>
        </p:nvGraphicFramePr>
        <p:xfrm>
          <a:off x="1044574" y="2394099"/>
          <a:ext cx="7813706" cy="1130400"/>
        </p:xfrm>
        <a:graphic>
          <a:graphicData uri="http://schemas.openxmlformats.org/drawingml/2006/table">
            <a:tbl>
              <a:tblPr/>
              <a:tblGrid>
                <a:gridCol w="1169972"/>
                <a:gridCol w="642942"/>
                <a:gridCol w="642942"/>
                <a:gridCol w="714380"/>
                <a:gridCol w="714380"/>
                <a:gridCol w="714380"/>
                <a:gridCol w="642942"/>
                <a:gridCol w="642942"/>
                <a:gridCol w="642942"/>
                <a:gridCol w="642942"/>
                <a:gridCol w="642942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十进制数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8421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码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0000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0001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0010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0011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0100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0101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余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码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0011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0100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0101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1010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1011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1100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6026" name="Text Box 218"/>
          <p:cNvSpPr txBox="1">
            <a:spLocks noChangeArrowheads="1"/>
          </p:cNvSpPr>
          <p:nvPr/>
        </p:nvSpPr>
        <p:spPr bwMode="auto">
          <a:xfrm>
            <a:off x="179388" y="354622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      </a:t>
            </a:r>
            <a:r>
              <a:rPr lang="en-US" altLang="zh-CN" dirty="0" smtClean="0">
                <a:solidFill>
                  <a:schemeClr val="accent2"/>
                </a:solidFill>
              </a:rPr>
              <a:t>  BCD</a:t>
            </a:r>
            <a:r>
              <a:rPr lang="zh-CN" altLang="en-US" dirty="0" smtClean="0">
                <a:solidFill>
                  <a:schemeClr val="accent2"/>
                </a:solidFill>
              </a:rPr>
              <a:t>码的缺省编码方法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8421</a:t>
            </a:r>
            <a:r>
              <a:rPr lang="zh-CN" altLang="en-US" dirty="0" smtClean="0">
                <a:solidFill>
                  <a:schemeClr val="tx1"/>
                </a:solidFill>
              </a:rPr>
              <a:t>码！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特殊声明除外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6027" name="Text Box 219"/>
          <p:cNvSpPr txBox="1">
            <a:spLocks noChangeArrowheads="1"/>
          </p:cNvSpPr>
          <p:nvPr/>
        </p:nvSpPr>
        <p:spPr bwMode="auto">
          <a:xfrm>
            <a:off x="179388" y="4006850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十进制数的编码方法：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 ①每个数字对应一个</a:t>
            </a:r>
            <a:r>
              <a:rPr lang="en-US" altLang="zh-CN" dirty="0" smtClean="0">
                <a:solidFill>
                  <a:schemeClr val="tx1"/>
                </a:solidFill>
              </a:rPr>
              <a:t>BCD</a:t>
            </a:r>
            <a:r>
              <a:rPr lang="zh-CN" altLang="en-US" dirty="0" smtClean="0">
                <a:solidFill>
                  <a:schemeClr val="tx1"/>
                </a:solidFill>
              </a:rPr>
              <a:t>码，</a:t>
            </a:r>
            <a:r>
              <a:rPr lang="zh-CN" altLang="en-US" dirty="0">
                <a:solidFill>
                  <a:schemeClr val="tx1"/>
                </a:solidFill>
              </a:rPr>
              <a:t>数</a:t>
            </a:r>
            <a:r>
              <a:rPr lang="zh-CN" altLang="en-US" dirty="0" smtClean="0">
                <a:solidFill>
                  <a:schemeClr val="tx1"/>
                </a:solidFill>
              </a:rPr>
              <a:t>符编码在最低位之后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</a:rPr>
              <a:t>  </a:t>
            </a:r>
            <a:r>
              <a:rPr lang="zh-CN" altLang="en-US" dirty="0">
                <a:solidFill>
                  <a:schemeClr val="tx1"/>
                </a:solidFill>
              </a:rPr>
              <a:t>②用</a:t>
            </a:r>
            <a:r>
              <a:rPr lang="zh-CN" altLang="en-US" u="sng" dirty="0">
                <a:solidFill>
                  <a:schemeClr val="accent2"/>
                </a:solidFill>
              </a:rPr>
              <a:t>特定编码</a:t>
            </a:r>
            <a:r>
              <a:rPr lang="zh-CN" altLang="en-US" dirty="0">
                <a:solidFill>
                  <a:schemeClr val="tx1"/>
                </a:solidFill>
              </a:rPr>
              <a:t>表示符号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如</a:t>
            </a:r>
            <a:r>
              <a:rPr lang="en-US" altLang="zh-CN" sz="2000" dirty="0" smtClean="0">
                <a:solidFill>
                  <a:schemeClr val="tx1"/>
                </a:solidFill>
              </a:rPr>
              <a:t>1100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1101</a:t>
            </a:r>
            <a:r>
              <a:rPr lang="zh-CN" altLang="en-US" sz="2000" dirty="0">
                <a:solidFill>
                  <a:schemeClr val="tx1"/>
                </a:solidFill>
              </a:rPr>
              <a:t>表示</a:t>
            </a:r>
            <a:r>
              <a:rPr lang="zh-CN" altLang="en-US" sz="2000" dirty="0" smtClean="0">
                <a:solidFill>
                  <a:schemeClr val="tx1"/>
                </a:solidFill>
              </a:rPr>
              <a:t>正、负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③数字和数符的</a:t>
            </a:r>
            <a:r>
              <a:rPr lang="en-US" altLang="zh-CN" dirty="0" smtClean="0">
                <a:solidFill>
                  <a:schemeClr val="tx1"/>
                </a:solidFill>
              </a:rPr>
              <a:t>BCD</a:t>
            </a:r>
            <a:r>
              <a:rPr lang="zh-CN" altLang="en-US" dirty="0" smtClean="0">
                <a:solidFill>
                  <a:schemeClr val="tx1"/>
                </a:solidFill>
              </a:rPr>
              <a:t>码个数为偶数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6028" name="Text Box 220"/>
          <p:cNvSpPr txBox="1">
            <a:spLocks noChangeArrowheads="1"/>
          </p:cNvSpPr>
          <p:nvPr/>
        </p:nvSpPr>
        <p:spPr bwMode="auto">
          <a:xfrm>
            <a:off x="179388" y="5850483"/>
            <a:ext cx="8821768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/>
            <a:r>
              <a:rPr lang="en-US" altLang="zh-CN" sz="2200" dirty="0"/>
              <a:t>   </a:t>
            </a:r>
            <a:r>
              <a:rPr lang="en-US" altLang="zh-CN" sz="2200" dirty="0" smtClean="0"/>
              <a:t>   </a:t>
            </a:r>
            <a:r>
              <a:rPr lang="zh-CN" altLang="en-US" sz="2200" dirty="0">
                <a:solidFill>
                  <a:srgbClr val="990099"/>
                </a:solidFill>
              </a:rPr>
              <a:t>例</a:t>
            </a:r>
            <a:r>
              <a:rPr lang="en-US" altLang="zh-CN" sz="2200" dirty="0">
                <a:solidFill>
                  <a:srgbClr val="990099"/>
                </a:solidFill>
              </a:rPr>
              <a:t>—</a:t>
            </a:r>
            <a:r>
              <a:rPr lang="en-US" altLang="zh-CN" sz="2200" baseline="-25000" dirty="0">
                <a:solidFill>
                  <a:srgbClr val="990099"/>
                </a:solidFill>
              </a:rPr>
              <a:t> </a:t>
            </a:r>
            <a:r>
              <a:rPr lang="en-US" altLang="zh-CN" sz="2200" spc="-50" dirty="0"/>
              <a:t>+</a:t>
            </a:r>
            <a:r>
              <a:rPr lang="en-US" altLang="zh-CN" sz="2200" spc="-50" dirty="0" smtClean="0">
                <a:solidFill>
                  <a:schemeClr val="tx1"/>
                </a:solidFill>
              </a:rPr>
              <a:t>427</a:t>
            </a:r>
            <a:r>
              <a:rPr lang="zh-CN" altLang="en-US" sz="2200" spc="-50" dirty="0" smtClean="0">
                <a:solidFill>
                  <a:schemeClr val="tx1"/>
                </a:solidFill>
              </a:rPr>
              <a:t>为</a:t>
            </a:r>
            <a:r>
              <a:rPr lang="en-US" altLang="zh-CN" sz="2200" spc="-50" dirty="0">
                <a:solidFill>
                  <a:schemeClr val="tx1"/>
                </a:solidFill>
              </a:rPr>
              <a:t>0100 0010 0111 </a:t>
            </a:r>
            <a:r>
              <a:rPr lang="en-US" altLang="zh-CN" sz="2200" spc="-50" dirty="0" smtClean="0"/>
              <a:t>1100</a:t>
            </a:r>
            <a:r>
              <a:rPr lang="zh-CN" altLang="en-US" sz="2200" spc="-50" dirty="0" smtClean="0">
                <a:solidFill>
                  <a:schemeClr val="tx1"/>
                </a:solidFill>
              </a:rPr>
              <a:t>，</a:t>
            </a:r>
            <a:r>
              <a:rPr lang="en-US" altLang="zh-CN" sz="2200" spc="-50" dirty="0" smtClean="0"/>
              <a:t>-</a:t>
            </a:r>
            <a:r>
              <a:rPr lang="en-US" altLang="zh-CN" sz="2200" spc="-50" dirty="0" smtClean="0">
                <a:solidFill>
                  <a:schemeClr val="tx1"/>
                </a:solidFill>
              </a:rPr>
              <a:t>23</a:t>
            </a:r>
            <a:r>
              <a:rPr lang="zh-CN" altLang="en-US" sz="2200" spc="-50" dirty="0">
                <a:solidFill>
                  <a:schemeClr val="tx1"/>
                </a:solidFill>
              </a:rPr>
              <a:t>为</a:t>
            </a:r>
            <a:r>
              <a:rPr lang="en-US" altLang="zh-CN" sz="2200" spc="-50" dirty="0" smtClean="0">
                <a:solidFill>
                  <a:schemeClr val="tx1"/>
                </a:solidFill>
              </a:rPr>
              <a:t>0000 </a:t>
            </a:r>
            <a:r>
              <a:rPr lang="en-US" altLang="zh-CN" sz="2200" spc="-50" dirty="0">
                <a:solidFill>
                  <a:schemeClr val="tx1"/>
                </a:solidFill>
              </a:rPr>
              <a:t>0010 0011 </a:t>
            </a:r>
            <a:r>
              <a:rPr lang="en-US" altLang="zh-CN" sz="2200" spc="-50" dirty="0" smtClean="0"/>
              <a:t>1101</a:t>
            </a:r>
            <a:endParaRPr lang="en-US" altLang="zh-CN" sz="2200" spc="-50" dirty="0">
              <a:solidFill>
                <a:schemeClr val="tx1"/>
              </a:solidFill>
            </a:endParaRPr>
          </a:p>
        </p:txBody>
      </p:sp>
      <p:sp>
        <p:nvSpPr>
          <p:cNvPr id="10" name="AutoShape 4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76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7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7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7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/>
      <p:bldP spid="375814" grpId="0"/>
      <p:bldP spid="376026" grpId="0"/>
      <p:bldP spid="376027" grpId="0"/>
      <p:bldP spid="37602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677F-3574-4D6E-BFE9-362E72D7945A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77053" name="Text Box 221"/>
          <p:cNvSpPr txBox="1">
            <a:spLocks noChangeArrowheads="1"/>
          </p:cNvSpPr>
          <p:nvPr/>
        </p:nvSpPr>
        <p:spPr bwMode="auto">
          <a:xfrm>
            <a:off x="179512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四、字符及字符串编码</a:t>
            </a:r>
          </a:p>
        </p:txBody>
      </p:sp>
      <p:sp>
        <p:nvSpPr>
          <p:cNvPr id="377054" name="Text Box 222"/>
          <p:cNvSpPr txBox="1">
            <a:spLocks noChangeArrowheads="1"/>
          </p:cNvSpPr>
          <p:nvPr/>
        </p:nvSpPr>
        <p:spPr bwMode="auto">
          <a:xfrm>
            <a:off x="179512" y="875281"/>
            <a:ext cx="88571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、字符编码</a:t>
            </a:r>
          </a:p>
          <a:p>
            <a:r>
              <a:rPr lang="zh-CN" altLang="en-US" dirty="0" smtClean="0">
                <a:solidFill>
                  <a:srgbClr val="C00000"/>
                </a:solidFill>
              </a:rPr>
              <a:t>  *字符编码：</a:t>
            </a:r>
            <a:r>
              <a:rPr lang="zh-CN" altLang="en-US" dirty="0" smtClean="0">
                <a:solidFill>
                  <a:schemeClr val="tx1"/>
                </a:solidFill>
              </a:rPr>
              <a:t>字符</a:t>
            </a:r>
            <a:r>
              <a:rPr lang="zh-CN" altLang="en-US" spc="-100" dirty="0" smtClean="0">
                <a:solidFill>
                  <a:schemeClr val="tx1"/>
                </a:solidFill>
              </a:rPr>
              <a:t>在</a:t>
            </a:r>
            <a:r>
              <a:rPr lang="zh-CN" altLang="en-US" u="sng" spc="-100" dirty="0" smtClean="0">
                <a:solidFill>
                  <a:schemeClr val="accent2"/>
                </a:solidFill>
              </a:rPr>
              <a:t>字符集中</a:t>
            </a:r>
            <a:r>
              <a:rPr lang="zh-CN" altLang="en-US" spc="-100" dirty="0" smtClean="0">
                <a:solidFill>
                  <a:schemeClr val="tx1"/>
                </a:solidFill>
              </a:rPr>
              <a:t>的</a:t>
            </a:r>
            <a:r>
              <a:rPr lang="zh-CN" altLang="en-US" u="sng" spc="-100" dirty="0" smtClean="0">
                <a:solidFill>
                  <a:schemeClr val="tx1"/>
                </a:solidFill>
              </a:rPr>
              <a:t>唯一</a:t>
            </a:r>
            <a:r>
              <a:rPr lang="zh-CN" altLang="en-US" spc="-100" dirty="0" smtClean="0">
                <a:solidFill>
                  <a:schemeClr val="tx1"/>
                </a:solidFill>
              </a:rPr>
              <a:t>数字化代码</a:t>
            </a:r>
            <a:r>
              <a:rPr lang="en-US" altLang="zh-CN" sz="1800" spc="-100" dirty="0" smtClean="0">
                <a:solidFill>
                  <a:schemeClr val="tx1"/>
                </a:solidFill>
              </a:rPr>
              <a:t>(</a:t>
            </a:r>
            <a:r>
              <a:rPr lang="zh-CN" altLang="en-US" sz="1800" spc="-100" dirty="0" smtClean="0">
                <a:solidFill>
                  <a:schemeClr val="tx1"/>
                </a:solidFill>
              </a:rPr>
              <a:t>表示</a:t>
            </a:r>
            <a:r>
              <a:rPr lang="zh-CN" altLang="en-US" sz="1800" u="sng" spc="-100" dirty="0" smtClean="0">
                <a:solidFill>
                  <a:srgbClr val="990099"/>
                </a:solidFill>
              </a:rPr>
              <a:t>序号</a:t>
            </a:r>
            <a:r>
              <a:rPr lang="zh-CN" altLang="en-US" sz="1800" spc="-100" dirty="0" smtClean="0">
                <a:solidFill>
                  <a:schemeClr val="tx1"/>
                </a:solidFill>
              </a:rPr>
              <a:t>或</a:t>
            </a:r>
            <a:r>
              <a:rPr lang="zh-CN" altLang="en-US" sz="1800" u="sng" spc="-100" dirty="0" smtClean="0">
                <a:solidFill>
                  <a:srgbClr val="990099"/>
                </a:solidFill>
              </a:rPr>
              <a:t>特征号</a:t>
            </a:r>
            <a:r>
              <a:rPr lang="en-US" altLang="zh-CN" sz="1800" spc="-100" dirty="0" smtClean="0">
                <a:solidFill>
                  <a:schemeClr val="tx1"/>
                </a:solidFill>
              </a:rPr>
              <a:t>)</a:t>
            </a:r>
            <a:endParaRPr lang="zh-CN" altLang="en-US" sz="1800" spc="-100" dirty="0">
              <a:solidFill>
                <a:schemeClr val="tx1"/>
              </a:solidFill>
            </a:endParaRPr>
          </a:p>
        </p:txBody>
      </p:sp>
      <p:sp>
        <p:nvSpPr>
          <p:cNvPr id="377055" name="Text Box 223"/>
          <p:cNvSpPr txBox="1">
            <a:spLocks noChangeArrowheads="1"/>
          </p:cNvSpPr>
          <p:nvPr/>
        </p:nvSpPr>
        <p:spPr bwMode="auto">
          <a:xfrm>
            <a:off x="179263" y="183817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字符编码的</a:t>
            </a:r>
            <a:r>
              <a:rPr lang="zh-CN" altLang="en-US" dirty="0">
                <a:solidFill>
                  <a:srgbClr val="C00000"/>
                </a:solidFill>
              </a:rPr>
              <a:t>种类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>
                <a:solidFill>
                  <a:schemeClr val="tx1"/>
                </a:solidFill>
              </a:rPr>
              <a:t>交换码、内</a:t>
            </a:r>
            <a:r>
              <a:rPr lang="zh-CN" altLang="en-US" dirty="0" smtClean="0">
                <a:solidFill>
                  <a:schemeClr val="tx1"/>
                </a:solidFill>
              </a:rPr>
              <a:t>码、输入</a:t>
            </a:r>
            <a:r>
              <a:rPr lang="zh-CN" altLang="en-US" dirty="0">
                <a:solidFill>
                  <a:schemeClr val="tx1"/>
                </a:solidFill>
              </a:rPr>
              <a:t>码、字模</a:t>
            </a:r>
            <a:r>
              <a:rPr lang="zh-CN" altLang="en-US" dirty="0" smtClean="0">
                <a:solidFill>
                  <a:schemeClr val="tx1"/>
                </a:solidFill>
              </a:rPr>
              <a:t>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交换</a:t>
            </a:r>
            <a:r>
              <a:rPr lang="zh-CN" altLang="en-US" dirty="0">
                <a:solidFill>
                  <a:schemeClr val="accent2"/>
                </a:solidFill>
              </a:rPr>
              <a:t>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字符在</a:t>
            </a:r>
            <a:r>
              <a:rPr lang="zh-CN" altLang="en-US" u="sng" dirty="0">
                <a:solidFill>
                  <a:srgbClr val="990099"/>
                </a:solidFill>
              </a:rPr>
              <a:t>传送时</a:t>
            </a:r>
            <a:r>
              <a:rPr lang="zh-CN" altLang="en-US" dirty="0">
                <a:solidFill>
                  <a:schemeClr val="tx1"/>
                </a:solidFill>
              </a:rPr>
              <a:t>的编码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序号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</a:rPr>
              <a:t>，如</a:t>
            </a:r>
            <a:r>
              <a:rPr lang="en-US" altLang="zh-CN" sz="2000" dirty="0" smtClean="0">
                <a:solidFill>
                  <a:schemeClr val="tx1"/>
                </a:solidFill>
              </a:rPr>
              <a:t>ASCII</a:t>
            </a:r>
            <a:r>
              <a:rPr lang="zh-CN" altLang="en-US" sz="2000" dirty="0" smtClean="0">
                <a:solidFill>
                  <a:schemeClr val="tx1"/>
                </a:solidFill>
              </a:rPr>
              <a:t>码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内  </a:t>
            </a:r>
            <a:r>
              <a:rPr lang="zh-CN" altLang="en-US" dirty="0">
                <a:solidFill>
                  <a:schemeClr val="accent2"/>
                </a:solidFill>
              </a:rPr>
              <a:t>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字符在</a:t>
            </a:r>
            <a:r>
              <a:rPr lang="zh-CN" altLang="en-US" u="sng" dirty="0">
                <a:solidFill>
                  <a:srgbClr val="990099"/>
                </a:solidFill>
              </a:rPr>
              <a:t>存储时</a:t>
            </a:r>
            <a:r>
              <a:rPr lang="zh-CN" altLang="en-US" dirty="0">
                <a:solidFill>
                  <a:schemeClr val="tx1"/>
                </a:solidFill>
              </a:rPr>
              <a:t>的编码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数据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</a:rPr>
              <a:t>，如</a:t>
            </a:r>
            <a:r>
              <a:rPr lang="en-US" altLang="zh-CN" sz="2000" dirty="0" smtClean="0">
                <a:solidFill>
                  <a:schemeClr val="tx1"/>
                </a:solidFill>
              </a:rPr>
              <a:t>ASCII</a:t>
            </a:r>
            <a:r>
              <a:rPr lang="zh-CN" altLang="en-US" sz="2000" dirty="0" smtClean="0">
                <a:solidFill>
                  <a:schemeClr val="tx1"/>
                </a:solidFill>
              </a:rPr>
              <a:t>字符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77142" name="AutoShape 3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AutoShape 29"/>
          <p:cNvSpPr>
            <a:spLocks/>
          </p:cNvSpPr>
          <p:nvPr/>
        </p:nvSpPr>
        <p:spPr bwMode="auto">
          <a:xfrm>
            <a:off x="6809068" y="3318423"/>
            <a:ext cx="2011404" cy="321471"/>
          </a:xfrm>
          <a:prstGeom prst="borderCallout2">
            <a:avLst>
              <a:gd name="adj1" fmla="val 58882"/>
              <a:gd name="adj2" fmla="val -181"/>
              <a:gd name="adj3" fmla="val 60490"/>
              <a:gd name="adj4" fmla="val -13023"/>
              <a:gd name="adj5" fmla="val 398029"/>
              <a:gd name="adj6" fmla="val -21936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5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相关</a:t>
            </a:r>
            <a:r>
              <a:rPr lang="en-US" altLang="zh-CN" sz="1800" dirty="0" smtClean="0">
                <a:solidFill>
                  <a:schemeClr val="tx1"/>
                </a:solidFill>
              </a:rPr>
              <a:t>: </a:t>
            </a:r>
            <a:r>
              <a:rPr lang="zh-CN" altLang="en-US" sz="1800" dirty="0" smtClean="0">
                <a:solidFill>
                  <a:schemeClr val="tx1"/>
                </a:solidFill>
              </a:rPr>
              <a:t>字符集大小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1" name="AutoShape 29"/>
          <p:cNvSpPr>
            <a:spLocks/>
          </p:cNvSpPr>
          <p:nvPr/>
        </p:nvSpPr>
        <p:spPr bwMode="auto">
          <a:xfrm>
            <a:off x="971823" y="3284984"/>
            <a:ext cx="3528169" cy="354810"/>
          </a:xfrm>
          <a:prstGeom prst="borderCallout2">
            <a:avLst>
              <a:gd name="adj1" fmla="val 49136"/>
              <a:gd name="adj2" fmla="val 100214"/>
              <a:gd name="adj3" fmla="val 50113"/>
              <a:gd name="adj4" fmla="val 106094"/>
              <a:gd name="adj5" fmla="val 183536"/>
              <a:gd name="adj6" fmla="val 116060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5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相关</a:t>
            </a:r>
            <a:r>
              <a:rPr lang="en-US" altLang="zh-CN" sz="1800" dirty="0" smtClean="0">
                <a:solidFill>
                  <a:schemeClr val="tx1"/>
                </a:solidFill>
              </a:rPr>
              <a:t>: </a:t>
            </a:r>
            <a:r>
              <a:rPr lang="zh-CN" altLang="en-US" sz="1800" spc="-50" dirty="0" smtClean="0">
                <a:solidFill>
                  <a:schemeClr val="tx1"/>
                </a:solidFill>
              </a:rPr>
              <a:t>字符集大小、存储单元长度</a:t>
            </a:r>
            <a:endParaRPr lang="zh-CN" altLang="en-US" sz="1800" spc="-50" dirty="0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65063" y="3717129"/>
            <a:ext cx="8099425" cy="1982789"/>
            <a:chOff x="865063" y="3717129"/>
            <a:chExt cx="8099425" cy="1982789"/>
          </a:xfrm>
        </p:grpSpPr>
        <p:sp>
          <p:nvSpPr>
            <p:cNvPr id="377057" name="Text Box 225"/>
            <p:cNvSpPr txBox="1">
              <a:spLocks noChangeArrowheads="1"/>
            </p:cNvSpPr>
            <p:nvPr/>
          </p:nvSpPr>
          <p:spPr bwMode="auto">
            <a:xfrm>
              <a:off x="865063" y="4004468"/>
              <a:ext cx="358775" cy="6159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>
                  <a:solidFill>
                    <a:schemeClr val="tx1"/>
                  </a:solidFill>
                </a:rPr>
                <a:t>键盘</a:t>
              </a:r>
            </a:p>
          </p:txBody>
        </p:sp>
        <p:sp>
          <p:nvSpPr>
            <p:cNvPr id="377058" name="Rectangle 226"/>
            <p:cNvSpPr>
              <a:spLocks noChangeArrowheads="1"/>
            </p:cNvSpPr>
            <p:nvPr/>
          </p:nvSpPr>
          <p:spPr bwMode="auto">
            <a:xfrm>
              <a:off x="2195388" y="3826668"/>
              <a:ext cx="4392836" cy="18732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7060" name="Rectangle 228"/>
            <p:cNvSpPr>
              <a:spLocks noChangeArrowheads="1"/>
            </p:cNvSpPr>
            <p:nvPr/>
          </p:nvSpPr>
          <p:spPr bwMode="auto">
            <a:xfrm>
              <a:off x="6876603" y="3826668"/>
              <a:ext cx="1943869" cy="18732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7061" name="Text Box 229"/>
            <p:cNvSpPr txBox="1">
              <a:spLocks noChangeArrowheads="1"/>
            </p:cNvSpPr>
            <p:nvPr/>
          </p:nvSpPr>
          <p:spPr bwMode="auto">
            <a:xfrm>
              <a:off x="6948611" y="5301455"/>
              <a:ext cx="1008063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计算机</a:t>
              </a:r>
              <a:r>
                <a:rPr lang="en-US" altLang="zh-CN" sz="20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77062" name="Line 230"/>
            <p:cNvSpPr>
              <a:spLocks noChangeShapeType="1"/>
            </p:cNvSpPr>
            <p:nvPr/>
          </p:nvSpPr>
          <p:spPr bwMode="auto">
            <a:xfrm flipV="1">
              <a:off x="6732809" y="3717129"/>
              <a:ext cx="2231677" cy="0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64" name="Line 232"/>
            <p:cNvSpPr>
              <a:spLocks noChangeShapeType="1"/>
            </p:cNvSpPr>
            <p:nvPr/>
          </p:nvSpPr>
          <p:spPr bwMode="auto">
            <a:xfrm>
              <a:off x="6732810" y="3717130"/>
              <a:ext cx="0" cy="1298575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65" name="Rectangle 233"/>
            <p:cNvSpPr>
              <a:spLocks noChangeArrowheads="1"/>
            </p:cNvSpPr>
            <p:nvPr/>
          </p:nvSpPr>
          <p:spPr bwMode="auto">
            <a:xfrm>
              <a:off x="3491880" y="3969543"/>
              <a:ext cx="1081088" cy="16573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7068" name="Text Box 236"/>
            <p:cNvSpPr txBox="1">
              <a:spLocks noChangeArrowheads="1"/>
            </p:cNvSpPr>
            <p:nvPr/>
          </p:nvSpPr>
          <p:spPr bwMode="auto">
            <a:xfrm>
              <a:off x="2376363" y="4042568"/>
              <a:ext cx="288925" cy="5746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转换</a:t>
              </a:r>
            </a:p>
          </p:txBody>
        </p:sp>
        <p:sp>
          <p:nvSpPr>
            <p:cNvPr id="377069" name="Text Box 237"/>
            <p:cNvSpPr txBox="1">
              <a:spLocks noChangeArrowheads="1"/>
            </p:cNvSpPr>
            <p:nvPr/>
          </p:nvSpPr>
          <p:spPr bwMode="auto">
            <a:xfrm>
              <a:off x="5399212" y="4187030"/>
              <a:ext cx="788988" cy="287338"/>
            </a:xfrm>
            <a:prstGeom prst="rect">
              <a:avLst/>
            </a:prstGeom>
            <a:solidFill>
              <a:srgbClr val="FF99CC">
                <a:alpha val="75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处理器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77070" name="Text Box 238"/>
            <p:cNvSpPr txBox="1">
              <a:spLocks noChangeArrowheads="1"/>
            </p:cNvSpPr>
            <p:nvPr/>
          </p:nvSpPr>
          <p:spPr bwMode="auto">
            <a:xfrm>
              <a:off x="4644008" y="4869655"/>
              <a:ext cx="936104" cy="287338"/>
            </a:xfrm>
            <a:prstGeom prst="rect">
              <a:avLst/>
            </a:prstGeom>
            <a:solidFill>
              <a:srgbClr val="FF99CC">
                <a:alpha val="75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I/O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接口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77072" name="Line 240"/>
            <p:cNvSpPr>
              <a:spLocks noChangeShapeType="1"/>
            </p:cNvSpPr>
            <p:nvPr/>
          </p:nvSpPr>
          <p:spPr bwMode="auto">
            <a:xfrm flipH="1" flipV="1">
              <a:off x="1225425" y="5123655"/>
              <a:ext cx="24109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74" name="Text Box 242"/>
            <p:cNvSpPr txBox="1">
              <a:spLocks noChangeArrowheads="1"/>
            </p:cNvSpPr>
            <p:nvPr/>
          </p:nvSpPr>
          <p:spPr bwMode="auto">
            <a:xfrm>
              <a:off x="1331788" y="4763293"/>
              <a:ext cx="788988" cy="287338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>
                  <a:solidFill>
                    <a:srgbClr val="FF3300"/>
                  </a:solidFill>
                </a:rPr>
                <a:t>字模码</a:t>
              </a:r>
            </a:p>
          </p:txBody>
        </p:sp>
        <p:sp>
          <p:nvSpPr>
            <p:cNvPr id="377075" name="Line 243"/>
            <p:cNvSpPr>
              <a:spLocks noChangeShapeType="1"/>
            </p:cNvSpPr>
            <p:nvPr/>
          </p:nvSpPr>
          <p:spPr bwMode="auto">
            <a:xfrm>
              <a:off x="2665288" y="4329905"/>
              <a:ext cx="971055" cy="1588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76" name="Line 244"/>
            <p:cNvSpPr>
              <a:spLocks noChangeShapeType="1"/>
            </p:cNvSpPr>
            <p:nvPr/>
          </p:nvSpPr>
          <p:spPr bwMode="auto">
            <a:xfrm>
              <a:off x="1225426" y="4329905"/>
              <a:ext cx="11509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77" name="Text Box 245"/>
            <p:cNvSpPr txBox="1">
              <a:spLocks noChangeArrowheads="1"/>
            </p:cNvSpPr>
            <p:nvPr/>
          </p:nvSpPr>
          <p:spPr bwMode="auto">
            <a:xfrm>
              <a:off x="2809751" y="3971130"/>
              <a:ext cx="511389" cy="28892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dirty="0" smtClean="0">
                  <a:solidFill>
                    <a:srgbClr val="FF3300"/>
                  </a:solidFill>
                </a:rPr>
                <a:t>内码</a:t>
              </a:r>
              <a:endParaRPr lang="zh-CN" altLang="en-US" sz="1800" dirty="0">
                <a:solidFill>
                  <a:srgbClr val="FF3300"/>
                </a:solidFill>
              </a:endParaRPr>
            </a:p>
          </p:txBody>
        </p:sp>
        <p:sp>
          <p:nvSpPr>
            <p:cNvPr id="377078" name="Text Box 246"/>
            <p:cNvSpPr txBox="1">
              <a:spLocks noChangeArrowheads="1"/>
            </p:cNvSpPr>
            <p:nvPr/>
          </p:nvSpPr>
          <p:spPr bwMode="auto">
            <a:xfrm>
              <a:off x="1331788" y="3971130"/>
              <a:ext cx="788988" cy="28892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dirty="0">
                  <a:solidFill>
                    <a:srgbClr val="FF3300"/>
                  </a:solidFill>
                </a:rPr>
                <a:t>输入码</a:t>
              </a:r>
            </a:p>
          </p:txBody>
        </p:sp>
        <p:sp>
          <p:nvSpPr>
            <p:cNvPr id="377083" name="Text Box 251"/>
            <p:cNvSpPr txBox="1">
              <a:spLocks noChangeArrowheads="1"/>
            </p:cNvSpPr>
            <p:nvPr/>
          </p:nvSpPr>
          <p:spPr bwMode="auto">
            <a:xfrm>
              <a:off x="865063" y="4798218"/>
              <a:ext cx="360363" cy="7588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>
                  <a:solidFill>
                    <a:schemeClr val="tx1"/>
                  </a:solidFill>
                </a:rPr>
                <a:t>显示器</a:t>
              </a:r>
            </a:p>
          </p:txBody>
        </p:sp>
        <p:sp>
          <p:nvSpPr>
            <p:cNvPr id="377084" name="Text Box 252"/>
            <p:cNvSpPr txBox="1">
              <a:spLocks noChangeArrowheads="1"/>
            </p:cNvSpPr>
            <p:nvPr/>
          </p:nvSpPr>
          <p:spPr bwMode="auto">
            <a:xfrm>
              <a:off x="7884666" y="4221088"/>
              <a:ext cx="791790" cy="287338"/>
            </a:xfrm>
            <a:prstGeom prst="rect">
              <a:avLst/>
            </a:prstGeom>
            <a:solidFill>
              <a:srgbClr val="FF99CC">
                <a:alpha val="75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处理器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77085" name="Line 253"/>
            <p:cNvSpPr>
              <a:spLocks noChangeShapeType="1"/>
            </p:cNvSpPr>
            <p:nvPr/>
          </p:nvSpPr>
          <p:spPr bwMode="auto">
            <a:xfrm>
              <a:off x="8964488" y="3717129"/>
              <a:ext cx="0" cy="1296047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86" name="Text Box 254"/>
            <p:cNvSpPr txBox="1">
              <a:spLocks noChangeArrowheads="1"/>
            </p:cNvSpPr>
            <p:nvPr/>
          </p:nvSpPr>
          <p:spPr bwMode="auto">
            <a:xfrm>
              <a:off x="2267744" y="5301455"/>
              <a:ext cx="1008063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计算机</a:t>
              </a:r>
              <a:r>
                <a:rPr lang="en-US" altLang="zh-CN" sz="20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77087" name="Line 255"/>
            <p:cNvSpPr>
              <a:spLocks noChangeShapeType="1"/>
            </p:cNvSpPr>
            <p:nvPr/>
          </p:nvSpPr>
          <p:spPr bwMode="auto">
            <a:xfrm flipH="1">
              <a:off x="7881489" y="5013176"/>
              <a:ext cx="1082998" cy="0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89" name="Text Box 257"/>
            <p:cNvSpPr txBox="1">
              <a:spLocks noChangeArrowheads="1"/>
            </p:cNvSpPr>
            <p:nvPr/>
          </p:nvSpPr>
          <p:spPr bwMode="auto">
            <a:xfrm>
              <a:off x="7959476" y="4653136"/>
              <a:ext cx="788988" cy="287338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dirty="0">
                  <a:solidFill>
                    <a:srgbClr val="FF3300"/>
                  </a:solidFill>
                </a:rPr>
                <a:t>交换码</a:t>
              </a:r>
            </a:p>
          </p:txBody>
        </p:sp>
        <p:sp>
          <p:nvSpPr>
            <p:cNvPr id="377090" name="Line 258"/>
            <p:cNvSpPr>
              <a:spLocks noChangeShapeType="1"/>
            </p:cNvSpPr>
            <p:nvPr/>
          </p:nvSpPr>
          <p:spPr bwMode="auto">
            <a:xfrm>
              <a:off x="7021066" y="4365104"/>
              <a:ext cx="860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92" name="Text Box 260"/>
            <p:cNvSpPr txBox="1">
              <a:spLocks noChangeArrowheads="1"/>
            </p:cNvSpPr>
            <p:nvPr/>
          </p:nvSpPr>
          <p:spPr bwMode="auto">
            <a:xfrm>
              <a:off x="4717431" y="3971130"/>
              <a:ext cx="537765" cy="28892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dirty="0" smtClean="0">
                  <a:solidFill>
                    <a:srgbClr val="FF3300"/>
                  </a:solidFill>
                </a:rPr>
                <a:t>内码</a:t>
              </a:r>
              <a:endParaRPr lang="zh-CN" altLang="en-US" sz="1800" dirty="0">
                <a:solidFill>
                  <a:srgbClr val="FF3300"/>
                </a:solidFill>
              </a:endParaRPr>
            </a:p>
          </p:txBody>
        </p:sp>
        <p:sp>
          <p:nvSpPr>
            <p:cNvPr id="377093" name="Line 261"/>
            <p:cNvSpPr>
              <a:spLocks noChangeShapeType="1"/>
            </p:cNvSpPr>
            <p:nvPr/>
          </p:nvSpPr>
          <p:spPr bwMode="auto">
            <a:xfrm>
              <a:off x="5039693" y="4329905"/>
              <a:ext cx="0" cy="541338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94" name="Text Box 262"/>
            <p:cNvSpPr txBox="1">
              <a:spLocks noChangeArrowheads="1"/>
            </p:cNvSpPr>
            <p:nvPr/>
          </p:nvSpPr>
          <p:spPr bwMode="auto">
            <a:xfrm>
              <a:off x="7164635" y="4005064"/>
              <a:ext cx="579164" cy="28892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dirty="0" smtClean="0">
                  <a:solidFill>
                    <a:srgbClr val="FF3300"/>
                  </a:solidFill>
                </a:rPr>
                <a:t>内码</a:t>
              </a:r>
              <a:endParaRPr lang="zh-CN" altLang="en-US" sz="1800" dirty="0">
                <a:solidFill>
                  <a:srgbClr val="FF3300"/>
                </a:solidFill>
              </a:endParaRPr>
            </a:p>
          </p:txBody>
        </p:sp>
        <p:sp>
          <p:nvSpPr>
            <p:cNvPr id="377095" name="Text Box 263"/>
            <p:cNvSpPr txBox="1">
              <a:spLocks noChangeArrowheads="1"/>
            </p:cNvSpPr>
            <p:nvPr/>
          </p:nvSpPr>
          <p:spPr bwMode="auto">
            <a:xfrm>
              <a:off x="3636343" y="4044155"/>
              <a:ext cx="792163" cy="5746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字符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377096" name="Text Box 264"/>
            <p:cNvSpPr txBox="1">
              <a:spLocks noChangeArrowheads="1"/>
            </p:cNvSpPr>
            <p:nvPr/>
          </p:nvSpPr>
          <p:spPr bwMode="auto">
            <a:xfrm>
              <a:off x="3636343" y="4761705"/>
              <a:ext cx="792163" cy="576263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字符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字模库</a:t>
              </a:r>
            </a:p>
          </p:txBody>
        </p:sp>
        <p:sp>
          <p:nvSpPr>
            <p:cNvPr id="377097" name="Text Box 265"/>
            <p:cNvSpPr txBox="1">
              <a:spLocks noChangeArrowheads="1"/>
            </p:cNvSpPr>
            <p:nvPr/>
          </p:nvSpPr>
          <p:spPr bwMode="auto">
            <a:xfrm>
              <a:off x="3852243" y="5339555"/>
              <a:ext cx="4318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MEM</a:t>
              </a:r>
            </a:p>
          </p:txBody>
        </p:sp>
        <p:sp>
          <p:nvSpPr>
            <p:cNvPr id="377098" name="Line 266"/>
            <p:cNvSpPr>
              <a:spLocks noChangeShapeType="1"/>
            </p:cNvSpPr>
            <p:nvPr/>
          </p:nvSpPr>
          <p:spPr bwMode="auto">
            <a:xfrm>
              <a:off x="4428505" y="4331493"/>
              <a:ext cx="970707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99" name="Line 267"/>
            <p:cNvSpPr>
              <a:spLocks noChangeShapeType="1"/>
            </p:cNvSpPr>
            <p:nvPr/>
          </p:nvSpPr>
          <p:spPr bwMode="auto">
            <a:xfrm flipH="1" flipV="1">
              <a:off x="5580112" y="5015704"/>
              <a:ext cx="1152698" cy="1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Text Box 257"/>
            <p:cNvSpPr txBox="1">
              <a:spLocks noChangeArrowheads="1"/>
            </p:cNvSpPr>
            <p:nvPr/>
          </p:nvSpPr>
          <p:spPr bwMode="auto">
            <a:xfrm>
              <a:off x="5727228" y="4653136"/>
              <a:ext cx="788988" cy="287338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dirty="0">
                  <a:solidFill>
                    <a:srgbClr val="FF3300"/>
                  </a:solidFill>
                </a:rPr>
                <a:t>交换码</a:t>
              </a:r>
            </a:p>
          </p:txBody>
        </p:sp>
        <p:sp>
          <p:nvSpPr>
            <p:cNvPr id="54" name="Text Box 252"/>
            <p:cNvSpPr txBox="1">
              <a:spLocks noChangeArrowheads="1"/>
            </p:cNvSpPr>
            <p:nvPr/>
          </p:nvSpPr>
          <p:spPr bwMode="auto">
            <a:xfrm>
              <a:off x="6948264" y="4871242"/>
              <a:ext cx="933227" cy="285255"/>
            </a:xfrm>
            <a:prstGeom prst="rect">
              <a:avLst/>
            </a:prstGeom>
            <a:solidFill>
              <a:srgbClr val="FF99CC">
                <a:alpha val="75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I/O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接口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5" name="Line 261"/>
            <p:cNvSpPr>
              <a:spLocks noChangeShapeType="1"/>
            </p:cNvSpPr>
            <p:nvPr/>
          </p:nvSpPr>
          <p:spPr bwMode="auto">
            <a:xfrm>
              <a:off x="7380758" y="4364757"/>
              <a:ext cx="0" cy="50648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" name="Text Box 184"/>
          <p:cNvSpPr txBox="1">
            <a:spLocks noChangeArrowheads="1"/>
          </p:cNvSpPr>
          <p:nvPr/>
        </p:nvSpPr>
        <p:spPr bwMode="auto">
          <a:xfrm>
            <a:off x="179388" y="5725705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字符编码的缺省编码方法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交换码！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u="sng" dirty="0" smtClean="0">
                <a:solidFill>
                  <a:srgbClr val="990099"/>
                </a:solidFill>
              </a:rPr>
              <a:t>内码</a:t>
            </a:r>
            <a:r>
              <a:rPr lang="zh-CN" altLang="en-US" sz="2000" dirty="0" smtClean="0">
                <a:solidFill>
                  <a:schemeClr val="tx1"/>
                </a:solidFill>
              </a:rPr>
              <a:t>常称为</a:t>
            </a:r>
            <a:r>
              <a:rPr lang="zh-CN" altLang="en-US" sz="2000" u="sng" dirty="0" smtClean="0">
                <a:solidFill>
                  <a:srgbClr val="990099"/>
                </a:solidFill>
              </a:rPr>
              <a:t>字符数据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054" grpId="0"/>
      <p:bldP spid="377055" grpId="0"/>
      <p:bldP spid="48" grpId="0" animBg="1"/>
      <p:bldP spid="51" grpId="0" animBg="1"/>
      <p:bldP spid="5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4112-9034-4991-9D71-DDB2B5933411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10105" name="Text Box 185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常见的字符编码：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210150" name="Group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472367"/>
              </p:ext>
            </p:extLst>
          </p:nvPr>
        </p:nvGraphicFramePr>
        <p:xfrm>
          <a:off x="323528" y="908720"/>
          <a:ext cx="8641085" cy="2221960"/>
        </p:xfrm>
        <a:graphic>
          <a:graphicData uri="http://schemas.openxmlformats.org/drawingml/2006/table">
            <a:tbl>
              <a:tblPr/>
              <a:tblGrid>
                <a:gridCol w="1368152"/>
                <a:gridCol w="1152128"/>
                <a:gridCol w="1224136"/>
                <a:gridCol w="4896669"/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编码类型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码点个数</a:t>
                      </a: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编码长度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ASCII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128</a:t>
                      </a: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美国标准信息交换码，英文，使用最广泛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EBCDIC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256</a:t>
                      </a: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扩展二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十进制交换码，英文，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IBM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定义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Unicode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65536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统一字符码，有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UCS-2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UCS-4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两种字符集，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支持各国语言，使用较广泛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ANSI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256</a:t>
                      </a: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美国国家标准协会交换码，英文，含</a:t>
                      </a:r>
                      <a:r>
                        <a:rPr kumimoji="1" lang="en-US" altLang="zh-CN" sz="20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ASCII</a:t>
                      </a:r>
                      <a:r>
                        <a:rPr kumimoji="1" lang="zh-CN" altLang="en-US" sz="20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GB2312-80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7445</a:t>
                      </a: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汉字国标码，中文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0151" name="AutoShape 23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230"/>
          <p:cNvSpPr txBox="1">
            <a:spLocks noChangeArrowheads="1"/>
          </p:cNvSpPr>
          <p:nvPr/>
        </p:nvSpPr>
        <p:spPr bwMode="auto">
          <a:xfrm>
            <a:off x="179388" y="314841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、字符串编码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*字符串组成：</a:t>
            </a:r>
            <a:r>
              <a:rPr lang="zh-CN" altLang="en-US" dirty="0" smtClean="0">
                <a:solidFill>
                  <a:schemeClr val="tx1"/>
                </a:solidFill>
              </a:rPr>
              <a:t>由多</a:t>
            </a:r>
            <a:r>
              <a:rPr lang="zh-CN" altLang="en-US" dirty="0">
                <a:solidFill>
                  <a:schemeClr val="tx1"/>
                </a:solidFill>
              </a:rPr>
              <a:t>个字符</a:t>
            </a:r>
            <a:r>
              <a:rPr lang="zh-CN" altLang="en-US" dirty="0" smtClean="0">
                <a:solidFill>
                  <a:schemeClr val="tx1"/>
                </a:solidFill>
              </a:rPr>
              <a:t>构成，所</a:t>
            </a:r>
            <a:r>
              <a:rPr lang="zh-CN" altLang="en-US" dirty="0">
                <a:solidFill>
                  <a:schemeClr val="tx1"/>
                </a:solidFill>
              </a:rPr>
              <a:t>含</a:t>
            </a:r>
            <a:r>
              <a:rPr lang="zh-CN" altLang="en-US" dirty="0" smtClean="0">
                <a:solidFill>
                  <a:schemeClr val="tx1"/>
                </a:solidFill>
              </a:rPr>
              <a:t>字符个数</a:t>
            </a:r>
            <a:r>
              <a:rPr lang="zh-CN" altLang="en-US" dirty="0">
                <a:solidFill>
                  <a:schemeClr val="tx1"/>
                </a:solidFill>
              </a:rPr>
              <a:t>不固定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" name="Text Box 231"/>
          <p:cNvSpPr txBox="1">
            <a:spLocks noChangeArrowheads="1"/>
          </p:cNvSpPr>
          <p:nvPr/>
        </p:nvSpPr>
        <p:spPr bwMode="auto">
          <a:xfrm>
            <a:off x="179388" y="4061177"/>
            <a:ext cx="8785225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字符串的编码方法：</a:t>
            </a:r>
            <a:r>
              <a:rPr lang="zh-CN" altLang="en-US" dirty="0" smtClean="0">
                <a:solidFill>
                  <a:schemeClr val="tx1"/>
                </a:solidFill>
              </a:rPr>
              <a:t>①</a:t>
            </a:r>
            <a:r>
              <a:rPr lang="zh-CN" altLang="en-US" dirty="0">
                <a:solidFill>
                  <a:schemeClr val="tx1"/>
                </a:solidFill>
              </a:rPr>
              <a:t>由各个字符编码</a:t>
            </a:r>
            <a:r>
              <a:rPr lang="zh-CN" altLang="en-US" dirty="0" smtClean="0">
                <a:solidFill>
                  <a:schemeClr val="tx1"/>
                </a:solidFill>
              </a:rPr>
              <a:t>组成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                 ②用</a:t>
            </a:r>
            <a:r>
              <a:rPr lang="zh-CN" altLang="en-US" u="sng" dirty="0" smtClean="0">
                <a:solidFill>
                  <a:srgbClr val="990099"/>
                </a:solidFill>
              </a:rPr>
              <a:t>特定编码</a:t>
            </a:r>
            <a:r>
              <a:rPr lang="zh-CN" altLang="en-US" dirty="0" smtClean="0">
                <a:solidFill>
                  <a:schemeClr val="tx1"/>
                </a:solidFill>
              </a:rPr>
              <a:t>表示字符串结束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        </a:t>
            </a:r>
            <a:r>
              <a:rPr lang="zh-CN" altLang="en-US" sz="1800" dirty="0" smtClean="0">
                <a:solidFill>
                  <a:schemeClr val="tx1"/>
                </a:solidFill>
              </a:rPr>
              <a:t>                            </a:t>
            </a:r>
            <a:r>
              <a:rPr lang="zh-CN" altLang="en-US" sz="1800" b="0" dirty="0" smtClean="0">
                <a:solidFill>
                  <a:srgbClr val="990099"/>
                </a:solidFill>
              </a:rPr>
              <a:t>└←</a:t>
            </a:r>
            <a:r>
              <a:rPr lang="zh-CN" altLang="en-US" sz="1800" dirty="0" smtClean="0">
                <a:solidFill>
                  <a:schemeClr val="tx1"/>
                </a:solidFill>
              </a:rPr>
              <a:t>包含在字符集中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如</a:t>
            </a:r>
            <a:r>
              <a:rPr lang="en-US" altLang="zh-CN" sz="1800" dirty="0">
                <a:solidFill>
                  <a:schemeClr val="tx1"/>
                </a:solidFill>
              </a:rPr>
              <a:t>ASCII</a:t>
            </a:r>
            <a:r>
              <a:rPr lang="zh-CN" altLang="en-US" sz="1800" dirty="0" smtClean="0">
                <a:solidFill>
                  <a:schemeClr val="tx1"/>
                </a:solidFill>
              </a:rPr>
              <a:t>码为</a:t>
            </a:r>
            <a:r>
              <a:rPr lang="en-US" altLang="zh-CN" sz="1800" dirty="0" smtClean="0">
                <a:solidFill>
                  <a:schemeClr val="tx1"/>
                </a:solidFill>
              </a:rPr>
              <a:t>0</a:t>
            </a:r>
            <a:r>
              <a:rPr lang="zh-CN" altLang="en-US" sz="1800" dirty="0" smtClean="0">
                <a:solidFill>
                  <a:schemeClr val="tx1"/>
                </a:solidFill>
              </a:rPr>
              <a:t>的字符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" name="Text Box 232"/>
          <p:cNvSpPr txBox="1">
            <a:spLocks noChangeArrowheads="1"/>
          </p:cNvSpPr>
          <p:nvPr/>
        </p:nvSpPr>
        <p:spPr bwMode="auto">
          <a:xfrm>
            <a:off x="179388" y="5301208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字符串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"</a:t>
            </a:r>
            <a:r>
              <a:rPr lang="en-US" altLang="zh-CN" dirty="0" smtClean="0">
                <a:solidFill>
                  <a:schemeClr val="tx1"/>
                </a:solidFill>
              </a:rPr>
              <a:t>am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"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ASCII</a:t>
            </a:r>
            <a:r>
              <a:rPr lang="zh-CN" altLang="en-US" dirty="0">
                <a:solidFill>
                  <a:schemeClr val="tx1"/>
                </a:solidFill>
              </a:rPr>
              <a:t>编码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为</a:t>
            </a:r>
            <a:r>
              <a:rPr lang="en-US" altLang="zh-CN" dirty="0">
                <a:solidFill>
                  <a:schemeClr val="tx1"/>
                </a:solidFill>
              </a:rPr>
              <a:t>1100001 1101101 </a:t>
            </a:r>
            <a:r>
              <a:rPr lang="en-US" altLang="zh-CN" dirty="0">
                <a:solidFill>
                  <a:srgbClr val="990099"/>
                </a:solidFill>
              </a:rPr>
              <a:t>0000000</a:t>
            </a:r>
          </a:p>
        </p:txBody>
      </p:sp>
      <p:sp>
        <p:nvSpPr>
          <p:cNvPr id="15" name="Text Box 233"/>
          <p:cNvSpPr txBox="1">
            <a:spLocks noChangeArrowheads="1"/>
          </p:cNvSpPr>
          <p:nvPr/>
        </p:nvSpPr>
        <p:spPr bwMode="auto">
          <a:xfrm>
            <a:off x="179389" y="5919663"/>
            <a:ext cx="4392612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作业</a:t>
            </a:r>
            <a:r>
              <a:rPr lang="en-US" altLang="zh-CN" dirty="0" smtClean="0">
                <a:solidFill>
                  <a:srgbClr val="C00000"/>
                </a:solidFill>
              </a:rPr>
              <a:t>2-1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P86</a:t>
            </a:r>
            <a:r>
              <a:rPr lang="zh-CN" altLang="en-US" dirty="0" smtClean="0">
                <a:solidFill>
                  <a:schemeClr val="tx1"/>
                </a:solidFill>
              </a:rPr>
              <a:t>起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～</a:t>
            </a:r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661-6600-44DF-9B78-B8289BB0D6B1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18119" name="Text Box 7"/>
          <p:cNvSpPr txBox="1">
            <a:spLocks noChangeArrowheads="1"/>
          </p:cNvSpPr>
          <p:nvPr/>
        </p:nvSpPr>
        <p:spPr bwMode="auto">
          <a:xfrm>
            <a:off x="179388" y="871552"/>
            <a:ext cx="8785225" cy="139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436688" indent="-1436688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数据校验过程：  </a:t>
            </a:r>
            <a:r>
              <a:rPr lang="en-US" altLang="zh-CN" dirty="0" smtClean="0">
                <a:solidFill>
                  <a:srgbClr val="FF3399"/>
                </a:solidFill>
              </a:rPr>
              <a:t>--</a:t>
            </a:r>
            <a:r>
              <a:rPr lang="zh-CN" altLang="en-US" dirty="0" smtClean="0">
                <a:solidFill>
                  <a:srgbClr val="FF3399"/>
                </a:solidFill>
              </a:rPr>
              <a:t>冗余校验思想</a:t>
            </a:r>
            <a:endParaRPr lang="zh-CN" altLang="en-US" dirty="0">
              <a:solidFill>
                <a:srgbClr val="FF3399"/>
              </a:solidFill>
            </a:endParaRPr>
          </a:p>
          <a:p>
            <a:pPr marL="1436688" indent="-1436688">
              <a:lnSpc>
                <a:spcPct val="114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①</a:t>
            </a:r>
            <a:r>
              <a:rPr lang="zh-CN" altLang="en-US" spc="-100" dirty="0">
                <a:solidFill>
                  <a:schemeClr val="tx1"/>
                </a:solidFill>
              </a:rPr>
              <a:t>用待发</a:t>
            </a:r>
            <a:r>
              <a:rPr lang="zh-CN" altLang="en-US" spc="-100" dirty="0" smtClean="0">
                <a:solidFill>
                  <a:schemeClr val="tx1"/>
                </a:solidFill>
              </a:rPr>
              <a:t>数据</a:t>
            </a:r>
            <a:r>
              <a:rPr lang="en-US" altLang="zh-CN" spc="-100" dirty="0" smtClean="0">
                <a:solidFill>
                  <a:schemeClr val="tx1"/>
                </a:solidFill>
              </a:rPr>
              <a:t>M</a:t>
            </a:r>
            <a:r>
              <a:rPr lang="zh-CN" altLang="en-US" u="sng" spc="-100" dirty="0" smtClean="0">
                <a:solidFill>
                  <a:srgbClr val="990099"/>
                </a:solidFill>
              </a:rPr>
              <a:t>形成</a:t>
            </a:r>
            <a:r>
              <a:rPr lang="zh-CN" altLang="en-US" spc="-100" dirty="0" smtClean="0">
                <a:solidFill>
                  <a:schemeClr val="tx1"/>
                </a:solidFill>
              </a:rPr>
              <a:t>校验信息</a:t>
            </a:r>
            <a:r>
              <a:rPr lang="en-US" altLang="zh-CN" spc="-100" dirty="0" smtClean="0">
                <a:solidFill>
                  <a:schemeClr val="tx1"/>
                </a:solidFill>
              </a:rPr>
              <a:t>P</a:t>
            </a:r>
            <a:r>
              <a:rPr lang="zh-CN" altLang="en-US" spc="-100" dirty="0" smtClean="0">
                <a:solidFill>
                  <a:schemeClr val="tx1"/>
                </a:solidFill>
              </a:rPr>
              <a:t>，</a:t>
            </a:r>
            <a:r>
              <a:rPr lang="en-US" altLang="zh-CN" spc="-100" dirty="0">
                <a:solidFill>
                  <a:schemeClr val="tx1"/>
                </a:solidFill>
              </a:rPr>
              <a:t>M</a:t>
            </a:r>
            <a:r>
              <a:rPr lang="zh-CN" altLang="en-US" spc="-100" dirty="0">
                <a:solidFill>
                  <a:schemeClr val="tx1"/>
                </a:solidFill>
              </a:rPr>
              <a:t>与</a:t>
            </a:r>
            <a:r>
              <a:rPr lang="en-US" altLang="zh-CN" spc="-100" dirty="0">
                <a:solidFill>
                  <a:schemeClr val="tx1"/>
                </a:solidFill>
              </a:rPr>
              <a:t>P</a:t>
            </a:r>
            <a:r>
              <a:rPr lang="zh-CN" altLang="en-US" spc="-100" dirty="0">
                <a:solidFill>
                  <a:schemeClr val="tx1"/>
                </a:solidFill>
              </a:rPr>
              <a:t>一起</a:t>
            </a:r>
            <a:r>
              <a:rPr lang="zh-CN" altLang="en-US" spc="-100" dirty="0" smtClean="0">
                <a:solidFill>
                  <a:schemeClr val="tx1"/>
                </a:solidFill>
              </a:rPr>
              <a:t>传送</a:t>
            </a:r>
            <a:endParaRPr lang="zh-CN" altLang="en-US" spc="-100" dirty="0">
              <a:solidFill>
                <a:schemeClr val="tx1"/>
              </a:solidFill>
            </a:endParaRPr>
          </a:p>
          <a:p>
            <a:pPr marL="1436688" indent="-1436688">
              <a:lnSpc>
                <a:spcPct val="114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</a:rPr>
              <a:t>  </a:t>
            </a:r>
            <a:r>
              <a:rPr lang="zh-CN" altLang="en-US" dirty="0">
                <a:solidFill>
                  <a:schemeClr val="tx1"/>
                </a:solidFill>
              </a:rPr>
              <a:t>②</a:t>
            </a:r>
            <a:r>
              <a:rPr lang="zh-CN" altLang="en-US" spc="-100" dirty="0">
                <a:solidFill>
                  <a:schemeClr val="tx1"/>
                </a:solidFill>
              </a:rPr>
              <a:t>用接收</a:t>
            </a:r>
            <a:r>
              <a:rPr lang="zh-CN" altLang="en-US" spc="-100" dirty="0" smtClean="0">
                <a:solidFill>
                  <a:schemeClr val="tx1"/>
                </a:solidFill>
              </a:rPr>
              <a:t>数据</a:t>
            </a:r>
            <a:r>
              <a:rPr lang="en-US" altLang="zh-CN" spc="-100" dirty="0" smtClean="0">
                <a:solidFill>
                  <a:schemeClr val="tx1"/>
                </a:solidFill>
              </a:rPr>
              <a:t>M</a:t>
            </a:r>
            <a:r>
              <a:rPr lang="en-US" altLang="zh-CN" spc="-100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zh-CN" altLang="en-US" u="sng" spc="-100" dirty="0" smtClean="0">
                <a:solidFill>
                  <a:srgbClr val="990099"/>
                </a:solidFill>
              </a:rPr>
              <a:t>形成</a:t>
            </a:r>
            <a:r>
              <a:rPr lang="zh-CN" altLang="en-US" spc="-100" dirty="0" smtClean="0">
                <a:solidFill>
                  <a:schemeClr val="tx1"/>
                </a:solidFill>
              </a:rPr>
              <a:t>校验信息</a:t>
            </a:r>
            <a:r>
              <a:rPr lang="en-US" altLang="zh-CN" spc="-100" dirty="0" smtClean="0">
                <a:solidFill>
                  <a:schemeClr val="tx1"/>
                </a:solidFill>
              </a:rPr>
              <a:t>P</a:t>
            </a:r>
            <a:r>
              <a:rPr lang="en-US" altLang="zh-CN" spc="-100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</a:t>
            </a:r>
            <a:r>
              <a:rPr lang="zh-CN" altLang="en-US" spc="-100" dirty="0" smtClean="0">
                <a:solidFill>
                  <a:schemeClr val="tx1"/>
                </a:solidFill>
              </a:rPr>
              <a:t>，用</a:t>
            </a:r>
            <a:r>
              <a:rPr lang="en-US" altLang="zh-CN" spc="-100" dirty="0" smtClean="0">
                <a:solidFill>
                  <a:schemeClr val="tx1"/>
                </a:solidFill>
              </a:rPr>
              <a:t>P</a:t>
            </a:r>
            <a:r>
              <a:rPr lang="en-US" altLang="zh-CN" spc="-100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zh-CN" altLang="en-US" spc="-100" dirty="0" smtClean="0">
                <a:solidFill>
                  <a:schemeClr val="tx1"/>
                </a:solidFill>
              </a:rPr>
              <a:t>及</a:t>
            </a:r>
            <a:r>
              <a:rPr lang="en-US" altLang="zh-CN" spc="-100" dirty="0" smtClean="0">
                <a:solidFill>
                  <a:schemeClr val="tx1"/>
                </a:solidFill>
              </a:rPr>
              <a:t>P</a:t>
            </a:r>
            <a:r>
              <a:rPr lang="en-US" altLang="zh-CN" spc="-100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</a:t>
            </a:r>
            <a:r>
              <a:rPr lang="zh-CN" altLang="en-US" u="sng" spc="-100" dirty="0" smtClean="0">
                <a:solidFill>
                  <a:srgbClr val="990099"/>
                </a:solidFill>
              </a:rPr>
              <a:t>校验</a:t>
            </a:r>
            <a:r>
              <a:rPr lang="zh-CN" altLang="en-US" spc="-100" dirty="0" smtClean="0">
                <a:solidFill>
                  <a:schemeClr val="tx1"/>
                </a:solidFill>
              </a:rPr>
              <a:t>、</a:t>
            </a:r>
            <a:r>
              <a:rPr lang="zh-CN" altLang="en-US" u="sng" spc="-100" dirty="0" smtClean="0">
                <a:solidFill>
                  <a:srgbClr val="990099"/>
                </a:solidFill>
              </a:rPr>
              <a:t>返回</a:t>
            </a:r>
            <a:r>
              <a:rPr lang="zh-CN" altLang="en-US" spc="-100" dirty="0" smtClean="0">
                <a:solidFill>
                  <a:schemeClr val="tx1"/>
                </a:solidFill>
              </a:rPr>
              <a:t>状态</a:t>
            </a:r>
            <a:endParaRPr lang="zh-CN" altLang="en-US" spc="-100" dirty="0">
              <a:solidFill>
                <a:schemeClr val="tx1"/>
              </a:solidFill>
            </a:endParaRPr>
          </a:p>
        </p:txBody>
      </p:sp>
      <p:sp>
        <p:nvSpPr>
          <p:cNvPr id="218120" name="Text Box 8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五、校验码</a:t>
            </a:r>
          </a:p>
        </p:txBody>
      </p:sp>
      <p:sp>
        <p:nvSpPr>
          <p:cNvPr id="218243" name="Text Box 131"/>
          <p:cNvSpPr txBox="1">
            <a:spLocks noChangeArrowheads="1"/>
          </p:cNvSpPr>
          <p:nvPr/>
        </p:nvSpPr>
        <p:spPr bwMode="auto">
          <a:xfrm>
            <a:off x="179388" y="3356992"/>
            <a:ext cx="878534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en-US" altLang="zh-CN" dirty="0" smtClean="0">
                <a:solidFill>
                  <a:schemeClr val="accent2"/>
                </a:solidFill>
              </a:rPr>
              <a:t>  </a:t>
            </a:r>
            <a:r>
              <a:rPr lang="zh-CN" altLang="en-US" dirty="0" smtClean="0">
                <a:solidFill>
                  <a:schemeClr val="accent2"/>
                </a:solidFill>
              </a:rPr>
              <a:t>校验码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由</a:t>
            </a:r>
            <a:r>
              <a:rPr lang="zh-CN" altLang="en-US" u="sng" dirty="0" smtClean="0">
                <a:solidFill>
                  <a:srgbClr val="990099"/>
                </a:solidFill>
              </a:rPr>
              <a:t>数据位</a:t>
            </a:r>
            <a:r>
              <a:rPr lang="zh-CN" altLang="en-US" dirty="0" smtClean="0">
                <a:solidFill>
                  <a:schemeClr val="tx1"/>
                </a:solidFill>
              </a:rPr>
              <a:t>和</a:t>
            </a:r>
            <a:r>
              <a:rPr lang="zh-CN" altLang="en-US" u="sng" dirty="0" smtClean="0">
                <a:solidFill>
                  <a:srgbClr val="990099"/>
                </a:solidFill>
              </a:rPr>
              <a:t>校验位</a:t>
            </a:r>
            <a:r>
              <a:rPr lang="zh-CN" altLang="en-US" dirty="0" smtClean="0">
                <a:solidFill>
                  <a:schemeClr val="tx1"/>
                </a:solidFill>
              </a:rPr>
              <a:t>组成的编码</a:t>
            </a:r>
            <a:endParaRPr lang="en-US" altLang="zh-CN" sz="2800" dirty="0">
              <a:solidFill>
                <a:srgbClr val="FF3399"/>
              </a:solidFill>
            </a:endParaRPr>
          </a:p>
        </p:txBody>
      </p:sp>
      <p:sp>
        <p:nvSpPr>
          <p:cNvPr id="218244" name="Text Box 132"/>
          <p:cNvSpPr txBox="1">
            <a:spLocks noChangeArrowheads="1"/>
          </p:cNvSpPr>
          <p:nvPr/>
        </p:nvSpPr>
        <p:spPr bwMode="auto">
          <a:xfrm>
            <a:off x="179388" y="589933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773488" indent="-3773488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常见校验码：</a:t>
            </a:r>
            <a:r>
              <a:rPr lang="zh-CN" altLang="en-US" dirty="0">
                <a:solidFill>
                  <a:schemeClr val="tx1"/>
                </a:solidFill>
              </a:rPr>
              <a:t>奇偶校验码、海明校验</a:t>
            </a:r>
            <a:r>
              <a:rPr lang="zh-CN" altLang="en-US" dirty="0" smtClean="0">
                <a:solidFill>
                  <a:schemeClr val="tx1"/>
                </a:solidFill>
              </a:rPr>
              <a:t>码，循环</a:t>
            </a:r>
            <a:r>
              <a:rPr lang="zh-CN" altLang="en-US" dirty="0">
                <a:solidFill>
                  <a:schemeClr val="tx1"/>
                </a:solidFill>
              </a:rPr>
              <a:t>冗余校验码</a:t>
            </a:r>
          </a:p>
        </p:txBody>
      </p:sp>
      <p:sp>
        <p:nvSpPr>
          <p:cNvPr id="218246" name="AutoShape 13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247" name="AutoShape 1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Text Box 131"/>
          <p:cNvSpPr txBox="1">
            <a:spLocks noChangeArrowheads="1"/>
          </p:cNvSpPr>
          <p:nvPr/>
        </p:nvSpPr>
        <p:spPr bwMode="auto">
          <a:xfrm>
            <a:off x="179512" y="4581128"/>
            <a:ext cx="7012469" cy="14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*校验原理：</a:t>
            </a:r>
            <a:r>
              <a:rPr lang="zh-CN" altLang="en-US" sz="2200" spc="-100" dirty="0" smtClean="0">
                <a:solidFill>
                  <a:schemeClr val="tx1"/>
                </a:solidFill>
              </a:rPr>
              <a:t>接收的校验码∈</a:t>
            </a:r>
            <a:r>
              <a:rPr lang="en-US" altLang="zh-CN" sz="2200" spc="-100" dirty="0" smtClean="0">
                <a:solidFill>
                  <a:schemeClr val="tx1"/>
                </a:solidFill>
              </a:rPr>
              <a:t>{</a:t>
            </a:r>
            <a:r>
              <a:rPr lang="zh-CN" altLang="en-US" sz="2200" spc="-100" dirty="0" smtClean="0">
                <a:solidFill>
                  <a:schemeClr val="tx1"/>
                </a:solidFill>
              </a:rPr>
              <a:t>合法码字</a:t>
            </a:r>
            <a:r>
              <a:rPr lang="en-US" altLang="zh-CN" sz="2200" spc="-100" dirty="0" smtClean="0">
                <a:solidFill>
                  <a:schemeClr val="tx1"/>
                </a:solidFill>
              </a:rPr>
              <a:t>,</a:t>
            </a:r>
            <a:r>
              <a:rPr lang="zh-CN" altLang="en-US" sz="2200" spc="-100" dirty="0" smtClean="0">
                <a:solidFill>
                  <a:schemeClr val="tx1"/>
                </a:solidFill>
              </a:rPr>
              <a:t>非法码字</a:t>
            </a:r>
            <a:r>
              <a:rPr lang="en-US" altLang="zh-CN" sz="2200" spc="-100" dirty="0" smtClean="0">
                <a:solidFill>
                  <a:schemeClr val="tx1"/>
                </a:solidFill>
              </a:rPr>
              <a:t>}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检错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zh-CN" altLang="en-US" u="sng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  纠错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16409" y="2276525"/>
            <a:ext cx="7776071" cy="1080467"/>
            <a:chOff x="1116409" y="2348880"/>
            <a:chExt cx="7776071" cy="1080467"/>
          </a:xfrm>
        </p:grpSpPr>
        <p:sp>
          <p:nvSpPr>
            <p:cNvPr id="48" name="Text Box 11"/>
            <p:cNvSpPr txBox="1">
              <a:spLocks noChangeArrowheads="1"/>
            </p:cNvSpPr>
            <p:nvPr/>
          </p:nvSpPr>
          <p:spPr bwMode="auto">
            <a:xfrm>
              <a:off x="3419872" y="2349896"/>
              <a:ext cx="1152427" cy="107945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存储器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或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  <a:latin typeface="Times New Roman" pitchFamily="18" charset="0"/>
                </a:rPr>
                <a:t>传输线路</a:t>
              </a:r>
              <a:endParaRPr lang="zh-CN" altLang="en-US" sz="20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52" name="Rectangle 40"/>
            <p:cNvSpPr>
              <a:spLocks noChangeArrowheads="1"/>
            </p:cNvSpPr>
            <p:nvPr/>
          </p:nvSpPr>
          <p:spPr bwMode="auto">
            <a:xfrm>
              <a:off x="1116409" y="2349896"/>
              <a:ext cx="1584325" cy="107945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Rectangle 41"/>
            <p:cNvSpPr>
              <a:spLocks noChangeArrowheads="1"/>
            </p:cNvSpPr>
            <p:nvPr/>
          </p:nvSpPr>
          <p:spPr bwMode="auto">
            <a:xfrm>
              <a:off x="5289848" y="2349897"/>
              <a:ext cx="3602632" cy="107945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92"/>
            <p:cNvSpPr>
              <a:spLocks noChangeShapeType="1"/>
            </p:cNvSpPr>
            <p:nvPr/>
          </p:nvSpPr>
          <p:spPr bwMode="auto">
            <a:xfrm>
              <a:off x="1548209" y="2996952"/>
              <a:ext cx="1871663" cy="0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Text Box 93"/>
            <p:cNvSpPr txBox="1">
              <a:spLocks noChangeArrowheads="1"/>
            </p:cNvSpPr>
            <p:nvPr/>
          </p:nvSpPr>
          <p:spPr bwMode="auto">
            <a:xfrm>
              <a:off x="2988072" y="2780928"/>
              <a:ext cx="28733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accent2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56" name="Text Box 94"/>
            <p:cNvSpPr txBox="1">
              <a:spLocks noChangeArrowheads="1"/>
            </p:cNvSpPr>
            <p:nvPr/>
          </p:nvSpPr>
          <p:spPr bwMode="auto">
            <a:xfrm>
              <a:off x="1837134" y="3068960"/>
              <a:ext cx="720725" cy="28803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函数</a:t>
              </a:r>
              <a:r>
                <a:rPr lang="en-US" altLang="zh-CN" sz="1800" i="1" dirty="0">
                  <a:solidFill>
                    <a:schemeClr val="tx1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7" name="Line 95"/>
            <p:cNvSpPr>
              <a:spLocks noChangeShapeType="1"/>
            </p:cNvSpPr>
            <p:nvPr/>
          </p:nvSpPr>
          <p:spPr bwMode="auto">
            <a:xfrm flipV="1">
              <a:off x="2556272" y="3284984"/>
              <a:ext cx="8636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Text Box 96"/>
            <p:cNvSpPr txBox="1">
              <a:spLocks noChangeArrowheads="1"/>
            </p:cNvSpPr>
            <p:nvPr/>
          </p:nvSpPr>
          <p:spPr bwMode="auto">
            <a:xfrm>
              <a:off x="2988072" y="3068959"/>
              <a:ext cx="287338" cy="216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59" name="Line 97"/>
            <p:cNvSpPr>
              <a:spLocks noChangeShapeType="1"/>
            </p:cNvSpPr>
            <p:nvPr/>
          </p:nvSpPr>
          <p:spPr bwMode="auto">
            <a:xfrm flipV="1">
              <a:off x="1549797" y="3284984"/>
              <a:ext cx="287338" cy="0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AutoShape 100"/>
            <p:cNvSpPr>
              <a:spLocks noChangeArrowheads="1"/>
            </p:cNvSpPr>
            <p:nvPr/>
          </p:nvSpPr>
          <p:spPr bwMode="auto">
            <a:xfrm>
              <a:off x="1260872" y="2492896"/>
              <a:ext cx="576263" cy="358775"/>
            </a:xfrm>
            <a:prstGeom prst="can">
              <a:avLst>
                <a:gd name="adj" fmla="val 35167"/>
              </a:avLst>
            </a:prstGeom>
            <a:solidFill>
              <a:srgbClr val="99CC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" name="Line 101"/>
            <p:cNvSpPr>
              <a:spLocks noChangeShapeType="1"/>
            </p:cNvSpPr>
            <p:nvPr/>
          </p:nvSpPr>
          <p:spPr bwMode="auto">
            <a:xfrm flipH="1">
              <a:off x="1548209" y="2851671"/>
              <a:ext cx="0" cy="434007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Text Box 102"/>
            <p:cNvSpPr txBox="1">
              <a:spLocks noChangeArrowheads="1"/>
            </p:cNvSpPr>
            <p:nvPr/>
          </p:nvSpPr>
          <p:spPr bwMode="auto">
            <a:xfrm>
              <a:off x="1908572" y="2348880"/>
              <a:ext cx="79057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000000"/>
                  </a:solidFill>
                  <a:latin typeface="Times New Roman" pitchFamily="18" charset="0"/>
                </a:rPr>
                <a:t>输出方</a:t>
              </a:r>
              <a:endParaRPr lang="zh-CN" altLang="en-US" sz="1800" dirty="0"/>
            </a:p>
          </p:txBody>
        </p:sp>
        <p:sp>
          <p:nvSpPr>
            <p:cNvPr id="63" name="Text Box 103"/>
            <p:cNvSpPr txBox="1">
              <a:spLocks noChangeArrowheads="1"/>
            </p:cNvSpPr>
            <p:nvPr/>
          </p:nvSpPr>
          <p:spPr bwMode="auto">
            <a:xfrm>
              <a:off x="6835575" y="3033317"/>
              <a:ext cx="791765" cy="324022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比较器</a:t>
              </a:r>
            </a:p>
          </p:txBody>
        </p:sp>
        <p:sp>
          <p:nvSpPr>
            <p:cNvPr id="64" name="Line 104"/>
            <p:cNvSpPr>
              <a:spLocks noChangeShapeType="1"/>
            </p:cNvSpPr>
            <p:nvPr/>
          </p:nvSpPr>
          <p:spPr bwMode="auto">
            <a:xfrm>
              <a:off x="4572298" y="2996952"/>
              <a:ext cx="1110826" cy="2481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105"/>
            <p:cNvSpPr>
              <a:spLocks noChangeShapeType="1"/>
            </p:cNvSpPr>
            <p:nvPr/>
          </p:nvSpPr>
          <p:spPr bwMode="auto">
            <a:xfrm>
              <a:off x="6403850" y="3068960"/>
              <a:ext cx="431726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Text Box 106"/>
            <p:cNvSpPr txBox="1">
              <a:spLocks noChangeArrowheads="1"/>
            </p:cNvSpPr>
            <p:nvPr/>
          </p:nvSpPr>
          <p:spPr bwMode="auto">
            <a:xfrm>
              <a:off x="6474889" y="2811785"/>
              <a:ext cx="360363" cy="257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>
              <a:defPPr>
                <a:defRPr lang="zh-CN"/>
              </a:defPPr>
              <a:lvl1pPr>
                <a:lnSpc>
                  <a:spcPct val="90000"/>
                </a:lnSpc>
                <a:defRPr sz="1800">
                  <a:solidFill>
                    <a:schemeClr val="accent2"/>
                  </a:solidFill>
                  <a:latin typeface="Times New Roman" pitchFamily="18" charset="0"/>
                </a:defRPr>
              </a:lvl1pPr>
            </a:lstStyle>
            <a:p>
              <a:r>
                <a:rPr lang="en-US" altLang="zh-CN" dirty="0">
                  <a:solidFill>
                    <a:srgbClr val="CC3300"/>
                  </a:solidFill>
                </a:rPr>
                <a:t>P</a:t>
              </a:r>
              <a:r>
                <a:rPr lang="en-US" altLang="zh-CN" dirty="0">
                  <a:solidFill>
                    <a:srgbClr val="CC3300"/>
                  </a:solidFill>
                  <a:sym typeface="Symbol"/>
                </a:rPr>
                <a:t></a:t>
              </a:r>
              <a:endParaRPr lang="en-US" altLang="zh-CN" dirty="0">
                <a:solidFill>
                  <a:srgbClr val="CC3300"/>
                </a:solidFill>
              </a:endParaRPr>
            </a:p>
          </p:txBody>
        </p:sp>
        <p:sp>
          <p:nvSpPr>
            <p:cNvPr id="67" name="Line 107"/>
            <p:cNvSpPr>
              <a:spLocks noChangeShapeType="1"/>
            </p:cNvSpPr>
            <p:nvPr/>
          </p:nvSpPr>
          <p:spPr bwMode="auto">
            <a:xfrm flipV="1">
              <a:off x="4572299" y="3284984"/>
              <a:ext cx="2263276" cy="34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Text Box 108"/>
            <p:cNvSpPr txBox="1">
              <a:spLocks noChangeArrowheads="1"/>
            </p:cNvSpPr>
            <p:nvPr/>
          </p:nvSpPr>
          <p:spPr bwMode="auto">
            <a:xfrm>
              <a:off x="4788198" y="3068960"/>
              <a:ext cx="287338" cy="216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latin typeface="Times New Roman" pitchFamily="18" charset="0"/>
                </a:rPr>
                <a:t>P</a:t>
              </a:r>
              <a:r>
                <a:rPr lang="en-US" altLang="zh-CN" sz="1800" dirty="0" smtClean="0">
                  <a:latin typeface="Times New Roman" pitchFamily="18" charset="0"/>
                  <a:sym typeface="Symbol"/>
                </a:rPr>
                <a:t></a:t>
              </a:r>
              <a:endParaRPr lang="en-US" altLang="zh-CN" sz="1800" dirty="0">
                <a:latin typeface="Times New Roman" pitchFamily="18" charset="0"/>
              </a:endParaRPr>
            </a:p>
          </p:txBody>
        </p:sp>
        <p:sp>
          <p:nvSpPr>
            <p:cNvPr id="69" name="Text Box 109"/>
            <p:cNvSpPr txBox="1">
              <a:spLocks noChangeArrowheads="1"/>
            </p:cNvSpPr>
            <p:nvPr/>
          </p:nvSpPr>
          <p:spPr bwMode="auto">
            <a:xfrm>
              <a:off x="6763740" y="2493591"/>
              <a:ext cx="863600" cy="287337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纠正器</a:t>
              </a:r>
              <a:endParaRPr lang="zh-CN" altLang="en-US" sz="1800" i="1" dirty="0">
                <a:solidFill>
                  <a:schemeClr val="tx1"/>
                </a:solidFill>
              </a:endParaRPr>
            </a:p>
          </p:txBody>
        </p:sp>
        <p:sp>
          <p:nvSpPr>
            <p:cNvPr id="70" name="Line 110"/>
            <p:cNvSpPr>
              <a:spLocks noChangeShapeType="1"/>
            </p:cNvSpPr>
            <p:nvPr/>
          </p:nvSpPr>
          <p:spPr bwMode="auto">
            <a:xfrm flipH="1" flipV="1">
              <a:off x="7195292" y="2780928"/>
              <a:ext cx="248" cy="2523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111"/>
            <p:cNvSpPr>
              <a:spLocks noChangeShapeType="1"/>
            </p:cNvSpPr>
            <p:nvPr/>
          </p:nvSpPr>
          <p:spPr bwMode="auto">
            <a:xfrm flipH="1" flipV="1">
              <a:off x="4572298" y="2419871"/>
              <a:ext cx="2622994" cy="1017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 Box 112"/>
            <p:cNvSpPr txBox="1">
              <a:spLocks noChangeArrowheads="1"/>
            </p:cNvSpPr>
            <p:nvPr/>
          </p:nvSpPr>
          <p:spPr bwMode="auto">
            <a:xfrm>
              <a:off x="7699348" y="2378149"/>
              <a:ext cx="287338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accent2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73" name="Text Box 117"/>
            <p:cNvSpPr txBox="1">
              <a:spLocks noChangeArrowheads="1"/>
            </p:cNvSpPr>
            <p:nvPr/>
          </p:nvSpPr>
          <p:spPr bwMode="auto">
            <a:xfrm>
              <a:off x="5683124" y="2924944"/>
              <a:ext cx="720725" cy="289272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函数</a:t>
              </a:r>
              <a:r>
                <a:rPr lang="en-US" altLang="zh-CN" sz="1800" i="1" dirty="0">
                  <a:solidFill>
                    <a:schemeClr val="tx1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74" name="Text Box 118"/>
            <p:cNvSpPr txBox="1">
              <a:spLocks noChangeArrowheads="1"/>
            </p:cNvSpPr>
            <p:nvPr/>
          </p:nvSpPr>
          <p:spPr bwMode="auto">
            <a:xfrm>
              <a:off x="4788198" y="2780928"/>
              <a:ext cx="360363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accent2"/>
                  </a:solidFill>
                  <a:latin typeface="Times New Roman" pitchFamily="18" charset="0"/>
                </a:rPr>
                <a:t>M</a:t>
              </a:r>
              <a:r>
                <a:rPr lang="en-US" altLang="zh-CN" sz="1800" dirty="0" smtClean="0">
                  <a:solidFill>
                    <a:schemeClr val="accent2"/>
                  </a:solidFill>
                  <a:latin typeface="Times New Roman" pitchFamily="18" charset="0"/>
                  <a:sym typeface="Symbol"/>
                </a:rPr>
                <a:t></a:t>
              </a:r>
              <a:endParaRPr lang="en-US" altLang="zh-CN" sz="1800" dirty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75" name="Line 119"/>
            <p:cNvSpPr>
              <a:spLocks noChangeShapeType="1"/>
            </p:cNvSpPr>
            <p:nvPr/>
          </p:nvSpPr>
          <p:spPr bwMode="auto">
            <a:xfrm flipH="1" flipV="1">
              <a:off x="5436096" y="2637258"/>
              <a:ext cx="0" cy="362175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 type="oval" w="med" len="med"/>
              <a:tailEnd/>
            </a:ln>
            <a:effectLst/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76" name="Line 120"/>
            <p:cNvSpPr>
              <a:spLocks noChangeShapeType="1"/>
            </p:cNvSpPr>
            <p:nvPr/>
          </p:nvSpPr>
          <p:spPr bwMode="auto">
            <a:xfrm>
              <a:off x="5434310" y="2636912"/>
              <a:ext cx="1329429" cy="0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21"/>
            <p:cNvSpPr>
              <a:spLocks noChangeShapeType="1"/>
            </p:cNvSpPr>
            <p:nvPr/>
          </p:nvSpPr>
          <p:spPr bwMode="auto">
            <a:xfrm>
              <a:off x="7627341" y="2636912"/>
              <a:ext cx="432048" cy="0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AutoShape 122"/>
            <p:cNvSpPr>
              <a:spLocks noChangeArrowheads="1"/>
            </p:cNvSpPr>
            <p:nvPr/>
          </p:nvSpPr>
          <p:spPr bwMode="auto">
            <a:xfrm>
              <a:off x="7771157" y="2852936"/>
              <a:ext cx="576263" cy="358775"/>
            </a:xfrm>
            <a:prstGeom prst="can">
              <a:avLst>
                <a:gd name="adj" fmla="val 35167"/>
              </a:avLst>
            </a:prstGeom>
            <a:solidFill>
              <a:srgbClr val="99CC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9" name="Line 123"/>
            <p:cNvSpPr>
              <a:spLocks noChangeShapeType="1"/>
            </p:cNvSpPr>
            <p:nvPr/>
          </p:nvSpPr>
          <p:spPr bwMode="auto">
            <a:xfrm flipH="1">
              <a:off x="8059387" y="2636911"/>
              <a:ext cx="1" cy="324038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Text Box 124"/>
            <p:cNvSpPr txBox="1">
              <a:spLocks noChangeArrowheads="1"/>
            </p:cNvSpPr>
            <p:nvPr/>
          </p:nvSpPr>
          <p:spPr bwMode="auto">
            <a:xfrm>
              <a:off x="8101905" y="2348880"/>
              <a:ext cx="79057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000000"/>
                  </a:solidFill>
                  <a:latin typeface="Times New Roman" pitchFamily="18" charset="0"/>
                </a:rPr>
                <a:t>输入方</a:t>
              </a:r>
              <a:endParaRPr lang="zh-CN" altLang="en-US" sz="1800" dirty="0"/>
            </a:p>
          </p:txBody>
        </p:sp>
        <p:sp>
          <p:nvSpPr>
            <p:cNvPr id="81" name="Text Box 125"/>
            <p:cNvSpPr txBox="1">
              <a:spLocks noChangeArrowheads="1"/>
            </p:cNvSpPr>
            <p:nvPr/>
          </p:nvSpPr>
          <p:spPr bwMode="auto">
            <a:xfrm>
              <a:off x="4675012" y="2421582"/>
              <a:ext cx="5762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rgbClr val="990099"/>
                  </a:solidFill>
                  <a:latin typeface="Times New Roman" pitchFamily="18" charset="0"/>
                </a:rPr>
                <a:t>CHK</a:t>
              </a:r>
              <a:endParaRPr lang="zh-CN" altLang="en-US" sz="1800" dirty="0">
                <a:solidFill>
                  <a:srgbClr val="990099"/>
                </a:solidFill>
                <a:latin typeface="Times New Roman" pitchFamily="18" charset="0"/>
              </a:endParaRPr>
            </a:p>
          </p:txBody>
        </p:sp>
        <p:sp>
          <p:nvSpPr>
            <p:cNvPr id="82" name="Line 129"/>
            <p:cNvSpPr>
              <a:spLocks noChangeShapeType="1"/>
            </p:cNvSpPr>
            <p:nvPr/>
          </p:nvSpPr>
          <p:spPr bwMode="auto">
            <a:xfrm flipH="1" flipV="1">
              <a:off x="2700734" y="2420888"/>
              <a:ext cx="71913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Text Box 108"/>
            <p:cNvSpPr txBox="1">
              <a:spLocks noChangeArrowheads="1"/>
            </p:cNvSpPr>
            <p:nvPr/>
          </p:nvSpPr>
          <p:spPr bwMode="auto">
            <a:xfrm>
              <a:off x="7267300" y="2739894"/>
              <a:ext cx="183459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rgbClr val="FF3399"/>
                  </a:solidFill>
                  <a:latin typeface="Times New Roman" pitchFamily="18" charset="0"/>
                </a:rPr>
                <a:t>S</a:t>
              </a:r>
              <a:endParaRPr lang="en-US" altLang="zh-CN" sz="1800" dirty="0">
                <a:solidFill>
                  <a:srgbClr val="FF3399"/>
                </a:solidFill>
                <a:latin typeface="Times New Roman" pitchFamily="18" charset="0"/>
              </a:endParaRPr>
            </a:p>
          </p:txBody>
        </p:sp>
        <p:cxnSp>
          <p:nvCxnSpPr>
            <p:cNvPr id="84" name="直接连接符 83"/>
            <p:cNvCxnSpPr/>
            <p:nvPr/>
          </p:nvCxnSpPr>
          <p:spPr bwMode="auto">
            <a:xfrm>
              <a:off x="7195292" y="2420888"/>
              <a:ext cx="0" cy="72008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5" name="Text Box 131"/>
          <p:cNvSpPr txBox="1">
            <a:spLocks noChangeArrowheads="1"/>
          </p:cNvSpPr>
          <p:nvPr/>
        </p:nvSpPr>
        <p:spPr bwMode="auto">
          <a:xfrm>
            <a:off x="179512" y="3822139"/>
            <a:ext cx="87852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码距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任意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个编码</a:t>
            </a:r>
            <a:r>
              <a:rPr lang="zh-CN" altLang="en-US" dirty="0">
                <a:solidFill>
                  <a:schemeClr val="tx1"/>
                </a:solidFill>
              </a:rPr>
              <a:t>中</a:t>
            </a:r>
            <a:r>
              <a:rPr lang="zh-CN" altLang="en-US" u="sng" dirty="0" smtClean="0">
                <a:solidFill>
                  <a:srgbClr val="990099"/>
                </a:solidFill>
              </a:rPr>
              <a:t>位值不同</a:t>
            </a:r>
            <a:r>
              <a:rPr lang="zh-CN" altLang="en-US" dirty="0" smtClean="0">
                <a:solidFill>
                  <a:schemeClr val="tx1"/>
                </a:solidFill>
              </a:rPr>
              <a:t>的最小个数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         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如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000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011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101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110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的码距＝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2, 000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～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111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的码距＝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6" name="Text Box 257"/>
          <p:cNvSpPr txBox="1">
            <a:spLocks noChangeArrowheads="1"/>
          </p:cNvSpPr>
          <p:nvPr/>
        </p:nvSpPr>
        <p:spPr bwMode="auto">
          <a:xfrm>
            <a:off x="6444208" y="3491483"/>
            <a:ext cx="1495546" cy="288032"/>
          </a:xfrm>
          <a:prstGeom prst="rect">
            <a:avLst/>
          </a:prstGeom>
          <a:solidFill>
            <a:srgbClr val="CCFFFF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5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rgbClr val="FF3399"/>
                </a:solidFill>
              </a:rPr>
              <a:t>码距≥</a:t>
            </a:r>
            <a:r>
              <a:rPr lang="en-US" altLang="zh-CN" dirty="0" smtClean="0">
                <a:solidFill>
                  <a:srgbClr val="FF3399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943003" y="3633992"/>
            <a:ext cx="1733453" cy="1235168"/>
            <a:chOff x="6763740" y="3633992"/>
            <a:chExt cx="1733453" cy="1235168"/>
          </a:xfrm>
        </p:grpSpPr>
        <p:cxnSp>
          <p:nvCxnSpPr>
            <p:cNvPr id="6" name="直接箭头连接符 5"/>
            <p:cNvCxnSpPr/>
            <p:nvPr/>
          </p:nvCxnSpPr>
          <p:spPr bwMode="auto">
            <a:xfrm flipH="1">
              <a:off x="8059389" y="3645024"/>
              <a:ext cx="437803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7" name="直接箭头连接符 86"/>
            <p:cNvCxnSpPr/>
            <p:nvPr/>
          </p:nvCxnSpPr>
          <p:spPr bwMode="auto">
            <a:xfrm flipV="1">
              <a:off x="6763740" y="3633992"/>
              <a:ext cx="1733453" cy="1235168"/>
            </a:xfrm>
            <a:prstGeom prst="bentConnector3">
              <a:avLst>
                <a:gd name="adj1" fmla="val 100003"/>
              </a:avLst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9" name="Text Box 131"/>
          <p:cNvSpPr txBox="1">
            <a:spLocks noChangeArrowheads="1"/>
          </p:cNvSpPr>
          <p:nvPr/>
        </p:nvSpPr>
        <p:spPr bwMode="auto">
          <a:xfrm>
            <a:off x="2132111" y="5013176"/>
            <a:ext cx="6832501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u="sng" dirty="0" smtClean="0">
                <a:solidFill>
                  <a:srgbClr val="990099"/>
                </a:solidFill>
              </a:rPr>
              <a:t>检查</a:t>
            </a:r>
            <a:r>
              <a:rPr lang="zh-CN" altLang="en-US" dirty="0" smtClean="0">
                <a:solidFill>
                  <a:schemeClr val="tx1"/>
                </a:solidFill>
              </a:rPr>
              <a:t>接收的校验码是否为</a:t>
            </a:r>
            <a:r>
              <a:rPr lang="zh-CN" altLang="en-US" u="sng" dirty="0" smtClean="0">
                <a:solidFill>
                  <a:schemeClr val="tx1"/>
                </a:solidFill>
              </a:rPr>
              <a:t>非法码字</a:t>
            </a:r>
            <a:endParaRPr lang="zh-CN" altLang="en-US" u="sng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根据非法码字</a:t>
            </a:r>
            <a:r>
              <a:rPr lang="zh-CN" altLang="en-US" u="sng" dirty="0" smtClean="0">
                <a:solidFill>
                  <a:srgbClr val="990099"/>
                </a:solidFill>
              </a:rPr>
              <a:t>定位</a:t>
            </a:r>
            <a:r>
              <a:rPr lang="zh-CN" altLang="en-US" dirty="0" smtClean="0">
                <a:solidFill>
                  <a:schemeClr val="tx1"/>
                </a:solidFill>
              </a:rPr>
              <a:t>错误、</a:t>
            </a:r>
            <a:r>
              <a:rPr lang="zh-CN" altLang="en-US" u="sng" dirty="0" smtClean="0">
                <a:solidFill>
                  <a:srgbClr val="990099"/>
                </a:solidFill>
              </a:rPr>
              <a:t>纠正</a:t>
            </a:r>
            <a:r>
              <a:rPr lang="zh-CN" altLang="en-US" dirty="0" smtClean="0">
                <a:solidFill>
                  <a:schemeClr val="tx1"/>
                </a:solidFill>
              </a:rPr>
              <a:t>错误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位值取反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1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8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8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9" grpId="0"/>
      <p:bldP spid="218243" grpId="0"/>
      <p:bldP spid="218244" grpId="0"/>
      <p:bldP spid="50" grpId="0"/>
      <p:bldP spid="45" grpId="0"/>
      <p:bldP spid="86" grpId="0" animBg="1"/>
      <p:bldP spid="8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 bwMode="auto">
          <a:xfrm>
            <a:off x="6300192" y="1249710"/>
            <a:ext cx="0" cy="667122"/>
          </a:xfrm>
          <a:prstGeom prst="straightConnector1">
            <a:avLst/>
          </a:prstGeom>
          <a:noFill/>
          <a:ln w="19050" cap="flat" cmpd="sng" algn="ctr">
            <a:solidFill>
              <a:srgbClr val="CC33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F5CB-1E9D-41EE-8722-1406E0516F68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55825" indent="-2155825"/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zh-CN" altLang="en-US" dirty="0" smtClean="0">
                <a:solidFill>
                  <a:srgbClr val="FF3399"/>
                </a:solidFill>
              </a:rPr>
              <a:t>奇偶校验码</a:t>
            </a:r>
            <a:endParaRPr lang="zh-CN" altLang="en-US" sz="2000" dirty="0">
              <a:solidFill>
                <a:srgbClr val="FF3399"/>
              </a:solidFill>
            </a:endParaRPr>
          </a:p>
          <a:p>
            <a:pPr marL="2155825" indent="-2155825"/>
            <a:r>
              <a:rPr lang="en-US" altLang="zh-CN" dirty="0" smtClean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编码原理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使校验码中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 smtClean="0">
                <a:solidFill>
                  <a:schemeClr val="tx1"/>
                </a:solidFill>
              </a:rPr>
              <a:t>1</a:t>
            </a:r>
            <a:r>
              <a:rPr lang="zh-CN" altLang="en-US" u="sng" dirty="0" smtClean="0">
                <a:solidFill>
                  <a:schemeClr val="tx1"/>
                </a:solidFill>
              </a:rPr>
              <a:t>的</a:t>
            </a:r>
            <a:r>
              <a:rPr lang="zh-CN" altLang="en-US" u="sng" dirty="0">
                <a:solidFill>
                  <a:schemeClr val="tx1"/>
                </a:solidFill>
              </a:rPr>
              <a:t>位数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dirty="0" smtClean="0">
                <a:solidFill>
                  <a:schemeClr val="tx1"/>
                </a:solidFill>
              </a:rPr>
              <a:t>奇数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rgbClr val="990099"/>
                </a:solidFill>
              </a:rPr>
              <a:t>或</a:t>
            </a:r>
            <a:r>
              <a:rPr lang="zh-CN" altLang="en-US" dirty="0" smtClean="0">
                <a:solidFill>
                  <a:schemeClr val="tx1"/>
                </a:solidFill>
              </a:rPr>
              <a:t>偶数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78886" name="Text Box 6"/>
          <p:cNvSpPr txBox="1">
            <a:spLocks noChangeArrowheads="1"/>
          </p:cNvSpPr>
          <p:nvPr/>
        </p:nvSpPr>
        <p:spPr bwMode="auto">
          <a:xfrm>
            <a:off x="179388" y="1268760"/>
            <a:ext cx="8857108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校验原理：</a:t>
            </a:r>
            <a:r>
              <a:rPr lang="zh-CN" altLang="en-US" dirty="0">
                <a:solidFill>
                  <a:srgbClr val="990099"/>
                </a:solidFill>
              </a:rPr>
              <a:t>检测</a:t>
            </a:r>
            <a:r>
              <a:rPr lang="zh-CN" altLang="en-US" dirty="0">
                <a:solidFill>
                  <a:schemeClr val="tx1"/>
                </a:solidFill>
              </a:rPr>
              <a:t>校验码</a:t>
            </a:r>
            <a:r>
              <a:rPr lang="zh-CN" altLang="en-US" dirty="0" smtClean="0">
                <a:solidFill>
                  <a:schemeClr val="tx1"/>
                </a:solidFill>
              </a:rPr>
              <a:t>中</a:t>
            </a:r>
            <a:r>
              <a:rPr lang="en-US" altLang="zh-CN" u="sng" dirty="0" smtClean="0">
                <a:solidFill>
                  <a:schemeClr val="tx1"/>
                </a:solidFill>
              </a:rPr>
              <a:t>1</a:t>
            </a:r>
            <a:r>
              <a:rPr lang="zh-CN" altLang="en-US" u="sng" dirty="0" smtClean="0">
                <a:solidFill>
                  <a:schemeClr val="tx1"/>
                </a:solidFill>
              </a:rPr>
              <a:t>的个数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u="sng" dirty="0">
                <a:solidFill>
                  <a:srgbClr val="990099"/>
                </a:solidFill>
              </a:rPr>
              <a:t>确定</a:t>
            </a:r>
            <a:r>
              <a:rPr lang="zh-CN" altLang="en-US" dirty="0">
                <a:solidFill>
                  <a:schemeClr val="tx1"/>
                </a:solidFill>
              </a:rPr>
              <a:t>是否</a:t>
            </a:r>
            <a:r>
              <a:rPr lang="zh-CN" altLang="en-US" dirty="0" smtClean="0">
                <a:solidFill>
                  <a:schemeClr val="tx1"/>
                </a:solidFill>
              </a:rPr>
              <a:t>有错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                                  </a:t>
            </a:r>
            <a:r>
              <a:rPr lang="zh-CN" altLang="en-US" sz="2000" b="0" dirty="0" smtClean="0"/>
              <a:t>└─</a:t>
            </a:r>
            <a:r>
              <a:rPr lang="zh-CN" altLang="en-US" sz="2000" dirty="0" smtClean="0"/>
              <a:t>→</a:t>
            </a:r>
            <a:r>
              <a:rPr lang="zh-CN" altLang="en-US" sz="2000" dirty="0">
                <a:solidFill>
                  <a:schemeClr val="tx1"/>
                </a:solidFill>
              </a:rPr>
              <a:t>有</a:t>
            </a:r>
            <a:r>
              <a:rPr lang="zh-CN" altLang="en-US" sz="2000" u="sng" dirty="0">
                <a:solidFill>
                  <a:srgbClr val="990099"/>
                </a:solidFill>
              </a:rPr>
              <a:t>奇校验</a:t>
            </a:r>
            <a:r>
              <a:rPr lang="en-US" altLang="zh-CN" sz="2000" u="sng" dirty="0">
                <a:solidFill>
                  <a:srgbClr val="990099"/>
                </a:solidFill>
              </a:rPr>
              <a:t>/</a:t>
            </a:r>
            <a:r>
              <a:rPr lang="zh-CN" altLang="en-US" sz="2000" u="sng" dirty="0">
                <a:solidFill>
                  <a:srgbClr val="990099"/>
                </a:solidFill>
              </a:rPr>
              <a:t>偶</a:t>
            </a:r>
            <a:r>
              <a:rPr lang="zh-CN" altLang="en-US" sz="2000" u="sng" dirty="0" smtClean="0">
                <a:solidFill>
                  <a:srgbClr val="990099"/>
                </a:solidFill>
              </a:rPr>
              <a:t>校验</a:t>
            </a:r>
            <a:r>
              <a:rPr lang="en-US" altLang="zh-CN" sz="2000" dirty="0" smtClean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种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78901" name="Text Box 21"/>
          <p:cNvSpPr txBox="1">
            <a:spLocks noChangeArrowheads="1"/>
          </p:cNvSpPr>
          <p:nvPr/>
        </p:nvSpPr>
        <p:spPr bwMode="auto">
          <a:xfrm>
            <a:off x="179388" y="4797152"/>
            <a:ext cx="25924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en-US" altLang="zh-CN" dirty="0" smtClean="0">
                <a:solidFill>
                  <a:srgbClr val="990099"/>
                </a:solidFill>
              </a:rPr>
              <a:t>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378939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114885"/>
              </p:ext>
            </p:extLst>
          </p:nvPr>
        </p:nvGraphicFramePr>
        <p:xfrm>
          <a:off x="2483817" y="4992414"/>
          <a:ext cx="5616575" cy="1022400"/>
        </p:xfrm>
        <a:graphic>
          <a:graphicData uri="http://schemas.openxmlformats.org/drawingml/2006/table">
            <a:tbl>
              <a:tblPr/>
              <a:tblGrid>
                <a:gridCol w="1295400"/>
                <a:gridCol w="1370013"/>
                <a:gridCol w="1439862"/>
                <a:gridCol w="1511300"/>
              </a:tblGrid>
              <a:tr h="13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数据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1010010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0110100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1100011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奇校验码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1010010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0110100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？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1100011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？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偶校验码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1010010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0110100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？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1100011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？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8948" name="AutoShape 6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49" name="AutoShape 6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51" name="AutoShape 7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53" name="Text Box 73"/>
          <p:cNvSpPr txBox="1">
            <a:spLocks noChangeArrowheads="1"/>
          </p:cNvSpPr>
          <p:nvPr/>
        </p:nvSpPr>
        <p:spPr bwMode="auto">
          <a:xfrm>
            <a:off x="179388" y="2115815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编码方法：</a:t>
            </a:r>
            <a:r>
              <a:rPr lang="zh-CN" altLang="en-US" dirty="0" smtClean="0">
                <a:solidFill>
                  <a:schemeClr val="tx1"/>
                </a:solidFill>
              </a:rPr>
              <a:t>设</a:t>
            </a:r>
            <a:r>
              <a:rPr lang="zh-CN" altLang="en-US" dirty="0">
                <a:solidFill>
                  <a:schemeClr val="tx1"/>
                </a:solidFill>
              </a:rPr>
              <a:t>数据信息为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…m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</a:t>
            </a:r>
            <a:endParaRPr lang="en-US" altLang="zh-CN" dirty="0">
              <a:solidFill>
                <a:schemeClr val="tx1"/>
              </a:solidFill>
            </a:endParaRPr>
          </a:p>
          <a:p>
            <a:pPr marL="2684463" indent="-2684463"/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校验位的位数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位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2684463" indent="-2684463"/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校验码的组成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 marL="2684463" indent="-2684463"/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校验位的编码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</p:txBody>
      </p:sp>
      <p:sp>
        <p:nvSpPr>
          <p:cNvPr id="378958" name="Text Box 78"/>
          <p:cNvSpPr txBox="1">
            <a:spLocks noChangeArrowheads="1"/>
          </p:cNvSpPr>
          <p:nvPr/>
        </p:nvSpPr>
        <p:spPr bwMode="auto">
          <a:xfrm>
            <a:off x="179388" y="3501008"/>
            <a:ext cx="878522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 smtClean="0">
                <a:solidFill>
                  <a:schemeClr val="accent2"/>
                </a:solidFill>
              </a:rPr>
              <a:t>                    </a:t>
            </a:r>
            <a:r>
              <a:rPr lang="zh-CN" altLang="en-US" dirty="0" smtClean="0">
                <a:solidFill>
                  <a:schemeClr val="tx1"/>
                </a:solidFill>
              </a:rPr>
              <a:t>奇校验：</a:t>
            </a:r>
            <a:r>
              <a:rPr lang="en-US" altLang="zh-CN" dirty="0" smtClean="0">
                <a:solidFill>
                  <a:schemeClr val="tx1"/>
                </a:solidFill>
              </a:rPr>
              <a:t>P=p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=m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+m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+…+m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rgbClr val="990099"/>
                </a:solidFill>
              </a:rPr>
              <a:t>+1</a:t>
            </a:r>
            <a:r>
              <a:rPr lang="en-US" altLang="zh-CN" dirty="0">
                <a:solidFill>
                  <a:schemeClr val="tx1"/>
                </a:solidFill>
              </a:rPr>
              <a:t> (mod 2)</a:t>
            </a:r>
          </a:p>
          <a:p>
            <a:pPr marL="2684463" indent="-2684463"/>
            <a:r>
              <a:rPr lang="en-US" altLang="zh-CN" dirty="0">
                <a:solidFill>
                  <a:srgbClr val="990099"/>
                </a:solidFill>
              </a:rPr>
              <a:t>                </a:t>
            </a:r>
            <a:r>
              <a:rPr lang="en-US" altLang="zh-CN" dirty="0" smtClean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偶校验：</a:t>
            </a:r>
            <a:r>
              <a:rPr lang="en-US" altLang="zh-CN" dirty="0">
                <a:solidFill>
                  <a:schemeClr val="tx1"/>
                </a:solidFill>
              </a:rPr>
              <a:t>P=p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=m</a:t>
            </a:r>
            <a:r>
              <a:rPr lang="en-US" altLang="zh-CN" baseline="-18000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+m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+…+m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   (mod 2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pPr marL="2684463" indent="-2684463"/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       </a:t>
            </a:r>
            <a:r>
              <a:rPr lang="zh-CN" altLang="en-US" dirty="0" smtClean="0">
                <a:solidFill>
                  <a:srgbClr val="990099"/>
                </a:solidFill>
              </a:rPr>
              <a:t> 思考：</a:t>
            </a:r>
            <a:r>
              <a:rPr lang="zh-CN" altLang="en-US" dirty="0" smtClean="0">
                <a:solidFill>
                  <a:schemeClr val="tx1"/>
                </a:solidFill>
              </a:rPr>
              <a:t>模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加是如何实现的？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419003" y="3068960"/>
            <a:ext cx="3097213" cy="360363"/>
            <a:chOff x="4931171" y="3016002"/>
            <a:chExt cx="3097213" cy="360363"/>
          </a:xfrm>
        </p:grpSpPr>
        <p:sp>
          <p:nvSpPr>
            <p:cNvPr id="378955" name="Text Box 75"/>
            <p:cNvSpPr txBox="1">
              <a:spLocks noChangeArrowheads="1"/>
            </p:cNvSpPr>
            <p:nvPr/>
          </p:nvSpPr>
          <p:spPr bwMode="auto">
            <a:xfrm>
              <a:off x="4931171" y="3016002"/>
              <a:ext cx="1944688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n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…m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1</a:t>
              </a:r>
              <a:endParaRPr lang="en-US" altLang="zh-CN" sz="2000" baseline="-14000" dirty="0">
                <a:solidFill>
                  <a:schemeClr val="tx1"/>
                </a:solidFill>
              </a:endParaRPr>
            </a:p>
          </p:txBody>
        </p:sp>
        <p:sp>
          <p:nvSpPr>
            <p:cNvPr id="378956" name="Text Box 76"/>
            <p:cNvSpPr txBox="1">
              <a:spLocks noChangeArrowheads="1"/>
            </p:cNvSpPr>
            <p:nvPr/>
          </p:nvSpPr>
          <p:spPr bwMode="auto">
            <a:xfrm>
              <a:off x="6875859" y="3016002"/>
              <a:ext cx="1152525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校验位</a:t>
              </a:r>
              <a:r>
                <a:rPr lang="en-US" altLang="zh-CN" sz="1800" dirty="0">
                  <a:solidFill>
                    <a:schemeClr val="tx1"/>
                  </a:solidFill>
                </a:rPr>
                <a:t>p</a:t>
              </a:r>
              <a:r>
                <a:rPr lang="en-US" altLang="zh-CN" sz="2000" baseline="-14000" dirty="0">
                  <a:solidFill>
                    <a:schemeClr val="tx1"/>
                  </a:solidFill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7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7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7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6" grpId="0"/>
      <p:bldP spid="378901" grpId="0"/>
      <p:bldP spid="378953" grpId="0"/>
      <p:bldP spid="37895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064A-363D-4CB2-A577-97C8892D5A60}" type="slidenum">
              <a:rPr lang="en-US" altLang="zh-CN"/>
              <a:pPr/>
              <a:t>26</a:t>
            </a:fld>
            <a:endParaRPr lang="en-US" altLang="zh-CN" dirty="0"/>
          </a:p>
        </p:txBody>
      </p:sp>
      <p:sp>
        <p:nvSpPr>
          <p:cNvPr id="160834" name="Text Box 66"/>
          <p:cNvSpPr txBox="1">
            <a:spLocks noChangeArrowheads="1"/>
          </p:cNvSpPr>
          <p:nvPr/>
        </p:nvSpPr>
        <p:spPr bwMode="auto">
          <a:xfrm>
            <a:off x="179388" y="29548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校验方法：</a:t>
            </a:r>
            <a:endParaRPr lang="zh-CN" altLang="en-US" baseline="-20000" dirty="0">
              <a:solidFill>
                <a:srgbClr val="C00000"/>
              </a:solidFill>
            </a:endParaRPr>
          </a:p>
          <a:p>
            <a:pPr marL="2684463" indent="-2684463"/>
            <a:r>
              <a:rPr lang="zh-CN" altLang="en-US" dirty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故障</a:t>
            </a:r>
            <a:r>
              <a:rPr lang="zh-CN" altLang="en-US" dirty="0">
                <a:solidFill>
                  <a:schemeClr val="accent2"/>
                </a:solidFill>
              </a:rPr>
              <a:t>字</a:t>
            </a:r>
            <a:r>
              <a:rPr lang="en-US" altLang="zh-CN" dirty="0">
                <a:solidFill>
                  <a:schemeClr val="accent2"/>
                </a:solidFill>
              </a:rPr>
              <a:t>S— </a:t>
            </a:r>
            <a:r>
              <a:rPr lang="en-US" altLang="zh-CN" dirty="0" smtClean="0">
                <a:solidFill>
                  <a:schemeClr val="tx1"/>
                </a:solidFill>
              </a:rPr>
              <a:t>S=P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⊕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其中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zh-CN" altLang="en-US" dirty="0" smtClean="0">
                <a:solidFill>
                  <a:schemeClr val="tx1"/>
                </a:solidFill>
              </a:rPr>
              <a:t>是</a:t>
            </a:r>
            <a:r>
              <a:rPr lang="zh-CN" altLang="en-US" dirty="0">
                <a:solidFill>
                  <a:schemeClr val="tx1"/>
                </a:solidFill>
              </a:rPr>
              <a:t>接收的、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zh-CN" altLang="en-US" dirty="0" smtClean="0">
                <a:solidFill>
                  <a:schemeClr val="tx1"/>
                </a:solidFill>
              </a:rPr>
              <a:t>是收后形成的</a:t>
            </a:r>
            <a:endParaRPr lang="zh-CN" altLang="en-US" dirty="0">
              <a:solidFill>
                <a:schemeClr val="tx1"/>
              </a:solidFill>
            </a:endParaRPr>
          </a:p>
          <a:p>
            <a:pPr marL="2684463" indent="-2684463"/>
            <a:r>
              <a:rPr lang="zh-CN" altLang="en-US" dirty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检错</a:t>
            </a:r>
            <a:r>
              <a:rPr lang="en-US" altLang="zh-CN" dirty="0" smtClean="0">
                <a:solidFill>
                  <a:schemeClr val="accent2"/>
                </a:solidFill>
              </a:rPr>
              <a:t>— </a:t>
            </a:r>
            <a:r>
              <a:rPr lang="en-US" altLang="zh-CN" dirty="0" smtClean="0">
                <a:solidFill>
                  <a:schemeClr val="tx1"/>
                </a:solidFill>
              </a:rPr>
              <a:t>S=0</a:t>
            </a:r>
            <a:r>
              <a:rPr lang="zh-CN" altLang="en-US" dirty="0" smtClean="0">
                <a:solidFill>
                  <a:schemeClr val="tx1"/>
                </a:solidFill>
              </a:rPr>
              <a:t>时无</a:t>
            </a:r>
            <a:r>
              <a:rPr lang="zh-CN" altLang="en-US" dirty="0">
                <a:solidFill>
                  <a:schemeClr val="tx1"/>
                </a:solidFill>
              </a:rPr>
              <a:t>错误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S=1</a:t>
            </a:r>
            <a:r>
              <a:rPr lang="zh-CN" altLang="en-US" dirty="0" smtClean="0">
                <a:solidFill>
                  <a:schemeClr val="tx1"/>
                </a:solidFill>
              </a:rPr>
              <a:t>时有错误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0839" name="Text Box 71"/>
          <p:cNvSpPr txBox="1">
            <a:spLocks noChangeArrowheads="1"/>
          </p:cNvSpPr>
          <p:nvPr/>
        </p:nvSpPr>
        <p:spPr bwMode="auto">
          <a:xfrm>
            <a:off x="179388" y="1642337"/>
            <a:ext cx="216036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en-US" altLang="zh-CN" dirty="0" smtClean="0">
                <a:solidFill>
                  <a:srgbClr val="990099"/>
                </a:solidFill>
              </a:rPr>
              <a:t>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2—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160894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052838"/>
              </p:ext>
            </p:extLst>
          </p:nvPr>
        </p:nvGraphicFramePr>
        <p:xfrm>
          <a:off x="2076202" y="1772816"/>
          <a:ext cx="6672262" cy="1884000"/>
        </p:xfrm>
        <a:graphic>
          <a:graphicData uri="http://schemas.openxmlformats.org/drawingml/2006/table">
            <a:tbl>
              <a:tblPr/>
              <a:tblGrid>
                <a:gridCol w="1922462"/>
                <a:gridCol w="1149350"/>
                <a:gridCol w="1873250"/>
                <a:gridCol w="17272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接收的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奇校验码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故障字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错误位数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人工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发送码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参考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1 0 1 0 0 1 0 </a:t>
                      </a: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1 0 1 0 0 1 0 </a:t>
                      </a: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0 1 1 0 1 0 0 </a:t>
                      </a: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0 1 1 0 1 1 0 </a:t>
                      </a: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0 1 1 0 1 1 0 </a:t>
                      </a: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0 1 1 0 1 1 0 </a:t>
                      </a: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0 1 1 0 1 0 0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0 1 1 0 1 1 0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0895" name="Text Box 127"/>
          <p:cNvSpPr txBox="1">
            <a:spLocks noChangeArrowheads="1"/>
          </p:cNvSpPr>
          <p:nvPr/>
        </p:nvSpPr>
        <p:spPr bwMode="auto">
          <a:xfrm>
            <a:off x="179388" y="3717032"/>
            <a:ext cx="8785225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校验能力：</a:t>
            </a:r>
            <a:r>
              <a:rPr lang="zh-CN" altLang="en-US" dirty="0">
                <a:solidFill>
                  <a:schemeClr val="tx1"/>
                </a:solidFill>
              </a:rPr>
              <a:t>只能检测</a:t>
            </a:r>
            <a:r>
              <a:rPr lang="zh-CN" altLang="en-US" u="sng" dirty="0">
                <a:solidFill>
                  <a:schemeClr val="tx1"/>
                </a:solidFill>
              </a:rPr>
              <a:t>奇数个</a:t>
            </a:r>
            <a:r>
              <a:rPr lang="zh-CN" altLang="en-US" dirty="0">
                <a:solidFill>
                  <a:schemeClr val="tx1"/>
                </a:solidFill>
              </a:rPr>
              <a:t>错误，</a:t>
            </a:r>
            <a:r>
              <a:rPr lang="zh-CN" altLang="en-US" u="sng" dirty="0">
                <a:solidFill>
                  <a:schemeClr val="tx1"/>
                </a:solidFill>
              </a:rPr>
              <a:t>无</a:t>
            </a:r>
            <a:r>
              <a:rPr lang="zh-CN" altLang="en-US" dirty="0">
                <a:solidFill>
                  <a:schemeClr val="tx1"/>
                </a:solidFill>
              </a:rPr>
              <a:t>纠错</a:t>
            </a:r>
            <a:r>
              <a:rPr lang="zh-CN" altLang="en-US" dirty="0" smtClean="0">
                <a:solidFill>
                  <a:schemeClr val="tx1"/>
                </a:solidFill>
              </a:rPr>
              <a:t>能力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684463" indent="-2684463">
              <a:lnSpc>
                <a:spcPct val="105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                       (</a:t>
            </a:r>
            <a:r>
              <a:rPr lang="zh-CN" altLang="en-US" sz="1800" dirty="0" smtClean="0">
                <a:solidFill>
                  <a:schemeClr val="tx1"/>
                </a:solidFill>
              </a:rPr>
              <a:t>偶数个错误时</a:t>
            </a:r>
            <a:r>
              <a:rPr lang="en-US" altLang="zh-CN" sz="1800" dirty="0" smtClean="0">
                <a:solidFill>
                  <a:schemeClr val="tx1"/>
                </a:solidFill>
              </a:rPr>
              <a:t>P</a:t>
            </a:r>
            <a:r>
              <a:rPr lang="zh-CN" altLang="en-US" sz="1800" dirty="0" smtClean="0">
                <a:solidFill>
                  <a:schemeClr val="tx1"/>
                </a:solidFill>
              </a:rPr>
              <a:t>相同</a:t>
            </a:r>
            <a:r>
              <a:rPr lang="en-US" altLang="zh-CN" sz="1800" dirty="0" smtClean="0">
                <a:solidFill>
                  <a:schemeClr val="tx1"/>
                </a:solidFill>
              </a:rPr>
              <a:t>)  (</a:t>
            </a:r>
            <a:r>
              <a:rPr lang="zh-CN" altLang="en-US" sz="1800" dirty="0" smtClean="0">
                <a:solidFill>
                  <a:schemeClr val="tx1"/>
                </a:solidFill>
              </a:rPr>
              <a:t>无法定位错误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zh-CN" altLang="en-US" sz="1800" dirty="0"/>
          </a:p>
        </p:txBody>
      </p:sp>
      <p:sp>
        <p:nvSpPr>
          <p:cNvPr id="160896" name="Text Box 128"/>
          <p:cNvSpPr txBox="1">
            <a:spLocks noChangeArrowheads="1"/>
          </p:cNvSpPr>
          <p:nvPr/>
        </p:nvSpPr>
        <p:spPr bwMode="auto">
          <a:xfrm>
            <a:off x="179388" y="450912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en-US" altLang="zh-CN" dirty="0" smtClean="0">
                <a:solidFill>
                  <a:srgbClr val="990099"/>
                </a:solidFill>
              </a:rPr>
              <a:t>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3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接收</a:t>
            </a:r>
            <a:r>
              <a:rPr lang="zh-CN" altLang="en-US" dirty="0">
                <a:solidFill>
                  <a:schemeClr val="tx1"/>
                </a:solidFill>
              </a:rPr>
              <a:t>的校验</a:t>
            </a:r>
            <a:r>
              <a:rPr lang="zh-CN" altLang="en-US" dirty="0" smtClean="0">
                <a:solidFill>
                  <a:schemeClr val="tx1"/>
                </a:solidFill>
              </a:rPr>
              <a:t>码①</a:t>
            </a:r>
            <a:r>
              <a:rPr lang="en-US" altLang="zh-CN" dirty="0" smtClean="0">
                <a:solidFill>
                  <a:schemeClr val="tx1"/>
                </a:solidFill>
              </a:rPr>
              <a:t>01001</a:t>
            </a:r>
            <a:r>
              <a:rPr lang="zh-CN" altLang="en-US" dirty="0">
                <a:solidFill>
                  <a:schemeClr val="tx1"/>
                </a:solidFill>
              </a:rPr>
              <a:t>、②</a:t>
            </a:r>
            <a:r>
              <a:rPr lang="en-US" altLang="zh-CN" dirty="0">
                <a:solidFill>
                  <a:schemeClr val="tx1"/>
                </a:solidFill>
              </a:rPr>
              <a:t>10100</a:t>
            </a:r>
            <a:r>
              <a:rPr lang="zh-CN" altLang="en-US" dirty="0">
                <a:solidFill>
                  <a:schemeClr val="tx1"/>
                </a:solidFill>
              </a:rPr>
              <a:t>、③</a:t>
            </a:r>
            <a:r>
              <a:rPr lang="en-US" altLang="zh-CN" dirty="0">
                <a:solidFill>
                  <a:schemeClr val="tx1"/>
                </a:solidFill>
              </a:rPr>
              <a:t>10011</a:t>
            </a:r>
            <a:r>
              <a:rPr lang="zh-CN" altLang="en-US" dirty="0">
                <a:solidFill>
                  <a:schemeClr val="tx1"/>
                </a:solidFill>
              </a:rPr>
              <a:t>中</a:t>
            </a:r>
            <a:r>
              <a:rPr lang="zh-CN" altLang="en-US" dirty="0" smtClean="0">
                <a:solidFill>
                  <a:schemeClr val="tx1"/>
                </a:solidFill>
              </a:rPr>
              <a:t>，若只有</a:t>
            </a:r>
            <a:r>
              <a:rPr lang="zh-CN" altLang="en-US" dirty="0">
                <a:solidFill>
                  <a:schemeClr val="tx1"/>
                </a:solidFill>
              </a:rPr>
              <a:t>一个有</a:t>
            </a:r>
            <a:r>
              <a:rPr lang="zh-CN" altLang="en-US" dirty="0" smtClean="0">
                <a:solidFill>
                  <a:schemeClr val="tx1"/>
                </a:solidFill>
              </a:rPr>
              <a:t>奇数个错误，则校验码为奇校验还是偶校验方式？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0897" name="Text Box 129"/>
          <p:cNvSpPr txBox="1">
            <a:spLocks noChangeArrowheads="1"/>
          </p:cNvSpPr>
          <p:nvPr/>
        </p:nvSpPr>
        <p:spPr bwMode="auto">
          <a:xfrm>
            <a:off x="179388" y="544522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应用：</a:t>
            </a:r>
            <a:r>
              <a:rPr lang="zh-CN" altLang="en-US" u="sng" dirty="0">
                <a:solidFill>
                  <a:schemeClr val="accent2"/>
                </a:solidFill>
              </a:rPr>
              <a:t>广泛</a:t>
            </a:r>
            <a:r>
              <a:rPr lang="zh-CN" altLang="en-US" dirty="0">
                <a:solidFill>
                  <a:schemeClr val="tx1"/>
                </a:solidFill>
              </a:rPr>
              <a:t>应用于</a:t>
            </a:r>
            <a:r>
              <a:rPr lang="en-US" altLang="zh-CN" u="sng" dirty="0">
                <a:solidFill>
                  <a:srgbClr val="990099"/>
                </a:solidFill>
              </a:rPr>
              <a:t>I/O</a:t>
            </a:r>
            <a:r>
              <a:rPr lang="zh-CN" altLang="en-US" u="sng" dirty="0" smtClean="0">
                <a:solidFill>
                  <a:srgbClr val="990099"/>
                </a:solidFill>
              </a:rPr>
              <a:t>传输</a:t>
            </a:r>
            <a:r>
              <a:rPr lang="zh-CN" altLang="en-US" dirty="0" smtClean="0">
                <a:solidFill>
                  <a:schemeClr val="tx1"/>
                </a:solidFill>
              </a:rPr>
              <a:t>方面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有甚于无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60898" name="AutoShape 1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0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0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6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60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0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39" grpId="0"/>
      <p:bldP spid="160895" grpId="0"/>
      <p:bldP spid="160896" grpId="0"/>
      <p:bldP spid="16089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02DF-BB46-43AB-98FD-9927CFC7E87C}" type="slidenum">
              <a:rPr lang="en-US" altLang="zh-CN"/>
              <a:pPr/>
              <a:t>27</a:t>
            </a:fld>
            <a:endParaRPr lang="en-US" altLang="zh-CN" dirty="0"/>
          </a:p>
        </p:txBody>
      </p:sp>
      <p:sp>
        <p:nvSpPr>
          <p:cNvPr id="223397" name="Text Box 165"/>
          <p:cNvSpPr txBox="1">
            <a:spLocks noChangeArrowheads="1"/>
          </p:cNvSpPr>
          <p:nvPr/>
        </p:nvSpPr>
        <p:spPr bwMode="auto">
          <a:xfrm>
            <a:off x="179388" y="28743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、海明校验</a:t>
            </a:r>
            <a:r>
              <a:rPr lang="zh-CN" altLang="en-US" dirty="0" smtClean="0">
                <a:solidFill>
                  <a:srgbClr val="FF3399"/>
                </a:solidFill>
              </a:rPr>
              <a:t>码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  *</a:t>
            </a:r>
            <a:r>
              <a:rPr lang="zh-CN" altLang="en-US" dirty="0" smtClean="0">
                <a:solidFill>
                  <a:srgbClr val="C00000"/>
                </a:solidFill>
              </a:rPr>
              <a:t>编码原理：</a:t>
            </a:r>
            <a:r>
              <a:rPr lang="zh-CN" altLang="en-US" spc="-140" dirty="0" smtClean="0">
                <a:solidFill>
                  <a:schemeClr val="tx1"/>
                </a:solidFill>
              </a:rPr>
              <a:t>数据分成</a:t>
            </a:r>
            <a:r>
              <a:rPr lang="zh-CN" altLang="en-US" u="sng" spc="-140" dirty="0" smtClean="0">
                <a:solidFill>
                  <a:schemeClr val="tx1"/>
                </a:solidFill>
              </a:rPr>
              <a:t>多个有重叠</a:t>
            </a:r>
            <a:r>
              <a:rPr lang="zh-CN" altLang="en-US" spc="-140" dirty="0" smtClean="0">
                <a:solidFill>
                  <a:schemeClr val="tx1"/>
                </a:solidFill>
              </a:rPr>
              <a:t>的组，各组采用</a:t>
            </a:r>
            <a:r>
              <a:rPr lang="zh-CN" altLang="en-US" u="sng" spc="-140" dirty="0" smtClean="0">
                <a:solidFill>
                  <a:schemeClr val="tx1"/>
                </a:solidFill>
              </a:rPr>
              <a:t>奇偶校验</a:t>
            </a:r>
            <a:r>
              <a:rPr lang="zh-CN" altLang="en-US" spc="-140" dirty="0" smtClean="0">
                <a:solidFill>
                  <a:schemeClr val="tx1"/>
                </a:solidFill>
              </a:rPr>
              <a:t>编码</a:t>
            </a:r>
            <a:endParaRPr lang="en-US" altLang="zh-CN" spc="-140" dirty="0">
              <a:solidFill>
                <a:schemeClr val="tx1"/>
              </a:solidFill>
            </a:endParaRPr>
          </a:p>
        </p:txBody>
      </p:sp>
      <p:sp>
        <p:nvSpPr>
          <p:cNvPr id="223399" name="Text Box 167"/>
          <p:cNvSpPr txBox="1">
            <a:spLocks noChangeArrowheads="1"/>
          </p:cNvSpPr>
          <p:nvPr/>
        </p:nvSpPr>
        <p:spPr bwMode="auto">
          <a:xfrm>
            <a:off x="179388" y="1196752"/>
            <a:ext cx="8857108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1675" indent="-1971675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校验原理：</a:t>
            </a:r>
            <a:r>
              <a:rPr lang="zh-CN" altLang="en-US" u="sng" dirty="0">
                <a:solidFill>
                  <a:srgbClr val="990099"/>
                </a:solidFill>
              </a:rPr>
              <a:t>多重奇偶校验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spc="-100" dirty="0">
                <a:solidFill>
                  <a:schemeClr val="tx1"/>
                </a:solidFill>
              </a:rPr>
              <a:t>即</a:t>
            </a:r>
            <a:r>
              <a:rPr lang="zh-CN" altLang="en-US" u="sng" spc="-100" dirty="0">
                <a:solidFill>
                  <a:schemeClr val="tx1"/>
                </a:solidFill>
              </a:rPr>
              <a:t>某位</a:t>
            </a:r>
            <a:r>
              <a:rPr lang="zh-CN" altLang="en-US" spc="-100" dirty="0" smtClean="0">
                <a:solidFill>
                  <a:schemeClr val="tx1"/>
                </a:solidFill>
              </a:rPr>
              <a:t>错误导致</a:t>
            </a:r>
            <a:r>
              <a:rPr lang="zh-CN" altLang="en-US" u="sng" spc="-100" dirty="0">
                <a:solidFill>
                  <a:schemeClr val="tx1"/>
                </a:solidFill>
              </a:rPr>
              <a:t>多个</a:t>
            </a:r>
            <a:r>
              <a:rPr lang="zh-CN" altLang="en-US" spc="-100" dirty="0" smtClean="0">
                <a:solidFill>
                  <a:schemeClr val="tx1"/>
                </a:solidFill>
              </a:rPr>
              <a:t>校验位出错，</a:t>
            </a:r>
            <a:r>
              <a:rPr lang="zh-CN" altLang="en-US" dirty="0" smtClean="0">
                <a:solidFill>
                  <a:schemeClr val="tx1"/>
                </a:solidFill>
              </a:rPr>
              <a:t>从而</a:t>
            </a:r>
            <a:r>
              <a:rPr lang="zh-CN" altLang="en-US" dirty="0">
                <a:solidFill>
                  <a:schemeClr val="tx1"/>
                </a:solidFill>
              </a:rPr>
              <a:t>实现</a:t>
            </a:r>
            <a:r>
              <a:rPr lang="zh-CN" altLang="en-US" dirty="0" smtClean="0">
                <a:solidFill>
                  <a:schemeClr val="tx1"/>
                </a:solidFill>
              </a:rPr>
              <a:t>检错及纠错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定位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23401" name="Text Box 169"/>
          <p:cNvSpPr txBox="1">
            <a:spLocks noChangeArrowheads="1"/>
          </p:cNvSpPr>
          <p:nvPr/>
        </p:nvSpPr>
        <p:spPr bwMode="auto">
          <a:xfrm>
            <a:off x="179388" y="21328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校验</a:t>
            </a:r>
            <a:r>
              <a:rPr lang="zh-CN" altLang="en-US" dirty="0" smtClean="0">
                <a:solidFill>
                  <a:srgbClr val="C00000"/>
                </a:solidFill>
              </a:rPr>
              <a:t>能力：</a:t>
            </a:r>
            <a:r>
              <a:rPr lang="zh-CN" altLang="en-US" dirty="0" smtClean="0">
                <a:solidFill>
                  <a:schemeClr val="tx1"/>
                </a:solidFill>
              </a:rPr>
              <a:t>与检验位的位数有关，如</a:t>
            </a:r>
            <a:r>
              <a:rPr lang="zh-CN" altLang="en-US" u="sng" dirty="0" smtClean="0">
                <a:solidFill>
                  <a:schemeClr val="tx1"/>
                </a:solidFill>
              </a:rPr>
              <a:t>单纠错码</a:t>
            </a:r>
            <a:r>
              <a:rPr lang="en-US" altLang="zh-CN" u="sng" dirty="0" smtClean="0">
                <a:solidFill>
                  <a:schemeClr val="tx1"/>
                </a:solidFill>
              </a:rPr>
              <a:t>SEC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纠正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</a:rPr>
              <a:t>位错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23405" name="Text Box 173"/>
          <p:cNvSpPr txBox="1">
            <a:spLocks noChangeArrowheads="1"/>
          </p:cNvSpPr>
          <p:nvPr/>
        </p:nvSpPr>
        <p:spPr bwMode="auto">
          <a:xfrm>
            <a:off x="179388" y="263691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编码涉及的问题：  </a:t>
            </a:r>
            <a:r>
              <a:rPr lang="en-US" altLang="zh-CN" sz="2200" dirty="0" smtClean="0">
                <a:solidFill>
                  <a:srgbClr val="C00000"/>
                </a:solidFill>
              </a:rPr>
              <a:t>(</a:t>
            </a:r>
            <a:r>
              <a:rPr lang="zh-CN" altLang="en-US" sz="2200" dirty="0" smtClean="0">
                <a:solidFill>
                  <a:srgbClr val="C00000"/>
                </a:solidFill>
              </a:rPr>
              <a:t>仅讨论单纠错码</a:t>
            </a:r>
            <a:r>
              <a:rPr lang="en-US" altLang="zh-CN" sz="2200" dirty="0" smtClean="0">
                <a:solidFill>
                  <a:srgbClr val="C00000"/>
                </a:solidFill>
              </a:rPr>
              <a:t>)</a:t>
            </a:r>
          </a:p>
          <a:p>
            <a:pPr marL="2684463" indent="-2684463"/>
            <a:r>
              <a:rPr lang="en-US" altLang="zh-CN" dirty="0" smtClean="0">
                <a:solidFill>
                  <a:srgbClr val="C00000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设数据</a:t>
            </a:r>
            <a:r>
              <a:rPr lang="en-US" altLang="zh-CN" dirty="0" smtClean="0">
                <a:solidFill>
                  <a:schemeClr val="tx1"/>
                </a:solidFill>
              </a:rPr>
              <a:t>M=</a:t>
            </a:r>
            <a:r>
              <a:rPr lang="en-US" altLang="zh-CN" dirty="0" err="1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…m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，校验位</a:t>
            </a:r>
            <a:r>
              <a:rPr lang="en-US" altLang="zh-CN" dirty="0" smtClean="0">
                <a:solidFill>
                  <a:schemeClr val="tx1"/>
                </a:solidFill>
              </a:rPr>
              <a:t>P=</a:t>
            </a:r>
            <a:r>
              <a:rPr lang="en-US" altLang="zh-CN" dirty="0" err="1" smtClean="0">
                <a:solidFill>
                  <a:schemeClr val="tx1"/>
                </a:solidFill>
              </a:rPr>
              <a:t>p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k</a:t>
            </a:r>
            <a:r>
              <a:rPr lang="en-US" altLang="zh-CN" dirty="0" smtClean="0">
                <a:solidFill>
                  <a:schemeClr val="tx1"/>
                </a:solidFill>
              </a:rPr>
              <a:t>…p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有</a:t>
            </a:r>
            <a:r>
              <a:rPr lang="en-US" altLang="zh-CN" sz="2200" dirty="0">
                <a:solidFill>
                  <a:schemeClr val="tx1"/>
                </a:solidFill>
              </a:rPr>
              <a:t>k</a:t>
            </a:r>
            <a:r>
              <a:rPr lang="zh-CN" altLang="en-US" sz="2200" dirty="0">
                <a:solidFill>
                  <a:schemeClr val="tx1"/>
                </a:solidFill>
              </a:rPr>
              <a:t>个奇偶检验组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23407" name="Text Box 175"/>
          <p:cNvSpPr txBox="1">
            <a:spLocks noChangeArrowheads="1"/>
          </p:cNvSpPr>
          <p:nvPr/>
        </p:nvSpPr>
        <p:spPr bwMode="auto">
          <a:xfrm>
            <a:off x="179387" y="5229200"/>
            <a:ext cx="8785225" cy="556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2684463" indent="-2684463"/>
            <a:r>
              <a:rPr lang="zh-CN" altLang="en-US" dirty="0" smtClean="0">
                <a:solidFill>
                  <a:schemeClr val="accent2"/>
                </a:solidFill>
              </a:rPr>
              <a:t>     涉及问题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校验</a:t>
            </a:r>
            <a:r>
              <a:rPr lang="zh-CN" altLang="en-US" dirty="0">
                <a:solidFill>
                  <a:schemeClr val="tx1"/>
                </a:solidFill>
              </a:rPr>
              <a:t>码的编码规则</a:t>
            </a:r>
            <a:r>
              <a:rPr lang="en-US" altLang="zh-CN" dirty="0" smtClean="0">
                <a:solidFill>
                  <a:schemeClr val="tx1"/>
                </a:solidFill>
              </a:rPr>
              <a:t>?  k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</a:rPr>
              <a:t>取值</a:t>
            </a:r>
            <a:r>
              <a:rPr lang="en-US" altLang="zh-CN" dirty="0" smtClean="0">
                <a:solidFill>
                  <a:schemeClr val="tx1"/>
                </a:solidFill>
              </a:rPr>
              <a:t>?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851920" y="5012283"/>
            <a:ext cx="2088878" cy="288925"/>
            <a:chOff x="4067621" y="5013176"/>
            <a:chExt cx="2088878" cy="288925"/>
          </a:xfrm>
        </p:grpSpPr>
        <p:sp>
          <p:nvSpPr>
            <p:cNvPr id="223408" name="AutoShape 176"/>
            <p:cNvSpPr>
              <a:spLocks noChangeArrowheads="1"/>
            </p:cNvSpPr>
            <p:nvPr/>
          </p:nvSpPr>
          <p:spPr bwMode="auto">
            <a:xfrm>
              <a:off x="4067621" y="5013176"/>
              <a:ext cx="360363" cy="288925"/>
            </a:xfrm>
            <a:prstGeom prst="downArrow">
              <a:avLst>
                <a:gd name="adj1" fmla="val 35365"/>
                <a:gd name="adj2" fmla="val 47060"/>
              </a:avLst>
            </a:prstGeom>
            <a:solidFill>
              <a:srgbClr val="CC99FF">
                <a:alpha val="60001"/>
              </a:srgb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3409" name="AutoShape 177"/>
            <p:cNvSpPr>
              <a:spLocks noChangeArrowheads="1"/>
            </p:cNvSpPr>
            <p:nvPr/>
          </p:nvSpPr>
          <p:spPr bwMode="auto">
            <a:xfrm>
              <a:off x="5796136" y="5013176"/>
              <a:ext cx="360363" cy="288925"/>
            </a:xfrm>
            <a:prstGeom prst="downArrow">
              <a:avLst>
                <a:gd name="adj1" fmla="val 35364"/>
                <a:gd name="adj2" fmla="val 47060"/>
              </a:avLst>
            </a:prstGeom>
            <a:solidFill>
              <a:srgbClr val="99CCFF">
                <a:alpha val="60001"/>
              </a:srgb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3406" name="Text Box 174"/>
          <p:cNvSpPr txBox="1">
            <a:spLocks noChangeArrowheads="1"/>
          </p:cNvSpPr>
          <p:nvPr/>
        </p:nvSpPr>
        <p:spPr bwMode="auto">
          <a:xfrm>
            <a:off x="179388" y="357301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chemeClr val="accent2"/>
                </a:solidFill>
              </a:rPr>
              <a:t>故障字</a:t>
            </a:r>
            <a:r>
              <a:rPr lang="en-US" altLang="zh-CN" dirty="0">
                <a:solidFill>
                  <a:schemeClr val="accent2"/>
                </a:solidFill>
              </a:rPr>
              <a:t>S— </a:t>
            </a:r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err="1" smtClean="0">
                <a:solidFill>
                  <a:schemeClr val="tx1"/>
                </a:solidFill>
              </a:rPr>
              <a:t>s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k</a:t>
            </a:r>
            <a:r>
              <a:rPr lang="en-US" altLang="zh-CN" dirty="0" smtClean="0">
                <a:solidFill>
                  <a:schemeClr val="tx1"/>
                </a:solidFill>
              </a:rPr>
              <a:t>…s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 err="1" smtClean="0">
                <a:solidFill>
                  <a:schemeClr val="tx1"/>
                </a:solidFill>
              </a:rPr>
              <a:t>s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(mod 2)</a:t>
            </a:r>
          </a:p>
          <a:p>
            <a:pPr marL="2684463" indent="-2684463"/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en-US" altLang="zh-CN" dirty="0" smtClean="0">
                <a:solidFill>
                  <a:schemeClr val="accent2"/>
                </a:solidFill>
              </a:rPr>
              <a:t>  </a:t>
            </a:r>
            <a:r>
              <a:rPr lang="zh-CN" altLang="en-US" dirty="0">
                <a:solidFill>
                  <a:schemeClr val="accent2"/>
                </a:solidFill>
              </a:rPr>
              <a:t>检错</a:t>
            </a:r>
            <a:r>
              <a:rPr lang="en-US" altLang="zh-CN" dirty="0" smtClean="0">
                <a:solidFill>
                  <a:schemeClr val="accent2"/>
                </a:solidFill>
              </a:rPr>
              <a:t>— </a:t>
            </a:r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时无</a:t>
            </a:r>
            <a:r>
              <a:rPr lang="zh-CN" altLang="en-US" dirty="0">
                <a:solidFill>
                  <a:schemeClr val="tx1"/>
                </a:solidFill>
              </a:rPr>
              <a:t>错误，</a:t>
            </a:r>
            <a:r>
              <a:rPr lang="en-US" altLang="zh-CN" dirty="0">
                <a:solidFill>
                  <a:schemeClr val="tx1"/>
                </a:solidFill>
              </a:rPr>
              <a:t>S≠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时有错误</a:t>
            </a:r>
            <a:endParaRPr lang="zh-CN" altLang="en-US" dirty="0">
              <a:solidFill>
                <a:schemeClr val="tx1"/>
              </a:solidFill>
            </a:endParaRPr>
          </a:p>
          <a:p>
            <a:pPr marL="2684463" indent="-2684463"/>
            <a:r>
              <a:rPr lang="zh-CN" altLang="en-US" dirty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  </a:t>
            </a:r>
            <a:r>
              <a:rPr lang="zh-CN" altLang="en-US" dirty="0">
                <a:solidFill>
                  <a:schemeClr val="accent2"/>
                </a:solidFill>
              </a:rPr>
              <a:t>纠错</a:t>
            </a:r>
            <a:r>
              <a:rPr lang="en-US" altLang="zh-CN" dirty="0">
                <a:solidFill>
                  <a:schemeClr val="accent2"/>
                </a:solidFill>
              </a:rPr>
              <a:t>— </a:t>
            </a:r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CN" u="sng" dirty="0" smtClean="0">
                <a:solidFill>
                  <a:srgbClr val="990099"/>
                </a:solidFill>
              </a:rPr>
              <a:t>S</a:t>
            </a:r>
            <a:r>
              <a:rPr lang="zh-CN" altLang="en-US" u="sng" dirty="0">
                <a:solidFill>
                  <a:srgbClr val="990099"/>
                </a:solidFill>
              </a:rPr>
              <a:t>值表示错误位置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应有</a:t>
            </a:r>
            <a:r>
              <a:rPr lang="en-US" altLang="zh-CN" sz="2200" dirty="0" smtClean="0">
                <a:solidFill>
                  <a:schemeClr val="tx1"/>
                </a:solidFill>
              </a:rPr>
              <a:t>n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k</a:t>
            </a:r>
            <a:r>
              <a:rPr lang="zh-CN" altLang="en-US" sz="2200" dirty="0">
                <a:solidFill>
                  <a:schemeClr val="tx1"/>
                </a:solidFill>
              </a:rPr>
              <a:t>种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，该</a:t>
            </a:r>
            <a:r>
              <a:rPr lang="zh-CN" altLang="en-US" dirty="0" smtClean="0">
                <a:solidFill>
                  <a:schemeClr val="tx1"/>
                </a:solidFill>
              </a:rPr>
              <a:t>位的值</a:t>
            </a:r>
            <a:r>
              <a:rPr lang="zh-CN" altLang="en-US" u="sng" dirty="0" smtClean="0">
                <a:solidFill>
                  <a:srgbClr val="990099"/>
                </a:solidFill>
              </a:rPr>
              <a:t>取</a:t>
            </a:r>
            <a:r>
              <a:rPr lang="zh-CN" altLang="en-US" u="sng" dirty="0">
                <a:solidFill>
                  <a:srgbClr val="990099"/>
                </a:solidFill>
              </a:rPr>
              <a:t>反</a:t>
            </a:r>
          </a:p>
        </p:txBody>
      </p:sp>
      <p:sp>
        <p:nvSpPr>
          <p:cNvPr id="223415" name="AutoShape 18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420" name="AutoShape 18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424" name="AutoShape 192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4860032" y="1153319"/>
            <a:ext cx="1728192" cy="178356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3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6" dur="500"/>
                                        <p:tgtEl>
                                          <p:spTgt spid="223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3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399" grpId="0"/>
      <p:bldP spid="223401" grpId="0"/>
      <p:bldP spid="223405" grpId="0"/>
      <p:bldP spid="223407" grpId="0"/>
      <p:bldP spid="22340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F196F-76CA-417E-8406-136A7897435C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7586" name="Text Box 418"/>
          <p:cNvSpPr txBox="1">
            <a:spLocks noChangeArrowheads="1"/>
          </p:cNvSpPr>
          <p:nvPr/>
        </p:nvSpPr>
        <p:spPr bwMode="auto">
          <a:xfrm>
            <a:off x="179388" y="292569"/>
            <a:ext cx="8785225" cy="1506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校验位的位数确定：</a:t>
            </a:r>
            <a:endParaRPr lang="zh-CN" altLang="en-US" dirty="0">
              <a:solidFill>
                <a:srgbClr val="C00000"/>
              </a:solidFill>
            </a:endParaRPr>
          </a:p>
          <a:p>
            <a:pPr marL="2684463" indent="-2684463"/>
            <a:r>
              <a:rPr lang="zh-CN" altLang="en-US" dirty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校验能力的要求</a:t>
            </a:r>
            <a:r>
              <a:rPr lang="en-US" altLang="zh-CN" dirty="0">
                <a:solidFill>
                  <a:schemeClr val="accent2"/>
                </a:solidFill>
              </a:rPr>
              <a:t>—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-1≥</a:t>
            </a:r>
            <a:r>
              <a:rPr lang="en-US" altLang="zh-CN" dirty="0" smtClean="0">
                <a:solidFill>
                  <a:schemeClr val="tx1"/>
                </a:solidFill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k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sz="2200" dirty="0" smtClean="0">
                <a:solidFill>
                  <a:schemeClr val="tx1"/>
                </a:solidFill>
              </a:rPr>
              <a:t>n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k</a:t>
            </a:r>
            <a:r>
              <a:rPr lang="zh-CN" altLang="en-US" sz="2200" dirty="0" smtClean="0">
                <a:solidFill>
                  <a:schemeClr val="tx1"/>
                </a:solidFill>
              </a:rPr>
              <a:t>为</a:t>
            </a:r>
            <a:r>
              <a:rPr lang="en-US" altLang="zh-CN" sz="2200" dirty="0" smtClean="0">
                <a:solidFill>
                  <a:schemeClr val="tx1"/>
                </a:solidFill>
              </a:rPr>
              <a:t>1</a:t>
            </a:r>
            <a:r>
              <a:rPr lang="zh-CN" altLang="en-US" sz="2200" dirty="0">
                <a:solidFill>
                  <a:schemeClr val="tx1"/>
                </a:solidFill>
              </a:rPr>
              <a:t>位</a:t>
            </a:r>
            <a:r>
              <a:rPr lang="zh-CN" altLang="en-US" sz="2200" dirty="0" smtClean="0">
                <a:solidFill>
                  <a:schemeClr val="tx1"/>
                </a:solidFill>
              </a:rPr>
              <a:t>错误的个数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 marL="2684463" indent="-2684463">
              <a:lnSpc>
                <a:spcPct val="145000"/>
              </a:lnSpc>
            </a:pPr>
            <a:r>
              <a:rPr lang="en-US" altLang="zh-CN" sz="2200" dirty="0">
                <a:solidFill>
                  <a:schemeClr val="accent2"/>
                </a:solidFill>
              </a:rPr>
              <a:t> </a:t>
            </a:r>
            <a:r>
              <a:rPr lang="en-US" altLang="zh-CN" sz="2200" dirty="0" smtClean="0">
                <a:solidFill>
                  <a:schemeClr val="accent2"/>
                </a:solidFill>
              </a:rPr>
              <a:t>     k</a:t>
            </a:r>
            <a:r>
              <a:rPr lang="zh-CN" altLang="en-US" sz="2200" dirty="0" smtClean="0">
                <a:solidFill>
                  <a:schemeClr val="accent2"/>
                </a:solidFill>
              </a:rPr>
              <a:t>的取值</a:t>
            </a:r>
            <a:r>
              <a:rPr lang="en-US" altLang="zh-CN" sz="2200" dirty="0" smtClean="0">
                <a:solidFill>
                  <a:schemeClr val="accent2"/>
                </a:solidFill>
              </a:rPr>
              <a:t>—</a:t>
            </a:r>
          </a:p>
        </p:txBody>
      </p:sp>
      <p:graphicFrame>
        <p:nvGraphicFramePr>
          <p:cNvPr id="7775" name="Group 6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136713"/>
              </p:ext>
            </p:extLst>
          </p:nvPr>
        </p:nvGraphicFramePr>
        <p:xfrm>
          <a:off x="2700338" y="1318078"/>
          <a:ext cx="6265862" cy="753600"/>
        </p:xfrm>
        <a:graphic>
          <a:graphicData uri="http://schemas.openxmlformats.org/drawingml/2006/table">
            <a:tbl>
              <a:tblPr/>
              <a:tblGrid>
                <a:gridCol w="1223962"/>
                <a:gridCol w="647700"/>
                <a:gridCol w="793750"/>
                <a:gridCol w="792163"/>
                <a:gridCol w="863600"/>
                <a:gridCol w="936625"/>
                <a:gridCol w="1008062"/>
              </a:tblGrid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26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27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57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58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k(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最小值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11" name="Text Box 543"/>
          <p:cNvSpPr txBox="1">
            <a:spLocks noChangeArrowheads="1"/>
          </p:cNvSpPr>
          <p:nvPr/>
        </p:nvSpPr>
        <p:spPr bwMode="auto">
          <a:xfrm>
            <a:off x="179388" y="2143116"/>
            <a:ext cx="8785225" cy="234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校验码的组成：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以</a:t>
            </a:r>
            <a:r>
              <a:rPr lang="en-US" altLang="zh-CN" sz="2000" dirty="0">
                <a:solidFill>
                  <a:schemeClr val="tx1"/>
                </a:solidFill>
              </a:rPr>
              <a:t>4</a:t>
            </a:r>
            <a:r>
              <a:rPr lang="zh-CN" altLang="en-US" sz="2000" dirty="0">
                <a:solidFill>
                  <a:schemeClr val="tx1"/>
                </a:solidFill>
              </a:rPr>
              <a:t>个校验组为例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marL="2684463" indent="-2684463"/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en-US" altLang="zh-CN" dirty="0" smtClean="0">
                <a:solidFill>
                  <a:schemeClr val="accent2"/>
                </a:solidFill>
              </a:rPr>
              <a:t>  </a:t>
            </a:r>
            <a:r>
              <a:rPr lang="zh-CN" altLang="en-US" dirty="0">
                <a:solidFill>
                  <a:schemeClr val="accent2"/>
                </a:solidFill>
              </a:rPr>
              <a:t>故障字</a:t>
            </a:r>
            <a:r>
              <a:rPr lang="en-US" altLang="zh-CN" dirty="0">
                <a:solidFill>
                  <a:schemeClr val="accent2"/>
                </a:solidFill>
              </a:rPr>
              <a:t>S</a:t>
            </a:r>
            <a:r>
              <a:rPr lang="zh-CN" altLang="en-US" dirty="0">
                <a:solidFill>
                  <a:schemeClr val="accent2"/>
                </a:solidFill>
              </a:rPr>
              <a:t>值的约定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S≠0</a:t>
            </a:r>
            <a:r>
              <a:rPr lang="zh-CN" altLang="en-US" dirty="0">
                <a:solidFill>
                  <a:schemeClr val="tx1"/>
                </a:solidFill>
              </a:rPr>
              <a:t>时表示错误</a:t>
            </a:r>
            <a:r>
              <a:rPr lang="zh-CN" altLang="en-US" dirty="0" smtClean="0">
                <a:solidFill>
                  <a:schemeClr val="tx1"/>
                </a:solidFill>
              </a:rPr>
              <a:t>位置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有</a:t>
            </a:r>
            <a:r>
              <a:rPr lang="en-US" altLang="zh-CN" sz="2000" dirty="0" smtClean="0">
                <a:solidFill>
                  <a:schemeClr val="tx1"/>
                </a:solidFill>
              </a:rPr>
              <a:t>n</a:t>
            </a:r>
            <a:r>
              <a:rPr lang="zh-CN" altLang="en-US" sz="2000" dirty="0" smtClean="0">
                <a:solidFill>
                  <a:schemeClr val="tx1"/>
                </a:solidFill>
              </a:rPr>
              <a:t>＋</a:t>
            </a:r>
            <a:r>
              <a:rPr lang="en-US" altLang="zh-CN" sz="2000" dirty="0" smtClean="0">
                <a:solidFill>
                  <a:schemeClr val="tx1"/>
                </a:solidFill>
              </a:rPr>
              <a:t>k</a:t>
            </a:r>
            <a:r>
              <a:rPr lang="zh-CN" altLang="en-US" sz="2000" dirty="0" smtClean="0">
                <a:solidFill>
                  <a:schemeClr val="tx1"/>
                </a:solidFill>
              </a:rPr>
              <a:t>种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2684463" indent="-2684463"/>
            <a:r>
              <a:rPr lang="zh-CN" altLang="en-US" dirty="0">
                <a:solidFill>
                  <a:srgbClr val="990099"/>
                </a:solidFill>
              </a:rPr>
              <a:t>        无 错 误</a:t>
            </a:r>
            <a:r>
              <a:rPr lang="en-US" altLang="zh-CN" dirty="0">
                <a:solidFill>
                  <a:srgbClr val="990099"/>
                </a:solidFill>
              </a:rPr>
              <a:t>: </a:t>
            </a:r>
            <a:r>
              <a:rPr lang="en-US" altLang="zh-CN" dirty="0">
                <a:solidFill>
                  <a:schemeClr val="tx1"/>
                </a:solidFill>
              </a:rPr>
              <a:t>0000    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>
                <a:solidFill>
                  <a:schemeClr val="tx1"/>
                </a:solidFill>
              </a:rPr>
              <a:t>→</a:t>
            </a:r>
            <a:r>
              <a:rPr lang="zh-CN" altLang="en-US" sz="2000" dirty="0">
                <a:solidFill>
                  <a:schemeClr val="tx1"/>
                </a:solidFill>
              </a:rPr>
              <a:t>校验</a:t>
            </a:r>
            <a:r>
              <a:rPr lang="zh-CN" altLang="en-US" sz="2000" dirty="0" smtClean="0">
                <a:solidFill>
                  <a:schemeClr val="tx1"/>
                </a:solidFill>
              </a:rPr>
              <a:t>码中位置从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开始编号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 marL="2684463" indent="-2684463">
              <a:lnSpc>
                <a:spcPct val="115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       </a:t>
            </a:r>
            <a:r>
              <a:rPr lang="zh-CN" altLang="en-US" dirty="0">
                <a:solidFill>
                  <a:srgbClr val="990099"/>
                </a:solidFill>
              </a:rPr>
              <a:t>校验位错</a:t>
            </a:r>
            <a:r>
              <a:rPr lang="en-US" altLang="zh-CN" dirty="0">
                <a:solidFill>
                  <a:srgbClr val="990099"/>
                </a:solidFill>
              </a:rPr>
              <a:t>: </a:t>
            </a:r>
            <a:r>
              <a:rPr lang="en-US" altLang="zh-CN" dirty="0">
                <a:solidFill>
                  <a:schemeClr val="tx1"/>
                </a:solidFill>
              </a:rPr>
              <a:t>0001(p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0010(p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0100(p</a:t>
            </a:r>
            <a:r>
              <a:rPr lang="en-US" altLang="zh-CN" baseline="-18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1000(p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 marL="2684463" indent="-2684463"/>
            <a:r>
              <a:rPr lang="en-US" altLang="zh-CN" dirty="0">
                <a:solidFill>
                  <a:srgbClr val="990099"/>
                </a:solidFill>
              </a:rPr>
              <a:t>        </a:t>
            </a:r>
            <a:r>
              <a:rPr lang="zh-CN" altLang="en-US" dirty="0">
                <a:solidFill>
                  <a:srgbClr val="990099"/>
                </a:solidFill>
              </a:rPr>
              <a:t>数据位错</a:t>
            </a:r>
            <a:r>
              <a:rPr lang="en-US" altLang="zh-CN" dirty="0">
                <a:solidFill>
                  <a:srgbClr val="990099"/>
                </a:solidFill>
              </a:rPr>
              <a:t>: 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</a:rPr>
              <a:t>其余值</a:t>
            </a:r>
            <a:r>
              <a:rPr lang="en-US" altLang="zh-CN" dirty="0">
                <a:solidFill>
                  <a:schemeClr val="tx1"/>
                </a:solidFill>
              </a:rPr>
              <a:t>(≥2</a:t>
            </a:r>
            <a:r>
              <a:rPr lang="zh-CN" altLang="en-US" dirty="0">
                <a:solidFill>
                  <a:schemeClr val="tx1"/>
                </a:solidFill>
              </a:rPr>
              <a:t>个</a:t>
            </a:r>
            <a:r>
              <a:rPr lang="en-US" altLang="zh-CN" dirty="0" err="1" smtClean="0">
                <a:solidFill>
                  <a:schemeClr val="tx1"/>
                </a:solidFill>
              </a:rPr>
              <a:t>s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1)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712" name="Text Box 544"/>
          <p:cNvSpPr txBox="1">
            <a:spLocks noChangeArrowheads="1"/>
          </p:cNvSpPr>
          <p:nvPr/>
        </p:nvSpPr>
        <p:spPr bwMode="auto">
          <a:xfrm>
            <a:off x="179388" y="445917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校验</a:t>
            </a:r>
            <a:r>
              <a:rPr lang="zh-CN" altLang="en-US" dirty="0">
                <a:solidFill>
                  <a:schemeClr val="accent2"/>
                </a:solidFill>
              </a:rPr>
              <a:t>码的</a:t>
            </a:r>
            <a:r>
              <a:rPr lang="zh-CN" altLang="en-US" dirty="0" smtClean="0">
                <a:solidFill>
                  <a:schemeClr val="accent2"/>
                </a:solidFill>
              </a:rPr>
              <a:t>组成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按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“</a:t>
            </a:r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值＝错误</a:t>
            </a:r>
            <a:r>
              <a:rPr lang="zh-CN" altLang="en-US" dirty="0" smtClean="0">
                <a:solidFill>
                  <a:schemeClr val="tx1"/>
                </a:solidFill>
              </a:rPr>
              <a:t>位置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”</a:t>
            </a:r>
            <a:r>
              <a:rPr lang="zh-CN" altLang="en-US" dirty="0" smtClean="0">
                <a:solidFill>
                  <a:schemeClr val="tx1"/>
                </a:solidFill>
              </a:rPr>
              <a:t>规则排列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7777" name="Group 6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01366"/>
              </p:ext>
            </p:extLst>
          </p:nvPr>
        </p:nvGraphicFramePr>
        <p:xfrm>
          <a:off x="900113" y="5023767"/>
          <a:ext cx="8064500" cy="925513"/>
        </p:xfrm>
        <a:graphic>
          <a:graphicData uri="http://schemas.openxmlformats.org/drawingml/2006/table">
            <a:tbl>
              <a:tblPr/>
              <a:tblGrid>
                <a:gridCol w="1150937"/>
                <a:gridCol w="433388"/>
                <a:gridCol w="503237"/>
                <a:gridCol w="431800"/>
                <a:gridCol w="431800"/>
                <a:gridCol w="431800"/>
                <a:gridCol w="431800"/>
                <a:gridCol w="433388"/>
                <a:gridCol w="431800"/>
                <a:gridCol w="431800"/>
                <a:gridCol w="431800"/>
                <a:gridCol w="503237"/>
                <a:gridCol w="504825"/>
                <a:gridCol w="504825"/>
                <a:gridCol w="503238"/>
                <a:gridCol w="50482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位置序号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信息排列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sp>
        <p:nvSpPr>
          <p:cNvPr id="7778" name="AutoShape 6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79" name="AutoShape 6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0" name="AutoShape 61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29"/>
          <p:cNvSpPr>
            <a:spLocks/>
          </p:cNvSpPr>
          <p:nvPr/>
        </p:nvSpPr>
        <p:spPr bwMode="auto">
          <a:xfrm>
            <a:off x="6500826" y="4077072"/>
            <a:ext cx="2607678" cy="357190"/>
          </a:xfrm>
          <a:prstGeom prst="borderCallout2">
            <a:avLst>
              <a:gd name="adj1" fmla="val 49908"/>
              <a:gd name="adj2" fmla="val 10"/>
              <a:gd name="adj3" fmla="val 49822"/>
              <a:gd name="adj4" fmla="val -4394"/>
              <a:gd name="adj5" fmla="val -39811"/>
              <a:gd name="adj6" fmla="val -14345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 smtClean="0">
                <a:solidFill>
                  <a:schemeClr val="tx1"/>
                </a:solidFill>
              </a:rPr>
              <a:t>校验位次重要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(1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个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s</a:t>
            </a:r>
            <a:r>
              <a:rPr lang="en-US" altLang="zh-CN" sz="1800" baseline="-18000" dirty="0" err="1" smtClean="0">
                <a:solidFill>
                  <a:schemeClr val="tx1"/>
                </a:solidFill>
              </a:rPr>
              <a:t>i</a:t>
            </a:r>
            <a:r>
              <a:rPr lang="zh-CN" altLang="en-US" sz="1800" dirty="0" smtClean="0">
                <a:solidFill>
                  <a:schemeClr val="tx1"/>
                </a:solidFill>
              </a:rPr>
              <a:t>＝</a:t>
            </a:r>
            <a:r>
              <a:rPr lang="en-US" altLang="zh-CN" sz="1800" dirty="0" smtClean="0">
                <a:solidFill>
                  <a:schemeClr val="tx1"/>
                </a:solidFill>
              </a:rPr>
              <a:t>1)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750"/>
                                        <p:tgtEl>
                                          <p:spTgt spid="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1" grpId="0"/>
      <p:bldP spid="7712" grpId="0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D17EA-9EE5-4C23-9573-058B6B8CB93A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80180" name="AutoShape 130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184" name="AutoShape 130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185" name="AutoShape 130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" name="Group 13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236765"/>
              </p:ext>
            </p:extLst>
          </p:nvPr>
        </p:nvGraphicFramePr>
        <p:xfrm>
          <a:off x="466849" y="2132856"/>
          <a:ext cx="8497639" cy="1001700"/>
        </p:xfrm>
        <a:graphic>
          <a:graphicData uri="http://schemas.openxmlformats.org/drawingml/2006/table">
            <a:tbl>
              <a:tblPr/>
              <a:tblGrid>
                <a:gridCol w="972889"/>
                <a:gridCol w="503238"/>
                <a:gridCol w="504825"/>
                <a:gridCol w="503237"/>
                <a:gridCol w="504825"/>
                <a:gridCol w="503238"/>
                <a:gridCol w="504825"/>
                <a:gridCol w="517525"/>
                <a:gridCol w="450850"/>
                <a:gridCol w="542925"/>
                <a:gridCol w="504825"/>
                <a:gridCol w="503237"/>
                <a:gridCol w="504825"/>
                <a:gridCol w="503238"/>
                <a:gridCol w="504825"/>
                <a:gridCol w="468312"/>
              </a:tblGrid>
              <a:tr h="216024">
                <a:tc row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位置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信息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故障字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 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</a:tr>
              <a:tr h="1966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63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</a:t>
                      </a: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1110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1101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1100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1011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1010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1001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1000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0111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0110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0101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0100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0011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0010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0001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Group 13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013826"/>
              </p:ext>
            </p:extLst>
          </p:nvPr>
        </p:nvGraphicFramePr>
        <p:xfrm>
          <a:off x="466849" y="3195832"/>
          <a:ext cx="8497639" cy="1241280"/>
        </p:xfrm>
        <a:graphic>
          <a:graphicData uri="http://schemas.openxmlformats.org/drawingml/2006/table">
            <a:tbl>
              <a:tblPr/>
              <a:tblGrid>
                <a:gridCol w="972889"/>
                <a:gridCol w="503238"/>
                <a:gridCol w="504825"/>
                <a:gridCol w="503237"/>
                <a:gridCol w="504825"/>
                <a:gridCol w="503238"/>
                <a:gridCol w="504825"/>
                <a:gridCol w="517525"/>
                <a:gridCol w="450850"/>
                <a:gridCol w="542925"/>
                <a:gridCol w="504825"/>
                <a:gridCol w="503237"/>
                <a:gridCol w="504825"/>
                <a:gridCol w="503238"/>
                <a:gridCol w="504825"/>
                <a:gridCol w="468312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第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组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△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第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组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△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第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组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△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第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组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△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 Box 1314"/>
          <p:cNvSpPr txBox="1">
            <a:spLocks noChangeArrowheads="1"/>
          </p:cNvSpPr>
          <p:nvPr/>
        </p:nvSpPr>
        <p:spPr bwMode="auto">
          <a:xfrm>
            <a:off x="179388" y="1255693"/>
            <a:ext cx="8785225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        位置</a:t>
            </a:r>
            <a:r>
              <a:rPr lang="en-US" altLang="zh-CN" dirty="0" err="1" smtClean="0">
                <a:solidFill>
                  <a:schemeClr val="tx1"/>
                </a:solidFill>
              </a:rPr>
              <a:t>h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k</a:t>
            </a:r>
            <a:r>
              <a:rPr lang="en-US" altLang="zh-CN" dirty="0" smtClean="0">
                <a:solidFill>
                  <a:schemeClr val="tx1"/>
                </a:solidFill>
              </a:rPr>
              <a:t>…h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上的数据位，分别加入</a:t>
            </a:r>
            <a:r>
              <a:rPr lang="en-US" altLang="zh-CN" dirty="0">
                <a:solidFill>
                  <a:schemeClr val="tx1"/>
                </a:solidFill>
              </a:rPr>
              <a:t>h</a:t>
            </a:r>
            <a:r>
              <a:rPr lang="en-US" altLang="zh-CN" i="1" baseline="-16000" dirty="0">
                <a:solidFill>
                  <a:schemeClr val="tx1"/>
                </a:solidFill>
                <a:latin typeface="+mn-lt"/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的校验组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       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└</a:t>
            </a:r>
            <a:r>
              <a:rPr lang="zh-CN" altLang="en-US" sz="2000" dirty="0" smtClean="0">
                <a:solidFill>
                  <a:schemeClr val="tx1"/>
                </a:solidFill>
              </a:rPr>
              <a:t>→约定有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h</a:t>
            </a:r>
            <a:r>
              <a:rPr lang="en-US" altLang="zh-CN" sz="2000" baseline="-18000" dirty="0" err="1" smtClean="0">
                <a:solidFill>
                  <a:schemeClr val="tx1"/>
                </a:solidFill>
              </a:rPr>
              <a:t>k</a:t>
            </a:r>
            <a:r>
              <a:rPr lang="en-US" altLang="zh-CN" sz="2000" dirty="0" smtClean="0">
                <a:solidFill>
                  <a:schemeClr val="tx1"/>
                </a:solidFill>
              </a:rPr>
              <a:t>…h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s</a:t>
            </a:r>
            <a:r>
              <a:rPr lang="en-US" altLang="zh-CN" sz="2000" baseline="-18000" dirty="0" err="1" smtClean="0">
                <a:solidFill>
                  <a:schemeClr val="tx1"/>
                </a:solidFill>
              </a:rPr>
              <a:t>k</a:t>
            </a:r>
            <a:r>
              <a:rPr lang="en-US" altLang="zh-CN" sz="2000" dirty="0" smtClean="0">
                <a:solidFill>
                  <a:schemeClr val="tx1"/>
                </a:solidFill>
              </a:rPr>
              <a:t>…s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zh-CN" altLang="en-US" sz="2000" b="0" dirty="0" smtClean="0">
                <a:solidFill>
                  <a:srgbClr val="990099"/>
                </a:solidFill>
              </a:rPr>
              <a:t>──→┴←───────</a:t>
            </a:r>
            <a:endParaRPr lang="en-US" altLang="zh-CN" sz="2000" b="0" dirty="0">
              <a:solidFill>
                <a:srgbClr val="990099"/>
              </a:solidFill>
            </a:endParaRPr>
          </a:p>
        </p:txBody>
      </p:sp>
      <p:sp>
        <p:nvSpPr>
          <p:cNvPr id="28" name="Text Box 1295"/>
          <p:cNvSpPr txBox="1">
            <a:spLocks noChangeArrowheads="1"/>
          </p:cNvSpPr>
          <p:nvPr/>
        </p:nvSpPr>
        <p:spPr bwMode="auto">
          <a:xfrm>
            <a:off x="179388" y="4512485"/>
            <a:ext cx="8785225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检验</a:t>
            </a:r>
            <a:r>
              <a:rPr lang="zh-CN" altLang="en-US" dirty="0">
                <a:solidFill>
                  <a:schemeClr val="accent2"/>
                </a:solidFill>
              </a:rPr>
              <a:t>位的</a:t>
            </a:r>
            <a:r>
              <a:rPr lang="zh-CN" altLang="en-US" dirty="0" smtClean="0">
                <a:solidFill>
                  <a:schemeClr val="accent2"/>
                </a:solidFill>
              </a:rPr>
              <a:t>编码方法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rgbClr val="990099"/>
                </a:solidFill>
              </a:rPr>
              <a:t>   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缺省为偶校验方式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marL="2684463" indent="-2684463">
              <a:lnSpc>
                <a:spcPct val="10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p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9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8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7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6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5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                      </a:t>
            </a:r>
            <a:r>
              <a:rPr lang="en-US" altLang="zh-CN" dirty="0">
                <a:solidFill>
                  <a:schemeClr val="tx1"/>
                </a:solidFill>
              </a:rPr>
              <a:t>(mod 2)</a:t>
            </a:r>
          </a:p>
          <a:p>
            <a:pPr marL="2684463" indent="-2684463">
              <a:lnSpc>
                <a:spcPct val="10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p</a:t>
            </a:r>
            <a:r>
              <a:rPr lang="en-US" altLang="zh-CN" baseline="-18000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9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8</a:t>
            </a:r>
            <a:r>
              <a:rPr lang="en-US" altLang="zh-CN" baseline="-18000" dirty="0">
                <a:latin typeface="Times New Roman" pitchFamily="18" charset="0"/>
              </a:rPr>
              <a:t> 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        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30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    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(mod 2)</a:t>
            </a:r>
            <a:r>
              <a:rPr lang="en-US" altLang="zh-CN" dirty="0">
                <a:solidFill>
                  <a:srgbClr val="990099"/>
                </a:solidFill>
              </a:rPr>
              <a:t> </a:t>
            </a:r>
          </a:p>
          <a:p>
            <a:pPr marL="2684463" indent="-2684463">
              <a:lnSpc>
                <a:spcPct val="10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p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-18000" dirty="0">
                <a:solidFill>
                  <a:schemeClr val="tx1"/>
                </a:solidFill>
              </a:rPr>
              <a:t>       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7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6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-18000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3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-18000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</a:t>
            </a:r>
            <a:r>
              <a:rPr lang="en-US" altLang="zh-CN" dirty="0">
                <a:solidFill>
                  <a:schemeClr val="tx1"/>
                </a:solidFill>
              </a:rPr>
              <a:t>(mod 2)</a:t>
            </a:r>
          </a:p>
          <a:p>
            <a:pPr marL="2684463" indent="-2684463">
              <a:lnSpc>
                <a:spcPct val="10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p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11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-18000" dirty="0">
                <a:solidFill>
                  <a:schemeClr val="tx1"/>
                </a:solidFill>
              </a:rPr>
              <a:t>   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9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30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7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-18000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5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  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  (mod 2)</a:t>
            </a:r>
          </a:p>
        </p:txBody>
      </p:sp>
      <p:sp>
        <p:nvSpPr>
          <p:cNvPr id="21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6" name="Text Box 418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校验位的编码方法：</a:t>
            </a:r>
            <a:endParaRPr lang="zh-CN" altLang="en-US" dirty="0">
              <a:solidFill>
                <a:srgbClr val="C00000"/>
              </a:solidFill>
            </a:endParaRPr>
          </a:p>
          <a:p>
            <a:pPr marL="2684463" indent="-2684463"/>
            <a:r>
              <a:rPr lang="zh-CN" altLang="en-US" dirty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 数据分组规则</a:t>
            </a:r>
            <a:r>
              <a:rPr lang="en-US" altLang="zh-CN" dirty="0" smtClean="0">
                <a:solidFill>
                  <a:schemeClr val="accent2"/>
                </a:solidFill>
              </a:rPr>
              <a:t>—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基础：故障</a:t>
            </a:r>
            <a:r>
              <a:rPr lang="zh-CN" altLang="en-US" sz="2000" dirty="0">
                <a:solidFill>
                  <a:schemeClr val="tx1"/>
                </a:solidFill>
              </a:rPr>
              <a:t>字</a:t>
            </a:r>
            <a:r>
              <a:rPr lang="en-US" altLang="zh-CN" sz="2000" dirty="0" smtClean="0">
                <a:solidFill>
                  <a:schemeClr val="tx1"/>
                </a:solidFill>
              </a:rPr>
              <a:t>S</a:t>
            </a:r>
            <a:r>
              <a:rPr lang="zh-CN" altLang="en-US" sz="2000" dirty="0" smtClean="0">
                <a:solidFill>
                  <a:schemeClr val="tx1"/>
                </a:solidFill>
              </a:rPr>
              <a:t>中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s</a:t>
            </a:r>
            <a:r>
              <a:rPr lang="en-US" altLang="zh-CN" sz="2000" baseline="-180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</a:rPr>
              <a:t>=1</a:t>
            </a:r>
            <a:r>
              <a:rPr lang="zh-CN" altLang="en-US" sz="2000" dirty="0" smtClean="0">
                <a:solidFill>
                  <a:schemeClr val="tx1"/>
                </a:solidFill>
              </a:rPr>
              <a:t>的组为出错</a:t>
            </a:r>
            <a:r>
              <a:rPr lang="zh-CN" altLang="en-US" sz="2000" dirty="0">
                <a:solidFill>
                  <a:schemeClr val="tx1"/>
                </a:solidFill>
              </a:rPr>
              <a:t>校验</a:t>
            </a:r>
            <a:r>
              <a:rPr lang="zh-CN" altLang="en-US" sz="2000" dirty="0" smtClean="0">
                <a:solidFill>
                  <a:schemeClr val="tx1"/>
                </a:solidFill>
              </a:rPr>
              <a:t>组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" name="直接连接符 2"/>
          <p:cNvCxnSpPr/>
          <p:nvPr/>
        </p:nvCxnSpPr>
        <p:spPr bwMode="auto">
          <a:xfrm rot="16200000" flipH="1">
            <a:off x="7939422" y="1304764"/>
            <a:ext cx="864096" cy="360040"/>
          </a:xfrm>
          <a:prstGeom prst="bentConnector3">
            <a:avLst>
              <a:gd name="adj1" fmla="val -706"/>
            </a:avLst>
          </a:prstGeom>
          <a:noFill/>
          <a:ln w="1905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3B02-2F07-4D10-BAF3-BB6E6B1CEC22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838200" y="251937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§2.1 </a:t>
            </a:r>
            <a:r>
              <a:rPr lang="zh-CN" altLang="en-US" sz="3200" dirty="0">
                <a:solidFill>
                  <a:schemeClr val="tx1"/>
                </a:solidFill>
              </a:rPr>
              <a:t>数据的编码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179388" y="981075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一、数制及其转换</a:t>
            </a:r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179388" y="1558925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zh-CN" altLang="en-US" dirty="0" smtClean="0">
                <a:solidFill>
                  <a:srgbClr val="FF3399"/>
                </a:solidFill>
              </a:rPr>
              <a:t>进位计数制    </a:t>
            </a:r>
            <a:r>
              <a:rPr lang="en-US" altLang="zh-CN" dirty="0" smtClean="0">
                <a:solidFill>
                  <a:srgbClr val="FF3399"/>
                </a:solidFill>
              </a:rPr>
              <a:t>--</a:t>
            </a:r>
            <a:r>
              <a:rPr lang="zh-CN" altLang="en-US" dirty="0">
                <a:solidFill>
                  <a:srgbClr val="FF3399"/>
                </a:solidFill>
              </a:rPr>
              <a:t>进制或数制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*进位计数制：</a:t>
            </a:r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zh-CN" altLang="en-US" dirty="0">
                <a:solidFill>
                  <a:schemeClr val="tx1"/>
                </a:solidFill>
              </a:rPr>
              <a:t>一</a:t>
            </a:r>
            <a:r>
              <a:rPr lang="zh-CN" altLang="en-US" dirty="0" smtClean="0">
                <a:solidFill>
                  <a:schemeClr val="tx1"/>
                </a:solidFill>
              </a:rPr>
              <a:t>组</a:t>
            </a:r>
            <a:r>
              <a:rPr lang="zh-CN" altLang="en-US" u="sng" dirty="0" smtClean="0">
                <a:solidFill>
                  <a:schemeClr val="tx1"/>
                </a:solidFill>
              </a:rPr>
              <a:t>符号</a:t>
            </a:r>
            <a:r>
              <a:rPr lang="zh-CN" altLang="en-US" dirty="0" smtClean="0">
                <a:solidFill>
                  <a:schemeClr val="tx1"/>
                </a:solidFill>
              </a:rPr>
              <a:t>、统一</a:t>
            </a:r>
            <a:r>
              <a:rPr lang="zh-CN" altLang="en-US" u="sng" dirty="0" smtClean="0">
                <a:solidFill>
                  <a:schemeClr val="tx1"/>
                </a:solidFill>
              </a:rPr>
              <a:t>规则</a:t>
            </a:r>
            <a:r>
              <a:rPr lang="zh-CN" altLang="en-US" dirty="0" smtClean="0">
                <a:solidFill>
                  <a:schemeClr val="tx1"/>
                </a:solidFill>
              </a:rPr>
              <a:t>表示</a:t>
            </a:r>
            <a:r>
              <a:rPr lang="zh-CN" altLang="en-US" dirty="0">
                <a:solidFill>
                  <a:schemeClr val="tx1"/>
                </a:solidFill>
              </a:rPr>
              <a:t>数值的</a:t>
            </a:r>
            <a:r>
              <a:rPr lang="zh-CN" altLang="en-US" dirty="0" smtClean="0">
                <a:solidFill>
                  <a:schemeClr val="tx1"/>
                </a:solidFill>
              </a:rPr>
              <a:t>方法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</a:t>
            </a:r>
            <a:r>
              <a:rPr lang="zh-CN" altLang="en-US" u="sng" dirty="0" smtClean="0">
                <a:solidFill>
                  <a:schemeClr val="tx1"/>
                </a:solidFill>
              </a:rPr>
              <a:t>参数</a:t>
            </a:r>
            <a:r>
              <a:rPr lang="zh-CN" altLang="en-US" dirty="0" smtClean="0">
                <a:solidFill>
                  <a:schemeClr val="tx1"/>
                </a:solidFill>
              </a:rPr>
              <a:t>包括数码、基数和位权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114701" name="Text Box 13"/>
          <p:cNvSpPr txBox="1">
            <a:spLocks noChangeArrowheads="1"/>
          </p:cNvSpPr>
          <p:nvPr/>
        </p:nvSpPr>
        <p:spPr bwMode="auto">
          <a:xfrm>
            <a:off x="179388" y="292494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常用的</a:t>
            </a:r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种进制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114791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146585"/>
              </p:ext>
            </p:extLst>
          </p:nvPr>
        </p:nvGraphicFramePr>
        <p:xfrm>
          <a:off x="1331913" y="3501008"/>
          <a:ext cx="7200900" cy="1704000"/>
        </p:xfrm>
        <a:graphic>
          <a:graphicData uri="http://schemas.openxmlformats.org/drawingml/2006/table">
            <a:tbl>
              <a:tblPr/>
              <a:tblGrid>
                <a:gridCol w="1152525"/>
                <a:gridCol w="1079500"/>
                <a:gridCol w="1223962"/>
                <a:gridCol w="1368425"/>
                <a:gridCol w="2376488"/>
              </a:tblGrid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二进制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八进制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十进制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十六进制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数码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0,1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0,1,…,7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0,1,…,9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0,1,…,9,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A,B,…,F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基数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位权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r>
                        <a:rPr kumimoji="1" lang="en-US" altLang="zh-CN" sz="20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r>
                        <a:rPr kumimoji="1" lang="en-US" altLang="zh-CN" sz="20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r>
                        <a:rPr kumimoji="1" lang="en-US" altLang="zh-CN" sz="2000" b="1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书写形式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H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grpSp>
        <p:nvGrpSpPr>
          <p:cNvPr id="114793" name="Group 105"/>
          <p:cNvGrpSpPr>
            <a:grpSpLocks/>
          </p:cNvGrpSpPr>
          <p:nvPr/>
        </p:nvGrpSpPr>
        <p:grpSpPr bwMode="auto">
          <a:xfrm>
            <a:off x="179388" y="5229200"/>
            <a:ext cx="8640763" cy="1135062"/>
            <a:chOff x="113" y="3339"/>
            <a:chExt cx="5443" cy="715"/>
          </a:xfrm>
        </p:grpSpPr>
        <p:sp>
          <p:nvSpPr>
            <p:cNvPr id="114782" name="Text Box 94"/>
            <p:cNvSpPr txBox="1">
              <a:spLocks noChangeArrowheads="1"/>
            </p:cNvSpPr>
            <p:nvPr/>
          </p:nvSpPr>
          <p:spPr bwMode="auto">
            <a:xfrm>
              <a:off x="113" y="3430"/>
              <a:ext cx="5443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  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*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itchFamily="18" charset="0"/>
                </a:rPr>
                <a:t>R</a:t>
              </a:r>
              <a:r>
                <a:rPr lang="zh-CN" altLang="en-US" dirty="0">
                  <a:solidFill>
                    <a:srgbClr val="C00000"/>
                  </a:solidFill>
                </a:rPr>
                <a:t>进制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数展开：</a:t>
              </a:r>
              <a:r>
                <a:rPr lang="en-US" altLang="zh-CN" dirty="0">
                  <a:solidFill>
                    <a:schemeClr val="tx1"/>
                  </a:solidFill>
                </a:rPr>
                <a:t>(</a:t>
              </a:r>
              <a:r>
                <a:rPr lang="en-US" altLang="zh-CN" i="1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)</a:t>
              </a:r>
              <a:r>
                <a:rPr lang="en-US" altLang="zh-CN" b="0" i="1" baseline="-18000" dirty="0">
                  <a:solidFill>
                    <a:schemeClr val="tx1"/>
                  </a:solidFill>
                  <a:latin typeface="Times New Roman" pitchFamily="18" charset="0"/>
                </a:rPr>
                <a:t>R</a:t>
              </a:r>
              <a:r>
                <a:rPr lang="en-US" altLang="zh-CN" dirty="0">
                  <a:solidFill>
                    <a:schemeClr val="tx1"/>
                  </a:solidFill>
                </a:rPr>
                <a:t>=(</a:t>
              </a:r>
              <a:r>
                <a:rPr lang="en-US" altLang="zh-CN" b="0" i="1" dirty="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b="0" i="1" baseline="-18000" dirty="0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  <a:r>
                <a:rPr lang="en-US" altLang="zh-CN" b="0" baseline="-18000" dirty="0">
                  <a:solidFill>
                    <a:schemeClr val="tx1"/>
                  </a:solidFill>
                </a:rPr>
                <a:t>-1</a:t>
              </a:r>
              <a:r>
                <a:rPr lang="en-US" altLang="zh-CN" b="0" dirty="0">
                  <a:solidFill>
                    <a:schemeClr val="tx1"/>
                  </a:solidFill>
                </a:rPr>
                <a:t>…</a:t>
              </a:r>
              <a:r>
                <a:rPr lang="en-US" altLang="zh-CN" b="0" i="1" dirty="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b="0" baseline="-18000" dirty="0">
                  <a:solidFill>
                    <a:schemeClr val="tx1"/>
                  </a:solidFill>
                </a:rPr>
                <a:t>1</a:t>
              </a:r>
              <a:r>
                <a:rPr lang="en-US" altLang="zh-CN" b="0" i="1" dirty="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b="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b="0" dirty="0">
                  <a:solidFill>
                    <a:schemeClr val="tx1"/>
                  </a:solidFill>
                </a:rPr>
                <a:t>.</a:t>
              </a:r>
              <a:r>
                <a:rPr lang="en-US" altLang="zh-CN" b="0" i="1" dirty="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b="0" baseline="-18000" dirty="0">
                  <a:solidFill>
                    <a:schemeClr val="tx1"/>
                  </a:solidFill>
                </a:rPr>
                <a:t>-1</a:t>
              </a:r>
              <a:r>
                <a:rPr lang="en-US" altLang="zh-CN" b="0" i="1" dirty="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b="0" baseline="-18000" dirty="0">
                  <a:solidFill>
                    <a:schemeClr val="tx1"/>
                  </a:solidFill>
                </a:rPr>
                <a:t>-2</a:t>
              </a:r>
              <a:r>
                <a:rPr lang="en-US" altLang="zh-CN" b="0" dirty="0">
                  <a:solidFill>
                    <a:schemeClr val="tx1"/>
                  </a:solidFill>
                </a:rPr>
                <a:t>…</a:t>
              </a:r>
              <a:r>
                <a:rPr lang="en-US" altLang="zh-CN" b="0" i="1" dirty="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b="0" baseline="-18000" dirty="0">
                  <a:solidFill>
                    <a:schemeClr val="tx1"/>
                  </a:solidFill>
                </a:rPr>
                <a:t>-</a:t>
              </a:r>
              <a:r>
                <a:rPr lang="en-US" altLang="zh-CN" b="0" i="1" baseline="-18000" dirty="0">
                  <a:solidFill>
                    <a:schemeClr val="tx1"/>
                  </a:solidFill>
                  <a:latin typeface="+mn-lt"/>
                </a:rPr>
                <a:t>m</a:t>
              </a:r>
              <a:r>
                <a:rPr lang="en-US" altLang="zh-CN" dirty="0">
                  <a:solidFill>
                    <a:schemeClr val="tx1"/>
                  </a:solidFill>
                </a:rPr>
                <a:t>)</a:t>
              </a:r>
              <a:r>
                <a:rPr lang="en-US" altLang="zh-CN" b="0" i="1" baseline="-18000" dirty="0">
                  <a:solidFill>
                    <a:schemeClr val="tx1"/>
                  </a:solidFill>
                  <a:latin typeface="Times New Roman" pitchFamily="18" charset="0"/>
                </a:rPr>
                <a:t>R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=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>
                <a:lnSpc>
                  <a:spcPct val="14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                </a:t>
              </a:r>
              <a:r>
                <a:rPr lang="zh-CN" altLang="en-US" sz="2000" dirty="0">
                  <a:solidFill>
                    <a:schemeClr val="tx1"/>
                  </a:solidFill>
                </a:rPr>
                <a:t>其中，</a:t>
              </a:r>
              <a:r>
                <a:rPr lang="en-US" altLang="zh-CN" sz="2000" b="0" i="1" dirty="0" err="1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sz="2000" i="1" baseline="-18000" dirty="0" err="1">
                  <a:solidFill>
                    <a:schemeClr val="tx1"/>
                  </a:solidFill>
                  <a:latin typeface="Times New Roman" pitchFamily="18" charset="0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</a:rPr>
                <a:t>∈{0,1,…(</a:t>
              </a:r>
              <a:r>
                <a:rPr lang="en-US" altLang="zh-CN" sz="2000" b="0" i="1" dirty="0">
                  <a:solidFill>
                    <a:schemeClr val="tx1"/>
                  </a:solidFill>
                  <a:latin typeface="Times New Roman" pitchFamily="18" charset="0"/>
                </a:rPr>
                <a:t>R</a:t>
              </a:r>
              <a:r>
                <a:rPr lang="en-US" altLang="zh-CN" sz="2000" dirty="0">
                  <a:solidFill>
                    <a:schemeClr val="tx1"/>
                  </a:solidFill>
                </a:rPr>
                <a:t>-1)}</a:t>
              </a:r>
            </a:p>
          </p:txBody>
        </p:sp>
        <p:graphicFrame>
          <p:nvGraphicFramePr>
            <p:cNvPr id="114792" name="Object 10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9387134"/>
                </p:ext>
              </p:extLst>
            </p:nvPr>
          </p:nvGraphicFramePr>
          <p:xfrm>
            <a:off x="4377" y="3339"/>
            <a:ext cx="725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64" name="公式" r:id="rId4" imgW="634725" imgH="431613" progId="Equation.3">
                    <p:embed/>
                  </p:oleObj>
                </mc:Choice>
                <mc:Fallback>
                  <p:oleObj name="公式" r:id="rId4" imgW="634725" imgH="431613" progId="Equation.3">
                    <p:embed/>
                    <p:pic>
                      <p:nvPicPr>
                        <p:cNvPr id="0" name="Picture 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3339"/>
                          <a:ext cx="725" cy="4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1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 animBg="1"/>
      <p:bldP spid="114700" grpId="0"/>
      <p:bldP spid="11470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73B3-75B0-4384-8DFD-1F4D35A29530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380932" name="Text Box 4"/>
          <p:cNvSpPr txBox="1">
            <a:spLocks noChangeArrowheads="1"/>
          </p:cNvSpPr>
          <p:nvPr/>
        </p:nvSpPr>
        <p:spPr bwMode="auto">
          <a:xfrm>
            <a:off x="179388" y="1916832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accent2"/>
                </a:solidFill>
              </a:rPr>
              <a:t>  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r>
              <a:rPr lang="zh-CN" altLang="en-US" dirty="0">
                <a:solidFill>
                  <a:schemeClr val="tx1"/>
                </a:solidFill>
              </a:rPr>
              <a:t>∵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－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 smtClean="0">
                <a:solidFill>
                  <a:schemeClr val="tx1"/>
                </a:solidFill>
              </a:rPr>
              <a:t>7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－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＞</a:t>
            </a:r>
            <a:r>
              <a:rPr lang="en-US" altLang="zh-CN" dirty="0" smtClean="0">
                <a:solidFill>
                  <a:schemeClr val="tx1"/>
                </a:solidFill>
              </a:rPr>
              <a:t>7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4  ∴</a:t>
            </a:r>
            <a:r>
              <a:rPr lang="zh-CN" altLang="en-US" dirty="0">
                <a:solidFill>
                  <a:schemeClr val="tx1"/>
                </a:solidFill>
              </a:rPr>
              <a:t>校验位位数</a:t>
            </a:r>
            <a:r>
              <a:rPr lang="en-US" altLang="zh-CN" dirty="0">
                <a:solidFill>
                  <a:schemeClr val="tx1"/>
                </a:solidFill>
              </a:rPr>
              <a:t>=4</a:t>
            </a:r>
            <a:r>
              <a:rPr lang="zh-CN" altLang="en-US" dirty="0">
                <a:solidFill>
                  <a:schemeClr val="tx1"/>
                </a:solidFill>
              </a:rPr>
              <a:t>位；</a:t>
            </a:r>
          </a:p>
        </p:txBody>
      </p:sp>
      <p:sp>
        <p:nvSpPr>
          <p:cNvPr id="380933" name="Text Box 5"/>
          <p:cNvSpPr txBox="1">
            <a:spLocks noChangeArrowheads="1"/>
          </p:cNvSpPr>
          <p:nvPr/>
        </p:nvSpPr>
        <p:spPr bwMode="auto">
          <a:xfrm>
            <a:off x="179388" y="139542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1698625" indent="-1698625"/>
            <a:r>
              <a:rPr lang="en-US" altLang="zh-CN" dirty="0">
                <a:solidFill>
                  <a:srgbClr val="990099"/>
                </a:solidFill>
              </a:rPr>
              <a:t>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5—</a:t>
            </a:r>
            <a:r>
              <a:rPr lang="zh-CN" altLang="en-US" dirty="0">
                <a:solidFill>
                  <a:schemeClr val="tx1"/>
                </a:solidFill>
              </a:rPr>
              <a:t>求字符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ASCII</a:t>
            </a:r>
            <a:r>
              <a:rPr lang="zh-CN" altLang="en-US" dirty="0">
                <a:solidFill>
                  <a:schemeClr val="tx1"/>
                </a:solidFill>
              </a:rPr>
              <a:t>码</a:t>
            </a:r>
            <a:r>
              <a:rPr lang="en-US" altLang="zh-CN" dirty="0">
                <a:solidFill>
                  <a:schemeClr val="tx1"/>
                </a:solidFill>
              </a:rPr>
              <a:t>(m</a:t>
            </a:r>
            <a:r>
              <a:rPr lang="en-US" altLang="zh-CN" baseline="-20000" dirty="0">
                <a:solidFill>
                  <a:schemeClr val="tx1"/>
                </a:solidFill>
              </a:rPr>
              <a:t>7</a:t>
            </a:r>
            <a:r>
              <a:rPr lang="en-US" altLang="zh-CN" dirty="0">
                <a:solidFill>
                  <a:schemeClr val="tx1"/>
                </a:solidFill>
              </a:rPr>
              <a:t>…m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=1100010)</a:t>
            </a:r>
            <a:r>
              <a:rPr lang="zh-CN" altLang="en-US" dirty="0">
                <a:solidFill>
                  <a:schemeClr val="tx1"/>
                </a:solidFill>
              </a:rPr>
              <a:t>的海明偶校验</a:t>
            </a:r>
            <a:r>
              <a:rPr lang="zh-CN" altLang="en-US" dirty="0" smtClean="0">
                <a:solidFill>
                  <a:schemeClr val="tx1"/>
                </a:solidFill>
              </a:rPr>
              <a:t>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0934" name="Text Box 6"/>
          <p:cNvSpPr txBox="1">
            <a:spLocks noChangeArrowheads="1"/>
          </p:cNvSpPr>
          <p:nvPr/>
        </p:nvSpPr>
        <p:spPr bwMode="auto">
          <a:xfrm>
            <a:off x="179388" y="342914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4—</a:t>
            </a:r>
            <a:r>
              <a:rPr lang="zh-CN" altLang="en-US" dirty="0">
                <a:solidFill>
                  <a:schemeClr val="tx1"/>
                </a:solidFill>
              </a:rPr>
              <a:t>若数据有</a:t>
            </a:r>
            <a:r>
              <a:rPr lang="en-US" altLang="zh-CN" dirty="0">
                <a:solidFill>
                  <a:schemeClr val="tx1"/>
                </a:solidFill>
              </a:rPr>
              <a:t>16</a:t>
            </a:r>
            <a:r>
              <a:rPr lang="zh-CN" altLang="en-US" dirty="0">
                <a:solidFill>
                  <a:schemeClr val="tx1"/>
                </a:solidFill>
              </a:rPr>
              <a:t>位，则海明校验码的校验位最少为多少位</a:t>
            </a:r>
            <a:r>
              <a:rPr lang="en-US" altLang="zh-CN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80935" name="Text Box 7"/>
          <p:cNvSpPr txBox="1">
            <a:spLocks noChangeArrowheads="1"/>
          </p:cNvSpPr>
          <p:nvPr/>
        </p:nvSpPr>
        <p:spPr bwMode="auto">
          <a:xfrm>
            <a:off x="179388" y="820752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rgbClr val="990099"/>
                </a:solidFill>
              </a:rPr>
              <a:t>解</a:t>
            </a:r>
            <a:r>
              <a:rPr lang="zh-CN" altLang="en-US" dirty="0">
                <a:solidFill>
                  <a:srgbClr val="990099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k</a:t>
            </a:r>
            <a:r>
              <a:rPr lang="zh-CN" altLang="en-US" dirty="0" smtClean="0">
                <a:solidFill>
                  <a:schemeClr val="tx1"/>
                </a:solidFill>
              </a:rPr>
              <a:t>－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≥</a:t>
            </a:r>
            <a:r>
              <a:rPr lang="en-US" altLang="zh-CN" dirty="0" smtClean="0">
                <a:solidFill>
                  <a:schemeClr val="tx1"/>
                </a:solidFill>
              </a:rPr>
              <a:t>16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最小为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位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－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>
                <a:solidFill>
                  <a:schemeClr val="tx1"/>
                </a:solidFill>
              </a:rPr>
              <a:t>20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</a:rPr>
              <a:t>－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＞</a:t>
            </a:r>
            <a:r>
              <a:rPr lang="en-US" altLang="zh-CN" dirty="0">
                <a:solidFill>
                  <a:schemeClr val="tx1"/>
                </a:solidFill>
              </a:rPr>
              <a:t>21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0936" name="Text Box 8"/>
          <p:cNvSpPr txBox="1">
            <a:spLocks noChangeArrowheads="1"/>
          </p:cNvSpPr>
          <p:nvPr/>
        </p:nvSpPr>
        <p:spPr bwMode="auto">
          <a:xfrm>
            <a:off x="179388" y="2342331"/>
            <a:ext cx="8785225" cy="58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>
              <a:lnSpc>
                <a:spcPct val="11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 smtClean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</a:rPr>
              <a:t>按故障</a:t>
            </a:r>
            <a:r>
              <a:rPr lang="zh-CN" altLang="en-US" dirty="0">
                <a:solidFill>
                  <a:schemeClr val="tx1"/>
                </a:solidFill>
              </a:rPr>
              <a:t>字约定，校验</a:t>
            </a:r>
            <a:r>
              <a:rPr lang="zh-CN" altLang="en-US" dirty="0" smtClean="0">
                <a:solidFill>
                  <a:schemeClr val="tx1"/>
                </a:solidFill>
              </a:rPr>
              <a:t>码为</a:t>
            </a:r>
            <a:r>
              <a:rPr lang="en-US" altLang="zh-CN" sz="2800" dirty="0" smtClean="0">
                <a:solidFill>
                  <a:schemeClr val="tx1"/>
                </a:solidFill>
              </a:rPr>
              <a:t>m</a:t>
            </a:r>
            <a:r>
              <a:rPr lang="en-US" altLang="zh-CN" sz="2800" baseline="-18000" dirty="0" smtClean="0">
                <a:solidFill>
                  <a:schemeClr val="tx1"/>
                </a:solidFill>
              </a:rPr>
              <a:t>7</a:t>
            </a:r>
            <a:r>
              <a:rPr lang="en-US" altLang="zh-CN" sz="2800" dirty="0" smtClean="0">
                <a:solidFill>
                  <a:schemeClr val="tx1"/>
                </a:solidFill>
              </a:rPr>
              <a:t>m</a:t>
            </a:r>
            <a:r>
              <a:rPr lang="en-US" altLang="zh-CN" sz="2800" baseline="-18000" dirty="0" smtClean="0">
                <a:solidFill>
                  <a:schemeClr val="tx1"/>
                </a:solidFill>
              </a:rPr>
              <a:t>6</a:t>
            </a:r>
            <a:r>
              <a:rPr lang="en-US" altLang="zh-CN" sz="2800" dirty="0" smtClean="0">
                <a:solidFill>
                  <a:schemeClr val="tx1"/>
                </a:solidFill>
              </a:rPr>
              <a:t>m</a:t>
            </a:r>
            <a:r>
              <a:rPr lang="en-US" altLang="zh-CN" sz="2800" baseline="-18000" dirty="0" smtClean="0">
                <a:solidFill>
                  <a:schemeClr val="tx1"/>
                </a:solidFill>
              </a:rPr>
              <a:t>5</a:t>
            </a:r>
            <a:r>
              <a:rPr lang="en-US" altLang="zh-CN" sz="2800" dirty="0" smtClean="0"/>
              <a:t>p</a:t>
            </a:r>
            <a:r>
              <a:rPr lang="en-US" altLang="zh-CN" sz="2800" baseline="-18000" dirty="0" smtClean="0"/>
              <a:t>4</a:t>
            </a:r>
            <a:r>
              <a:rPr lang="en-US" altLang="zh-CN" sz="2800" dirty="0" smtClean="0">
                <a:solidFill>
                  <a:schemeClr val="tx1"/>
                </a:solidFill>
              </a:rPr>
              <a:t>m</a:t>
            </a:r>
            <a:r>
              <a:rPr lang="en-US" altLang="zh-CN" sz="2800" baseline="-18000" dirty="0" smtClean="0">
                <a:solidFill>
                  <a:schemeClr val="tx1"/>
                </a:solidFill>
              </a:rPr>
              <a:t>4</a:t>
            </a:r>
            <a:r>
              <a:rPr lang="en-US" altLang="zh-CN" sz="2800" dirty="0" smtClean="0">
                <a:solidFill>
                  <a:schemeClr val="tx1"/>
                </a:solidFill>
              </a:rPr>
              <a:t>m</a:t>
            </a:r>
            <a:r>
              <a:rPr lang="en-US" altLang="zh-CN" sz="2800" baseline="-18000" dirty="0" smtClean="0">
                <a:solidFill>
                  <a:schemeClr val="tx1"/>
                </a:solidFill>
              </a:rPr>
              <a:t>3</a:t>
            </a:r>
            <a:r>
              <a:rPr lang="en-US" altLang="zh-CN" sz="2800" dirty="0" smtClean="0">
                <a:solidFill>
                  <a:schemeClr val="tx1"/>
                </a:solidFill>
              </a:rPr>
              <a:t>m</a:t>
            </a:r>
            <a:r>
              <a:rPr lang="en-US" altLang="zh-CN" sz="2800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sz="2800" dirty="0" smtClean="0"/>
              <a:t>p</a:t>
            </a:r>
            <a:r>
              <a:rPr lang="en-US" altLang="zh-CN" sz="2800" baseline="-18000" dirty="0" smtClean="0"/>
              <a:t>3</a:t>
            </a:r>
            <a:r>
              <a:rPr lang="en-US" altLang="zh-CN" sz="2800" dirty="0" smtClean="0">
                <a:solidFill>
                  <a:schemeClr val="tx1"/>
                </a:solidFill>
              </a:rPr>
              <a:t>m</a:t>
            </a:r>
            <a:r>
              <a:rPr lang="en-US" altLang="zh-CN" sz="2800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sz="2800" dirty="0" smtClean="0"/>
              <a:t>p</a:t>
            </a:r>
            <a:r>
              <a:rPr lang="en-US" altLang="zh-CN" sz="2800" baseline="-18000" dirty="0" smtClean="0"/>
              <a:t>2</a:t>
            </a:r>
            <a:r>
              <a:rPr lang="en-US" altLang="zh-CN" sz="2800" dirty="0" smtClean="0"/>
              <a:t>p</a:t>
            </a:r>
            <a:r>
              <a:rPr lang="en-US" altLang="zh-CN" sz="2800" baseline="-18000" dirty="0" smtClean="0"/>
              <a:t>1</a:t>
            </a:r>
            <a:endParaRPr lang="en-US" altLang="zh-CN" sz="2800" dirty="0"/>
          </a:p>
        </p:txBody>
      </p:sp>
      <p:sp>
        <p:nvSpPr>
          <p:cNvPr id="380938" name="Text Box 10"/>
          <p:cNvSpPr txBox="1">
            <a:spLocks noChangeArrowheads="1"/>
          </p:cNvSpPr>
          <p:nvPr/>
        </p:nvSpPr>
        <p:spPr bwMode="auto">
          <a:xfrm>
            <a:off x="179388" y="479715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</a:rPr>
              <a:t>偶</a:t>
            </a:r>
            <a:r>
              <a:rPr lang="zh-CN" altLang="en-US" dirty="0">
                <a:solidFill>
                  <a:schemeClr val="tx1"/>
                </a:solidFill>
              </a:rPr>
              <a:t>校验</a:t>
            </a:r>
            <a:r>
              <a:rPr lang="zh-CN" altLang="en-US" dirty="0" smtClean="0">
                <a:solidFill>
                  <a:schemeClr val="tx1"/>
                </a:solidFill>
              </a:rPr>
              <a:t>码＝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7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6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5</a:t>
            </a:r>
            <a:r>
              <a:rPr lang="en-US" altLang="zh-CN" dirty="0" smtClean="0"/>
              <a:t>p</a:t>
            </a:r>
            <a:r>
              <a:rPr lang="en-US" altLang="zh-CN" baseline="-18000" dirty="0" smtClean="0"/>
              <a:t>4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4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dirty="0" smtClean="0"/>
              <a:t>p</a:t>
            </a:r>
            <a:r>
              <a:rPr lang="en-US" altLang="zh-CN" baseline="-18000" dirty="0" smtClean="0"/>
              <a:t>3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/>
              <a:t>p</a:t>
            </a:r>
            <a:r>
              <a:rPr lang="en-US" altLang="zh-CN" baseline="-18000" dirty="0" smtClean="0"/>
              <a:t>2</a:t>
            </a:r>
            <a:r>
              <a:rPr lang="en-US" altLang="zh-CN" dirty="0" smtClean="0"/>
              <a:t>p</a:t>
            </a:r>
            <a:r>
              <a:rPr lang="en-US" altLang="zh-CN" baseline="-18000" dirty="0" smtClean="0"/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/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/>
              <a:t>0</a:t>
            </a:r>
          </a:p>
        </p:txBody>
      </p:sp>
      <p:sp>
        <p:nvSpPr>
          <p:cNvPr id="380940" name="Text Box 12"/>
          <p:cNvSpPr txBox="1">
            <a:spLocks noChangeArrowheads="1"/>
          </p:cNvSpPr>
          <p:nvPr/>
        </p:nvSpPr>
        <p:spPr bwMode="auto">
          <a:xfrm>
            <a:off x="179512" y="2879452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 smtClean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</a:rPr>
              <a:t>根据数据分组规则</a:t>
            </a:r>
            <a:r>
              <a:rPr lang="zh-CN" altLang="en-US" dirty="0">
                <a:solidFill>
                  <a:schemeClr val="tx1"/>
                </a:solidFill>
              </a:rPr>
              <a:t>，得  </a:t>
            </a:r>
            <a:r>
              <a:rPr lang="zh-CN" altLang="en-US" sz="2000" dirty="0">
                <a:solidFill>
                  <a:schemeClr val="tx1"/>
                </a:solidFill>
              </a:rPr>
              <a:t>（偶校验方式）</a:t>
            </a:r>
            <a:endParaRPr lang="zh-CN" altLang="en-US" sz="1800" dirty="0">
              <a:solidFill>
                <a:schemeClr val="tx1"/>
              </a:solidFill>
            </a:endParaRPr>
          </a:p>
          <a:p>
            <a:pPr marL="2684463" indent="-2684463"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     </a:t>
            </a:r>
            <a:r>
              <a:rPr lang="zh-CN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7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6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5 </a:t>
            </a:r>
            <a:r>
              <a:rPr lang="en-US" altLang="zh-CN" baseline="-180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                         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  p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baseline="-18000" dirty="0" smtClean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           </a:t>
            </a:r>
            <a:r>
              <a:rPr lang="en-US" altLang="zh-CN" baseline="-250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30000" dirty="0" smtClean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8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4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baseline="-18000" dirty="0" smtClean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   </a:t>
            </a:r>
            <a:r>
              <a:rPr lang="en-US" altLang="zh-CN" baseline="-25000" dirty="0" smtClean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en-US" altLang="zh-CN" dirty="0">
              <a:solidFill>
                <a:srgbClr val="990099"/>
              </a:solidFill>
            </a:endParaRPr>
          </a:p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  p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7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6</a:t>
            </a:r>
            <a:r>
              <a:rPr lang="en-US" altLang="zh-CN" baseline="-180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    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baseline="-25000" dirty="0" smtClean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4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3    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  p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7</a:t>
            </a:r>
            <a:r>
              <a:rPr lang="en-US" altLang="zh-CN" baseline="-18000" dirty="0" smtClean="0">
                <a:solidFill>
                  <a:schemeClr val="tx1"/>
                </a:solidFill>
                <a:latin typeface="Times New Roman" pitchFamily="18" charset="0"/>
              </a:rPr>
              <a:t>           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5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4</a:t>
            </a:r>
            <a:r>
              <a:rPr lang="en-US" altLang="zh-CN" dirty="0" smtClean="0">
                <a:solidFill>
                  <a:schemeClr val="tx1"/>
                </a:solidFill>
              </a:rPr>
              <a:t>   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80958" name="AutoShape 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59" name="AutoShape 3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8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0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8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2" grpId="0"/>
      <p:bldP spid="380933" grpId="0"/>
      <p:bldP spid="380935" grpId="0"/>
      <p:bldP spid="380936" grpId="0"/>
      <p:bldP spid="380938" grpId="0"/>
      <p:bldP spid="38094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9497-1F03-4305-9F4E-E9443314FDA7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81974" name="Text Box 22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</a:t>
            </a:r>
            <a:r>
              <a:rPr lang="en-US" altLang="zh-CN" dirty="0" smtClean="0">
                <a:solidFill>
                  <a:srgbClr val="990099"/>
                </a:solidFill>
              </a:rPr>
              <a:t>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6—</a:t>
            </a:r>
            <a:r>
              <a:rPr lang="zh-CN" altLang="en-US" dirty="0">
                <a:solidFill>
                  <a:schemeClr val="tx1"/>
                </a:solidFill>
              </a:rPr>
              <a:t>续例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</a:rPr>
              <a:t>，说明下列</a:t>
            </a:r>
            <a:r>
              <a:rPr lang="zh-CN" altLang="en-US" dirty="0">
                <a:solidFill>
                  <a:schemeClr val="tx1"/>
                </a:solidFill>
              </a:rPr>
              <a:t>接收的海</a:t>
            </a:r>
            <a:r>
              <a:rPr lang="zh-CN" altLang="en-US" dirty="0" smtClean="0">
                <a:solidFill>
                  <a:schemeClr val="tx1"/>
                </a:solidFill>
              </a:rPr>
              <a:t>明校验</a:t>
            </a:r>
            <a:r>
              <a:rPr lang="zh-CN" altLang="en-US" dirty="0">
                <a:solidFill>
                  <a:schemeClr val="tx1"/>
                </a:solidFill>
              </a:rPr>
              <a:t>码是否</a:t>
            </a:r>
            <a:r>
              <a:rPr lang="zh-CN" altLang="en-US" dirty="0" smtClean="0">
                <a:solidFill>
                  <a:schemeClr val="tx1"/>
                </a:solidFill>
              </a:rPr>
              <a:t>有错，及错误</a:t>
            </a:r>
            <a:r>
              <a:rPr lang="zh-CN" altLang="en-US" dirty="0">
                <a:solidFill>
                  <a:schemeClr val="tx1"/>
                </a:solidFill>
              </a:rPr>
              <a:t>时的</a:t>
            </a:r>
            <a:r>
              <a:rPr lang="zh-CN" altLang="en-US" dirty="0" smtClean="0">
                <a:solidFill>
                  <a:schemeClr val="tx1"/>
                </a:solidFill>
              </a:rPr>
              <a:t>位置。①</a:t>
            </a:r>
            <a:r>
              <a:rPr lang="en-US" altLang="zh-CN" dirty="0">
                <a:solidFill>
                  <a:schemeClr val="tx1"/>
                </a:solidFill>
              </a:rPr>
              <a:t>11000011010</a:t>
            </a:r>
            <a:r>
              <a:rPr lang="zh-CN" altLang="en-US" dirty="0">
                <a:solidFill>
                  <a:schemeClr val="tx1"/>
                </a:solidFill>
              </a:rPr>
              <a:t>、②</a:t>
            </a:r>
            <a:r>
              <a:rPr lang="en-US" altLang="zh-CN" dirty="0">
                <a:solidFill>
                  <a:schemeClr val="tx1"/>
                </a:solidFill>
              </a:rPr>
              <a:t>11000001000</a:t>
            </a:r>
            <a:r>
              <a:rPr lang="zh-CN" altLang="en-US" dirty="0">
                <a:solidFill>
                  <a:schemeClr val="tx1"/>
                </a:solidFill>
              </a:rPr>
              <a:t>、③</a:t>
            </a:r>
            <a:r>
              <a:rPr lang="en-US" altLang="zh-CN" dirty="0">
                <a:solidFill>
                  <a:schemeClr val="tx1"/>
                </a:solidFill>
              </a:rPr>
              <a:t>11001001000</a:t>
            </a:r>
          </a:p>
        </p:txBody>
      </p:sp>
      <p:sp>
        <p:nvSpPr>
          <p:cNvPr id="381975" name="Text Box 23"/>
          <p:cNvSpPr txBox="1">
            <a:spLocks noChangeArrowheads="1"/>
          </p:cNvSpPr>
          <p:nvPr/>
        </p:nvSpPr>
        <p:spPr bwMode="auto">
          <a:xfrm>
            <a:off x="179388" y="122331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解：①</a:t>
            </a:r>
            <a:r>
              <a:rPr lang="zh-CN" altLang="en-US" dirty="0">
                <a:solidFill>
                  <a:schemeClr val="tx1"/>
                </a:solidFill>
              </a:rPr>
              <a:t>接收的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1100010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0110</a:t>
            </a:r>
            <a:r>
              <a:rPr lang="zh-CN" altLang="en-US" dirty="0">
                <a:solidFill>
                  <a:schemeClr val="tx1"/>
                </a:solidFill>
              </a:rPr>
              <a:t>，可求得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0100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</p:txBody>
      </p:sp>
      <p:sp>
        <p:nvSpPr>
          <p:cNvPr id="382047" name="Text Box 95"/>
          <p:cNvSpPr txBox="1">
            <a:spLocks noChangeArrowheads="1"/>
          </p:cNvSpPr>
          <p:nvPr/>
        </p:nvSpPr>
        <p:spPr bwMode="auto">
          <a:xfrm>
            <a:off x="179388" y="167441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tx1"/>
                </a:solidFill>
              </a:rPr>
              <a:t>          </a:t>
            </a:r>
            <a:r>
              <a:rPr lang="en-US" altLang="zh-CN" dirty="0" smtClean="0">
                <a:solidFill>
                  <a:schemeClr val="tx1"/>
                </a:solidFill>
              </a:rPr>
              <a:t>S=P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+P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mod 2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，得</a:t>
            </a:r>
            <a:r>
              <a:rPr lang="en-US" altLang="zh-CN" dirty="0" smtClean="0">
                <a:solidFill>
                  <a:schemeClr val="tx1"/>
                </a:solidFill>
              </a:rPr>
              <a:t>S=0010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marL="2684463" indent="-2684463"/>
            <a:r>
              <a:rPr lang="zh-CN" altLang="en-US" dirty="0">
                <a:solidFill>
                  <a:schemeClr val="tx1"/>
                </a:solidFill>
              </a:rPr>
              <a:t>          ∴有错误，位置</a:t>
            </a:r>
            <a:r>
              <a:rPr lang="en-US" altLang="zh-CN" dirty="0">
                <a:solidFill>
                  <a:schemeClr val="tx1"/>
                </a:solidFill>
              </a:rPr>
              <a:t>2(p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错误，</a:t>
            </a:r>
            <a:r>
              <a:rPr lang="zh-CN" altLang="en-US" dirty="0">
                <a:solidFill>
                  <a:schemeClr val="tx1"/>
                </a:solidFill>
              </a:rPr>
              <a:t>数据</a:t>
            </a:r>
            <a:r>
              <a:rPr lang="en-US" altLang="zh-CN" dirty="0">
                <a:solidFill>
                  <a:schemeClr val="tx1"/>
                </a:solidFill>
              </a:rPr>
              <a:t>M=1100010</a:t>
            </a:r>
          </a:p>
        </p:txBody>
      </p:sp>
      <p:sp>
        <p:nvSpPr>
          <p:cNvPr id="382049" name="Text Box 97"/>
          <p:cNvSpPr txBox="1">
            <a:spLocks noChangeArrowheads="1"/>
          </p:cNvSpPr>
          <p:nvPr/>
        </p:nvSpPr>
        <p:spPr bwMode="auto">
          <a:xfrm>
            <a:off x="179388" y="259146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en-US" altLang="zh-CN" dirty="0">
                <a:solidFill>
                  <a:srgbClr val="990099"/>
                </a:solidFill>
              </a:rPr>
              <a:t>    ②</a:t>
            </a:r>
            <a:r>
              <a:rPr lang="zh-CN" altLang="en-US" dirty="0">
                <a:solidFill>
                  <a:schemeClr val="tx1"/>
                </a:solidFill>
              </a:rPr>
              <a:t>接收的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1100000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=0100</a:t>
            </a:r>
            <a:r>
              <a:rPr lang="zh-CN" altLang="en-US" dirty="0">
                <a:solidFill>
                  <a:schemeClr val="tx1"/>
                </a:solidFill>
              </a:rPr>
              <a:t>，可求得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0001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</p:txBody>
      </p:sp>
      <p:sp>
        <p:nvSpPr>
          <p:cNvPr id="382050" name="Text Box 98"/>
          <p:cNvSpPr txBox="1">
            <a:spLocks noChangeArrowheads="1"/>
          </p:cNvSpPr>
          <p:nvPr/>
        </p:nvSpPr>
        <p:spPr bwMode="auto">
          <a:xfrm>
            <a:off x="179388" y="305209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tx1"/>
                </a:solidFill>
              </a:rPr>
              <a:t>          </a:t>
            </a:r>
            <a:r>
              <a:rPr lang="en-US" altLang="zh-CN" dirty="0" smtClean="0">
                <a:solidFill>
                  <a:schemeClr val="tx1"/>
                </a:solidFill>
              </a:rPr>
              <a:t>S=P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(</a:t>
            </a:r>
            <a:r>
              <a:rPr lang="en-US" altLang="zh-CN" dirty="0" smtClean="0">
                <a:solidFill>
                  <a:schemeClr val="tx1"/>
                </a:solidFill>
              </a:rPr>
              <a:t>mod </a:t>
            </a:r>
            <a:r>
              <a:rPr lang="en-US" altLang="zh-CN" dirty="0">
                <a:solidFill>
                  <a:schemeClr val="tx1"/>
                </a:solidFill>
              </a:rPr>
              <a:t>2)</a:t>
            </a:r>
            <a:r>
              <a:rPr lang="zh-CN" altLang="en-US" dirty="0">
                <a:solidFill>
                  <a:schemeClr val="tx1"/>
                </a:solidFill>
              </a:rPr>
              <a:t>，得</a:t>
            </a:r>
            <a:r>
              <a:rPr lang="en-US" altLang="zh-CN" dirty="0">
                <a:solidFill>
                  <a:schemeClr val="tx1"/>
                </a:solidFill>
              </a:rPr>
              <a:t>S=0101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684463" indent="-2684463"/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</a:t>
            </a:r>
            <a:r>
              <a:rPr lang="zh-CN" altLang="en-US" dirty="0" smtClean="0">
                <a:solidFill>
                  <a:schemeClr val="tx1"/>
                </a:solidFill>
              </a:rPr>
              <a:t>∴</a:t>
            </a:r>
            <a:r>
              <a:rPr lang="zh-CN" altLang="en-US" dirty="0">
                <a:solidFill>
                  <a:schemeClr val="tx1"/>
                </a:solidFill>
              </a:rPr>
              <a:t>有错误，位置</a:t>
            </a:r>
            <a:r>
              <a:rPr lang="en-US" altLang="zh-CN" dirty="0">
                <a:solidFill>
                  <a:schemeClr val="tx1"/>
                </a:solidFill>
              </a:rPr>
              <a:t>5(m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错误，</a:t>
            </a:r>
            <a:r>
              <a:rPr lang="zh-CN" altLang="en-US" dirty="0">
                <a:solidFill>
                  <a:schemeClr val="tx1"/>
                </a:solidFill>
              </a:rPr>
              <a:t>数据</a:t>
            </a:r>
            <a:r>
              <a:rPr lang="en-US" altLang="zh-CN" dirty="0">
                <a:solidFill>
                  <a:schemeClr val="tx1"/>
                </a:solidFill>
              </a:rPr>
              <a:t>M=11000</a:t>
            </a:r>
            <a:r>
              <a:rPr lang="en-US" altLang="zh-CN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2052" name="Text Box 100"/>
          <p:cNvSpPr txBox="1">
            <a:spLocks noChangeArrowheads="1"/>
          </p:cNvSpPr>
          <p:nvPr/>
        </p:nvSpPr>
        <p:spPr bwMode="auto">
          <a:xfrm>
            <a:off x="179388" y="398168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en-US" altLang="zh-CN" dirty="0">
                <a:solidFill>
                  <a:srgbClr val="990099"/>
                </a:solidFill>
              </a:rPr>
              <a:t>    ③</a:t>
            </a:r>
            <a:r>
              <a:rPr lang="zh-CN" altLang="en-US" dirty="0">
                <a:solidFill>
                  <a:schemeClr val="tx1"/>
                </a:solidFill>
              </a:rPr>
              <a:t>接收的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1101000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0100</a:t>
            </a:r>
            <a:r>
              <a:rPr lang="zh-CN" altLang="en-US" dirty="0">
                <a:solidFill>
                  <a:schemeClr val="tx1"/>
                </a:solidFill>
              </a:rPr>
              <a:t>，可求得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0110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</p:txBody>
      </p:sp>
      <p:sp>
        <p:nvSpPr>
          <p:cNvPr id="382053" name="Text Box 101"/>
          <p:cNvSpPr txBox="1">
            <a:spLocks noChangeArrowheads="1"/>
          </p:cNvSpPr>
          <p:nvPr/>
        </p:nvSpPr>
        <p:spPr bwMode="auto">
          <a:xfrm>
            <a:off x="179388" y="4465314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tx1"/>
                </a:solidFill>
              </a:rPr>
              <a:t>          S=P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mod 2)</a:t>
            </a:r>
            <a:r>
              <a:rPr lang="zh-CN" altLang="en-US" dirty="0">
                <a:solidFill>
                  <a:schemeClr val="tx1"/>
                </a:solidFill>
              </a:rPr>
              <a:t>，得</a:t>
            </a:r>
            <a:r>
              <a:rPr lang="en-US" altLang="zh-CN" dirty="0">
                <a:solidFill>
                  <a:schemeClr val="tx1"/>
                </a:solidFill>
              </a:rPr>
              <a:t>S=0010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marL="2684463" indent="-2684463"/>
            <a:r>
              <a:rPr lang="zh-CN" altLang="en-US" dirty="0">
                <a:solidFill>
                  <a:schemeClr val="tx1"/>
                </a:solidFill>
              </a:rPr>
              <a:t>          ∴有错误，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错</a:t>
            </a:r>
            <a:r>
              <a:rPr lang="zh-CN" altLang="en-US" dirty="0" smtClean="0">
                <a:solidFill>
                  <a:schemeClr val="tx1"/>
                </a:solidFill>
              </a:rPr>
              <a:t>？实际是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及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位错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110</a:t>
            </a:r>
            <a:r>
              <a:rPr lang="en-US" altLang="zh-CN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0)</a:t>
            </a:r>
            <a:r>
              <a:rPr lang="zh-CN" altLang="en-US" dirty="0">
                <a:solidFill>
                  <a:schemeClr val="tx1"/>
                </a:solidFill>
              </a:rPr>
              <a:t>！</a:t>
            </a:r>
          </a:p>
        </p:txBody>
      </p:sp>
      <p:sp>
        <p:nvSpPr>
          <p:cNvPr id="382055" name="Text Box 103"/>
          <p:cNvSpPr txBox="1">
            <a:spLocks noChangeArrowheads="1"/>
          </p:cNvSpPr>
          <p:nvPr/>
        </p:nvSpPr>
        <p:spPr bwMode="auto">
          <a:xfrm>
            <a:off x="179388" y="5399781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zh-CN" altLang="en-US" dirty="0" smtClean="0">
                <a:solidFill>
                  <a:schemeClr val="tx1"/>
                </a:solidFill>
              </a:rPr>
              <a:t>          原因：</a:t>
            </a:r>
            <a:r>
              <a:rPr lang="en-US" altLang="zh-CN" dirty="0" smtClean="0">
                <a:solidFill>
                  <a:schemeClr val="tx1"/>
                </a:solidFill>
              </a:rPr>
              <a:t>SEC</a:t>
            </a:r>
            <a:r>
              <a:rPr lang="zh-CN" altLang="en-US" dirty="0">
                <a:solidFill>
                  <a:schemeClr val="tx1"/>
                </a:solidFill>
              </a:rPr>
              <a:t>能</a:t>
            </a:r>
            <a:r>
              <a:rPr lang="zh-CN" altLang="en-US" u="sng" dirty="0">
                <a:solidFill>
                  <a:schemeClr val="tx1"/>
                </a:solidFill>
              </a:rPr>
              <a:t>检测并纠正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位错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只</a:t>
            </a:r>
            <a:r>
              <a:rPr lang="zh-CN" altLang="en-US" dirty="0" smtClean="0">
                <a:solidFill>
                  <a:schemeClr val="tx1"/>
                </a:solidFill>
              </a:rPr>
              <a:t>可</a:t>
            </a:r>
            <a:r>
              <a:rPr lang="zh-CN" altLang="en-US" u="sng" dirty="0">
                <a:solidFill>
                  <a:schemeClr val="tx1"/>
                </a:solidFill>
              </a:rPr>
              <a:t>发现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位错！</a:t>
            </a:r>
          </a:p>
        </p:txBody>
      </p:sp>
      <p:sp>
        <p:nvSpPr>
          <p:cNvPr id="382056" name="AutoShape 10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1299"/>
          <p:cNvSpPr txBox="1">
            <a:spLocks noChangeArrowheads="1"/>
          </p:cNvSpPr>
          <p:nvPr/>
        </p:nvSpPr>
        <p:spPr bwMode="auto">
          <a:xfrm>
            <a:off x="179388" y="5904061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应用：</a:t>
            </a:r>
            <a:r>
              <a:rPr lang="zh-CN" altLang="en-US" dirty="0" smtClean="0">
                <a:solidFill>
                  <a:schemeClr val="tx1"/>
                </a:solidFill>
              </a:rPr>
              <a:t>常应用</a:t>
            </a:r>
            <a:r>
              <a:rPr lang="zh-CN" altLang="en-US" dirty="0">
                <a:solidFill>
                  <a:schemeClr val="tx1"/>
                </a:solidFill>
              </a:rPr>
              <a:t>于</a:t>
            </a:r>
            <a:r>
              <a:rPr lang="en-US" altLang="zh-CN" dirty="0">
                <a:solidFill>
                  <a:schemeClr val="tx1"/>
                </a:solidFill>
              </a:rPr>
              <a:t>I/O</a:t>
            </a:r>
            <a:r>
              <a:rPr lang="zh-CN" altLang="en-US" dirty="0">
                <a:solidFill>
                  <a:schemeClr val="tx1"/>
                </a:solidFill>
              </a:rPr>
              <a:t>传输、</a:t>
            </a:r>
            <a:r>
              <a:rPr lang="en-US" altLang="zh-CN" dirty="0">
                <a:solidFill>
                  <a:schemeClr val="tx1"/>
                </a:solidFill>
              </a:rPr>
              <a:t>RAID</a:t>
            </a:r>
            <a:r>
              <a:rPr lang="zh-CN" altLang="en-US" dirty="0">
                <a:solidFill>
                  <a:schemeClr val="tx1"/>
                </a:solidFill>
              </a:rPr>
              <a:t>存储等</a:t>
            </a:r>
            <a:r>
              <a:rPr lang="zh-CN" altLang="en-US" dirty="0" smtClean="0">
                <a:solidFill>
                  <a:schemeClr val="tx1"/>
                </a:solidFill>
              </a:rPr>
              <a:t>方面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出错概率小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8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8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8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8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8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8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8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75" grpId="0"/>
      <p:bldP spid="382047" grpId="0"/>
      <p:bldP spid="382049" grpId="0"/>
      <p:bldP spid="382050" grpId="0"/>
      <p:bldP spid="382052" grpId="0"/>
      <p:bldP spid="382053" grpId="0"/>
      <p:bldP spid="382055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18D3-C707-492C-B245-E00684A8E822}" type="slidenum">
              <a:rPr lang="en-US" altLang="zh-CN"/>
              <a:pPr/>
              <a:t>32</a:t>
            </a:fld>
            <a:endParaRPr lang="en-US" altLang="zh-CN" dirty="0"/>
          </a:p>
        </p:txBody>
      </p:sp>
      <p:sp>
        <p:nvSpPr>
          <p:cNvPr id="179407" name="Text Box 207"/>
          <p:cNvSpPr txBox="1">
            <a:spLocks noChangeArrowheads="1"/>
          </p:cNvSpPr>
          <p:nvPr/>
        </p:nvSpPr>
        <p:spPr bwMode="auto">
          <a:xfrm>
            <a:off x="179388" y="332656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3</a:t>
            </a:r>
            <a:r>
              <a:rPr lang="zh-CN" altLang="en-US" dirty="0" smtClean="0">
                <a:solidFill>
                  <a:srgbClr val="FF3399"/>
                </a:solidFill>
              </a:rPr>
              <a:t>、循环冗余校验码</a:t>
            </a:r>
            <a:r>
              <a:rPr lang="en-US" altLang="zh-CN" dirty="0" smtClean="0">
                <a:solidFill>
                  <a:srgbClr val="FF3399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CRC(</a:t>
            </a:r>
            <a:r>
              <a:rPr lang="en-US" altLang="zh-CN" b="0" dirty="0" smtClean="0">
                <a:solidFill>
                  <a:schemeClr val="tx1"/>
                </a:solidFill>
                <a:latin typeface="+mn-lt"/>
              </a:rPr>
              <a:t>Cyclic </a:t>
            </a:r>
            <a:r>
              <a:rPr lang="en-US" altLang="zh-CN" b="0" dirty="0">
                <a:solidFill>
                  <a:schemeClr val="tx1"/>
                </a:solidFill>
                <a:latin typeface="+mn-lt"/>
              </a:rPr>
              <a:t>Redundancy Check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                         (</a:t>
            </a:r>
            <a:r>
              <a:rPr lang="zh-CN" altLang="en-US" sz="2000" dirty="0" smtClean="0">
                <a:solidFill>
                  <a:schemeClr val="tx1"/>
                </a:solidFill>
              </a:rPr>
              <a:t>不考、了解术语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79409" name="Text Box 209"/>
          <p:cNvSpPr txBox="1">
            <a:spLocks noChangeArrowheads="1"/>
          </p:cNvSpPr>
          <p:nvPr/>
        </p:nvSpPr>
        <p:spPr bwMode="auto">
          <a:xfrm>
            <a:off x="179388" y="112474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基本概念：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  </a:t>
            </a:r>
            <a:r>
              <a:rPr lang="zh-CN" altLang="en-US" dirty="0">
                <a:solidFill>
                  <a:schemeClr val="accent2"/>
                </a:solidFill>
              </a:rPr>
              <a:t>模</a:t>
            </a:r>
            <a:r>
              <a:rPr lang="en-US" altLang="zh-CN" dirty="0">
                <a:solidFill>
                  <a:schemeClr val="accent2"/>
                </a:solidFill>
              </a:rPr>
              <a:t>2</a:t>
            </a:r>
            <a:r>
              <a:rPr lang="zh-CN" altLang="en-US" dirty="0">
                <a:solidFill>
                  <a:schemeClr val="accent2"/>
                </a:solidFill>
              </a:rPr>
              <a:t>乘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部分积求和采用</a:t>
            </a:r>
            <a:r>
              <a:rPr lang="zh-CN" altLang="en-US" u="sng" dirty="0" smtClean="0">
                <a:solidFill>
                  <a:srgbClr val="990099"/>
                </a:solidFill>
              </a:rPr>
              <a:t>模</a:t>
            </a:r>
            <a:r>
              <a:rPr lang="en-US" altLang="zh-CN" u="sng" dirty="0">
                <a:solidFill>
                  <a:srgbClr val="990099"/>
                </a:solidFill>
              </a:rPr>
              <a:t>2</a:t>
            </a:r>
            <a:r>
              <a:rPr lang="zh-CN" altLang="en-US" u="sng" dirty="0" smtClean="0">
                <a:solidFill>
                  <a:srgbClr val="990099"/>
                </a:solidFill>
              </a:rPr>
              <a:t>加法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无进位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求得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9410" name="Text Box 210"/>
          <p:cNvSpPr txBox="1">
            <a:spLocks noChangeArrowheads="1"/>
          </p:cNvSpPr>
          <p:nvPr/>
        </p:nvSpPr>
        <p:spPr bwMode="auto">
          <a:xfrm>
            <a:off x="179388" y="202340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en-US" altLang="zh-CN" dirty="0" smtClean="0">
                <a:solidFill>
                  <a:schemeClr val="accent2"/>
                </a:solidFill>
              </a:rPr>
              <a:t>  </a:t>
            </a:r>
            <a:r>
              <a:rPr lang="zh-CN" altLang="en-US" dirty="0">
                <a:solidFill>
                  <a:schemeClr val="accent2"/>
                </a:solidFill>
              </a:rPr>
              <a:t>模</a:t>
            </a:r>
            <a:r>
              <a:rPr lang="en-US" altLang="zh-CN" dirty="0">
                <a:solidFill>
                  <a:schemeClr val="accent2"/>
                </a:solidFill>
              </a:rPr>
              <a:t>2</a:t>
            </a:r>
            <a:r>
              <a:rPr lang="zh-CN" altLang="en-US" dirty="0">
                <a:solidFill>
                  <a:schemeClr val="accent2"/>
                </a:solidFill>
              </a:rPr>
              <a:t>除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u="sng" dirty="0" smtClean="0">
                <a:solidFill>
                  <a:schemeClr val="tx1"/>
                </a:solidFill>
              </a:rPr>
              <a:t>位商</a:t>
            </a:r>
            <a:r>
              <a:rPr lang="zh-CN" altLang="en-US" dirty="0" smtClean="0">
                <a:solidFill>
                  <a:schemeClr val="tx1"/>
                </a:solidFill>
              </a:rPr>
              <a:t>为部分</a:t>
            </a:r>
            <a:r>
              <a:rPr lang="zh-CN" altLang="en-US" dirty="0">
                <a:solidFill>
                  <a:schemeClr val="tx1"/>
                </a:solidFill>
              </a:rPr>
              <a:t>余数的</a:t>
            </a:r>
            <a:r>
              <a:rPr lang="zh-CN" altLang="en-US" dirty="0" smtClean="0">
                <a:solidFill>
                  <a:schemeClr val="tx1"/>
                </a:solidFill>
              </a:rPr>
              <a:t>首位，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 </a:t>
            </a:r>
            <a:r>
              <a:rPr lang="zh-CN" altLang="en-US" u="sng" dirty="0" smtClean="0">
                <a:solidFill>
                  <a:schemeClr val="tx1"/>
                </a:solidFill>
              </a:rPr>
              <a:t>余数</a:t>
            </a:r>
            <a:r>
              <a:rPr lang="zh-CN" altLang="en-US" dirty="0" smtClean="0">
                <a:solidFill>
                  <a:schemeClr val="tx1"/>
                </a:solidFill>
              </a:rPr>
              <a:t>采用模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减法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即模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加法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求得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79412" name="Text Box 212"/>
          <p:cNvSpPr txBox="1">
            <a:spLocks noChangeArrowheads="1"/>
          </p:cNvSpPr>
          <p:nvPr/>
        </p:nvSpPr>
        <p:spPr bwMode="auto">
          <a:xfrm>
            <a:off x="1547813" y="2991853"/>
            <a:ext cx="1512887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marL="457200" indent="-457200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         1 0 1 0</a:t>
            </a:r>
          </a:p>
          <a:p>
            <a:pPr marL="457200" indent="-457200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u="sng" dirty="0">
                <a:solidFill>
                  <a:schemeClr val="tx1"/>
                </a:solidFill>
                <a:latin typeface="Times New Roman" pitchFamily="18" charset="0"/>
              </a:rPr>
              <a:t>×        1 </a:t>
            </a:r>
            <a:r>
              <a:rPr lang="en-US" altLang="zh-CN" sz="2000" u="sng" dirty="0">
                <a:solidFill>
                  <a:srgbClr val="990099"/>
                </a:solidFill>
                <a:latin typeface="Times New Roman" pitchFamily="18" charset="0"/>
              </a:rPr>
              <a:t>0</a:t>
            </a:r>
            <a:r>
              <a:rPr lang="en-US" altLang="zh-CN" sz="2000" u="sng" dirty="0">
                <a:solidFill>
                  <a:schemeClr val="tx1"/>
                </a:solidFill>
                <a:latin typeface="Times New Roman" pitchFamily="18" charset="0"/>
              </a:rPr>
              <a:t> 1</a:t>
            </a:r>
          </a:p>
          <a:p>
            <a:pPr marL="457200" indent="-457200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         1 0 1 0</a:t>
            </a:r>
          </a:p>
          <a:p>
            <a:pPr marL="457200" indent="-457200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      </a:t>
            </a:r>
            <a:r>
              <a:rPr lang="en-US" altLang="zh-CN" sz="2000" dirty="0">
                <a:solidFill>
                  <a:srgbClr val="990099"/>
                </a:solidFill>
                <a:latin typeface="Times New Roman" pitchFamily="18" charset="0"/>
              </a:rPr>
              <a:t>0 0 0 0</a:t>
            </a:r>
          </a:p>
          <a:p>
            <a:pPr marL="457200" indent="-457200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u="sng" dirty="0">
                <a:solidFill>
                  <a:schemeClr val="tx1"/>
                </a:solidFill>
                <a:latin typeface="Times New Roman" pitchFamily="18" charset="0"/>
              </a:rPr>
              <a:t>   1 0 1 0  </a:t>
            </a:r>
            <a:r>
              <a:rPr lang="zh-CN" altLang="en-US" sz="2000" b="0" u="sng" dirty="0">
                <a:solidFill>
                  <a:schemeClr val="tx1"/>
                </a:solidFill>
                <a:latin typeface="+mn-lt"/>
              </a:rPr>
              <a:t>＿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1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0 0 1 0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grpSp>
        <p:nvGrpSpPr>
          <p:cNvPr id="179425" name="Group 225"/>
          <p:cNvGrpSpPr>
            <a:grpSpLocks/>
          </p:cNvGrpSpPr>
          <p:nvPr/>
        </p:nvGrpSpPr>
        <p:grpSpPr bwMode="auto">
          <a:xfrm>
            <a:off x="4211638" y="2992895"/>
            <a:ext cx="4608512" cy="1682750"/>
            <a:chOff x="2245" y="1986"/>
            <a:chExt cx="2903" cy="1060"/>
          </a:xfrm>
        </p:grpSpPr>
        <p:sp>
          <p:nvSpPr>
            <p:cNvPr id="179419" name="Text Box 219"/>
            <p:cNvSpPr txBox="1">
              <a:spLocks noChangeArrowheads="1"/>
            </p:cNvSpPr>
            <p:nvPr/>
          </p:nvSpPr>
          <p:spPr bwMode="auto">
            <a:xfrm>
              <a:off x="2245" y="1986"/>
              <a:ext cx="2903" cy="1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457200" indent="-457200">
                <a:lnSpc>
                  <a:spcPct val="100000"/>
                </a:lnSpc>
              </a:pPr>
              <a:r>
                <a:rPr lang="en-US" altLang="zh-CN" sz="2000" dirty="0">
                  <a:latin typeface="Times New Roman" pitchFamily="18" charset="0"/>
                </a:rPr>
                <a:t>                 1 </a:t>
              </a:r>
              <a:r>
                <a:rPr lang="en-US" altLang="zh-CN" sz="2000" dirty="0" smtClean="0">
                  <a:solidFill>
                    <a:schemeClr val="accent2"/>
                  </a:solidFill>
                  <a:latin typeface="Times New Roman" pitchFamily="18" charset="0"/>
                </a:rPr>
                <a:t>0</a:t>
              </a:r>
              <a:endParaRPr lang="en-US" altLang="zh-CN" sz="2000" dirty="0">
                <a:latin typeface="Times New Roman" pitchFamily="18" charset="0"/>
              </a:endParaRPr>
            </a:p>
            <a:p>
              <a:pPr marL="457200" indent="-457200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1 0 1   </a:t>
              </a:r>
              <a:r>
                <a:rPr lang="en-US" altLang="zh-CN" sz="2000" dirty="0">
                  <a:latin typeface="Times New Roman" pitchFamily="18" charset="0"/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0 0 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  <a:endParaRPr lang="en-US" altLang="zh-CN" sz="2000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marL="457200" indent="-457200">
                <a:lnSpc>
                  <a:spcPct val="85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          </a:t>
              </a:r>
              <a:r>
                <a:rPr lang="en-US" altLang="zh-CN" sz="2000" u="sng" dirty="0">
                  <a:solidFill>
                    <a:schemeClr val="tx1"/>
                  </a:solidFill>
                  <a:latin typeface="Times New Roman" pitchFamily="18" charset="0"/>
                </a:rPr>
                <a:t>1 0 1</a:t>
              </a:r>
            </a:p>
            <a:p>
              <a:pPr marL="457200" indent="-457200">
                <a:lnSpc>
                  <a:spcPct val="85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             </a:t>
              </a:r>
              <a:r>
                <a:rPr lang="en-US" altLang="zh-CN" sz="2000" dirty="0">
                  <a:solidFill>
                    <a:schemeClr val="accent2"/>
                  </a:solidFill>
                  <a:latin typeface="Times New Roman" pitchFamily="18" charset="0"/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1 0</a:t>
              </a:r>
            </a:p>
            <a:p>
              <a:pPr marL="457200" indent="-457200">
                <a:lnSpc>
                  <a:spcPct val="85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             </a:t>
              </a:r>
              <a:r>
                <a:rPr lang="en-US" altLang="zh-CN" sz="2000" u="sng" dirty="0">
                  <a:solidFill>
                    <a:srgbClr val="990099"/>
                  </a:solidFill>
                  <a:latin typeface="Times New Roman" pitchFamily="18" charset="0"/>
                </a:rPr>
                <a:t>0 0 0</a:t>
              </a:r>
            </a:p>
            <a:p>
              <a:pPr marL="457200" indent="-457200">
                <a:lnSpc>
                  <a:spcPct val="85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                1 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</a:rPr>
                <a:t>0   </a:t>
              </a:r>
              <a:r>
                <a:rPr lang="en-US" altLang="zh-CN" sz="2000" dirty="0">
                  <a:solidFill>
                    <a:srgbClr val="990099"/>
                  </a:solidFill>
                  <a:latin typeface="宋体"/>
                </a:rPr>
                <a:t>……</a:t>
              </a:r>
              <a:r>
                <a:rPr lang="zh-CN" altLang="en-US" sz="2000" dirty="0">
                  <a:solidFill>
                    <a:srgbClr val="990099"/>
                  </a:solidFill>
                  <a:latin typeface="Times New Roman" pitchFamily="18" charset="0"/>
                </a:rPr>
                <a:t>余数</a:t>
              </a:r>
              <a:r>
                <a:rPr lang="en-US" altLang="zh-CN" sz="2000" dirty="0">
                  <a:solidFill>
                    <a:srgbClr val="990099"/>
                  </a:solidFill>
                </a:rPr>
                <a:t>(</a:t>
              </a:r>
              <a:r>
                <a:rPr lang="zh-CN" altLang="en-US" sz="2000" dirty="0">
                  <a:solidFill>
                    <a:srgbClr val="990099"/>
                  </a:solidFill>
                </a:rPr>
                <a:t>比除数少</a:t>
              </a:r>
              <a:r>
                <a:rPr lang="en-US" altLang="zh-CN" sz="2000" dirty="0">
                  <a:solidFill>
                    <a:srgbClr val="990099"/>
                  </a:solidFill>
                </a:rPr>
                <a:t>1</a:t>
              </a:r>
              <a:r>
                <a:rPr lang="zh-CN" altLang="en-US" sz="2000" dirty="0">
                  <a:solidFill>
                    <a:srgbClr val="990099"/>
                  </a:solidFill>
                </a:rPr>
                <a:t>位</a:t>
              </a:r>
              <a:r>
                <a:rPr lang="en-US" altLang="zh-CN" sz="2000" dirty="0">
                  <a:solidFill>
                    <a:srgbClr val="990099"/>
                  </a:solidFill>
                </a:rPr>
                <a:t>)</a:t>
              </a:r>
            </a:p>
          </p:txBody>
        </p:sp>
        <p:sp>
          <p:nvSpPr>
            <p:cNvPr id="179420" name="Line 220"/>
            <p:cNvSpPr>
              <a:spLocks noChangeShapeType="1"/>
            </p:cNvSpPr>
            <p:nvPr/>
          </p:nvSpPr>
          <p:spPr bwMode="auto">
            <a:xfrm>
              <a:off x="2653" y="2206"/>
              <a:ext cx="6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421" name="Freeform 221"/>
            <p:cNvSpPr>
              <a:spLocks/>
            </p:cNvSpPr>
            <p:nvPr/>
          </p:nvSpPr>
          <p:spPr bwMode="auto">
            <a:xfrm>
              <a:off x="2603" y="2206"/>
              <a:ext cx="50" cy="181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3" y="114"/>
                </a:cxn>
                <a:cxn ang="0">
                  <a:pos x="0" y="181"/>
                </a:cxn>
              </a:cxnLst>
              <a:rect l="0" t="0" r="r" b="b"/>
              <a:pathLst>
                <a:path w="50" h="181">
                  <a:moveTo>
                    <a:pt x="45" y="0"/>
                  </a:moveTo>
                  <a:cubicBezTo>
                    <a:pt x="45" y="19"/>
                    <a:pt x="50" y="84"/>
                    <a:pt x="43" y="114"/>
                  </a:cubicBezTo>
                  <a:cubicBezTo>
                    <a:pt x="36" y="144"/>
                    <a:pt x="9" y="167"/>
                    <a:pt x="0" y="18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9427" name="Text Box 227"/>
          <p:cNvSpPr txBox="1">
            <a:spLocks noChangeArrowheads="1"/>
          </p:cNvSpPr>
          <p:nvPr/>
        </p:nvSpPr>
        <p:spPr bwMode="auto">
          <a:xfrm>
            <a:off x="179388" y="4793095"/>
            <a:ext cx="875033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90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en-US" altLang="zh-CN" dirty="0" smtClean="0">
                <a:solidFill>
                  <a:schemeClr val="accent2"/>
                </a:solidFill>
              </a:rPr>
              <a:t>  </a:t>
            </a:r>
            <a:r>
              <a:rPr lang="zh-CN" altLang="en-US" dirty="0" smtClean="0">
                <a:solidFill>
                  <a:schemeClr val="accent2"/>
                </a:solidFill>
              </a:rPr>
              <a:t>编码与</a:t>
            </a:r>
            <a:r>
              <a:rPr lang="zh-CN" altLang="en-US" dirty="0">
                <a:solidFill>
                  <a:schemeClr val="accent2"/>
                </a:solidFill>
              </a:rPr>
              <a:t>多项式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编码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…m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可以用</a:t>
            </a:r>
            <a:r>
              <a:rPr lang="zh-CN" altLang="en-US" dirty="0">
                <a:solidFill>
                  <a:schemeClr val="tx1"/>
                </a:solidFill>
              </a:rPr>
              <a:t>多项式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X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+…+ m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X+m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=M(X)</a:t>
            </a:r>
            <a:r>
              <a:rPr lang="zh-CN" altLang="en-US" dirty="0" smtClean="0">
                <a:solidFill>
                  <a:schemeClr val="tx1"/>
                </a:solidFill>
              </a:rPr>
              <a:t>来</a:t>
            </a:r>
            <a:r>
              <a:rPr lang="zh-CN" altLang="en-US" dirty="0" smtClean="0">
                <a:solidFill>
                  <a:srgbClr val="990099"/>
                </a:solidFill>
              </a:rPr>
              <a:t>表示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=0/1</a:t>
            </a:r>
            <a:r>
              <a:rPr lang="zh-CN" altLang="en-US" dirty="0" smtClean="0">
                <a:solidFill>
                  <a:schemeClr val="tx1"/>
                </a:solidFill>
              </a:rPr>
              <a:t>时称</a:t>
            </a:r>
            <a:r>
              <a:rPr lang="en-US" altLang="zh-CN" dirty="0" smtClean="0">
                <a:solidFill>
                  <a:schemeClr val="tx1"/>
                </a:solidFill>
              </a:rPr>
              <a:t>M(X)</a:t>
            </a:r>
            <a:r>
              <a:rPr lang="zh-CN" altLang="en-US" dirty="0" smtClean="0">
                <a:solidFill>
                  <a:schemeClr val="tx1"/>
                </a:solidFill>
              </a:rPr>
              <a:t>为二进制多项式；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             编码左移</a:t>
            </a:r>
            <a:r>
              <a:rPr lang="en-US" altLang="zh-CN" dirty="0">
                <a:solidFill>
                  <a:schemeClr val="tx1"/>
                </a:solidFill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位相当于</a:t>
            </a:r>
            <a:r>
              <a:rPr lang="en-US" altLang="zh-CN" dirty="0">
                <a:solidFill>
                  <a:schemeClr val="tx1"/>
                </a:solidFill>
              </a:rPr>
              <a:t>M(X)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·</a:t>
            </a:r>
            <a:r>
              <a:rPr lang="en-US" altLang="zh-CN" dirty="0" err="1" smtClean="0">
                <a:solidFill>
                  <a:schemeClr val="tx1"/>
                </a:solidFill>
              </a:rPr>
              <a:t>X</a:t>
            </a:r>
            <a:r>
              <a:rPr lang="en-US" altLang="zh-CN" baseline="30000" dirty="0" err="1" smtClean="0">
                <a:solidFill>
                  <a:schemeClr val="tx1"/>
                </a:solidFill>
              </a:rPr>
              <a:t>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9428" name="AutoShape 22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750"/>
                                        <p:tgtEl>
                                          <p:spTgt spid="17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17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750"/>
                                        <p:tgtEl>
                                          <p:spTgt spid="179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17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409" grpId="0"/>
      <p:bldP spid="179410" grpId="0"/>
      <p:bldP spid="179412" grpId="0"/>
      <p:bldP spid="17942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1387-E47D-4A5D-9C3F-967563662BA4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82982" name="Text Box 6"/>
          <p:cNvSpPr txBox="1">
            <a:spLocks noChangeArrowheads="1"/>
          </p:cNvSpPr>
          <p:nvPr/>
        </p:nvSpPr>
        <p:spPr bwMode="auto">
          <a:xfrm>
            <a:off x="179388" y="367496"/>
            <a:ext cx="875033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编码原理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使</a:t>
            </a:r>
            <a:r>
              <a:rPr lang="en-US" altLang="zh-CN" dirty="0" smtClean="0">
                <a:solidFill>
                  <a:schemeClr val="tx1"/>
                </a:solidFill>
              </a:rPr>
              <a:t>CRC</a:t>
            </a:r>
            <a:r>
              <a:rPr lang="zh-CN" altLang="en-US" dirty="0" smtClean="0">
                <a:solidFill>
                  <a:schemeClr val="tx1"/>
                </a:solidFill>
              </a:rPr>
              <a:t>码能够被整除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除  数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称为生成多项式，记为</a:t>
            </a:r>
            <a:r>
              <a:rPr lang="en-US" altLang="zh-CN" spc="-50" dirty="0" smtClean="0">
                <a:solidFill>
                  <a:schemeClr val="tx1"/>
                </a:solidFill>
              </a:rPr>
              <a:t>G(X)</a:t>
            </a:r>
            <a:r>
              <a:rPr lang="zh-CN" altLang="en-US" spc="-50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k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位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CRC</a:t>
            </a:r>
            <a:r>
              <a:rPr lang="zh-CN" altLang="en-US" dirty="0" smtClean="0">
                <a:solidFill>
                  <a:schemeClr val="accent2"/>
                </a:solidFill>
              </a:rPr>
              <a:t>码的组成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M(X)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·</a:t>
            </a:r>
            <a:r>
              <a:rPr lang="en-US" altLang="zh-CN" dirty="0" err="1">
                <a:solidFill>
                  <a:schemeClr val="tx1"/>
                </a:solidFill>
              </a:rPr>
              <a:t>X</a:t>
            </a:r>
            <a:r>
              <a:rPr lang="en-US" altLang="zh-CN" baseline="30000" dirty="0" err="1">
                <a:solidFill>
                  <a:schemeClr val="tx1"/>
                </a:solidFill>
              </a:rPr>
              <a:t>k</a:t>
            </a:r>
            <a:r>
              <a:rPr lang="en-US" altLang="zh-CN" dirty="0" err="1">
                <a:solidFill>
                  <a:schemeClr val="tx1"/>
                </a:solidFill>
              </a:rPr>
              <a:t>+R</a:t>
            </a:r>
            <a:r>
              <a:rPr lang="en-US" altLang="zh-CN" dirty="0">
                <a:solidFill>
                  <a:schemeClr val="tx1"/>
                </a:solidFill>
              </a:rPr>
              <a:t>(X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，即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382989" name="Group 13"/>
          <p:cNvGrpSpPr>
            <a:grpSpLocks/>
          </p:cNvGrpSpPr>
          <p:nvPr/>
        </p:nvGrpSpPr>
        <p:grpSpPr bwMode="auto">
          <a:xfrm>
            <a:off x="5652120" y="1340768"/>
            <a:ext cx="3168650" cy="360362"/>
            <a:chOff x="1746" y="2795"/>
            <a:chExt cx="1996" cy="227"/>
          </a:xfrm>
        </p:grpSpPr>
        <p:sp>
          <p:nvSpPr>
            <p:cNvPr id="382986" name="Text Box 10"/>
            <p:cNvSpPr txBox="1">
              <a:spLocks noChangeArrowheads="1"/>
            </p:cNvSpPr>
            <p:nvPr/>
          </p:nvSpPr>
          <p:spPr bwMode="auto">
            <a:xfrm>
              <a:off x="1746" y="2795"/>
              <a:ext cx="1089" cy="227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…m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1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382987" name="Text Box 11"/>
            <p:cNvSpPr txBox="1">
              <a:spLocks noChangeArrowheads="1"/>
            </p:cNvSpPr>
            <p:nvPr/>
          </p:nvSpPr>
          <p:spPr bwMode="auto">
            <a:xfrm>
              <a:off x="2835" y="2795"/>
              <a:ext cx="907" cy="227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>
                  <a:solidFill>
                    <a:schemeClr val="tx1"/>
                  </a:solidFill>
                </a:rPr>
                <a:t>校验位</a:t>
              </a:r>
              <a:r>
                <a:rPr lang="en-US" altLang="zh-CN" sz="1800">
                  <a:solidFill>
                    <a:schemeClr val="tx1"/>
                  </a:solidFill>
                </a:rPr>
                <a:t>r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k</a:t>
              </a:r>
              <a:r>
                <a:rPr lang="en-US" altLang="zh-CN" sz="1800">
                  <a:solidFill>
                    <a:schemeClr val="tx1"/>
                  </a:solidFill>
                </a:rPr>
                <a:t>…r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383002" name="AutoShape 2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3003" name="AutoShape 27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179512" y="1735648"/>
            <a:ext cx="878510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校验位的编码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spc="-50" dirty="0" smtClean="0">
                <a:solidFill>
                  <a:schemeClr val="tx1"/>
                </a:solidFill>
              </a:rPr>
              <a:t>M(X</a:t>
            </a:r>
            <a:r>
              <a:rPr lang="en-US" altLang="zh-CN" spc="-50" dirty="0">
                <a:solidFill>
                  <a:schemeClr val="tx1"/>
                </a:solidFill>
              </a:rPr>
              <a:t>)</a:t>
            </a:r>
            <a:r>
              <a:rPr lang="zh-CN" altLang="en-US" u="sng" spc="-50" dirty="0">
                <a:solidFill>
                  <a:schemeClr val="tx1"/>
                </a:solidFill>
              </a:rPr>
              <a:t>左移</a:t>
            </a:r>
            <a:r>
              <a:rPr lang="en-US" altLang="zh-CN" spc="-50" dirty="0">
                <a:solidFill>
                  <a:schemeClr val="tx1"/>
                </a:solidFill>
              </a:rPr>
              <a:t>k</a:t>
            </a:r>
            <a:r>
              <a:rPr lang="zh-CN" altLang="en-US" spc="-50" dirty="0" smtClean="0">
                <a:solidFill>
                  <a:schemeClr val="tx1"/>
                </a:solidFill>
              </a:rPr>
              <a:t>位后、</a:t>
            </a:r>
            <a:r>
              <a:rPr lang="zh-CN" altLang="en-US" u="sng" spc="-50" dirty="0">
                <a:solidFill>
                  <a:schemeClr val="tx1"/>
                </a:solidFill>
              </a:rPr>
              <a:t>模</a:t>
            </a:r>
            <a:r>
              <a:rPr lang="en-US" altLang="zh-CN" u="sng" spc="-50" dirty="0">
                <a:solidFill>
                  <a:schemeClr val="tx1"/>
                </a:solidFill>
              </a:rPr>
              <a:t>2</a:t>
            </a:r>
            <a:r>
              <a:rPr lang="zh-CN" altLang="en-US" u="sng" spc="-50" dirty="0">
                <a:solidFill>
                  <a:schemeClr val="tx1"/>
                </a:solidFill>
              </a:rPr>
              <a:t>除</a:t>
            </a:r>
            <a:r>
              <a:rPr lang="zh-CN" altLang="en-US" u="sng" spc="-50" dirty="0" smtClean="0">
                <a:solidFill>
                  <a:schemeClr val="tx1"/>
                </a:solidFill>
              </a:rPr>
              <a:t>以</a:t>
            </a:r>
            <a:r>
              <a:rPr lang="en-US" altLang="zh-CN" spc="-50" dirty="0" smtClean="0">
                <a:solidFill>
                  <a:schemeClr val="tx1"/>
                </a:solidFill>
              </a:rPr>
              <a:t>G(X</a:t>
            </a:r>
            <a:r>
              <a:rPr lang="en-US" altLang="zh-CN" spc="-50" dirty="0">
                <a:solidFill>
                  <a:schemeClr val="tx1"/>
                </a:solidFill>
              </a:rPr>
              <a:t>)</a:t>
            </a:r>
            <a:r>
              <a:rPr lang="zh-CN" altLang="en-US" spc="-50" dirty="0">
                <a:solidFill>
                  <a:schemeClr val="tx1"/>
                </a:solidFill>
              </a:rPr>
              <a:t>的</a:t>
            </a:r>
            <a:r>
              <a:rPr lang="zh-CN" altLang="en-US" u="sng" spc="-50" dirty="0" smtClean="0">
                <a:solidFill>
                  <a:srgbClr val="990099"/>
                </a:solidFill>
              </a:rPr>
              <a:t>余数</a:t>
            </a:r>
            <a:endParaRPr lang="en-US" altLang="zh-CN" spc="-50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 即 </a:t>
            </a:r>
            <a:r>
              <a:rPr lang="en-US" altLang="zh-CN" dirty="0">
                <a:solidFill>
                  <a:schemeClr val="tx1"/>
                </a:solidFill>
              </a:rPr>
              <a:t>[M(X)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·</a:t>
            </a:r>
            <a:r>
              <a:rPr lang="en-US" altLang="zh-CN" dirty="0" err="1">
                <a:solidFill>
                  <a:schemeClr val="tx1"/>
                </a:solidFill>
              </a:rPr>
              <a:t>X</a:t>
            </a:r>
            <a:r>
              <a:rPr lang="en-US" altLang="zh-CN" baseline="30000" dirty="0" err="1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]/G(X)=Q(X)……R(X) </a:t>
            </a:r>
            <a:r>
              <a:rPr lang="en-US" altLang="zh-CN" dirty="0" smtClean="0">
                <a:solidFill>
                  <a:schemeClr val="tx1"/>
                </a:solidFill>
              </a:rPr>
              <a:t>         (</a:t>
            </a:r>
            <a:r>
              <a:rPr lang="zh-CN" altLang="en-US" dirty="0">
                <a:solidFill>
                  <a:schemeClr val="tx1"/>
                </a:solidFill>
              </a:rPr>
              <a:t>模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除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179388" y="4077072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en-US" altLang="zh-CN" dirty="0" smtClean="0">
                <a:solidFill>
                  <a:srgbClr val="990099"/>
                </a:solidFill>
              </a:rPr>
              <a:t>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7—</a:t>
            </a:r>
            <a:r>
              <a:rPr lang="zh-CN" altLang="en-US" dirty="0">
                <a:solidFill>
                  <a:schemeClr val="tx1"/>
                </a:solidFill>
              </a:rPr>
              <a:t>已知</a:t>
            </a:r>
            <a:r>
              <a:rPr lang="en-US" altLang="zh-CN" dirty="0">
                <a:solidFill>
                  <a:schemeClr val="tx1"/>
                </a:solidFill>
              </a:rPr>
              <a:t>M(X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1100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G(X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X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</a:rPr>
              <a:t>+X+1</a:t>
            </a:r>
            <a:r>
              <a:rPr lang="zh-CN" altLang="en-US" dirty="0">
                <a:solidFill>
                  <a:schemeClr val="tx1"/>
                </a:solidFill>
              </a:rPr>
              <a:t>，求其</a:t>
            </a:r>
            <a:r>
              <a:rPr lang="en-US" altLang="zh-CN" dirty="0">
                <a:solidFill>
                  <a:schemeClr val="tx1"/>
                </a:solidFill>
              </a:rPr>
              <a:t>CRC</a:t>
            </a:r>
            <a:r>
              <a:rPr lang="zh-CN" altLang="en-US" dirty="0">
                <a:solidFill>
                  <a:schemeClr val="tx1"/>
                </a:solidFill>
              </a:rPr>
              <a:t>码</a:t>
            </a: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179388" y="458112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zh-CN" altLang="en-US" dirty="0" smtClean="0">
                <a:solidFill>
                  <a:srgbClr val="990099"/>
                </a:solidFill>
              </a:rPr>
              <a:t>解</a:t>
            </a:r>
            <a:r>
              <a:rPr lang="zh-CN" altLang="en-US" dirty="0">
                <a:solidFill>
                  <a:srgbClr val="990099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</a:rPr>
              <a:t>G(X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X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</a:rPr>
              <a:t>+X+1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1011</a:t>
            </a:r>
            <a:r>
              <a:rPr lang="zh-CN" altLang="en-US" dirty="0" smtClean="0">
                <a:solidFill>
                  <a:schemeClr val="tx1"/>
                </a:solidFill>
              </a:rPr>
              <a:t>，因此，校验位</a:t>
            </a:r>
            <a:r>
              <a:rPr lang="en-US" altLang="zh-CN" dirty="0">
                <a:solidFill>
                  <a:schemeClr val="tx1"/>
                </a:solidFill>
              </a:rPr>
              <a:t>R(X)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位</a:t>
            </a:r>
          </a:p>
          <a:p>
            <a:pPr marL="1973263" indent="-1973263"/>
            <a:r>
              <a:rPr lang="zh-CN" altLang="en-US" dirty="0">
                <a:solidFill>
                  <a:schemeClr val="tx1"/>
                </a:solidFill>
              </a:rPr>
              <a:t>       </a:t>
            </a:r>
            <a:r>
              <a:rPr lang="zh-CN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chemeClr val="tx1"/>
                </a:solidFill>
              </a:rPr>
              <a:t>M(X)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·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3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/G(X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1100</a:t>
            </a:r>
            <a:r>
              <a:rPr lang="en-US" altLang="zh-CN" dirty="0" smtClean="0">
                <a:solidFill>
                  <a:srgbClr val="990099"/>
                </a:solidFill>
              </a:rPr>
              <a:t>000</a:t>
            </a:r>
            <a:r>
              <a:rPr lang="en-US" altLang="zh-CN" dirty="0" smtClean="0">
                <a:solidFill>
                  <a:schemeClr val="tx1"/>
                </a:solidFill>
              </a:rPr>
              <a:t>/1011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1110</a:t>
            </a:r>
            <a:r>
              <a:rPr lang="en-US" altLang="zh-CN" dirty="0">
                <a:solidFill>
                  <a:schemeClr val="tx1"/>
                </a:solidFill>
              </a:rPr>
              <a:t>……010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模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除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chemeClr val="tx1"/>
                </a:solidFill>
              </a:rPr>
              <a:t>CRC</a:t>
            </a:r>
            <a:r>
              <a:rPr lang="zh-CN" altLang="en-US" dirty="0" smtClean="0">
                <a:solidFill>
                  <a:schemeClr val="tx1"/>
                </a:solidFill>
              </a:rPr>
              <a:t>码＝</a:t>
            </a:r>
            <a:r>
              <a:rPr lang="en-US" altLang="zh-CN" dirty="0" smtClean="0">
                <a:solidFill>
                  <a:schemeClr val="tx1"/>
                </a:solidFill>
              </a:rPr>
              <a:t>1100</a:t>
            </a:r>
            <a:r>
              <a:rPr lang="en-US" altLang="zh-CN" dirty="0" smtClean="0">
                <a:solidFill>
                  <a:srgbClr val="990099"/>
                </a:solidFill>
              </a:rPr>
              <a:t>000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rgbClr val="990099"/>
                </a:solidFill>
              </a:rPr>
              <a:t>010</a:t>
            </a:r>
            <a:r>
              <a:rPr lang="zh-CN" altLang="en-US" dirty="0" smtClean="0">
                <a:solidFill>
                  <a:srgbClr val="990099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1100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990099"/>
                </a:solidFill>
              </a:rPr>
              <a:t>010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79388" y="2708920"/>
            <a:ext cx="8785225" cy="1440394"/>
            <a:chOff x="179388" y="3037321"/>
            <a:chExt cx="8785225" cy="1440394"/>
          </a:xfrm>
        </p:grpSpPr>
        <p:sp>
          <p:nvSpPr>
            <p:cNvPr id="18" name="Rectangle 24"/>
            <p:cNvSpPr>
              <a:spLocks noChangeArrowheads="1"/>
            </p:cNvSpPr>
            <p:nvPr/>
          </p:nvSpPr>
          <p:spPr bwMode="auto">
            <a:xfrm>
              <a:off x="4427711" y="3541055"/>
              <a:ext cx="1656457" cy="360362"/>
            </a:xfrm>
            <a:prstGeom prst="rect">
              <a:avLst/>
            </a:prstGeom>
            <a:solidFill>
              <a:srgbClr val="CCFFFF"/>
            </a:solidFill>
            <a:ln w="19050" algn="ctr">
              <a:solidFill>
                <a:srgbClr val="CC3300"/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Text Box 25"/>
            <p:cNvSpPr txBox="1">
              <a:spLocks noChangeArrowheads="1"/>
            </p:cNvSpPr>
            <p:nvPr/>
          </p:nvSpPr>
          <p:spPr bwMode="auto">
            <a:xfrm>
              <a:off x="179388" y="3037321"/>
              <a:ext cx="8785225" cy="1440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zh-CN" altLang="en-US" dirty="0" smtClean="0">
                  <a:solidFill>
                    <a:srgbClr val="990099"/>
                  </a:solidFill>
                </a:rPr>
                <a:t>        证明：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dirty="0">
                  <a:solidFill>
                    <a:schemeClr val="tx1"/>
                  </a:solidFill>
                </a:rPr>
                <a:t>M(X)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·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X</a:t>
              </a:r>
              <a:r>
                <a:rPr lang="en-US" altLang="zh-CN" baseline="30000" dirty="0" err="1" smtClean="0">
                  <a:solidFill>
                    <a:schemeClr val="tx1"/>
                  </a:solidFill>
                </a:rPr>
                <a:t>k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R(X</a:t>
              </a:r>
              <a:r>
                <a:rPr lang="en-US" altLang="zh-CN" dirty="0">
                  <a:solidFill>
                    <a:schemeClr val="tx1"/>
                  </a:solidFill>
                </a:rPr>
                <a:t>)]/G(X)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      </a:t>
              </a:r>
              <a:r>
                <a:rPr lang="en-US" altLang="zh-CN" spc="100" dirty="0" smtClean="0">
                  <a:solidFill>
                    <a:schemeClr val="tx1"/>
                  </a:solidFill>
                </a:rPr>
                <a:t> 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(</a:t>
              </a:r>
              <a:r>
                <a:rPr lang="zh-CN" altLang="en-US" dirty="0">
                  <a:solidFill>
                    <a:schemeClr val="tx1"/>
                  </a:solidFill>
                </a:rPr>
                <a:t>模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zh-CN" altLang="en-US" dirty="0">
                  <a:solidFill>
                    <a:schemeClr val="tx1"/>
                  </a:solidFill>
                </a:rPr>
                <a:t>除</a:t>
              </a:r>
              <a:r>
                <a:rPr lang="en-US" altLang="zh-CN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altLang="zh-CN" dirty="0">
                  <a:solidFill>
                    <a:schemeClr val="tx1"/>
                  </a:solidFill>
                </a:rPr>
                <a:t>     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    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{</a:t>
              </a:r>
              <a:r>
                <a:rPr lang="en-US" altLang="zh-CN" dirty="0">
                  <a:solidFill>
                    <a:schemeClr val="tx1"/>
                  </a:solidFill>
                </a:rPr>
                <a:t>Q(X)G(X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R(X)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R(X</a:t>
              </a:r>
              <a:r>
                <a:rPr lang="en-US" altLang="zh-CN" dirty="0">
                  <a:solidFill>
                    <a:schemeClr val="tx1"/>
                  </a:solidFill>
                </a:rPr>
                <a:t>)}/G(X)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dirty="0">
                  <a:solidFill>
                    <a:schemeClr val="tx1"/>
                  </a:solidFill>
                </a:rPr>
                <a:t>(</a:t>
              </a:r>
              <a:r>
                <a:rPr lang="zh-CN" altLang="en-US" dirty="0">
                  <a:solidFill>
                    <a:schemeClr val="tx1"/>
                  </a:solidFill>
                </a:rPr>
                <a:t>模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zh-CN" altLang="en-US" dirty="0">
                  <a:solidFill>
                    <a:schemeClr val="tx1"/>
                  </a:solidFill>
                </a:rPr>
                <a:t>除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altLang="zh-CN" dirty="0" smtClean="0">
                  <a:solidFill>
                    <a:schemeClr val="tx1"/>
                  </a:solidFill>
                </a:rPr>
                <a:t>             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dirty="0">
                  <a:solidFill>
                    <a:schemeClr val="tx1"/>
                  </a:solidFill>
                </a:rPr>
                <a:t>Q(X)G(X)]/G(X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Q(X</a:t>
              </a:r>
              <a:r>
                <a:rPr lang="en-US" altLang="zh-CN" dirty="0">
                  <a:solidFill>
                    <a:schemeClr val="tx1"/>
                  </a:solidFill>
                </a:rPr>
                <a:t>)……0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(</a:t>
              </a:r>
              <a:r>
                <a:rPr lang="zh-CN" altLang="en-US" dirty="0">
                  <a:solidFill>
                    <a:schemeClr val="tx1"/>
                  </a:solidFill>
                </a:rPr>
                <a:t>模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zh-CN" altLang="en-US" dirty="0">
                  <a:solidFill>
                    <a:schemeClr val="tx1"/>
                  </a:solidFill>
                </a:rPr>
                <a:t>除</a:t>
              </a:r>
              <a:r>
                <a:rPr lang="en-US" altLang="zh-CN" dirty="0">
                  <a:solidFill>
                    <a:schemeClr val="tx1"/>
                  </a:solidFill>
                </a:rPr>
                <a:t>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2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9340-A2B1-4B04-BBAB-CC44BCFB88C7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28415" name="AutoShape 6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179388" y="118920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对</a:t>
            </a:r>
            <a:r>
              <a:rPr lang="en-US" altLang="zh-CN" dirty="0" smtClean="0">
                <a:solidFill>
                  <a:schemeClr val="accent2"/>
                </a:solidFill>
              </a:rPr>
              <a:t>R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accent2"/>
                </a:solidFill>
              </a:rPr>
              <a:t>(X)</a:t>
            </a:r>
            <a:r>
              <a:rPr lang="zh-CN" altLang="en-US" dirty="0" smtClean="0">
                <a:solidFill>
                  <a:schemeClr val="accent2"/>
                </a:solidFill>
              </a:rPr>
              <a:t>的要求</a:t>
            </a:r>
            <a:r>
              <a:rPr lang="en-US" altLang="zh-CN" dirty="0" smtClean="0">
                <a:solidFill>
                  <a:schemeClr val="accent2"/>
                </a:solidFill>
              </a:rPr>
              <a:t>1—</a:t>
            </a:r>
            <a:r>
              <a:rPr lang="zh-CN" altLang="en-US" dirty="0" smtClean="0">
                <a:solidFill>
                  <a:schemeClr val="tx1"/>
                </a:solidFill>
              </a:rPr>
              <a:t>①</a:t>
            </a:r>
            <a:r>
              <a:rPr lang="en-US" altLang="zh-CN" dirty="0" smtClean="0">
                <a:solidFill>
                  <a:schemeClr val="tx1"/>
                </a:solidFill>
              </a:rPr>
              <a:t>CRC</a:t>
            </a:r>
            <a:r>
              <a:rPr lang="zh-CN" altLang="en-US" dirty="0" smtClean="0">
                <a:solidFill>
                  <a:schemeClr val="tx1"/>
                </a:solidFill>
              </a:rPr>
              <a:t>码有错误时</a:t>
            </a:r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(X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≠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，②不同位出错的</a:t>
            </a:r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(X)</a:t>
            </a:r>
            <a:r>
              <a:rPr lang="zh-CN" altLang="en-US" dirty="0" smtClean="0">
                <a:solidFill>
                  <a:schemeClr val="tx1"/>
                </a:solidFill>
              </a:rPr>
              <a:t>不同，③</a:t>
            </a:r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(X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u="sng" dirty="0" smtClean="0">
                <a:solidFill>
                  <a:schemeClr val="tx1"/>
                </a:solidFill>
              </a:rPr>
              <a:t>只与</a:t>
            </a:r>
            <a:r>
              <a:rPr lang="zh-CN" altLang="en-US" u="sng" dirty="0">
                <a:solidFill>
                  <a:schemeClr val="tx1"/>
                </a:solidFill>
              </a:rPr>
              <a:t>码</a:t>
            </a:r>
            <a:r>
              <a:rPr lang="zh-CN" altLang="en-US" u="sng" dirty="0" smtClean="0">
                <a:solidFill>
                  <a:schemeClr val="tx1"/>
                </a:solidFill>
              </a:rPr>
              <a:t>制及</a:t>
            </a:r>
            <a:r>
              <a:rPr lang="en-US" altLang="zh-CN" u="sng" dirty="0" smtClean="0">
                <a:solidFill>
                  <a:schemeClr val="tx1"/>
                </a:solidFill>
              </a:rPr>
              <a:t>G(X)</a:t>
            </a:r>
            <a:r>
              <a:rPr lang="zh-CN" altLang="en-US" u="sng" dirty="0" smtClean="0">
                <a:solidFill>
                  <a:schemeClr val="tx1"/>
                </a:solidFill>
              </a:rPr>
              <a:t>有关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与数据</a:t>
            </a:r>
            <a:r>
              <a:rPr lang="en-US" altLang="zh-CN" sz="2000" dirty="0" smtClean="0">
                <a:solidFill>
                  <a:schemeClr val="tx1"/>
                </a:solidFill>
              </a:rPr>
              <a:t>M</a:t>
            </a:r>
            <a:r>
              <a:rPr lang="zh-CN" altLang="en-US" sz="2000" dirty="0" smtClean="0">
                <a:solidFill>
                  <a:schemeClr val="tx1"/>
                </a:solidFill>
              </a:rPr>
              <a:t>无关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179388" y="2119292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en-US" altLang="zh-CN" dirty="0" smtClean="0">
                <a:solidFill>
                  <a:srgbClr val="990099"/>
                </a:solidFill>
              </a:rPr>
              <a:t>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8—</a:t>
            </a:r>
            <a:r>
              <a:rPr lang="zh-CN" altLang="en-US" dirty="0">
                <a:solidFill>
                  <a:schemeClr val="tx1"/>
                </a:solidFill>
              </a:rPr>
              <a:t>续例</a:t>
            </a:r>
            <a:r>
              <a:rPr lang="en-US" altLang="zh-CN" dirty="0">
                <a:solidFill>
                  <a:schemeClr val="tx1"/>
                </a:solidFill>
              </a:rPr>
              <a:t>7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CRC</a:t>
            </a:r>
            <a:r>
              <a:rPr lang="zh-CN" altLang="en-US" dirty="0" smtClean="0">
                <a:solidFill>
                  <a:schemeClr val="tx1"/>
                </a:solidFill>
              </a:rPr>
              <a:t>码有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位错误时的余数</a:t>
            </a:r>
            <a:r>
              <a:rPr lang="zh-CN" altLang="en-US" dirty="0" smtClean="0">
                <a:solidFill>
                  <a:schemeClr val="tx1"/>
                </a:solidFill>
              </a:rPr>
              <a:t>特性：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7" name="Group 3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777879"/>
              </p:ext>
            </p:extLst>
          </p:nvPr>
        </p:nvGraphicFramePr>
        <p:xfrm>
          <a:off x="1474912" y="2636912"/>
          <a:ext cx="4249737" cy="2749868"/>
        </p:xfrm>
        <a:graphic>
          <a:graphicData uri="http://schemas.openxmlformats.org/drawingml/2006/table">
            <a:tbl>
              <a:tblPr/>
              <a:tblGrid>
                <a:gridCol w="2592387"/>
                <a:gridCol w="792163"/>
                <a:gridCol w="865187"/>
              </a:tblGrid>
              <a:tr h="179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出错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位置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余数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…  m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… r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1  1  0  0  0  1  0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1  1  0  0  0  1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1  1  0  0  0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1  1  0  0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1  0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1  1  0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0  1  0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1  1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0  0  1  0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0  0  0  1  0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1  0  0  0  1  0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" name="AutoShape 22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179263" y="543767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对</a:t>
            </a:r>
            <a:r>
              <a:rPr lang="en-US" altLang="zh-CN" dirty="0" smtClean="0">
                <a:solidFill>
                  <a:schemeClr val="accent2"/>
                </a:solidFill>
              </a:rPr>
              <a:t>R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accent2"/>
                </a:solidFill>
              </a:rPr>
              <a:t>(X)</a:t>
            </a:r>
            <a:r>
              <a:rPr lang="zh-CN" altLang="en-US" dirty="0" smtClean="0">
                <a:solidFill>
                  <a:schemeClr val="accent2"/>
                </a:solidFill>
              </a:rPr>
              <a:t>的要求</a:t>
            </a:r>
            <a:r>
              <a:rPr lang="en-US" altLang="zh-CN" dirty="0" smtClean="0">
                <a:solidFill>
                  <a:schemeClr val="accent2"/>
                </a:solidFill>
              </a:rPr>
              <a:t>2—</a:t>
            </a:r>
            <a:r>
              <a:rPr lang="zh-CN" altLang="en-US" dirty="0">
                <a:solidFill>
                  <a:schemeClr val="tx1"/>
                </a:solidFill>
              </a:rPr>
              <a:t>对任意</a:t>
            </a:r>
            <a:r>
              <a:rPr lang="en-US" altLang="zh-CN" i="1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，若</a:t>
            </a:r>
            <a:r>
              <a:rPr lang="zh-CN" altLang="en-US" dirty="0" smtClean="0">
                <a:solidFill>
                  <a:schemeClr val="tx1"/>
                </a:solidFill>
              </a:rPr>
              <a:t>第</a:t>
            </a:r>
            <a:r>
              <a:rPr lang="en-US" altLang="zh-CN" i="1" dirty="0" err="1" smtClean="0">
                <a:solidFill>
                  <a:schemeClr val="tx1"/>
                </a:solidFill>
                <a:latin typeface="+mn-lt"/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</a:rPr>
              <a:t>位出错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</a:rPr>
              <a:t>余数为</a:t>
            </a:r>
            <a:r>
              <a:rPr lang="en-US" altLang="zh-CN" dirty="0" err="1">
                <a:solidFill>
                  <a:schemeClr val="tx1"/>
                </a:solidFill>
              </a:rPr>
              <a:t>R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i="1" baseline="-16000" dirty="0" err="1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(X)</a:t>
            </a:r>
            <a:r>
              <a:rPr lang="zh-CN" altLang="en-US" dirty="0" smtClean="0">
                <a:solidFill>
                  <a:schemeClr val="tx1"/>
                </a:solidFill>
              </a:rPr>
              <a:t>， 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则有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R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i="1" baseline="-16000" dirty="0" err="1">
                <a:solidFill>
                  <a:schemeClr val="tx1"/>
                </a:solidFill>
                <a:latin typeface="Times New Roman" pitchFamily="18" charset="0"/>
                <a:sym typeface="Symbol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(X)&lt;&lt;1)/G(X)</a:t>
            </a:r>
            <a:r>
              <a:rPr lang="zh-CN" altLang="en-US" dirty="0" smtClean="0">
                <a:solidFill>
                  <a:schemeClr val="tx1"/>
                </a:solidFill>
              </a:rPr>
              <a:t>的余数为</a:t>
            </a:r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i="1" baseline="-16000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i</a:t>
            </a:r>
            <a:r>
              <a:rPr lang="en-US" altLang="zh-CN" baseline="-16000" dirty="0" smtClean="0">
                <a:solidFill>
                  <a:schemeClr val="tx1"/>
                </a:solidFill>
                <a:latin typeface="+mn-ea"/>
                <a:ea typeface="+mn-ea"/>
                <a:sym typeface="Symbol"/>
              </a:rPr>
              <a:t>-</a:t>
            </a:r>
            <a:r>
              <a:rPr lang="en-US" altLang="zh-CN" baseline="-16000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(X)      </a:t>
            </a:r>
            <a:r>
              <a:rPr lang="zh-CN" altLang="en-US" dirty="0" smtClean="0">
                <a:solidFill>
                  <a:srgbClr val="FF3399"/>
                </a:solidFill>
              </a:rPr>
              <a:t>←</a:t>
            </a:r>
            <a:r>
              <a:rPr lang="zh-CN" altLang="en-US" u="sng" dirty="0" smtClean="0">
                <a:solidFill>
                  <a:srgbClr val="FF3399"/>
                </a:solidFill>
              </a:rPr>
              <a:t>循环码</a:t>
            </a:r>
            <a:r>
              <a:rPr lang="zh-CN" altLang="en-US" dirty="0" smtClean="0">
                <a:solidFill>
                  <a:srgbClr val="FF3399"/>
                </a:solidFill>
              </a:rPr>
              <a:t>的由来</a:t>
            </a:r>
            <a:endParaRPr lang="en-US" altLang="zh-CN" sz="2000" dirty="0">
              <a:solidFill>
                <a:srgbClr val="FF3399"/>
              </a:solidFill>
            </a:endParaRPr>
          </a:p>
        </p:txBody>
      </p:sp>
      <p:graphicFrame>
        <p:nvGraphicFramePr>
          <p:cNvPr id="10" name="Group 3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835434"/>
              </p:ext>
            </p:extLst>
          </p:nvPr>
        </p:nvGraphicFramePr>
        <p:xfrm>
          <a:off x="5795912" y="2636912"/>
          <a:ext cx="2376488" cy="2748428"/>
        </p:xfrm>
        <a:graphic>
          <a:graphicData uri="http://schemas.openxmlformats.org/drawingml/2006/table">
            <a:tbl>
              <a:tblPr/>
              <a:tblGrid>
                <a:gridCol w="2376488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特性</a:t>
                      </a:r>
                    </a:p>
                  </a:txBody>
                  <a:tcPr marL="36000" marR="36000" marT="18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/1011= …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/1011= …100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100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/1011= …011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011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/1011= …110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/1011= …111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/1011= …101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 Box 29"/>
          <p:cNvSpPr txBox="1">
            <a:spLocks noChangeArrowheads="1"/>
          </p:cNvSpPr>
          <p:nvPr/>
        </p:nvSpPr>
        <p:spPr bwMode="auto">
          <a:xfrm>
            <a:off x="179388" y="332656"/>
            <a:ext cx="8785225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校验原理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CN" dirty="0" smtClean="0">
                <a:solidFill>
                  <a:schemeClr val="tx1"/>
                </a:solidFill>
              </a:rPr>
              <a:t>CRC</a:t>
            </a:r>
            <a:r>
              <a:rPr lang="zh-CN" altLang="en-US" dirty="0" smtClean="0">
                <a:solidFill>
                  <a:schemeClr val="tx1"/>
                </a:solidFill>
              </a:rPr>
              <a:t>码模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除以</a:t>
            </a:r>
            <a:r>
              <a:rPr lang="en-US" altLang="zh-CN" dirty="0" smtClean="0">
                <a:solidFill>
                  <a:schemeClr val="tx1"/>
                </a:solidFill>
              </a:rPr>
              <a:t>G(X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，余数</a:t>
            </a:r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(X)=0</a:t>
            </a:r>
            <a:r>
              <a:rPr lang="zh-CN" altLang="en-US" dirty="0" smtClean="0">
                <a:solidFill>
                  <a:schemeClr val="tx1"/>
                </a:solidFill>
              </a:rPr>
              <a:t>表示无错误，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                </a:t>
            </a:r>
            <a:r>
              <a:rPr lang="zh-CN" altLang="en-US" dirty="0" smtClean="0">
                <a:solidFill>
                  <a:schemeClr val="tx1"/>
                </a:solidFill>
              </a:rPr>
              <a:t>否则用</a:t>
            </a:r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(X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表明</a:t>
            </a:r>
            <a:r>
              <a:rPr lang="zh-CN" altLang="en-US" u="sng" dirty="0">
                <a:solidFill>
                  <a:srgbClr val="990099"/>
                </a:solidFill>
              </a:rPr>
              <a:t>出错</a:t>
            </a:r>
            <a:r>
              <a:rPr lang="zh-CN" altLang="en-US" u="sng" dirty="0" smtClean="0">
                <a:solidFill>
                  <a:srgbClr val="990099"/>
                </a:solidFill>
              </a:rPr>
              <a:t>位置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79512" y="1412777"/>
            <a:ext cx="801748" cy="4320479"/>
            <a:chOff x="277863" y="1412777"/>
            <a:chExt cx="801748" cy="4320479"/>
          </a:xfrm>
        </p:grpSpPr>
        <p:sp>
          <p:nvSpPr>
            <p:cNvPr id="12" name="Text Box 257"/>
            <p:cNvSpPr txBox="1">
              <a:spLocks noChangeArrowheads="1"/>
            </p:cNvSpPr>
            <p:nvPr/>
          </p:nvSpPr>
          <p:spPr bwMode="auto">
            <a:xfrm>
              <a:off x="277863" y="2852936"/>
              <a:ext cx="432048" cy="23042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rgbClr val="FF3399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dirty="0" smtClean="0">
                  <a:solidFill>
                    <a:schemeClr val="tx1"/>
                  </a:solidFill>
                </a:rPr>
                <a:t>依靠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G(X)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来实现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直接箭头连接符 2"/>
            <p:cNvCxnSpPr>
              <a:stCxn id="12" idx="0"/>
            </p:cNvCxnSpPr>
            <p:nvPr/>
          </p:nvCxnSpPr>
          <p:spPr bwMode="auto">
            <a:xfrm rot="5400000" flipH="1" flipV="1">
              <a:off x="66669" y="1839994"/>
              <a:ext cx="1440160" cy="585725"/>
            </a:xfrm>
            <a:prstGeom prst="bentConnector3">
              <a:avLst>
                <a:gd name="adj1" fmla="val 100013"/>
              </a:avLst>
            </a:prstGeom>
            <a:noFill/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直接箭头连接符 14"/>
            <p:cNvCxnSpPr>
              <a:stCxn id="12" idx="2"/>
            </p:cNvCxnSpPr>
            <p:nvPr/>
          </p:nvCxnSpPr>
          <p:spPr bwMode="auto">
            <a:xfrm rot="16200000" flipH="1">
              <a:off x="480715" y="5170363"/>
              <a:ext cx="576064" cy="549721"/>
            </a:xfrm>
            <a:prstGeom prst="bentConnector3">
              <a:avLst>
                <a:gd name="adj1" fmla="val 100234"/>
              </a:avLst>
            </a:prstGeom>
            <a:noFill/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76FA-0BB5-423B-9CC3-EFF7B402A384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179512" y="337880"/>
            <a:ext cx="8785225" cy="2740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校验方法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accent2"/>
                </a:solidFill>
              </a:rPr>
              <a:t>  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利用循环码的特性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</a:t>
            </a:r>
            <a:r>
              <a:rPr lang="zh-CN" altLang="en-US" dirty="0" smtClean="0">
                <a:solidFill>
                  <a:schemeClr val="tx1"/>
                </a:solidFill>
              </a:rPr>
              <a:t>①求</a:t>
            </a:r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(X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pPr marL="2781300" indent="-2781300"/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</a:t>
            </a:r>
            <a:r>
              <a:rPr lang="zh-CN" altLang="en-US" dirty="0" smtClean="0">
                <a:solidFill>
                  <a:schemeClr val="tx1"/>
                </a:solidFill>
              </a:rPr>
              <a:t>②</a:t>
            </a:r>
            <a:r>
              <a:rPr lang="zh-CN" altLang="en-US" u="sng" dirty="0">
                <a:solidFill>
                  <a:schemeClr val="tx1"/>
                </a:solidFill>
              </a:rPr>
              <a:t>重复</a:t>
            </a:r>
            <a:r>
              <a:rPr lang="zh-CN" altLang="en-US" dirty="0" smtClean="0">
                <a:solidFill>
                  <a:schemeClr val="tx1"/>
                </a:solidFill>
              </a:rPr>
              <a:t>进行</a:t>
            </a:r>
            <a:r>
              <a:rPr lang="en-US" altLang="zh-CN" dirty="0">
                <a:solidFill>
                  <a:schemeClr val="tx1"/>
                </a:solidFill>
              </a:rPr>
              <a:t>CRC</a:t>
            </a:r>
            <a:r>
              <a:rPr lang="zh-CN" altLang="en-US" dirty="0">
                <a:solidFill>
                  <a:schemeClr val="tx1"/>
                </a:solidFill>
              </a:rPr>
              <a:t>码左移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781300" indent="-2781300">
              <a:lnSpc>
                <a:spcPct val="114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   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(X)</a:t>
            </a: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zh-CN" altLang="en-US" u="sng" dirty="0">
                <a:solidFill>
                  <a:srgbClr val="990099"/>
                </a:solidFill>
              </a:rPr>
              <a:t>第</a:t>
            </a:r>
            <a:r>
              <a:rPr lang="en-US" altLang="zh-CN" u="sng" dirty="0">
                <a:solidFill>
                  <a:srgbClr val="990099"/>
                </a:solidFill>
              </a:rPr>
              <a:t>1</a:t>
            </a:r>
            <a:r>
              <a:rPr lang="zh-CN" altLang="en-US" u="sng" dirty="0">
                <a:solidFill>
                  <a:srgbClr val="990099"/>
                </a:solidFill>
              </a:rPr>
              <a:t>位错误码时</a:t>
            </a:r>
            <a:r>
              <a:rPr lang="zh-CN" altLang="en-US" dirty="0" smtClean="0">
                <a:solidFill>
                  <a:schemeClr val="tx1"/>
                </a:solidFill>
              </a:rPr>
              <a:t>纠错、</a:t>
            </a:r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(X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←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X)&lt;&lt;1)/G(X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的余数，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781300" indent="-2781300">
              <a:lnSpc>
                <a:spcPct val="114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</a:t>
            </a:r>
            <a:r>
              <a:rPr lang="zh-CN" altLang="en-US" u="sng" dirty="0" smtClean="0">
                <a:solidFill>
                  <a:schemeClr val="tx1"/>
                </a:solidFill>
              </a:rPr>
              <a:t>直到</a:t>
            </a:r>
            <a:r>
              <a:rPr lang="zh-CN" altLang="en-US" dirty="0" smtClean="0">
                <a:solidFill>
                  <a:schemeClr val="tx1"/>
                </a:solidFill>
              </a:rPr>
              <a:t>数据移完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aphicFrame>
        <p:nvGraphicFramePr>
          <p:cNvPr id="14" name="Group 3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131729"/>
              </p:ext>
            </p:extLst>
          </p:nvPr>
        </p:nvGraphicFramePr>
        <p:xfrm>
          <a:off x="179512" y="3549008"/>
          <a:ext cx="8784976" cy="2328264"/>
        </p:xfrm>
        <a:graphic>
          <a:graphicData uri="http://schemas.openxmlformats.org/drawingml/2006/table">
            <a:tbl>
              <a:tblPr/>
              <a:tblGrid>
                <a:gridCol w="576064"/>
                <a:gridCol w="4824536"/>
                <a:gridCol w="360040"/>
                <a:gridCol w="1872208"/>
                <a:gridCol w="576064"/>
                <a:gridCol w="576064"/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左移次数</a:t>
                      </a:r>
                      <a:endParaRPr kumimoji="1" lang="zh-CN" altLang="en-US" sz="1800" b="1" i="0" u="none" strike="noStrike" cap="none" normalizeH="0" baseline="-18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操作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移出值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 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 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 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 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 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余数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错误位置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CRC/G(X)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1 1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0 0 1 0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(X)&lt;&lt;1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         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(X)&lt;&lt;1)/G(X)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0 0 1 0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(X)&lt;&lt;1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         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(X)&lt;&lt;1)/G(X)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0 0 1 0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 *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(X)&lt;&lt;1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、移出值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取反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(X)&lt;&lt;1)/G(X)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0 0 1 0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* * *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(X)&lt;&lt;1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         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(X)&lt;&lt;1)/G(X)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0 1 0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 * * *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ext Box 317"/>
          <p:cNvSpPr txBox="1">
            <a:spLocks noChangeArrowheads="1"/>
          </p:cNvSpPr>
          <p:nvPr/>
        </p:nvSpPr>
        <p:spPr bwMode="auto">
          <a:xfrm>
            <a:off x="179388" y="301901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en-US" altLang="zh-CN" dirty="0" smtClean="0">
                <a:solidFill>
                  <a:srgbClr val="990099"/>
                </a:solidFill>
              </a:rPr>
              <a:t>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9—</a:t>
            </a:r>
            <a:r>
              <a:rPr lang="zh-CN" altLang="en-US" dirty="0">
                <a:solidFill>
                  <a:schemeClr val="tx1"/>
                </a:solidFill>
              </a:rPr>
              <a:t>续例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CRC</a:t>
            </a:r>
            <a:r>
              <a:rPr lang="zh-CN" altLang="en-US" dirty="0" smtClean="0">
                <a:solidFill>
                  <a:schemeClr val="tx1"/>
                </a:solidFill>
              </a:rPr>
              <a:t>校验过程如下：需移位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次</a:t>
            </a:r>
            <a:endParaRPr lang="zh-CN" altLang="en-US" sz="2000" dirty="0">
              <a:solidFill>
                <a:srgbClr val="990099"/>
              </a:solidFill>
            </a:endParaRPr>
          </a:p>
        </p:txBody>
      </p:sp>
      <p:sp>
        <p:nvSpPr>
          <p:cNvPr id="16" name="AutoShape 2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27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179512" y="587727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特点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纠错成本低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无需译码器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，适用于</a:t>
            </a:r>
            <a:r>
              <a:rPr lang="zh-CN" altLang="en-US" dirty="0">
                <a:solidFill>
                  <a:schemeClr val="tx1"/>
                </a:solidFill>
              </a:rPr>
              <a:t>串行</a:t>
            </a:r>
            <a:r>
              <a:rPr lang="zh-CN" altLang="en-US" dirty="0" smtClean="0">
                <a:solidFill>
                  <a:schemeClr val="tx1"/>
                </a:solidFill>
              </a:rPr>
              <a:t>设备</a:t>
            </a:r>
            <a:endParaRPr lang="en-US" altLang="zh-CN" dirty="0">
              <a:solidFill>
                <a:srgbClr val="FF3399"/>
              </a:solidFill>
            </a:endParaRPr>
          </a:p>
        </p:txBody>
      </p:sp>
      <p:sp>
        <p:nvSpPr>
          <p:cNvPr id="12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AD53-7060-4B1B-8E11-A20B005D6D71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29392" name="Text Box 16"/>
          <p:cNvSpPr txBox="1">
            <a:spLocks noChangeArrowheads="1"/>
          </p:cNvSpPr>
          <p:nvPr/>
        </p:nvSpPr>
        <p:spPr bwMode="auto">
          <a:xfrm>
            <a:off x="179388" y="332656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*G(X)</a:t>
            </a:r>
            <a:r>
              <a:rPr lang="zh-CN" altLang="en-US" dirty="0" smtClean="0">
                <a:solidFill>
                  <a:srgbClr val="C00000"/>
                </a:solidFill>
              </a:rPr>
              <a:t>的选择：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基本要求</a:t>
            </a:r>
            <a:r>
              <a:rPr lang="en-US" altLang="zh-CN" dirty="0" smtClean="0">
                <a:solidFill>
                  <a:schemeClr val="accent2"/>
                </a:solidFill>
              </a:rPr>
              <a:t>— </a:t>
            </a:r>
            <a:r>
              <a:rPr lang="zh-CN" altLang="en-US" dirty="0" smtClean="0">
                <a:solidFill>
                  <a:schemeClr val="tx1"/>
                </a:solidFill>
              </a:rPr>
              <a:t>即对</a:t>
            </a:r>
            <a:r>
              <a:rPr lang="en-US" altLang="zh-CN" sz="2200" dirty="0" smtClean="0">
                <a:solidFill>
                  <a:schemeClr val="tx1"/>
                </a:solidFill>
              </a:rPr>
              <a:t>R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sz="2200" dirty="0">
                <a:solidFill>
                  <a:schemeClr val="tx1"/>
                </a:solidFill>
              </a:rPr>
              <a:t>(X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  <a:r>
              <a:rPr lang="zh-CN" altLang="en-US" sz="2200" dirty="0">
                <a:solidFill>
                  <a:schemeClr val="tx1"/>
                </a:solidFill>
              </a:rPr>
              <a:t>的</a:t>
            </a:r>
            <a:r>
              <a:rPr lang="zh-CN" altLang="en-US" sz="2200" dirty="0" smtClean="0">
                <a:solidFill>
                  <a:schemeClr val="tx1"/>
                </a:solidFill>
              </a:rPr>
              <a:t>要求</a:t>
            </a:r>
            <a:endParaRPr lang="zh-CN" altLang="en-US" sz="220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   ①</a:t>
            </a:r>
            <a:r>
              <a:rPr lang="zh-CN" altLang="en-US" u="sng" dirty="0" smtClean="0">
                <a:solidFill>
                  <a:schemeClr val="tx1"/>
                </a:solidFill>
              </a:rPr>
              <a:t>任何</a:t>
            </a:r>
            <a:r>
              <a:rPr lang="zh-CN" altLang="en-US" u="sng" dirty="0">
                <a:solidFill>
                  <a:schemeClr val="tx1"/>
                </a:solidFill>
              </a:rPr>
              <a:t>一位</a:t>
            </a:r>
            <a:r>
              <a:rPr lang="zh-CN" altLang="en-US" dirty="0">
                <a:solidFill>
                  <a:schemeClr val="tx1"/>
                </a:solidFill>
              </a:rPr>
              <a:t>发生</a:t>
            </a:r>
            <a:r>
              <a:rPr lang="zh-CN" altLang="en-US" dirty="0" smtClean="0">
                <a:solidFill>
                  <a:schemeClr val="tx1"/>
                </a:solidFill>
              </a:rPr>
              <a:t>错误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，应使</a:t>
            </a:r>
            <a:r>
              <a:rPr lang="en-US" altLang="zh-CN" u="sng" dirty="0" smtClean="0">
                <a:solidFill>
                  <a:schemeClr val="accent2"/>
                </a:solidFill>
              </a:rPr>
              <a:t>R</a:t>
            </a:r>
            <a:r>
              <a:rPr lang="en-US" altLang="zh-CN" u="sng" dirty="0" smtClean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u="sng" dirty="0" smtClean="0">
                <a:solidFill>
                  <a:schemeClr val="accent2"/>
                </a:solidFill>
              </a:rPr>
              <a:t>(</a:t>
            </a:r>
            <a:r>
              <a:rPr lang="en-US" altLang="zh-CN" u="sng" dirty="0">
                <a:solidFill>
                  <a:schemeClr val="accent2"/>
                </a:solidFill>
              </a:rPr>
              <a:t>X</a:t>
            </a:r>
            <a:r>
              <a:rPr lang="en-US" altLang="zh-CN" u="sng" dirty="0" smtClean="0">
                <a:solidFill>
                  <a:schemeClr val="accent2"/>
                </a:solidFill>
              </a:rPr>
              <a:t>)</a:t>
            </a:r>
            <a:r>
              <a:rPr lang="zh-CN" altLang="en-US" u="sng" dirty="0" smtClean="0">
                <a:solidFill>
                  <a:schemeClr val="accent2"/>
                </a:solidFill>
              </a:rPr>
              <a:t>不为</a:t>
            </a:r>
            <a:r>
              <a:rPr lang="en-US" altLang="zh-CN" u="sng" dirty="0" smtClean="0">
                <a:solidFill>
                  <a:schemeClr val="accent2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   ②</a:t>
            </a:r>
            <a:r>
              <a:rPr lang="zh-CN" altLang="en-US" u="sng" dirty="0" smtClean="0">
                <a:solidFill>
                  <a:schemeClr val="tx1"/>
                </a:solidFill>
              </a:rPr>
              <a:t>不同位</a:t>
            </a:r>
            <a:r>
              <a:rPr lang="zh-CN" altLang="en-US" dirty="0" smtClean="0">
                <a:solidFill>
                  <a:schemeClr val="tx1"/>
                </a:solidFill>
              </a:rPr>
              <a:t>发生错误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，应使</a:t>
            </a:r>
            <a:r>
              <a:rPr lang="en-US" altLang="zh-CN" u="sng" dirty="0" smtClean="0">
                <a:solidFill>
                  <a:schemeClr val="accent2"/>
                </a:solidFill>
              </a:rPr>
              <a:t>R</a:t>
            </a:r>
            <a:r>
              <a:rPr lang="en-US" altLang="zh-CN" u="sng" dirty="0" smtClean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u="sng" dirty="0" smtClean="0">
                <a:solidFill>
                  <a:schemeClr val="accent2"/>
                </a:solidFill>
              </a:rPr>
              <a:t>(</a:t>
            </a:r>
            <a:r>
              <a:rPr lang="en-US" altLang="zh-CN" u="sng" dirty="0">
                <a:solidFill>
                  <a:schemeClr val="accent2"/>
                </a:solidFill>
              </a:rPr>
              <a:t>X</a:t>
            </a:r>
            <a:r>
              <a:rPr lang="en-US" altLang="zh-CN" u="sng" dirty="0" smtClean="0">
                <a:solidFill>
                  <a:schemeClr val="accent2"/>
                </a:solidFill>
              </a:rPr>
              <a:t>)</a:t>
            </a:r>
            <a:r>
              <a:rPr lang="zh-CN" altLang="en-US" u="sng" dirty="0" smtClean="0">
                <a:solidFill>
                  <a:schemeClr val="accent2"/>
                </a:solidFill>
              </a:rPr>
              <a:t>各不相同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    ③</a:t>
            </a:r>
            <a:r>
              <a:rPr lang="zh-CN" altLang="en-US" dirty="0">
                <a:solidFill>
                  <a:schemeClr val="tx1"/>
                </a:solidFill>
              </a:rPr>
              <a:t>连续</a:t>
            </a:r>
            <a:r>
              <a:rPr lang="zh-CN" altLang="en-US" dirty="0" smtClean="0">
                <a:solidFill>
                  <a:schemeClr val="tx1"/>
                </a:solidFill>
              </a:rPr>
              <a:t>对</a:t>
            </a:r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u="sng" dirty="0">
                <a:solidFill>
                  <a:schemeClr val="tx1"/>
                </a:solidFill>
              </a:rPr>
              <a:t>作补</a:t>
            </a:r>
            <a:r>
              <a:rPr lang="en-US" altLang="zh-CN" u="sng" dirty="0" smtClean="0">
                <a:solidFill>
                  <a:schemeClr val="tx1"/>
                </a:solidFill>
              </a:rPr>
              <a:t>0</a:t>
            </a:r>
            <a:r>
              <a:rPr lang="zh-CN" altLang="en-US" u="sng" dirty="0" smtClean="0">
                <a:solidFill>
                  <a:schemeClr val="tx1"/>
                </a:solidFill>
              </a:rPr>
              <a:t>、模</a:t>
            </a:r>
            <a:r>
              <a:rPr lang="en-US" altLang="zh-CN" u="sng" dirty="0">
                <a:solidFill>
                  <a:schemeClr val="tx1"/>
                </a:solidFill>
              </a:rPr>
              <a:t>2</a:t>
            </a:r>
            <a:r>
              <a:rPr lang="zh-CN" altLang="en-US" u="sng" dirty="0">
                <a:solidFill>
                  <a:schemeClr val="tx1"/>
                </a:solidFill>
              </a:rPr>
              <a:t>除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，应使</a:t>
            </a:r>
            <a:r>
              <a:rPr lang="zh-CN" altLang="en-US" u="sng" dirty="0" smtClean="0">
                <a:solidFill>
                  <a:schemeClr val="accent2"/>
                </a:solidFill>
              </a:rPr>
              <a:t>新</a:t>
            </a:r>
            <a:r>
              <a:rPr lang="en-US" altLang="zh-CN" u="sng" dirty="0" smtClean="0">
                <a:solidFill>
                  <a:schemeClr val="accent2"/>
                </a:solidFill>
              </a:rPr>
              <a:t>R</a:t>
            </a:r>
            <a:r>
              <a:rPr lang="en-US" altLang="zh-CN" u="sng" dirty="0" smtClean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u="sng" dirty="0" smtClean="0">
                <a:solidFill>
                  <a:schemeClr val="accent2"/>
                </a:solidFill>
              </a:rPr>
              <a:t>(</a:t>
            </a:r>
            <a:r>
              <a:rPr lang="en-US" altLang="zh-CN" u="sng" dirty="0">
                <a:solidFill>
                  <a:schemeClr val="accent2"/>
                </a:solidFill>
              </a:rPr>
              <a:t>X</a:t>
            </a:r>
            <a:r>
              <a:rPr lang="en-US" altLang="zh-CN" u="sng" dirty="0" smtClean="0">
                <a:solidFill>
                  <a:schemeClr val="accent2"/>
                </a:solidFill>
              </a:rPr>
              <a:t>)</a:t>
            </a:r>
            <a:r>
              <a:rPr lang="zh-CN" altLang="en-US" u="sng" dirty="0" smtClean="0">
                <a:solidFill>
                  <a:schemeClr val="accent2"/>
                </a:solidFill>
              </a:rPr>
              <a:t>循环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9394" name="Text Box 18"/>
          <p:cNvSpPr txBox="1">
            <a:spLocks noChangeArrowheads="1"/>
          </p:cNvSpPr>
          <p:nvPr/>
        </p:nvSpPr>
        <p:spPr bwMode="auto">
          <a:xfrm>
            <a:off x="179388" y="2636912"/>
            <a:ext cx="8785349" cy="225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/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en-US" altLang="zh-CN" dirty="0" smtClean="0">
                <a:solidFill>
                  <a:schemeClr val="accent2"/>
                </a:solidFill>
              </a:rPr>
              <a:t>  </a:t>
            </a:r>
            <a:r>
              <a:rPr lang="zh-CN" altLang="en-US" dirty="0" smtClean="0">
                <a:solidFill>
                  <a:schemeClr val="accent2"/>
                </a:solidFill>
              </a:rPr>
              <a:t>常用</a:t>
            </a:r>
            <a:r>
              <a:rPr lang="zh-CN" altLang="en-US" dirty="0">
                <a:solidFill>
                  <a:schemeClr val="accent2"/>
                </a:solidFill>
              </a:rPr>
              <a:t>的</a:t>
            </a:r>
            <a:r>
              <a:rPr lang="en-US" altLang="zh-CN" dirty="0">
                <a:solidFill>
                  <a:schemeClr val="accent2"/>
                </a:solidFill>
              </a:rPr>
              <a:t>G(X</a:t>
            </a:r>
            <a:r>
              <a:rPr lang="en-US" altLang="zh-CN" dirty="0" smtClean="0">
                <a:solidFill>
                  <a:schemeClr val="accent2"/>
                </a:solidFill>
              </a:rPr>
              <a:t>)—</a:t>
            </a:r>
            <a:endParaRPr lang="zh-CN" altLang="en-US" dirty="0">
              <a:solidFill>
                <a:schemeClr val="accent2"/>
              </a:solidFill>
            </a:endParaRPr>
          </a:p>
          <a:p>
            <a:pPr marL="1973263" indent="-1973263">
              <a:lnSpc>
                <a:spcPct val="115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CRC-CCITT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</a:rPr>
              <a:t>G(X)=X</a:t>
            </a:r>
            <a:r>
              <a:rPr lang="en-US" altLang="zh-CN" baseline="30000" dirty="0">
                <a:solidFill>
                  <a:schemeClr val="tx1"/>
                </a:solidFill>
              </a:rPr>
              <a:t>16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12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5</a:t>
            </a:r>
            <a:r>
              <a:rPr lang="en-US" altLang="zh-CN" dirty="0">
                <a:solidFill>
                  <a:schemeClr val="tx1"/>
                </a:solidFill>
              </a:rPr>
              <a:t>+1</a:t>
            </a:r>
          </a:p>
          <a:p>
            <a:pPr marL="1973263" indent="-1973263">
              <a:lnSpc>
                <a:spcPct val="11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smtClean="0">
                <a:solidFill>
                  <a:schemeClr val="tx1"/>
                </a:solidFill>
              </a:rPr>
              <a:t> CRC-16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en-US" altLang="zh-CN" dirty="0" smtClean="0">
                <a:solidFill>
                  <a:schemeClr val="tx1"/>
                </a:solidFill>
              </a:rPr>
              <a:t>G(X</a:t>
            </a:r>
            <a:r>
              <a:rPr lang="en-US" altLang="zh-CN" dirty="0">
                <a:solidFill>
                  <a:schemeClr val="tx1"/>
                </a:solidFill>
              </a:rPr>
              <a:t>)=X</a:t>
            </a:r>
            <a:r>
              <a:rPr lang="en-US" altLang="zh-CN" baseline="30000" dirty="0">
                <a:solidFill>
                  <a:schemeClr val="tx1"/>
                </a:solidFill>
              </a:rPr>
              <a:t>16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15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+1</a:t>
            </a:r>
          </a:p>
          <a:p>
            <a:pPr marL="1973263" indent="-1973263">
              <a:lnSpc>
                <a:spcPct val="11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smtClean="0">
                <a:solidFill>
                  <a:schemeClr val="tx1"/>
                </a:solidFill>
              </a:rPr>
              <a:t> CRC-12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en-US" altLang="zh-CN" dirty="0" smtClean="0">
                <a:solidFill>
                  <a:schemeClr val="tx1"/>
                </a:solidFill>
              </a:rPr>
              <a:t>G(X</a:t>
            </a:r>
            <a:r>
              <a:rPr lang="en-US" altLang="zh-CN" dirty="0">
                <a:solidFill>
                  <a:schemeClr val="tx1"/>
                </a:solidFill>
              </a:rPr>
              <a:t>)=X</a:t>
            </a:r>
            <a:r>
              <a:rPr lang="en-US" altLang="zh-CN" baseline="30000" dirty="0">
                <a:solidFill>
                  <a:schemeClr val="tx1"/>
                </a:solidFill>
              </a:rPr>
              <a:t>12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+X+1</a:t>
            </a:r>
          </a:p>
          <a:p>
            <a:pPr marL="1973263" indent="-1973263">
              <a:lnSpc>
                <a:spcPct val="11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smtClean="0">
                <a:solidFill>
                  <a:schemeClr val="tx1"/>
                </a:solidFill>
              </a:rPr>
              <a:t> CRC-32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en-US" altLang="zh-CN" dirty="0" smtClean="0">
                <a:solidFill>
                  <a:schemeClr val="tx1"/>
                </a:solidFill>
              </a:rPr>
              <a:t>G(X</a:t>
            </a:r>
            <a:r>
              <a:rPr lang="en-US" altLang="zh-CN" dirty="0">
                <a:solidFill>
                  <a:schemeClr val="tx1"/>
                </a:solidFill>
              </a:rPr>
              <a:t>)=</a:t>
            </a:r>
            <a:r>
              <a:rPr lang="en-US" altLang="zh-CN" spc="-130" dirty="0" smtClean="0">
                <a:solidFill>
                  <a:schemeClr val="tx1"/>
                </a:solidFill>
              </a:rPr>
              <a:t>X</a:t>
            </a:r>
            <a:r>
              <a:rPr lang="en-US" altLang="zh-CN" spc="-130" baseline="30000" dirty="0" smtClean="0">
                <a:solidFill>
                  <a:schemeClr val="tx1"/>
                </a:solidFill>
              </a:rPr>
              <a:t>32</a:t>
            </a:r>
            <a:r>
              <a:rPr lang="en-US" altLang="zh-CN" spc="-130" dirty="0" smtClean="0">
                <a:solidFill>
                  <a:schemeClr val="tx1"/>
                </a:solidFill>
              </a:rPr>
              <a:t>+X</a:t>
            </a:r>
            <a:r>
              <a:rPr lang="en-US" altLang="zh-CN" spc="-130" baseline="30000" dirty="0" smtClean="0">
                <a:solidFill>
                  <a:schemeClr val="tx1"/>
                </a:solidFill>
              </a:rPr>
              <a:t>26</a:t>
            </a:r>
            <a:r>
              <a:rPr lang="en-US" altLang="zh-CN" spc="-130" dirty="0" smtClean="0">
                <a:solidFill>
                  <a:schemeClr val="tx1"/>
                </a:solidFill>
              </a:rPr>
              <a:t>+X</a:t>
            </a:r>
            <a:r>
              <a:rPr lang="en-US" altLang="zh-CN" spc="-130" baseline="30000" dirty="0" smtClean="0">
                <a:solidFill>
                  <a:schemeClr val="tx1"/>
                </a:solidFill>
              </a:rPr>
              <a:t>23</a:t>
            </a:r>
            <a:r>
              <a:rPr lang="en-US" altLang="zh-CN" spc="-130" dirty="0" smtClean="0">
                <a:solidFill>
                  <a:schemeClr val="tx1"/>
                </a:solidFill>
              </a:rPr>
              <a:t>+X</a:t>
            </a:r>
            <a:r>
              <a:rPr lang="en-US" altLang="zh-CN" spc="-130" baseline="30000" dirty="0" smtClean="0">
                <a:solidFill>
                  <a:schemeClr val="tx1"/>
                </a:solidFill>
              </a:rPr>
              <a:t>16</a:t>
            </a:r>
            <a:r>
              <a:rPr lang="en-US" altLang="zh-CN" spc="-130" dirty="0" smtClean="0">
                <a:solidFill>
                  <a:schemeClr val="tx1"/>
                </a:solidFill>
              </a:rPr>
              <a:t>+X</a:t>
            </a:r>
            <a:r>
              <a:rPr lang="en-US" altLang="zh-CN" spc="-130" baseline="30000" dirty="0" smtClean="0">
                <a:solidFill>
                  <a:schemeClr val="tx1"/>
                </a:solidFill>
              </a:rPr>
              <a:t>12</a:t>
            </a:r>
            <a:r>
              <a:rPr lang="en-US" altLang="zh-CN" spc="-130" dirty="0" smtClean="0">
                <a:solidFill>
                  <a:schemeClr val="tx1"/>
                </a:solidFill>
              </a:rPr>
              <a:t>+X</a:t>
            </a:r>
            <a:r>
              <a:rPr lang="en-US" altLang="zh-CN" spc="-130" baseline="30000" dirty="0" smtClean="0">
                <a:solidFill>
                  <a:schemeClr val="tx1"/>
                </a:solidFill>
              </a:rPr>
              <a:t>11</a:t>
            </a:r>
            <a:r>
              <a:rPr lang="en-US" altLang="zh-CN" spc="-130" dirty="0" smtClean="0">
                <a:solidFill>
                  <a:schemeClr val="tx1"/>
                </a:solidFill>
              </a:rPr>
              <a:t>+X</a:t>
            </a:r>
            <a:r>
              <a:rPr lang="en-US" altLang="zh-CN" spc="-130" baseline="30000" dirty="0" smtClean="0">
                <a:solidFill>
                  <a:schemeClr val="tx1"/>
                </a:solidFill>
              </a:rPr>
              <a:t>10</a:t>
            </a:r>
            <a:r>
              <a:rPr lang="en-US" altLang="zh-CN" spc="-130" dirty="0" smtClean="0">
                <a:solidFill>
                  <a:schemeClr val="tx1"/>
                </a:solidFill>
              </a:rPr>
              <a:t>+X</a:t>
            </a:r>
            <a:r>
              <a:rPr lang="en-US" altLang="zh-CN" spc="-130" baseline="30000" dirty="0" smtClean="0">
                <a:solidFill>
                  <a:schemeClr val="tx1"/>
                </a:solidFill>
              </a:rPr>
              <a:t>8</a:t>
            </a:r>
            <a:r>
              <a:rPr lang="en-US" altLang="zh-CN" spc="-130" dirty="0" smtClean="0">
                <a:solidFill>
                  <a:schemeClr val="tx1"/>
                </a:solidFill>
              </a:rPr>
              <a:t>+X</a:t>
            </a:r>
            <a:r>
              <a:rPr lang="en-US" altLang="zh-CN" spc="-130" baseline="30000" dirty="0" smtClean="0">
                <a:solidFill>
                  <a:schemeClr val="tx1"/>
                </a:solidFill>
              </a:rPr>
              <a:t>7</a:t>
            </a:r>
            <a:r>
              <a:rPr lang="en-US" altLang="zh-CN" spc="-130" dirty="0" smtClean="0">
                <a:solidFill>
                  <a:schemeClr val="tx1"/>
                </a:solidFill>
              </a:rPr>
              <a:t>+X</a:t>
            </a:r>
            <a:r>
              <a:rPr lang="en-US" altLang="zh-CN" spc="-130" baseline="30000" dirty="0" smtClean="0">
                <a:solidFill>
                  <a:schemeClr val="tx1"/>
                </a:solidFill>
              </a:rPr>
              <a:t>5</a:t>
            </a:r>
            <a:r>
              <a:rPr lang="en-US" altLang="zh-CN" spc="-130" dirty="0" smtClean="0">
                <a:solidFill>
                  <a:schemeClr val="tx1"/>
                </a:solidFill>
              </a:rPr>
              <a:t>+X</a:t>
            </a:r>
            <a:r>
              <a:rPr lang="en-US" altLang="zh-CN" spc="-130" baseline="30000" dirty="0" smtClean="0">
                <a:solidFill>
                  <a:schemeClr val="tx1"/>
                </a:solidFill>
              </a:rPr>
              <a:t>4</a:t>
            </a:r>
            <a:r>
              <a:rPr lang="en-US" altLang="zh-CN" spc="-130" dirty="0" smtClean="0">
                <a:solidFill>
                  <a:schemeClr val="tx1"/>
                </a:solidFill>
              </a:rPr>
              <a:t>+X</a:t>
            </a:r>
            <a:r>
              <a:rPr lang="en-US" altLang="zh-CN" spc="-130" baseline="30000" dirty="0" smtClean="0">
                <a:solidFill>
                  <a:schemeClr val="tx1"/>
                </a:solidFill>
              </a:rPr>
              <a:t>2</a:t>
            </a:r>
            <a:r>
              <a:rPr lang="en-US" altLang="zh-CN" spc="-130" dirty="0" smtClean="0">
                <a:solidFill>
                  <a:schemeClr val="tx1"/>
                </a:solidFill>
              </a:rPr>
              <a:t>+X+1</a:t>
            </a:r>
            <a:endParaRPr lang="en-US" altLang="zh-CN" spc="-130" dirty="0">
              <a:solidFill>
                <a:schemeClr val="tx1"/>
              </a:solidFill>
            </a:endParaRPr>
          </a:p>
        </p:txBody>
      </p:sp>
      <p:sp>
        <p:nvSpPr>
          <p:cNvPr id="229395" name="Text Box 19"/>
          <p:cNvSpPr txBox="1">
            <a:spLocks noChangeArrowheads="1"/>
          </p:cNvSpPr>
          <p:nvPr/>
        </p:nvSpPr>
        <p:spPr bwMode="auto">
          <a:xfrm>
            <a:off x="179512" y="479715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dirty="0" smtClean="0">
                <a:solidFill>
                  <a:srgbClr val="C00000"/>
                </a:solidFill>
              </a:rPr>
              <a:t>  *</a:t>
            </a:r>
            <a:r>
              <a:rPr lang="zh-CN" altLang="en-US" dirty="0" smtClean="0">
                <a:solidFill>
                  <a:srgbClr val="C00000"/>
                </a:solidFill>
              </a:rPr>
              <a:t>校验能力：</a:t>
            </a:r>
            <a:r>
              <a:rPr lang="zh-CN" altLang="en-US" dirty="0" smtClean="0">
                <a:solidFill>
                  <a:schemeClr val="tx1"/>
                </a:solidFill>
              </a:rPr>
              <a:t>由</a:t>
            </a:r>
            <a:r>
              <a:rPr lang="en-US" altLang="zh-CN" dirty="0" smtClean="0">
                <a:solidFill>
                  <a:schemeClr val="tx1"/>
                </a:solidFill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</a:rPr>
              <a:t>及</a:t>
            </a:r>
            <a:r>
              <a:rPr lang="en-US" altLang="zh-CN" dirty="0" smtClean="0">
                <a:solidFill>
                  <a:schemeClr val="tx1"/>
                </a:solidFill>
              </a:rPr>
              <a:t>G(X)</a:t>
            </a:r>
            <a:r>
              <a:rPr lang="zh-CN" altLang="en-US" dirty="0" smtClean="0">
                <a:solidFill>
                  <a:schemeClr val="tx1"/>
                </a:solidFill>
              </a:rPr>
              <a:t>决定，</a:t>
            </a:r>
            <a:r>
              <a:rPr lang="zh-CN" altLang="en-US" u="sng" dirty="0" smtClean="0">
                <a:solidFill>
                  <a:srgbClr val="990099"/>
                </a:solidFill>
              </a:rPr>
              <a:t>检错能力较强</a:t>
            </a:r>
            <a:r>
              <a:rPr lang="zh-CN" altLang="en-US" dirty="0" smtClean="0">
                <a:solidFill>
                  <a:schemeClr val="tx1"/>
                </a:solidFill>
              </a:rPr>
              <a:t>、纠错能力较弱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9396" name="Text Box 20"/>
          <p:cNvSpPr txBox="1">
            <a:spLocks noChangeArrowheads="1"/>
          </p:cNvSpPr>
          <p:nvPr/>
        </p:nvSpPr>
        <p:spPr bwMode="auto">
          <a:xfrm>
            <a:off x="179388" y="5303530"/>
            <a:ext cx="87852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应用：</a:t>
            </a:r>
            <a:r>
              <a:rPr lang="zh-CN" altLang="en-US" u="sng" dirty="0">
                <a:solidFill>
                  <a:schemeClr val="accent2"/>
                </a:solidFill>
              </a:rPr>
              <a:t>广泛</a:t>
            </a:r>
            <a:r>
              <a:rPr lang="zh-CN" altLang="en-US" dirty="0">
                <a:solidFill>
                  <a:schemeClr val="tx1"/>
                </a:solidFill>
              </a:rPr>
              <a:t>应用于</a:t>
            </a:r>
            <a:r>
              <a:rPr lang="en-US" altLang="zh-CN" dirty="0">
                <a:solidFill>
                  <a:schemeClr val="tx1"/>
                </a:solidFill>
              </a:rPr>
              <a:t>MEM</a:t>
            </a:r>
            <a:r>
              <a:rPr lang="zh-CN" altLang="en-US" dirty="0">
                <a:solidFill>
                  <a:schemeClr val="tx1"/>
                </a:solidFill>
              </a:rPr>
              <a:t>传送、网络通信等</a:t>
            </a:r>
            <a:r>
              <a:rPr lang="zh-CN" altLang="en-US" dirty="0" smtClean="0">
                <a:solidFill>
                  <a:schemeClr val="tx1"/>
                </a:solidFill>
              </a:rPr>
              <a:t>方面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检错要求高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pPr marL="1698625" indent="-1698625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                                            CRC</a:t>
            </a:r>
            <a:r>
              <a:rPr lang="zh-CN" altLang="en-US" sz="2000" dirty="0" smtClean="0">
                <a:solidFill>
                  <a:schemeClr val="tx1"/>
                </a:solidFill>
              </a:rPr>
              <a:t>＋错时重发←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┘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229397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22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2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94" grpId="0"/>
      <p:bldP spid="229395" grpId="0"/>
      <p:bldP spid="22939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526"/>
          <p:cNvSpPr txBox="1">
            <a:spLocks noChangeArrowheads="1"/>
          </p:cNvSpPr>
          <p:nvPr/>
        </p:nvSpPr>
        <p:spPr bwMode="auto">
          <a:xfrm>
            <a:off x="179512" y="170080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应用所需的数据类型：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3" name="Text Box 504"/>
          <p:cNvSpPr txBox="1">
            <a:spLocks noChangeArrowheads="1"/>
          </p:cNvSpPr>
          <p:nvPr/>
        </p:nvSpPr>
        <p:spPr bwMode="auto">
          <a:xfrm>
            <a:off x="838200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§2.2 </a:t>
            </a:r>
            <a:r>
              <a:rPr lang="zh-CN" altLang="en-US" sz="3200" dirty="0">
                <a:solidFill>
                  <a:schemeClr val="tx1"/>
                </a:solidFill>
              </a:rPr>
              <a:t>数据的表示</a:t>
            </a:r>
          </a:p>
        </p:txBody>
      </p:sp>
      <p:sp>
        <p:nvSpPr>
          <p:cNvPr id="4" name="Text Box 526"/>
          <p:cNvSpPr txBox="1">
            <a:spLocks noChangeArrowheads="1"/>
          </p:cNvSpPr>
          <p:nvPr/>
        </p:nvSpPr>
        <p:spPr bwMode="auto">
          <a:xfrm>
            <a:off x="179388" y="908720"/>
            <a:ext cx="8785225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数据类型：</a:t>
            </a:r>
            <a:r>
              <a:rPr lang="zh-CN" altLang="en-US" dirty="0" smtClean="0">
                <a:solidFill>
                  <a:schemeClr val="tx1"/>
                </a:solidFill>
              </a:rPr>
              <a:t>一</a:t>
            </a:r>
            <a:r>
              <a:rPr lang="zh-CN" altLang="en-US" dirty="0">
                <a:solidFill>
                  <a:schemeClr val="tx1"/>
                </a:solidFill>
              </a:rPr>
              <a:t>个</a:t>
            </a:r>
            <a:r>
              <a:rPr lang="zh-CN" altLang="en-US" u="sng" dirty="0">
                <a:solidFill>
                  <a:schemeClr val="tx1"/>
                </a:solidFill>
              </a:rPr>
              <a:t>值的集合</a:t>
            </a:r>
            <a:r>
              <a:rPr lang="zh-CN" altLang="en-US" dirty="0">
                <a:solidFill>
                  <a:schemeClr val="tx1"/>
                </a:solidFill>
              </a:rPr>
              <a:t>、定义在该值集上的</a:t>
            </a:r>
            <a:r>
              <a:rPr lang="zh-CN" altLang="en-US" u="sng" dirty="0">
                <a:solidFill>
                  <a:schemeClr val="tx1"/>
                </a:solidFill>
              </a:rPr>
              <a:t>一组操作</a:t>
            </a:r>
            <a:endParaRPr lang="en-US" altLang="zh-CN" u="sng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2000" b="0" dirty="0">
                <a:solidFill>
                  <a:schemeClr val="tx1"/>
                </a:solidFill>
              </a:rPr>
              <a:t>      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              └→</a:t>
            </a:r>
            <a:r>
              <a:rPr lang="zh-CN" altLang="en-US" sz="1800" dirty="0" smtClean="0">
                <a:solidFill>
                  <a:schemeClr val="tx1"/>
                </a:solidFill>
              </a:rPr>
              <a:t>计算机中，不同码制的同一操作结果不同</a:t>
            </a:r>
            <a:r>
              <a:rPr lang="zh-CN" altLang="en-US" sz="2000" dirty="0" smtClean="0">
                <a:solidFill>
                  <a:schemeClr val="tx1"/>
                </a:solidFill>
              </a:rPr>
              <a:t>←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┘</a:t>
            </a:r>
            <a:endParaRPr lang="en-US" altLang="zh-CN" sz="2000" b="0" dirty="0" smtClean="0">
              <a:solidFill>
                <a:schemeClr val="tx1"/>
              </a:solidFill>
            </a:endParaRPr>
          </a:p>
        </p:txBody>
      </p:sp>
      <p:grpSp>
        <p:nvGrpSpPr>
          <p:cNvPr id="5" name="Group 544"/>
          <p:cNvGrpSpPr>
            <a:grpSpLocks/>
          </p:cNvGrpSpPr>
          <p:nvPr/>
        </p:nvGrpSpPr>
        <p:grpSpPr bwMode="auto">
          <a:xfrm>
            <a:off x="1403648" y="2204864"/>
            <a:ext cx="6481763" cy="1697038"/>
            <a:chOff x="975" y="572"/>
            <a:chExt cx="4083" cy="1069"/>
          </a:xfrm>
        </p:grpSpPr>
        <p:sp>
          <p:nvSpPr>
            <p:cNvPr id="6" name="AutoShape 545"/>
            <p:cNvSpPr>
              <a:spLocks/>
            </p:cNvSpPr>
            <p:nvPr/>
          </p:nvSpPr>
          <p:spPr bwMode="auto">
            <a:xfrm>
              <a:off x="2291" y="618"/>
              <a:ext cx="46" cy="363"/>
            </a:xfrm>
            <a:prstGeom prst="leftBrace">
              <a:avLst>
                <a:gd name="adj1" fmla="val 65761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546"/>
            <p:cNvSpPr>
              <a:spLocks/>
            </p:cNvSpPr>
            <p:nvPr/>
          </p:nvSpPr>
          <p:spPr bwMode="auto">
            <a:xfrm>
              <a:off x="2292" y="1061"/>
              <a:ext cx="29" cy="489"/>
            </a:xfrm>
            <a:prstGeom prst="leftBrace">
              <a:avLst>
                <a:gd name="adj1" fmla="val 125926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547"/>
            <p:cNvSpPr>
              <a:spLocks/>
            </p:cNvSpPr>
            <p:nvPr/>
          </p:nvSpPr>
          <p:spPr bwMode="auto">
            <a:xfrm>
              <a:off x="1384" y="844"/>
              <a:ext cx="29" cy="462"/>
            </a:xfrm>
            <a:prstGeom prst="leftBrace">
              <a:avLst>
                <a:gd name="adj1" fmla="val 11777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548"/>
            <p:cNvSpPr txBox="1">
              <a:spLocks noChangeArrowheads="1"/>
            </p:cNvSpPr>
            <p:nvPr/>
          </p:nvSpPr>
          <p:spPr bwMode="auto">
            <a:xfrm>
              <a:off x="975" y="1026"/>
              <a:ext cx="408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10" name="Text Box 549"/>
            <p:cNvSpPr txBox="1">
              <a:spLocks noChangeArrowheads="1"/>
            </p:cNvSpPr>
            <p:nvPr/>
          </p:nvSpPr>
          <p:spPr bwMode="auto">
            <a:xfrm>
              <a:off x="1430" y="708"/>
              <a:ext cx="867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dist">
                <a:lnSpc>
                  <a:spcPct val="100000"/>
                </a:lnSpc>
              </a:pPr>
              <a:r>
                <a:rPr lang="zh-CN" altLang="en-US" sz="2000" spc="600" dirty="0">
                  <a:solidFill>
                    <a:schemeClr val="tx1"/>
                  </a:solidFill>
                </a:rPr>
                <a:t>数值数据</a:t>
              </a:r>
            </a:p>
          </p:txBody>
        </p:sp>
        <p:sp>
          <p:nvSpPr>
            <p:cNvPr id="11" name="Text Box 550"/>
            <p:cNvSpPr txBox="1">
              <a:spLocks noChangeArrowheads="1"/>
            </p:cNvSpPr>
            <p:nvPr/>
          </p:nvSpPr>
          <p:spPr bwMode="auto">
            <a:xfrm>
              <a:off x="1430" y="1197"/>
              <a:ext cx="86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非数值数据</a:t>
              </a:r>
            </a:p>
          </p:txBody>
        </p:sp>
        <p:sp>
          <p:nvSpPr>
            <p:cNvPr id="12" name="Text Box 551"/>
            <p:cNvSpPr txBox="1">
              <a:spLocks noChangeArrowheads="1"/>
            </p:cNvSpPr>
            <p:nvPr/>
          </p:nvSpPr>
          <p:spPr bwMode="auto">
            <a:xfrm>
              <a:off x="2382" y="1016"/>
              <a:ext cx="2069" cy="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逻辑数  </a:t>
              </a:r>
              <a:r>
                <a:rPr lang="zh-CN" altLang="en-US" sz="2000" dirty="0" smtClean="0">
                  <a:solidFill>
                    <a:srgbClr val="990099"/>
                  </a:solidFill>
                </a:rPr>
                <a:t>  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--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布尔数</a:t>
              </a:r>
              <a:endParaRPr lang="zh-CN" altLang="en-US" sz="20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字符</a:t>
              </a:r>
              <a:r>
                <a:rPr lang="en-US" altLang="zh-CN" sz="2000" dirty="0">
                  <a:solidFill>
                    <a:srgbClr val="990099"/>
                  </a:solidFill>
                </a:rPr>
                <a:t>(</a:t>
              </a:r>
              <a:r>
                <a:rPr lang="zh-CN" altLang="en-US" sz="2000" dirty="0">
                  <a:solidFill>
                    <a:srgbClr val="990099"/>
                  </a:solidFill>
                </a:rPr>
                <a:t>串</a:t>
              </a:r>
              <a:r>
                <a:rPr lang="en-US" altLang="zh-CN" sz="2000" dirty="0">
                  <a:solidFill>
                    <a:srgbClr val="990099"/>
                  </a:solidFill>
                </a:rPr>
                <a:t>)  </a:t>
              </a:r>
              <a:r>
                <a:rPr lang="en-US" altLang="zh-CN" sz="2000" dirty="0">
                  <a:solidFill>
                    <a:schemeClr val="tx1"/>
                  </a:solidFill>
                </a:rPr>
                <a:t>--</a:t>
              </a:r>
              <a:r>
                <a:rPr lang="zh-CN" altLang="en-US" sz="2000" dirty="0">
                  <a:solidFill>
                    <a:schemeClr val="tx1"/>
                  </a:solidFill>
                </a:rPr>
                <a:t>含汉字</a:t>
              </a:r>
            </a:p>
            <a:p>
              <a:pPr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rgbClr val="990099"/>
                  </a:solidFill>
                </a:rPr>
                <a:t>其它      </a:t>
              </a:r>
              <a:r>
                <a:rPr lang="en-US" altLang="zh-CN" sz="2000" dirty="0">
                  <a:solidFill>
                    <a:schemeClr val="tx1"/>
                  </a:solidFill>
                </a:rPr>
                <a:t>--</a:t>
              </a:r>
              <a:r>
                <a:rPr lang="zh-CN" altLang="en-US" sz="2000" dirty="0">
                  <a:solidFill>
                    <a:schemeClr val="tx1"/>
                  </a:solidFill>
                </a:rPr>
                <a:t>声音、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图形等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52"/>
            <p:cNvSpPr txBox="1">
              <a:spLocks noChangeArrowheads="1"/>
            </p:cNvSpPr>
            <p:nvPr/>
          </p:nvSpPr>
          <p:spPr bwMode="auto">
            <a:xfrm>
              <a:off x="2382" y="572"/>
              <a:ext cx="2676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无符号数  </a:t>
              </a:r>
              <a:r>
                <a:rPr lang="en-US" altLang="zh-CN" sz="2000" dirty="0">
                  <a:solidFill>
                    <a:schemeClr val="tx1"/>
                  </a:solidFill>
                </a:rPr>
                <a:t>--</a:t>
              </a:r>
              <a:r>
                <a:rPr lang="zh-CN" altLang="en-US" sz="2000" dirty="0">
                  <a:solidFill>
                    <a:schemeClr val="tx1"/>
                  </a:solidFill>
                </a:rPr>
                <a:t>自然数</a:t>
              </a:r>
            </a:p>
            <a:p>
              <a:pPr>
                <a:lnSpc>
                  <a:spcPct val="135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有符号数  </a:t>
              </a:r>
              <a:r>
                <a:rPr lang="en-US" altLang="zh-CN" sz="2000" dirty="0">
                  <a:solidFill>
                    <a:schemeClr val="tx1"/>
                  </a:solidFill>
                </a:rPr>
                <a:t>--</a:t>
              </a:r>
              <a:r>
                <a:rPr lang="zh-CN" altLang="en-US" sz="2000" dirty="0">
                  <a:solidFill>
                    <a:schemeClr val="tx1"/>
                  </a:solidFill>
                </a:rPr>
                <a:t>整数、纯小数、实数等</a:t>
              </a:r>
            </a:p>
          </p:txBody>
        </p:sp>
      </p:grpSp>
      <p:sp>
        <p:nvSpPr>
          <p:cNvPr id="27" name="Text Box 526"/>
          <p:cNvSpPr txBox="1">
            <a:spLocks noChangeArrowheads="1"/>
          </p:cNvSpPr>
          <p:nvPr/>
        </p:nvSpPr>
        <p:spPr bwMode="auto">
          <a:xfrm>
            <a:off x="179512" y="386104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计算机支持的数据类型：</a:t>
            </a:r>
            <a:r>
              <a:rPr lang="zh-CN" altLang="en-US" u="sng" dirty="0" smtClean="0">
                <a:solidFill>
                  <a:schemeClr val="tx1"/>
                </a:solidFill>
              </a:rPr>
              <a:t>最</a:t>
            </a:r>
            <a:r>
              <a:rPr lang="zh-CN" altLang="en-US" u="sng" dirty="0">
                <a:solidFill>
                  <a:schemeClr val="tx1"/>
                </a:solidFill>
              </a:rPr>
              <a:t>常用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最基本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</a:rPr>
              <a:t>数据类型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8" name="Text Box 555"/>
          <p:cNvSpPr txBox="1">
            <a:spLocks noChangeArrowheads="1"/>
          </p:cNvSpPr>
          <p:nvPr/>
        </p:nvSpPr>
        <p:spPr bwMode="auto">
          <a:xfrm>
            <a:off x="179263" y="436510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*数据的</a:t>
            </a:r>
            <a:r>
              <a:rPr lang="zh-CN" altLang="en-US" dirty="0">
                <a:solidFill>
                  <a:srgbClr val="C00000"/>
                </a:solidFill>
              </a:rPr>
              <a:t>类型</a:t>
            </a:r>
            <a:r>
              <a:rPr lang="zh-CN" altLang="en-US" dirty="0" smtClean="0">
                <a:solidFill>
                  <a:srgbClr val="C00000"/>
                </a:solidFill>
              </a:rPr>
              <a:t>转换：</a:t>
            </a:r>
            <a:r>
              <a:rPr lang="zh-CN" altLang="en-US" dirty="0" smtClean="0">
                <a:solidFill>
                  <a:schemeClr val="tx1"/>
                </a:solidFill>
              </a:rPr>
              <a:t>由程序员、编译程序共同完成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9" name="Group 556"/>
          <p:cNvGrpSpPr>
            <a:grpSpLocks/>
          </p:cNvGrpSpPr>
          <p:nvPr/>
        </p:nvGrpSpPr>
        <p:grpSpPr bwMode="auto">
          <a:xfrm>
            <a:off x="1691680" y="4945732"/>
            <a:ext cx="7056443" cy="571500"/>
            <a:chOff x="1158" y="2165"/>
            <a:chExt cx="4445" cy="360"/>
          </a:xfrm>
        </p:grpSpPr>
        <p:sp>
          <p:nvSpPr>
            <p:cNvPr id="30" name="Text Box 557"/>
            <p:cNvSpPr txBox="1">
              <a:spLocks noChangeArrowheads="1"/>
            </p:cNvSpPr>
            <p:nvPr/>
          </p:nvSpPr>
          <p:spPr bwMode="auto">
            <a:xfrm>
              <a:off x="2117" y="2165"/>
              <a:ext cx="54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990099"/>
                  </a:solidFill>
                </a:rPr>
                <a:t>程序员</a:t>
              </a:r>
            </a:p>
          </p:txBody>
        </p:sp>
        <p:sp>
          <p:nvSpPr>
            <p:cNvPr id="31" name="Text Box 558"/>
            <p:cNvSpPr txBox="1">
              <a:spLocks noChangeArrowheads="1"/>
            </p:cNvSpPr>
            <p:nvPr/>
          </p:nvSpPr>
          <p:spPr bwMode="auto">
            <a:xfrm>
              <a:off x="1158" y="2165"/>
              <a:ext cx="893" cy="36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应用中的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数据类型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2" name="Text Box 559"/>
            <p:cNvSpPr txBox="1">
              <a:spLocks noChangeArrowheads="1"/>
            </p:cNvSpPr>
            <p:nvPr/>
          </p:nvSpPr>
          <p:spPr bwMode="auto">
            <a:xfrm>
              <a:off x="2702" y="2165"/>
              <a:ext cx="1210" cy="36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编程语言支持的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数据类型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 Box 560"/>
            <p:cNvSpPr txBox="1">
              <a:spLocks noChangeArrowheads="1"/>
            </p:cNvSpPr>
            <p:nvPr/>
          </p:nvSpPr>
          <p:spPr bwMode="auto">
            <a:xfrm>
              <a:off x="4714" y="2165"/>
              <a:ext cx="889" cy="36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rgbClr val="FF3399"/>
                  </a:solidFill>
                </a:rPr>
                <a:t>硬件支持的</a:t>
              </a:r>
              <a:endParaRPr lang="en-US" altLang="zh-CN" sz="1800" dirty="0" smtClean="0">
                <a:solidFill>
                  <a:srgbClr val="FF3399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数据类型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4" name="Line 561"/>
            <p:cNvSpPr>
              <a:spLocks noChangeShapeType="1"/>
            </p:cNvSpPr>
            <p:nvPr/>
          </p:nvSpPr>
          <p:spPr bwMode="auto">
            <a:xfrm>
              <a:off x="2051" y="2392"/>
              <a:ext cx="648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Text Box 562"/>
            <p:cNvSpPr txBox="1">
              <a:spLocks noChangeArrowheads="1"/>
            </p:cNvSpPr>
            <p:nvPr/>
          </p:nvSpPr>
          <p:spPr bwMode="auto">
            <a:xfrm>
              <a:off x="3970" y="2165"/>
              <a:ext cx="68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990099"/>
                  </a:solidFill>
                </a:rPr>
                <a:t>编译程序</a:t>
              </a:r>
            </a:p>
          </p:txBody>
        </p:sp>
        <p:sp>
          <p:nvSpPr>
            <p:cNvPr id="36" name="Line 563"/>
            <p:cNvSpPr>
              <a:spLocks noChangeShapeType="1"/>
            </p:cNvSpPr>
            <p:nvPr/>
          </p:nvSpPr>
          <p:spPr bwMode="auto">
            <a:xfrm flipV="1">
              <a:off x="3912" y="2392"/>
              <a:ext cx="80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37" name="Text Box 555"/>
          <p:cNvSpPr txBox="1">
            <a:spLocks noChangeArrowheads="1"/>
          </p:cNvSpPr>
          <p:nvPr/>
        </p:nvSpPr>
        <p:spPr bwMode="auto">
          <a:xfrm>
            <a:off x="107504" y="5510959"/>
            <a:ext cx="8785225" cy="726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 smtClean="0">
                <a:solidFill>
                  <a:srgbClr val="990099"/>
                </a:solidFill>
              </a:rPr>
              <a:t>        例</a:t>
            </a:r>
            <a:r>
              <a:rPr lang="en-US" altLang="zh-CN" sz="2000" dirty="0" smtClean="0">
                <a:solidFill>
                  <a:srgbClr val="990099"/>
                </a:solidFill>
              </a:rPr>
              <a:t>—</a:t>
            </a:r>
            <a:r>
              <a:rPr lang="en-US" altLang="zh-CN" sz="2000" dirty="0" smtClean="0">
                <a:solidFill>
                  <a:schemeClr val="tx1"/>
                </a:solidFill>
              </a:rPr>
              <a:t>50</a:t>
            </a:r>
            <a:r>
              <a:rPr lang="zh-CN" altLang="en-US" sz="2000" dirty="0" smtClean="0">
                <a:solidFill>
                  <a:schemeClr val="tx1"/>
                </a:solidFill>
              </a:rPr>
              <a:t>位整数操作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个</a:t>
            </a:r>
            <a:r>
              <a:rPr lang="en-US" altLang="zh-CN" sz="2000" dirty="0" smtClean="0">
                <a:solidFill>
                  <a:schemeClr val="tx1"/>
                </a:solidFill>
              </a:rPr>
              <a:t>long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int</a:t>
            </a:r>
            <a:r>
              <a:rPr lang="zh-CN" altLang="en-US" sz="2000" dirty="0" smtClean="0">
                <a:solidFill>
                  <a:schemeClr val="tx1"/>
                </a:solidFill>
              </a:rPr>
              <a:t>操作   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4</a:t>
            </a:r>
            <a:r>
              <a:rPr lang="zh-CN" altLang="en-US" sz="2000" dirty="0" smtClean="0">
                <a:solidFill>
                  <a:schemeClr val="tx1"/>
                </a:solidFill>
              </a:rPr>
              <a:t>个</a:t>
            </a:r>
            <a:r>
              <a:rPr lang="en-US" altLang="zh-CN" sz="2000" dirty="0" smtClean="0">
                <a:solidFill>
                  <a:schemeClr val="tx1"/>
                </a:solidFill>
              </a:rPr>
              <a:t>16</a:t>
            </a:r>
            <a:r>
              <a:rPr lang="zh-CN" altLang="en-US" sz="2000" dirty="0" smtClean="0">
                <a:solidFill>
                  <a:schemeClr val="tx1"/>
                </a:solidFill>
              </a:rPr>
              <a:t>位操作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                                     </a:t>
            </a:r>
            <a:r>
              <a:rPr lang="en-US" altLang="zh-CN" sz="1800" dirty="0">
                <a:solidFill>
                  <a:schemeClr val="tx1"/>
                </a:solidFill>
              </a:rPr>
              <a:t>(16</a:t>
            </a:r>
            <a:r>
              <a:rPr lang="zh-CN" altLang="en-US" sz="1800" dirty="0" smtClean="0">
                <a:solidFill>
                  <a:schemeClr val="tx1"/>
                </a:solidFill>
              </a:rPr>
              <a:t>位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</a:rPr>
              <a:t>)                  (16</a:t>
            </a:r>
            <a:r>
              <a:rPr lang="zh-CN" altLang="en-US" sz="1800" dirty="0" smtClean="0">
                <a:solidFill>
                  <a:schemeClr val="tx1"/>
                </a:solidFill>
              </a:rPr>
              <a:t>位</a:t>
            </a:r>
            <a:r>
              <a:rPr lang="en-US" altLang="zh-CN" sz="1800" dirty="0" smtClean="0">
                <a:solidFill>
                  <a:schemeClr val="tx1"/>
                </a:solidFill>
              </a:rPr>
              <a:t>CPU)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98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" grpId="0"/>
      <p:bldP spid="27" grpId="0"/>
      <p:bldP spid="28" grpId="0"/>
      <p:bldP spid="3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7C01-535A-4F20-8E42-18132A719B67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98671" name="Text Box 15"/>
          <p:cNvSpPr txBox="1">
            <a:spLocks noChangeArrowheads="1"/>
          </p:cNvSpPr>
          <p:nvPr/>
        </p:nvSpPr>
        <p:spPr bwMode="auto">
          <a:xfrm>
            <a:off x="179388" y="355253"/>
            <a:ext cx="8785225" cy="523220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、数据</a:t>
            </a: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的表示方法</a:t>
            </a:r>
          </a:p>
        </p:txBody>
      </p:sp>
      <p:sp>
        <p:nvSpPr>
          <p:cNvPr id="198674" name="Text Box 18"/>
          <p:cNvSpPr txBox="1">
            <a:spLocks noChangeArrowheads="1"/>
          </p:cNvSpPr>
          <p:nvPr/>
        </p:nvSpPr>
        <p:spPr bwMode="auto">
          <a:xfrm>
            <a:off x="179388" y="4154304"/>
            <a:ext cx="885710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4738" indent="-1074738"/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*计算机硬件的特征：</a:t>
            </a:r>
            <a:endParaRPr lang="zh-CN" altLang="en-US" dirty="0">
              <a:solidFill>
                <a:srgbClr val="C00000"/>
              </a:solidFill>
            </a:endParaRPr>
          </a:p>
          <a:p>
            <a:pPr marL="1074738" indent="-1074738"/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 ①</a:t>
            </a:r>
            <a:r>
              <a:rPr lang="zh-CN" altLang="en-US" dirty="0">
                <a:solidFill>
                  <a:schemeClr val="tx1"/>
                </a:solidFill>
              </a:rPr>
              <a:t>指令和数据采用</a:t>
            </a:r>
            <a:r>
              <a:rPr lang="zh-CN" altLang="en-US" u="sng" dirty="0" smtClean="0">
                <a:solidFill>
                  <a:srgbClr val="990099"/>
                </a:solidFill>
              </a:rPr>
              <a:t>二进制方式</a:t>
            </a:r>
            <a:r>
              <a:rPr lang="zh-CN" altLang="en-US" dirty="0" smtClean="0">
                <a:solidFill>
                  <a:schemeClr val="tx1"/>
                </a:solidFill>
              </a:rPr>
              <a:t>表示，运算采用</a:t>
            </a:r>
            <a:r>
              <a:rPr lang="zh-CN" altLang="en-US" u="sng" dirty="0" smtClean="0">
                <a:solidFill>
                  <a:srgbClr val="990099"/>
                </a:solidFill>
              </a:rPr>
              <a:t>二进制方式</a:t>
            </a:r>
            <a:endParaRPr lang="en-US" altLang="zh-CN" dirty="0">
              <a:solidFill>
                <a:srgbClr val="990099"/>
              </a:solidFill>
            </a:endParaRPr>
          </a:p>
          <a:p>
            <a:pPr marL="1074738" indent="-1074738"/>
            <a:r>
              <a:rPr lang="en-US" altLang="zh-CN" dirty="0" smtClean="0">
                <a:solidFill>
                  <a:schemeClr val="tx1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②二进制中</a:t>
            </a:r>
            <a:r>
              <a:rPr lang="zh-CN" altLang="en-US" u="sng" dirty="0" smtClean="0">
                <a:solidFill>
                  <a:srgbClr val="990099"/>
                </a:solidFill>
              </a:rPr>
              <a:t>只有</a:t>
            </a:r>
            <a:r>
              <a:rPr lang="en-US" altLang="zh-CN" u="sng" dirty="0" smtClean="0">
                <a:solidFill>
                  <a:srgbClr val="990099"/>
                </a:solidFill>
              </a:rPr>
              <a:t>0</a:t>
            </a:r>
            <a:r>
              <a:rPr lang="zh-CN" altLang="en-US" u="sng" dirty="0" smtClean="0">
                <a:solidFill>
                  <a:srgbClr val="990099"/>
                </a:solidFill>
              </a:rPr>
              <a:t>和</a:t>
            </a:r>
            <a:r>
              <a:rPr lang="en-US" altLang="zh-CN" u="sng" dirty="0" smtClean="0">
                <a:solidFill>
                  <a:srgbClr val="990099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u="sng" dirty="0" smtClean="0">
                <a:solidFill>
                  <a:schemeClr val="tx1"/>
                </a:solidFill>
              </a:rPr>
              <a:t>没有</a:t>
            </a:r>
            <a:r>
              <a:rPr lang="zh-CN" altLang="en-US" dirty="0" smtClean="0">
                <a:solidFill>
                  <a:schemeClr val="tx1"/>
                </a:solidFill>
              </a:rPr>
              <a:t>符号和小数点</a:t>
            </a:r>
          </a:p>
          <a:p>
            <a:pPr marL="1074738" indent="-1074738"/>
            <a:r>
              <a:rPr lang="zh-CN" altLang="en-US" b="0" dirty="0" smtClean="0">
                <a:solidFill>
                  <a:schemeClr val="tx1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③数据采用</a:t>
            </a:r>
            <a:r>
              <a:rPr lang="zh-CN" altLang="en-US" u="sng" dirty="0" smtClean="0">
                <a:solidFill>
                  <a:srgbClr val="990099"/>
                </a:solidFill>
              </a:rPr>
              <a:t>定长方式</a:t>
            </a:r>
            <a:r>
              <a:rPr lang="zh-CN" altLang="en-US" dirty="0">
                <a:solidFill>
                  <a:schemeClr val="tx1"/>
                </a:solidFill>
              </a:rPr>
              <a:t>存储及</a:t>
            </a:r>
            <a:r>
              <a:rPr lang="zh-CN" altLang="en-US" dirty="0" smtClean="0">
                <a:solidFill>
                  <a:schemeClr val="tx1"/>
                </a:solidFill>
              </a:rPr>
              <a:t>处理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结果</a:t>
            </a:r>
            <a:r>
              <a:rPr lang="zh-CN" altLang="en-US" sz="2000" dirty="0">
                <a:solidFill>
                  <a:schemeClr val="tx1"/>
                </a:solidFill>
              </a:rPr>
              <a:t>会</a:t>
            </a:r>
            <a:r>
              <a:rPr lang="zh-CN" altLang="en-US" sz="2000" u="sng" dirty="0">
                <a:solidFill>
                  <a:srgbClr val="990099"/>
                </a:solidFill>
              </a:rPr>
              <a:t>发生</a:t>
            </a:r>
            <a:r>
              <a:rPr lang="zh-CN" altLang="en-US" sz="2000" u="sng" dirty="0" smtClean="0">
                <a:solidFill>
                  <a:srgbClr val="990099"/>
                </a:solidFill>
              </a:rPr>
              <a:t>溢出</a:t>
            </a:r>
            <a:r>
              <a:rPr lang="en-US" altLang="zh-CN" sz="2000" dirty="0">
                <a:solidFill>
                  <a:schemeClr val="tx1"/>
                </a:solidFill>
              </a:rPr>
              <a:t>[</a:t>
            </a:r>
            <a:r>
              <a:rPr lang="zh-CN" altLang="en-US" sz="2000" dirty="0">
                <a:solidFill>
                  <a:schemeClr val="tx1"/>
                </a:solidFill>
              </a:rPr>
              <a:t>有模运算</a:t>
            </a:r>
            <a:r>
              <a:rPr lang="en-US" altLang="zh-CN" sz="2000" dirty="0">
                <a:solidFill>
                  <a:schemeClr val="tx1"/>
                </a:solidFill>
              </a:rPr>
              <a:t>])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98673" name="Text Box 17"/>
          <p:cNvSpPr txBox="1">
            <a:spLocks noChangeArrowheads="1"/>
          </p:cNvSpPr>
          <p:nvPr/>
        </p:nvSpPr>
        <p:spPr bwMode="auto">
          <a:xfrm>
            <a:off x="179388" y="908720"/>
            <a:ext cx="8785225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*</a:t>
            </a:r>
            <a:r>
              <a:rPr lang="zh-CN" altLang="en-US" dirty="0" smtClean="0">
                <a:solidFill>
                  <a:srgbClr val="C00000"/>
                </a:solidFill>
              </a:rPr>
              <a:t>数据</a:t>
            </a:r>
            <a:r>
              <a:rPr lang="zh-CN" altLang="en-US" dirty="0">
                <a:solidFill>
                  <a:srgbClr val="C00000"/>
                </a:solidFill>
              </a:rPr>
              <a:t>的数学</a:t>
            </a:r>
            <a:r>
              <a:rPr lang="zh-CN" altLang="en-US" dirty="0" smtClean="0">
                <a:solidFill>
                  <a:srgbClr val="C00000"/>
                </a:solidFill>
              </a:rPr>
              <a:t>特征：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  数值数据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①</a:t>
            </a:r>
            <a:r>
              <a:rPr lang="zh-CN" altLang="en-US" u="sng" dirty="0">
                <a:solidFill>
                  <a:srgbClr val="990099"/>
                </a:solidFill>
              </a:rPr>
              <a:t>进制</a:t>
            </a:r>
            <a:r>
              <a:rPr lang="zh-CN" altLang="en-US" dirty="0">
                <a:solidFill>
                  <a:schemeClr val="tx1"/>
                </a:solidFill>
              </a:rPr>
              <a:t>可有</a:t>
            </a:r>
            <a:r>
              <a:rPr lang="zh-CN" altLang="en-US" dirty="0" smtClean="0">
                <a:solidFill>
                  <a:schemeClr val="tx1"/>
                </a:solidFill>
              </a:rPr>
              <a:t>多种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</a:rPr>
              <a:t>            ②</a:t>
            </a:r>
            <a:r>
              <a:rPr lang="zh-CN" altLang="en-US" u="sng" dirty="0">
                <a:solidFill>
                  <a:srgbClr val="990099"/>
                </a:solidFill>
              </a:rPr>
              <a:t>符号</a:t>
            </a: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zh-CN" altLang="en-US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+</a:t>
            </a:r>
            <a:r>
              <a:rPr lang="en-US" altLang="zh-CN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或</a:t>
            </a:r>
            <a:r>
              <a:rPr lang="zh-CN" altLang="en-US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-</a:t>
            </a:r>
            <a:r>
              <a:rPr lang="en-US" altLang="zh-CN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，可缺省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如自然数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</a:rPr>
              <a:t>             ③</a:t>
            </a:r>
            <a:r>
              <a:rPr lang="zh-CN" altLang="en-US" u="sng" dirty="0">
                <a:solidFill>
                  <a:srgbClr val="990099"/>
                </a:solidFill>
              </a:rPr>
              <a:t>小数点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.</a:t>
            </a:r>
            <a:r>
              <a:rPr lang="en-US" altLang="zh-CN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u="sng" dirty="0" smtClean="0">
                <a:solidFill>
                  <a:schemeClr val="tx1"/>
                </a:solidFill>
              </a:rPr>
              <a:t>位置</a:t>
            </a:r>
            <a:r>
              <a:rPr lang="zh-CN" altLang="en-US" dirty="0">
                <a:solidFill>
                  <a:schemeClr val="tx1"/>
                </a:solidFill>
              </a:rPr>
              <a:t>可任意</a:t>
            </a:r>
            <a:r>
              <a:rPr lang="zh-CN" altLang="en-US" dirty="0" smtClean="0">
                <a:solidFill>
                  <a:schemeClr val="tx1"/>
                </a:solidFill>
              </a:rPr>
              <a:t>变化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zh-CN" altLang="en-US" u="sng" dirty="0" smtClean="0">
                <a:solidFill>
                  <a:schemeClr val="tx1"/>
                </a:solidFill>
                <a:latin typeface="Times New Roman" pitchFamily="18" charset="0"/>
              </a:rPr>
              <a:t>点</a:t>
            </a:r>
            <a:r>
              <a:rPr lang="zh-CN" altLang="en-US" dirty="0" smtClean="0">
                <a:solidFill>
                  <a:schemeClr val="tx1"/>
                </a:solidFill>
              </a:rPr>
              <a:t>可缺省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        ④</a:t>
            </a:r>
            <a:r>
              <a:rPr lang="zh-CN" altLang="en-US" u="sng" dirty="0" smtClean="0">
                <a:solidFill>
                  <a:srgbClr val="990099"/>
                </a:solidFill>
              </a:rPr>
              <a:t>编码</a:t>
            </a:r>
            <a:r>
              <a:rPr lang="zh-CN" altLang="en-US" dirty="0" smtClean="0">
                <a:solidFill>
                  <a:schemeClr val="tx1"/>
                </a:solidFill>
              </a:rPr>
              <a:t>为绝对值编码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</a:t>
            </a:r>
            <a:r>
              <a:rPr lang="zh-CN" altLang="en-US" dirty="0" smtClean="0">
                <a:solidFill>
                  <a:schemeClr val="tx1"/>
                </a:solidFill>
              </a:rPr>
              <a:t>⑤</a:t>
            </a:r>
            <a:r>
              <a:rPr lang="zh-CN" altLang="en-US" u="sng" dirty="0" smtClean="0">
                <a:solidFill>
                  <a:srgbClr val="990099"/>
                </a:solidFill>
              </a:rPr>
              <a:t>长度</a:t>
            </a:r>
            <a:r>
              <a:rPr lang="zh-CN" altLang="en-US" dirty="0">
                <a:solidFill>
                  <a:schemeClr val="tx1"/>
                </a:solidFill>
              </a:rPr>
              <a:t>可任意</a:t>
            </a:r>
            <a:r>
              <a:rPr lang="zh-CN" altLang="en-US" dirty="0" smtClean="0">
                <a:solidFill>
                  <a:schemeClr val="tx1"/>
                </a:solidFill>
              </a:rPr>
              <a:t>变化，</a:t>
            </a:r>
            <a:r>
              <a:rPr lang="zh-CN" altLang="en-US" u="sng" dirty="0" smtClean="0">
                <a:solidFill>
                  <a:schemeClr val="tx1"/>
                </a:solidFill>
              </a:rPr>
              <a:t>运算</a:t>
            </a:r>
            <a:r>
              <a:rPr lang="zh-CN" altLang="en-US" dirty="0" smtClean="0">
                <a:solidFill>
                  <a:schemeClr val="tx1"/>
                </a:solidFill>
              </a:rPr>
              <a:t>不会产生溢出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</a:rPr>
              <a:t>    非数值数据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无</a:t>
            </a:r>
            <a:r>
              <a:rPr lang="zh-CN" altLang="en-US" dirty="0">
                <a:solidFill>
                  <a:schemeClr val="tx1"/>
                </a:solidFill>
              </a:rPr>
              <a:t>符号、无小数点的值集，特定的操作集</a:t>
            </a:r>
          </a:p>
        </p:txBody>
      </p:sp>
      <p:sp>
        <p:nvSpPr>
          <p:cNvPr id="198681" name="AutoShape 2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1907704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7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640E-BEDC-4D30-A068-547FC04CE697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29116" name="AutoShape 9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117" name="AutoShape 9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179388" y="785242"/>
            <a:ext cx="6464313" cy="4617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进</a:t>
            </a:r>
            <a:r>
              <a:rPr lang="zh-CN" altLang="en-US" dirty="0" smtClean="0">
                <a:solidFill>
                  <a:srgbClr val="C00000"/>
                </a:solidFill>
              </a:rPr>
              <a:t>制的选择：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dirty="0" smtClean="0">
                <a:solidFill>
                  <a:srgbClr val="C00000"/>
                </a:solidFill>
              </a:rPr>
              <a:t>  *</a:t>
            </a:r>
            <a:r>
              <a:rPr lang="zh-CN" altLang="en-US" dirty="0" smtClean="0">
                <a:solidFill>
                  <a:srgbClr val="C00000"/>
                </a:solidFill>
              </a:rPr>
              <a:t>符号的表示：</a:t>
            </a:r>
            <a:r>
              <a:rPr lang="zh-CN" altLang="en-US" dirty="0" smtClean="0">
                <a:solidFill>
                  <a:schemeClr val="accent2"/>
                </a:solidFill>
              </a:rPr>
              <a:t>有符号数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               </a:t>
            </a:r>
            <a:r>
              <a:rPr lang="zh-CN" altLang="en-US" dirty="0" smtClean="0">
                <a:solidFill>
                  <a:schemeClr val="accent2"/>
                </a:solidFill>
              </a:rPr>
              <a:t>无符号数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  *</a:t>
            </a:r>
            <a:r>
              <a:rPr lang="zh-CN" altLang="en-US" dirty="0" smtClean="0">
                <a:solidFill>
                  <a:srgbClr val="C00000"/>
                </a:solidFill>
              </a:rPr>
              <a:t>小数点的表示：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①点本身的表示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②</a:t>
            </a:r>
            <a:r>
              <a:rPr lang="zh-CN" altLang="en-US" dirty="0" smtClean="0">
                <a:solidFill>
                  <a:schemeClr val="accent2"/>
                </a:solidFill>
              </a:rPr>
              <a:t>点的位置表示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dirty="0" smtClean="0">
                <a:solidFill>
                  <a:srgbClr val="C00000"/>
                </a:solidFill>
              </a:rPr>
              <a:t>  *</a:t>
            </a:r>
            <a:r>
              <a:rPr lang="zh-CN" altLang="en-US" dirty="0" smtClean="0">
                <a:solidFill>
                  <a:srgbClr val="C00000"/>
                </a:solidFill>
              </a:rPr>
              <a:t>编码方式的选择：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179388" y="33265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1</a:t>
            </a:r>
            <a:r>
              <a:rPr lang="zh-CN" altLang="en-US" dirty="0" smtClean="0">
                <a:solidFill>
                  <a:srgbClr val="FF3399"/>
                </a:solidFill>
              </a:rPr>
              <a:t>、数据</a:t>
            </a:r>
            <a:r>
              <a:rPr lang="zh-CN" altLang="en-US" dirty="0">
                <a:solidFill>
                  <a:srgbClr val="FF3399"/>
                </a:solidFill>
              </a:rPr>
              <a:t>的表示方法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2410494" y="784696"/>
            <a:ext cx="45354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支持</a:t>
            </a:r>
            <a:r>
              <a:rPr lang="zh-CN" altLang="en-US" u="sng" dirty="0">
                <a:solidFill>
                  <a:srgbClr val="990099"/>
                </a:solidFill>
              </a:rPr>
              <a:t>二进制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u="sng" dirty="0">
                <a:solidFill>
                  <a:schemeClr val="tx1"/>
                </a:solidFill>
              </a:rPr>
              <a:t>可</a:t>
            </a:r>
            <a:r>
              <a:rPr lang="zh-CN" altLang="en-US" dirty="0">
                <a:solidFill>
                  <a:schemeClr val="tx1"/>
                </a:solidFill>
              </a:rPr>
              <a:t>支持</a:t>
            </a:r>
            <a:r>
              <a:rPr lang="zh-CN" altLang="en-US" u="sng" dirty="0">
                <a:solidFill>
                  <a:srgbClr val="990099"/>
                </a:solidFill>
              </a:rPr>
              <a:t>二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 smtClean="0">
                <a:solidFill>
                  <a:srgbClr val="990099"/>
                </a:solidFill>
              </a:rPr>
              <a:t>十进制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4096888" y="1281747"/>
            <a:ext cx="240153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zh-CN" altLang="en-US" u="sng" dirty="0" smtClean="0">
                <a:solidFill>
                  <a:srgbClr val="990099"/>
                </a:solidFill>
              </a:rPr>
              <a:t>数字</a:t>
            </a:r>
            <a:r>
              <a:rPr lang="zh-CN" altLang="en-US" dirty="0" smtClean="0">
                <a:solidFill>
                  <a:schemeClr val="tx1"/>
                </a:solidFill>
              </a:rPr>
              <a:t>表示符号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符号位置</a:t>
            </a:r>
            <a:r>
              <a:rPr lang="zh-CN" altLang="en-US" u="sng" dirty="0" smtClean="0">
                <a:solidFill>
                  <a:srgbClr val="990099"/>
                </a:solidFill>
              </a:rPr>
              <a:t>为数值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AutoShape 29"/>
          <p:cNvSpPr>
            <a:spLocks/>
          </p:cNvSpPr>
          <p:nvPr/>
        </p:nvSpPr>
        <p:spPr bwMode="auto">
          <a:xfrm>
            <a:off x="5506838" y="474963"/>
            <a:ext cx="2880320" cy="334960"/>
          </a:xfrm>
          <a:prstGeom prst="borderCallout2">
            <a:avLst>
              <a:gd name="adj1" fmla="val 48385"/>
              <a:gd name="adj2" fmla="val -79"/>
              <a:gd name="adj3" fmla="val 48754"/>
              <a:gd name="adj4" fmla="val -8234"/>
              <a:gd name="adj5" fmla="val 122066"/>
              <a:gd name="adj6" fmla="val -31154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 smtClean="0">
                <a:solidFill>
                  <a:schemeClr val="tx1"/>
                </a:solidFill>
              </a:rPr>
              <a:t>适用于仅存储、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I/O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的</a:t>
            </a:r>
            <a:r>
              <a:rPr lang="zh-CN" altLang="en-US" sz="1800" dirty="0" smtClean="0">
                <a:solidFill>
                  <a:schemeClr val="tx1"/>
                </a:solidFill>
              </a:rPr>
              <a:t>数据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3490614" y="2538920"/>
            <a:ext cx="526481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采用</a:t>
            </a:r>
            <a:r>
              <a:rPr lang="zh-CN" altLang="en-US" u="sng" dirty="0" smtClean="0">
                <a:solidFill>
                  <a:srgbClr val="990099"/>
                </a:solidFill>
              </a:rPr>
              <a:t>隐含方式</a:t>
            </a:r>
            <a:r>
              <a:rPr lang="zh-CN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→点的位置必须</a:t>
            </a:r>
            <a:r>
              <a:rPr lang="zh-CN" altLang="en-US" sz="2200" u="sng" dirty="0" smtClean="0">
                <a:solidFill>
                  <a:srgbClr val="FF3399"/>
                </a:solidFill>
              </a:rPr>
              <a:t>固定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39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012469"/>
              </p:ext>
            </p:extLst>
          </p:nvPr>
        </p:nvGraphicFramePr>
        <p:xfrm>
          <a:off x="1403648" y="3556487"/>
          <a:ext cx="7343775" cy="739200"/>
        </p:xfrm>
        <a:graphic>
          <a:graphicData uri="http://schemas.openxmlformats.org/drawingml/2006/table">
            <a:tbl>
              <a:tblPr/>
              <a:tblGrid>
                <a:gridCol w="2303462"/>
                <a:gridCol w="2305050"/>
                <a:gridCol w="2735263"/>
              </a:tblGrid>
              <a:tr h="285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自然数、整数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纯小数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实数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隐含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于</a:t>
                      </a:r>
                      <a:r>
                        <a:rPr kumimoji="1" lang="zh-CN" alt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最低位之后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隐含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于</a:t>
                      </a:r>
                      <a:r>
                        <a:rPr kumimoji="1" lang="zh-CN" alt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最高位之前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纯小数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尾数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zh-CN" alt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整数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指数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0" name="Group 77"/>
          <p:cNvGrpSpPr>
            <a:grpSpLocks/>
          </p:cNvGrpSpPr>
          <p:nvPr/>
        </p:nvGrpSpPr>
        <p:grpSpPr bwMode="auto">
          <a:xfrm>
            <a:off x="1403648" y="4337546"/>
            <a:ext cx="7272338" cy="504825"/>
            <a:chOff x="839" y="3339"/>
            <a:chExt cx="4581" cy="318"/>
          </a:xfrm>
        </p:grpSpPr>
        <p:sp>
          <p:nvSpPr>
            <p:cNvPr id="41" name="AutoShape 63"/>
            <p:cNvSpPr>
              <a:spLocks/>
            </p:cNvSpPr>
            <p:nvPr/>
          </p:nvSpPr>
          <p:spPr bwMode="auto">
            <a:xfrm rot="16200000" flipV="1">
              <a:off x="2245" y="1933"/>
              <a:ext cx="91" cy="2903"/>
            </a:xfrm>
            <a:prstGeom prst="leftBrace">
              <a:avLst>
                <a:gd name="adj1" fmla="val 126590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AutoShape 64"/>
            <p:cNvSpPr>
              <a:spLocks/>
            </p:cNvSpPr>
            <p:nvPr/>
          </p:nvSpPr>
          <p:spPr bwMode="auto">
            <a:xfrm rot="16200000" flipV="1">
              <a:off x="4535" y="2546"/>
              <a:ext cx="91" cy="1678"/>
            </a:xfrm>
            <a:prstGeom prst="leftBrace">
              <a:avLst>
                <a:gd name="adj1" fmla="val 73487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Text Box 66"/>
            <p:cNvSpPr txBox="1">
              <a:spLocks noChangeArrowheads="1"/>
            </p:cNvSpPr>
            <p:nvPr/>
          </p:nvSpPr>
          <p:spPr bwMode="auto">
            <a:xfrm>
              <a:off x="1973" y="3430"/>
              <a:ext cx="3084" cy="227"/>
            </a:xfrm>
            <a:prstGeom prst="rect">
              <a:avLst/>
            </a:prstGeom>
            <a:noFill/>
            <a:ln w="19050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定点格式             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       </a:t>
              </a:r>
              <a:r>
                <a:rPr lang="zh-CN" altLang="en-US" sz="2000" dirty="0">
                  <a:solidFill>
                    <a:schemeClr val="tx1"/>
                  </a:solidFill>
                </a:rPr>
                <a:t>浮点格式</a:t>
              </a:r>
            </a:p>
          </p:txBody>
        </p:sp>
      </p:grpSp>
      <p:sp>
        <p:nvSpPr>
          <p:cNvPr id="44" name="Text Box 88"/>
          <p:cNvSpPr txBox="1">
            <a:spLocks noChangeArrowheads="1"/>
          </p:cNvSpPr>
          <p:nvPr/>
        </p:nvSpPr>
        <p:spPr bwMode="auto">
          <a:xfrm>
            <a:off x="179388" y="4830231"/>
            <a:ext cx="8721322" cy="88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                   每类数据一种</a:t>
            </a:r>
            <a:r>
              <a:rPr lang="zh-CN" altLang="en-US" u="sng" dirty="0" smtClean="0">
                <a:solidFill>
                  <a:schemeClr val="tx1"/>
                </a:solidFill>
              </a:rPr>
              <a:t>编码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u="sng" dirty="0" smtClean="0">
                <a:solidFill>
                  <a:srgbClr val="990099"/>
                </a:solidFill>
              </a:rPr>
              <a:t>便于运算实现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  <a:r>
              <a:rPr lang="zh-CN" altLang="en-US" sz="2200" dirty="0" smtClean="0">
                <a:solidFill>
                  <a:schemeClr val="tx1"/>
                </a:solidFill>
              </a:rPr>
              <a:t> 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</a:t>
            </a:r>
            <a:r>
              <a:rPr lang="zh-CN" altLang="en-US" sz="2000" b="0" dirty="0" smtClean="0">
                <a:solidFill>
                  <a:srgbClr val="FF3399"/>
                </a:solidFill>
              </a:rPr>
              <a:t>└</a:t>
            </a:r>
            <a:r>
              <a:rPr lang="zh-CN" altLang="en-US" sz="2000" dirty="0" smtClean="0">
                <a:solidFill>
                  <a:srgbClr val="FF3399"/>
                </a:solidFill>
              </a:rPr>
              <a:t>→包含了符号表示</a:t>
            </a:r>
            <a:r>
              <a:rPr lang="zh-CN" altLang="en-US" sz="2000" dirty="0" smtClean="0">
                <a:solidFill>
                  <a:schemeClr val="tx1"/>
                </a:solidFill>
              </a:rPr>
              <a:t>←可表示符号←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┘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498419" y="1505322"/>
            <a:ext cx="2322053" cy="579840"/>
            <a:chOff x="6643701" y="1412776"/>
            <a:chExt cx="2322053" cy="579840"/>
          </a:xfrm>
        </p:grpSpPr>
        <p:cxnSp>
          <p:nvCxnSpPr>
            <p:cNvPr id="3" name="直接连接符 2"/>
            <p:cNvCxnSpPr/>
            <p:nvPr/>
          </p:nvCxnSpPr>
          <p:spPr bwMode="auto">
            <a:xfrm>
              <a:off x="6643701" y="1412776"/>
              <a:ext cx="330022" cy="28425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 flipV="1">
              <a:off x="6660232" y="1697032"/>
              <a:ext cx="313491" cy="29558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Text Box 10"/>
            <p:cNvSpPr txBox="1">
              <a:spLocks noChangeArrowheads="1"/>
            </p:cNvSpPr>
            <p:nvPr/>
          </p:nvSpPr>
          <p:spPr bwMode="auto">
            <a:xfrm>
              <a:off x="7021066" y="1554904"/>
              <a:ext cx="1944688" cy="36036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</a:rPr>
                <a:t>数据长度应相同</a:t>
              </a:r>
              <a:endParaRPr lang="en-US" altLang="zh-CN" sz="2000" baseline="-18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490614" y="2975085"/>
            <a:ext cx="4644775" cy="561613"/>
            <a:chOff x="3635896" y="2882539"/>
            <a:chExt cx="4644775" cy="561613"/>
          </a:xfrm>
        </p:grpSpPr>
        <p:sp>
          <p:nvSpPr>
            <p:cNvPr id="37" name="Text Box 88"/>
            <p:cNvSpPr txBox="1">
              <a:spLocks noChangeArrowheads="1"/>
            </p:cNvSpPr>
            <p:nvPr/>
          </p:nvSpPr>
          <p:spPr bwMode="auto">
            <a:xfrm>
              <a:off x="3635896" y="2890154"/>
              <a:ext cx="4500594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tx1"/>
                  </a:solidFill>
                </a:rPr>
                <a:t>不同数据类型采用</a:t>
              </a:r>
              <a:r>
                <a:rPr lang="zh-CN" altLang="en-US" u="sng" dirty="0" smtClean="0">
                  <a:solidFill>
                    <a:srgbClr val="990099"/>
                  </a:solidFill>
                </a:rPr>
                <a:t>不同格式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 flipH="1">
              <a:off x="7524328" y="2882539"/>
              <a:ext cx="756343" cy="284614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7" name="Text Box 53"/>
          <p:cNvSpPr txBox="1">
            <a:spLocks noChangeArrowheads="1"/>
          </p:cNvSpPr>
          <p:nvPr/>
        </p:nvSpPr>
        <p:spPr bwMode="auto">
          <a:xfrm>
            <a:off x="179388" y="56833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※</a:t>
            </a:r>
            <a:r>
              <a:rPr lang="zh-CN" altLang="en-US" dirty="0" smtClean="0">
                <a:solidFill>
                  <a:srgbClr val="C00000"/>
                </a:solidFill>
              </a:rPr>
              <a:t>数据表示</a:t>
            </a:r>
            <a:r>
              <a:rPr lang="zh-CN" altLang="en-US" dirty="0">
                <a:solidFill>
                  <a:srgbClr val="C00000"/>
                </a:solidFill>
              </a:rPr>
              <a:t>方法</a:t>
            </a:r>
            <a:r>
              <a:rPr lang="zh-CN" altLang="en-US" dirty="0" smtClean="0">
                <a:solidFill>
                  <a:srgbClr val="C00000"/>
                </a:solidFill>
              </a:rPr>
              <a:t>的要素：</a:t>
            </a:r>
            <a:r>
              <a:rPr lang="zh-CN" altLang="en-US" dirty="0" smtClean="0">
                <a:solidFill>
                  <a:schemeClr val="tx1"/>
                </a:solidFill>
              </a:rPr>
              <a:t>进制、格式和编码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 animBg="1"/>
      <p:bldP spid="35" grpId="1" animBg="1"/>
      <p:bldP spid="36" grpId="0"/>
      <p:bldP spid="44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9FC4-1BDB-42BD-BBD8-74ECF9D8FF5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en-US" altLang="zh-CN" i="1" dirty="0" smtClean="0">
                <a:solidFill>
                  <a:srgbClr val="FF3399"/>
                </a:solidFill>
                <a:latin typeface="Times New Roman" pitchFamily="18" charset="0"/>
              </a:rPr>
              <a:t>R</a:t>
            </a:r>
            <a:r>
              <a:rPr lang="zh-CN" altLang="en-US" dirty="0" smtClean="0">
                <a:solidFill>
                  <a:srgbClr val="FF3399"/>
                </a:solidFill>
              </a:rPr>
              <a:t>进制数→十进制数转换</a:t>
            </a:r>
            <a:endParaRPr lang="en-US" altLang="zh-CN" dirty="0" smtClean="0">
              <a:solidFill>
                <a:srgbClr val="FF3399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*</a:t>
            </a:r>
            <a:r>
              <a:rPr lang="zh-CN" altLang="en-US" dirty="0">
                <a:solidFill>
                  <a:srgbClr val="C00000"/>
                </a:solidFill>
              </a:rPr>
              <a:t>转换规则：</a:t>
            </a:r>
            <a:r>
              <a:rPr lang="zh-CN" altLang="en-US" dirty="0">
                <a:solidFill>
                  <a:schemeClr val="tx1"/>
                </a:solidFill>
              </a:rPr>
              <a:t>按位权展开</a:t>
            </a:r>
            <a:endParaRPr lang="zh-CN" altLang="en-US" dirty="0">
              <a:solidFill>
                <a:srgbClr val="FF3399"/>
              </a:solidFill>
            </a:endParaRP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179388" y="1258962"/>
            <a:ext cx="8785225" cy="101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038" rIns="90000" bIns="46038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smtClean="0">
                <a:solidFill>
                  <a:schemeClr val="accent2"/>
                </a:solidFill>
              </a:rPr>
              <a:t>101.01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 </a:t>
            </a:r>
            <a:r>
              <a:rPr lang="en-US" altLang="zh-CN" dirty="0" smtClean="0">
                <a:solidFill>
                  <a:schemeClr val="tx1"/>
                </a:solidFill>
              </a:rPr>
              <a:t>=(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-2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=(</a:t>
            </a:r>
            <a:r>
              <a:rPr lang="en-US" altLang="zh-CN" dirty="0" smtClean="0">
                <a:solidFill>
                  <a:schemeClr val="tx1"/>
                </a:solidFill>
              </a:rPr>
              <a:t>5.25)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10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 smtClean="0">
                <a:solidFill>
                  <a:schemeClr val="tx1"/>
                </a:solidFill>
              </a:rPr>
              <a:t> (</a:t>
            </a:r>
            <a:r>
              <a:rPr lang="en-US" altLang="zh-CN" dirty="0">
                <a:solidFill>
                  <a:schemeClr val="accent2"/>
                </a:solidFill>
              </a:rPr>
              <a:t>3A.C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</a:rPr>
              <a:t>16</a:t>
            </a:r>
            <a:r>
              <a:rPr lang="en-US" altLang="zh-CN" dirty="0">
                <a:solidFill>
                  <a:schemeClr val="tx1"/>
                </a:solidFill>
              </a:rPr>
              <a:t> =(</a:t>
            </a:r>
            <a:r>
              <a:rPr lang="en-US" altLang="zh-CN" dirty="0">
                <a:solidFill>
                  <a:schemeClr val="accent2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×16</a:t>
            </a:r>
            <a:r>
              <a:rPr lang="en-US" altLang="zh-CN" baseline="3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chemeClr val="accent2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×16</a:t>
            </a:r>
            <a:r>
              <a:rPr lang="en-US" altLang="zh-CN" baseline="3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chemeClr val="accent2"/>
                </a:solidFill>
              </a:rPr>
              <a:t>12</a:t>
            </a:r>
            <a:r>
              <a:rPr lang="en-US" altLang="zh-CN" dirty="0">
                <a:solidFill>
                  <a:schemeClr val="tx1"/>
                </a:solidFill>
              </a:rPr>
              <a:t>×16</a:t>
            </a:r>
            <a:r>
              <a:rPr lang="en-US" altLang="zh-CN" baseline="30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=(58.75)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179388" y="2222590"/>
            <a:ext cx="8785225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zh-CN" altLang="en-US" dirty="0" smtClean="0">
                <a:solidFill>
                  <a:srgbClr val="FF3399"/>
                </a:solidFill>
              </a:rPr>
              <a:t>十进制数→</a:t>
            </a:r>
            <a:r>
              <a:rPr lang="en-US" altLang="zh-CN" i="1" dirty="0" smtClean="0">
                <a:solidFill>
                  <a:srgbClr val="FF3399"/>
                </a:solidFill>
                <a:latin typeface="Times New Roman" pitchFamily="18" charset="0"/>
              </a:rPr>
              <a:t>R</a:t>
            </a:r>
            <a:r>
              <a:rPr lang="zh-CN" altLang="en-US" dirty="0">
                <a:solidFill>
                  <a:srgbClr val="FF3399"/>
                </a:solidFill>
              </a:rPr>
              <a:t>进制</a:t>
            </a:r>
            <a:r>
              <a:rPr lang="zh-CN" altLang="en-US" dirty="0" smtClean="0">
                <a:solidFill>
                  <a:srgbClr val="FF3399"/>
                </a:solidFill>
              </a:rPr>
              <a:t>数转换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35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整数转换规则：</a:t>
            </a:r>
            <a:r>
              <a:rPr lang="zh-CN" altLang="en-US" dirty="0">
                <a:solidFill>
                  <a:schemeClr val="tx1"/>
                </a:solidFill>
              </a:rPr>
              <a:t>除基取余法，或</a:t>
            </a:r>
            <a:r>
              <a:rPr lang="zh-CN" altLang="en-US" u="sng" dirty="0">
                <a:solidFill>
                  <a:schemeClr val="tx1"/>
                </a:solidFill>
              </a:rPr>
              <a:t>减权定位法</a:t>
            </a:r>
            <a:endParaRPr lang="zh-CN" altLang="en-US" u="sng" dirty="0">
              <a:solidFill>
                <a:srgbClr val="FF3399"/>
              </a:solidFill>
            </a:endParaRPr>
          </a:p>
        </p:txBody>
      </p:sp>
      <p:sp>
        <p:nvSpPr>
          <p:cNvPr id="116747" name="Text Box 11"/>
          <p:cNvSpPr txBox="1">
            <a:spLocks noChangeArrowheads="1"/>
          </p:cNvSpPr>
          <p:nvPr/>
        </p:nvSpPr>
        <p:spPr bwMode="auto">
          <a:xfrm>
            <a:off x="179388" y="3166318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2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(19)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smtClean="0">
                <a:solidFill>
                  <a:schemeClr val="accent2"/>
                </a:solidFill>
              </a:rPr>
              <a:t>10011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en-US" altLang="zh-CN" baseline="-18000" dirty="0">
              <a:solidFill>
                <a:schemeClr val="tx1"/>
              </a:solidFill>
            </a:endParaRPr>
          </a:p>
        </p:txBody>
      </p:sp>
      <p:grpSp>
        <p:nvGrpSpPr>
          <p:cNvPr id="116802" name="Group 66"/>
          <p:cNvGrpSpPr>
            <a:grpSpLocks/>
          </p:cNvGrpSpPr>
          <p:nvPr/>
        </p:nvGrpSpPr>
        <p:grpSpPr bwMode="auto">
          <a:xfrm>
            <a:off x="1455291" y="3680172"/>
            <a:ext cx="3260725" cy="2197100"/>
            <a:chOff x="1112" y="2439"/>
            <a:chExt cx="2054" cy="1384"/>
          </a:xfrm>
        </p:grpSpPr>
        <p:sp>
          <p:nvSpPr>
            <p:cNvPr id="116774" name="Text Box 38"/>
            <p:cNvSpPr txBox="1">
              <a:spLocks noChangeArrowheads="1"/>
            </p:cNvSpPr>
            <p:nvPr/>
          </p:nvSpPr>
          <p:spPr bwMode="auto">
            <a:xfrm>
              <a:off x="1112" y="2439"/>
              <a:ext cx="2054" cy="1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457200" indent="-457200">
                <a:lnSpc>
                  <a:spcPct val="11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         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余数</a:t>
              </a:r>
            </a:p>
            <a:p>
              <a:pPr marL="457200" indent="-457200">
                <a:lnSpc>
                  <a:spcPct val="11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2       19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 (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最低位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)</a:t>
              </a:r>
            </a:p>
            <a:p>
              <a:pPr marL="457200" indent="-457200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2       9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</a:t>
              </a:r>
            </a:p>
            <a:p>
              <a:pPr marL="457200" indent="-457200">
                <a:lnSpc>
                  <a:spcPct val="9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2      4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0</a:t>
              </a:r>
            </a:p>
            <a:p>
              <a:pPr marL="457200" indent="-457200">
                <a:lnSpc>
                  <a:spcPct val="9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2     2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0</a:t>
              </a:r>
            </a:p>
            <a:p>
              <a:pPr marL="457200" indent="-457200">
                <a:lnSpc>
                  <a:spcPct val="9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2    1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 (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最高位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)</a:t>
              </a:r>
            </a:p>
            <a:p>
              <a:pPr marL="457200" indent="-457200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     0         </a:t>
              </a:r>
              <a:endParaRPr lang="en-US" altLang="zh-CN" sz="2000" dirty="0">
                <a:solidFill>
                  <a:schemeClr val="accent2"/>
                </a:solidFill>
              </a:endParaRPr>
            </a:p>
          </p:txBody>
        </p:sp>
        <p:sp>
          <p:nvSpPr>
            <p:cNvPr id="116775" name="Line 39"/>
            <p:cNvSpPr>
              <a:spLocks noChangeShapeType="1"/>
            </p:cNvSpPr>
            <p:nvPr/>
          </p:nvSpPr>
          <p:spPr bwMode="auto">
            <a:xfrm>
              <a:off x="1338" y="2706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6" name="Line 40"/>
            <p:cNvSpPr>
              <a:spLocks noChangeShapeType="1"/>
            </p:cNvSpPr>
            <p:nvPr/>
          </p:nvSpPr>
          <p:spPr bwMode="auto">
            <a:xfrm flipV="1">
              <a:off x="1338" y="2887"/>
              <a:ext cx="7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7" name="Line 41"/>
            <p:cNvSpPr>
              <a:spLocks noChangeShapeType="1"/>
            </p:cNvSpPr>
            <p:nvPr/>
          </p:nvSpPr>
          <p:spPr bwMode="auto">
            <a:xfrm flipV="1">
              <a:off x="2835" y="2931"/>
              <a:ext cx="0" cy="45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8" name="Line 42"/>
            <p:cNvSpPr>
              <a:spLocks noChangeShapeType="1"/>
            </p:cNvSpPr>
            <p:nvPr/>
          </p:nvSpPr>
          <p:spPr bwMode="auto">
            <a:xfrm>
              <a:off x="1428" y="2887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9" name="Line 43"/>
            <p:cNvSpPr>
              <a:spLocks noChangeShapeType="1"/>
            </p:cNvSpPr>
            <p:nvPr/>
          </p:nvSpPr>
          <p:spPr bwMode="auto">
            <a:xfrm>
              <a:off x="1428" y="3068"/>
              <a:ext cx="635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0" name="Line 44"/>
            <p:cNvSpPr>
              <a:spLocks noChangeShapeType="1"/>
            </p:cNvSpPr>
            <p:nvPr/>
          </p:nvSpPr>
          <p:spPr bwMode="auto">
            <a:xfrm>
              <a:off x="1519" y="3069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1" name="Line 45"/>
            <p:cNvSpPr>
              <a:spLocks noChangeShapeType="1"/>
            </p:cNvSpPr>
            <p:nvPr/>
          </p:nvSpPr>
          <p:spPr bwMode="auto">
            <a:xfrm flipV="1">
              <a:off x="1519" y="3249"/>
              <a:ext cx="545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2" name="Line 46"/>
            <p:cNvSpPr>
              <a:spLocks noChangeShapeType="1"/>
            </p:cNvSpPr>
            <p:nvPr/>
          </p:nvSpPr>
          <p:spPr bwMode="auto">
            <a:xfrm>
              <a:off x="1610" y="3431"/>
              <a:ext cx="453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3" name="Line 47"/>
            <p:cNvSpPr>
              <a:spLocks noChangeShapeType="1"/>
            </p:cNvSpPr>
            <p:nvPr/>
          </p:nvSpPr>
          <p:spPr bwMode="auto">
            <a:xfrm flipV="1">
              <a:off x="1701" y="3613"/>
              <a:ext cx="3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4" name="Line 48"/>
            <p:cNvSpPr>
              <a:spLocks noChangeShapeType="1"/>
            </p:cNvSpPr>
            <p:nvPr/>
          </p:nvSpPr>
          <p:spPr bwMode="auto">
            <a:xfrm>
              <a:off x="1610" y="3250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5" name="Line 49"/>
            <p:cNvSpPr>
              <a:spLocks noChangeShapeType="1"/>
            </p:cNvSpPr>
            <p:nvPr/>
          </p:nvSpPr>
          <p:spPr bwMode="auto">
            <a:xfrm>
              <a:off x="1701" y="3431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6787" name="Text Box 51"/>
          <p:cNvSpPr txBox="1">
            <a:spLocks noChangeArrowheads="1"/>
          </p:cNvSpPr>
          <p:nvPr/>
        </p:nvSpPr>
        <p:spPr bwMode="auto">
          <a:xfrm>
            <a:off x="5292080" y="3759274"/>
            <a:ext cx="2592288" cy="1784624"/>
          </a:xfrm>
          <a:prstGeom prst="rect">
            <a:avLst/>
          </a:prstGeom>
          <a:solidFill>
            <a:srgbClr val="CCFFFF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marL="457200" indent="-457200">
              <a:lnSpc>
                <a:spcPct val="115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19</a:t>
            </a:r>
            <a:r>
              <a:rPr lang="zh-CN" altLang="en-US" sz="20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baseline="30000" dirty="0" smtClean="0">
                <a:solidFill>
                  <a:schemeClr val="tx1"/>
                </a:solidFill>
              </a:rPr>
              <a:t>4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</a:rPr>
              <a:t>≥</a:t>
            </a: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dirty="0" smtClean="0">
                <a:solidFill>
                  <a:schemeClr val="accent2"/>
                </a:solidFill>
              </a:rPr>
              <a:t>k</a:t>
            </a:r>
            <a:r>
              <a:rPr lang="en-US" altLang="zh-CN" sz="2000" baseline="-18000" dirty="0" smtClean="0">
                <a:solidFill>
                  <a:schemeClr val="accent2"/>
                </a:solidFill>
              </a:rPr>
              <a:t>4</a:t>
            </a:r>
            <a:r>
              <a:rPr lang="zh-CN" altLang="en-US" sz="2000" dirty="0" smtClean="0">
                <a:solidFill>
                  <a:schemeClr val="accent2"/>
                </a:solidFill>
              </a:rPr>
              <a:t>＝</a:t>
            </a:r>
            <a:r>
              <a:rPr lang="en-US" altLang="zh-CN" sz="2000" dirty="0" smtClean="0">
                <a:solidFill>
                  <a:schemeClr val="accent2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15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 3</a:t>
            </a:r>
            <a:r>
              <a:rPr lang="zh-CN" altLang="en-US" sz="20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baseline="30000" dirty="0">
                <a:solidFill>
                  <a:schemeClr val="tx1"/>
                </a:solidFill>
              </a:rPr>
              <a:t>3</a:t>
            </a:r>
            <a:r>
              <a:rPr lang="en-US" altLang="zh-CN" sz="2000" dirty="0" smtClean="0">
                <a:solidFill>
                  <a:schemeClr val="tx1"/>
                </a:solidFill>
              </a:rPr>
              <a:t>   </a:t>
            </a:r>
            <a:r>
              <a:rPr lang="zh-CN" altLang="en-US" sz="2000" dirty="0" smtClean="0">
                <a:solidFill>
                  <a:schemeClr val="tx1"/>
                </a:solidFill>
              </a:rPr>
              <a:t>＜</a:t>
            </a: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 smtClean="0">
                <a:solidFill>
                  <a:schemeClr val="accent2"/>
                </a:solidFill>
              </a:rPr>
              <a:t>k</a:t>
            </a:r>
            <a:r>
              <a:rPr lang="en-US" altLang="zh-CN" sz="2000" baseline="-18000" dirty="0">
                <a:solidFill>
                  <a:schemeClr val="accent2"/>
                </a:solidFill>
              </a:rPr>
              <a:t>3</a:t>
            </a:r>
            <a:r>
              <a:rPr lang="zh-CN" altLang="en-US" sz="2000" dirty="0" smtClean="0">
                <a:solidFill>
                  <a:schemeClr val="accent2"/>
                </a:solidFill>
              </a:rPr>
              <a:t>＝</a:t>
            </a:r>
            <a:r>
              <a:rPr lang="en-US" altLang="zh-CN" sz="2000" dirty="0" smtClean="0">
                <a:solidFill>
                  <a:schemeClr val="accent2"/>
                </a:solidFill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</a:p>
          <a:p>
            <a:pPr marL="457200" indent="-457200">
              <a:lnSpc>
                <a:spcPct val="115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 3</a:t>
            </a:r>
            <a:r>
              <a:rPr lang="zh-CN" altLang="en-US" sz="20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baseline="30000" dirty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  </a:t>
            </a:r>
            <a:r>
              <a:rPr lang="zh-CN" altLang="en-US" sz="2000" dirty="0" smtClean="0">
                <a:solidFill>
                  <a:schemeClr val="tx1"/>
                </a:solidFill>
              </a:rPr>
              <a:t>＜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 smtClean="0">
                <a:solidFill>
                  <a:schemeClr val="accent2"/>
                </a:solidFill>
              </a:rPr>
              <a:t>k</a:t>
            </a:r>
            <a:r>
              <a:rPr lang="en-US" altLang="zh-CN" sz="2000" baseline="-18000" dirty="0">
                <a:solidFill>
                  <a:schemeClr val="accent2"/>
                </a:solidFill>
              </a:rPr>
              <a:t>2</a:t>
            </a:r>
            <a:r>
              <a:rPr lang="zh-CN" altLang="en-US" sz="2000" dirty="0" smtClean="0">
                <a:solidFill>
                  <a:schemeClr val="accent2"/>
                </a:solidFill>
              </a:rPr>
              <a:t>＝</a:t>
            </a:r>
            <a:r>
              <a:rPr lang="en-US" altLang="zh-CN" sz="2000" dirty="0" smtClean="0">
                <a:solidFill>
                  <a:schemeClr val="accent2"/>
                </a:solidFill>
              </a:rPr>
              <a:t>0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1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3</a:t>
            </a:r>
            <a:r>
              <a:rPr lang="zh-CN" altLang="en-US" sz="2000" dirty="0">
                <a:solidFill>
                  <a:schemeClr val="tx1"/>
                </a:solidFill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baseline="30000" dirty="0">
                <a:solidFill>
                  <a:schemeClr val="tx1"/>
                </a:solidFill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</a:rPr>
              <a:t>≥</a:t>
            </a: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dirty="0" smtClean="0">
                <a:solidFill>
                  <a:schemeClr val="accent2"/>
                </a:solidFill>
              </a:rPr>
              <a:t>k</a:t>
            </a:r>
            <a:r>
              <a:rPr lang="en-US" altLang="zh-CN" sz="2000" baseline="-18000" dirty="0">
                <a:solidFill>
                  <a:schemeClr val="accent2"/>
                </a:solidFill>
              </a:rPr>
              <a:t>1</a:t>
            </a:r>
            <a:r>
              <a:rPr lang="zh-CN" altLang="en-US" sz="2000" dirty="0" smtClean="0">
                <a:solidFill>
                  <a:schemeClr val="accent2"/>
                </a:solidFill>
              </a:rPr>
              <a:t>＝</a:t>
            </a:r>
            <a:r>
              <a:rPr lang="en-US" altLang="zh-CN" sz="2000" dirty="0" smtClean="0">
                <a:solidFill>
                  <a:schemeClr val="accent2"/>
                </a:solidFill>
              </a:rPr>
              <a:t>1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15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 1</a:t>
            </a:r>
            <a:r>
              <a:rPr lang="zh-CN" altLang="en-US" sz="20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zh-CN" sz="2000" baseline="30000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</a:rPr>
              <a:t>≥</a:t>
            </a: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 smtClean="0">
                <a:solidFill>
                  <a:schemeClr val="accent2"/>
                </a:solidFill>
              </a:rPr>
              <a:t>k</a:t>
            </a:r>
            <a:r>
              <a:rPr lang="en-US" altLang="zh-CN" sz="2000" baseline="-18000" dirty="0" smtClean="0">
                <a:solidFill>
                  <a:schemeClr val="accent2"/>
                </a:solidFill>
              </a:rPr>
              <a:t>0</a:t>
            </a:r>
            <a:r>
              <a:rPr lang="zh-CN" altLang="en-US" sz="2000" dirty="0" smtClean="0">
                <a:solidFill>
                  <a:schemeClr val="accent2"/>
                </a:solidFill>
              </a:rPr>
              <a:t>＝</a:t>
            </a:r>
            <a:r>
              <a:rPr lang="en-US" altLang="zh-CN" sz="2000" dirty="0" smtClean="0">
                <a:solidFill>
                  <a:schemeClr val="accent2"/>
                </a:solidFill>
              </a:rPr>
              <a:t>1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15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15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16797" name="AutoShape 6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1" grpId="0"/>
      <p:bldP spid="116745" grpId="0"/>
      <p:bldP spid="116747" grpId="0"/>
      <p:bldP spid="11678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179388" y="287437"/>
            <a:ext cx="555552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2</a:t>
            </a:r>
            <a:r>
              <a:rPr lang="zh-CN" altLang="en-US" dirty="0" smtClean="0">
                <a:solidFill>
                  <a:srgbClr val="FF3399"/>
                </a:solidFill>
              </a:rPr>
              <a:t>、数据表示与数据运算的关系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*数据的表示：</a:t>
            </a:r>
            <a:r>
              <a:rPr lang="zh-CN" altLang="en-US" dirty="0">
                <a:solidFill>
                  <a:schemeClr val="tx1"/>
                </a:solidFill>
              </a:rPr>
              <a:t>即数据类型的表示，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en-US" altLang="zh-CN" dirty="0" smtClean="0">
              <a:solidFill>
                <a:srgbClr val="C00000"/>
              </a:solidFill>
            </a:endParaRPr>
          </a:p>
          <a:p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*数据的运算：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运算方法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溢出处理方法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*数据表示与数据运算的关系：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53AFF-6F35-4E4C-AF37-0E47032D0E3A}" type="slidenum">
              <a:rPr lang="en-US" altLang="zh-CN"/>
              <a:pPr/>
              <a:t>40</a:t>
            </a:fld>
            <a:endParaRPr lang="en-US" altLang="zh-CN" dirty="0"/>
          </a:p>
        </p:txBody>
      </p:sp>
      <p:sp>
        <p:nvSpPr>
          <p:cNvPr id="385112" name="AutoShape 8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52"/>
          <p:cNvSpPr txBox="1">
            <a:spLocks noChangeArrowheads="1"/>
          </p:cNvSpPr>
          <p:nvPr/>
        </p:nvSpPr>
        <p:spPr bwMode="auto">
          <a:xfrm>
            <a:off x="179388" y="764704"/>
            <a:ext cx="88571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             </a:t>
            </a:r>
            <a:r>
              <a:rPr lang="zh-CN" altLang="en-US" dirty="0" smtClean="0">
                <a:solidFill>
                  <a:schemeClr val="tx1"/>
                </a:solidFill>
              </a:rPr>
              <a:t>                  属性有表示方法、长度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786063" indent="-2786063"/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硬件需求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同一</a:t>
            </a:r>
            <a:r>
              <a:rPr lang="zh-CN" altLang="en-US" u="sng" dirty="0" smtClean="0">
                <a:solidFill>
                  <a:schemeClr val="tx1"/>
                </a:solidFill>
              </a:rPr>
              <a:t>数据类型</a:t>
            </a:r>
            <a:r>
              <a:rPr lang="zh-CN" altLang="en-US" dirty="0" smtClean="0">
                <a:solidFill>
                  <a:schemeClr val="tx1"/>
                </a:solidFill>
              </a:rPr>
              <a:t>只有</a:t>
            </a:r>
            <a:r>
              <a:rPr lang="zh-CN" altLang="en-US" u="sng" dirty="0" smtClean="0">
                <a:solidFill>
                  <a:srgbClr val="990099"/>
                </a:solidFill>
              </a:rPr>
              <a:t>一种</a:t>
            </a:r>
            <a:r>
              <a:rPr lang="zh-CN" altLang="en-US" dirty="0" smtClean="0">
                <a:solidFill>
                  <a:schemeClr val="tx1"/>
                </a:solidFill>
              </a:rPr>
              <a:t>长度  </a:t>
            </a:r>
            <a:r>
              <a:rPr lang="zh-CN" altLang="en-US" sz="1800" dirty="0" smtClean="0">
                <a:solidFill>
                  <a:schemeClr val="tx1"/>
                </a:solidFill>
              </a:rPr>
              <a:t>←硬件</a:t>
            </a:r>
            <a:r>
              <a:rPr lang="zh-CN" altLang="en-US" sz="1800" dirty="0" smtClean="0">
                <a:solidFill>
                  <a:srgbClr val="990099"/>
                </a:solidFill>
              </a:rPr>
              <a:t>定长运算</a:t>
            </a:r>
            <a:r>
              <a:rPr lang="zh-CN" altLang="en-US" sz="1800" dirty="0" smtClean="0">
                <a:solidFill>
                  <a:schemeClr val="tx1"/>
                </a:solidFill>
              </a:rPr>
              <a:t>所需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2786063" indent="-2786063"/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属性特征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同一</a:t>
            </a:r>
            <a:r>
              <a:rPr lang="zh-CN" altLang="en-US" u="sng" dirty="0" smtClean="0">
                <a:solidFill>
                  <a:schemeClr val="tx1"/>
                </a:solidFill>
              </a:rPr>
              <a:t>表示方法</a:t>
            </a:r>
            <a:r>
              <a:rPr lang="zh-CN" altLang="en-US" dirty="0" smtClean="0">
                <a:solidFill>
                  <a:schemeClr val="tx1"/>
                </a:solidFill>
              </a:rPr>
              <a:t>可有</a:t>
            </a:r>
            <a:r>
              <a:rPr lang="zh-CN" altLang="en-US" u="sng" dirty="0" smtClean="0">
                <a:solidFill>
                  <a:srgbClr val="990099"/>
                </a:solidFill>
              </a:rPr>
              <a:t>几种</a:t>
            </a:r>
            <a:r>
              <a:rPr lang="zh-CN" altLang="en-US" dirty="0" smtClean="0">
                <a:solidFill>
                  <a:schemeClr val="tx1"/>
                </a:solidFill>
              </a:rPr>
              <a:t>长度  </a:t>
            </a:r>
            <a:r>
              <a:rPr lang="zh-CN" altLang="en-US" sz="1800" dirty="0" smtClean="0">
                <a:solidFill>
                  <a:schemeClr val="tx1"/>
                </a:solidFill>
              </a:rPr>
              <a:t>←提高存储</a:t>
            </a:r>
            <a:r>
              <a:rPr lang="en-US" altLang="zh-CN" sz="1800" dirty="0" smtClean="0">
                <a:solidFill>
                  <a:schemeClr val="tx1"/>
                </a:solidFill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</a:rPr>
              <a:t>运算</a:t>
            </a:r>
            <a:r>
              <a:rPr lang="zh-CN" altLang="en-US" sz="1800" dirty="0" smtClean="0">
                <a:solidFill>
                  <a:srgbClr val="990099"/>
                </a:solidFill>
              </a:rPr>
              <a:t>效率</a:t>
            </a:r>
            <a:endParaRPr lang="en-US" altLang="zh-CN" sz="2000" dirty="0">
              <a:solidFill>
                <a:srgbClr val="990099"/>
              </a:solidFill>
            </a:endParaRPr>
          </a:p>
        </p:txBody>
      </p:sp>
      <p:sp>
        <p:nvSpPr>
          <p:cNvPr id="44" name="Text Box 82"/>
          <p:cNvSpPr txBox="1">
            <a:spLocks noChangeArrowheads="1"/>
          </p:cNvSpPr>
          <p:nvPr/>
        </p:nvSpPr>
        <p:spPr bwMode="auto">
          <a:xfrm>
            <a:off x="2555652" y="2564904"/>
            <a:ext cx="633682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zh-CN" altLang="en-US" dirty="0" smtClean="0">
                <a:solidFill>
                  <a:schemeClr val="tx1"/>
                </a:solidFill>
              </a:rPr>
              <a:t>按</a:t>
            </a:r>
            <a:r>
              <a:rPr lang="zh-CN" altLang="en-US" u="sng" dirty="0" smtClean="0">
                <a:solidFill>
                  <a:srgbClr val="990099"/>
                </a:solidFill>
              </a:rPr>
              <a:t>数据类型属性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进制</a:t>
            </a:r>
            <a:r>
              <a:rPr lang="en-US" altLang="zh-CN" sz="1800" dirty="0" smtClean="0">
                <a:solidFill>
                  <a:schemeClr val="tx1"/>
                </a:solidFill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</a:rPr>
              <a:t>格式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编码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长度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进行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Text Box 83"/>
          <p:cNvSpPr txBox="1">
            <a:spLocks noChangeArrowheads="1"/>
          </p:cNvSpPr>
          <p:nvPr/>
        </p:nvSpPr>
        <p:spPr bwMode="auto">
          <a:xfrm>
            <a:off x="3203724" y="3019018"/>
            <a:ext cx="568875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zh-CN" altLang="en-US" dirty="0" smtClean="0">
                <a:solidFill>
                  <a:schemeClr val="tx1"/>
                </a:solidFill>
              </a:rPr>
              <a:t>硬件</a:t>
            </a:r>
            <a:r>
              <a:rPr lang="zh-CN" altLang="en-US" dirty="0">
                <a:solidFill>
                  <a:schemeClr val="tx1"/>
                </a:solidFill>
              </a:rPr>
              <a:t>实现</a:t>
            </a:r>
            <a:r>
              <a:rPr lang="zh-CN" altLang="en-US" u="sng" dirty="0">
                <a:solidFill>
                  <a:srgbClr val="990099"/>
                </a:solidFill>
              </a:rPr>
              <a:t>检测</a:t>
            </a:r>
            <a:r>
              <a:rPr lang="en-US" altLang="zh-CN" u="sng" dirty="0" smtClean="0">
                <a:solidFill>
                  <a:srgbClr val="990099"/>
                </a:solidFill>
              </a:rPr>
              <a:t>/</a:t>
            </a:r>
            <a:r>
              <a:rPr lang="zh-CN" altLang="en-US" u="sng" dirty="0" smtClean="0">
                <a:solidFill>
                  <a:srgbClr val="990099"/>
                </a:solidFill>
              </a:rPr>
              <a:t>通知</a:t>
            </a:r>
            <a:r>
              <a:rPr lang="zh-CN" altLang="en-US" dirty="0" smtClean="0">
                <a:solidFill>
                  <a:schemeClr val="tx1"/>
                </a:solidFill>
              </a:rPr>
              <a:t>，软件进行</a:t>
            </a:r>
            <a:r>
              <a:rPr lang="zh-CN" altLang="en-US" u="sng" dirty="0" smtClean="0">
                <a:solidFill>
                  <a:srgbClr val="990099"/>
                </a:solidFill>
              </a:rPr>
              <a:t>处理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47664" y="3996291"/>
            <a:ext cx="4681538" cy="2097005"/>
            <a:chOff x="1835150" y="2636912"/>
            <a:chExt cx="4681538" cy="2097005"/>
          </a:xfrm>
        </p:grpSpPr>
        <p:sp>
          <p:nvSpPr>
            <p:cNvPr id="54" name="Text Box 94"/>
            <p:cNvSpPr txBox="1">
              <a:spLocks noChangeArrowheads="1"/>
            </p:cNvSpPr>
            <p:nvPr/>
          </p:nvSpPr>
          <p:spPr bwMode="auto">
            <a:xfrm>
              <a:off x="3348038" y="2636912"/>
              <a:ext cx="3168650" cy="130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rgbClr val="990099"/>
                  </a:solidFill>
                </a:rPr>
                <a:t>进制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基础为二进制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</a:p>
            <a:p>
              <a:pPr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rgbClr val="990099"/>
                  </a:solidFill>
                </a:rPr>
                <a:t>格式</a:t>
              </a: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小数点的表示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  <a:p>
              <a:pPr>
                <a:lnSpc>
                  <a:spcPct val="100000"/>
                </a:lnSpc>
                <a:spcBef>
                  <a:spcPct val="15000"/>
                </a:spcBef>
              </a:pPr>
              <a:r>
                <a:rPr lang="zh-CN" altLang="en-US" sz="2000" dirty="0" smtClean="0">
                  <a:solidFill>
                    <a:srgbClr val="990099"/>
                  </a:solidFill>
                </a:rPr>
                <a:t>编码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>
                  <a:solidFill>
                    <a:schemeClr val="tx1"/>
                  </a:solidFill>
                </a:rPr>
                <a:t>符号及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数值的表示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  <a:p>
              <a:pPr>
                <a:lnSpc>
                  <a:spcPct val="100000"/>
                </a:lnSpc>
                <a:spcBef>
                  <a:spcPct val="15000"/>
                </a:spcBef>
              </a:pPr>
              <a:r>
                <a:rPr lang="zh-CN" altLang="en-US" sz="2000" dirty="0" smtClean="0">
                  <a:solidFill>
                    <a:srgbClr val="990099"/>
                  </a:solidFill>
                </a:rPr>
                <a:t>长度</a:t>
              </a: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>
                  <a:solidFill>
                    <a:schemeClr val="tx1"/>
                  </a:solidFill>
                </a:rPr>
                <a:t>数值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范围的表示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5" name="Text Box 96"/>
            <p:cNvSpPr txBox="1">
              <a:spLocks noChangeArrowheads="1"/>
            </p:cNvSpPr>
            <p:nvPr/>
          </p:nvSpPr>
          <p:spPr bwMode="auto">
            <a:xfrm>
              <a:off x="1908175" y="3185096"/>
              <a:ext cx="1368425" cy="315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accent2"/>
                  </a:solidFill>
                </a:rPr>
                <a:t>数据的表示</a:t>
              </a:r>
            </a:p>
          </p:txBody>
        </p:sp>
        <p:sp>
          <p:nvSpPr>
            <p:cNvPr id="56" name="AutoShape 97"/>
            <p:cNvSpPr>
              <a:spLocks/>
            </p:cNvSpPr>
            <p:nvPr/>
          </p:nvSpPr>
          <p:spPr bwMode="auto">
            <a:xfrm>
              <a:off x="3276600" y="2780928"/>
              <a:ext cx="71437" cy="1087801"/>
            </a:xfrm>
            <a:prstGeom prst="leftBrace">
              <a:avLst>
                <a:gd name="adj1" fmla="val 92407"/>
                <a:gd name="adj2" fmla="val 50000"/>
              </a:avLst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Text Box 98"/>
            <p:cNvSpPr txBox="1">
              <a:spLocks noChangeArrowheads="1"/>
            </p:cNvSpPr>
            <p:nvPr/>
          </p:nvSpPr>
          <p:spPr bwMode="auto">
            <a:xfrm>
              <a:off x="1908175" y="4220195"/>
              <a:ext cx="13684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accent2"/>
                  </a:solidFill>
                </a:rPr>
                <a:t>数据</a:t>
              </a:r>
              <a:r>
                <a:rPr lang="zh-CN" altLang="en-US" sz="2000" dirty="0" smtClean="0">
                  <a:solidFill>
                    <a:schemeClr val="accent2"/>
                  </a:solidFill>
                </a:rPr>
                <a:t>的运算</a:t>
              </a:r>
              <a:endParaRPr lang="zh-CN" altLang="en-US" sz="2000" dirty="0">
                <a:solidFill>
                  <a:schemeClr val="accent2"/>
                </a:solidFill>
              </a:endParaRPr>
            </a:p>
          </p:txBody>
        </p:sp>
        <p:sp>
          <p:nvSpPr>
            <p:cNvPr id="58" name="AutoShape 100"/>
            <p:cNvSpPr>
              <a:spLocks/>
            </p:cNvSpPr>
            <p:nvPr/>
          </p:nvSpPr>
          <p:spPr bwMode="auto">
            <a:xfrm>
              <a:off x="1835150" y="3356992"/>
              <a:ext cx="73026" cy="1016563"/>
            </a:xfrm>
            <a:prstGeom prst="leftBrace">
              <a:avLst>
                <a:gd name="adj1" fmla="val 10925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Text Box 95"/>
            <p:cNvSpPr txBox="1">
              <a:spLocks noChangeArrowheads="1"/>
            </p:cNvSpPr>
            <p:nvPr/>
          </p:nvSpPr>
          <p:spPr bwMode="auto">
            <a:xfrm>
              <a:off x="3348038" y="4013192"/>
              <a:ext cx="3024162" cy="720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14000"/>
                </a:lnSpc>
              </a:pPr>
              <a:r>
                <a:rPr lang="zh-CN" altLang="en-US" sz="2000" dirty="0" smtClean="0">
                  <a:solidFill>
                    <a:srgbClr val="990099"/>
                  </a:solidFill>
                </a:rPr>
                <a:t>运算方法</a:t>
              </a:r>
              <a:endParaRPr lang="en-US" altLang="zh-CN" sz="2000" dirty="0" smtClean="0">
                <a:solidFill>
                  <a:srgbClr val="990099"/>
                </a:solidFill>
              </a:endParaRPr>
            </a:p>
            <a:p>
              <a:pPr>
                <a:lnSpc>
                  <a:spcPct val="114000"/>
                </a:lnSpc>
              </a:pPr>
              <a:r>
                <a:rPr lang="zh-CN" altLang="en-US" sz="2000" dirty="0" smtClean="0">
                  <a:solidFill>
                    <a:srgbClr val="990099"/>
                  </a:solidFill>
                </a:rPr>
                <a:t>溢出处理</a:t>
              </a:r>
              <a:r>
                <a:rPr lang="zh-CN" altLang="en-US" sz="2000" dirty="0">
                  <a:solidFill>
                    <a:srgbClr val="990099"/>
                  </a:solidFill>
                </a:rPr>
                <a:t>方法</a:t>
              </a:r>
            </a:p>
          </p:txBody>
        </p:sp>
        <p:sp>
          <p:nvSpPr>
            <p:cNvPr id="60" name="AutoShape 99"/>
            <p:cNvSpPr>
              <a:spLocks/>
            </p:cNvSpPr>
            <p:nvPr/>
          </p:nvSpPr>
          <p:spPr bwMode="auto">
            <a:xfrm>
              <a:off x="3276600" y="4149328"/>
              <a:ext cx="71438" cy="431800"/>
            </a:xfrm>
            <a:prstGeom prst="leftBrace">
              <a:avLst>
                <a:gd name="adj1" fmla="val 50370"/>
                <a:gd name="adj2" fmla="val 50000"/>
              </a:avLst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141639" y="4140307"/>
            <a:ext cx="2591147" cy="1728192"/>
            <a:chOff x="4429125" y="2780928"/>
            <a:chExt cx="2591147" cy="1728192"/>
          </a:xfrm>
        </p:grpSpPr>
        <p:sp>
          <p:nvSpPr>
            <p:cNvPr id="62" name="Line 105"/>
            <p:cNvSpPr>
              <a:spLocks noChangeShapeType="1"/>
            </p:cNvSpPr>
            <p:nvPr/>
          </p:nvSpPr>
          <p:spPr bwMode="auto">
            <a:xfrm>
              <a:off x="5796136" y="2852936"/>
              <a:ext cx="93645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09"/>
            <p:cNvSpPr>
              <a:spLocks noChangeShapeType="1"/>
            </p:cNvSpPr>
            <p:nvPr/>
          </p:nvSpPr>
          <p:spPr bwMode="auto">
            <a:xfrm flipH="1">
              <a:off x="4429125" y="4221088"/>
              <a:ext cx="23034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 type="none" w="sm" len="med"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105"/>
            <p:cNvSpPr>
              <a:spLocks noChangeShapeType="1"/>
            </p:cNvSpPr>
            <p:nvPr/>
          </p:nvSpPr>
          <p:spPr bwMode="auto">
            <a:xfrm>
              <a:off x="6732240" y="2780928"/>
              <a:ext cx="348" cy="143926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 type="none" w="sm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105"/>
            <p:cNvSpPr>
              <a:spLocks noChangeShapeType="1"/>
            </p:cNvSpPr>
            <p:nvPr/>
          </p:nvSpPr>
          <p:spPr bwMode="auto">
            <a:xfrm>
              <a:off x="5796136" y="3068960"/>
              <a:ext cx="93645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05"/>
            <p:cNvSpPr>
              <a:spLocks noChangeShapeType="1"/>
            </p:cNvSpPr>
            <p:nvPr/>
          </p:nvSpPr>
          <p:spPr bwMode="auto">
            <a:xfrm>
              <a:off x="6323024" y="3429000"/>
              <a:ext cx="40921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109"/>
            <p:cNvSpPr>
              <a:spLocks noChangeShapeType="1"/>
            </p:cNvSpPr>
            <p:nvPr/>
          </p:nvSpPr>
          <p:spPr bwMode="auto">
            <a:xfrm flipH="1">
              <a:off x="4987933" y="4509120"/>
              <a:ext cx="203233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sm" len="med"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105"/>
            <p:cNvSpPr>
              <a:spLocks noChangeShapeType="1"/>
            </p:cNvSpPr>
            <p:nvPr/>
          </p:nvSpPr>
          <p:spPr bwMode="auto">
            <a:xfrm>
              <a:off x="7020270" y="2780928"/>
              <a:ext cx="2" cy="1728192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sm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105"/>
            <p:cNvSpPr>
              <a:spLocks noChangeShapeType="1"/>
            </p:cNvSpPr>
            <p:nvPr/>
          </p:nvSpPr>
          <p:spPr bwMode="auto">
            <a:xfrm>
              <a:off x="6012160" y="3817504"/>
              <a:ext cx="100811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105"/>
            <p:cNvSpPr>
              <a:spLocks noChangeShapeType="1"/>
            </p:cNvSpPr>
            <p:nvPr/>
          </p:nvSpPr>
          <p:spPr bwMode="auto">
            <a:xfrm>
              <a:off x="6323023" y="3501008"/>
              <a:ext cx="69724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105"/>
            <p:cNvSpPr>
              <a:spLocks noChangeShapeType="1"/>
            </p:cNvSpPr>
            <p:nvPr/>
          </p:nvSpPr>
          <p:spPr bwMode="auto">
            <a:xfrm>
              <a:off x="5796136" y="3140968"/>
              <a:ext cx="1224134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" name="AutoShape 29"/>
          <p:cNvSpPr>
            <a:spLocks/>
          </p:cNvSpPr>
          <p:nvPr/>
        </p:nvSpPr>
        <p:spPr bwMode="auto">
          <a:xfrm>
            <a:off x="312744" y="4077072"/>
            <a:ext cx="1522952" cy="359621"/>
          </a:xfrm>
          <a:prstGeom prst="borderCallout2">
            <a:avLst>
              <a:gd name="adj1" fmla="val 49951"/>
              <a:gd name="adj2" fmla="val 100005"/>
              <a:gd name="adj3" fmla="val 49858"/>
              <a:gd name="adj4" fmla="val 113169"/>
              <a:gd name="adj5" fmla="val 128653"/>
              <a:gd name="adj6" fmla="val 143431"/>
            </a:avLst>
          </a:prstGeom>
          <a:solidFill>
            <a:srgbClr val="CCFFFF"/>
          </a:solidFill>
          <a:ln w="15875" algn="ctr">
            <a:solidFill>
              <a:srgbClr val="CC3300"/>
            </a:solidFill>
            <a:miter lim="800000"/>
            <a:headEnd/>
            <a:tailEnd type="arrow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dirty="0" smtClean="0">
                <a:solidFill>
                  <a:srgbClr val="990099"/>
                </a:solidFill>
              </a:rPr>
              <a:t>系统结构</a:t>
            </a:r>
            <a:r>
              <a:rPr lang="zh-CN" altLang="en-US" sz="1800" dirty="0" smtClean="0">
                <a:solidFill>
                  <a:schemeClr val="tx1"/>
                </a:solidFill>
              </a:rPr>
              <a:t>确定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73" name="AutoShape 29"/>
          <p:cNvSpPr>
            <a:spLocks/>
          </p:cNvSpPr>
          <p:nvPr/>
        </p:nvSpPr>
        <p:spPr bwMode="auto">
          <a:xfrm>
            <a:off x="395536" y="6044305"/>
            <a:ext cx="1512168" cy="337023"/>
          </a:xfrm>
          <a:prstGeom prst="borderCallout2">
            <a:avLst>
              <a:gd name="adj1" fmla="val 52237"/>
              <a:gd name="adj2" fmla="val 100707"/>
              <a:gd name="adj3" fmla="val 53271"/>
              <a:gd name="adj4" fmla="val 112525"/>
              <a:gd name="adj5" fmla="val -48561"/>
              <a:gd name="adj6" fmla="val 141434"/>
            </a:avLst>
          </a:prstGeom>
          <a:solidFill>
            <a:srgbClr val="CCFFFF"/>
          </a:solidFill>
          <a:ln w="15875" algn="ctr">
            <a:solidFill>
              <a:srgbClr val="CC3300"/>
            </a:solidFill>
            <a:miter lim="800000"/>
            <a:headEnd/>
            <a:tailEnd type="arrow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dirty="0" smtClean="0">
                <a:solidFill>
                  <a:srgbClr val="990099"/>
                </a:solidFill>
              </a:rPr>
              <a:t>组成</a:t>
            </a:r>
            <a:r>
              <a:rPr lang="zh-CN" altLang="en-US" sz="1800" dirty="0" smtClean="0">
                <a:solidFill>
                  <a:schemeClr val="tx1"/>
                </a:solidFill>
              </a:rPr>
              <a:t>逻辑实现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74" name="Text Box 10"/>
          <p:cNvSpPr txBox="1">
            <a:spLocks noChangeArrowheads="1"/>
          </p:cNvSpPr>
          <p:nvPr/>
        </p:nvSpPr>
        <p:spPr bwMode="auto">
          <a:xfrm>
            <a:off x="7020272" y="4147210"/>
            <a:ext cx="1944340" cy="15768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3399"/>
                </a:solidFill>
              </a:rPr>
              <a:t>本课程的要求：</a:t>
            </a:r>
            <a:endParaRPr lang="en-US" altLang="zh-CN" sz="2000" dirty="0" smtClean="0">
              <a:solidFill>
                <a:srgbClr val="FF3399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 </a:t>
            </a:r>
            <a:r>
              <a:rPr lang="zh-CN" altLang="en-US" sz="2000" u="sng" dirty="0" smtClean="0"/>
              <a:t>了解</a:t>
            </a:r>
            <a:r>
              <a:rPr lang="zh-CN" altLang="en-US" sz="2000" dirty="0" smtClean="0">
                <a:solidFill>
                  <a:schemeClr val="tx1"/>
                </a:solidFill>
              </a:rPr>
              <a:t>数据表示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 </a:t>
            </a:r>
            <a:r>
              <a:rPr lang="zh-CN" altLang="en-US" sz="2000" u="sng" dirty="0" smtClean="0"/>
              <a:t>实现</a:t>
            </a:r>
            <a:r>
              <a:rPr lang="zh-CN" altLang="en-US" sz="2000" dirty="0" smtClean="0">
                <a:solidFill>
                  <a:schemeClr val="tx1"/>
                </a:solidFill>
              </a:rPr>
              <a:t>数据运算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33" name="AutoShape 9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AutoShape 29"/>
          <p:cNvSpPr>
            <a:spLocks/>
          </p:cNvSpPr>
          <p:nvPr/>
        </p:nvSpPr>
        <p:spPr bwMode="auto">
          <a:xfrm>
            <a:off x="4998718" y="2242032"/>
            <a:ext cx="2309585" cy="359621"/>
          </a:xfrm>
          <a:prstGeom prst="borderCallout2">
            <a:avLst>
              <a:gd name="adj1" fmla="val 47302"/>
              <a:gd name="adj2" fmla="val -212"/>
              <a:gd name="adj3" fmla="val 49858"/>
              <a:gd name="adj4" fmla="val -4459"/>
              <a:gd name="adj5" fmla="val 120708"/>
              <a:gd name="adj6" fmla="val -21577"/>
            </a:avLst>
          </a:prstGeom>
          <a:solidFill>
            <a:srgbClr val="CCFFFF"/>
          </a:solidFill>
          <a:ln w="15875" algn="ctr">
            <a:solidFill>
              <a:schemeClr val="tx1"/>
            </a:solidFill>
            <a:prstDash val="sysDash"/>
            <a:miter lim="800000"/>
            <a:headEnd/>
            <a:tailEnd type="arrow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由指令的操作码指明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2" name="AutoShape 29"/>
          <p:cNvSpPr>
            <a:spLocks/>
          </p:cNvSpPr>
          <p:nvPr/>
        </p:nvSpPr>
        <p:spPr bwMode="auto">
          <a:xfrm>
            <a:off x="6013440" y="404664"/>
            <a:ext cx="2014944" cy="359621"/>
          </a:xfrm>
          <a:prstGeom prst="borderCallout2">
            <a:avLst>
              <a:gd name="adj1" fmla="val 47302"/>
              <a:gd name="adj2" fmla="val -212"/>
              <a:gd name="adj3" fmla="val 49858"/>
              <a:gd name="adj4" fmla="val -4459"/>
              <a:gd name="adj5" fmla="val 123357"/>
              <a:gd name="adj6" fmla="val -15432"/>
            </a:avLst>
          </a:prstGeom>
          <a:solidFill>
            <a:srgbClr val="CCFFFF"/>
          </a:solidFill>
          <a:ln w="15875" algn="ctr">
            <a:solidFill>
              <a:srgbClr val="990099"/>
            </a:solidFill>
            <a:prstDash val="sysDash"/>
            <a:miter lim="800000"/>
            <a:headEnd/>
            <a:tailEnd type="arrow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每个数据的值确定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4" grpId="0"/>
      <p:bldP spid="45" grpId="0"/>
      <p:bldP spid="72" grpId="0" animBg="1"/>
      <p:bldP spid="73" grpId="0" animBg="1"/>
      <p:bldP spid="74" grpId="0" animBg="1"/>
      <p:bldP spid="3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A544-4847-4BF4-B7CA-76A6520E954B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37580" name="Text Box 12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、整数的表示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7581" name="Text Box 13"/>
          <p:cNvSpPr txBox="1">
            <a:spLocks noChangeArrowheads="1"/>
          </p:cNvSpPr>
          <p:nvPr/>
        </p:nvSpPr>
        <p:spPr bwMode="auto">
          <a:xfrm>
            <a:off x="179388" y="91035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、定点</a:t>
            </a:r>
            <a:r>
              <a:rPr lang="zh-CN" altLang="en-US" dirty="0" smtClean="0">
                <a:solidFill>
                  <a:srgbClr val="FF3399"/>
                </a:solidFill>
              </a:rPr>
              <a:t>表示方法</a:t>
            </a:r>
            <a:endParaRPr lang="zh-CN" altLang="en-US" dirty="0">
              <a:solidFill>
                <a:srgbClr val="FF3399"/>
              </a:solidFill>
            </a:endParaRPr>
          </a:p>
          <a:p>
            <a:pPr marL="1074738" indent="-1074738"/>
            <a:r>
              <a:rPr lang="zh-CN" altLang="en-US" dirty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*表示方法：</a:t>
            </a:r>
            <a:r>
              <a:rPr lang="zh-CN" altLang="en-US" dirty="0" smtClean="0">
                <a:solidFill>
                  <a:schemeClr val="tx1"/>
                </a:solidFill>
              </a:rPr>
              <a:t>数据中的</a:t>
            </a:r>
            <a:r>
              <a:rPr lang="zh-CN" altLang="en-US" dirty="0">
                <a:solidFill>
                  <a:schemeClr val="tx1"/>
                </a:solidFill>
              </a:rPr>
              <a:t>小数点位置</a:t>
            </a:r>
            <a:r>
              <a:rPr lang="zh-CN" altLang="en-US" u="sng" dirty="0">
                <a:solidFill>
                  <a:schemeClr val="accent2"/>
                </a:solidFill>
              </a:rPr>
              <a:t>固定</a:t>
            </a:r>
            <a:r>
              <a:rPr lang="zh-CN" altLang="en-US" u="sng" dirty="0" smtClean="0">
                <a:solidFill>
                  <a:schemeClr val="accent2"/>
                </a:solidFill>
              </a:rPr>
              <a:t>不变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7582" name="Text Box 14"/>
          <p:cNvSpPr txBox="1">
            <a:spLocks noChangeArrowheads="1"/>
          </p:cNvSpPr>
          <p:nvPr/>
        </p:nvSpPr>
        <p:spPr bwMode="auto">
          <a:xfrm>
            <a:off x="179388" y="3599805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不同编码方式的表数范围</a:t>
            </a:r>
            <a:r>
              <a:rPr lang="zh-CN" altLang="en-US" dirty="0">
                <a:solidFill>
                  <a:srgbClr val="C00000"/>
                </a:solidFill>
              </a:rPr>
              <a:t>：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设数码长度为</a:t>
            </a:r>
            <a:r>
              <a:rPr lang="en-US" altLang="zh-CN" sz="2000" dirty="0">
                <a:solidFill>
                  <a:schemeClr val="tx1"/>
                </a:solidFill>
              </a:rPr>
              <a:t>n</a:t>
            </a:r>
            <a:r>
              <a:rPr lang="zh-CN" altLang="en-US" sz="2000" dirty="0">
                <a:solidFill>
                  <a:schemeClr val="tx1"/>
                </a:solidFill>
              </a:rPr>
              <a:t>位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237729" name="Group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037118"/>
              </p:ext>
            </p:extLst>
          </p:nvPr>
        </p:nvGraphicFramePr>
        <p:xfrm>
          <a:off x="285720" y="4149080"/>
          <a:ext cx="8677305" cy="1641477"/>
        </p:xfrm>
        <a:graphic>
          <a:graphicData uri="http://schemas.openxmlformats.org/drawingml/2006/table">
            <a:tbl>
              <a:tblPr/>
              <a:tblGrid>
                <a:gridCol w="1465293"/>
                <a:gridCol w="1884362"/>
                <a:gridCol w="2447925"/>
                <a:gridCol w="2879725"/>
              </a:tblGrid>
              <a:tr h="560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类型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编码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自然数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无符号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整数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有符号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纯小数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有符号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-(2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-1)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+(2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-(1-2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-(n-1)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+(1-2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-(n-1)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补码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-2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+(2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 -1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+(1-2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-(n-1)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无符号编码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7721" name="Text Box 153"/>
          <p:cNvSpPr txBox="1">
            <a:spLocks noChangeArrowheads="1"/>
          </p:cNvSpPr>
          <p:nvPr/>
        </p:nvSpPr>
        <p:spPr bwMode="auto">
          <a:xfrm>
            <a:off x="179388" y="184482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定点表示的格式</a:t>
            </a:r>
            <a:r>
              <a:rPr lang="zh-CN" altLang="en-US" dirty="0" smtClean="0">
                <a:solidFill>
                  <a:srgbClr val="C00000"/>
                </a:solidFill>
                <a:sym typeface="Wingdings" pitchFamily="2" charset="2"/>
              </a:rPr>
              <a:t>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37731" name="AutoShape 16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7740" name="Group 172"/>
          <p:cNvGrpSpPr>
            <a:grpSpLocks/>
          </p:cNvGrpSpPr>
          <p:nvPr/>
        </p:nvGrpSpPr>
        <p:grpSpPr bwMode="auto">
          <a:xfrm>
            <a:off x="1548854" y="2380800"/>
            <a:ext cx="5759450" cy="1192216"/>
            <a:chOff x="749" y="847"/>
            <a:chExt cx="3628" cy="751"/>
          </a:xfrm>
        </p:grpSpPr>
        <p:sp>
          <p:nvSpPr>
            <p:cNvPr id="237741" name="Text Box 173"/>
            <p:cNvSpPr txBox="1">
              <a:spLocks noChangeArrowheads="1"/>
            </p:cNvSpPr>
            <p:nvPr/>
          </p:nvSpPr>
          <p:spPr bwMode="auto">
            <a:xfrm>
              <a:off x="749" y="847"/>
              <a:ext cx="3537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</a:t>
              </a:r>
              <a:r>
                <a:rPr lang="zh-CN" altLang="en-US" sz="2000" dirty="0">
                  <a:solidFill>
                    <a:schemeClr val="tx1"/>
                  </a:solidFill>
                </a:rPr>
                <a:t>无符号整数      有符号整数        纯小数</a:t>
              </a:r>
            </a:p>
          </p:txBody>
        </p:sp>
        <p:sp>
          <p:nvSpPr>
            <p:cNvPr id="237742" name="Text Box 174"/>
            <p:cNvSpPr txBox="1">
              <a:spLocks noChangeArrowheads="1"/>
            </p:cNvSpPr>
            <p:nvPr/>
          </p:nvSpPr>
          <p:spPr bwMode="auto">
            <a:xfrm>
              <a:off x="793" y="1117"/>
              <a:ext cx="998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0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sz="20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</a:t>
              </a:r>
              <a:r>
                <a:rPr lang="en-US" altLang="zh-CN" sz="20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0</a:t>
              </a:r>
              <a:endParaRPr lang="en-US" altLang="zh-CN" sz="20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237743" name="Text Box 175"/>
            <p:cNvSpPr txBox="1">
              <a:spLocks noChangeArrowheads="1"/>
            </p:cNvSpPr>
            <p:nvPr/>
          </p:nvSpPr>
          <p:spPr bwMode="auto">
            <a:xfrm>
              <a:off x="2064" y="1117"/>
              <a:ext cx="998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i="1" dirty="0" err="1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 err="1" smtClean="0">
                  <a:solidFill>
                    <a:schemeClr val="tx1"/>
                  </a:solidFill>
                </a:rPr>
                <a:t>S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sz="20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</a:t>
              </a:r>
              <a:r>
                <a:rPr lang="en-US" altLang="zh-CN" sz="2000" baseline="-25000" dirty="0">
                  <a:solidFill>
                    <a:schemeClr val="tx1"/>
                  </a:solidFill>
                </a:rPr>
                <a:t>  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0</a:t>
              </a:r>
              <a:endParaRPr lang="en-US" altLang="zh-CN" sz="20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237744" name="Line 176"/>
            <p:cNvSpPr>
              <a:spLocks noChangeShapeType="1"/>
            </p:cNvSpPr>
            <p:nvPr/>
          </p:nvSpPr>
          <p:spPr bwMode="auto">
            <a:xfrm>
              <a:off x="2246" y="1117"/>
              <a:ext cx="0" cy="227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745" name="Text Box 177"/>
            <p:cNvSpPr txBox="1">
              <a:spLocks noChangeArrowheads="1"/>
            </p:cNvSpPr>
            <p:nvPr/>
          </p:nvSpPr>
          <p:spPr bwMode="auto">
            <a:xfrm>
              <a:off x="3378" y="1117"/>
              <a:ext cx="999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i="1" dirty="0" err="1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 err="1" smtClean="0">
                  <a:solidFill>
                    <a:schemeClr val="tx1"/>
                  </a:solidFill>
                </a:rPr>
                <a:t>S</a:t>
              </a:r>
              <a:r>
                <a:rPr lang="en-US" altLang="zh-CN" sz="20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-1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-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(n-1)</a:t>
              </a:r>
            </a:p>
          </p:txBody>
        </p:sp>
        <p:sp>
          <p:nvSpPr>
            <p:cNvPr id="237747" name="Line 179"/>
            <p:cNvSpPr>
              <a:spLocks noChangeShapeType="1"/>
            </p:cNvSpPr>
            <p:nvPr/>
          </p:nvSpPr>
          <p:spPr bwMode="auto">
            <a:xfrm>
              <a:off x="3560" y="1117"/>
              <a:ext cx="0" cy="227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748" name="Oval 180"/>
            <p:cNvSpPr>
              <a:spLocks noChangeArrowheads="1"/>
            </p:cNvSpPr>
            <p:nvPr/>
          </p:nvSpPr>
          <p:spPr bwMode="auto">
            <a:xfrm>
              <a:off x="3108" y="1325"/>
              <a:ext cx="45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49" name="Oval 181"/>
            <p:cNvSpPr>
              <a:spLocks noChangeArrowheads="1"/>
            </p:cNvSpPr>
            <p:nvPr/>
          </p:nvSpPr>
          <p:spPr bwMode="auto">
            <a:xfrm>
              <a:off x="1837" y="1325"/>
              <a:ext cx="45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50" name="AutoShape 182"/>
            <p:cNvSpPr>
              <a:spLocks/>
            </p:cNvSpPr>
            <p:nvPr/>
          </p:nvSpPr>
          <p:spPr bwMode="auto">
            <a:xfrm rot="16200000">
              <a:off x="1269" y="895"/>
              <a:ext cx="45" cy="998"/>
            </a:xfrm>
            <a:prstGeom prst="leftBrace">
              <a:avLst>
                <a:gd name="adj1" fmla="val 18481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51" name="AutoShape 183"/>
            <p:cNvSpPr>
              <a:spLocks/>
            </p:cNvSpPr>
            <p:nvPr/>
          </p:nvSpPr>
          <p:spPr bwMode="auto">
            <a:xfrm rot="16200000">
              <a:off x="2631" y="986"/>
              <a:ext cx="45" cy="816"/>
            </a:xfrm>
            <a:prstGeom prst="leftBrace">
              <a:avLst>
                <a:gd name="adj1" fmla="val 15111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52" name="Line 184"/>
            <p:cNvSpPr>
              <a:spLocks noChangeShapeType="1"/>
            </p:cNvSpPr>
            <p:nvPr/>
          </p:nvSpPr>
          <p:spPr bwMode="auto">
            <a:xfrm flipV="1">
              <a:off x="2155" y="1344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753" name="Text Box 185"/>
            <p:cNvSpPr txBox="1">
              <a:spLocks noChangeArrowheads="1"/>
            </p:cNvSpPr>
            <p:nvPr/>
          </p:nvSpPr>
          <p:spPr bwMode="auto">
            <a:xfrm>
              <a:off x="1156" y="1435"/>
              <a:ext cx="3130" cy="1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数值        数符   数值       数符   数值</a:t>
              </a:r>
            </a:p>
          </p:txBody>
        </p:sp>
        <p:sp>
          <p:nvSpPr>
            <p:cNvPr id="237754" name="AutoShape 186"/>
            <p:cNvSpPr>
              <a:spLocks/>
            </p:cNvSpPr>
            <p:nvPr/>
          </p:nvSpPr>
          <p:spPr bwMode="auto">
            <a:xfrm rot="16200000">
              <a:off x="3973" y="1012"/>
              <a:ext cx="45" cy="763"/>
            </a:xfrm>
            <a:prstGeom prst="leftBrace">
              <a:avLst>
                <a:gd name="adj1" fmla="val 141296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55" name="Line 187"/>
            <p:cNvSpPr>
              <a:spLocks noChangeShapeType="1"/>
            </p:cNvSpPr>
            <p:nvPr/>
          </p:nvSpPr>
          <p:spPr bwMode="auto">
            <a:xfrm flipH="1" flipV="1">
              <a:off x="3469" y="1344"/>
              <a:ext cx="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746" name="Oval 178"/>
            <p:cNvSpPr>
              <a:spLocks noChangeArrowheads="1"/>
            </p:cNvSpPr>
            <p:nvPr/>
          </p:nvSpPr>
          <p:spPr bwMode="auto">
            <a:xfrm>
              <a:off x="3551" y="1325"/>
              <a:ext cx="45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7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37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3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7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81" grpId="0" autoUpdateAnimBg="0"/>
      <p:bldP spid="237582" grpId="0"/>
      <p:bldP spid="237721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55"/>
          <p:cNvSpPr txBox="1">
            <a:spLocks noChangeArrowheads="1"/>
          </p:cNvSpPr>
          <p:nvPr/>
        </p:nvSpPr>
        <p:spPr bwMode="auto">
          <a:xfrm>
            <a:off x="179263" y="325105"/>
            <a:ext cx="8785225" cy="289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 smtClean="0">
                <a:solidFill>
                  <a:srgbClr val="FF3399"/>
                </a:solidFill>
              </a:rPr>
              <a:t>、整数</a:t>
            </a:r>
            <a:r>
              <a:rPr lang="zh-CN" altLang="en-US" dirty="0">
                <a:solidFill>
                  <a:srgbClr val="FF3399"/>
                </a:solidFill>
              </a:rPr>
              <a:t>的</a:t>
            </a:r>
            <a:r>
              <a:rPr lang="zh-CN" altLang="en-US" dirty="0" smtClean="0">
                <a:solidFill>
                  <a:srgbClr val="FF3399"/>
                </a:solidFill>
              </a:rPr>
              <a:t>表示</a:t>
            </a:r>
            <a:endParaRPr lang="en-US" altLang="zh-CN" dirty="0" smtClean="0">
              <a:solidFill>
                <a:srgbClr val="FF3399"/>
              </a:solidFill>
            </a:endParaRPr>
          </a:p>
          <a:p>
            <a:pPr marL="1074738" indent="-1074738"/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</a:rPr>
              <a:t>二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十进制的</a:t>
            </a:r>
            <a:r>
              <a:rPr lang="zh-CN" altLang="en-US" dirty="0" smtClean="0">
                <a:solidFill>
                  <a:schemeClr val="tx1"/>
                </a:solidFill>
              </a:rPr>
              <a:t>整数称为</a:t>
            </a:r>
            <a:r>
              <a:rPr lang="en-US" altLang="zh-CN" u="sng" dirty="0">
                <a:solidFill>
                  <a:schemeClr val="tx1"/>
                </a:solidFill>
              </a:rPr>
              <a:t>BCD</a:t>
            </a:r>
            <a:r>
              <a:rPr lang="zh-CN" altLang="en-US" u="sng" dirty="0" smtClean="0">
                <a:solidFill>
                  <a:schemeClr val="tx1"/>
                </a:solidFill>
              </a:rPr>
              <a:t>数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BCD</a:t>
            </a:r>
            <a:r>
              <a:rPr lang="zh-CN" altLang="en-US" dirty="0" smtClean="0">
                <a:solidFill>
                  <a:schemeClr val="tx1"/>
                </a:solidFill>
              </a:rPr>
              <a:t>数</a:t>
            </a:r>
            <a:r>
              <a:rPr lang="zh-CN" altLang="en-US" dirty="0" smtClean="0">
                <a:solidFill>
                  <a:schemeClr val="tx1"/>
                </a:solidFill>
                <a:sym typeface="Symbol"/>
              </a:rPr>
              <a:t>整数</a:t>
            </a:r>
            <a:endParaRPr lang="en-US" altLang="zh-CN" dirty="0" smtClean="0">
              <a:solidFill>
                <a:schemeClr val="tx1"/>
              </a:solidFill>
              <a:sym typeface="Symbol"/>
            </a:endParaRPr>
          </a:p>
          <a:p>
            <a:pPr marL="1074738" indent="-1074738"/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*整数的表示方法：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1074738" indent="-1074738"/>
            <a:endParaRPr lang="en-US" altLang="zh-CN" dirty="0">
              <a:solidFill>
                <a:srgbClr val="C00000"/>
              </a:solidFill>
            </a:endParaRPr>
          </a:p>
          <a:p>
            <a:pPr marL="1074738" indent="-1074738"/>
            <a:endParaRPr lang="en-US" altLang="zh-CN" dirty="0" smtClean="0">
              <a:solidFill>
                <a:srgbClr val="C00000"/>
              </a:solidFill>
            </a:endParaRPr>
          </a:p>
          <a:p>
            <a:pPr marL="1074738" indent="-1074738">
              <a:lnSpc>
                <a:spcPct val="135000"/>
              </a:lnSpc>
            </a:pP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*硬件支持的整数类型：                    </a:t>
            </a:r>
            <a:r>
              <a:rPr lang="zh-CN" altLang="en-US" sz="2000" dirty="0" smtClean="0">
                <a:solidFill>
                  <a:schemeClr val="tx1"/>
                </a:solidFill>
              </a:rPr>
              <a:t>←</a:t>
            </a:r>
            <a:r>
              <a:rPr lang="zh-CN" altLang="en-US" sz="2000" dirty="0">
                <a:solidFill>
                  <a:srgbClr val="990099"/>
                </a:solidFill>
              </a:rPr>
              <a:t>系统结构</a:t>
            </a:r>
            <a:r>
              <a:rPr lang="zh-CN" altLang="en-US" sz="2000" dirty="0" smtClean="0">
                <a:solidFill>
                  <a:schemeClr val="tx1"/>
                </a:solidFill>
              </a:rPr>
              <a:t>确定</a:t>
            </a:r>
            <a:endParaRPr lang="zh-CN" altLang="en-US" u="sng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78AC-C187-426A-9734-486A5DB98F87}" type="slidenum">
              <a:rPr lang="en-US" altLang="zh-CN"/>
              <a:pPr/>
              <a:t>42</a:t>
            </a:fld>
            <a:endParaRPr lang="en-US" altLang="zh-CN" dirty="0"/>
          </a:p>
        </p:txBody>
      </p:sp>
      <p:sp>
        <p:nvSpPr>
          <p:cNvPr id="436228" name="Text Box 4"/>
          <p:cNvSpPr txBox="1">
            <a:spLocks noChangeArrowheads="1"/>
          </p:cNvSpPr>
          <p:nvPr/>
        </p:nvSpPr>
        <p:spPr bwMode="auto">
          <a:xfrm>
            <a:off x="179263" y="169325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zh-CN" altLang="en-US" dirty="0" smtClean="0">
                <a:solidFill>
                  <a:schemeClr val="accent2"/>
                </a:solidFill>
              </a:rPr>
              <a:t>     无</a:t>
            </a:r>
            <a:r>
              <a:rPr lang="zh-CN" altLang="en-US" dirty="0">
                <a:solidFill>
                  <a:schemeClr val="accent2"/>
                </a:solidFill>
              </a:rPr>
              <a:t>符号</a:t>
            </a:r>
            <a:r>
              <a:rPr lang="zh-CN" altLang="en-US" dirty="0" smtClean="0">
                <a:solidFill>
                  <a:schemeClr val="accent2"/>
                </a:solidFill>
              </a:rPr>
              <a:t>整数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二进制、定点格式、无符号编码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074738" indent="-1074738"/>
            <a:r>
              <a:rPr lang="zh-CN" altLang="en-US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有符号整数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二进制、</a:t>
            </a:r>
            <a:r>
              <a:rPr lang="zh-CN" altLang="en-US" dirty="0">
                <a:solidFill>
                  <a:schemeClr val="tx1"/>
                </a:solidFill>
              </a:rPr>
              <a:t>定点格式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zh-CN" altLang="en-US" u="sng" dirty="0" smtClean="0">
                <a:solidFill>
                  <a:srgbClr val="990099"/>
                </a:solidFill>
              </a:rPr>
              <a:t>补码</a:t>
            </a:r>
            <a:endParaRPr lang="en-US" altLang="zh-CN" u="sng" dirty="0" smtClean="0">
              <a:solidFill>
                <a:srgbClr val="990099"/>
              </a:solidFill>
            </a:endParaRPr>
          </a:p>
        </p:txBody>
      </p:sp>
      <p:sp>
        <p:nvSpPr>
          <p:cNvPr id="436237" name="Text Box 13"/>
          <p:cNvSpPr txBox="1">
            <a:spLocks noChangeArrowheads="1"/>
          </p:cNvSpPr>
          <p:nvPr/>
        </p:nvSpPr>
        <p:spPr bwMode="auto">
          <a:xfrm>
            <a:off x="179263" y="309102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990099"/>
                </a:solidFill>
              </a:rPr>
              <a:t>   </a:t>
            </a:r>
            <a:r>
              <a:rPr lang="en-US" altLang="zh-CN" dirty="0" smtClean="0">
                <a:solidFill>
                  <a:srgbClr val="990099"/>
                </a:solidFill>
              </a:rPr>
              <a:t>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1—</a:t>
            </a:r>
            <a:r>
              <a:rPr lang="en-US" altLang="zh-CN" u="sng" dirty="0" smtClean="0">
                <a:solidFill>
                  <a:schemeClr val="tx1"/>
                </a:solidFill>
              </a:rPr>
              <a:t>IA32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b="0" dirty="0" smtClean="0">
                <a:solidFill>
                  <a:schemeClr val="tx1"/>
                </a:solidFill>
                <a:latin typeface="+mn-lt"/>
              </a:rPr>
              <a:t>Intel 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</a:rPr>
              <a:t>Architecture </a:t>
            </a:r>
            <a:r>
              <a:rPr lang="en-US" altLang="zh-CN" sz="2000" b="0" dirty="0" smtClean="0">
                <a:solidFill>
                  <a:schemeClr val="tx1"/>
                </a:solidFill>
                <a:latin typeface="+mn-lt"/>
              </a:rPr>
              <a:t>32bit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支持</a:t>
            </a:r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r>
              <a:rPr lang="zh-CN" altLang="en-US" dirty="0" smtClean="0">
                <a:solidFill>
                  <a:schemeClr val="tx1"/>
                </a:solidFill>
              </a:rPr>
              <a:t>种整数类型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AutoShape 29"/>
          <p:cNvSpPr>
            <a:spLocks/>
          </p:cNvSpPr>
          <p:nvPr/>
        </p:nvSpPr>
        <p:spPr bwMode="auto">
          <a:xfrm>
            <a:off x="7452320" y="2132856"/>
            <a:ext cx="968087" cy="330316"/>
          </a:xfrm>
          <a:prstGeom prst="borderCallout2">
            <a:avLst>
              <a:gd name="adj1" fmla="val 48385"/>
              <a:gd name="adj2" fmla="val 332"/>
              <a:gd name="adj3" fmla="val 47536"/>
              <a:gd name="adj4" fmla="val -13803"/>
              <a:gd name="adj5" fmla="val 97340"/>
              <a:gd name="adj6" fmla="val -112174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 smtClean="0">
                <a:solidFill>
                  <a:schemeClr val="tx1"/>
                </a:solidFill>
              </a:rPr>
              <a:t>为什么？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3635896" y="2636912"/>
            <a:ext cx="295198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4738" indent="-1074738"/>
            <a:r>
              <a:rPr lang="zh-CN" altLang="en-US" dirty="0" smtClean="0">
                <a:solidFill>
                  <a:schemeClr val="tx1"/>
                </a:solidFill>
              </a:rPr>
              <a:t>常有多种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仅长度不同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u="sng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899592" y="3933056"/>
            <a:ext cx="2520280" cy="1728192"/>
            <a:chOff x="899592" y="620688"/>
            <a:chExt cx="2520280" cy="1728192"/>
          </a:xfrm>
        </p:grpSpPr>
        <p:sp>
          <p:nvSpPr>
            <p:cNvPr id="27" name="Text Box 10"/>
            <p:cNvSpPr txBox="1">
              <a:spLocks noChangeArrowheads="1"/>
            </p:cNvSpPr>
            <p:nvPr/>
          </p:nvSpPr>
          <p:spPr bwMode="auto">
            <a:xfrm>
              <a:off x="1691680" y="620688"/>
              <a:ext cx="1728192" cy="28803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8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位无符号整数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1691680" y="908720"/>
              <a:ext cx="1728192" cy="28803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16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位无符号整数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1691680" y="1196752"/>
              <a:ext cx="1728192" cy="28803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32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位无符号整数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1691680" y="1484784"/>
              <a:ext cx="1728192" cy="28803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8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位有符号整数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 Box 10"/>
            <p:cNvSpPr txBox="1">
              <a:spLocks noChangeArrowheads="1"/>
            </p:cNvSpPr>
            <p:nvPr/>
          </p:nvSpPr>
          <p:spPr bwMode="auto">
            <a:xfrm>
              <a:off x="1691680" y="1772816"/>
              <a:ext cx="1728192" cy="28803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16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位有符号整数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1691680" y="2060848"/>
              <a:ext cx="1728192" cy="28803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32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位有符号整数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899592" y="1196752"/>
              <a:ext cx="648072" cy="581414"/>
            </a:xfrm>
            <a:prstGeom prst="rect">
              <a:avLst/>
            </a:prstGeom>
            <a:noFill/>
            <a:ln w="12700">
              <a:noFill/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IA32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支持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左大括号 33"/>
            <p:cNvSpPr/>
            <p:nvPr/>
          </p:nvSpPr>
          <p:spPr bwMode="auto">
            <a:xfrm>
              <a:off x="1539198" y="620688"/>
              <a:ext cx="144016" cy="1728192"/>
            </a:xfrm>
            <a:prstGeom prst="leftBrace">
              <a:avLst>
                <a:gd name="adj1" fmla="val 31849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436096" y="3645024"/>
            <a:ext cx="3384376" cy="2016224"/>
            <a:chOff x="5436096" y="332656"/>
            <a:chExt cx="3384376" cy="2016224"/>
          </a:xfrm>
        </p:grpSpPr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5436096" y="620688"/>
              <a:ext cx="2448272" cy="28803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unsigned short [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]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5436096" y="908720"/>
              <a:ext cx="2448272" cy="28803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unsigned 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int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 Box 10"/>
            <p:cNvSpPr txBox="1">
              <a:spLocks noChangeArrowheads="1"/>
            </p:cNvSpPr>
            <p:nvPr/>
          </p:nvSpPr>
          <p:spPr bwMode="auto">
            <a:xfrm>
              <a:off x="5436096" y="1196752"/>
              <a:ext cx="2448272" cy="28803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unsigned long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]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 Box 10"/>
            <p:cNvSpPr txBox="1">
              <a:spLocks noChangeArrowheads="1"/>
            </p:cNvSpPr>
            <p:nvPr/>
          </p:nvSpPr>
          <p:spPr bwMode="auto">
            <a:xfrm>
              <a:off x="5436096" y="1484784"/>
              <a:ext cx="2448272" cy="28803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short [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]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 Box 10"/>
            <p:cNvSpPr txBox="1">
              <a:spLocks noChangeArrowheads="1"/>
            </p:cNvSpPr>
            <p:nvPr/>
          </p:nvSpPr>
          <p:spPr bwMode="auto">
            <a:xfrm>
              <a:off x="5436096" y="1772816"/>
              <a:ext cx="2448272" cy="28803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int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 Box 10"/>
            <p:cNvSpPr txBox="1">
              <a:spLocks noChangeArrowheads="1"/>
            </p:cNvSpPr>
            <p:nvPr/>
          </p:nvSpPr>
          <p:spPr bwMode="auto">
            <a:xfrm>
              <a:off x="5436096" y="2060848"/>
              <a:ext cx="2448272" cy="28803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long [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]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 Box 10"/>
            <p:cNvSpPr txBox="1">
              <a:spLocks noChangeArrowheads="1"/>
            </p:cNvSpPr>
            <p:nvPr/>
          </p:nvSpPr>
          <p:spPr bwMode="auto">
            <a:xfrm>
              <a:off x="5436096" y="332656"/>
              <a:ext cx="2448272" cy="288032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char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43" name="右大括号 42"/>
            <p:cNvSpPr/>
            <p:nvPr/>
          </p:nvSpPr>
          <p:spPr bwMode="auto">
            <a:xfrm>
              <a:off x="7902296" y="342975"/>
              <a:ext cx="144016" cy="2005905"/>
            </a:xfrm>
            <a:prstGeom prst="rightBrace">
              <a:avLst>
                <a:gd name="adj1" fmla="val 45682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4" name="Text Box 10"/>
            <p:cNvSpPr txBox="1">
              <a:spLocks noChangeArrowheads="1"/>
            </p:cNvSpPr>
            <p:nvPr/>
          </p:nvSpPr>
          <p:spPr bwMode="auto">
            <a:xfrm>
              <a:off x="8080270" y="1052736"/>
              <a:ext cx="740202" cy="576064"/>
            </a:xfrm>
            <a:prstGeom prst="rect">
              <a:avLst/>
            </a:prstGeom>
            <a:noFill/>
            <a:ln w="12700">
              <a:noFill/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C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语言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支持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491880" y="3630371"/>
            <a:ext cx="1872208" cy="1814853"/>
            <a:chOff x="3491880" y="318003"/>
            <a:chExt cx="1872208" cy="1814853"/>
          </a:xfrm>
        </p:grpSpPr>
        <p:cxnSp>
          <p:nvCxnSpPr>
            <p:cNvPr id="46" name="直接箭头连接符 45"/>
            <p:cNvCxnSpPr/>
            <p:nvPr/>
          </p:nvCxnSpPr>
          <p:spPr bwMode="auto">
            <a:xfrm flipH="1">
              <a:off x="3491880" y="764704"/>
              <a:ext cx="1872208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 flipH="1">
              <a:off x="3491880" y="1052736"/>
              <a:ext cx="1872208" cy="240407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 flipH="1">
              <a:off x="3491880" y="1628800"/>
              <a:ext cx="1872208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 flipH="1">
              <a:off x="3491880" y="1916832"/>
              <a:ext cx="1872208" cy="216024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0" name="直接箭头连接符 49"/>
            <p:cNvCxnSpPr/>
            <p:nvPr/>
          </p:nvCxnSpPr>
          <p:spPr bwMode="auto">
            <a:xfrm flipH="1">
              <a:off x="3491880" y="476672"/>
              <a:ext cx="1872208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1" name="Text Box 10"/>
            <p:cNvSpPr txBox="1">
              <a:spLocks noChangeArrowheads="1"/>
            </p:cNvSpPr>
            <p:nvPr/>
          </p:nvSpPr>
          <p:spPr bwMode="auto">
            <a:xfrm rot="21131783">
              <a:off x="3707904" y="318003"/>
              <a:ext cx="1296144" cy="288032"/>
            </a:xfrm>
            <a:prstGeom prst="rect">
              <a:avLst/>
            </a:prstGeom>
            <a:noFill/>
            <a:ln w="12700">
              <a:noFill/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编译时关系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491880" y="4581128"/>
            <a:ext cx="1872208" cy="1080120"/>
            <a:chOff x="3491880" y="1268760"/>
            <a:chExt cx="1872208" cy="1080120"/>
          </a:xfrm>
        </p:grpSpPr>
        <p:cxnSp>
          <p:nvCxnSpPr>
            <p:cNvPr id="53" name="直接箭头连接符 52"/>
            <p:cNvCxnSpPr>
              <a:endCxn id="54" idx="3"/>
            </p:cNvCxnSpPr>
            <p:nvPr/>
          </p:nvCxnSpPr>
          <p:spPr bwMode="auto">
            <a:xfrm flipH="1">
              <a:off x="5076056" y="1404954"/>
              <a:ext cx="288032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54" name="Text Box 10"/>
            <p:cNvSpPr txBox="1">
              <a:spLocks noChangeArrowheads="1"/>
            </p:cNvSpPr>
            <p:nvPr/>
          </p:nvSpPr>
          <p:spPr bwMode="auto">
            <a:xfrm>
              <a:off x="4490840" y="1268760"/>
              <a:ext cx="585216" cy="272389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分解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直接箭头连接符 54"/>
            <p:cNvCxnSpPr/>
            <p:nvPr/>
          </p:nvCxnSpPr>
          <p:spPr bwMode="auto">
            <a:xfrm flipH="1">
              <a:off x="3491880" y="1370446"/>
              <a:ext cx="998960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6" name="Text Box 10"/>
            <p:cNvSpPr txBox="1">
              <a:spLocks noChangeArrowheads="1"/>
            </p:cNvSpPr>
            <p:nvPr/>
          </p:nvSpPr>
          <p:spPr bwMode="auto">
            <a:xfrm>
              <a:off x="4499992" y="2076491"/>
              <a:ext cx="576064" cy="272389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分解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直接箭头连接符 56"/>
            <p:cNvCxnSpPr/>
            <p:nvPr/>
          </p:nvCxnSpPr>
          <p:spPr bwMode="auto">
            <a:xfrm flipH="1" flipV="1">
              <a:off x="3491880" y="2276872"/>
              <a:ext cx="998960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直接箭头连接符 57"/>
            <p:cNvCxnSpPr/>
            <p:nvPr/>
          </p:nvCxnSpPr>
          <p:spPr bwMode="auto">
            <a:xfrm flipH="1">
              <a:off x="5076056" y="2204864"/>
              <a:ext cx="288032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 flipH="1" flipV="1">
              <a:off x="3491880" y="1442454"/>
              <a:ext cx="998960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 flipH="1" flipV="1">
              <a:off x="3491880" y="2204863"/>
              <a:ext cx="998960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62" name="Text Box 13"/>
          <p:cNvSpPr txBox="1">
            <a:spLocks noChangeArrowheads="1"/>
          </p:cNvSpPr>
          <p:nvPr/>
        </p:nvSpPr>
        <p:spPr bwMode="auto">
          <a:xfrm>
            <a:off x="179512" y="56833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990099"/>
                </a:solidFill>
              </a:rPr>
              <a:t>   </a:t>
            </a:r>
            <a:r>
              <a:rPr lang="en-US" altLang="zh-CN" dirty="0" smtClean="0">
                <a:solidFill>
                  <a:srgbClr val="990099"/>
                </a:solidFill>
              </a:rPr>
              <a:t>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2—</a:t>
            </a:r>
            <a:r>
              <a:rPr lang="zh-CN" altLang="en-US" dirty="0" smtClean="0">
                <a:solidFill>
                  <a:schemeClr val="tx1"/>
                </a:solidFill>
              </a:rPr>
              <a:t>若</a:t>
            </a:r>
            <a:r>
              <a:rPr lang="en-US" altLang="zh-CN" b="0" dirty="0" err="1" smtClean="0">
                <a:solidFill>
                  <a:schemeClr val="tx1"/>
                </a:solidFill>
                <a:latin typeface="+mn-lt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 y=-1; </a:t>
            </a:r>
            <a:r>
              <a:rPr lang="en-US" altLang="zh-CN" b="0" dirty="0" smtClean="0">
                <a:solidFill>
                  <a:schemeClr val="tx1"/>
                </a:solidFill>
                <a:latin typeface="+mn-lt"/>
              </a:rPr>
              <a:t>unsigned short</a:t>
            </a:r>
            <a:r>
              <a:rPr lang="en-US" altLang="zh-CN" dirty="0" smtClean="0">
                <a:solidFill>
                  <a:schemeClr val="tx1"/>
                </a:solidFill>
              </a:rPr>
              <a:t> n=5;</a:t>
            </a:r>
            <a:r>
              <a:rPr lang="zh-CN" altLang="en-US" dirty="0" smtClean="0">
                <a:solidFill>
                  <a:schemeClr val="tx1"/>
                </a:solidFill>
              </a:rPr>
              <a:t>写出</a:t>
            </a:r>
            <a:r>
              <a:rPr lang="en-US" altLang="zh-CN" dirty="0" smtClean="0">
                <a:solidFill>
                  <a:schemeClr val="tx1"/>
                </a:solidFill>
              </a:rPr>
              <a:t>y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</a:rPr>
              <a:t>的机器数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6238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AutoShape 9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 Box 10"/>
          <p:cNvSpPr txBox="1">
            <a:spLocks noChangeArrowheads="1"/>
          </p:cNvSpPr>
          <p:nvPr/>
        </p:nvSpPr>
        <p:spPr bwMode="auto">
          <a:xfrm>
            <a:off x="5278526" y="6093296"/>
            <a:ext cx="2893874" cy="290707"/>
          </a:xfrm>
          <a:prstGeom prst="rect">
            <a:avLst/>
          </a:prstGeom>
          <a:noFill/>
          <a:ln w="12700">
            <a:noFill/>
            <a:prstDash val="solid"/>
            <a:miter lim="800000"/>
            <a:headEnd/>
            <a:tailEnd/>
          </a:ln>
          <a:effectLst/>
        </p:spPr>
        <p:txBody>
          <a:bodyPr lIns="18000" tIns="10800" rIns="54000" bIns="10800" anchor="ctr"/>
          <a:lstStyle/>
          <a:p>
            <a:pPr algn="ctr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</a:rPr>
              <a:t>y=FFFFFFFFH</a:t>
            </a: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</a:rPr>
              <a:t>，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</a:rPr>
              <a:t>n=0005H</a:t>
            </a:r>
            <a:endParaRPr lang="en-US" altLang="zh-CN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36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8" grpId="0"/>
      <p:bldP spid="436237" grpId="0"/>
      <p:bldP spid="18" grpId="0" animBg="1"/>
      <p:bldP spid="18" grpId="1" animBg="1"/>
      <p:bldP spid="19" grpId="0"/>
      <p:bldP spid="62" grpId="0"/>
      <p:bldP spid="6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43</a:t>
            </a:fld>
            <a:endParaRPr lang="en-US" altLang="zh-CN" dirty="0"/>
          </a:p>
        </p:txBody>
      </p:sp>
      <p:sp>
        <p:nvSpPr>
          <p:cNvPr id="4" name="Text Box 155"/>
          <p:cNvSpPr txBox="1">
            <a:spLocks noChangeArrowheads="1"/>
          </p:cNvSpPr>
          <p:nvPr/>
        </p:nvSpPr>
        <p:spPr bwMode="auto">
          <a:xfrm>
            <a:off x="179263" y="332656"/>
            <a:ext cx="8785225" cy="180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 smtClean="0">
                <a:solidFill>
                  <a:srgbClr val="FF3399"/>
                </a:solidFill>
              </a:rPr>
              <a:t>3</a:t>
            </a:r>
            <a:r>
              <a:rPr lang="zh-CN" altLang="en-US" dirty="0" smtClean="0">
                <a:solidFill>
                  <a:srgbClr val="FF3399"/>
                </a:solidFill>
              </a:rPr>
              <a:t>、整数的类型转换</a:t>
            </a:r>
            <a:endParaRPr lang="en-US" altLang="zh-CN" dirty="0" smtClean="0">
              <a:solidFill>
                <a:srgbClr val="FF3399"/>
              </a:solidFill>
            </a:endParaRPr>
          </a:p>
          <a:p>
            <a:pPr marL="1074738" indent="-1074738"/>
            <a:r>
              <a:rPr lang="zh-CN" altLang="en-US" dirty="0" smtClean="0">
                <a:solidFill>
                  <a:schemeClr val="accent2"/>
                </a:solidFill>
              </a:rPr>
              <a:t>    应用需求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不同长度整数间运算，</a:t>
            </a:r>
            <a:r>
              <a:rPr lang="zh-CN" altLang="en-US" sz="2200" dirty="0" smtClean="0">
                <a:solidFill>
                  <a:schemeClr val="tx1"/>
                </a:solidFill>
              </a:rPr>
              <a:t>如</a:t>
            </a:r>
            <a:r>
              <a:rPr lang="en-US" altLang="zh-CN" sz="2200" b="0" dirty="0" smtClean="0">
                <a:solidFill>
                  <a:schemeClr val="tx1"/>
                </a:solidFill>
                <a:latin typeface="+mn-lt"/>
              </a:rPr>
              <a:t>short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en-US" altLang="zh-CN" sz="2200" dirty="0" err="1" smtClean="0">
                <a:solidFill>
                  <a:schemeClr val="tx1"/>
                </a:solidFill>
              </a:rPr>
              <a:t>i,j</a:t>
            </a:r>
            <a:r>
              <a:rPr lang="en-US" altLang="zh-CN" sz="2200" dirty="0" smtClean="0">
                <a:solidFill>
                  <a:schemeClr val="tx1"/>
                </a:solidFill>
              </a:rPr>
              <a:t>; </a:t>
            </a:r>
            <a:r>
              <a:rPr lang="en-US" altLang="zh-CN" sz="2200" b="0" dirty="0" err="1" smtClean="0">
                <a:solidFill>
                  <a:schemeClr val="tx1"/>
                </a:solidFill>
                <a:latin typeface="+mn-lt"/>
              </a:rPr>
              <a:t>int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en-US" altLang="zh-CN" sz="2200" dirty="0" err="1" smtClean="0">
                <a:solidFill>
                  <a:schemeClr val="tx1"/>
                </a:solidFill>
              </a:rPr>
              <a:t>y,z</a:t>
            </a:r>
            <a:r>
              <a:rPr lang="en-US" altLang="zh-CN" sz="2200" dirty="0" smtClean="0">
                <a:solidFill>
                  <a:schemeClr val="tx1"/>
                </a:solidFill>
              </a:rPr>
              <a:t>=</a:t>
            </a:r>
            <a:r>
              <a:rPr lang="en-US" altLang="zh-CN" sz="2200" dirty="0" err="1" smtClean="0">
                <a:solidFill>
                  <a:srgbClr val="990099"/>
                </a:solidFill>
              </a:rPr>
              <a:t>y+i</a:t>
            </a:r>
            <a:r>
              <a:rPr lang="en-US" altLang="zh-CN" sz="2200" dirty="0" smtClean="0">
                <a:solidFill>
                  <a:schemeClr val="tx1"/>
                </a:solidFill>
              </a:rPr>
              <a:t>;</a:t>
            </a:r>
          </a:p>
          <a:p>
            <a:pPr marL="1074738" indent="-1074738"/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硬件限制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源操作数长度须相同，否则先</a:t>
            </a:r>
            <a:r>
              <a:rPr lang="zh-CN" altLang="en-US" u="sng" dirty="0" smtClean="0">
                <a:solidFill>
                  <a:srgbClr val="990099"/>
                </a:solidFill>
              </a:rPr>
              <a:t>进行</a:t>
            </a:r>
            <a:r>
              <a:rPr lang="zh-CN" altLang="en-US" dirty="0" smtClean="0">
                <a:solidFill>
                  <a:schemeClr val="tx1"/>
                </a:solidFill>
              </a:rPr>
              <a:t>类型转换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074738" indent="-1074738">
              <a:lnSpc>
                <a:spcPct val="10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                                       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└</a:t>
            </a:r>
            <a:r>
              <a:rPr lang="zh-CN" altLang="en-US" sz="2000" dirty="0" smtClean="0">
                <a:solidFill>
                  <a:schemeClr val="tx1"/>
                </a:solidFill>
              </a:rPr>
              <a:t>←</a:t>
            </a:r>
            <a:r>
              <a:rPr lang="zh-CN" altLang="en-US" sz="1800" dirty="0" smtClean="0">
                <a:solidFill>
                  <a:schemeClr val="tx1"/>
                </a:solidFill>
              </a:rPr>
              <a:t>大多为编译程序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9512" y="1700808"/>
            <a:ext cx="8784976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类型转换方法：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1074738" indent="-1074738"/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长度相同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 marL="1074738" indent="-1074738">
              <a:lnSpc>
                <a:spcPct val="110000"/>
              </a:lnSpc>
            </a:pPr>
            <a:endParaRPr lang="en-US" altLang="zh-CN" dirty="0" smtClean="0">
              <a:solidFill>
                <a:schemeClr val="accent2"/>
              </a:solidFill>
            </a:endParaRPr>
          </a:p>
          <a:p>
            <a:pPr marL="1074738" indent="-1074738"/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长度减少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 marL="1074738" indent="-1074738">
              <a:lnSpc>
                <a:spcPct val="110000"/>
              </a:lnSpc>
            </a:pPr>
            <a:endParaRPr lang="en-US" altLang="zh-CN" dirty="0" smtClean="0">
              <a:solidFill>
                <a:schemeClr val="accent2"/>
              </a:solidFill>
            </a:endParaRPr>
          </a:p>
          <a:p>
            <a:pPr marL="1074738" indent="-1074738"/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长度增加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 marL="1074738" indent="-1074738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Text Box 82"/>
          <p:cNvSpPr txBox="1">
            <a:spLocks noChangeArrowheads="1"/>
          </p:cNvSpPr>
          <p:nvPr/>
        </p:nvSpPr>
        <p:spPr bwMode="auto">
          <a:xfrm>
            <a:off x="2555776" y="2132856"/>
            <a:ext cx="6408712" cy="92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zh-CN" altLang="en-US" dirty="0" smtClean="0">
                <a:solidFill>
                  <a:srgbClr val="990099"/>
                </a:solidFill>
              </a:rPr>
              <a:t>无需运算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u="sng" dirty="0" smtClean="0">
                <a:solidFill>
                  <a:schemeClr val="tx1"/>
                </a:solidFill>
              </a:rPr>
              <a:t>解释为</a:t>
            </a:r>
            <a:r>
              <a:rPr lang="zh-CN" altLang="en-US" dirty="0" smtClean="0">
                <a:solidFill>
                  <a:schemeClr val="tx1"/>
                </a:solidFill>
              </a:rPr>
              <a:t>新类型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786063" indent="-2786063">
              <a:lnSpc>
                <a:spcPct val="11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</a:rPr>
              <a:t>如</a:t>
            </a:r>
            <a:r>
              <a:rPr lang="en-US" altLang="zh-CN" sz="2000" dirty="0" smtClean="0">
                <a:solidFill>
                  <a:schemeClr val="tx1"/>
                </a:solidFill>
              </a:rPr>
              <a:t>short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</a:rPr>
              <a:t>=-2; 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</a:rPr>
              <a:t>unsigned </a:t>
            </a:r>
            <a:r>
              <a:rPr lang="en-US" altLang="zh-CN" sz="2000" b="0" dirty="0" smtClean="0">
                <a:solidFill>
                  <a:schemeClr val="tx1"/>
                </a:solidFill>
                <a:latin typeface="+mn-lt"/>
              </a:rPr>
              <a:t>short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err="1" smtClean="0">
                <a:solidFill>
                  <a:srgbClr val="990099"/>
                </a:solidFill>
                <a:latin typeface="+mn-ea"/>
                <a:ea typeface="+mn-ea"/>
              </a:rPr>
              <a:t>ui</a:t>
            </a:r>
            <a:r>
              <a:rPr lang="en-US" altLang="zh-CN" sz="2000" dirty="0" smtClean="0">
                <a:solidFill>
                  <a:srgbClr val="990099"/>
                </a:solidFill>
              </a:rPr>
              <a:t>=</a:t>
            </a:r>
            <a:r>
              <a:rPr lang="en-US" altLang="zh-CN" sz="2000" b="0" dirty="0" smtClean="0">
                <a:solidFill>
                  <a:schemeClr val="tx1"/>
                </a:solidFill>
                <a:latin typeface="+mn-lt"/>
              </a:rPr>
              <a:t>(unsigned short)</a:t>
            </a:r>
            <a:r>
              <a:rPr lang="en-US" altLang="zh-CN" sz="2000" dirty="0" smtClean="0">
                <a:solidFill>
                  <a:schemeClr val="tx1"/>
                </a:solidFill>
              </a:rPr>
              <a:t>i+1;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10" name="Text Box 82"/>
          <p:cNvSpPr txBox="1">
            <a:spLocks noChangeArrowheads="1"/>
          </p:cNvSpPr>
          <p:nvPr/>
        </p:nvSpPr>
        <p:spPr bwMode="auto">
          <a:xfrm>
            <a:off x="2555776" y="3006649"/>
            <a:ext cx="6408712" cy="92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zh-CN" altLang="en-US" dirty="0" smtClean="0">
                <a:solidFill>
                  <a:srgbClr val="990099"/>
                </a:solidFill>
              </a:rPr>
              <a:t>截断运算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仅</a:t>
            </a:r>
            <a:r>
              <a:rPr lang="zh-CN" altLang="en-US" u="sng" dirty="0" smtClean="0">
                <a:solidFill>
                  <a:schemeClr val="tx1"/>
                </a:solidFill>
              </a:rPr>
              <a:t>保留</a:t>
            </a:r>
            <a:r>
              <a:rPr lang="zh-CN" altLang="en-US" dirty="0" smtClean="0">
                <a:solidFill>
                  <a:schemeClr val="tx1"/>
                </a:solidFill>
              </a:rPr>
              <a:t>低位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786063" indent="-2786063">
              <a:lnSpc>
                <a:spcPct val="11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</a:rPr>
              <a:t>如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y</a:t>
            </a:r>
            <a:r>
              <a:rPr lang="en-US" altLang="zh-CN" sz="2000" dirty="0" smtClean="0">
                <a:solidFill>
                  <a:schemeClr val="tx1"/>
                </a:solidFill>
              </a:rPr>
              <a:t>=0x12345678; </a:t>
            </a:r>
            <a:r>
              <a:rPr lang="en-US" altLang="zh-CN" sz="2000" dirty="0" err="1" smtClean="0">
                <a:solidFill>
                  <a:srgbClr val="990099"/>
                </a:solidFill>
              </a:rPr>
              <a:t>i</a:t>
            </a:r>
            <a:r>
              <a:rPr lang="en-US" altLang="zh-CN" sz="2000" dirty="0" smtClean="0">
                <a:solidFill>
                  <a:srgbClr val="990099"/>
                </a:solidFill>
              </a:rPr>
              <a:t>=</a:t>
            </a:r>
            <a:r>
              <a:rPr lang="en-US" altLang="zh-CN" sz="2000" dirty="0" smtClean="0">
                <a:solidFill>
                  <a:schemeClr val="tx1"/>
                </a:solidFill>
              </a:rPr>
              <a:t>y;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11" name="Text Box 82"/>
          <p:cNvSpPr txBox="1">
            <a:spLocks noChangeArrowheads="1"/>
          </p:cNvSpPr>
          <p:nvPr/>
        </p:nvSpPr>
        <p:spPr bwMode="auto">
          <a:xfrm>
            <a:off x="2555776" y="3861048"/>
            <a:ext cx="6408712" cy="92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zh-CN" altLang="en-US" dirty="0" smtClean="0">
                <a:solidFill>
                  <a:srgbClr val="990099"/>
                </a:solidFill>
              </a:rPr>
              <a:t>位扩展运算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u="sng" dirty="0" smtClean="0">
                <a:solidFill>
                  <a:schemeClr val="tx1"/>
                </a:solidFill>
              </a:rPr>
              <a:t>增加</a:t>
            </a:r>
            <a:r>
              <a:rPr lang="zh-CN" altLang="en-US" dirty="0" smtClean="0">
                <a:solidFill>
                  <a:schemeClr val="tx1"/>
                </a:solidFill>
              </a:rPr>
              <a:t>数据位数、</a:t>
            </a:r>
            <a:r>
              <a:rPr lang="zh-CN" altLang="en-US" u="sng" dirty="0" smtClean="0">
                <a:solidFill>
                  <a:schemeClr val="tx1"/>
                </a:solidFill>
              </a:rPr>
              <a:t>保持</a:t>
            </a:r>
            <a:r>
              <a:rPr lang="zh-CN" altLang="en-US" dirty="0" smtClean="0">
                <a:solidFill>
                  <a:schemeClr val="tx1"/>
                </a:solidFill>
              </a:rPr>
              <a:t>真值不变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786063" indent="-2786063">
              <a:lnSpc>
                <a:spcPct val="110000"/>
              </a:lnSpc>
            </a:pPr>
            <a:r>
              <a:rPr lang="zh-CN" altLang="en-US" sz="2200" dirty="0" smtClean="0">
                <a:solidFill>
                  <a:schemeClr val="tx1"/>
                </a:solidFill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</a:rPr>
              <a:t>如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ui</a:t>
            </a:r>
            <a:r>
              <a:rPr lang="en-US" altLang="zh-CN" sz="2000" dirty="0" smtClean="0">
                <a:solidFill>
                  <a:schemeClr val="tx1"/>
                </a:solidFill>
              </a:rPr>
              <a:t>=2;</a:t>
            </a:r>
            <a:r>
              <a:rPr lang="en-US" altLang="zh-CN" sz="2000" b="0" dirty="0" smtClean="0">
                <a:solidFill>
                  <a:schemeClr val="tx1"/>
                </a:solidFill>
                <a:latin typeface="+mn-lt"/>
              </a:rPr>
              <a:t>unsigned</a:t>
            </a:r>
            <a:r>
              <a:rPr lang="en-US" altLang="zh-CN" sz="200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000" dirty="0" smtClean="0">
                <a:solidFill>
                  <a:srgbClr val="990099"/>
                </a:solidFill>
              </a:rPr>
              <a:t>a=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ui</a:t>
            </a:r>
            <a:r>
              <a:rPr lang="en-US" altLang="zh-CN" sz="2000" dirty="0" smtClean="0">
                <a:solidFill>
                  <a:schemeClr val="tx1"/>
                </a:solidFill>
              </a:rPr>
              <a:t>;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</a:rPr>
              <a:t>=+2; </a:t>
            </a:r>
            <a:r>
              <a:rPr lang="en-US" altLang="zh-CN" sz="2000" dirty="0" smtClean="0">
                <a:solidFill>
                  <a:srgbClr val="990099"/>
                </a:solidFill>
              </a:rPr>
              <a:t>y=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</a:rPr>
              <a:t>; j=-2;</a:t>
            </a:r>
            <a:r>
              <a:rPr lang="en-US" altLang="zh-CN" sz="2000" dirty="0" smtClean="0">
                <a:solidFill>
                  <a:srgbClr val="990099"/>
                </a:solidFill>
              </a:rPr>
              <a:t>z=</a:t>
            </a:r>
            <a:r>
              <a:rPr lang="en-US" altLang="zh-CN" sz="2000" dirty="0" smtClean="0">
                <a:solidFill>
                  <a:schemeClr val="tx1"/>
                </a:solidFill>
              </a:rPr>
              <a:t>j; 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Text Box 82"/>
          <p:cNvSpPr txBox="1">
            <a:spLocks noChangeArrowheads="1"/>
          </p:cNvSpPr>
          <p:nvPr/>
        </p:nvSpPr>
        <p:spPr bwMode="auto">
          <a:xfrm>
            <a:off x="179512" y="4725144"/>
            <a:ext cx="87851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zh-CN" altLang="en-US" dirty="0" smtClean="0">
                <a:solidFill>
                  <a:srgbClr val="C00000"/>
                </a:solidFill>
              </a:rPr>
              <a:t>  *位扩展运算类型：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2786063" indent="-2786063"/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零扩展</a:t>
            </a:r>
            <a:r>
              <a:rPr lang="en-US" altLang="zh-CN" dirty="0" smtClean="0">
                <a:solidFill>
                  <a:schemeClr val="accent2"/>
                </a:solidFill>
              </a:rPr>
              <a:t>— </a:t>
            </a:r>
            <a:r>
              <a:rPr lang="en-US" altLang="zh-CN" dirty="0" smtClean="0">
                <a:solidFill>
                  <a:schemeClr val="tx1"/>
                </a:solidFill>
              </a:rPr>
              <a:t>Q</a:t>
            </a:r>
            <a:r>
              <a:rPr lang="zh-CN" altLang="en-US" dirty="0" smtClean="0">
                <a:solidFill>
                  <a:schemeClr val="tx1"/>
                </a:solidFill>
              </a:rPr>
              <a:t>＝  </a:t>
            </a:r>
            <a:r>
              <a:rPr lang="en-US" altLang="zh-CN" dirty="0" smtClean="0">
                <a:solidFill>
                  <a:srgbClr val="990099"/>
                </a:solidFill>
              </a:rPr>
              <a:t>0…0  </a:t>
            </a:r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…d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786063" indent="-2786063"/>
            <a:r>
              <a:rPr lang="zh-CN" altLang="en-US" dirty="0" smtClean="0">
                <a:solidFill>
                  <a:schemeClr val="accent2"/>
                </a:solidFill>
              </a:rPr>
              <a:t>     符号扩展</a:t>
            </a:r>
            <a:r>
              <a:rPr lang="en-US" altLang="zh-CN" dirty="0" smtClean="0">
                <a:solidFill>
                  <a:schemeClr val="accent2"/>
                </a:solidFill>
              </a:rPr>
              <a:t>— </a:t>
            </a:r>
            <a:r>
              <a:rPr lang="en-US" altLang="zh-CN" dirty="0" smtClean="0">
                <a:solidFill>
                  <a:schemeClr val="tx1"/>
                </a:solidFill>
              </a:rPr>
              <a:t>Q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rgbClr val="990099"/>
                </a:solidFill>
              </a:rPr>
              <a:t>d</a:t>
            </a:r>
            <a:r>
              <a:rPr lang="en-US" altLang="zh-CN" baseline="-16000" dirty="0" smtClean="0">
                <a:solidFill>
                  <a:srgbClr val="990099"/>
                </a:solidFill>
              </a:rPr>
              <a:t>n-1</a:t>
            </a:r>
            <a:r>
              <a:rPr lang="en-US" altLang="zh-CN" dirty="0" smtClean="0">
                <a:solidFill>
                  <a:srgbClr val="990099"/>
                </a:solidFill>
              </a:rPr>
              <a:t>…d</a:t>
            </a:r>
            <a:r>
              <a:rPr lang="en-US" altLang="zh-CN" baseline="-16000" dirty="0" smtClean="0">
                <a:solidFill>
                  <a:srgbClr val="990099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…d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0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14" name="AutoShape 8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9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29"/>
          <p:cNvSpPr>
            <a:spLocks/>
          </p:cNvSpPr>
          <p:nvPr/>
        </p:nvSpPr>
        <p:spPr bwMode="auto">
          <a:xfrm>
            <a:off x="5045933" y="6195028"/>
            <a:ext cx="2478395" cy="330316"/>
          </a:xfrm>
          <a:prstGeom prst="borderCallout2">
            <a:avLst>
              <a:gd name="adj1" fmla="val 47598"/>
              <a:gd name="adj2" fmla="val -297"/>
              <a:gd name="adj3" fmla="val 45963"/>
              <a:gd name="adj4" fmla="val -8178"/>
              <a:gd name="adj5" fmla="val -25868"/>
              <a:gd name="adj6" fmla="val -43352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 smtClean="0">
                <a:solidFill>
                  <a:schemeClr val="tx1"/>
                </a:solidFill>
              </a:rPr>
              <a:t>有符号整数用</a:t>
            </a:r>
            <a:r>
              <a:rPr lang="zh-CN" altLang="en-US" sz="1800" b="1" dirty="0" smtClean="0">
                <a:solidFill>
                  <a:schemeClr val="accent2"/>
                </a:solidFill>
              </a:rPr>
              <a:t>补码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表示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6934710" y="2996952"/>
            <a:ext cx="733634" cy="29070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54000" bIns="10800" anchor="ctr"/>
          <a:lstStyle/>
          <a:p>
            <a:pPr algn="ctr">
              <a:lnSpc>
                <a:spcPct val="100000"/>
              </a:lnSpc>
            </a:pPr>
            <a:r>
              <a:rPr lang="en-US" altLang="zh-CN" sz="2000" dirty="0" err="1" smtClean="0">
                <a:solidFill>
                  <a:schemeClr val="tx1"/>
                </a:solidFill>
              </a:rPr>
              <a:t>ui</a:t>
            </a:r>
            <a:r>
              <a:rPr lang="en-US" altLang="zh-CN" sz="2000" dirty="0" smtClean="0">
                <a:solidFill>
                  <a:schemeClr val="tx1"/>
                </a:solidFill>
              </a:rPr>
              <a:t>=</a:t>
            </a:r>
            <a:r>
              <a:rPr lang="zh-CN" altLang="en-US" sz="2000" dirty="0" smtClean="0">
                <a:solidFill>
                  <a:schemeClr val="tx1"/>
                </a:solidFill>
              </a:rPr>
              <a:t>？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6921156" y="3570341"/>
            <a:ext cx="733634" cy="29070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54000" bIns="10800" anchor="ctr"/>
          <a:lstStyle/>
          <a:p>
            <a:pPr algn="ctr">
              <a:lnSpc>
                <a:spcPct val="100000"/>
              </a:lnSpc>
            </a:pPr>
            <a:r>
              <a:rPr lang="en-US" altLang="zh-CN" sz="20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</a:rPr>
              <a:t>=</a:t>
            </a:r>
            <a:r>
              <a:rPr lang="zh-CN" altLang="en-US" sz="2000" dirty="0" smtClean="0">
                <a:solidFill>
                  <a:schemeClr val="tx1"/>
                </a:solidFill>
              </a:rPr>
              <a:t>？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6948264" y="4725144"/>
            <a:ext cx="1800200" cy="29070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54000" bIns="10800" anchor="ctr"/>
          <a:lstStyle/>
          <a:p>
            <a:pPr algn="ctr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a=</a:t>
            </a:r>
            <a:r>
              <a:rPr lang="zh-CN" altLang="en-US" sz="2000" dirty="0" smtClean="0">
                <a:solidFill>
                  <a:schemeClr val="tx1"/>
                </a:solidFill>
              </a:rPr>
              <a:t>？</a:t>
            </a:r>
            <a:r>
              <a:rPr lang="en-US" altLang="zh-CN" sz="2000" dirty="0" smtClean="0">
                <a:solidFill>
                  <a:schemeClr val="tx1"/>
                </a:solidFill>
              </a:rPr>
              <a:t>y=</a:t>
            </a:r>
            <a:r>
              <a:rPr lang="zh-CN" altLang="en-US" sz="2000" dirty="0" smtClean="0">
                <a:solidFill>
                  <a:schemeClr val="tx1"/>
                </a:solidFill>
              </a:rPr>
              <a:t>？</a:t>
            </a:r>
            <a:r>
              <a:rPr lang="en-US" altLang="zh-CN" sz="2000" dirty="0" smtClean="0">
                <a:solidFill>
                  <a:schemeClr val="tx1"/>
                </a:solidFill>
              </a:rPr>
              <a:t>z=</a:t>
            </a:r>
            <a:r>
              <a:rPr lang="zh-CN" altLang="en-US" sz="2000" dirty="0" smtClean="0">
                <a:solidFill>
                  <a:schemeClr val="tx1"/>
                </a:solidFill>
              </a:rPr>
              <a:t>？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53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5" grpId="1" animBg="1"/>
      <p:bldP spid="16" grpId="0" animBg="1"/>
      <p:bldP spid="17" grpId="0" animBg="1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DBF-72AF-486C-B3DA-C6CE5A2694A6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48552" name="Text Box 72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、实数的表示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8557" name="Text Box 77"/>
          <p:cNvSpPr txBox="1">
            <a:spLocks noChangeArrowheads="1"/>
          </p:cNvSpPr>
          <p:nvPr/>
        </p:nvSpPr>
        <p:spPr bwMode="auto">
          <a:xfrm>
            <a:off x="179388" y="901169"/>
            <a:ext cx="8785225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zh-CN" altLang="en-US" dirty="0" smtClean="0">
                <a:solidFill>
                  <a:srgbClr val="FF3399"/>
                </a:solidFill>
              </a:rPr>
              <a:t>浮点表示方法</a:t>
            </a:r>
            <a:endParaRPr lang="zh-CN" altLang="en-US" dirty="0">
              <a:solidFill>
                <a:srgbClr val="FF3399"/>
              </a:solidFill>
            </a:endParaRPr>
          </a:p>
          <a:p>
            <a:pPr marL="1074738" indent="-1074738">
              <a:spcBef>
                <a:spcPts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</a:t>
            </a:r>
            <a:r>
              <a:rPr lang="zh-CN" altLang="en-US" dirty="0" smtClean="0">
                <a:solidFill>
                  <a:schemeClr val="accent2"/>
                </a:solidFill>
              </a:rPr>
              <a:t>实数</a:t>
            </a:r>
            <a:r>
              <a:rPr lang="zh-CN" altLang="en-US" dirty="0">
                <a:solidFill>
                  <a:schemeClr val="accent2"/>
                </a:solidFill>
              </a:rPr>
              <a:t>组成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可写成    </a:t>
            </a:r>
            <a:r>
              <a:rPr lang="zh-CN" altLang="en-US" sz="2000" dirty="0">
                <a:solidFill>
                  <a:schemeClr val="tx1"/>
                </a:solidFill>
              </a:rPr>
              <a:t>  </a:t>
            </a:r>
            <a:r>
              <a:rPr lang="zh-CN" altLang="en-US" sz="1800" dirty="0">
                <a:solidFill>
                  <a:schemeClr val="tx1"/>
                </a:solidFill>
              </a:rPr>
              <a:t>  </a:t>
            </a:r>
            <a:r>
              <a:rPr lang="zh-CN" altLang="en-US" dirty="0">
                <a:solidFill>
                  <a:schemeClr val="tx1"/>
                </a:solidFill>
              </a:rPr>
              <a:t>，               </a:t>
            </a:r>
            <a:r>
              <a:rPr lang="zh-CN" altLang="en-US" sz="1800" dirty="0">
                <a:solidFill>
                  <a:schemeClr val="tx1"/>
                </a:solidFill>
              </a:rPr>
              <a:t>←科学计数法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1074738" indent="-1074738">
              <a:spcBef>
                <a:spcPts val="0"/>
              </a:spcBef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尾数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b="0" dirty="0">
                <a:solidFill>
                  <a:schemeClr val="tx1"/>
                </a:solidFill>
                <a:latin typeface="Times New Roman" pitchFamily="18" charset="0"/>
              </a:rPr>
              <a:t>±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0.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zh-CN" i="1" baseline="-18000" dirty="0">
                <a:solidFill>
                  <a:schemeClr val="tx1"/>
                </a:solidFill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，阶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b="0" dirty="0">
                <a:solidFill>
                  <a:schemeClr val="tx1"/>
                </a:solidFill>
                <a:latin typeface="Times New Roman" pitchFamily="18" charset="0"/>
              </a:rPr>
              <a:t>±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i="1" baseline="-18000" dirty="0">
                <a:solidFill>
                  <a:schemeClr val="tx1"/>
                </a:solidFill>
              </a:rPr>
              <a:t>l</a:t>
            </a:r>
            <a:r>
              <a:rPr lang="en-US" altLang="zh-CN" baseline="-180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…</a:t>
            </a:r>
            <a:r>
              <a:rPr lang="en-US" altLang="zh-CN" i="1" dirty="0">
                <a:solidFill>
                  <a:schemeClr val="tx1"/>
                </a:solidFill>
              </a:rPr>
              <a:t>e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pPr marL="1074738" indent="-1074738">
              <a:spcBef>
                <a:spcPts val="0"/>
              </a:spcBef>
            </a:pPr>
            <a:r>
              <a:rPr lang="zh-CN" altLang="en-US" dirty="0">
                <a:solidFill>
                  <a:schemeClr val="tx1"/>
                </a:solidFill>
              </a:rPr>
              <a:t>             </a:t>
            </a:r>
            <a:r>
              <a:rPr lang="zh-CN" altLang="en-US" dirty="0" smtClean="0">
                <a:solidFill>
                  <a:schemeClr val="tx1"/>
                </a:solidFill>
              </a:rPr>
              <a:t>尾数</a:t>
            </a:r>
            <a:r>
              <a:rPr lang="zh-CN" altLang="en-US" dirty="0">
                <a:solidFill>
                  <a:schemeClr val="tx1"/>
                </a:solidFill>
              </a:rPr>
              <a:t>的基为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R</a:t>
            </a:r>
            <a:r>
              <a:rPr lang="en-US" altLang="zh-CN" i="1" baseline="-18000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，阶的基为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整数的表数范围与基无关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1074738" indent="-1074738"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                                     </a:t>
            </a:r>
            <a:r>
              <a:rPr lang="en-US" altLang="zh-CN" sz="1800" dirty="0" smtClean="0">
                <a:solidFill>
                  <a:schemeClr val="tx1"/>
                </a:solidFill>
              </a:rPr>
              <a:t>   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如</a:t>
            </a:r>
            <a:r>
              <a:rPr lang="en-US" altLang="zh-CN" sz="1800" dirty="0">
                <a:solidFill>
                  <a:schemeClr val="tx1"/>
                </a:solidFill>
              </a:rPr>
              <a:t>2</a:t>
            </a:r>
            <a:r>
              <a:rPr lang="en-US" altLang="zh-CN" sz="1800" i="1" baseline="30000" dirty="0">
                <a:solidFill>
                  <a:schemeClr val="tx1"/>
                </a:solidFill>
              </a:rPr>
              <a:t>i</a:t>
            </a:r>
            <a:r>
              <a:rPr lang="zh-CN" altLang="en-US" sz="1800" dirty="0">
                <a:solidFill>
                  <a:schemeClr val="tx1"/>
                </a:solidFill>
              </a:rPr>
              <a:t>进制的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6bit</a:t>
            </a:r>
            <a:r>
              <a:rPr lang="zh-CN" altLang="en-US" sz="1800" dirty="0">
                <a:solidFill>
                  <a:schemeClr val="tx1"/>
                </a:solidFill>
              </a:rPr>
              <a:t>整数都只能表示</a:t>
            </a:r>
            <a:r>
              <a:rPr lang="en-US" altLang="zh-CN" sz="1800" dirty="0">
                <a:solidFill>
                  <a:schemeClr val="tx1"/>
                </a:solidFill>
              </a:rPr>
              <a:t>0</a:t>
            </a:r>
            <a:r>
              <a:rPr lang="en-US" altLang="zh-CN" sz="1800" dirty="0">
                <a:solidFill>
                  <a:schemeClr val="tx1"/>
                </a:solidFill>
              </a:rPr>
              <a:t>~</a:t>
            </a:r>
            <a:r>
              <a:rPr lang="en-US" altLang="zh-CN" sz="1800" dirty="0">
                <a:solidFill>
                  <a:schemeClr val="tx1"/>
                </a:solidFill>
              </a:rPr>
              <a:t>63)</a:t>
            </a:r>
            <a:r>
              <a:rPr lang="zh-CN" altLang="en-US" sz="1800" dirty="0">
                <a:solidFill>
                  <a:schemeClr val="tx1"/>
                </a:solidFill>
              </a:rPr>
              <a:t>        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1074738" indent="-1074738"/>
            <a:r>
              <a:rPr lang="zh-CN" altLang="en-US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*表示方法：</a:t>
            </a:r>
            <a:r>
              <a:rPr lang="zh-CN" altLang="en-US" dirty="0" smtClean="0">
                <a:solidFill>
                  <a:schemeClr val="tx1"/>
                </a:solidFill>
              </a:rPr>
              <a:t>数据中的</a:t>
            </a:r>
            <a:r>
              <a:rPr lang="zh-CN" altLang="en-US" dirty="0">
                <a:solidFill>
                  <a:schemeClr val="tx1"/>
                </a:solidFill>
              </a:rPr>
              <a:t>小数点位置</a:t>
            </a:r>
            <a:r>
              <a:rPr lang="zh-CN" altLang="en-US" u="sng" dirty="0">
                <a:solidFill>
                  <a:schemeClr val="accent2"/>
                </a:solidFill>
              </a:rPr>
              <a:t>用阶来表示</a:t>
            </a:r>
          </a:p>
        </p:txBody>
      </p:sp>
      <p:grpSp>
        <p:nvGrpSpPr>
          <p:cNvPr id="148560" name="Group 80"/>
          <p:cNvGrpSpPr>
            <a:grpSpLocks/>
          </p:cNvGrpSpPr>
          <p:nvPr/>
        </p:nvGrpSpPr>
        <p:grpSpPr bwMode="auto">
          <a:xfrm>
            <a:off x="1691680" y="4581128"/>
            <a:ext cx="6337309" cy="1223964"/>
            <a:chOff x="1610" y="2614"/>
            <a:chExt cx="3992" cy="771"/>
          </a:xfrm>
        </p:grpSpPr>
        <p:sp>
          <p:nvSpPr>
            <p:cNvPr id="148561" name="Line 81"/>
            <p:cNvSpPr>
              <a:spLocks noChangeShapeType="1"/>
            </p:cNvSpPr>
            <p:nvPr/>
          </p:nvSpPr>
          <p:spPr bwMode="auto">
            <a:xfrm>
              <a:off x="1610" y="2614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62" name="Text Box 82"/>
            <p:cNvSpPr txBox="1">
              <a:spLocks noChangeArrowheads="1"/>
            </p:cNvSpPr>
            <p:nvPr/>
          </p:nvSpPr>
          <p:spPr bwMode="auto">
            <a:xfrm>
              <a:off x="1701" y="2630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1</a:t>
              </a:r>
            </a:p>
          </p:txBody>
        </p:sp>
        <p:sp>
          <p:nvSpPr>
            <p:cNvPr id="148563" name="Line 83"/>
            <p:cNvSpPr>
              <a:spLocks noChangeShapeType="1"/>
            </p:cNvSpPr>
            <p:nvPr/>
          </p:nvSpPr>
          <p:spPr bwMode="auto">
            <a:xfrm flipH="1">
              <a:off x="1610" y="2704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64" name="Text Box 84"/>
            <p:cNvSpPr txBox="1">
              <a:spLocks noChangeArrowheads="1"/>
            </p:cNvSpPr>
            <p:nvPr/>
          </p:nvSpPr>
          <p:spPr bwMode="auto">
            <a:xfrm>
              <a:off x="1610" y="2796"/>
              <a:ext cx="907" cy="27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rIns="18000"/>
            <a:lstStyle/>
            <a:p>
              <a:pPr>
                <a:lnSpc>
                  <a:spcPct val="100000"/>
                </a:lnSpc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 S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</a:rPr>
                <a:t>    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48565" name="Text Box 85"/>
            <p:cNvSpPr txBox="1">
              <a:spLocks noChangeArrowheads="1"/>
            </p:cNvSpPr>
            <p:nvPr/>
          </p:nvSpPr>
          <p:spPr bwMode="auto">
            <a:xfrm>
              <a:off x="2517" y="2796"/>
              <a:ext cx="1225" cy="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rIns="18000"/>
            <a:lstStyle/>
            <a:p>
              <a:pPr>
                <a:lnSpc>
                  <a:spcPct val="100000"/>
                </a:lnSpc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 S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</a:rPr>
                <a:t>     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48566" name="Line 86"/>
            <p:cNvSpPr>
              <a:spLocks noChangeShapeType="1"/>
            </p:cNvSpPr>
            <p:nvPr/>
          </p:nvSpPr>
          <p:spPr bwMode="auto">
            <a:xfrm>
              <a:off x="1927" y="2795"/>
              <a:ext cx="0" cy="27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67" name="Line 87"/>
            <p:cNvSpPr>
              <a:spLocks noChangeShapeType="1"/>
            </p:cNvSpPr>
            <p:nvPr/>
          </p:nvSpPr>
          <p:spPr bwMode="auto">
            <a:xfrm>
              <a:off x="2834" y="2796"/>
              <a:ext cx="0" cy="27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68" name="Text Box 88"/>
            <p:cNvSpPr txBox="1">
              <a:spLocks noChangeArrowheads="1"/>
            </p:cNvSpPr>
            <p:nvPr/>
          </p:nvSpPr>
          <p:spPr bwMode="auto">
            <a:xfrm>
              <a:off x="1610" y="3203"/>
              <a:ext cx="2132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/>
            <a:lstStyle/>
            <a:p>
              <a:pPr>
                <a:lnSpc>
                  <a:spcPct val="100000"/>
                </a:lnSpc>
              </a:pPr>
              <a:r>
                <a:rPr lang="zh-CN" altLang="en-US" sz="1800">
                  <a:solidFill>
                    <a:schemeClr val="tx1"/>
                  </a:solidFill>
                </a:rPr>
                <a:t>阶符  阶值  数符    尾数值</a:t>
              </a:r>
            </a:p>
          </p:txBody>
        </p:sp>
        <p:sp>
          <p:nvSpPr>
            <p:cNvPr id="148569" name="Line 89"/>
            <p:cNvSpPr>
              <a:spLocks noChangeShapeType="1"/>
            </p:cNvSpPr>
            <p:nvPr/>
          </p:nvSpPr>
          <p:spPr bwMode="auto">
            <a:xfrm flipV="1">
              <a:off x="1746" y="3067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70" name="Line 90"/>
            <p:cNvSpPr>
              <a:spLocks noChangeShapeType="1"/>
            </p:cNvSpPr>
            <p:nvPr/>
          </p:nvSpPr>
          <p:spPr bwMode="auto">
            <a:xfrm flipV="1">
              <a:off x="2652" y="3067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71" name="AutoShape 91"/>
            <p:cNvSpPr>
              <a:spLocks/>
            </p:cNvSpPr>
            <p:nvPr/>
          </p:nvSpPr>
          <p:spPr bwMode="auto">
            <a:xfrm rot="16200000">
              <a:off x="2176" y="2863"/>
              <a:ext cx="91" cy="590"/>
            </a:xfrm>
            <a:prstGeom prst="leftBrace">
              <a:avLst>
                <a:gd name="adj1" fmla="val 5402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72" name="AutoShape 92"/>
            <p:cNvSpPr>
              <a:spLocks/>
            </p:cNvSpPr>
            <p:nvPr/>
          </p:nvSpPr>
          <p:spPr bwMode="auto">
            <a:xfrm rot="16200000">
              <a:off x="3265" y="2682"/>
              <a:ext cx="45" cy="908"/>
            </a:xfrm>
            <a:prstGeom prst="leftBrace">
              <a:avLst>
                <a:gd name="adj1" fmla="val 16814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73" name="Line 93"/>
            <p:cNvSpPr>
              <a:spLocks noChangeShapeType="1"/>
            </p:cNvSpPr>
            <p:nvPr/>
          </p:nvSpPr>
          <p:spPr bwMode="auto">
            <a:xfrm>
              <a:off x="1927" y="2614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74" name="Line 94"/>
            <p:cNvSpPr>
              <a:spLocks noChangeShapeType="1"/>
            </p:cNvSpPr>
            <p:nvPr/>
          </p:nvSpPr>
          <p:spPr bwMode="auto">
            <a:xfrm>
              <a:off x="2518" y="2614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75" name="Line 95"/>
            <p:cNvSpPr>
              <a:spLocks noChangeShapeType="1"/>
            </p:cNvSpPr>
            <p:nvPr/>
          </p:nvSpPr>
          <p:spPr bwMode="auto">
            <a:xfrm>
              <a:off x="2835" y="2614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76" name="Line 96"/>
            <p:cNvSpPr>
              <a:spLocks noChangeShapeType="1"/>
            </p:cNvSpPr>
            <p:nvPr/>
          </p:nvSpPr>
          <p:spPr bwMode="auto">
            <a:xfrm>
              <a:off x="3742" y="2614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77" name="Line 97"/>
            <p:cNvSpPr>
              <a:spLocks noChangeShapeType="1"/>
            </p:cNvSpPr>
            <p:nvPr/>
          </p:nvSpPr>
          <p:spPr bwMode="auto">
            <a:xfrm>
              <a:off x="1837" y="2704"/>
              <a:ext cx="9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78" name="Text Box 98"/>
            <p:cNvSpPr txBox="1">
              <a:spLocks noChangeArrowheads="1"/>
            </p:cNvSpPr>
            <p:nvPr/>
          </p:nvSpPr>
          <p:spPr bwMode="auto">
            <a:xfrm>
              <a:off x="2609" y="2630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1</a:t>
              </a:r>
            </a:p>
          </p:txBody>
        </p:sp>
        <p:sp>
          <p:nvSpPr>
            <p:cNvPr id="148579" name="Line 99"/>
            <p:cNvSpPr>
              <a:spLocks noChangeShapeType="1"/>
            </p:cNvSpPr>
            <p:nvPr/>
          </p:nvSpPr>
          <p:spPr bwMode="auto">
            <a:xfrm flipH="1">
              <a:off x="2518" y="2704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80" name="Line 100"/>
            <p:cNvSpPr>
              <a:spLocks noChangeShapeType="1"/>
            </p:cNvSpPr>
            <p:nvPr/>
          </p:nvSpPr>
          <p:spPr bwMode="auto">
            <a:xfrm>
              <a:off x="2745" y="2704"/>
              <a:ext cx="9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81" name="Text Box 101"/>
            <p:cNvSpPr txBox="1">
              <a:spLocks noChangeArrowheads="1"/>
            </p:cNvSpPr>
            <p:nvPr/>
          </p:nvSpPr>
          <p:spPr bwMode="auto">
            <a:xfrm>
              <a:off x="2154" y="2638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i="1" dirty="0" smtClean="0">
                  <a:solidFill>
                    <a:srgbClr val="990099"/>
                  </a:solidFill>
                  <a:latin typeface="Times New Roman" pitchFamily="18" charset="0"/>
                </a:rPr>
                <a:t>l</a:t>
              </a:r>
              <a:endParaRPr lang="en-US" altLang="zh-CN" sz="1800" i="1" dirty="0">
                <a:solidFill>
                  <a:srgbClr val="990099"/>
                </a:solidFill>
                <a:latin typeface="Times New Roman" pitchFamily="18" charset="0"/>
              </a:endParaRPr>
            </a:p>
          </p:txBody>
        </p:sp>
        <p:sp>
          <p:nvSpPr>
            <p:cNvPr id="148582" name="Line 102"/>
            <p:cNvSpPr>
              <a:spLocks noChangeShapeType="1"/>
            </p:cNvSpPr>
            <p:nvPr/>
          </p:nvSpPr>
          <p:spPr bwMode="auto">
            <a:xfrm flipH="1">
              <a:off x="1927" y="2704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83" name="Line 103"/>
            <p:cNvSpPr>
              <a:spLocks noChangeShapeType="1"/>
            </p:cNvSpPr>
            <p:nvPr/>
          </p:nvSpPr>
          <p:spPr bwMode="auto">
            <a:xfrm>
              <a:off x="2290" y="2704"/>
              <a:ext cx="2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84" name="Text Box 104"/>
            <p:cNvSpPr txBox="1">
              <a:spLocks noChangeArrowheads="1"/>
            </p:cNvSpPr>
            <p:nvPr/>
          </p:nvSpPr>
          <p:spPr bwMode="auto">
            <a:xfrm>
              <a:off x="3169" y="2630"/>
              <a:ext cx="135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i="1" dirty="0" smtClean="0">
                  <a:solidFill>
                    <a:srgbClr val="990099"/>
                  </a:solidFill>
                  <a:latin typeface="Times New Roman" pitchFamily="18" charset="0"/>
                </a:rPr>
                <a:t>k</a:t>
              </a:r>
              <a:endParaRPr lang="en-US" altLang="zh-CN" sz="1800" i="1" dirty="0">
                <a:solidFill>
                  <a:srgbClr val="990099"/>
                </a:solidFill>
                <a:latin typeface="Times New Roman" pitchFamily="18" charset="0"/>
              </a:endParaRPr>
            </a:p>
          </p:txBody>
        </p:sp>
        <p:sp>
          <p:nvSpPr>
            <p:cNvPr id="148585" name="Line 105"/>
            <p:cNvSpPr>
              <a:spLocks noChangeShapeType="1"/>
            </p:cNvSpPr>
            <p:nvPr/>
          </p:nvSpPr>
          <p:spPr bwMode="auto">
            <a:xfrm flipH="1">
              <a:off x="2835" y="2704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86" name="Line 106"/>
            <p:cNvSpPr>
              <a:spLocks noChangeShapeType="1"/>
            </p:cNvSpPr>
            <p:nvPr/>
          </p:nvSpPr>
          <p:spPr bwMode="auto">
            <a:xfrm>
              <a:off x="3334" y="2704"/>
              <a:ext cx="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87" name="Text Box 107"/>
            <p:cNvSpPr txBox="1">
              <a:spLocks noChangeArrowheads="1"/>
            </p:cNvSpPr>
            <p:nvPr/>
          </p:nvSpPr>
          <p:spPr bwMode="auto">
            <a:xfrm>
              <a:off x="3878" y="2840"/>
              <a:ext cx="181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或</a:t>
              </a:r>
            </a:p>
          </p:txBody>
        </p:sp>
        <p:sp>
          <p:nvSpPr>
            <p:cNvPr id="148588" name="Text Box 108"/>
            <p:cNvSpPr txBox="1">
              <a:spLocks noChangeArrowheads="1"/>
            </p:cNvSpPr>
            <p:nvPr/>
          </p:nvSpPr>
          <p:spPr bwMode="auto">
            <a:xfrm>
              <a:off x="4378" y="2796"/>
              <a:ext cx="635" cy="27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rIns="18000"/>
            <a:lstStyle/>
            <a:p>
              <a:pPr>
                <a:lnSpc>
                  <a:spcPct val="100000"/>
                </a:lnSpc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</a:rPr>
                <a:t> 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48589" name="Text Box 109"/>
            <p:cNvSpPr txBox="1">
              <a:spLocks noChangeArrowheads="1"/>
            </p:cNvSpPr>
            <p:nvPr/>
          </p:nvSpPr>
          <p:spPr bwMode="auto">
            <a:xfrm>
              <a:off x="5013" y="2796"/>
              <a:ext cx="589" cy="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rIns="18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48590" name="Line 110"/>
            <p:cNvSpPr>
              <a:spLocks noChangeShapeType="1"/>
            </p:cNvSpPr>
            <p:nvPr/>
          </p:nvSpPr>
          <p:spPr bwMode="auto">
            <a:xfrm>
              <a:off x="4605" y="2795"/>
              <a:ext cx="0" cy="27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91" name="Text Box 111"/>
            <p:cNvSpPr txBox="1">
              <a:spLocks noChangeArrowheads="1"/>
            </p:cNvSpPr>
            <p:nvPr/>
          </p:nvSpPr>
          <p:spPr bwMode="auto">
            <a:xfrm>
              <a:off x="4151" y="2795"/>
              <a:ext cx="227" cy="27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rIns="18000"/>
            <a:lstStyle/>
            <a:p>
              <a:pPr>
                <a:lnSpc>
                  <a:spcPct val="100000"/>
                </a:lnSpc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</a:rPr>
                <a:t> </a:t>
              </a:r>
              <a:endParaRPr lang="en-US" altLang="zh-CN" sz="20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8594" name="AutoShape 1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459926"/>
              </p:ext>
            </p:extLst>
          </p:nvPr>
        </p:nvGraphicFramePr>
        <p:xfrm>
          <a:off x="3261618" y="1387624"/>
          <a:ext cx="1022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980" name="Equation" r:id="rId3" imgW="558720" imgH="253800" progId="Equation.DSMT4">
                  <p:embed/>
                </p:oleObj>
              </mc:Choice>
              <mc:Fallback>
                <p:oleObj name="Equation" r:id="rId3" imgW="558720" imgH="253800" progId="Equation.DSMT4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1618" y="1387624"/>
                        <a:ext cx="10223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79"/>
          <p:cNvSpPr txBox="1">
            <a:spLocks noChangeArrowheads="1"/>
          </p:cNvSpPr>
          <p:nvPr/>
        </p:nvSpPr>
        <p:spPr bwMode="auto">
          <a:xfrm>
            <a:off x="179512" y="357301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*</a:t>
            </a:r>
            <a:r>
              <a:rPr lang="zh-CN" altLang="en-US" dirty="0">
                <a:solidFill>
                  <a:srgbClr val="C00000"/>
                </a:solidFill>
              </a:rPr>
              <a:t>浮点表示的一般格式：</a:t>
            </a:r>
            <a:r>
              <a:rPr lang="zh-CN" altLang="en-US" dirty="0" smtClean="0">
                <a:solidFill>
                  <a:schemeClr val="tx1"/>
                </a:solidFill>
              </a:rPr>
              <a:t>由</a:t>
            </a:r>
            <a:r>
              <a:rPr lang="zh-CN" altLang="en-US" dirty="0">
                <a:solidFill>
                  <a:schemeClr val="tx1"/>
                </a:solidFill>
              </a:rPr>
              <a:t>定点格式的</a:t>
            </a:r>
            <a:r>
              <a:rPr lang="zh-CN" altLang="en-US" dirty="0" smtClean="0">
                <a:solidFill>
                  <a:schemeClr val="tx1"/>
                </a:solidFill>
              </a:rPr>
              <a:t>尾数和阶</a:t>
            </a:r>
            <a:r>
              <a:rPr lang="zh-CN" altLang="en-US" dirty="0" smtClean="0">
                <a:solidFill>
                  <a:schemeClr val="tx1"/>
                </a:solidFill>
              </a:rPr>
              <a:t>组成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074738" indent="-1074738"/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      </a:t>
            </a:r>
            <a:r>
              <a:rPr lang="zh-CN" altLang="en-US" dirty="0" smtClean="0">
                <a:solidFill>
                  <a:schemeClr val="tx1"/>
                </a:solidFill>
              </a:rPr>
              <a:t>   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R</a:t>
            </a:r>
            <a:r>
              <a:rPr lang="en-US" altLang="zh-CN" i="1" baseline="-18000" dirty="0" smtClean="0">
                <a:solidFill>
                  <a:schemeClr val="tx1"/>
                </a:solidFill>
                <a:latin typeface="+mn-lt"/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</a:rPr>
              <a:t>隐含表示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57" grpId="0"/>
      <p:bldP spid="4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BC5FC-8604-4AEA-81D5-13B30C767DA8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41854" name="Text Box 190"/>
          <p:cNvSpPr txBox="1">
            <a:spLocks noChangeArrowheads="1"/>
          </p:cNvSpPr>
          <p:nvPr/>
        </p:nvSpPr>
        <p:spPr bwMode="auto">
          <a:xfrm>
            <a:off x="179388" y="334293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1—</a:t>
            </a:r>
            <a:r>
              <a:rPr lang="zh-CN" altLang="en-US" dirty="0" smtClean="0">
                <a:solidFill>
                  <a:schemeClr val="tx1"/>
                </a:solidFill>
              </a:rPr>
              <a:t>浮点数表示格式中，若尾数为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位、阶码为</a:t>
            </a:r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</a:rPr>
              <a:t>位，</a:t>
            </a:r>
            <a:r>
              <a:rPr lang="zh-CN" altLang="en-US" dirty="0">
                <a:solidFill>
                  <a:schemeClr val="tx1"/>
                </a:solidFill>
              </a:rPr>
              <a:t>尾数及</a:t>
            </a:r>
            <a:r>
              <a:rPr lang="zh-CN" altLang="en-US" dirty="0" smtClean="0">
                <a:solidFill>
                  <a:schemeClr val="tx1"/>
                </a:solidFill>
              </a:rPr>
              <a:t>阶均用补码表示，</a:t>
            </a:r>
            <a:r>
              <a:rPr lang="zh-CN" altLang="en-US" dirty="0">
                <a:solidFill>
                  <a:schemeClr val="tx1"/>
                </a:solidFill>
              </a:rPr>
              <a:t>写出</a:t>
            </a:r>
            <a:r>
              <a:rPr lang="en-US" altLang="zh-CN" dirty="0">
                <a:solidFill>
                  <a:schemeClr val="tx1"/>
                </a:solidFill>
              </a:rPr>
              <a:t>(-54)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的浮点机器数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1855" name="Text Box 191"/>
          <p:cNvSpPr txBox="1">
            <a:spLocks noChangeArrowheads="1"/>
          </p:cNvSpPr>
          <p:nvPr/>
        </p:nvSpPr>
        <p:spPr bwMode="auto">
          <a:xfrm>
            <a:off x="179388" y="126120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r>
              <a:rPr lang="en-US" altLang="zh-CN" dirty="0">
                <a:solidFill>
                  <a:schemeClr val="tx1"/>
                </a:solidFill>
              </a:rPr>
              <a:t>(-</a:t>
            </a:r>
            <a:r>
              <a:rPr lang="en-US" altLang="zh-CN" dirty="0" smtClean="0">
                <a:solidFill>
                  <a:schemeClr val="tx1"/>
                </a:solidFill>
              </a:rPr>
              <a:t>54)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(-110110)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r>
              <a:rPr lang="en-US" altLang="zh-CN" dirty="0">
                <a:solidFill>
                  <a:schemeClr val="tx1"/>
                </a:solidFill>
              </a:rPr>
              <a:t>0.11011×2</a:t>
            </a:r>
            <a:r>
              <a:rPr lang="en-US" altLang="zh-CN" baseline="30000" dirty="0">
                <a:solidFill>
                  <a:schemeClr val="tx1"/>
                </a:solidFill>
              </a:rPr>
              <a:t>+110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</a:t>
            </a:r>
            <a:r>
              <a:rPr lang="zh-CN" altLang="en-US" dirty="0" smtClean="0">
                <a:solidFill>
                  <a:schemeClr val="tx1"/>
                </a:solidFill>
              </a:rPr>
              <a:t>浮点机器数为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514110" y="1775666"/>
            <a:ext cx="2786082" cy="357190"/>
            <a:chOff x="3419872" y="1755652"/>
            <a:chExt cx="2786082" cy="357190"/>
          </a:xfrm>
        </p:grpSpPr>
        <p:sp>
          <p:nvSpPr>
            <p:cNvPr id="36" name="矩形 35"/>
            <p:cNvSpPr/>
            <p:nvPr/>
          </p:nvSpPr>
          <p:spPr bwMode="auto">
            <a:xfrm>
              <a:off x="4348566" y="1755652"/>
              <a:ext cx="1857388" cy="357190"/>
            </a:xfrm>
            <a:prstGeom prst="rect">
              <a:avLst/>
            </a:prstGeom>
            <a:solidFill>
              <a:srgbClr val="CCFFFF"/>
            </a:solidFill>
            <a:ln w="158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effectLst/>
                  <a:latin typeface="宋体" pitchFamily="2" charset="-122"/>
                  <a:ea typeface="宋体" pitchFamily="2" charset="-122"/>
                </a:rPr>
                <a:t>1</a:t>
              </a: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00101</a:t>
              </a: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990099"/>
                  </a:solidFill>
                  <a:effectLst/>
                  <a:latin typeface="宋体" pitchFamily="2" charset="-122"/>
                  <a:ea typeface="宋体" pitchFamily="2" charset="-122"/>
                </a:rPr>
                <a:t>00000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990099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3419872" y="1755652"/>
              <a:ext cx="928694" cy="35719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CC3300"/>
                  </a:solidFill>
                  <a:effectLst/>
                  <a:latin typeface="宋体" pitchFamily="2" charset="-122"/>
                  <a:ea typeface="宋体" pitchFamily="2" charset="-122"/>
                </a:rPr>
                <a:t>0</a:t>
              </a: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990099"/>
                  </a:solidFill>
                  <a:effectLst/>
                  <a:latin typeface="宋体" pitchFamily="2" charset="-122"/>
                  <a:ea typeface="宋体" pitchFamily="2" charset="-122"/>
                </a:rPr>
                <a:t>0</a:t>
              </a: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110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241857" name="AutoShape 19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179388" y="217826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2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浮点表示</a:t>
            </a:r>
            <a:r>
              <a:rPr lang="zh-CN" altLang="en-US" dirty="0">
                <a:solidFill>
                  <a:schemeClr val="tx1"/>
                </a:solidFill>
              </a:rPr>
              <a:t>格式</a:t>
            </a:r>
            <a:r>
              <a:rPr lang="zh-CN" altLang="en-US" dirty="0" smtClean="0">
                <a:solidFill>
                  <a:schemeClr val="tx1"/>
                </a:solidFill>
              </a:rPr>
              <a:t>中，若</a:t>
            </a:r>
            <a:r>
              <a:rPr lang="zh-CN" altLang="en-US" dirty="0">
                <a:solidFill>
                  <a:schemeClr val="tx1"/>
                </a:solidFill>
              </a:rPr>
              <a:t>尾数为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位、阶码为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</a:rPr>
              <a:t>位，</a:t>
            </a:r>
            <a:r>
              <a:rPr lang="zh-CN" altLang="en-US" dirty="0">
                <a:solidFill>
                  <a:schemeClr val="tx1"/>
                </a:solidFill>
              </a:rPr>
              <a:t>写出</a:t>
            </a:r>
            <a:r>
              <a:rPr lang="zh-CN" altLang="en-US" dirty="0" smtClean="0">
                <a:solidFill>
                  <a:schemeClr val="tx1"/>
                </a:solidFill>
              </a:rPr>
              <a:t>下列浮点数的真值或机器数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2" name="Group 3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832433"/>
              </p:ext>
            </p:extLst>
          </p:nvPr>
        </p:nvGraphicFramePr>
        <p:xfrm>
          <a:off x="1043608" y="3149152"/>
          <a:ext cx="7776542" cy="3184235"/>
        </p:xfrm>
        <a:graphic>
          <a:graphicData uri="http://schemas.openxmlformats.org/drawingml/2006/table">
            <a:tbl>
              <a:tblPr/>
              <a:tblGrid>
                <a:gridCol w="648072"/>
                <a:gridCol w="720080"/>
                <a:gridCol w="1655415"/>
                <a:gridCol w="2233613"/>
                <a:gridCol w="1079500"/>
                <a:gridCol w="1439862"/>
              </a:tblGrid>
              <a:tr h="1889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编码格式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实数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浮点数的真值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浮点数的表示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7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</a:tr>
              <a:tr h="18415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+10101.11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+0.1010111×2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0 0101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0 1010111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-0.0010111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-0.10111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×2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+10101.11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+0.1010111×2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0 0101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0 1010111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1 0110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1 1011010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移码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补码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+0.0010111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+0.10111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×2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-10101.11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-0.1010111×2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0 0101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0 1011100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1 1101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1 1101000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" name="Text Box 223"/>
          <p:cNvSpPr txBox="1">
            <a:spLocks noChangeArrowheads="1"/>
          </p:cNvSpPr>
          <p:nvPr/>
        </p:nvSpPr>
        <p:spPr bwMode="auto">
          <a:xfrm>
            <a:off x="6445250" y="4086597"/>
            <a:ext cx="2303463" cy="2873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/>
              <a:t>1 0010  </a:t>
            </a:r>
            <a:r>
              <a:rPr lang="en-US" altLang="zh-CN" sz="2000">
                <a:latin typeface="Times New Roman" pitchFamily="18" charset="0"/>
              </a:rPr>
              <a:t> </a:t>
            </a:r>
            <a:r>
              <a:rPr lang="en-US" altLang="zh-CN" sz="2000"/>
              <a:t>1 1011100</a:t>
            </a:r>
          </a:p>
        </p:txBody>
      </p:sp>
      <p:sp>
        <p:nvSpPr>
          <p:cNvPr id="44" name="Text Box 224"/>
          <p:cNvSpPr txBox="1">
            <a:spLocks noChangeArrowheads="1"/>
          </p:cNvSpPr>
          <p:nvPr/>
        </p:nvSpPr>
        <p:spPr bwMode="auto">
          <a:xfrm>
            <a:off x="6445250" y="5047084"/>
            <a:ext cx="2303463" cy="2873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0 1110  </a:t>
            </a: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/>
              <a:t>0 1011100</a:t>
            </a:r>
          </a:p>
        </p:txBody>
      </p:sp>
      <p:sp>
        <p:nvSpPr>
          <p:cNvPr id="45" name="Text Box 225"/>
          <p:cNvSpPr txBox="1">
            <a:spLocks noChangeArrowheads="1"/>
          </p:cNvSpPr>
          <p:nvPr/>
        </p:nvSpPr>
        <p:spPr bwMode="auto">
          <a:xfrm>
            <a:off x="6445250" y="5407818"/>
            <a:ext cx="2303463" cy="2873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1 0101  </a:t>
            </a: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/>
              <a:t>1 0101001</a:t>
            </a:r>
          </a:p>
        </p:txBody>
      </p:sp>
      <p:sp>
        <p:nvSpPr>
          <p:cNvPr id="46" name="Text Box 226"/>
          <p:cNvSpPr txBox="1">
            <a:spLocks noChangeArrowheads="1"/>
          </p:cNvSpPr>
          <p:nvPr/>
        </p:nvSpPr>
        <p:spPr bwMode="auto">
          <a:xfrm>
            <a:off x="4067175" y="4725144"/>
            <a:ext cx="2160588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accent2"/>
                </a:solidFill>
              </a:rPr>
              <a:t>-0.1011010×2</a:t>
            </a:r>
            <a:r>
              <a:rPr lang="en-US" altLang="zh-CN" sz="2000" baseline="30000" dirty="0">
                <a:solidFill>
                  <a:schemeClr val="accent2"/>
                </a:solidFill>
              </a:rPr>
              <a:t>-110</a:t>
            </a:r>
          </a:p>
        </p:txBody>
      </p:sp>
      <p:sp>
        <p:nvSpPr>
          <p:cNvPr id="47" name="Text Box 227"/>
          <p:cNvSpPr txBox="1">
            <a:spLocks noChangeArrowheads="1"/>
          </p:cNvSpPr>
          <p:nvPr/>
        </p:nvSpPr>
        <p:spPr bwMode="auto">
          <a:xfrm>
            <a:off x="4081463" y="5732363"/>
            <a:ext cx="2160587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accent2"/>
                </a:solidFill>
              </a:rPr>
              <a:t>+0.1011100×2</a:t>
            </a:r>
            <a:r>
              <a:rPr lang="en-US" altLang="zh-CN" sz="2000" baseline="30000" dirty="0">
                <a:solidFill>
                  <a:schemeClr val="accent2"/>
                </a:solidFill>
              </a:rPr>
              <a:t>-1011</a:t>
            </a:r>
          </a:p>
        </p:txBody>
      </p:sp>
      <p:sp>
        <p:nvSpPr>
          <p:cNvPr id="48" name="Text Box 228"/>
          <p:cNvSpPr txBox="1">
            <a:spLocks noChangeArrowheads="1"/>
          </p:cNvSpPr>
          <p:nvPr/>
        </p:nvSpPr>
        <p:spPr bwMode="auto">
          <a:xfrm>
            <a:off x="4081463" y="6021288"/>
            <a:ext cx="2160587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accent2"/>
                </a:solidFill>
              </a:rPr>
              <a:t>-0.0011000×2</a:t>
            </a:r>
            <a:r>
              <a:rPr lang="en-US" altLang="zh-CN" sz="2000" baseline="30000" dirty="0">
                <a:solidFill>
                  <a:schemeClr val="accent2"/>
                </a:solidFill>
              </a:rPr>
              <a:t>+1101</a:t>
            </a:r>
          </a:p>
        </p:txBody>
      </p:sp>
      <p:sp>
        <p:nvSpPr>
          <p:cNvPr id="22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855" grpId="0"/>
      <p:bldP spid="41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AB6A-F288-4920-9676-E6BF657ED773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179388" y="332656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spc="-100" dirty="0">
                <a:solidFill>
                  <a:srgbClr val="C00000"/>
                </a:solidFill>
              </a:rPr>
              <a:t>浮点数的</a:t>
            </a:r>
            <a:r>
              <a:rPr lang="zh-CN" altLang="en-US" spc="-100" dirty="0" smtClean="0">
                <a:solidFill>
                  <a:srgbClr val="C00000"/>
                </a:solidFill>
              </a:rPr>
              <a:t>表数范围</a:t>
            </a:r>
            <a:r>
              <a:rPr lang="zh-CN" altLang="en-US" spc="-100" dirty="0">
                <a:solidFill>
                  <a:srgbClr val="C00000"/>
                </a:solidFill>
              </a:rPr>
              <a:t>与精度</a:t>
            </a:r>
            <a:r>
              <a:rPr lang="zh-CN" altLang="en-US" spc="-100" dirty="0" smtClean="0">
                <a:solidFill>
                  <a:srgbClr val="C00000"/>
                </a:solidFill>
              </a:rPr>
              <a:t>：</a:t>
            </a:r>
            <a:r>
              <a:rPr lang="zh-CN" altLang="en-US" spc="-100" dirty="0" smtClean="0">
                <a:solidFill>
                  <a:schemeClr val="tx1"/>
                </a:solidFill>
                <a:latin typeface="Times New Roman" pitchFamily="18" charset="0"/>
              </a:rPr>
              <a:t>设</a:t>
            </a:r>
            <a:r>
              <a:rPr lang="en-US" altLang="zh-CN" i="1" spc="-100" dirty="0" smtClean="0">
                <a:solidFill>
                  <a:schemeClr val="tx1"/>
                </a:solidFill>
                <a:latin typeface="Times New Roman" pitchFamily="18" charset="0"/>
              </a:rPr>
              <a:t>R</a:t>
            </a:r>
            <a:r>
              <a:rPr lang="en-US" altLang="zh-CN" i="1" spc="-100" baseline="-18000" dirty="0" smtClean="0">
                <a:solidFill>
                  <a:schemeClr val="tx1"/>
                </a:solidFill>
                <a:latin typeface="Times New Roman" pitchFamily="18" charset="0"/>
              </a:rPr>
              <a:t>M </a:t>
            </a:r>
            <a:r>
              <a:rPr lang="en-US" altLang="zh-CN" spc="-100" dirty="0">
                <a:solidFill>
                  <a:schemeClr val="tx1"/>
                </a:solidFill>
              </a:rPr>
              <a:t>=2</a:t>
            </a:r>
            <a:r>
              <a:rPr lang="zh-CN" altLang="en-US" spc="-100" dirty="0">
                <a:solidFill>
                  <a:schemeClr val="tx1"/>
                </a:solidFill>
              </a:rPr>
              <a:t>、</a:t>
            </a:r>
            <a:r>
              <a:rPr lang="zh-CN" altLang="en-US" spc="-100" dirty="0" smtClean="0">
                <a:solidFill>
                  <a:schemeClr val="tx1"/>
                </a:solidFill>
              </a:rPr>
              <a:t>尾数及阶的值为</a:t>
            </a:r>
            <a:r>
              <a:rPr lang="en-US" altLang="zh-CN" i="1" spc="-100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spc="-100" dirty="0" smtClean="0">
                <a:solidFill>
                  <a:schemeClr val="tx1"/>
                </a:solidFill>
              </a:rPr>
              <a:t>位和</a:t>
            </a:r>
            <a:r>
              <a:rPr lang="en-US" altLang="zh-CN" i="1" spc="-100" dirty="0" smtClean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zh-CN" altLang="en-US" spc="-100" dirty="0">
                <a:solidFill>
                  <a:schemeClr val="tx1"/>
                </a:solidFill>
              </a:rPr>
              <a:t>位</a:t>
            </a:r>
            <a:endParaRPr lang="zh-CN" altLang="en-US" spc="-100" dirty="0">
              <a:solidFill>
                <a:srgbClr val="C00000"/>
              </a:solidFill>
            </a:endParaRPr>
          </a:p>
        </p:txBody>
      </p:sp>
      <p:grpSp>
        <p:nvGrpSpPr>
          <p:cNvPr id="18" name="Group 188"/>
          <p:cNvGrpSpPr>
            <a:grpSpLocks/>
          </p:cNvGrpSpPr>
          <p:nvPr/>
        </p:nvGrpSpPr>
        <p:grpSpPr bwMode="auto">
          <a:xfrm>
            <a:off x="1558925" y="908397"/>
            <a:ext cx="6900863" cy="647700"/>
            <a:chOff x="982" y="1389"/>
            <a:chExt cx="4347" cy="408"/>
          </a:xfrm>
        </p:grpSpPr>
        <p:sp>
          <p:nvSpPr>
            <p:cNvPr id="19" name="Text Box 128"/>
            <p:cNvSpPr txBox="1">
              <a:spLocks noChangeArrowheads="1"/>
            </p:cNvSpPr>
            <p:nvPr/>
          </p:nvSpPr>
          <p:spPr bwMode="auto">
            <a:xfrm>
              <a:off x="2789" y="1389"/>
              <a:ext cx="726" cy="182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下溢区</a:t>
              </a:r>
            </a:p>
          </p:txBody>
        </p:sp>
        <p:sp>
          <p:nvSpPr>
            <p:cNvPr id="20" name="Text Box 130"/>
            <p:cNvSpPr txBox="1">
              <a:spLocks noChangeArrowheads="1"/>
            </p:cNvSpPr>
            <p:nvPr/>
          </p:nvSpPr>
          <p:spPr bwMode="auto">
            <a:xfrm>
              <a:off x="4610" y="1389"/>
              <a:ext cx="719" cy="408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正上溢区</a:t>
              </a:r>
            </a:p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(+∞)</a:t>
              </a:r>
            </a:p>
          </p:txBody>
        </p:sp>
        <p:sp>
          <p:nvSpPr>
            <p:cNvPr id="21" name="Text Box 164"/>
            <p:cNvSpPr txBox="1">
              <a:spLocks noChangeArrowheads="1"/>
            </p:cNvSpPr>
            <p:nvPr/>
          </p:nvSpPr>
          <p:spPr bwMode="auto">
            <a:xfrm>
              <a:off x="982" y="1389"/>
              <a:ext cx="719" cy="408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负上溢区</a:t>
              </a:r>
            </a:p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(-∞)</a:t>
              </a:r>
            </a:p>
          </p:txBody>
        </p:sp>
      </p:grpSp>
      <p:grpSp>
        <p:nvGrpSpPr>
          <p:cNvPr id="22" name="Group 189"/>
          <p:cNvGrpSpPr>
            <a:grpSpLocks/>
          </p:cNvGrpSpPr>
          <p:nvPr/>
        </p:nvGrpSpPr>
        <p:grpSpPr bwMode="auto">
          <a:xfrm>
            <a:off x="1403350" y="836389"/>
            <a:ext cx="7129463" cy="1366838"/>
            <a:chOff x="884" y="1389"/>
            <a:chExt cx="4491" cy="861"/>
          </a:xfrm>
        </p:grpSpPr>
        <p:sp>
          <p:nvSpPr>
            <p:cNvPr id="23" name="Line 121"/>
            <p:cNvSpPr>
              <a:spLocks noChangeShapeType="1"/>
            </p:cNvSpPr>
            <p:nvPr/>
          </p:nvSpPr>
          <p:spPr bwMode="auto">
            <a:xfrm flipV="1">
              <a:off x="884" y="1842"/>
              <a:ext cx="44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126"/>
            <p:cNvSpPr txBox="1">
              <a:spLocks noChangeArrowheads="1"/>
            </p:cNvSpPr>
            <p:nvPr/>
          </p:nvSpPr>
          <p:spPr bwMode="auto">
            <a:xfrm>
              <a:off x="1701" y="1622"/>
              <a:ext cx="1088" cy="22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负数区</a:t>
              </a:r>
            </a:p>
          </p:txBody>
        </p:sp>
        <p:sp>
          <p:nvSpPr>
            <p:cNvPr id="25" name="Text Box 131"/>
            <p:cNvSpPr txBox="1">
              <a:spLocks noChangeArrowheads="1"/>
            </p:cNvSpPr>
            <p:nvPr/>
          </p:nvSpPr>
          <p:spPr bwMode="auto">
            <a:xfrm>
              <a:off x="2789" y="1621"/>
              <a:ext cx="726" cy="22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机器零</a:t>
              </a:r>
            </a:p>
          </p:txBody>
        </p:sp>
        <p:sp>
          <p:nvSpPr>
            <p:cNvPr id="26" name="Line 132"/>
            <p:cNvSpPr>
              <a:spLocks noChangeShapeType="1"/>
            </p:cNvSpPr>
            <p:nvPr/>
          </p:nvSpPr>
          <p:spPr bwMode="auto">
            <a:xfrm>
              <a:off x="3152" y="1843"/>
              <a:ext cx="0" cy="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133"/>
            <p:cNvSpPr txBox="1">
              <a:spLocks noChangeArrowheads="1"/>
            </p:cNvSpPr>
            <p:nvPr/>
          </p:nvSpPr>
          <p:spPr bwMode="auto">
            <a:xfrm>
              <a:off x="2925" y="1893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绝对零</a:t>
              </a:r>
            </a:p>
          </p:txBody>
        </p:sp>
        <p:sp>
          <p:nvSpPr>
            <p:cNvPr id="28" name="Text Box 156"/>
            <p:cNvSpPr txBox="1">
              <a:spLocks noChangeArrowheads="1"/>
            </p:cNvSpPr>
            <p:nvPr/>
          </p:nvSpPr>
          <p:spPr bwMode="auto">
            <a:xfrm>
              <a:off x="3425" y="2024"/>
              <a:ext cx="408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zh-CN" altLang="en-US" sz="1800" baseline="-25000">
                  <a:solidFill>
                    <a:srgbClr val="000000"/>
                  </a:solidFill>
                  <a:latin typeface="Times New Roman" pitchFamily="18" charset="0"/>
                </a:rPr>
                <a:t>正</a:t>
              </a:r>
              <a:r>
                <a:rPr lang="en-US" altLang="zh-CN" sz="1800" baseline="-25000">
                  <a:solidFill>
                    <a:srgbClr val="000000"/>
                  </a:solidFill>
                  <a:latin typeface="Times New Roman" pitchFamily="18" charset="0"/>
                </a:rPr>
                <a:t>min</a:t>
              </a:r>
              <a:endParaRPr lang="en-US" altLang="zh-CN" sz="1800"/>
            </a:p>
          </p:txBody>
        </p:sp>
        <p:sp>
          <p:nvSpPr>
            <p:cNvPr id="29" name="Text Box 165"/>
            <p:cNvSpPr txBox="1">
              <a:spLocks noChangeArrowheads="1"/>
            </p:cNvSpPr>
            <p:nvPr/>
          </p:nvSpPr>
          <p:spPr bwMode="auto">
            <a:xfrm>
              <a:off x="3515" y="1622"/>
              <a:ext cx="1089" cy="22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</a:rPr>
                <a:t>正数区</a:t>
              </a:r>
            </a:p>
          </p:txBody>
        </p:sp>
        <p:sp>
          <p:nvSpPr>
            <p:cNvPr id="30" name="Line 167"/>
            <p:cNvSpPr>
              <a:spLocks noChangeShapeType="1"/>
            </p:cNvSpPr>
            <p:nvPr/>
          </p:nvSpPr>
          <p:spPr bwMode="auto">
            <a:xfrm>
              <a:off x="2789" y="1389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68"/>
            <p:cNvSpPr>
              <a:spLocks noChangeShapeType="1"/>
            </p:cNvSpPr>
            <p:nvPr/>
          </p:nvSpPr>
          <p:spPr bwMode="auto">
            <a:xfrm>
              <a:off x="3515" y="1389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69"/>
            <p:cNvSpPr>
              <a:spLocks noChangeShapeType="1"/>
            </p:cNvSpPr>
            <p:nvPr/>
          </p:nvSpPr>
          <p:spPr bwMode="auto">
            <a:xfrm>
              <a:off x="4604" y="1389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70"/>
            <p:cNvSpPr>
              <a:spLocks noChangeShapeType="1"/>
            </p:cNvSpPr>
            <p:nvPr/>
          </p:nvSpPr>
          <p:spPr bwMode="auto">
            <a:xfrm>
              <a:off x="1701" y="1389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72"/>
            <p:cNvSpPr>
              <a:spLocks noChangeShapeType="1"/>
            </p:cNvSpPr>
            <p:nvPr/>
          </p:nvSpPr>
          <p:spPr bwMode="auto">
            <a:xfrm>
              <a:off x="3515" y="184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Text Box 174"/>
            <p:cNvSpPr txBox="1">
              <a:spLocks noChangeArrowheads="1"/>
            </p:cNvSpPr>
            <p:nvPr/>
          </p:nvSpPr>
          <p:spPr bwMode="auto">
            <a:xfrm>
              <a:off x="2699" y="2024"/>
              <a:ext cx="408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zh-CN" altLang="en-US" sz="1800" baseline="-25000">
                  <a:solidFill>
                    <a:srgbClr val="000000"/>
                  </a:solidFill>
                  <a:latin typeface="Times New Roman" pitchFamily="18" charset="0"/>
                </a:rPr>
                <a:t>负</a:t>
              </a:r>
              <a:r>
                <a:rPr lang="en-US" altLang="zh-CN" sz="1800" baseline="-25000">
                  <a:solidFill>
                    <a:srgbClr val="000000"/>
                  </a:solidFill>
                  <a:latin typeface="Times New Roman" pitchFamily="18" charset="0"/>
                </a:rPr>
                <a:t>max</a:t>
              </a:r>
              <a:endParaRPr lang="en-US" altLang="zh-CN" sz="1800"/>
            </a:p>
          </p:txBody>
        </p:sp>
        <p:sp>
          <p:nvSpPr>
            <p:cNvPr id="36" name="Line 175"/>
            <p:cNvSpPr>
              <a:spLocks noChangeShapeType="1"/>
            </p:cNvSpPr>
            <p:nvPr/>
          </p:nvSpPr>
          <p:spPr bwMode="auto">
            <a:xfrm>
              <a:off x="2789" y="184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Text Box 176"/>
            <p:cNvSpPr txBox="1">
              <a:spLocks noChangeArrowheads="1"/>
            </p:cNvSpPr>
            <p:nvPr/>
          </p:nvSpPr>
          <p:spPr bwMode="auto">
            <a:xfrm>
              <a:off x="4513" y="2024"/>
              <a:ext cx="408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zh-CN" altLang="en-US" sz="1800" baseline="-25000">
                  <a:solidFill>
                    <a:srgbClr val="000000"/>
                  </a:solidFill>
                  <a:latin typeface="Times New Roman" pitchFamily="18" charset="0"/>
                </a:rPr>
                <a:t>正</a:t>
              </a:r>
              <a:r>
                <a:rPr lang="en-US" altLang="zh-CN" sz="1800" baseline="-25000">
                  <a:solidFill>
                    <a:srgbClr val="000000"/>
                  </a:solidFill>
                  <a:latin typeface="Times New Roman" pitchFamily="18" charset="0"/>
                </a:rPr>
                <a:t>max</a:t>
              </a:r>
              <a:endParaRPr lang="en-US" altLang="zh-CN" sz="1800"/>
            </a:p>
          </p:txBody>
        </p:sp>
        <p:sp>
          <p:nvSpPr>
            <p:cNvPr id="38" name="Line 177"/>
            <p:cNvSpPr>
              <a:spLocks noChangeShapeType="1"/>
            </p:cNvSpPr>
            <p:nvPr/>
          </p:nvSpPr>
          <p:spPr bwMode="auto">
            <a:xfrm>
              <a:off x="4603" y="1842"/>
              <a:ext cx="1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Text Box 178"/>
            <p:cNvSpPr txBox="1">
              <a:spLocks noChangeArrowheads="1"/>
            </p:cNvSpPr>
            <p:nvPr/>
          </p:nvSpPr>
          <p:spPr bwMode="auto">
            <a:xfrm>
              <a:off x="1610" y="2024"/>
              <a:ext cx="408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zh-CN" altLang="en-US" sz="1800" baseline="-25000">
                  <a:solidFill>
                    <a:srgbClr val="000000"/>
                  </a:solidFill>
                  <a:latin typeface="Times New Roman" pitchFamily="18" charset="0"/>
                </a:rPr>
                <a:t>负</a:t>
              </a:r>
              <a:r>
                <a:rPr lang="en-US" altLang="zh-CN" sz="1800" baseline="-25000">
                  <a:solidFill>
                    <a:srgbClr val="000000"/>
                  </a:solidFill>
                  <a:latin typeface="Times New Roman" pitchFamily="18" charset="0"/>
                </a:rPr>
                <a:t>min</a:t>
              </a:r>
              <a:endParaRPr lang="en-US" altLang="zh-CN" sz="1800"/>
            </a:p>
          </p:txBody>
        </p:sp>
        <p:sp>
          <p:nvSpPr>
            <p:cNvPr id="40" name="Line 179"/>
            <p:cNvSpPr>
              <a:spLocks noChangeShapeType="1"/>
            </p:cNvSpPr>
            <p:nvPr/>
          </p:nvSpPr>
          <p:spPr bwMode="auto">
            <a:xfrm>
              <a:off x="1700" y="1842"/>
              <a:ext cx="1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" name="Text Box 194"/>
          <p:cNvSpPr txBox="1">
            <a:spLocks noChangeArrowheads="1"/>
          </p:cNvSpPr>
          <p:nvPr/>
        </p:nvSpPr>
        <p:spPr bwMode="auto">
          <a:xfrm>
            <a:off x="179388" y="3023741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影响因素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zh-CN" altLang="en-US" dirty="0" smtClean="0">
                <a:solidFill>
                  <a:schemeClr val="tx1"/>
                </a:solidFill>
              </a:rPr>
              <a:t>决定范围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</a:rPr>
              <a:t>决定精度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Text Box 328"/>
          <p:cNvSpPr txBox="1">
            <a:spLocks noChangeArrowheads="1"/>
          </p:cNvSpPr>
          <p:nvPr/>
        </p:nvSpPr>
        <p:spPr bwMode="auto">
          <a:xfrm>
            <a:off x="179388" y="489122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   </a:t>
            </a:r>
            <a:r>
              <a:rPr lang="en-US" altLang="zh-CN" dirty="0" smtClean="0">
                <a:solidFill>
                  <a:schemeClr val="tx1"/>
                </a:solidFill>
              </a:rPr>
              <a:t>IEEE </a:t>
            </a:r>
            <a:r>
              <a:rPr lang="en-US" altLang="zh-CN" dirty="0">
                <a:solidFill>
                  <a:schemeClr val="tx1"/>
                </a:solidFill>
              </a:rPr>
              <a:t>754</a:t>
            </a:r>
            <a:r>
              <a:rPr lang="zh-CN" altLang="en-US" dirty="0" smtClean="0">
                <a:solidFill>
                  <a:schemeClr val="tx1"/>
                </a:solidFill>
              </a:rPr>
              <a:t>标准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有</a:t>
            </a:r>
            <a:r>
              <a:rPr lang="zh-CN" altLang="en-US" sz="2200" dirty="0">
                <a:solidFill>
                  <a:schemeClr val="tx1"/>
                </a:solidFill>
              </a:rPr>
              <a:t>单精度、双精度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zh-CN" altLang="en-US" sz="2200" dirty="0" smtClean="0">
                <a:solidFill>
                  <a:schemeClr val="tx1"/>
                </a:solidFill>
              </a:rPr>
              <a:t>种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Text Box 329"/>
          <p:cNvSpPr txBox="1">
            <a:spLocks noChangeArrowheads="1"/>
          </p:cNvSpPr>
          <p:nvPr/>
        </p:nvSpPr>
        <p:spPr bwMode="auto">
          <a:xfrm>
            <a:off x="179388" y="543767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</a:t>
            </a:r>
            <a:r>
              <a:rPr lang="en-US" altLang="zh-CN" dirty="0" smtClean="0">
                <a:solidFill>
                  <a:srgbClr val="990099"/>
                </a:solidFill>
              </a:rPr>
              <a:t>   </a:t>
            </a:r>
            <a:r>
              <a:rPr lang="zh-CN" altLang="en-US" dirty="0" smtClean="0">
                <a:solidFill>
                  <a:srgbClr val="990099"/>
                </a:solidFill>
              </a:rPr>
              <a:t>例如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IEEE 754</a:t>
            </a:r>
            <a:r>
              <a:rPr lang="zh-CN" altLang="en-US" dirty="0" smtClean="0">
                <a:solidFill>
                  <a:schemeClr val="tx1"/>
                </a:solidFill>
              </a:rPr>
              <a:t>标准的单精度</a:t>
            </a:r>
            <a:r>
              <a:rPr lang="zh-CN" altLang="en-US" dirty="0">
                <a:solidFill>
                  <a:schemeClr val="tx1"/>
                </a:solidFill>
              </a:rPr>
              <a:t>格式中</a:t>
            </a:r>
            <a:r>
              <a:rPr lang="zh-CN" altLang="en-US" dirty="0" smtClean="0">
                <a:solidFill>
                  <a:schemeClr val="tx1"/>
                </a:solidFill>
              </a:rPr>
              <a:t>，尾数为</a:t>
            </a:r>
            <a:r>
              <a:rPr lang="en-US" altLang="zh-CN" dirty="0" smtClean="0">
                <a:solidFill>
                  <a:schemeClr val="tx1"/>
                </a:solidFill>
              </a:rPr>
              <a:t>24</a:t>
            </a:r>
            <a:r>
              <a:rPr lang="zh-CN" altLang="en-US" dirty="0" smtClean="0">
                <a:solidFill>
                  <a:schemeClr val="tx1"/>
                </a:solidFill>
              </a:rPr>
              <a:t>位、阶码为</a:t>
            </a:r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位，尾数为原码，阶为移码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4" name="Text Box 141"/>
          <p:cNvSpPr txBox="1">
            <a:spLocks noChangeArrowheads="1"/>
          </p:cNvSpPr>
          <p:nvPr/>
        </p:nvSpPr>
        <p:spPr bwMode="auto">
          <a:xfrm>
            <a:off x="179388" y="350100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 smtClean="0">
                <a:solidFill>
                  <a:srgbClr val="FF3399"/>
                </a:solidFill>
              </a:rPr>
              <a:t>、实数的表示</a:t>
            </a:r>
            <a:endParaRPr lang="en-US" altLang="zh-CN" dirty="0" smtClean="0">
              <a:solidFill>
                <a:srgbClr val="FF3399"/>
              </a:solidFill>
            </a:endParaRPr>
          </a:p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*</a:t>
            </a:r>
            <a:r>
              <a:rPr lang="zh-CN" altLang="en-US" dirty="0">
                <a:solidFill>
                  <a:srgbClr val="C00000"/>
                </a:solidFill>
              </a:rPr>
              <a:t>实数的表示方法：</a:t>
            </a:r>
            <a:r>
              <a:rPr lang="zh-CN" altLang="en-US" dirty="0">
                <a:solidFill>
                  <a:schemeClr val="tx1"/>
                </a:solidFill>
              </a:rPr>
              <a:t>二进制、浮点格式、尾数及</a:t>
            </a:r>
            <a:r>
              <a:rPr lang="zh-CN" altLang="en-US" dirty="0" smtClean="0">
                <a:solidFill>
                  <a:schemeClr val="tx1"/>
                </a:solidFill>
              </a:rPr>
              <a:t>阶单独编码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*</a:t>
            </a:r>
            <a:r>
              <a:rPr lang="zh-CN" altLang="en-US" dirty="0">
                <a:solidFill>
                  <a:srgbClr val="C00000"/>
                </a:solidFill>
              </a:rPr>
              <a:t>硬件支持的实数类型：</a:t>
            </a:r>
            <a:r>
              <a:rPr lang="zh-CN" altLang="en-US" dirty="0">
                <a:solidFill>
                  <a:schemeClr val="tx1"/>
                </a:solidFill>
              </a:rPr>
              <a:t>                    </a:t>
            </a:r>
            <a:r>
              <a:rPr lang="zh-CN" altLang="en-US" sz="2000" dirty="0">
                <a:solidFill>
                  <a:schemeClr val="tx1"/>
                </a:solidFill>
              </a:rPr>
              <a:t>←</a:t>
            </a:r>
            <a:r>
              <a:rPr lang="zh-CN" altLang="en-US" sz="2000" dirty="0">
                <a:solidFill>
                  <a:srgbClr val="990099"/>
                </a:solidFill>
              </a:rPr>
              <a:t>系统结构</a:t>
            </a:r>
            <a:r>
              <a:rPr lang="zh-CN" altLang="en-US" sz="2000" dirty="0">
                <a:solidFill>
                  <a:schemeClr val="tx1"/>
                </a:solidFill>
              </a:rPr>
              <a:t>确定</a:t>
            </a:r>
            <a:endParaRPr lang="zh-CN" altLang="en-US" dirty="0">
              <a:solidFill>
                <a:srgbClr val="FF3399"/>
              </a:solidFill>
            </a:endParaRP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179512" y="2132856"/>
            <a:ext cx="8856984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4738" indent="-1074738"/>
            <a:r>
              <a:rPr lang="zh-CN" altLang="en-US" dirty="0" smtClean="0">
                <a:solidFill>
                  <a:schemeClr val="accent2"/>
                </a:solidFill>
              </a:rPr>
              <a:t>     表数范围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i="1" dirty="0" smtClean="0">
                <a:solidFill>
                  <a:schemeClr val="tx1"/>
                </a:solidFill>
              </a:rPr>
              <a:t>N</a:t>
            </a:r>
            <a:r>
              <a:rPr lang="zh-CN" altLang="en-US" baseline="-16000" dirty="0" smtClean="0">
                <a:solidFill>
                  <a:schemeClr val="tx1"/>
                </a:solidFill>
                <a:latin typeface="Times New Roman" pitchFamily="18" charset="0"/>
              </a:rPr>
              <a:t>正</a:t>
            </a:r>
            <a:r>
              <a:rPr lang="en-US" altLang="zh-CN" baseline="-16000" dirty="0" smtClean="0">
                <a:solidFill>
                  <a:schemeClr val="tx1"/>
                </a:solidFill>
                <a:latin typeface="Times New Roman" pitchFamily="18" charset="0"/>
              </a:rPr>
              <a:t>max</a:t>
            </a:r>
            <a:r>
              <a:rPr lang="en-US" altLang="zh-CN" i="1" baseline="-160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r>
              <a:rPr lang="en-US" altLang="zh-CN" i="1" dirty="0" smtClean="0">
                <a:solidFill>
                  <a:schemeClr val="tx1"/>
                </a:solidFill>
              </a:rPr>
              <a:t>N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负</a:t>
            </a:r>
            <a:r>
              <a:rPr lang="en-US" altLang="zh-CN" baseline="-18000" dirty="0" smtClean="0">
                <a:solidFill>
                  <a:schemeClr val="tx1"/>
                </a:solidFill>
                <a:latin typeface="Times New Roman" pitchFamily="18" charset="0"/>
              </a:rPr>
              <a:t>min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rgbClr val="990099"/>
                </a:solidFill>
              </a:rPr>
              <a:t>(1-2</a:t>
            </a:r>
            <a:r>
              <a:rPr lang="en-US" altLang="zh-CN" baseline="30000" dirty="0" smtClean="0">
                <a:solidFill>
                  <a:srgbClr val="990099"/>
                </a:solidFill>
              </a:rPr>
              <a:t>-</a:t>
            </a:r>
            <a:r>
              <a:rPr lang="en-US" altLang="zh-CN" i="1" baseline="30000" dirty="0" smtClean="0">
                <a:solidFill>
                  <a:srgbClr val="990099"/>
                </a:solidFill>
                <a:latin typeface="+mn-lt"/>
              </a:rPr>
              <a:t>m</a:t>
            </a:r>
            <a:r>
              <a:rPr lang="en-US" altLang="zh-CN" dirty="0" smtClean="0">
                <a:solidFill>
                  <a:srgbClr val="990099"/>
                </a:solidFill>
              </a:rPr>
              <a:t>)</a:t>
            </a:r>
            <a:r>
              <a:rPr lang="en-US" altLang="zh-CN" dirty="0" smtClean="0">
                <a:solidFill>
                  <a:schemeClr val="tx1"/>
                </a:solidFill>
              </a:rPr>
              <a:t>×2</a:t>
            </a:r>
            <a:r>
              <a:rPr lang="en-US" altLang="zh-CN" baseline="30000" dirty="0" smtClean="0">
                <a:solidFill>
                  <a:srgbClr val="FF3399"/>
                </a:solidFill>
              </a:rPr>
              <a:t>+1…1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074738" indent="-1074738">
              <a:lnSpc>
                <a:spcPct val="114000"/>
              </a:lnSpc>
            </a:pPr>
            <a:r>
              <a:rPr lang="en-US" altLang="zh-CN" i="1" dirty="0" smtClean="0">
                <a:solidFill>
                  <a:schemeClr val="tx1"/>
                </a:solidFill>
              </a:rPr>
              <a:t>                N</a:t>
            </a:r>
            <a:r>
              <a:rPr lang="zh-CN" altLang="en-US" baseline="-16000" dirty="0">
                <a:solidFill>
                  <a:schemeClr val="tx1"/>
                </a:solidFill>
                <a:latin typeface="Times New Roman" pitchFamily="18" charset="0"/>
              </a:rPr>
              <a:t>正</a:t>
            </a:r>
            <a:r>
              <a:rPr lang="en-US" altLang="zh-CN" baseline="-16000" dirty="0" smtClean="0">
                <a:solidFill>
                  <a:schemeClr val="tx1"/>
                </a:solidFill>
                <a:latin typeface="Times New Roman" pitchFamily="18" charset="0"/>
              </a:rPr>
              <a:t>min</a:t>
            </a:r>
            <a:r>
              <a:rPr lang="en-US" altLang="zh-CN" i="1" baseline="-160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zh-CN" altLang="en-US" baseline="-16000" dirty="0">
                <a:solidFill>
                  <a:schemeClr val="tx1"/>
                </a:solidFill>
              </a:rPr>
              <a:t>负</a:t>
            </a:r>
            <a:r>
              <a:rPr lang="en-US" altLang="zh-CN" baseline="-18000" dirty="0" smtClean="0">
                <a:solidFill>
                  <a:schemeClr val="tx1"/>
                </a:solidFill>
                <a:latin typeface="Times New Roman" pitchFamily="18" charset="0"/>
              </a:rPr>
              <a:t>max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rgbClr val="990099"/>
                </a:solidFill>
              </a:rPr>
              <a:t>2</a:t>
            </a:r>
            <a:r>
              <a:rPr lang="en-US" altLang="zh-CN" baseline="30000" dirty="0" smtClean="0">
                <a:solidFill>
                  <a:srgbClr val="990099"/>
                </a:solidFill>
              </a:rPr>
              <a:t>-</a:t>
            </a:r>
            <a:r>
              <a:rPr lang="en-US" altLang="zh-CN" i="1" baseline="30000" dirty="0" smtClean="0">
                <a:solidFill>
                  <a:srgbClr val="990099"/>
                </a:solidFill>
                <a:latin typeface="+mn-lt"/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</a:rPr>
              <a:t>×2</a:t>
            </a:r>
            <a:r>
              <a:rPr lang="en-US" altLang="zh-CN" baseline="30000" dirty="0" smtClean="0">
                <a:solidFill>
                  <a:srgbClr val="FF3399"/>
                </a:solidFill>
              </a:rPr>
              <a:t>-1…1</a:t>
            </a:r>
            <a:endParaRPr lang="zh-CN" altLang="en-US" dirty="0">
              <a:solidFill>
                <a:srgbClr val="FF3399"/>
              </a:solidFill>
            </a:endParaRPr>
          </a:p>
        </p:txBody>
      </p:sp>
      <p:sp>
        <p:nvSpPr>
          <p:cNvPr id="46" name="AutoShape 29"/>
          <p:cNvSpPr>
            <a:spLocks/>
          </p:cNvSpPr>
          <p:nvPr/>
        </p:nvSpPr>
        <p:spPr bwMode="auto">
          <a:xfrm>
            <a:off x="5148064" y="5373216"/>
            <a:ext cx="3240360" cy="330316"/>
          </a:xfrm>
          <a:prstGeom prst="borderCallout2">
            <a:avLst>
              <a:gd name="adj1" fmla="val 51267"/>
              <a:gd name="adj2" fmla="val -213"/>
              <a:gd name="adj3" fmla="val 53304"/>
              <a:gd name="adj4" fmla="val -6708"/>
              <a:gd name="adj5" fmla="val -700"/>
              <a:gd name="adj6" fmla="val -18702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与</a:t>
            </a:r>
            <a:r>
              <a:rPr lang="en-US" altLang="zh-CN" sz="1800" dirty="0" smtClean="0">
                <a:solidFill>
                  <a:schemeClr val="tx1"/>
                </a:solidFill>
              </a:rPr>
              <a:t>C</a:t>
            </a:r>
            <a:r>
              <a:rPr lang="zh-CN" altLang="en-US" sz="1800" dirty="0" smtClean="0">
                <a:solidFill>
                  <a:schemeClr val="tx1"/>
                </a:solidFill>
              </a:rPr>
              <a:t>语言中</a:t>
            </a:r>
            <a:r>
              <a:rPr lang="en-US" altLang="zh-CN" sz="1800" dirty="0" smtClean="0">
                <a:solidFill>
                  <a:schemeClr val="tx1"/>
                </a:solidFill>
              </a:rPr>
              <a:t>float</a:t>
            </a:r>
            <a:r>
              <a:rPr lang="zh-CN" altLang="en-US" sz="1800" dirty="0" smtClean="0">
                <a:solidFill>
                  <a:schemeClr val="tx1"/>
                </a:solidFill>
              </a:rPr>
              <a:t>、</a:t>
            </a:r>
            <a:r>
              <a:rPr lang="en-US" altLang="zh-CN" sz="1800" dirty="0" smtClean="0">
                <a:solidFill>
                  <a:schemeClr val="tx1"/>
                </a:solidFill>
              </a:rPr>
              <a:t>double</a:t>
            </a:r>
            <a:r>
              <a:rPr lang="zh-CN" altLang="en-US" sz="1800" dirty="0" smtClean="0">
                <a:solidFill>
                  <a:schemeClr val="tx1"/>
                </a:solidFill>
              </a:rPr>
              <a:t>对应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47" name="AutoShape 19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1" animBg="1"/>
      <p:bldP spid="46" grpId="2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1277-EBBE-4B45-B689-7345D14DEDB5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386061" name="Text Box 13"/>
          <p:cNvSpPr txBox="1">
            <a:spLocks noChangeArrowheads="1"/>
          </p:cNvSpPr>
          <p:nvPr/>
        </p:nvSpPr>
        <p:spPr bwMode="auto">
          <a:xfrm>
            <a:off x="179388" y="272420"/>
            <a:ext cx="8785225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、浮点数的规格化</a:t>
            </a:r>
          </a:p>
          <a:p>
            <a:pPr marL="1074738" indent="-1074738"/>
            <a:r>
              <a:rPr lang="zh-CN" altLang="en-US" dirty="0" smtClean="0">
                <a:solidFill>
                  <a:schemeClr val="accent2"/>
                </a:solidFill>
              </a:rPr>
              <a:t>    目的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使</a:t>
            </a:r>
            <a:r>
              <a:rPr lang="zh-CN" altLang="en-US" dirty="0">
                <a:solidFill>
                  <a:schemeClr val="tx1"/>
                </a:solidFill>
              </a:rPr>
              <a:t>浮点数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u="sng" dirty="0" smtClean="0">
                <a:solidFill>
                  <a:schemeClr val="accent2"/>
                </a:solidFill>
              </a:rPr>
              <a:t>表数精度最大化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尾数的有效位数最多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</a:p>
          <a:p>
            <a:pPr marL="1074738" indent="-1074738"/>
            <a:endParaRPr lang="en-US" altLang="zh-CN" dirty="0">
              <a:solidFill>
                <a:schemeClr val="tx1"/>
              </a:solidFill>
            </a:endParaRPr>
          </a:p>
          <a:p>
            <a:pPr marL="1074738" indent="-1074738">
              <a:lnSpc>
                <a:spcPct val="120000"/>
              </a:lnSpc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1074738" indent="-1074738">
              <a:lnSpc>
                <a:spcPct val="105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pPr marL="1074738" indent="-1074738"/>
            <a:r>
              <a:rPr lang="en-US" altLang="zh-CN" dirty="0" smtClean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规格化数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*规格化操作：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6079" name="Text Box 31"/>
          <p:cNvSpPr txBox="1">
            <a:spLocks noChangeArrowheads="1"/>
          </p:cNvSpPr>
          <p:nvPr/>
        </p:nvSpPr>
        <p:spPr bwMode="auto">
          <a:xfrm>
            <a:off x="2123105" y="2442954"/>
            <a:ext cx="68415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4738" indent="-1074738"/>
            <a:r>
              <a:rPr lang="zh-CN" altLang="en-US" dirty="0" smtClean="0">
                <a:solidFill>
                  <a:schemeClr val="tx1"/>
                </a:solidFill>
              </a:rPr>
              <a:t>尾数的</a:t>
            </a:r>
            <a:r>
              <a:rPr lang="zh-CN" altLang="en-US" u="sng" dirty="0" smtClean="0">
                <a:solidFill>
                  <a:schemeClr val="tx1"/>
                </a:solidFill>
              </a:rPr>
              <a:t>最高数值位为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，即 </a:t>
            </a:r>
            <a:r>
              <a:rPr lang="en-US" altLang="zh-CN" dirty="0" smtClean="0">
                <a:solidFill>
                  <a:schemeClr val="tx1"/>
                </a:solidFill>
              </a:rPr>
              <a:t>0.5</a:t>
            </a:r>
            <a:r>
              <a:rPr lang="zh-CN" altLang="en-US" dirty="0" smtClean="0">
                <a:solidFill>
                  <a:schemeClr val="tx1"/>
                </a:solidFill>
              </a:rPr>
              <a:t>≤</a:t>
            </a:r>
            <a:r>
              <a:rPr lang="en-US" altLang="zh-CN" dirty="0">
                <a:solidFill>
                  <a:schemeClr val="tx1"/>
                </a:solidFill>
              </a:rPr>
              <a:t>|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en-US" altLang="zh-CN" dirty="0">
                <a:solidFill>
                  <a:schemeClr val="tx1"/>
                </a:solidFill>
              </a:rPr>
              <a:t>|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6082" name="Text Box 34"/>
          <p:cNvSpPr txBox="1">
            <a:spLocks noChangeArrowheads="1"/>
          </p:cNvSpPr>
          <p:nvPr/>
        </p:nvSpPr>
        <p:spPr bwMode="auto">
          <a:xfrm>
            <a:off x="179388" y="292494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60688" indent="-2960688"/>
            <a:r>
              <a:rPr lang="en-US" altLang="zh-CN" dirty="0" smtClean="0">
                <a:solidFill>
                  <a:srgbClr val="C00000"/>
                </a:solidFill>
              </a:rPr>
              <a:t>               </a:t>
            </a:r>
            <a:r>
              <a:rPr lang="zh-CN" altLang="en-US" dirty="0" smtClean="0">
                <a:solidFill>
                  <a:schemeClr val="tx1"/>
                </a:solidFill>
              </a:rPr>
              <a:t>浮点数</a:t>
            </a:r>
            <a:r>
              <a:rPr lang="zh-CN" altLang="en-US" u="sng" dirty="0" smtClean="0">
                <a:solidFill>
                  <a:schemeClr val="tx1"/>
                </a:solidFill>
              </a:rPr>
              <a:t>转化</a:t>
            </a:r>
            <a:r>
              <a:rPr lang="zh-CN" altLang="en-US" dirty="0" smtClean="0">
                <a:solidFill>
                  <a:schemeClr val="tx1"/>
                </a:solidFill>
              </a:rPr>
              <a:t>为规格化数时的操作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960688" indent="-2960688"/>
            <a:r>
              <a:rPr lang="zh-CN" altLang="en-US" dirty="0" smtClean="0">
                <a:solidFill>
                  <a:schemeClr val="accent2"/>
                </a:solidFill>
              </a:rPr>
              <a:t>     左</a:t>
            </a:r>
            <a:r>
              <a:rPr lang="zh-CN" altLang="en-US" dirty="0">
                <a:solidFill>
                  <a:schemeClr val="accent2"/>
                </a:solidFill>
              </a:rPr>
              <a:t>规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rgbClr val="990099"/>
                </a:solidFill>
              </a:rPr>
              <a:t>尾数</a:t>
            </a:r>
            <a:r>
              <a:rPr lang="zh-CN" altLang="en-US" dirty="0">
                <a:solidFill>
                  <a:schemeClr val="tx1"/>
                </a:solidFill>
              </a:rPr>
              <a:t>左移一位，阶码减</a:t>
            </a:r>
            <a:r>
              <a:rPr lang="zh-CN" altLang="en-US" dirty="0" smtClean="0">
                <a:solidFill>
                  <a:schemeClr val="tx1"/>
                </a:solidFill>
              </a:rPr>
              <a:t>一</a:t>
            </a:r>
            <a:endParaRPr lang="zh-CN" altLang="en-US" dirty="0">
              <a:solidFill>
                <a:schemeClr val="tx1"/>
              </a:solidFill>
            </a:endParaRPr>
          </a:p>
          <a:p>
            <a:pPr marL="2960688" indent="-2960688"/>
            <a:r>
              <a:rPr lang="zh-CN" altLang="en-US" b="0" dirty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右</a:t>
            </a:r>
            <a:r>
              <a:rPr lang="zh-CN" altLang="en-US" dirty="0">
                <a:solidFill>
                  <a:schemeClr val="accent2"/>
                </a:solidFill>
              </a:rPr>
              <a:t>规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rgbClr val="990099"/>
                </a:solidFill>
              </a:rPr>
              <a:t>尾数</a:t>
            </a:r>
            <a:r>
              <a:rPr lang="zh-CN" altLang="en-US" dirty="0">
                <a:solidFill>
                  <a:schemeClr val="tx1"/>
                </a:solidFill>
              </a:rPr>
              <a:t>右移一位，阶码加</a:t>
            </a:r>
            <a:r>
              <a:rPr lang="zh-CN" altLang="en-US" dirty="0" smtClean="0">
                <a:solidFill>
                  <a:schemeClr val="tx1"/>
                </a:solidFill>
              </a:rPr>
              <a:t>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6088" name="AutoShape 4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836390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79388" y="4365104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3—</a:t>
            </a:r>
            <a:r>
              <a:rPr lang="zh-CN" altLang="en-US" dirty="0">
                <a:solidFill>
                  <a:schemeClr val="tx1"/>
                </a:solidFill>
              </a:rPr>
              <a:t>若浮点数尾数及阶的基均为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，回答下列问题：</a:t>
            </a:r>
          </a:p>
        </p:txBody>
      </p:sp>
      <p:graphicFrame>
        <p:nvGraphicFramePr>
          <p:cNvPr id="11" name="Group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143879"/>
              </p:ext>
            </p:extLst>
          </p:nvPr>
        </p:nvGraphicFramePr>
        <p:xfrm>
          <a:off x="1116013" y="4941168"/>
          <a:ext cx="7632700" cy="1130400"/>
        </p:xfrm>
        <a:graphic>
          <a:graphicData uri="http://schemas.openxmlformats.org/drawingml/2006/table">
            <a:tbl>
              <a:tblPr/>
              <a:tblGrid>
                <a:gridCol w="1943100"/>
                <a:gridCol w="1944687"/>
                <a:gridCol w="1873250"/>
                <a:gridCol w="1871663"/>
              </a:tblGrid>
              <a:tr h="10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非规格化浮点数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+1.0111×2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+010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-0.00010×2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+010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+1011.1×2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+010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规格化操作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右规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次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规格化浮点数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+0.10111×2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+011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 Box 296"/>
          <p:cNvSpPr txBox="1">
            <a:spLocks noChangeArrowheads="1"/>
          </p:cNvSpPr>
          <p:nvPr/>
        </p:nvSpPr>
        <p:spPr bwMode="auto">
          <a:xfrm>
            <a:off x="5003800" y="5373216"/>
            <a:ext cx="1873250" cy="6477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左规</a:t>
            </a: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r>
              <a:rPr lang="zh-CN" altLang="en-US" sz="2000" dirty="0">
                <a:solidFill>
                  <a:schemeClr val="tx1"/>
                </a:solidFill>
              </a:rPr>
              <a:t>次</a:t>
            </a:r>
          </a:p>
          <a:p>
            <a:pPr>
              <a:lnSpc>
                <a:spcPct val="11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-0.10000×2</a:t>
            </a:r>
            <a:r>
              <a:rPr lang="en-US" altLang="zh-CN" sz="2000" baseline="30000" dirty="0">
                <a:solidFill>
                  <a:schemeClr val="tx1"/>
                </a:solidFill>
              </a:rPr>
              <a:t>-001</a:t>
            </a:r>
          </a:p>
        </p:txBody>
      </p:sp>
      <p:sp>
        <p:nvSpPr>
          <p:cNvPr id="13" name="Text Box 297"/>
          <p:cNvSpPr txBox="1">
            <a:spLocks noChangeArrowheads="1"/>
          </p:cNvSpPr>
          <p:nvPr/>
        </p:nvSpPr>
        <p:spPr bwMode="auto">
          <a:xfrm>
            <a:off x="6875463" y="5373216"/>
            <a:ext cx="1873250" cy="6477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右规</a:t>
            </a:r>
            <a:r>
              <a:rPr lang="en-US" altLang="zh-CN" sz="2000" dirty="0">
                <a:solidFill>
                  <a:schemeClr val="tx1"/>
                </a:solidFill>
              </a:rPr>
              <a:t>4</a:t>
            </a:r>
            <a:r>
              <a:rPr lang="zh-CN" altLang="en-US" sz="2000" dirty="0">
                <a:solidFill>
                  <a:schemeClr val="tx1"/>
                </a:solidFill>
              </a:rPr>
              <a:t>次</a:t>
            </a:r>
          </a:p>
          <a:p>
            <a:pPr>
              <a:lnSpc>
                <a:spcPct val="11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+0.10111×2</a:t>
            </a:r>
            <a:r>
              <a:rPr lang="en-US" altLang="zh-CN" sz="2000" baseline="30000" dirty="0">
                <a:solidFill>
                  <a:schemeClr val="tx1"/>
                </a:solidFill>
              </a:rPr>
              <a:t>+110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79388" y="1185282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dirty="0">
                <a:solidFill>
                  <a:srgbClr val="990099"/>
                </a:solidFill>
              </a:rPr>
              <a:t>    </a:t>
            </a:r>
            <a:r>
              <a:rPr lang="zh-CN" altLang="en-US" sz="2200" dirty="0" smtClean="0">
                <a:solidFill>
                  <a:srgbClr val="990099"/>
                </a:solidFill>
              </a:rPr>
              <a:t>   如：</a:t>
            </a:r>
            <a:r>
              <a:rPr lang="zh-CN" altLang="en-US" sz="2200" dirty="0" smtClean="0">
                <a:solidFill>
                  <a:schemeClr val="tx1"/>
                </a:solidFill>
              </a:rPr>
              <a:t>实数</a:t>
            </a:r>
            <a:r>
              <a:rPr lang="en-US" altLang="zh-CN" sz="2200" dirty="0" smtClean="0">
                <a:solidFill>
                  <a:schemeClr val="tx1"/>
                </a:solidFill>
              </a:rPr>
              <a:t>+111.1=</a:t>
            </a:r>
            <a:r>
              <a:rPr lang="en-US" altLang="zh-CN" sz="2200" dirty="0" smtClean="0">
                <a:solidFill>
                  <a:srgbClr val="990099"/>
                </a:solidFill>
              </a:rPr>
              <a:t>+0.111</a:t>
            </a:r>
            <a:r>
              <a:rPr lang="en-US" altLang="zh-CN" sz="2200" dirty="0" smtClean="0">
                <a:solidFill>
                  <a:schemeClr val="tx1"/>
                </a:solidFill>
              </a:rPr>
              <a:t>1×2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3</a:t>
            </a:r>
            <a:r>
              <a:rPr lang="en-US" altLang="zh-CN" sz="2200" dirty="0" smtClean="0">
                <a:solidFill>
                  <a:schemeClr val="tx1"/>
                </a:solidFill>
              </a:rPr>
              <a:t>=</a:t>
            </a:r>
            <a:r>
              <a:rPr lang="en-US" altLang="zh-CN" sz="2200" dirty="0" smtClean="0">
                <a:solidFill>
                  <a:srgbClr val="990099"/>
                </a:solidFill>
              </a:rPr>
              <a:t>+0.011</a:t>
            </a:r>
            <a:r>
              <a:rPr lang="en-US" altLang="zh-CN" sz="2200" dirty="0" smtClean="0">
                <a:solidFill>
                  <a:schemeClr val="tx1"/>
                </a:solidFill>
              </a:rPr>
              <a:t>11×2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4</a:t>
            </a:r>
            <a:r>
              <a:rPr lang="en-US" altLang="zh-CN" sz="2200" dirty="0" smtClean="0">
                <a:solidFill>
                  <a:schemeClr val="tx1"/>
                </a:solidFill>
              </a:rPr>
              <a:t>=</a:t>
            </a:r>
            <a:r>
              <a:rPr lang="en-US" altLang="zh-CN" sz="2200" dirty="0" smtClean="0">
                <a:solidFill>
                  <a:srgbClr val="990099"/>
                </a:solidFill>
              </a:rPr>
              <a:t>+0.001</a:t>
            </a:r>
            <a:r>
              <a:rPr lang="en-US" altLang="zh-CN" sz="2200" dirty="0" smtClean="0">
                <a:solidFill>
                  <a:schemeClr val="tx1"/>
                </a:solidFill>
              </a:rPr>
              <a:t>111×2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5</a:t>
            </a:r>
            <a:endParaRPr lang="en-US" altLang="zh-CN" sz="2200" baseline="30000" dirty="0">
              <a:solidFill>
                <a:schemeClr val="tx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619672" y="1700808"/>
            <a:ext cx="6480720" cy="720080"/>
            <a:chOff x="1355580" y="2569217"/>
            <a:chExt cx="6480720" cy="720080"/>
          </a:xfrm>
        </p:grpSpPr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700338" y="2571744"/>
              <a:ext cx="720725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0 011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3421063" y="2571744"/>
              <a:ext cx="720725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 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111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2916238" y="2571744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3636963" y="2571744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4500563" y="2571744"/>
              <a:ext cx="720725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0 100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5221288" y="2571744"/>
              <a:ext cx="720725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 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011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4716463" y="2571744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5437188" y="2571744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6300788" y="2571744"/>
              <a:ext cx="720725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0 101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7021513" y="2571744"/>
              <a:ext cx="720725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0 001</a:t>
              </a: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6516688" y="2571744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7237413" y="2571744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 Box 226"/>
            <p:cNvSpPr txBox="1">
              <a:spLocks noChangeArrowheads="1"/>
            </p:cNvSpPr>
            <p:nvPr/>
          </p:nvSpPr>
          <p:spPr bwMode="auto">
            <a:xfrm>
              <a:off x="1355580" y="2569217"/>
              <a:ext cx="6480720" cy="72008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</a:rPr>
                <a:t>  机器数：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</a:rPr>
                <a:t>表数精度：    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111.0        110.0         100.0</a:t>
              </a:r>
              <a:endParaRPr lang="en-US" altLang="zh-CN" sz="2000" baseline="30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8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8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79" grpId="0"/>
      <p:bldP spid="386082" grpId="0"/>
      <p:bldP spid="10" grpId="0"/>
      <p:bldP spid="12" grpId="0"/>
      <p:bldP spid="13" grpId="0"/>
      <p:bldP spid="1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EEC9-765C-4283-A909-9CC685074ED7}" type="slidenum">
              <a:rPr lang="en-US" altLang="zh-CN"/>
              <a:pPr/>
              <a:t>48</a:t>
            </a:fld>
            <a:endParaRPr lang="en-US" altLang="zh-CN"/>
          </a:p>
        </p:txBody>
      </p:sp>
      <p:graphicFrame>
        <p:nvGraphicFramePr>
          <p:cNvPr id="388362" name="Group 2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016658"/>
              </p:ext>
            </p:extLst>
          </p:nvPr>
        </p:nvGraphicFramePr>
        <p:xfrm>
          <a:off x="1116013" y="888771"/>
          <a:ext cx="7632700" cy="1704000"/>
        </p:xfrm>
        <a:graphic>
          <a:graphicData uri="http://schemas.openxmlformats.org/drawingml/2006/table">
            <a:tbl>
              <a:tblPr/>
              <a:tblGrid>
                <a:gridCol w="647700"/>
                <a:gridCol w="649287"/>
                <a:gridCol w="646113"/>
                <a:gridCol w="936625"/>
                <a:gridCol w="647700"/>
                <a:gridCol w="936625"/>
                <a:gridCol w="647700"/>
                <a:gridCol w="936625"/>
                <a:gridCol w="647700"/>
                <a:gridCol w="936625"/>
              </a:tblGrid>
              <a:tr h="217488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编码格式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规格化数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191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最大正数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最小正数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最大负数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最小负数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移码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补码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88291" name="Text Box 195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60688" indent="-2960688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规格化数</a:t>
            </a:r>
            <a:r>
              <a:rPr lang="zh-CN" altLang="en-US" dirty="0" smtClean="0">
                <a:solidFill>
                  <a:srgbClr val="C00000"/>
                </a:solidFill>
              </a:rPr>
              <a:t>的数码</a:t>
            </a:r>
            <a:r>
              <a:rPr lang="zh-CN" altLang="en-US" dirty="0">
                <a:solidFill>
                  <a:srgbClr val="C00000"/>
                </a:solidFill>
              </a:rPr>
              <a:t>特征</a:t>
            </a:r>
            <a:r>
              <a:rPr lang="zh-CN" altLang="en-US" dirty="0" smtClean="0">
                <a:solidFill>
                  <a:srgbClr val="C00000"/>
                </a:solidFill>
              </a:rPr>
              <a:t>：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规格化操作的结束条件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88363" name="Text Box 267"/>
          <p:cNvSpPr txBox="1">
            <a:spLocks noChangeArrowheads="1"/>
          </p:cNvSpPr>
          <p:nvPr/>
        </p:nvSpPr>
        <p:spPr bwMode="auto">
          <a:xfrm>
            <a:off x="179388" y="2625512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60688" indent="-2960688"/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原</a:t>
            </a:r>
            <a:r>
              <a:rPr lang="zh-CN" altLang="en-US" dirty="0">
                <a:solidFill>
                  <a:schemeClr val="accent2"/>
                </a:solidFill>
              </a:rPr>
              <a:t>码尾数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最高数值位</a:t>
            </a:r>
            <a:r>
              <a:rPr lang="zh-CN" altLang="en-US" u="sng" dirty="0">
                <a:solidFill>
                  <a:srgbClr val="990099"/>
                </a:solidFill>
              </a:rPr>
              <a:t>为</a:t>
            </a:r>
            <a:r>
              <a:rPr lang="en-US" altLang="zh-CN" u="sng" dirty="0" smtClean="0">
                <a:solidFill>
                  <a:srgbClr val="990099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8364" name="Text Box 268"/>
          <p:cNvSpPr txBox="1">
            <a:spLocks noChangeArrowheads="1"/>
          </p:cNvSpPr>
          <p:nvPr/>
        </p:nvSpPr>
        <p:spPr bwMode="auto">
          <a:xfrm>
            <a:off x="179388" y="3125578"/>
            <a:ext cx="8785225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960688" indent="-2960688"/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补码</a:t>
            </a:r>
            <a:r>
              <a:rPr lang="zh-CN" altLang="en-US" dirty="0">
                <a:solidFill>
                  <a:schemeClr val="accent2"/>
                </a:solidFill>
              </a:rPr>
              <a:t>尾数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最高数值位</a:t>
            </a:r>
            <a:r>
              <a:rPr lang="zh-CN" altLang="en-US" u="sng" dirty="0">
                <a:solidFill>
                  <a:srgbClr val="990099"/>
                </a:solidFill>
              </a:rPr>
              <a:t>与符号相反</a:t>
            </a:r>
            <a:r>
              <a:rPr lang="zh-CN" altLang="en-US" dirty="0">
                <a:solidFill>
                  <a:schemeClr val="tx1"/>
                </a:solidFill>
              </a:rPr>
              <a:t> 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960688" indent="-2960688">
              <a:lnSpc>
                <a:spcPct val="10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              </a:t>
            </a:r>
            <a:r>
              <a:rPr lang="zh-CN" altLang="en-US" sz="2000" b="0" dirty="0" smtClean="0">
                <a:solidFill>
                  <a:srgbClr val="FF3399"/>
                </a:solidFill>
              </a:rPr>
              <a:t>└</a:t>
            </a:r>
            <a:r>
              <a:rPr lang="zh-CN" altLang="en-US" sz="2000" dirty="0" smtClean="0">
                <a:solidFill>
                  <a:srgbClr val="FF3399"/>
                </a:solidFill>
              </a:rPr>
              <a:t>←</a:t>
            </a:r>
            <a:r>
              <a:rPr lang="zh-CN" altLang="en-US" sz="2000" dirty="0">
                <a:solidFill>
                  <a:srgbClr val="FF3399"/>
                </a:solidFill>
              </a:rPr>
              <a:t>便于硬件</a:t>
            </a:r>
            <a:r>
              <a:rPr lang="zh-CN" altLang="en-US" sz="2000" dirty="0" smtClean="0">
                <a:solidFill>
                  <a:srgbClr val="FF3399"/>
                </a:solidFill>
              </a:rPr>
              <a:t>实现、不影响表示的值</a:t>
            </a:r>
            <a:endParaRPr lang="zh-CN" altLang="en-US" sz="2000" dirty="0">
              <a:solidFill>
                <a:srgbClr val="FF3399"/>
              </a:solidFill>
            </a:endParaRPr>
          </a:p>
        </p:txBody>
      </p:sp>
      <p:grpSp>
        <p:nvGrpSpPr>
          <p:cNvPr id="388365" name="Group 269"/>
          <p:cNvGrpSpPr>
            <a:grpSpLocks/>
          </p:cNvGrpSpPr>
          <p:nvPr/>
        </p:nvGrpSpPr>
        <p:grpSpPr bwMode="auto">
          <a:xfrm>
            <a:off x="827088" y="4149576"/>
            <a:ext cx="8137525" cy="863600"/>
            <a:chOff x="339" y="845"/>
            <a:chExt cx="5126" cy="544"/>
          </a:xfrm>
        </p:grpSpPr>
        <p:sp>
          <p:nvSpPr>
            <p:cNvPr id="388366" name="Line 270"/>
            <p:cNvSpPr>
              <a:spLocks noChangeShapeType="1"/>
            </p:cNvSpPr>
            <p:nvPr/>
          </p:nvSpPr>
          <p:spPr bwMode="auto">
            <a:xfrm flipV="1">
              <a:off x="703" y="1117"/>
              <a:ext cx="47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67" name="Line 271"/>
            <p:cNvSpPr>
              <a:spLocks noChangeShapeType="1"/>
            </p:cNvSpPr>
            <p:nvPr/>
          </p:nvSpPr>
          <p:spPr bwMode="auto">
            <a:xfrm>
              <a:off x="5011" y="1071"/>
              <a:ext cx="1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68" name="Line 272"/>
            <p:cNvSpPr>
              <a:spLocks noChangeShapeType="1"/>
            </p:cNvSpPr>
            <p:nvPr/>
          </p:nvSpPr>
          <p:spPr bwMode="auto">
            <a:xfrm>
              <a:off x="4150" y="1071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69" name="Line 273"/>
            <p:cNvSpPr>
              <a:spLocks noChangeShapeType="1"/>
            </p:cNvSpPr>
            <p:nvPr/>
          </p:nvSpPr>
          <p:spPr bwMode="auto">
            <a:xfrm>
              <a:off x="3424" y="1071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70" name="Line 274"/>
            <p:cNvSpPr>
              <a:spLocks noChangeShapeType="1"/>
            </p:cNvSpPr>
            <p:nvPr/>
          </p:nvSpPr>
          <p:spPr bwMode="auto">
            <a:xfrm>
              <a:off x="2699" y="1071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71" name="Line 275"/>
            <p:cNvSpPr>
              <a:spLocks noChangeShapeType="1"/>
            </p:cNvSpPr>
            <p:nvPr/>
          </p:nvSpPr>
          <p:spPr bwMode="auto">
            <a:xfrm>
              <a:off x="1791" y="1071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72" name="Text Box 276"/>
            <p:cNvSpPr txBox="1">
              <a:spLocks noChangeArrowheads="1"/>
            </p:cNvSpPr>
            <p:nvPr/>
          </p:nvSpPr>
          <p:spPr bwMode="auto">
            <a:xfrm>
              <a:off x="703" y="1207"/>
              <a:ext cx="680" cy="182"/>
            </a:xfrm>
            <a:prstGeom prst="rect">
              <a:avLst/>
            </a:prstGeom>
            <a:solidFill>
              <a:srgbClr val="CC99FF">
                <a:alpha val="85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000000"/>
                  </a:solidFill>
                </a:rPr>
                <a:t>-1.00…00</a:t>
              </a:r>
              <a:endParaRPr lang="en-US" altLang="zh-CN" sz="1800" dirty="0"/>
            </a:p>
          </p:txBody>
        </p:sp>
        <p:sp>
          <p:nvSpPr>
            <p:cNvPr id="388373" name="Line 277"/>
            <p:cNvSpPr>
              <a:spLocks noChangeShapeType="1"/>
            </p:cNvSpPr>
            <p:nvPr/>
          </p:nvSpPr>
          <p:spPr bwMode="auto">
            <a:xfrm>
              <a:off x="1066" y="1071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74" name="Text Box 278"/>
            <p:cNvSpPr txBox="1">
              <a:spLocks noChangeArrowheads="1"/>
            </p:cNvSpPr>
            <p:nvPr/>
          </p:nvSpPr>
          <p:spPr bwMode="auto">
            <a:xfrm>
              <a:off x="339" y="1207"/>
              <a:ext cx="31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>
                <a:lnSpc>
                  <a:spcPct val="88000"/>
                </a:lnSpc>
              </a:pPr>
              <a:r>
                <a:rPr lang="zh-CN" altLang="en-US" sz="1800">
                  <a:solidFill>
                    <a:srgbClr val="000000"/>
                  </a:solidFill>
                </a:rPr>
                <a:t>真值</a:t>
              </a:r>
              <a:endParaRPr lang="zh-CN" altLang="en-US" sz="1800"/>
            </a:p>
          </p:txBody>
        </p:sp>
        <p:sp>
          <p:nvSpPr>
            <p:cNvPr id="388375" name="Text Box 279"/>
            <p:cNvSpPr txBox="1">
              <a:spLocks noChangeArrowheads="1"/>
            </p:cNvSpPr>
            <p:nvPr/>
          </p:nvSpPr>
          <p:spPr bwMode="auto">
            <a:xfrm>
              <a:off x="339" y="890"/>
              <a:ext cx="31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>
                <a:lnSpc>
                  <a:spcPct val="88000"/>
                </a:lnSpc>
              </a:pPr>
              <a:r>
                <a:rPr lang="zh-CN" altLang="en-US" sz="1800">
                  <a:solidFill>
                    <a:srgbClr val="000000"/>
                  </a:solidFill>
                </a:rPr>
                <a:t>补码</a:t>
              </a:r>
              <a:endParaRPr lang="zh-CN" altLang="en-US" sz="1800"/>
            </a:p>
          </p:txBody>
        </p:sp>
        <p:sp>
          <p:nvSpPr>
            <p:cNvPr id="388376" name="Text Box 280"/>
            <p:cNvSpPr txBox="1">
              <a:spLocks noChangeArrowheads="1"/>
            </p:cNvSpPr>
            <p:nvPr/>
          </p:nvSpPr>
          <p:spPr bwMode="auto">
            <a:xfrm>
              <a:off x="703" y="845"/>
              <a:ext cx="680" cy="18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000000"/>
                  </a:solidFill>
                </a:rPr>
                <a:t>100…00</a:t>
              </a:r>
              <a:endParaRPr lang="en-US" altLang="zh-CN" sz="2000" dirty="0"/>
            </a:p>
          </p:txBody>
        </p:sp>
        <p:sp>
          <p:nvSpPr>
            <p:cNvPr id="388377" name="Text Box 281"/>
            <p:cNvSpPr txBox="1">
              <a:spLocks noChangeArrowheads="1"/>
            </p:cNvSpPr>
            <p:nvPr/>
          </p:nvSpPr>
          <p:spPr bwMode="auto">
            <a:xfrm>
              <a:off x="1429" y="1207"/>
              <a:ext cx="681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-0.11…11</a:t>
              </a:r>
              <a:endParaRPr lang="en-US" altLang="zh-CN" sz="1800"/>
            </a:p>
          </p:txBody>
        </p:sp>
        <p:sp>
          <p:nvSpPr>
            <p:cNvPr id="388378" name="Text Box 282"/>
            <p:cNvSpPr txBox="1">
              <a:spLocks noChangeArrowheads="1"/>
            </p:cNvSpPr>
            <p:nvPr/>
          </p:nvSpPr>
          <p:spPr bwMode="auto">
            <a:xfrm>
              <a:off x="2336" y="1207"/>
              <a:ext cx="680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000000"/>
                  </a:solidFill>
                </a:rPr>
                <a:t>-0.10…01</a:t>
              </a:r>
              <a:endParaRPr lang="en-US" altLang="zh-CN" sz="1800" dirty="0"/>
            </a:p>
          </p:txBody>
        </p:sp>
        <p:sp>
          <p:nvSpPr>
            <p:cNvPr id="388379" name="Text Box 283"/>
            <p:cNvSpPr txBox="1">
              <a:spLocks noChangeArrowheads="1"/>
            </p:cNvSpPr>
            <p:nvPr/>
          </p:nvSpPr>
          <p:spPr bwMode="auto">
            <a:xfrm>
              <a:off x="3061" y="1207"/>
              <a:ext cx="681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-0.10…00</a:t>
              </a:r>
              <a:endParaRPr lang="en-US" altLang="zh-CN" sz="1800"/>
            </a:p>
          </p:txBody>
        </p:sp>
        <p:sp>
          <p:nvSpPr>
            <p:cNvPr id="388380" name="Text Box 284"/>
            <p:cNvSpPr txBox="1">
              <a:spLocks noChangeArrowheads="1"/>
            </p:cNvSpPr>
            <p:nvPr/>
          </p:nvSpPr>
          <p:spPr bwMode="auto">
            <a:xfrm>
              <a:off x="3787" y="1207"/>
              <a:ext cx="680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-0.01…11</a:t>
              </a:r>
              <a:endParaRPr lang="en-US" altLang="zh-CN" sz="1800"/>
            </a:p>
          </p:txBody>
        </p:sp>
        <p:sp>
          <p:nvSpPr>
            <p:cNvPr id="388381" name="Text Box 285"/>
            <p:cNvSpPr txBox="1">
              <a:spLocks noChangeArrowheads="1"/>
            </p:cNvSpPr>
            <p:nvPr/>
          </p:nvSpPr>
          <p:spPr bwMode="auto">
            <a:xfrm>
              <a:off x="4694" y="1207"/>
              <a:ext cx="680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-0.00…01</a:t>
              </a:r>
              <a:endParaRPr lang="en-US" altLang="zh-CN" sz="1800"/>
            </a:p>
          </p:txBody>
        </p:sp>
        <p:sp>
          <p:nvSpPr>
            <p:cNvPr id="388382" name="Text Box 286"/>
            <p:cNvSpPr txBox="1">
              <a:spLocks noChangeArrowheads="1"/>
            </p:cNvSpPr>
            <p:nvPr/>
          </p:nvSpPr>
          <p:spPr bwMode="auto">
            <a:xfrm>
              <a:off x="1429" y="845"/>
              <a:ext cx="680" cy="18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000000"/>
                  </a:solidFill>
                </a:rPr>
                <a:t>100…01</a:t>
              </a:r>
              <a:endParaRPr lang="en-US" altLang="zh-CN" sz="2000"/>
            </a:p>
          </p:txBody>
        </p:sp>
        <p:sp>
          <p:nvSpPr>
            <p:cNvPr id="388383" name="Text Box 287"/>
            <p:cNvSpPr txBox="1">
              <a:spLocks noChangeArrowheads="1"/>
            </p:cNvSpPr>
            <p:nvPr/>
          </p:nvSpPr>
          <p:spPr bwMode="auto">
            <a:xfrm>
              <a:off x="2336" y="845"/>
              <a:ext cx="680" cy="18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000000"/>
                  </a:solidFill>
                </a:rPr>
                <a:t>101…11</a:t>
              </a:r>
              <a:endParaRPr lang="en-US" altLang="zh-CN" sz="2000"/>
            </a:p>
          </p:txBody>
        </p:sp>
        <p:sp>
          <p:nvSpPr>
            <p:cNvPr id="388384" name="Text Box 288"/>
            <p:cNvSpPr txBox="1">
              <a:spLocks noChangeArrowheads="1"/>
            </p:cNvSpPr>
            <p:nvPr/>
          </p:nvSpPr>
          <p:spPr bwMode="auto">
            <a:xfrm>
              <a:off x="3061" y="845"/>
              <a:ext cx="680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000000"/>
                  </a:solidFill>
                </a:rPr>
                <a:t>110…00</a:t>
              </a:r>
              <a:endParaRPr lang="en-US" altLang="zh-CN" sz="2000" dirty="0"/>
            </a:p>
          </p:txBody>
        </p:sp>
        <p:sp>
          <p:nvSpPr>
            <p:cNvPr id="388385" name="Text Box 289"/>
            <p:cNvSpPr txBox="1">
              <a:spLocks noChangeArrowheads="1"/>
            </p:cNvSpPr>
            <p:nvPr/>
          </p:nvSpPr>
          <p:spPr bwMode="auto">
            <a:xfrm>
              <a:off x="3788" y="845"/>
              <a:ext cx="680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000000"/>
                  </a:solidFill>
                </a:rPr>
                <a:t>110…01</a:t>
              </a:r>
              <a:endParaRPr lang="en-US" altLang="zh-CN" sz="2000"/>
            </a:p>
          </p:txBody>
        </p:sp>
        <p:sp>
          <p:nvSpPr>
            <p:cNvPr id="388386" name="Text Box 290"/>
            <p:cNvSpPr txBox="1">
              <a:spLocks noChangeArrowheads="1"/>
            </p:cNvSpPr>
            <p:nvPr/>
          </p:nvSpPr>
          <p:spPr bwMode="auto">
            <a:xfrm>
              <a:off x="4695" y="845"/>
              <a:ext cx="680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000000"/>
                  </a:solidFill>
                </a:rPr>
                <a:t>111…11</a:t>
              </a:r>
              <a:endParaRPr lang="en-US" altLang="zh-CN" sz="2000"/>
            </a:p>
          </p:txBody>
        </p:sp>
        <p:sp>
          <p:nvSpPr>
            <p:cNvPr id="388387" name="Text Box 291"/>
            <p:cNvSpPr txBox="1">
              <a:spLocks noChangeArrowheads="1"/>
            </p:cNvSpPr>
            <p:nvPr/>
          </p:nvSpPr>
          <p:spPr bwMode="auto">
            <a:xfrm>
              <a:off x="2109" y="845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…</a:t>
              </a:r>
              <a:endParaRPr lang="en-US" altLang="zh-CN" sz="1800"/>
            </a:p>
          </p:txBody>
        </p:sp>
        <p:sp>
          <p:nvSpPr>
            <p:cNvPr id="388388" name="Text Box 292"/>
            <p:cNvSpPr txBox="1">
              <a:spLocks noChangeArrowheads="1"/>
            </p:cNvSpPr>
            <p:nvPr/>
          </p:nvSpPr>
          <p:spPr bwMode="auto">
            <a:xfrm>
              <a:off x="2109" y="1207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…</a:t>
              </a:r>
              <a:endParaRPr lang="en-US" altLang="zh-CN" sz="1800"/>
            </a:p>
          </p:txBody>
        </p:sp>
        <p:sp>
          <p:nvSpPr>
            <p:cNvPr id="388389" name="Text Box 293"/>
            <p:cNvSpPr txBox="1">
              <a:spLocks noChangeArrowheads="1"/>
            </p:cNvSpPr>
            <p:nvPr/>
          </p:nvSpPr>
          <p:spPr bwMode="auto">
            <a:xfrm>
              <a:off x="4467" y="845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…</a:t>
              </a:r>
              <a:endParaRPr lang="en-US" altLang="zh-CN" sz="1800"/>
            </a:p>
          </p:txBody>
        </p:sp>
        <p:sp>
          <p:nvSpPr>
            <p:cNvPr id="388390" name="Text Box 294"/>
            <p:cNvSpPr txBox="1">
              <a:spLocks noChangeArrowheads="1"/>
            </p:cNvSpPr>
            <p:nvPr/>
          </p:nvSpPr>
          <p:spPr bwMode="auto">
            <a:xfrm>
              <a:off x="4467" y="1207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…</a:t>
              </a:r>
              <a:endParaRPr lang="en-US" altLang="zh-CN" sz="1800"/>
            </a:p>
          </p:txBody>
        </p:sp>
      </p:grpSp>
      <p:sp>
        <p:nvSpPr>
          <p:cNvPr id="388391" name="AutoShape 29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836390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8394" name="Text Box 298"/>
          <p:cNvSpPr txBox="1">
            <a:spLocks noChangeArrowheads="1"/>
          </p:cNvSpPr>
          <p:nvPr/>
        </p:nvSpPr>
        <p:spPr bwMode="auto">
          <a:xfrm>
            <a:off x="2411413" y="2258784"/>
            <a:ext cx="2232025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1111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0000</a:t>
            </a:r>
            <a:endParaRPr lang="en-US" altLang="zh-CN" sz="2000" baseline="30000" dirty="0">
              <a:solidFill>
                <a:schemeClr val="tx1"/>
              </a:solidFill>
            </a:endParaRPr>
          </a:p>
        </p:txBody>
      </p:sp>
      <p:sp>
        <p:nvSpPr>
          <p:cNvPr id="388395" name="Text Box 299"/>
          <p:cNvSpPr txBox="1">
            <a:spLocks noChangeArrowheads="1"/>
          </p:cNvSpPr>
          <p:nvPr/>
        </p:nvSpPr>
        <p:spPr bwMode="auto">
          <a:xfrm>
            <a:off x="5651500" y="1898421"/>
            <a:ext cx="1512888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0" tIns="10800" rIns="18000" bIns="10800"/>
          <a:lstStyle/>
          <a:p>
            <a:pPr>
              <a:lnSpc>
                <a:spcPct val="100000"/>
              </a:lnSpc>
            </a:pPr>
            <a:r>
              <a:rPr lang="en-US" altLang="zh-CN" sz="20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>
                <a:solidFill>
                  <a:schemeClr val="tx1"/>
                </a:solidFill>
              </a:rPr>
              <a:t>111 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>
                <a:solidFill>
                  <a:schemeClr val="tx1"/>
                </a:solidFill>
              </a:rPr>
              <a:t>0000</a:t>
            </a:r>
            <a:endParaRPr lang="en-US" altLang="zh-CN" sz="2000" baseline="30000">
              <a:solidFill>
                <a:schemeClr val="tx1"/>
              </a:solidFill>
            </a:endParaRPr>
          </a:p>
        </p:txBody>
      </p:sp>
      <p:sp>
        <p:nvSpPr>
          <p:cNvPr id="388396" name="Text Box 300"/>
          <p:cNvSpPr txBox="1">
            <a:spLocks noChangeArrowheads="1"/>
          </p:cNvSpPr>
          <p:nvPr/>
        </p:nvSpPr>
        <p:spPr bwMode="auto">
          <a:xfrm>
            <a:off x="7164388" y="1898421"/>
            <a:ext cx="1512887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54000" tIns="10800" rIns="18000" bIns="10800"/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111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dirty="0">
                <a:solidFill>
                  <a:schemeClr val="accent2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1111</a:t>
            </a:r>
            <a:endParaRPr lang="en-US" altLang="zh-CN" sz="2000" baseline="30000" dirty="0">
              <a:solidFill>
                <a:schemeClr val="tx1"/>
              </a:solidFill>
            </a:endParaRPr>
          </a:p>
        </p:txBody>
      </p:sp>
      <p:sp>
        <p:nvSpPr>
          <p:cNvPr id="388397" name="Text Box 301"/>
          <p:cNvSpPr txBox="1">
            <a:spLocks noChangeArrowheads="1"/>
          </p:cNvSpPr>
          <p:nvPr/>
        </p:nvSpPr>
        <p:spPr bwMode="auto">
          <a:xfrm>
            <a:off x="5580063" y="2246093"/>
            <a:ext cx="2232025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0000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1111</a:t>
            </a:r>
            <a:endParaRPr lang="en-US" altLang="zh-CN" sz="2000" baseline="30000" dirty="0">
              <a:solidFill>
                <a:schemeClr val="tx1"/>
              </a:solidFill>
            </a:endParaRPr>
          </a:p>
        </p:txBody>
      </p:sp>
      <p:sp>
        <p:nvSpPr>
          <p:cNvPr id="388399" name="Text Box 303"/>
          <p:cNvSpPr txBox="1">
            <a:spLocks noChangeArrowheads="1"/>
          </p:cNvSpPr>
          <p:nvPr/>
        </p:nvSpPr>
        <p:spPr bwMode="auto">
          <a:xfrm>
            <a:off x="6299200" y="2246093"/>
            <a:ext cx="2449513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0" tIns="10800" rIns="18000" bIns="10800"/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1111    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0000</a:t>
            </a:r>
            <a:endParaRPr lang="en-US" altLang="zh-CN" sz="2000" baseline="30000" dirty="0">
              <a:solidFill>
                <a:schemeClr val="tx1"/>
              </a:solidFill>
            </a:endParaRPr>
          </a:p>
        </p:txBody>
      </p:sp>
      <p:sp>
        <p:nvSpPr>
          <p:cNvPr id="42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8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8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8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8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8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8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8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363" grpId="0"/>
      <p:bldP spid="388364" grpId="0"/>
      <p:bldP spid="388394" grpId="0"/>
      <p:bldP spid="388395" grpId="0"/>
      <p:bldP spid="388396" grpId="0"/>
      <p:bldP spid="388397" grpId="0"/>
      <p:bldP spid="38839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1663A-DB8F-4C8C-9518-FCC529369F88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52603" name="Text Box 27"/>
          <p:cNvSpPr txBox="1">
            <a:spLocks noChangeArrowheads="1"/>
          </p:cNvSpPr>
          <p:nvPr/>
        </p:nvSpPr>
        <p:spPr bwMode="auto">
          <a:xfrm>
            <a:off x="179388" y="28743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4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en-US" altLang="zh-CN" dirty="0">
                <a:solidFill>
                  <a:srgbClr val="FF3399"/>
                </a:solidFill>
              </a:rPr>
              <a:t>IEEE 754</a:t>
            </a:r>
            <a:r>
              <a:rPr lang="zh-CN" altLang="en-US" dirty="0">
                <a:solidFill>
                  <a:srgbClr val="FF3399"/>
                </a:solidFill>
              </a:rPr>
              <a:t>标准</a:t>
            </a:r>
          </a:p>
        </p:txBody>
      </p:sp>
      <p:sp>
        <p:nvSpPr>
          <p:cNvPr id="153027" name="Text Box 451"/>
          <p:cNvSpPr txBox="1">
            <a:spLocks noChangeArrowheads="1"/>
          </p:cNvSpPr>
          <p:nvPr/>
        </p:nvSpPr>
        <p:spPr bwMode="auto">
          <a:xfrm>
            <a:off x="179388" y="766341"/>
            <a:ext cx="878522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表示格式：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有</a:t>
            </a:r>
            <a:r>
              <a:rPr lang="zh-CN" altLang="en-US" dirty="0">
                <a:solidFill>
                  <a:schemeClr val="tx1"/>
                </a:solidFill>
              </a:rPr>
              <a:t>单精度、双精度</a:t>
            </a:r>
            <a:r>
              <a:rPr lang="zh-CN" altLang="en-US" dirty="0" smtClean="0">
                <a:solidFill>
                  <a:schemeClr val="tx1"/>
                </a:solidFill>
              </a:rPr>
              <a:t>两种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长度分别为</a:t>
            </a:r>
            <a:r>
              <a:rPr lang="en-US" altLang="zh-CN" dirty="0">
                <a:solidFill>
                  <a:schemeClr val="tx1"/>
                </a:solidFill>
              </a:rPr>
              <a:t>32</a:t>
            </a:r>
            <a:r>
              <a:rPr lang="zh-CN" altLang="en-US" dirty="0">
                <a:solidFill>
                  <a:schemeClr val="tx1"/>
                </a:solidFill>
              </a:rPr>
              <a:t>位及</a:t>
            </a:r>
            <a:r>
              <a:rPr lang="en-US" altLang="zh-CN" dirty="0">
                <a:solidFill>
                  <a:schemeClr val="tx1"/>
                </a:solidFill>
              </a:rPr>
              <a:t>64</a:t>
            </a:r>
            <a:r>
              <a:rPr lang="zh-CN" altLang="en-US" dirty="0">
                <a:solidFill>
                  <a:schemeClr val="tx1"/>
                </a:solidFill>
              </a:rPr>
              <a:t>位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pPr marL="1074738" indent="-1074738"/>
            <a:endParaRPr lang="en-US" altLang="zh-CN" dirty="0">
              <a:solidFill>
                <a:schemeClr val="tx1"/>
              </a:solidFill>
            </a:endParaRPr>
          </a:p>
          <a:p>
            <a:pPr marL="1074738" indent="-1074738"/>
            <a:endParaRPr lang="en-US" altLang="zh-CN" dirty="0" smtClean="0">
              <a:solidFill>
                <a:schemeClr val="tx1"/>
              </a:solidFill>
            </a:endParaRPr>
          </a:p>
          <a:p>
            <a:pPr marL="1074738" indent="-1074738"/>
            <a:endParaRPr lang="en-US" altLang="zh-CN" dirty="0">
              <a:solidFill>
                <a:schemeClr val="tx1"/>
              </a:solidFill>
            </a:endParaRPr>
          </a:p>
          <a:p>
            <a:pPr marL="1074738" indent="-1074738"/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*编码方式：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53103" name="Text Box 527"/>
          <p:cNvSpPr txBox="1">
            <a:spLocks noChangeArrowheads="1"/>
          </p:cNvSpPr>
          <p:nvPr/>
        </p:nvSpPr>
        <p:spPr bwMode="auto">
          <a:xfrm>
            <a:off x="179388" y="349345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zh-CN" altLang="en-US" dirty="0" smtClean="0">
                <a:solidFill>
                  <a:schemeClr val="accent2"/>
                </a:solidFill>
              </a:rPr>
              <a:t>     ①</a:t>
            </a:r>
            <a:r>
              <a:rPr lang="zh-CN" altLang="en-US" dirty="0">
                <a:solidFill>
                  <a:schemeClr val="accent2"/>
                </a:solidFill>
              </a:rPr>
              <a:t>数制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均采用二进制方式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即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R</a:t>
            </a:r>
            <a:r>
              <a:rPr lang="en-US" altLang="zh-CN" i="1" baseline="-18000" dirty="0">
                <a:solidFill>
                  <a:schemeClr val="tx1"/>
                </a:solidFill>
                <a:latin typeface="Times New Roman" pitchFamily="18" charset="0"/>
              </a:rPr>
              <a:t>M 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R</a:t>
            </a:r>
            <a:r>
              <a:rPr lang="en-US" altLang="zh-CN" i="1" baseline="-18000" dirty="0" smtClean="0">
                <a:solidFill>
                  <a:schemeClr val="tx1"/>
                </a:solidFill>
                <a:latin typeface="Times New Roman" pitchFamily="18" charset="0"/>
              </a:rPr>
              <a:t>E 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2)</a:t>
            </a:r>
          </a:p>
          <a:p>
            <a:pPr marL="2336800" indent="-2336800"/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②码制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</p:txBody>
      </p:sp>
      <p:grpSp>
        <p:nvGrpSpPr>
          <p:cNvPr id="153104" name="Group 528"/>
          <p:cNvGrpSpPr>
            <a:grpSpLocks/>
          </p:cNvGrpSpPr>
          <p:nvPr/>
        </p:nvGrpSpPr>
        <p:grpSpPr bwMode="auto">
          <a:xfrm>
            <a:off x="1187450" y="1749276"/>
            <a:ext cx="7561263" cy="1225550"/>
            <a:chOff x="793" y="2522"/>
            <a:chExt cx="4763" cy="772"/>
          </a:xfrm>
        </p:grpSpPr>
        <p:sp>
          <p:nvSpPr>
            <p:cNvPr id="153105" name="Line 529"/>
            <p:cNvSpPr>
              <a:spLocks noChangeShapeType="1"/>
            </p:cNvSpPr>
            <p:nvPr/>
          </p:nvSpPr>
          <p:spPr bwMode="auto">
            <a:xfrm>
              <a:off x="793" y="2523"/>
              <a:ext cx="1" cy="272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06" name="Line 530"/>
            <p:cNvSpPr>
              <a:spLocks noChangeShapeType="1"/>
            </p:cNvSpPr>
            <p:nvPr/>
          </p:nvSpPr>
          <p:spPr bwMode="auto">
            <a:xfrm>
              <a:off x="2744" y="2523"/>
              <a:ext cx="0" cy="271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07" name="Text Box 531"/>
            <p:cNvSpPr txBox="1">
              <a:spLocks noChangeArrowheads="1"/>
            </p:cNvSpPr>
            <p:nvPr/>
          </p:nvSpPr>
          <p:spPr bwMode="auto">
            <a:xfrm>
              <a:off x="2245" y="2657"/>
              <a:ext cx="181" cy="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23</a:t>
              </a:r>
            </a:p>
          </p:txBody>
        </p:sp>
        <p:sp>
          <p:nvSpPr>
            <p:cNvPr id="153108" name="Line 532"/>
            <p:cNvSpPr>
              <a:spLocks noChangeShapeType="1"/>
            </p:cNvSpPr>
            <p:nvPr/>
          </p:nvSpPr>
          <p:spPr bwMode="auto">
            <a:xfrm>
              <a:off x="2472" y="2750"/>
              <a:ext cx="27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09" name="Line 533"/>
            <p:cNvSpPr>
              <a:spLocks noChangeShapeType="1"/>
            </p:cNvSpPr>
            <p:nvPr/>
          </p:nvSpPr>
          <p:spPr bwMode="auto">
            <a:xfrm>
              <a:off x="1927" y="2659"/>
              <a:ext cx="1" cy="13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0" name="Line 534"/>
            <p:cNvSpPr>
              <a:spLocks noChangeShapeType="1"/>
            </p:cNvSpPr>
            <p:nvPr/>
          </p:nvSpPr>
          <p:spPr bwMode="auto">
            <a:xfrm>
              <a:off x="1292" y="2659"/>
              <a:ext cx="1" cy="13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1" name="Line 535"/>
            <p:cNvSpPr>
              <a:spLocks noChangeShapeType="1"/>
            </p:cNvSpPr>
            <p:nvPr/>
          </p:nvSpPr>
          <p:spPr bwMode="auto">
            <a:xfrm flipH="1">
              <a:off x="1928" y="2750"/>
              <a:ext cx="273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2" name="Text Box 536"/>
            <p:cNvSpPr txBox="1">
              <a:spLocks noChangeArrowheads="1"/>
            </p:cNvSpPr>
            <p:nvPr/>
          </p:nvSpPr>
          <p:spPr bwMode="auto">
            <a:xfrm>
              <a:off x="1565" y="2658"/>
              <a:ext cx="91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8</a:t>
              </a:r>
            </a:p>
          </p:txBody>
        </p:sp>
        <p:sp>
          <p:nvSpPr>
            <p:cNvPr id="153113" name="Line 537"/>
            <p:cNvSpPr>
              <a:spLocks noChangeShapeType="1"/>
            </p:cNvSpPr>
            <p:nvPr/>
          </p:nvSpPr>
          <p:spPr bwMode="auto">
            <a:xfrm flipV="1">
              <a:off x="1701" y="2749"/>
              <a:ext cx="227" cy="1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4" name="Text Box 538"/>
            <p:cNvSpPr txBox="1">
              <a:spLocks noChangeArrowheads="1"/>
            </p:cNvSpPr>
            <p:nvPr/>
          </p:nvSpPr>
          <p:spPr bwMode="auto">
            <a:xfrm>
              <a:off x="976" y="2658"/>
              <a:ext cx="90" cy="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1</a:t>
              </a:r>
            </a:p>
          </p:txBody>
        </p:sp>
        <p:sp>
          <p:nvSpPr>
            <p:cNvPr id="153115" name="Line 539"/>
            <p:cNvSpPr>
              <a:spLocks noChangeShapeType="1"/>
            </p:cNvSpPr>
            <p:nvPr/>
          </p:nvSpPr>
          <p:spPr bwMode="auto">
            <a:xfrm flipV="1">
              <a:off x="1111" y="2750"/>
              <a:ext cx="18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6" name="Line 540"/>
            <p:cNvSpPr>
              <a:spLocks noChangeShapeType="1"/>
            </p:cNvSpPr>
            <p:nvPr/>
          </p:nvSpPr>
          <p:spPr bwMode="auto">
            <a:xfrm flipH="1" flipV="1">
              <a:off x="794" y="2750"/>
              <a:ext cx="181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7" name="Line 541"/>
            <p:cNvSpPr>
              <a:spLocks noChangeShapeType="1"/>
            </p:cNvSpPr>
            <p:nvPr/>
          </p:nvSpPr>
          <p:spPr bwMode="auto">
            <a:xfrm flipH="1" flipV="1">
              <a:off x="1293" y="2749"/>
              <a:ext cx="227" cy="1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8" name="Text Box 542"/>
            <p:cNvSpPr txBox="1">
              <a:spLocks noChangeArrowheads="1"/>
            </p:cNvSpPr>
            <p:nvPr/>
          </p:nvSpPr>
          <p:spPr bwMode="auto">
            <a:xfrm>
              <a:off x="1066" y="3113"/>
              <a:ext cx="149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单精度浮点表示格式</a:t>
              </a:r>
            </a:p>
          </p:txBody>
        </p:sp>
        <p:sp>
          <p:nvSpPr>
            <p:cNvPr id="153119" name="Text Box 543"/>
            <p:cNvSpPr txBox="1">
              <a:spLocks noChangeArrowheads="1"/>
            </p:cNvSpPr>
            <p:nvPr/>
          </p:nvSpPr>
          <p:spPr bwMode="auto">
            <a:xfrm>
              <a:off x="794" y="2840"/>
              <a:ext cx="499" cy="227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数符</a:t>
              </a:r>
              <a:r>
                <a:rPr lang="en-US" altLang="zh-CN" sz="2000" i="1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53120" name="Text Box 544"/>
            <p:cNvSpPr txBox="1">
              <a:spLocks noChangeArrowheads="1"/>
            </p:cNvSpPr>
            <p:nvPr/>
          </p:nvSpPr>
          <p:spPr bwMode="auto">
            <a:xfrm>
              <a:off x="1293" y="2840"/>
              <a:ext cx="635" cy="227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阶</a:t>
              </a:r>
              <a:r>
                <a:rPr lang="en-US" altLang="zh-CN" sz="2000" i="1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53121" name="Text Box 545"/>
            <p:cNvSpPr txBox="1">
              <a:spLocks noChangeArrowheads="1"/>
            </p:cNvSpPr>
            <p:nvPr/>
          </p:nvSpPr>
          <p:spPr bwMode="auto">
            <a:xfrm>
              <a:off x="1928" y="2840"/>
              <a:ext cx="816" cy="227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尾数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53122" name="Text Box 546"/>
            <p:cNvSpPr txBox="1">
              <a:spLocks noChangeArrowheads="1"/>
            </p:cNvSpPr>
            <p:nvPr/>
          </p:nvSpPr>
          <p:spPr bwMode="auto">
            <a:xfrm>
              <a:off x="1656" y="2522"/>
              <a:ext cx="181" cy="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32</a:t>
              </a:r>
            </a:p>
          </p:txBody>
        </p:sp>
        <p:sp>
          <p:nvSpPr>
            <p:cNvPr id="153123" name="Line 547"/>
            <p:cNvSpPr>
              <a:spLocks noChangeShapeType="1"/>
            </p:cNvSpPr>
            <p:nvPr/>
          </p:nvSpPr>
          <p:spPr bwMode="auto">
            <a:xfrm>
              <a:off x="1882" y="2568"/>
              <a:ext cx="86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24" name="Line 548"/>
            <p:cNvSpPr>
              <a:spLocks noChangeShapeType="1"/>
            </p:cNvSpPr>
            <p:nvPr/>
          </p:nvSpPr>
          <p:spPr bwMode="auto">
            <a:xfrm flipH="1">
              <a:off x="794" y="2568"/>
              <a:ext cx="817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25" name="Line 549"/>
            <p:cNvSpPr>
              <a:spLocks noChangeShapeType="1"/>
            </p:cNvSpPr>
            <p:nvPr/>
          </p:nvSpPr>
          <p:spPr bwMode="auto">
            <a:xfrm>
              <a:off x="3107" y="2523"/>
              <a:ext cx="0" cy="272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26" name="Line 550"/>
            <p:cNvSpPr>
              <a:spLocks noChangeShapeType="1"/>
            </p:cNvSpPr>
            <p:nvPr/>
          </p:nvSpPr>
          <p:spPr bwMode="auto">
            <a:xfrm>
              <a:off x="5556" y="2523"/>
              <a:ext cx="0" cy="271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27" name="Text Box 551"/>
            <p:cNvSpPr txBox="1">
              <a:spLocks noChangeArrowheads="1"/>
            </p:cNvSpPr>
            <p:nvPr/>
          </p:nvSpPr>
          <p:spPr bwMode="auto">
            <a:xfrm>
              <a:off x="4876" y="2658"/>
              <a:ext cx="181" cy="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52</a:t>
              </a:r>
            </a:p>
          </p:txBody>
        </p:sp>
        <p:sp>
          <p:nvSpPr>
            <p:cNvPr id="153128" name="Line 552"/>
            <p:cNvSpPr>
              <a:spLocks noChangeShapeType="1"/>
            </p:cNvSpPr>
            <p:nvPr/>
          </p:nvSpPr>
          <p:spPr bwMode="auto">
            <a:xfrm flipV="1">
              <a:off x="5148" y="2749"/>
              <a:ext cx="408" cy="1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29" name="Line 553"/>
            <p:cNvSpPr>
              <a:spLocks noChangeShapeType="1"/>
            </p:cNvSpPr>
            <p:nvPr/>
          </p:nvSpPr>
          <p:spPr bwMode="auto">
            <a:xfrm>
              <a:off x="4422" y="2659"/>
              <a:ext cx="0" cy="136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0" name="Line 554"/>
            <p:cNvSpPr>
              <a:spLocks noChangeShapeType="1"/>
            </p:cNvSpPr>
            <p:nvPr/>
          </p:nvSpPr>
          <p:spPr bwMode="auto">
            <a:xfrm>
              <a:off x="3606" y="2659"/>
              <a:ext cx="0" cy="136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1" name="Line 555"/>
            <p:cNvSpPr>
              <a:spLocks noChangeShapeType="1"/>
            </p:cNvSpPr>
            <p:nvPr/>
          </p:nvSpPr>
          <p:spPr bwMode="auto">
            <a:xfrm flipH="1" flipV="1">
              <a:off x="4423" y="2749"/>
              <a:ext cx="408" cy="1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2" name="Text Box 556"/>
            <p:cNvSpPr txBox="1">
              <a:spLocks noChangeArrowheads="1"/>
            </p:cNvSpPr>
            <p:nvPr/>
          </p:nvSpPr>
          <p:spPr bwMode="auto">
            <a:xfrm>
              <a:off x="3924" y="2659"/>
              <a:ext cx="181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11</a:t>
              </a:r>
            </a:p>
          </p:txBody>
        </p:sp>
        <p:sp>
          <p:nvSpPr>
            <p:cNvPr id="153133" name="Line 557"/>
            <p:cNvSpPr>
              <a:spLocks noChangeShapeType="1"/>
            </p:cNvSpPr>
            <p:nvPr/>
          </p:nvSpPr>
          <p:spPr bwMode="auto">
            <a:xfrm flipV="1">
              <a:off x="4150" y="2750"/>
              <a:ext cx="273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4" name="Text Box 558"/>
            <p:cNvSpPr txBox="1">
              <a:spLocks noChangeArrowheads="1"/>
            </p:cNvSpPr>
            <p:nvPr/>
          </p:nvSpPr>
          <p:spPr bwMode="auto">
            <a:xfrm>
              <a:off x="3290" y="2658"/>
              <a:ext cx="90" cy="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1</a:t>
              </a:r>
            </a:p>
          </p:txBody>
        </p:sp>
        <p:sp>
          <p:nvSpPr>
            <p:cNvPr id="153135" name="Line 559"/>
            <p:cNvSpPr>
              <a:spLocks noChangeShapeType="1"/>
            </p:cNvSpPr>
            <p:nvPr/>
          </p:nvSpPr>
          <p:spPr bwMode="auto">
            <a:xfrm flipV="1">
              <a:off x="3425" y="2750"/>
              <a:ext cx="18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6" name="Line 560"/>
            <p:cNvSpPr>
              <a:spLocks noChangeShapeType="1"/>
            </p:cNvSpPr>
            <p:nvPr/>
          </p:nvSpPr>
          <p:spPr bwMode="auto">
            <a:xfrm flipH="1" flipV="1">
              <a:off x="3108" y="2750"/>
              <a:ext cx="181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7" name="Line 561"/>
            <p:cNvSpPr>
              <a:spLocks noChangeShapeType="1"/>
            </p:cNvSpPr>
            <p:nvPr/>
          </p:nvSpPr>
          <p:spPr bwMode="auto">
            <a:xfrm flipH="1" flipV="1">
              <a:off x="3606" y="2750"/>
              <a:ext cx="27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8" name="Text Box 562"/>
            <p:cNvSpPr txBox="1">
              <a:spLocks noChangeArrowheads="1"/>
            </p:cNvSpPr>
            <p:nvPr/>
          </p:nvSpPr>
          <p:spPr bwMode="auto">
            <a:xfrm>
              <a:off x="3515" y="3113"/>
              <a:ext cx="149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双精度浮点表示格式</a:t>
              </a:r>
            </a:p>
          </p:txBody>
        </p:sp>
        <p:sp>
          <p:nvSpPr>
            <p:cNvPr id="153139" name="Text Box 563"/>
            <p:cNvSpPr txBox="1">
              <a:spLocks noChangeArrowheads="1"/>
            </p:cNvSpPr>
            <p:nvPr/>
          </p:nvSpPr>
          <p:spPr bwMode="auto">
            <a:xfrm>
              <a:off x="3108" y="2840"/>
              <a:ext cx="499" cy="227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数符</a:t>
              </a:r>
              <a:r>
                <a:rPr lang="en-US" altLang="zh-CN" sz="2000" i="1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53140" name="Text Box 564"/>
            <p:cNvSpPr txBox="1">
              <a:spLocks noChangeArrowheads="1"/>
            </p:cNvSpPr>
            <p:nvPr/>
          </p:nvSpPr>
          <p:spPr bwMode="auto">
            <a:xfrm>
              <a:off x="3607" y="2840"/>
              <a:ext cx="816" cy="227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阶</a:t>
              </a:r>
              <a:r>
                <a:rPr lang="en-US" altLang="zh-CN" sz="2000" i="1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53141" name="Text Box 565"/>
            <p:cNvSpPr txBox="1">
              <a:spLocks noChangeArrowheads="1"/>
            </p:cNvSpPr>
            <p:nvPr/>
          </p:nvSpPr>
          <p:spPr bwMode="auto">
            <a:xfrm>
              <a:off x="4423" y="2840"/>
              <a:ext cx="1133" cy="227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尾数</a:t>
              </a:r>
              <a:r>
                <a:rPr lang="en-US" altLang="zh-CN" sz="2000" i="1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53142" name="Text Box 566"/>
            <p:cNvSpPr txBox="1">
              <a:spLocks noChangeArrowheads="1"/>
            </p:cNvSpPr>
            <p:nvPr/>
          </p:nvSpPr>
          <p:spPr bwMode="auto">
            <a:xfrm>
              <a:off x="4242" y="2522"/>
              <a:ext cx="181" cy="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64</a:t>
              </a:r>
            </a:p>
          </p:txBody>
        </p:sp>
        <p:sp>
          <p:nvSpPr>
            <p:cNvPr id="153143" name="Line 567"/>
            <p:cNvSpPr>
              <a:spLocks noChangeShapeType="1"/>
            </p:cNvSpPr>
            <p:nvPr/>
          </p:nvSpPr>
          <p:spPr bwMode="auto">
            <a:xfrm>
              <a:off x="4513" y="2568"/>
              <a:ext cx="1043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44" name="Line 568"/>
            <p:cNvSpPr>
              <a:spLocks noChangeShapeType="1"/>
            </p:cNvSpPr>
            <p:nvPr/>
          </p:nvSpPr>
          <p:spPr bwMode="auto">
            <a:xfrm flipH="1">
              <a:off x="3108" y="2568"/>
              <a:ext cx="104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151" name="Text Box 575"/>
          <p:cNvSpPr txBox="1">
            <a:spLocks noChangeArrowheads="1"/>
          </p:cNvSpPr>
          <p:nvPr/>
        </p:nvSpPr>
        <p:spPr bwMode="auto">
          <a:xfrm>
            <a:off x="2195735" y="3933056"/>
            <a:ext cx="676887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u="sng" dirty="0">
                <a:solidFill>
                  <a:srgbClr val="990099"/>
                </a:solidFill>
              </a:rPr>
              <a:t>原码</a:t>
            </a:r>
            <a:r>
              <a:rPr lang="zh-CN" altLang="en-US" dirty="0">
                <a:solidFill>
                  <a:schemeClr val="tx1"/>
                </a:solidFill>
              </a:rPr>
              <a:t>编码的</a:t>
            </a:r>
            <a:r>
              <a:rPr lang="zh-CN" altLang="en-US" u="sng" dirty="0">
                <a:solidFill>
                  <a:schemeClr val="tx1"/>
                </a:solidFill>
              </a:rPr>
              <a:t>定点纯小数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改变了</a:t>
            </a:r>
            <a:r>
              <a:rPr lang="zh-CN" altLang="en-US" dirty="0" smtClean="0">
                <a:solidFill>
                  <a:schemeClr val="accent2"/>
                </a:solidFill>
              </a:rPr>
              <a:t>点</a:t>
            </a:r>
            <a:r>
              <a:rPr lang="zh-CN" altLang="en-US" dirty="0">
                <a:solidFill>
                  <a:schemeClr val="accent2"/>
                </a:solidFill>
              </a:rPr>
              <a:t>位置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marL="2336800" indent="-2336800"/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u="sng" dirty="0">
                <a:solidFill>
                  <a:srgbClr val="990099"/>
                </a:solidFill>
              </a:rPr>
              <a:t>移码</a:t>
            </a:r>
            <a:r>
              <a:rPr lang="zh-CN" altLang="en-US" dirty="0">
                <a:solidFill>
                  <a:schemeClr val="tx1"/>
                </a:solidFill>
              </a:rPr>
              <a:t>编码的</a:t>
            </a:r>
            <a:r>
              <a:rPr lang="zh-CN" altLang="en-US" u="sng" dirty="0">
                <a:solidFill>
                  <a:schemeClr val="tx1"/>
                </a:solidFill>
              </a:rPr>
              <a:t>定点整数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改变了</a:t>
            </a:r>
            <a:r>
              <a:rPr lang="zh-CN" altLang="en-US" dirty="0" smtClean="0">
                <a:solidFill>
                  <a:schemeClr val="accent2"/>
                </a:solidFill>
              </a:rPr>
              <a:t>偏移值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3152" name="AutoShape 5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 bwMode="auto">
          <a:xfrm flipV="1">
            <a:off x="3347864" y="2654831"/>
            <a:ext cx="1658318" cy="1389583"/>
          </a:xfrm>
          <a:prstGeom prst="straightConnector1">
            <a:avLst/>
          </a:prstGeom>
          <a:noFill/>
          <a:ln w="15875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5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5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027" grpId="0"/>
      <p:bldP spid="153103" grpId="0"/>
      <p:bldP spid="1531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7415-305D-4ED4-A1B6-D5784C4023BC}" type="slidenum">
              <a:rPr lang="en-US" altLang="zh-CN"/>
              <a:pPr/>
              <a:t>5</a:t>
            </a:fld>
            <a:endParaRPr lang="en-US" altLang="zh-CN"/>
          </a:p>
        </p:txBody>
      </p:sp>
      <p:grpSp>
        <p:nvGrpSpPr>
          <p:cNvPr id="119845" name="Group 37"/>
          <p:cNvGrpSpPr>
            <a:grpSpLocks/>
          </p:cNvGrpSpPr>
          <p:nvPr/>
        </p:nvGrpSpPr>
        <p:grpSpPr bwMode="auto">
          <a:xfrm>
            <a:off x="1044575" y="1412776"/>
            <a:ext cx="3743325" cy="1368425"/>
            <a:chOff x="567" y="1162"/>
            <a:chExt cx="2358" cy="862"/>
          </a:xfrm>
        </p:grpSpPr>
        <p:sp>
          <p:nvSpPr>
            <p:cNvPr id="119812" name="Text Box 4"/>
            <p:cNvSpPr txBox="1">
              <a:spLocks noChangeArrowheads="1"/>
            </p:cNvSpPr>
            <p:nvPr/>
          </p:nvSpPr>
          <p:spPr bwMode="auto">
            <a:xfrm>
              <a:off x="567" y="1162"/>
              <a:ext cx="2358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457200" indent="-457200">
                <a:lnSpc>
                  <a:spcPct val="12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0.6875×2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u="sng" dirty="0" smtClean="0">
                  <a:solidFill>
                    <a:srgbClr val="990099"/>
                  </a:solidFill>
                </a:rPr>
                <a:t>1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.375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 (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最高位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)</a:t>
              </a:r>
            </a:p>
            <a:p>
              <a:pPr marL="457200" indent="-457200">
                <a:lnSpc>
                  <a:spcPct val="10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0.375 ×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u="sng" dirty="0" smtClean="0">
                  <a:solidFill>
                    <a:srgbClr val="990099"/>
                  </a:solidFill>
                </a:rPr>
                <a:t>0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.75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 </a:t>
              </a:r>
            </a:p>
            <a:p>
              <a:pPr marL="457200" indent="-457200">
                <a:lnSpc>
                  <a:spcPct val="10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0.75  ×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u="sng" dirty="0" smtClean="0">
                  <a:solidFill>
                    <a:srgbClr val="990099"/>
                  </a:solidFill>
                </a:rPr>
                <a:t>1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.5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</a:t>
              </a:r>
            </a:p>
            <a:p>
              <a:pPr marL="457200" indent="-457200">
                <a:lnSpc>
                  <a:spcPct val="10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0.5   ×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u="sng" dirty="0" smtClean="0">
                  <a:solidFill>
                    <a:srgbClr val="990099"/>
                  </a:solidFill>
                </a:rPr>
                <a:t>1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.0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 (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最低位</a:t>
              </a:r>
              <a:r>
                <a:rPr lang="en-US" altLang="zh-CN" sz="2000" dirty="0" smtClean="0">
                  <a:solidFill>
                    <a:schemeClr val="accent2"/>
                  </a:solidFill>
                </a:rPr>
                <a:t>)</a:t>
              </a:r>
              <a:endParaRPr lang="en-US" altLang="zh-CN" sz="2000" dirty="0">
                <a:solidFill>
                  <a:schemeClr val="accent2"/>
                </a:solidFill>
              </a:endParaRPr>
            </a:p>
          </p:txBody>
        </p:sp>
        <p:sp>
          <p:nvSpPr>
            <p:cNvPr id="119819" name="Line 11"/>
            <p:cNvSpPr>
              <a:spLocks noChangeShapeType="1"/>
            </p:cNvSpPr>
            <p:nvPr/>
          </p:nvSpPr>
          <p:spPr bwMode="auto">
            <a:xfrm>
              <a:off x="2517" y="1389"/>
              <a:ext cx="0" cy="40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9832" name="Text Box 24"/>
          <p:cNvSpPr txBox="1">
            <a:spLocks noChangeArrowheads="1"/>
          </p:cNvSpPr>
          <p:nvPr/>
        </p:nvSpPr>
        <p:spPr bwMode="auto">
          <a:xfrm>
            <a:off x="179388" y="83671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3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(0.6875)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0.</a:t>
            </a:r>
            <a:r>
              <a:rPr lang="en-US" altLang="zh-CN" dirty="0">
                <a:solidFill>
                  <a:schemeClr val="accent2"/>
                </a:solidFill>
              </a:rPr>
              <a:t>1011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9837" name="Text Box 29"/>
          <p:cNvSpPr txBox="1">
            <a:spLocks noChangeArrowheads="1"/>
          </p:cNvSpPr>
          <p:nvPr/>
        </p:nvSpPr>
        <p:spPr bwMode="auto">
          <a:xfrm>
            <a:off x="179388" y="273098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*十→</a:t>
            </a:r>
            <a:r>
              <a:rPr lang="en-US" altLang="zh-CN" i="1" dirty="0">
                <a:solidFill>
                  <a:srgbClr val="C00000"/>
                </a:solidFill>
                <a:latin typeface="Times New Roman" pitchFamily="18" charset="0"/>
              </a:rPr>
              <a:t>R</a:t>
            </a:r>
            <a:r>
              <a:rPr lang="zh-CN" altLang="en-US" dirty="0">
                <a:solidFill>
                  <a:srgbClr val="C00000"/>
                </a:solidFill>
              </a:rPr>
              <a:t>进制数</a:t>
            </a:r>
            <a:r>
              <a:rPr lang="zh-CN" altLang="en-US" dirty="0" smtClean="0">
                <a:solidFill>
                  <a:srgbClr val="C00000"/>
                </a:solidFill>
              </a:rPr>
              <a:t>转换规则：</a:t>
            </a:r>
            <a:r>
              <a:rPr lang="zh-CN" altLang="en-US" dirty="0" smtClean="0">
                <a:solidFill>
                  <a:schemeClr val="tx1"/>
                </a:solidFill>
              </a:rPr>
              <a:t>整数、小数分别转换</a:t>
            </a:r>
            <a:endParaRPr lang="zh-CN" altLang="en-US" dirty="0"/>
          </a:p>
        </p:txBody>
      </p:sp>
      <p:sp>
        <p:nvSpPr>
          <p:cNvPr id="119842" name="AutoShape 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44" name="Text Box 36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小数转换规则：</a:t>
            </a:r>
            <a:r>
              <a:rPr lang="zh-CN" altLang="en-US" dirty="0">
                <a:solidFill>
                  <a:schemeClr val="tx1"/>
                </a:solidFill>
              </a:rPr>
              <a:t>乘基取</a:t>
            </a:r>
            <a:r>
              <a:rPr lang="zh-CN" altLang="en-US" dirty="0" smtClean="0">
                <a:solidFill>
                  <a:schemeClr val="tx1"/>
                </a:solidFill>
              </a:rPr>
              <a:t>整法，或减权定位法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Text Box 51"/>
          <p:cNvSpPr txBox="1">
            <a:spLocks noChangeArrowheads="1"/>
          </p:cNvSpPr>
          <p:nvPr/>
        </p:nvSpPr>
        <p:spPr bwMode="auto">
          <a:xfrm>
            <a:off x="4932039" y="1428077"/>
            <a:ext cx="4032573" cy="1280843"/>
          </a:xfrm>
          <a:prstGeom prst="rect">
            <a:avLst/>
          </a:prstGeom>
          <a:solidFill>
            <a:srgbClr val="CCFFFF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marL="457200" indent="-457200">
              <a:lnSpc>
                <a:spcPct val="105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0.6875</a:t>
            </a:r>
            <a:r>
              <a:rPr lang="zh-CN" altLang="en-US" sz="20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</a:rPr>
              <a:t>2</a:t>
            </a:r>
            <a:r>
              <a:rPr lang="zh-CN" altLang="en-US" sz="2000" baseline="300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baseline="30000" dirty="0" smtClean="0">
                <a:solidFill>
                  <a:schemeClr val="tx1"/>
                </a:solidFill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0.1875</a:t>
            </a:r>
            <a:r>
              <a:rPr lang="zh-CN" altLang="en-US" sz="2000" dirty="0" smtClean="0">
                <a:solidFill>
                  <a:schemeClr val="tx1"/>
                </a:solidFill>
              </a:rPr>
              <a:t>≥</a:t>
            </a: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dirty="0" smtClean="0">
                <a:solidFill>
                  <a:schemeClr val="accent2"/>
                </a:solidFill>
              </a:rPr>
              <a:t>k</a:t>
            </a:r>
            <a:r>
              <a:rPr lang="zh-CN" altLang="en-US" sz="2000" baseline="-18000" dirty="0" smtClean="0">
                <a:solidFill>
                  <a:schemeClr val="accent2"/>
                </a:solidFill>
              </a:rPr>
              <a:t>－</a:t>
            </a:r>
            <a:r>
              <a:rPr lang="en-US" altLang="zh-CN" sz="2000" baseline="-18000" dirty="0" smtClean="0">
                <a:solidFill>
                  <a:schemeClr val="accent2"/>
                </a:solidFill>
              </a:rPr>
              <a:t>1</a:t>
            </a:r>
            <a:r>
              <a:rPr lang="zh-CN" altLang="en-US" sz="2000" dirty="0" smtClean="0">
                <a:solidFill>
                  <a:schemeClr val="accent2"/>
                </a:solidFill>
              </a:rPr>
              <a:t>＝</a:t>
            </a:r>
            <a:r>
              <a:rPr lang="en-US" altLang="zh-CN" sz="2000" dirty="0" smtClean="0">
                <a:solidFill>
                  <a:schemeClr val="accent2"/>
                </a:solidFill>
              </a:rPr>
              <a:t>1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5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0.1875</a:t>
            </a:r>
            <a:r>
              <a:rPr lang="zh-CN" altLang="en-US" sz="20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</a:rPr>
              <a:t>2</a:t>
            </a:r>
            <a:r>
              <a:rPr lang="zh-CN" altLang="en-US" sz="2000" baseline="300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baseline="30000" dirty="0" smtClean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        ＜</a:t>
            </a: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dirty="0" smtClean="0">
                <a:solidFill>
                  <a:schemeClr val="accent2"/>
                </a:solidFill>
              </a:rPr>
              <a:t>k</a:t>
            </a:r>
            <a:r>
              <a:rPr lang="zh-CN" altLang="en-US" sz="2000" baseline="-18000" dirty="0" smtClean="0">
                <a:solidFill>
                  <a:schemeClr val="accent2"/>
                </a:solidFill>
              </a:rPr>
              <a:t>－</a:t>
            </a:r>
            <a:r>
              <a:rPr lang="en-US" altLang="zh-CN" sz="2000" baseline="-18000" dirty="0" smtClean="0">
                <a:solidFill>
                  <a:schemeClr val="accent2"/>
                </a:solidFill>
              </a:rPr>
              <a:t>2</a:t>
            </a:r>
            <a:r>
              <a:rPr lang="zh-CN" altLang="en-US" sz="2000" dirty="0" smtClean="0">
                <a:solidFill>
                  <a:schemeClr val="accent2"/>
                </a:solidFill>
              </a:rPr>
              <a:t>＝</a:t>
            </a:r>
            <a:r>
              <a:rPr lang="en-US" altLang="zh-CN" sz="2000" dirty="0" smtClean="0">
                <a:solidFill>
                  <a:schemeClr val="accent2"/>
                </a:solidFill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</a:p>
          <a:p>
            <a:pPr marL="457200" indent="-457200">
              <a:lnSpc>
                <a:spcPct val="105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0.1875</a:t>
            </a:r>
            <a:r>
              <a:rPr lang="zh-CN" altLang="en-US" sz="2000" dirty="0">
                <a:solidFill>
                  <a:schemeClr val="tx1"/>
                </a:solidFill>
              </a:rPr>
              <a:t>－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baseline="300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baseline="30000" dirty="0" smtClean="0">
                <a:solidFill>
                  <a:schemeClr val="tx1"/>
                </a:solidFill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0.0625</a:t>
            </a:r>
            <a:r>
              <a:rPr lang="zh-CN" altLang="en-US" sz="2000" dirty="0">
                <a:solidFill>
                  <a:schemeClr val="tx1"/>
                </a:solidFill>
              </a:rPr>
              <a:t>≥</a:t>
            </a: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dirty="0" smtClean="0">
                <a:solidFill>
                  <a:schemeClr val="accent2"/>
                </a:solidFill>
              </a:rPr>
              <a:t>k</a:t>
            </a:r>
            <a:r>
              <a:rPr lang="zh-CN" altLang="en-US" sz="2000" baseline="-18000" dirty="0" smtClean="0">
                <a:solidFill>
                  <a:schemeClr val="accent2"/>
                </a:solidFill>
              </a:rPr>
              <a:t>－</a:t>
            </a:r>
            <a:r>
              <a:rPr lang="en-US" altLang="zh-CN" sz="2000" baseline="-18000" dirty="0" smtClean="0">
                <a:solidFill>
                  <a:schemeClr val="accent2"/>
                </a:solidFill>
              </a:rPr>
              <a:t>3</a:t>
            </a:r>
            <a:r>
              <a:rPr lang="zh-CN" altLang="en-US" sz="2000" dirty="0" smtClean="0">
                <a:solidFill>
                  <a:schemeClr val="accent2"/>
                </a:solidFill>
              </a:rPr>
              <a:t>＝</a:t>
            </a:r>
            <a:r>
              <a:rPr lang="en-US" altLang="zh-CN" sz="2000" dirty="0" smtClean="0">
                <a:solidFill>
                  <a:schemeClr val="accent2"/>
                </a:solidFill>
              </a:rPr>
              <a:t>1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05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0.0625</a:t>
            </a:r>
            <a:r>
              <a:rPr lang="zh-CN" altLang="en-US" sz="20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baseline="300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baseline="30000" dirty="0" smtClean="0">
                <a:solidFill>
                  <a:schemeClr val="tx1"/>
                </a:solidFill>
              </a:rPr>
              <a:t>4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0     </a:t>
            </a:r>
            <a:r>
              <a:rPr lang="zh-CN" altLang="en-US" sz="2000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＝</a:t>
            </a:r>
            <a:r>
              <a:rPr lang="en-US" altLang="zh-CN" sz="2000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accent2"/>
                </a:solidFill>
              </a:rPr>
              <a:t>k</a:t>
            </a:r>
            <a:r>
              <a:rPr lang="zh-CN" altLang="en-US" sz="2000" baseline="-18000" dirty="0" smtClean="0">
                <a:solidFill>
                  <a:schemeClr val="accent2"/>
                </a:solidFill>
              </a:rPr>
              <a:t>－</a:t>
            </a:r>
            <a:r>
              <a:rPr lang="en-US" altLang="zh-CN" sz="2000" baseline="-18000" dirty="0" smtClean="0">
                <a:solidFill>
                  <a:schemeClr val="accent2"/>
                </a:solidFill>
              </a:rPr>
              <a:t>4</a:t>
            </a:r>
            <a:r>
              <a:rPr lang="zh-CN" altLang="en-US" sz="2000" dirty="0" smtClean="0">
                <a:solidFill>
                  <a:schemeClr val="accent2"/>
                </a:solidFill>
              </a:rPr>
              <a:t>＝</a:t>
            </a:r>
            <a:r>
              <a:rPr lang="en-US" altLang="zh-CN" sz="2000" dirty="0" smtClean="0">
                <a:solidFill>
                  <a:schemeClr val="accent2"/>
                </a:solidFill>
              </a:rPr>
              <a:t>1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5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42844" y="321297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4</a:t>
            </a:r>
            <a:r>
              <a:rPr lang="zh-CN" altLang="en-US" dirty="0">
                <a:solidFill>
                  <a:srgbClr val="FF3399"/>
                </a:solidFill>
              </a:rPr>
              <a:t>、二、八、十六进制数相互转换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*数位长度关系：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位八进制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bit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位十六进制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bit</a:t>
            </a:r>
            <a:endParaRPr lang="en-US" altLang="zh-CN" baseline="30000" dirty="0">
              <a:solidFill>
                <a:schemeClr val="tx1"/>
              </a:solidFill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42844" y="415663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11425" indent="-2511425"/>
            <a:r>
              <a:rPr lang="zh-CN" altLang="en-US" dirty="0" smtClean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转换规则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>
                <a:solidFill>
                  <a:schemeClr val="tx1"/>
                </a:solidFill>
              </a:rPr>
              <a:t>整数、小数分别转换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511425" indent="-2511425"/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</a:t>
            </a:r>
            <a:r>
              <a:rPr lang="zh-CN" altLang="en-US" dirty="0" smtClean="0">
                <a:solidFill>
                  <a:schemeClr val="tx1"/>
                </a:solidFill>
              </a:rPr>
              <a:t>数位不够时补零、无效的零删除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42844" y="509273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11425" indent="-2511425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练习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(21.75)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(X)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(Y)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(Z)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16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X</a:t>
            </a:r>
            <a:r>
              <a:rPr lang="zh-CN" altLang="en-US" dirty="0" smtClean="0">
                <a:solidFill>
                  <a:schemeClr val="tx1"/>
                </a:solidFill>
              </a:rPr>
              <a:t>＝？</a:t>
            </a:r>
            <a:r>
              <a:rPr lang="en-US" altLang="zh-CN" dirty="0" smtClean="0">
                <a:solidFill>
                  <a:schemeClr val="tx1"/>
                </a:solidFill>
              </a:rPr>
              <a:t>Y</a:t>
            </a:r>
            <a:r>
              <a:rPr lang="zh-CN" altLang="en-US" dirty="0" smtClean="0">
                <a:solidFill>
                  <a:schemeClr val="tx1"/>
                </a:solidFill>
              </a:rPr>
              <a:t>＝？</a:t>
            </a:r>
            <a:r>
              <a:rPr lang="en-US" altLang="zh-CN" dirty="0" smtClean="0">
                <a:solidFill>
                  <a:schemeClr val="tx1"/>
                </a:solidFill>
              </a:rPr>
              <a:t>Z</a:t>
            </a:r>
            <a:r>
              <a:rPr lang="zh-CN" altLang="en-US" dirty="0" smtClean="0">
                <a:solidFill>
                  <a:schemeClr val="tx1"/>
                </a:solidFill>
              </a:rPr>
              <a:t>＝？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511425" indent="-2511425"/>
            <a:r>
              <a:rPr lang="en-US" altLang="zh-CN" dirty="0" smtClean="0">
                <a:solidFill>
                  <a:schemeClr val="tx1"/>
                </a:solidFill>
              </a:rPr>
              <a:t>          (2D.E)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16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(A)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(B)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(C)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＝？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zh-CN" altLang="en-US" dirty="0" smtClean="0">
                <a:solidFill>
                  <a:schemeClr val="tx1"/>
                </a:solidFill>
              </a:rPr>
              <a:t>＝？</a:t>
            </a:r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r>
              <a:rPr lang="zh-CN" altLang="en-US" dirty="0" smtClean="0">
                <a:solidFill>
                  <a:schemeClr val="tx1"/>
                </a:solidFill>
              </a:rPr>
              <a:t>＝？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32" grpId="0"/>
      <p:bldP spid="119837" grpId="0"/>
      <p:bldP spid="13" grpId="0" animBg="1"/>
      <p:bldP spid="14" grpId="0"/>
      <p:bldP spid="15" grpId="0"/>
      <p:bldP spid="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4C55-6551-4630-8F0D-0BDFEDD4221A}" type="slidenum">
              <a:rPr lang="en-US" altLang="zh-CN"/>
              <a:pPr/>
              <a:t>50</a:t>
            </a:fld>
            <a:endParaRPr lang="en-US" altLang="zh-CN" dirty="0"/>
          </a:p>
        </p:txBody>
      </p:sp>
      <p:sp>
        <p:nvSpPr>
          <p:cNvPr id="246836" name="Text Box 52"/>
          <p:cNvSpPr txBox="1">
            <a:spLocks noChangeArrowheads="1"/>
          </p:cNvSpPr>
          <p:nvPr/>
        </p:nvSpPr>
        <p:spPr bwMode="auto">
          <a:xfrm>
            <a:off x="179388" y="285728"/>
            <a:ext cx="8785225" cy="2511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阶的码制：</a:t>
            </a:r>
            <a:r>
              <a:rPr lang="zh-CN" altLang="en-US" dirty="0" smtClean="0">
                <a:solidFill>
                  <a:schemeClr val="tx1"/>
                </a:solidFill>
              </a:rPr>
              <a:t>采用</a:t>
            </a:r>
            <a:r>
              <a:rPr lang="zh-CN" altLang="en-US" u="sng" dirty="0" smtClean="0">
                <a:solidFill>
                  <a:schemeClr val="tx1"/>
                </a:solidFill>
              </a:rPr>
              <a:t>余</a:t>
            </a:r>
            <a:r>
              <a:rPr lang="en-US" altLang="zh-CN" u="sng" dirty="0">
                <a:solidFill>
                  <a:schemeClr val="tx1"/>
                </a:solidFill>
              </a:rPr>
              <a:t>127</a:t>
            </a:r>
            <a:r>
              <a:rPr lang="zh-CN" altLang="en-US" u="sng" dirty="0">
                <a:solidFill>
                  <a:schemeClr val="tx1"/>
                </a:solidFill>
              </a:rPr>
              <a:t>码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u="sng" dirty="0">
                <a:solidFill>
                  <a:schemeClr val="tx1"/>
                </a:solidFill>
              </a:rPr>
              <a:t>余</a:t>
            </a:r>
            <a:r>
              <a:rPr lang="en-US" altLang="zh-CN" u="sng" dirty="0">
                <a:solidFill>
                  <a:schemeClr val="tx1"/>
                </a:solidFill>
              </a:rPr>
              <a:t>1023</a:t>
            </a:r>
            <a:r>
              <a:rPr lang="zh-CN" altLang="en-US" u="sng" dirty="0" smtClean="0">
                <a:solidFill>
                  <a:schemeClr val="tx1"/>
                </a:solidFill>
              </a:rPr>
              <a:t>码</a:t>
            </a:r>
            <a:r>
              <a:rPr lang="zh-CN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以单精度格式为例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2336800" indent="-2336800"/>
            <a:r>
              <a:rPr lang="zh-CN" altLang="en-US" dirty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chemeClr val="accent2"/>
                </a:solidFill>
              </a:rPr>
              <a:t>余</a:t>
            </a:r>
            <a:r>
              <a:rPr lang="en-US" altLang="zh-CN" dirty="0">
                <a:solidFill>
                  <a:schemeClr val="accent2"/>
                </a:solidFill>
              </a:rPr>
              <a:t>X</a:t>
            </a:r>
            <a:r>
              <a:rPr lang="zh-CN" altLang="en-US" dirty="0">
                <a:solidFill>
                  <a:schemeClr val="accent2"/>
                </a:solidFill>
              </a:rPr>
              <a:t>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偏移值为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</a:rPr>
              <a:t>移码</a:t>
            </a:r>
            <a:endParaRPr lang="zh-CN" altLang="en-US" dirty="0">
              <a:solidFill>
                <a:srgbClr val="990099"/>
              </a:solidFill>
            </a:endParaRPr>
          </a:p>
          <a:p>
            <a:pPr marL="2336800" indent="-2336800"/>
            <a:r>
              <a:rPr lang="zh-CN" altLang="en-US" dirty="0">
                <a:solidFill>
                  <a:srgbClr val="990099"/>
                </a:solidFill>
              </a:rPr>
              <a:t>     </a:t>
            </a:r>
            <a:r>
              <a:rPr lang="zh-CN" altLang="en-US" dirty="0" smtClean="0">
                <a:solidFill>
                  <a:srgbClr val="990099"/>
                </a:solidFill>
              </a:rPr>
              <a:t>       </a:t>
            </a:r>
            <a:r>
              <a:rPr lang="zh-CN" altLang="en-US" dirty="0">
                <a:solidFill>
                  <a:srgbClr val="990099"/>
                </a:solidFill>
              </a:rPr>
              <a:t>标准移码：</a:t>
            </a:r>
            <a:r>
              <a:rPr lang="zh-CN" altLang="en-US" dirty="0" smtClean="0">
                <a:solidFill>
                  <a:schemeClr val="tx1"/>
                </a:solidFill>
              </a:rPr>
              <a:t>真值＝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dirty="0" smtClean="0">
                <a:solidFill>
                  <a:schemeClr val="tx1"/>
                </a:solidFill>
              </a:rPr>
              <a:t>-2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8-1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dirty="0" smtClean="0">
                <a:solidFill>
                  <a:schemeClr val="tx1"/>
                </a:solidFill>
              </a:rPr>
              <a:t>-128</a:t>
            </a:r>
            <a:r>
              <a:rPr lang="zh-CN" altLang="en-US" dirty="0" smtClean="0">
                <a:solidFill>
                  <a:schemeClr val="tx1"/>
                </a:solidFill>
              </a:rPr>
              <a:t>   </a:t>
            </a:r>
            <a:r>
              <a:rPr lang="zh-CN" altLang="en-US" sz="2000" dirty="0" smtClean="0">
                <a:solidFill>
                  <a:srgbClr val="990099"/>
                </a:solidFill>
              </a:rPr>
              <a:t>←可称余</a:t>
            </a:r>
            <a:r>
              <a:rPr lang="en-US" altLang="zh-CN" sz="2000" dirty="0">
                <a:solidFill>
                  <a:srgbClr val="990099"/>
                </a:solidFill>
              </a:rPr>
              <a:t>128</a:t>
            </a:r>
            <a:r>
              <a:rPr lang="zh-CN" altLang="en-US" sz="2000" dirty="0">
                <a:solidFill>
                  <a:srgbClr val="990099"/>
                </a:solidFill>
              </a:rPr>
              <a:t>码</a:t>
            </a:r>
            <a:endParaRPr lang="zh-CN" altLang="en-US" dirty="0">
              <a:solidFill>
                <a:srgbClr val="990099"/>
              </a:solidFill>
            </a:endParaRPr>
          </a:p>
          <a:p>
            <a:pPr marL="2336800" indent="-2336800"/>
            <a:r>
              <a:rPr lang="zh-CN" altLang="en-US" dirty="0">
                <a:solidFill>
                  <a:srgbClr val="990099"/>
                </a:solidFill>
              </a:rPr>
              <a:t>      </a:t>
            </a:r>
            <a:r>
              <a:rPr lang="zh-CN" altLang="en-US" dirty="0" smtClean="0">
                <a:solidFill>
                  <a:srgbClr val="990099"/>
                </a:solidFill>
              </a:rPr>
              <a:t>      </a:t>
            </a:r>
            <a:r>
              <a:rPr lang="zh-CN" altLang="en-US" dirty="0">
                <a:solidFill>
                  <a:srgbClr val="990099"/>
                </a:solidFill>
              </a:rPr>
              <a:t>余</a:t>
            </a:r>
            <a:r>
              <a:rPr lang="en-US" altLang="zh-CN" dirty="0">
                <a:solidFill>
                  <a:srgbClr val="990099"/>
                </a:solidFill>
              </a:rPr>
              <a:t>127</a:t>
            </a:r>
            <a:r>
              <a:rPr lang="zh-CN" altLang="en-US" dirty="0">
                <a:solidFill>
                  <a:srgbClr val="990099"/>
                </a:solidFill>
                <a:latin typeface="Times New Roman" pitchFamily="18" charset="0"/>
              </a:rPr>
              <a:t>码</a:t>
            </a:r>
            <a:r>
              <a:rPr lang="zh-CN" altLang="en-US" dirty="0">
                <a:solidFill>
                  <a:srgbClr val="990099"/>
                </a:solidFill>
              </a:rPr>
              <a:t>： </a:t>
            </a:r>
            <a:r>
              <a:rPr lang="zh-CN" altLang="en-US" dirty="0" smtClean="0">
                <a:solidFill>
                  <a:schemeClr val="tx1"/>
                </a:solidFill>
              </a:rPr>
              <a:t>真值＝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r>
              <a:rPr lang="en-US" altLang="zh-CN" dirty="0">
                <a:solidFill>
                  <a:schemeClr val="tx1"/>
                </a:solidFill>
              </a:rPr>
              <a:t>(2</a:t>
            </a:r>
            <a:r>
              <a:rPr lang="en-US" altLang="zh-CN" baseline="30000" dirty="0">
                <a:solidFill>
                  <a:schemeClr val="tx1"/>
                </a:solidFill>
              </a:rPr>
              <a:t>8-1</a:t>
            </a:r>
            <a:r>
              <a:rPr lang="en-US" altLang="zh-CN" dirty="0">
                <a:solidFill>
                  <a:srgbClr val="FF3399"/>
                </a:solidFill>
              </a:rPr>
              <a:t>-1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dirty="0" smtClean="0">
                <a:solidFill>
                  <a:schemeClr val="tx1"/>
                </a:solidFill>
              </a:rPr>
              <a:t>-127</a:t>
            </a:r>
          </a:p>
          <a:p>
            <a:pPr marL="2336800" indent="-2336800">
              <a:lnSpc>
                <a:spcPct val="15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阶域约定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246837" name="Text Box 53"/>
          <p:cNvSpPr txBox="1">
            <a:spLocks noChangeArrowheads="1"/>
          </p:cNvSpPr>
          <p:nvPr/>
        </p:nvSpPr>
        <p:spPr bwMode="auto">
          <a:xfrm>
            <a:off x="179388" y="3284984"/>
            <a:ext cx="8785225" cy="243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/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尾数的码制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支持</a:t>
            </a:r>
            <a:r>
              <a:rPr lang="zh-CN" altLang="en-US" u="sng" dirty="0">
                <a:solidFill>
                  <a:schemeClr val="tx1"/>
                </a:solidFill>
              </a:rPr>
              <a:t>非规格化</a:t>
            </a:r>
            <a:r>
              <a:rPr lang="zh-CN" altLang="en-US" u="sng" dirty="0" smtClean="0">
                <a:solidFill>
                  <a:schemeClr val="tx1"/>
                </a:solidFill>
              </a:rPr>
              <a:t>尾数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zh-CN" altLang="en-US" u="sng" dirty="0" smtClean="0">
                <a:solidFill>
                  <a:schemeClr val="tx1"/>
                </a:solidFill>
              </a:rPr>
              <a:t>规格化</a:t>
            </a:r>
            <a:r>
              <a:rPr lang="zh-CN" altLang="en-US" u="sng" dirty="0">
                <a:solidFill>
                  <a:schemeClr val="tx1"/>
                </a:solidFill>
              </a:rPr>
              <a:t>尾数</a:t>
            </a:r>
            <a:r>
              <a:rPr lang="zh-CN" altLang="en-US" dirty="0">
                <a:solidFill>
                  <a:schemeClr val="tx1"/>
                </a:solidFill>
              </a:rPr>
              <a:t>两种</a:t>
            </a:r>
            <a:r>
              <a:rPr lang="zh-CN" altLang="en-US" dirty="0" smtClean="0">
                <a:solidFill>
                  <a:schemeClr val="tx1"/>
                </a:solidFill>
              </a:rPr>
              <a:t>方式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                       (</a:t>
            </a:r>
            <a:r>
              <a:rPr lang="zh-CN" altLang="en-US" sz="2000" dirty="0">
                <a:solidFill>
                  <a:schemeClr val="tx1"/>
                </a:solidFill>
              </a:rPr>
              <a:t>以单精度格式为例</a:t>
            </a:r>
            <a:r>
              <a:rPr lang="en-US" altLang="zh-CN" sz="2000" dirty="0" smtClean="0">
                <a:solidFill>
                  <a:schemeClr val="tx1"/>
                </a:solidFill>
              </a:rPr>
              <a:t>) </a:t>
            </a:r>
          </a:p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非规格化尾数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45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规 格 化尾数</a:t>
            </a:r>
            <a:r>
              <a:rPr lang="en-US" altLang="zh-CN" dirty="0" smtClean="0">
                <a:solidFill>
                  <a:schemeClr val="accent2"/>
                </a:solidFill>
              </a:rPr>
              <a:t>—  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246839" name="Text Box 55"/>
          <p:cNvSpPr txBox="1">
            <a:spLocks noChangeArrowheads="1"/>
          </p:cNvSpPr>
          <p:nvPr/>
        </p:nvSpPr>
        <p:spPr bwMode="auto">
          <a:xfrm>
            <a:off x="3203724" y="5149212"/>
            <a:ext cx="561674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</a:rPr>
              <a:t>真值＝</a:t>
            </a:r>
            <a:r>
              <a:rPr lang="en-US" altLang="zh-CN" dirty="0" smtClean="0">
                <a:solidFill>
                  <a:schemeClr val="tx1"/>
                </a:solidFill>
              </a:rPr>
              <a:t>±</a:t>
            </a:r>
            <a:r>
              <a:rPr lang="en-US" altLang="zh-CN" dirty="0">
                <a:solidFill>
                  <a:schemeClr val="tx1"/>
                </a:solidFill>
              </a:rPr>
              <a:t>1.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-24</a:t>
            </a:r>
            <a:r>
              <a:rPr lang="zh-CN" altLang="en-US" sz="1600" dirty="0">
                <a:solidFill>
                  <a:schemeClr val="tx1"/>
                </a:solidFill>
              </a:rPr>
              <a:t>，</a:t>
            </a:r>
          </a:p>
          <a:p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表示＝</a:t>
            </a:r>
            <a:r>
              <a:rPr lang="en-US" altLang="zh-CN" i="1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-24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rgbClr val="990099"/>
                </a:solidFill>
              </a:rPr>
              <a:t>尾数</a:t>
            </a:r>
            <a:r>
              <a:rPr lang="zh-CN" altLang="en-US" dirty="0" smtClean="0">
                <a:solidFill>
                  <a:srgbClr val="990099"/>
                </a:solidFill>
              </a:rPr>
              <a:t>精度＝</a:t>
            </a:r>
            <a:r>
              <a:rPr lang="en-US" altLang="zh-CN" dirty="0" smtClean="0">
                <a:solidFill>
                  <a:srgbClr val="990099"/>
                </a:solidFill>
              </a:rPr>
              <a:t>24</a:t>
            </a:r>
            <a:r>
              <a:rPr lang="zh-CN" altLang="en-US" dirty="0">
                <a:solidFill>
                  <a:srgbClr val="990099"/>
                </a:solidFill>
              </a:rPr>
              <a:t>位</a:t>
            </a:r>
            <a:endParaRPr lang="zh-CN" altLang="en-US" sz="1600" dirty="0">
              <a:solidFill>
                <a:srgbClr val="990099"/>
              </a:solidFill>
            </a:endParaRPr>
          </a:p>
        </p:txBody>
      </p:sp>
      <p:sp>
        <p:nvSpPr>
          <p:cNvPr id="246842" name="Text Box 58"/>
          <p:cNvSpPr txBox="1">
            <a:spLocks noChangeArrowheads="1"/>
          </p:cNvSpPr>
          <p:nvPr/>
        </p:nvSpPr>
        <p:spPr bwMode="auto">
          <a:xfrm>
            <a:off x="2555776" y="2217706"/>
            <a:ext cx="64088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≤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dirty="0">
                <a:solidFill>
                  <a:schemeClr val="tx1"/>
                </a:solidFill>
              </a:rPr>
              <a:t>≤</a:t>
            </a:r>
            <a:r>
              <a:rPr lang="en-US" altLang="zh-CN" dirty="0" smtClean="0">
                <a:solidFill>
                  <a:schemeClr val="tx1"/>
                </a:solidFill>
              </a:rPr>
              <a:t>254</a:t>
            </a:r>
            <a:r>
              <a:rPr lang="zh-CN" altLang="en-US" dirty="0" smtClean="0">
                <a:solidFill>
                  <a:schemeClr val="tx1"/>
                </a:solidFill>
              </a:rPr>
              <a:t>表示</a:t>
            </a:r>
            <a:r>
              <a:rPr lang="zh-CN" altLang="en-US" u="sng" dirty="0" smtClean="0">
                <a:solidFill>
                  <a:srgbClr val="990099"/>
                </a:solidFill>
              </a:rPr>
              <a:t>规格化数</a:t>
            </a:r>
            <a:r>
              <a:rPr lang="zh-CN" altLang="en-US" dirty="0" smtClean="0">
                <a:solidFill>
                  <a:schemeClr val="tx1"/>
                </a:solidFill>
              </a:rPr>
              <a:t>，即</a:t>
            </a:r>
            <a:r>
              <a:rPr lang="en-US" altLang="zh-CN" dirty="0" smtClean="0">
                <a:solidFill>
                  <a:schemeClr val="tx1"/>
                </a:solidFill>
              </a:rPr>
              <a:t>-126≤</a:t>
            </a:r>
            <a:r>
              <a:rPr lang="zh-CN" altLang="en-US" dirty="0" smtClean="0">
                <a:solidFill>
                  <a:schemeClr val="tx1"/>
                </a:solidFill>
              </a:rPr>
              <a:t>阶≤</a:t>
            </a:r>
            <a:r>
              <a:rPr lang="en-US" altLang="zh-CN" dirty="0" smtClean="0">
                <a:solidFill>
                  <a:schemeClr val="tx1"/>
                </a:solidFill>
              </a:rPr>
              <a:t>+127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336800" indent="-2336800"/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zh-CN" altLang="en-US" i="1" dirty="0" smtClean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</a:rPr>
              <a:t>255</a:t>
            </a:r>
            <a:r>
              <a:rPr lang="zh-CN" altLang="en-US" u="sng" dirty="0" smtClean="0">
                <a:solidFill>
                  <a:srgbClr val="990099"/>
                </a:solidFill>
              </a:rPr>
              <a:t>另</a:t>
            </a:r>
            <a:r>
              <a:rPr lang="zh-CN" altLang="en-US" u="sng" dirty="0">
                <a:solidFill>
                  <a:srgbClr val="990099"/>
                </a:solidFill>
              </a:rPr>
              <a:t>作</a:t>
            </a:r>
            <a:r>
              <a:rPr lang="zh-CN" altLang="en-US" u="sng" dirty="0" smtClean="0">
                <a:solidFill>
                  <a:srgbClr val="990099"/>
                </a:solidFill>
              </a:rPr>
              <a:t>他用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如表示非规格化数、无穷大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46845" name="Text Box 61"/>
          <p:cNvSpPr txBox="1">
            <a:spLocks noChangeArrowheads="1"/>
          </p:cNvSpPr>
          <p:nvPr/>
        </p:nvSpPr>
        <p:spPr bwMode="auto">
          <a:xfrm>
            <a:off x="3203724" y="4149080"/>
            <a:ext cx="5040684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</a:rPr>
              <a:t>真值＝</a:t>
            </a:r>
            <a:r>
              <a:rPr lang="en-US" altLang="zh-CN" dirty="0" smtClean="0">
                <a:solidFill>
                  <a:schemeClr val="tx1"/>
                </a:solidFill>
              </a:rPr>
              <a:t>±</a:t>
            </a:r>
            <a:r>
              <a:rPr lang="en-US" altLang="zh-CN" dirty="0">
                <a:solidFill>
                  <a:schemeClr val="tx1"/>
                </a:solidFill>
              </a:rPr>
              <a:t>0.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-23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表示＝</a:t>
            </a:r>
            <a:r>
              <a:rPr lang="en-US" altLang="zh-CN" i="1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-1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-23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rgbClr val="990099"/>
                </a:solidFill>
              </a:rPr>
              <a:t>尾数</a:t>
            </a:r>
            <a:r>
              <a:rPr lang="zh-CN" altLang="en-US" dirty="0" smtClean="0">
                <a:solidFill>
                  <a:srgbClr val="990099"/>
                </a:solidFill>
              </a:rPr>
              <a:t>精度≤</a:t>
            </a:r>
            <a:r>
              <a:rPr lang="en-US" altLang="zh-CN" dirty="0" smtClean="0">
                <a:solidFill>
                  <a:srgbClr val="990099"/>
                </a:solidFill>
              </a:rPr>
              <a:t>23</a:t>
            </a:r>
            <a:r>
              <a:rPr lang="zh-CN" altLang="en-US" dirty="0" smtClean="0">
                <a:solidFill>
                  <a:srgbClr val="990099"/>
                </a:solidFill>
              </a:rPr>
              <a:t>位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246847" name="AutoShape 6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48" name="AutoShape 6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856480" y="2074830"/>
            <a:ext cx="4531944" cy="1354170"/>
            <a:chOff x="4000496" y="1928802"/>
            <a:chExt cx="4531944" cy="1354170"/>
          </a:xfrm>
        </p:grpSpPr>
        <p:cxnSp>
          <p:nvCxnSpPr>
            <p:cNvPr id="21" name="直接箭头连接符 20"/>
            <p:cNvCxnSpPr/>
            <p:nvPr/>
          </p:nvCxnSpPr>
          <p:spPr bwMode="auto">
            <a:xfrm>
              <a:off x="6671062" y="3000372"/>
              <a:ext cx="401268" cy="178595"/>
            </a:xfrm>
            <a:prstGeom prst="bentConnector3">
              <a:avLst>
                <a:gd name="adj1" fmla="val -639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直接箭头连接符 26"/>
            <p:cNvCxnSpPr/>
            <p:nvPr/>
          </p:nvCxnSpPr>
          <p:spPr bwMode="auto">
            <a:xfrm flipH="1" flipV="1">
              <a:off x="6804248" y="1928802"/>
              <a:ext cx="245664" cy="14287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2" name="直接箭头连接符 20"/>
            <p:cNvCxnSpPr/>
            <p:nvPr/>
          </p:nvCxnSpPr>
          <p:spPr bwMode="auto">
            <a:xfrm rot="10800000">
              <a:off x="7049912" y="2071678"/>
              <a:ext cx="1482528" cy="142876"/>
            </a:xfrm>
            <a:prstGeom prst="bentConnector3">
              <a:avLst>
                <a:gd name="adj1" fmla="val 529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sp>
          <p:nvSpPr>
            <p:cNvPr id="35" name="Text Box 288"/>
            <p:cNvSpPr txBox="1">
              <a:spLocks noChangeArrowheads="1"/>
            </p:cNvSpPr>
            <p:nvPr/>
          </p:nvSpPr>
          <p:spPr bwMode="auto">
            <a:xfrm>
              <a:off x="7092280" y="2995634"/>
              <a:ext cx="1079500" cy="28733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rgbClr val="000000"/>
                  </a:solidFill>
                </a:rPr>
                <a:t>阶＜</a:t>
              </a:r>
              <a:r>
                <a:rPr lang="en-US" altLang="zh-CN" sz="1800" dirty="0" smtClean="0">
                  <a:solidFill>
                    <a:srgbClr val="000000"/>
                  </a:solidFill>
                </a:rPr>
                <a:t>-126</a:t>
              </a:r>
              <a:endParaRPr lang="en-US" altLang="zh-CN" sz="1800" dirty="0">
                <a:solidFill>
                  <a:srgbClr val="000000"/>
                </a:solidFill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 bwMode="auto">
            <a:xfrm flipV="1">
              <a:off x="4000496" y="2071678"/>
              <a:ext cx="2857520" cy="142082"/>
            </a:xfrm>
            <a:prstGeom prst="bentConnector3">
              <a:avLst>
                <a:gd name="adj1" fmla="val -666"/>
              </a:avLst>
            </a:prstGeom>
            <a:noFill/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8" name="AutoShape 29"/>
          <p:cNvSpPr>
            <a:spLocks/>
          </p:cNvSpPr>
          <p:nvPr/>
        </p:nvSpPr>
        <p:spPr bwMode="auto">
          <a:xfrm>
            <a:off x="6588099" y="5155555"/>
            <a:ext cx="2232373" cy="357190"/>
          </a:xfrm>
          <a:prstGeom prst="borderCallout2">
            <a:avLst>
              <a:gd name="adj1" fmla="val 42290"/>
              <a:gd name="adj2" fmla="val -451"/>
              <a:gd name="adj3" fmla="val 43686"/>
              <a:gd name="adj4" fmla="val -5920"/>
              <a:gd name="adj5" fmla="val 64409"/>
              <a:gd name="adj6" fmla="val -16065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0.1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m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-2</a:t>
            </a:r>
            <a:r>
              <a:rPr lang="en-US" altLang="zh-CN" sz="2000" dirty="0" smtClean="0">
                <a:solidFill>
                  <a:schemeClr val="tx1"/>
                </a:solidFill>
              </a:rPr>
              <a:t>…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m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-23</a:t>
            </a:r>
            <a:r>
              <a:rPr lang="zh-CN" altLang="en-US" sz="2000" dirty="0">
                <a:solidFill>
                  <a:schemeClr val="tx1"/>
                </a:solidFill>
              </a:rPr>
              <a:t>的扩展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AutoShape 57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6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837" grpId="0"/>
      <p:bldP spid="246839" grpId="0"/>
      <p:bldP spid="246842" grpId="0"/>
      <p:bldP spid="246845" grpId="0"/>
      <p:bldP spid="4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AC88-579C-4DBF-AD5A-B88C970C0D0F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53639" name="Text Box 39"/>
          <p:cNvSpPr txBox="1">
            <a:spLocks noChangeArrowheads="1"/>
          </p:cNvSpPr>
          <p:nvPr/>
        </p:nvSpPr>
        <p:spPr bwMode="auto">
          <a:xfrm>
            <a:off x="179388" y="4046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浮点表示的特征</a:t>
            </a:r>
            <a:r>
              <a:rPr lang="zh-CN" altLang="en-US" dirty="0">
                <a:solidFill>
                  <a:srgbClr val="C00000"/>
                </a:solidFill>
              </a:rPr>
              <a:t>：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以单精度格式为例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153816" name="Group 2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581698"/>
              </p:ext>
            </p:extLst>
          </p:nvPr>
        </p:nvGraphicFramePr>
        <p:xfrm>
          <a:off x="1187624" y="980728"/>
          <a:ext cx="7344816" cy="3334192"/>
        </p:xfrm>
        <a:graphic>
          <a:graphicData uri="http://schemas.openxmlformats.org/drawingml/2006/table">
            <a:tbl>
              <a:tblPr/>
              <a:tblGrid>
                <a:gridCol w="2169357"/>
                <a:gridCol w="2921494"/>
                <a:gridCol w="2253965"/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参数值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真值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，且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机器零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下溢区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，且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≠0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(-1)</a:t>
                      </a:r>
                      <a:r>
                        <a:rPr kumimoji="1" lang="en-US" altLang="zh-CN" sz="2000" b="1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×2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-126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×0.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非规格化数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1≤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≤254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(-1)</a:t>
                      </a:r>
                      <a:r>
                        <a:rPr kumimoji="1" lang="en-US" altLang="zh-CN" sz="2000" b="1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×2</a:t>
                      </a:r>
                      <a:r>
                        <a:rPr kumimoji="1" lang="en-US" altLang="zh-CN" sz="2000" b="1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-127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×1.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规格化数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255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，且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≠0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NaN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非数值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255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，且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(-1)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×∞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±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无穷大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上溢区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621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说明：①可明确表示机器零、无穷大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②非规格化数可减少下溢区间大小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精度损失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③非数值用于表示异常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如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0/0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、负数开根等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3784" name="Group 184"/>
          <p:cNvGrpSpPr>
            <a:grpSpLocks/>
          </p:cNvGrpSpPr>
          <p:nvPr/>
        </p:nvGrpSpPr>
        <p:grpSpPr bwMode="auto">
          <a:xfrm>
            <a:off x="971550" y="4437112"/>
            <a:ext cx="7848600" cy="1655762"/>
            <a:chOff x="431" y="2478"/>
            <a:chExt cx="4944" cy="1043"/>
          </a:xfrm>
        </p:grpSpPr>
        <p:sp>
          <p:nvSpPr>
            <p:cNvPr id="153785" name="Line 185"/>
            <p:cNvSpPr>
              <a:spLocks noChangeShapeType="1"/>
            </p:cNvSpPr>
            <p:nvPr/>
          </p:nvSpPr>
          <p:spPr bwMode="auto">
            <a:xfrm>
              <a:off x="431" y="2976"/>
              <a:ext cx="49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6" name="Text Box 186"/>
            <p:cNvSpPr txBox="1">
              <a:spLocks noChangeArrowheads="1"/>
            </p:cNvSpPr>
            <p:nvPr/>
          </p:nvSpPr>
          <p:spPr bwMode="auto">
            <a:xfrm>
              <a:off x="1655" y="2696"/>
              <a:ext cx="1443" cy="27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正非规格化数区域</a:t>
              </a:r>
            </a:p>
          </p:txBody>
        </p:sp>
        <p:sp>
          <p:nvSpPr>
            <p:cNvPr id="153787" name="Text Box 187"/>
            <p:cNvSpPr txBox="1">
              <a:spLocks noChangeArrowheads="1"/>
            </p:cNvSpPr>
            <p:nvPr/>
          </p:nvSpPr>
          <p:spPr bwMode="auto">
            <a:xfrm>
              <a:off x="839" y="2692"/>
              <a:ext cx="771" cy="27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机器零</a:t>
              </a:r>
            </a:p>
          </p:txBody>
        </p:sp>
        <p:sp>
          <p:nvSpPr>
            <p:cNvPr id="153788" name="Line 188"/>
            <p:cNvSpPr>
              <a:spLocks noChangeShapeType="1"/>
            </p:cNvSpPr>
            <p:nvPr/>
          </p:nvSpPr>
          <p:spPr bwMode="auto">
            <a:xfrm>
              <a:off x="1223" y="2977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9" name="Text Box 189"/>
            <p:cNvSpPr txBox="1">
              <a:spLocks noChangeArrowheads="1"/>
            </p:cNvSpPr>
            <p:nvPr/>
          </p:nvSpPr>
          <p:spPr bwMode="auto">
            <a:xfrm>
              <a:off x="1066" y="3059"/>
              <a:ext cx="272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0.0</a:t>
              </a:r>
            </a:p>
          </p:txBody>
        </p:sp>
        <p:sp>
          <p:nvSpPr>
            <p:cNvPr id="153790" name="Text Box 190"/>
            <p:cNvSpPr txBox="1">
              <a:spLocks noChangeArrowheads="1"/>
            </p:cNvSpPr>
            <p:nvPr/>
          </p:nvSpPr>
          <p:spPr bwMode="auto">
            <a:xfrm>
              <a:off x="1701" y="3339"/>
              <a:ext cx="113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990099"/>
                  </a:solidFill>
                </a:rPr>
                <a:t>+0.0…01×2</a:t>
              </a:r>
              <a:r>
                <a:rPr lang="en-US" altLang="zh-CN" sz="2000" baseline="30000" dirty="0">
                  <a:solidFill>
                    <a:srgbClr val="990099"/>
                  </a:solidFill>
                </a:rPr>
                <a:t>-126</a:t>
              </a:r>
            </a:p>
          </p:txBody>
        </p:sp>
        <p:sp>
          <p:nvSpPr>
            <p:cNvPr id="153791" name="Text Box 191"/>
            <p:cNvSpPr txBox="1">
              <a:spLocks noChangeArrowheads="1"/>
            </p:cNvSpPr>
            <p:nvPr/>
          </p:nvSpPr>
          <p:spPr bwMode="auto">
            <a:xfrm>
              <a:off x="2109" y="3158"/>
              <a:ext cx="1130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990099"/>
                  </a:solidFill>
                </a:rPr>
                <a:t>+0.1…1×2</a:t>
              </a:r>
              <a:r>
                <a:rPr lang="en-US" altLang="zh-CN" sz="2000" baseline="30000" dirty="0">
                  <a:solidFill>
                    <a:srgbClr val="990099"/>
                  </a:solidFill>
                </a:rPr>
                <a:t>-126</a:t>
              </a:r>
            </a:p>
          </p:txBody>
        </p:sp>
        <p:sp>
          <p:nvSpPr>
            <p:cNvPr id="153792" name="Text Box 192"/>
            <p:cNvSpPr txBox="1">
              <a:spLocks noChangeArrowheads="1"/>
            </p:cNvSpPr>
            <p:nvPr/>
          </p:nvSpPr>
          <p:spPr bwMode="auto">
            <a:xfrm>
              <a:off x="3198" y="3339"/>
              <a:ext cx="1121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+1.0…0×2</a:t>
              </a:r>
              <a:r>
                <a:rPr lang="en-US" altLang="zh-CN" sz="2000" baseline="30000" dirty="0">
                  <a:solidFill>
                    <a:schemeClr val="tx1"/>
                  </a:solidFill>
                </a:rPr>
                <a:t>-126</a:t>
              </a:r>
            </a:p>
          </p:txBody>
        </p:sp>
        <p:sp>
          <p:nvSpPr>
            <p:cNvPr id="153793" name="Line 193"/>
            <p:cNvSpPr>
              <a:spLocks noChangeShapeType="1"/>
            </p:cNvSpPr>
            <p:nvPr/>
          </p:nvSpPr>
          <p:spPr bwMode="auto">
            <a:xfrm flipH="1">
              <a:off x="4831" y="2976"/>
              <a:ext cx="1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4" name="Text Box 194"/>
            <p:cNvSpPr txBox="1">
              <a:spLocks noChangeArrowheads="1"/>
            </p:cNvSpPr>
            <p:nvPr/>
          </p:nvSpPr>
          <p:spPr bwMode="auto">
            <a:xfrm>
              <a:off x="3152" y="2696"/>
              <a:ext cx="1679" cy="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正规格化数区域</a:t>
              </a:r>
            </a:p>
          </p:txBody>
        </p:sp>
        <p:sp>
          <p:nvSpPr>
            <p:cNvPr id="153795" name="Line 195"/>
            <p:cNvSpPr>
              <a:spLocks noChangeShapeType="1"/>
            </p:cNvSpPr>
            <p:nvPr/>
          </p:nvSpPr>
          <p:spPr bwMode="auto">
            <a:xfrm>
              <a:off x="4831" y="2614"/>
              <a:ext cx="0" cy="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6" name="Line 196"/>
            <p:cNvSpPr>
              <a:spLocks noChangeShapeType="1"/>
            </p:cNvSpPr>
            <p:nvPr/>
          </p:nvSpPr>
          <p:spPr bwMode="auto">
            <a:xfrm>
              <a:off x="3152" y="2614"/>
              <a:ext cx="0" cy="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7" name="Text Box 197"/>
            <p:cNvSpPr txBox="1">
              <a:spLocks noChangeArrowheads="1"/>
            </p:cNvSpPr>
            <p:nvPr/>
          </p:nvSpPr>
          <p:spPr bwMode="auto">
            <a:xfrm>
              <a:off x="431" y="2704"/>
              <a:ext cx="363" cy="27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略</a:t>
              </a:r>
            </a:p>
          </p:txBody>
        </p:sp>
        <p:sp>
          <p:nvSpPr>
            <p:cNvPr id="153798" name="Text Box 198"/>
            <p:cNvSpPr txBox="1">
              <a:spLocks noChangeArrowheads="1"/>
            </p:cNvSpPr>
            <p:nvPr/>
          </p:nvSpPr>
          <p:spPr bwMode="auto">
            <a:xfrm>
              <a:off x="3787" y="3158"/>
              <a:ext cx="1065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+1.1…1×2</a:t>
              </a:r>
              <a:r>
                <a:rPr lang="en-US" altLang="zh-CN" sz="2000" baseline="30000">
                  <a:solidFill>
                    <a:schemeClr val="tx1"/>
                  </a:solidFill>
                </a:rPr>
                <a:t>+127</a:t>
              </a:r>
            </a:p>
          </p:txBody>
        </p:sp>
        <p:sp>
          <p:nvSpPr>
            <p:cNvPr id="153799" name="Line 199"/>
            <p:cNvSpPr>
              <a:spLocks noChangeShapeType="1"/>
            </p:cNvSpPr>
            <p:nvPr/>
          </p:nvSpPr>
          <p:spPr bwMode="auto">
            <a:xfrm flipH="1">
              <a:off x="4422" y="3067"/>
              <a:ext cx="41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0" name="Line 200"/>
            <p:cNvSpPr>
              <a:spLocks noChangeShapeType="1"/>
            </p:cNvSpPr>
            <p:nvPr/>
          </p:nvSpPr>
          <p:spPr bwMode="auto">
            <a:xfrm flipH="1">
              <a:off x="3152" y="2976"/>
              <a:ext cx="1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1" name="Line 201"/>
            <p:cNvSpPr>
              <a:spLocks noChangeShapeType="1"/>
            </p:cNvSpPr>
            <p:nvPr/>
          </p:nvSpPr>
          <p:spPr bwMode="auto">
            <a:xfrm>
              <a:off x="3152" y="3067"/>
              <a:ext cx="316" cy="2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2" name="Line 202"/>
            <p:cNvSpPr>
              <a:spLocks noChangeShapeType="1"/>
            </p:cNvSpPr>
            <p:nvPr/>
          </p:nvSpPr>
          <p:spPr bwMode="auto">
            <a:xfrm>
              <a:off x="3107" y="2614"/>
              <a:ext cx="0" cy="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3" name="Line 203"/>
            <p:cNvSpPr>
              <a:spLocks noChangeShapeType="1"/>
            </p:cNvSpPr>
            <p:nvPr/>
          </p:nvSpPr>
          <p:spPr bwMode="auto">
            <a:xfrm flipH="1">
              <a:off x="3108" y="2976"/>
              <a:ext cx="1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4" name="Line 204"/>
            <p:cNvSpPr>
              <a:spLocks noChangeShapeType="1"/>
            </p:cNvSpPr>
            <p:nvPr/>
          </p:nvSpPr>
          <p:spPr bwMode="auto">
            <a:xfrm flipH="1">
              <a:off x="2744" y="3067"/>
              <a:ext cx="365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5" name="Line 205"/>
            <p:cNvSpPr>
              <a:spLocks noChangeShapeType="1"/>
            </p:cNvSpPr>
            <p:nvPr/>
          </p:nvSpPr>
          <p:spPr bwMode="auto">
            <a:xfrm>
              <a:off x="1655" y="2614"/>
              <a:ext cx="0" cy="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6" name="Line 206"/>
            <p:cNvSpPr>
              <a:spLocks noChangeShapeType="1"/>
            </p:cNvSpPr>
            <p:nvPr/>
          </p:nvSpPr>
          <p:spPr bwMode="auto">
            <a:xfrm flipH="1">
              <a:off x="1655" y="2976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7" name="Line 207"/>
            <p:cNvSpPr>
              <a:spLocks noChangeShapeType="1"/>
            </p:cNvSpPr>
            <p:nvPr/>
          </p:nvSpPr>
          <p:spPr bwMode="auto">
            <a:xfrm>
              <a:off x="1655" y="3067"/>
              <a:ext cx="318" cy="2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8" name="Line 208"/>
            <p:cNvSpPr>
              <a:spLocks noChangeShapeType="1"/>
            </p:cNvSpPr>
            <p:nvPr/>
          </p:nvSpPr>
          <p:spPr bwMode="auto">
            <a:xfrm>
              <a:off x="1610" y="2614"/>
              <a:ext cx="0" cy="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9" name="Line 209"/>
            <p:cNvSpPr>
              <a:spLocks noChangeShapeType="1"/>
            </p:cNvSpPr>
            <p:nvPr/>
          </p:nvSpPr>
          <p:spPr bwMode="auto">
            <a:xfrm>
              <a:off x="839" y="2614"/>
              <a:ext cx="0" cy="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0" name="Text Box 210"/>
            <p:cNvSpPr txBox="1">
              <a:spLocks noChangeArrowheads="1"/>
            </p:cNvSpPr>
            <p:nvPr/>
          </p:nvSpPr>
          <p:spPr bwMode="auto">
            <a:xfrm>
              <a:off x="839" y="2478"/>
              <a:ext cx="771" cy="226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下溢区</a:t>
              </a:r>
            </a:p>
          </p:txBody>
        </p:sp>
        <p:sp>
          <p:nvSpPr>
            <p:cNvPr id="153811" name="Text Box 211"/>
            <p:cNvSpPr txBox="1">
              <a:spLocks noChangeArrowheads="1"/>
            </p:cNvSpPr>
            <p:nvPr/>
          </p:nvSpPr>
          <p:spPr bwMode="auto">
            <a:xfrm>
              <a:off x="4831" y="2478"/>
              <a:ext cx="453" cy="49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正上溢区</a:t>
              </a:r>
            </a:p>
          </p:txBody>
        </p:sp>
        <p:sp>
          <p:nvSpPr>
            <p:cNvPr id="153812" name="Line 212"/>
            <p:cNvSpPr>
              <a:spLocks noChangeShapeType="1"/>
            </p:cNvSpPr>
            <p:nvPr/>
          </p:nvSpPr>
          <p:spPr bwMode="auto">
            <a:xfrm>
              <a:off x="793" y="2614"/>
              <a:ext cx="0" cy="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813" name="AutoShape 2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14" name="AutoShape 2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7E8D-0DDD-405A-A32D-EF011042ACD1}" type="slidenum">
              <a:rPr lang="en-US" altLang="zh-CN"/>
              <a:pPr/>
              <a:t>52</a:t>
            </a:fld>
            <a:endParaRPr lang="en-US" altLang="zh-CN" dirty="0"/>
          </a:p>
        </p:txBody>
      </p:sp>
      <p:sp>
        <p:nvSpPr>
          <p:cNvPr id="126995" name="Rectangle 19"/>
          <p:cNvSpPr>
            <a:spLocks noChangeArrowheads="1"/>
          </p:cNvSpPr>
          <p:nvPr/>
        </p:nvSpPr>
        <p:spPr bwMode="auto">
          <a:xfrm>
            <a:off x="179388" y="2204864"/>
            <a:ext cx="8785225" cy="55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038" rIns="90000" bIns="46038">
            <a:spAutoFit/>
          </a:bodyPr>
          <a:lstStyle/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5—</a:t>
            </a:r>
            <a:r>
              <a:rPr lang="zh-CN" altLang="en-US" dirty="0">
                <a:solidFill>
                  <a:schemeClr val="tx1"/>
                </a:solidFill>
              </a:rPr>
              <a:t>求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IEEE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754</a:t>
            </a:r>
            <a:r>
              <a:rPr lang="zh-CN" altLang="en-US" dirty="0">
                <a:solidFill>
                  <a:schemeClr val="tx1"/>
                </a:solidFill>
              </a:rPr>
              <a:t>单精度</a:t>
            </a:r>
            <a:r>
              <a:rPr lang="zh-CN" altLang="en-US" dirty="0" smtClean="0">
                <a:solidFill>
                  <a:schemeClr val="tx1"/>
                </a:solidFill>
              </a:rPr>
              <a:t>浮点数</a:t>
            </a:r>
            <a:r>
              <a:rPr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CC968000H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chemeClr val="tx1"/>
                </a:solidFill>
              </a:rPr>
              <a:t>真值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endParaRPr lang="en-US" altLang="zh-CN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26996" name="Rectangle 20"/>
          <p:cNvSpPr>
            <a:spLocks noChangeArrowheads="1"/>
          </p:cNvSpPr>
          <p:nvPr/>
        </p:nvSpPr>
        <p:spPr bwMode="auto">
          <a:xfrm>
            <a:off x="179388" y="282072"/>
            <a:ext cx="8785225" cy="55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038" rIns="90000" bIns="46038">
            <a:spAutoFit/>
          </a:bodyPr>
          <a:lstStyle/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4</a:t>
            </a:r>
            <a:r>
              <a:rPr lang="en-US" altLang="zh-CN" dirty="0" smtClean="0">
                <a:solidFill>
                  <a:srgbClr val="990099"/>
                </a:solidFill>
                <a:cs typeface="Times New Roman" pitchFamily="18" charset="0"/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求</a:t>
            </a:r>
            <a:r>
              <a:rPr lang="en-US" altLang="zh-CN" dirty="0">
                <a:solidFill>
                  <a:schemeClr val="tx1"/>
                </a:solidFill>
              </a:rPr>
              <a:t>(-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11/128)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IEEE 754</a:t>
            </a:r>
            <a:r>
              <a:rPr lang="zh-CN" altLang="en-US" dirty="0" smtClean="0">
                <a:solidFill>
                  <a:schemeClr val="tx1"/>
                </a:solidFill>
              </a:rPr>
              <a:t>单精度浮点数的机器码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6997" name="Rectangle 21"/>
          <p:cNvSpPr>
            <a:spLocks noChangeArrowheads="1"/>
          </p:cNvSpPr>
          <p:nvPr/>
        </p:nvSpPr>
        <p:spPr bwMode="auto">
          <a:xfrm>
            <a:off x="179388" y="766341"/>
            <a:ext cx="8785225" cy="1477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038" rIns="90000" bIns="46038">
            <a:spAutoFit/>
          </a:bodyPr>
          <a:lstStyle/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(-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11/128)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10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1011)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  <a:cs typeface="Times New Roman" pitchFamily="18" charset="0"/>
              </a:rPr>
              <a:t>-7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0.1011)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  <a:cs typeface="Times New Roman" pitchFamily="18" charset="0"/>
              </a:rPr>
              <a:t>-3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                  </a:t>
            </a:r>
            <a:r>
              <a:rPr lang="en-US" altLang="zh-CN" sz="18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(-1.011)</a:t>
            </a:r>
            <a:r>
              <a:rPr lang="en-US" altLang="zh-CN" baseline="-18000" dirty="0" smtClean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×2</a:t>
            </a:r>
            <a:r>
              <a:rPr lang="en-US" altLang="zh-CN" baseline="30000" dirty="0" smtClean="0">
                <a:solidFill>
                  <a:schemeClr val="tx1"/>
                </a:solidFill>
                <a:cs typeface="Times New Roman" pitchFamily="18" charset="0"/>
              </a:rPr>
              <a:t>-4</a:t>
            </a:r>
            <a:r>
              <a:rPr lang="zh-CN" altLang="en-US" dirty="0" smtClean="0">
                <a:solidFill>
                  <a:schemeClr val="tx1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(-1.011)</a:t>
            </a:r>
            <a:r>
              <a:rPr lang="en-US" altLang="zh-CN" baseline="-18000" dirty="0" smtClean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×2</a:t>
            </a:r>
            <a:r>
              <a:rPr lang="en-US" altLang="zh-CN" baseline="30000" dirty="0" smtClean="0">
                <a:solidFill>
                  <a:schemeClr val="tx1"/>
                </a:solidFill>
                <a:cs typeface="Times New Roman" pitchFamily="18" charset="0"/>
              </a:rPr>
              <a:t>123-127</a:t>
            </a:r>
            <a:r>
              <a:rPr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       </a:t>
            </a:r>
            <a:r>
              <a:rPr lang="zh-CN" altLang="en-US" dirty="0" smtClean="0">
                <a:solidFill>
                  <a:schemeClr val="tx1"/>
                </a:solidFill>
                <a:cs typeface="Times New Roman" pitchFamily="18" charset="0"/>
              </a:rPr>
              <a:t>机器数为：</a:t>
            </a:r>
            <a:endParaRPr lang="en-US" altLang="zh-CN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26998" name="Rectangle 22"/>
          <p:cNvSpPr>
            <a:spLocks noChangeArrowheads="1"/>
          </p:cNvSpPr>
          <p:nvPr/>
        </p:nvSpPr>
        <p:spPr bwMode="auto">
          <a:xfrm>
            <a:off x="179388" y="2636912"/>
            <a:ext cx="8785225" cy="101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038" rIns="90000" bIns="46038">
            <a:spAutoFit/>
          </a:bodyPr>
          <a:lstStyle/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</a:t>
            </a:r>
            <a:r>
              <a:rPr lang="en-US" altLang="zh-CN" dirty="0" smtClean="0">
                <a:solidFill>
                  <a:srgbClr val="990099"/>
                </a:solidFill>
              </a:rPr>
              <a:t>— </a:t>
            </a:r>
            <a:r>
              <a:rPr lang="en-US" altLang="zh-CN" dirty="0" smtClean="0">
                <a:solidFill>
                  <a:schemeClr val="tx1"/>
                </a:solidFill>
              </a:rPr>
              <a:t>CC968000H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u="sng" dirty="0" smtClean="0">
                <a:solidFill>
                  <a:srgbClr val="FF3399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accent2"/>
                </a:solidFill>
                <a:cs typeface="Times New Roman" pitchFamily="18" charset="0"/>
              </a:rPr>
              <a:t>10011001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u="sng" dirty="0">
                <a:solidFill>
                  <a:srgbClr val="990099"/>
                </a:solidFill>
                <a:cs typeface="Times New Roman" pitchFamily="18" charset="0"/>
              </a:rPr>
              <a:t>00101101000000000000000</a:t>
            </a:r>
            <a:endParaRPr lang="en-US" altLang="zh-CN" dirty="0">
              <a:solidFill>
                <a:srgbClr val="990099"/>
              </a:solidFill>
              <a:cs typeface="Times New Roman" pitchFamily="18" charset="0"/>
            </a:endParaRPr>
          </a:p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chemeClr val="tx1"/>
                </a:solidFill>
              </a:rPr>
              <a:t>        N</a:t>
            </a:r>
            <a:r>
              <a:rPr lang="zh-CN" altLang="en-US" dirty="0">
                <a:solidFill>
                  <a:schemeClr val="tx1"/>
                </a:solidFill>
              </a:rPr>
              <a:t>为负数，浮点数为规格化数</a:t>
            </a:r>
            <a:r>
              <a:rPr lang="en-US" altLang="zh-CN" sz="2000" dirty="0" smtClean="0">
                <a:solidFill>
                  <a:schemeClr val="tx1"/>
                </a:solidFill>
              </a:rPr>
              <a:t>(∵1</a:t>
            </a:r>
            <a:r>
              <a:rPr lang="zh-CN" altLang="en-US" sz="2000" dirty="0">
                <a:solidFill>
                  <a:schemeClr val="tx1"/>
                </a:solidFill>
              </a:rPr>
              <a:t>＜</a:t>
            </a:r>
            <a:r>
              <a:rPr lang="en-US" altLang="zh-CN" sz="2000" dirty="0">
                <a:solidFill>
                  <a:schemeClr val="accent2"/>
                </a:solidFill>
              </a:rPr>
              <a:t>10011001</a:t>
            </a:r>
            <a:r>
              <a:rPr lang="zh-CN" altLang="en-US" sz="2000" dirty="0">
                <a:solidFill>
                  <a:schemeClr val="tx1"/>
                </a:solidFill>
              </a:rPr>
              <a:t>＜</a:t>
            </a:r>
            <a:r>
              <a:rPr lang="en-US" altLang="zh-CN" sz="2000" dirty="0">
                <a:solidFill>
                  <a:schemeClr val="tx1"/>
                </a:solidFill>
              </a:rPr>
              <a:t>254)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</a:p>
        </p:txBody>
      </p:sp>
      <p:grpSp>
        <p:nvGrpSpPr>
          <p:cNvPr id="127092" name="Group 116"/>
          <p:cNvGrpSpPr>
            <a:grpSpLocks/>
          </p:cNvGrpSpPr>
          <p:nvPr/>
        </p:nvGrpSpPr>
        <p:grpSpPr bwMode="auto">
          <a:xfrm>
            <a:off x="3059832" y="1772816"/>
            <a:ext cx="5040312" cy="360362"/>
            <a:chOff x="2019" y="1223"/>
            <a:chExt cx="3175" cy="227"/>
          </a:xfrm>
        </p:grpSpPr>
        <p:sp>
          <p:nvSpPr>
            <p:cNvPr id="127074" name="Text Box 98"/>
            <p:cNvSpPr txBox="1">
              <a:spLocks noChangeArrowheads="1"/>
            </p:cNvSpPr>
            <p:nvPr/>
          </p:nvSpPr>
          <p:spPr bwMode="auto">
            <a:xfrm>
              <a:off x="2019" y="1223"/>
              <a:ext cx="227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1 </a:t>
              </a:r>
              <a:endParaRPr lang="en-US" altLang="zh-CN" sz="2000" i="1" dirty="0">
                <a:solidFill>
                  <a:schemeClr val="tx1"/>
                </a:solidFill>
              </a:endParaRPr>
            </a:p>
          </p:txBody>
        </p:sp>
        <p:sp>
          <p:nvSpPr>
            <p:cNvPr id="127075" name="Text Box 99"/>
            <p:cNvSpPr txBox="1">
              <a:spLocks noChangeArrowheads="1"/>
            </p:cNvSpPr>
            <p:nvPr/>
          </p:nvSpPr>
          <p:spPr bwMode="auto">
            <a:xfrm>
              <a:off x="2246" y="1223"/>
              <a:ext cx="771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0111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1011</a:t>
              </a:r>
              <a:endParaRPr lang="en-US" altLang="zh-CN" sz="2000" i="1" dirty="0">
                <a:solidFill>
                  <a:schemeClr val="tx1"/>
                </a:solidFill>
              </a:endParaRPr>
            </a:p>
          </p:txBody>
        </p:sp>
        <p:sp>
          <p:nvSpPr>
            <p:cNvPr id="127076" name="Text Box 100"/>
            <p:cNvSpPr txBox="1">
              <a:spLocks noChangeArrowheads="1"/>
            </p:cNvSpPr>
            <p:nvPr/>
          </p:nvSpPr>
          <p:spPr bwMode="auto">
            <a:xfrm>
              <a:off x="3016" y="1223"/>
              <a:ext cx="2178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0110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0000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0000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0000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0000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000</a:t>
              </a:r>
              <a:endParaRPr lang="en-US" altLang="zh-CN" sz="20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7079" name="Rectangle 103"/>
          <p:cNvSpPr>
            <a:spLocks noChangeArrowheads="1"/>
          </p:cNvSpPr>
          <p:nvPr/>
        </p:nvSpPr>
        <p:spPr bwMode="auto">
          <a:xfrm>
            <a:off x="179388" y="3573016"/>
            <a:ext cx="8785225" cy="1477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038" rIns="90000" bIns="46038">
            <a:spAutoFit/>
          </a:bodyPr>
          <a:lstStyle/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 smtClean="0">
                <a:solidFill>
                  <a:schemeClr val="tx1"/>
                </a:solidFill>
              </a:rPr>
              <a:t>阶＝</a:t>
            </a:r>
            <a:r>
              <a:rPr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(10011001)</a:t>
            </a:r>
            <a:r>
              <a:rPr lang="en-US" altLang="zh-CN" baseline="-18000" dirty="0" smtClean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－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01111111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00011010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en-US" altLang="zh-CN" baseline="-18000" dirty="0" smtClean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26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20000" dirty="0">
                <a:solidFill>
                  <a:schemeClr val="tx1"/>
                </a:solidFill>
                <a:cs typeface="Times New Roman" pitchFamily="18" charset="0"/>
              </a:rPr>
              <a:t>10</a:t>
            </a:r>
          </a:p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 smtClean="0">
                <a:solidFill>
                  <a:schemeClr val="tx1"/>
                </a:solidFill>
              </a:rPr>
              <a:t>尾数</a:t>
            </a:r>
            <a:r>
              <a:rPr lang="zh-CN" altLang="en-US" dirty="0" smtClean="0">
                <a:solidFill>
                  <a:schemeClr val="tx1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.00101101)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1.17578125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20000" dirty="0">
                <a:solidFill>
                  <a:schemeClr val="tx1"/>
                </a:solidFill>
                <a:cs typeface="Times New Roman" pitchFamily="18" charset="0"/>
              </a:rPr>
              <a:t>10</a:t>
            </a:r>
          </a:p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chemeClr val="tx1"/>
                </a:solidFill>
              </a:rPr>
              <a:t>        ∴</a:t>
            </a:r>
            <a:r>
              <a:rPr lang="en-US" altLang="zh-CN" dirty="0" smtClean="0">
                <a:solidFill>
                  <a:schemeClr val="tx1"/>
                </a:solidFill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(―1)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×1.17578125</a:t>
            </a:r>
            <a:r>
              <a:rPr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×2</a:t>
            </a:r>
            <a:r>
              <a:rPr lang="en-US" altLang="zh-CN" baseline="30000" dirty="0" smtClean="0">
                <a:solidFill>
                  <a:schemeClr val="tx1"/>
                </a:solidFill>
                <a:cs typeface="Times New Roman" pitchFamily="18" charset="0"/>
              </a:rPr>
              <a:t>26</a:t>
            </a:r>
            <a:r>
              <a:rPr lang="zh-CN" altLang="en-US" dirty="0" smtClean="0">
                <a:solidFill>
                  <a:schemeClr val="tx1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-</a:t>
            </a:r>
            <a:r>
              <a:rPr lang="en-US" altLang="zh-CN" dirty="0" smtClean="0">
                <a:solidFill>
                  <a:schemeClr val="tx1"/>
                </a:solidFill>
              </a:rPr>
              <a:t>1.17578125×2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26</a:t>
            </a:r>
            <a:endParaRPr lang="en-US" altLang="zh-CN" baseline="30000" dirty="0">
              <a:solidFill>
                <a:schemeClr val="tx1"/>
              </a:solidFill>
            </a:endParaRPr>
          </a:p>
        </p:txBody>
      </p:sp>
      <p:sp>
        <p:nvSpPr>
          <p:cNvPr id="127082" name="Text Box 106"/>
          <p:cNvSpPr txBox="1">
            <a:spLocks noChangeArrowheads="1"/>
          </p:cNvSpPr>
          <p:nvPr/>
        </p:nvSpPr>
        <p:spPr bwMode="auto">
          <a:xfrm>
            <a:off x="179388" y="5157192"/>
            <a:ext cx="8785225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  </a:t>
            </a:r>
            <a:r>
              <a:rPr lang="en-US" altLang="zh-CN" dirty="0" smtClean="0">
                <a:solidFill>
                  <a:srgbClr val="FF3399"/>
                </a:solidFill>
              </a:rPr>
              <a:t>◇</a:t>
            </a:r>
            <a:r>
              <a:rPr lang="zh-CN" altLang="en-US" dirty="0">
                <a:solidFill>
                  <a:srgbClr val="FF3399"/>
                </a:solidFill>
              </a:rPr>
              <a:t>数值数据的表示</a:t>
            </a:r>
            <a:r>
              <a:rPr lang="zh-CN" altLang="en-US" dirty="0" smtClean="0">
                <a:solidFill>
                  <a:srgbClr val="FF3399"/>
                </a:solidFill>
              </a:rPr>
              <a:t>：</a:t>
            </a:r>
            <a:r>
              <a:rPr lang="zh-CN" altLang="en-US" u="sng" dirty="0" smtClean="0">
                <a:solidFill>
                  <a:schemeClr val="accent2"/>
                </a:solidFill>
              </a:rPr>
              <a:t>进制</a:t>
            </a:r>
            <a:r>
              <a:rPr lang="zh-CN" altLang="en-US" dirty="0" smtClean="0">
                <a:solidFill>
                  <a:schemeClr val="accent2"/>
                </a:solidFill>
              </a:rPr>
              <a:t>、 </a:t>
            </a:r>
            <a:r>
              <a:rPr lang="zh-CN" altLang="en-US" u="sng" dirty="0" smtClean="0">
                <a:solidFill>
                  <a:schemeClr val="accent2"/>
                </a:solidFill>
                <a:latin typeface="Times New Roman" pitchFamily="18" charset="0"/>
              </a:rPr>
              <a:t>格式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、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zh-CN" altLang="en-US" u="sng" dirty="0" smtClean="0">
                <a:solidFill>
                  <a:schemeClr val="accent2"/>
                </a:solidFill>
              </a:rPr>
              <a:t>编码</a:t>
            </a:r>
            <a:r>
              <a:rPr lang="zh-CN" altLang="en-US" dirty="0" smtClean="0">
                <a:solidFill>
                  <a:schemeClr val="tx1"/>
                </a:solidFill>
              </a:rPr>
              <a:t>、 </a:t>
            </a:r>
            <a:r>
              <a:rPr lang="zh-CN" altLang="en-US" u="sng" dirty="0" smtClean="0">
                <a:solidFill>
                  <a:schemeClr val="accent2"/>
                </a:solidFill>
              </a:rPr>
              <a:t>长度</a:t>
            </a:r>
            <a:r>
              <a:rPr lang="zh-CN" altLang="en-US" dirty="0" smtClean="0">
                <a:solidFill>
                  <a:schemeClr val="accent2"/>
                </a:solidFill>
              </a:rPr>
              <a:t> </a:t>
            </a:r>
            <a:endParaRPr lang="zh-CN" altLang="en-US" dirty="0">
              <a:solidFill>
                <a:schemeClr val="accent2"/>
              </a:solidFill>
            </a:endParaRPr>
          </a:p>
          <a:p>
            <a:pPr>
              <a:lnSpc>
                <a:spcPct val="135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        </a:t>
            </a:r>
            <a:r>
              <a:rPr lang="zh-CN" altLang="en-US" sz="1800" dirty="0" smtClean="0">
                <a:solidFill>
                  <a:schemeClr val="tx1"/>
                </a:solidFill>
              </a:rPr>
              <a:t>                 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二进制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r>
              <a:rPr lang="zh-CN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定点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浮点</a:t>
            </a:r>
            <a:r>
              <a:rPr lang="en-US" altLang="zh-CN" sz="1800" dirty="0">
                <a:solidFill>
                  <a:schemeClr val="tx1"/>
                </a:solidFill>
              </a:rPr>
              <a:t>) 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某种</a:t>
            </a:r>
            <a:r>
              <a:rPr lang="en-US" altLang="zh-CN" sz="1800" dirty="0">
                <a:solidFill>
                  <a:schemeClr val="tx1"/>
                </a:solidFill>
              </a:rPr>
              <a:t>) </a:t>
            </a:r>
            <a:r>
              <a:rPr lang="en-US" altLang="zh-CN" sz="1800" dirty="0" smtClean="0">
                <a:solidFill>
                  <a:schemeClr val="tx1"/>
                </a:solidFill>
              </a:rPr>
              <a:t>  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几种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en-US" altLang="zh-CN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7083" name="AutoShape 10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156524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12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12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95" grpId="0"/>
      <p:bldP spid="126997" grpId="0"/>
      <p:bldP spid="126998" grpId="0"/>
      <p:bldP spid="127079" grpId="0"/>
      <p:bldP spid="12708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53</a:t>
            </a:fld>
            <a:endParaRPr lang="en-US" altLang="zh-CN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四、非数值数据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的表示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388" y="901169"/>
            <a:ext cx="8785225" cy="347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1</a:t>
            </a:r>
            <a:r>
              <a:rPr lang="zh-CN" altLang="en-US" dirty="0" smtClean="0">
                <a:solidFill>
                  <a:srgbClr val="FF3399"/>
                </a:solidFill>
              </a:rPr>
              <a:t>、</a:t>
            </a:r>
            <a:r>
              <a:rPr lang="zh-CN" altLang="en-US" dirty="0">
                <a:solidFill>
                  <a:srgbClr val="FF3399"/>
                </a:solidFill>
              </a:rPr>
              <a:t>逻辑</a:t>
            </a:r>
            <a:r>
              <a:rPr lang="zh-CN" altLang="en-US" dirty="0" smtClean="0">
                <a:solidFill>
                  <a:srgbClr val="FF3399"/>
                </a:solidFill>
              </a:rPr>
              <a:t>数的</a:t>
            </a:r>
            <a:r>
              <a:rPr lang="zh-CN" altLang="en-US" dirty="0">
                <a:solidFill>
                  <a:srgbClr val="FF3399"/>
                </a:solidFill>
              </a:rPr>
              <a:t>表示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数学特征：</a:t>
            </a:r>
            <a:r>
              <a:rPr lang="zh-CN" altLang="en-US" dirty="0" smtClean="0">
                <a:solidFill>
                  <a:schemeClr val="accent2"/>
                </a:solidFill>
              </a:rPr>
              <a:t>值域</a:t>
            </a:r>
            <a:r>
              <a:rPr lang="zh-CN" altLang="en-US" dirty="0" smtClean="0">
                <a:solidFill>
                  <a:schemeClr val="tx1"/>
                </a:solidFill>
              </a:rPr>
              <a:t>为真和假，</a:t>
            </a:r>
            <a:r>
              <a:rPr lang="zh-CN" altLang="en-US" dirty="0" smtClean="0">
                <a:solidFill>
                  <a:schemeClr val="accent2"/>
                </a:solidFill>
              </a:rPr>
              <a:t>运算</a:t>
            </a:r>
            <a:r>
              <a:rPr lang="zh-CN" altLang="en-US" dirty="0" smtClean="0">
                <a:solidFill>
                  <a:schemeClr val="tx1"/>
                </a:solidFill>
              </a:rPr>
              <a:t>为与</a:t>
            </a:r>
            <a:r>
              <a:rPr lang="en-US" altLang="zh-CN" dirty="0">
                <a:solidFill>
                  <a:schemeClr val="tx1"/>
                </a:solidFill>
              </a:rPr>
              <a:t>(AND)</a:t>
            </a:r>
            <a:r>
              <a:rPr lang="zh-CN" altLang="en-US" dirty="0">
                <a:solidFill>
                  <a:schemeClr val="tx1"/>
                </a:solidFill>
              </a:rPr>
              <a:t>、或</a:t>
            </a:r>
            <a:r>
              <a:rPr lang="en-US" altLang="zh-CN" dirty="0">
                <a:solidFill>
                  <a:schemeClr val="tx1"/>
                </a:solidFill>
              </a:rPr>
              <a:t>(OR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*</a:t>
            </a:r>
            <a:r>
              <a:rPr lang="zh-CN" altLang="en-US" dirty="0">
                <a:solidFill>
                  <a:srgbClr val="C00000"/>
                </a:solidFill>
              </a:rPr>
              <a:t>逻辑数的表示方法： 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 smtClean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65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en-US" altLang="zh-CN" dirty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硬件支持的逻辑数类型：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79388" y="1772816"/>
            <a:ext cx="87852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 smtClean="0">
                <a:solidFill>
                  <a:srgbClr val="C00000"/>
                </a:solidFill>
              </a:rPr>
              <a:t>                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属性中不包含进制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pPr marL="1973263" indent="-1973263"/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</a:rPr>
              <a:t>    长度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i="1" dirty="0" smtClean="0">
                <a:solidFill>
                  <a:srgbClr val="990099"/>
                </a:solidFill>
                <a:latin typeface="+mn-lt"/>
              </a:rPr>
              <a:t>m</a:t>
            </a:r>
            <a:r>
              <a:rPr lang="zh-CN" altLang="en-US" dirty="0" smtClean="0">
                <a:solidFill>
                  <a:srgbClr val="990099"/>
                </a:solidFill>
                <a:latin typeface="+mn-lt"/>
              </a:rPr>
              <a:t>＝</a:t>
            </a:r>
            <a:r>
              <a:rPr lang="en-US" altLang="zh-CN" i="1" dirty="0" err="1" smtClean="0">
                <a:solidFill>
                  <a:srgbClr val="990099"/>
                </a:solidFill>
                <a:latin typeface="+mn-lt"/>
              </a:rPr>
              <a:t>k</a:t>
            </a:r>
            <a:r>
              <a:rPr lang="en-US" altLang="zh-CN" dirty="0" err="1" smtClean="0">
                <a:solidFill>
                  <a:srgbClr val="990099"/>
                </a:solidFill>
                <a:latin typeface="+mn-lt"/>
              </a:rPr>
              <a:t>×</a:t>
            </a:r>
            <a:r>
              <a:rPr lang="en-US" altLang="zh-CN" i="1" dirty="0" err="1" smtClean="0">
                <a:solidFill>
                  <a:srgbClr val="990099"/>
                </a:solidFill>
                <a:latin typeface="+mn-lt"/>
              </a:rPr>
              <a:t>w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w</a:t>
            </a: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r>
              <a:rPr lang="zh-CN" altLang="en-US" dirty="0" smtClean="0">
                <a:solidFill>
                  <a:schemeClr val="tx1"/>
                </a:solidFill>
              </a:rPr>
              <a:t>单元长度         </a:t>
            </a:r>
            <a:r>
              <a:rPr lang="zh-CN" altLang="en-US" sz="1800" dirty="0" smtClean="0">
                <a:solidFill>
                  <a:schemeClr val="tx1"/>
                </a:solidFill>
              </a:rPr>
              <a:t>←数据存储所需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1973263" indent="-1973263">
              <a:spcBef>
                <a:spcPts val="1200"/>
              </a:spcBef>
            </a:pPr>
            <a:r>
              <a:rPr lang="zh-CN" altLang="en-US" dirty="0" smtClean="0">
                <a:solidFill>
                  <a:schemeClr val="accent2"/>
                </a:solidFill>
              </a:rPr>
              <a:t>     格式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 marL="1973263" indent="-1973263"/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编码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907704" y="2833886"/>
            <a:ext cx="496870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/>
            <a:r>
              <a:rPr lang="zh-CN" altLang="en-US" dirty="0" smtClean="0">
                <a:solidFill>
                  <a:srgbClr val="990099"/>
                </a:solidFill>
              </a:rPr>
              <a:t>位向量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每个</a:t>
            </a:r>
            <a:r>
              <a:rPr lang="zh-CN" altLang="en-US" sz="2000" dirty="0">
                <a:solidFill>
                  <a:schemeClr val="tx1"/>
                </a:solidFill>
              </a:rPr>
              <a:t>逻辑</a:t>
            </a:r>
            <a:r>
              <a:rPr lang="zh-CN" altLang="en-US" sz="2000" dirty="0" smtClean="0">
                <a:solidFill>
                  <a:schemeClr val="tx1"/>
                </a:solidFill>
              </a:rPr>
              <a:t>数占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</a:rPr>
              <a:t>位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pPr marL="1973263" indent="-1973263"/>
            <a:r>
              <a:rPr lang="zh-CN" altLang="en-US" dirty="0">
                <a:solidFill>
                  <a:schemeClr val="tx1"/>
                </a:solidFill>
              </a:rPr>
              <a:t>各个位</a:t>
            </a:r>
            <a:r>
              <a:rPr lang="zh-CN" altLang="en-US" u="sng" dirty="0">
                <a:solidFill>
                  <a:srgbClr val="990099"/>
                </a:solidFill>
              </a:rPr>
              <a:t>独立编码</a:t>
            </a:r>
            <a:r>
              <a:rPr lang="zh-CN" altLang="en-US" dirty="0" smtClean="0">
                <a:solidFill>
                  <a:schemeClr val="tx1"/>
                </a:solidFill>
              </a:rPr>
              <a:t>，用</a:t>
            </a:r>
            <a:r>
              <a:rPr lang="en-US" altLang="zh-CN" dirty="0">
                <a:solidFill>
                  <a:schemeClr val="tx1"/>
                </a:solidFill>
              </a:rPr>
              <a:t>1/0</a:t>
            </a:r>
            <a:r>
              <a:rPr lang="zh-CN" altLang="en-US" dirty="0">
                <a:solidFill>
                  <a:schemeClr val="tx1"/>
                </a:solidFill>
              </a:rPr>
              <a:t>表示真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假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5508104" y="2636912"/>
            <a:ext cx="2592387" cy="650875"/>
            <a:chOff x="2018" y="2158"/>
            <a:chExt cx="1633" cy="410"/>
          </a:xfrm>
        </p:grpSpPr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2064" y="2158"/>
              <a:ext cx="1587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b</a:t>
              </a:r>
              <a:r>
                <a:rPr lang="en-US" altLang="zh-CN" sz="1600" i="1" baseline="-18000" dirty="0" smtClean="0">
                  <a:solidFill>
                    <a:schemeClr val="tx1"/>
                  </a:solidFill>
                  <a:latin typeface="+mn-lt"/>
                </a:rPr>
                <a:t>m</a:t>
              </a:r>
              <a:r>
                <a:rPr lang="en-US" altLang="zh-CN" sz="1600" baseline="-18000" dirty="0" smtClean="0">
                  <a:solidFill>
                    <a:schemeClr val="tx1"/>
                  </a:solidFill>
                </a:rPr>
                <a:t>-1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                 </a:t>
              </a:r>
              <a:r>
                <a:rPr lang="en-US" altLang="zh-CN" sz="1600" dirty="0">
                  <a:solidFill>
                    <a:schemeClr val="tx1"/>
                  </a:solidFill>
                </a:rPr>
                <a:t>b</a:t>
              </a:r>
              <a:r>
                <a:rPr lang="en-US" altLang="zh-CN" sz="1600" baseline="-20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2018" y="2340"/>
              <a:ext cx="1633" cy="228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 smtClean="0">
                  <a:solidFill>
                    <a:schemeClr val="tx1"/>
                  </a:solidFill>
                </a:rPr>
                <a:t>L</a:t>
              </a:r>
              <a:r>
                <a:rPr lang="en-US" altLang="zh-CN" sz="2000" i="1" baseline="-18000" dirty="0" smtClean="0">
                  <a:solidFill>
                    <a:schemeClr val="tx1"/>
                  </a:solidFill>
                  <a:latin typeface="+mn-lt"/>
                </a:rPr>
                <a:t>m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-1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 smtClean="0">
                  <a:solidFill>
                    <a:schemeClr val="tx1"/>
                  </a:solidFill>
                </a:rPr>
                <a:t>L</a:t>
              </a:r>
              <a:r>
                <a:rPr lang="en-US" altLang="zh-CN" sz="2000" i="1" baseline="-18000" dirty="0" smtClean="0">
                  <a:solidFill>
                    <a:schemeClr val="tx1"/>
                  </a:solidFill>
                  <a:latin typeface="+mn-lt"/>
                </a:rPr>
                <a:t>m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-2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 </a:t>
              </a:r>
              <a:r>
                <a:rPr lang="en-US" altLang="zh-CN" sz="20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L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 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L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>
              <a:off x="2360" y="234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2723" y="234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3016" y="234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3334" y="234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Text Box 38"/>
          <p:cNvSpPr txBox="1">
            <a:spLocks noChangeArrowheads="1"/>
          </p:cNvSpPr>
          <p:nvPr/>
        </p:nvSpPr>
        <p:spPr bwMode="auto">
          <a:xfrm>
            <a:off x="179388" y="4253314"/>
            <a:ext cx="8785225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逻辑数的运算规则：</a:t>
            </a:r>
            <a:r>
              <a:rPr lang="zh-CN" altLang="en-US" dirty="0" smtClean="0">
                <a:solidFill>
                  <a:schemeClr val="accent2"/>
                </a:solidFill>
              </a:rPr>
              <a:t>类型为</a:t>
            </a:r>
            <a:r>
              <a:rPr lang="zh-CN" altLang="en-US" dirty="0" smtClean="0">
                <a:solidFill>
                  <a:schemeClr val="tx1"/>
                </a:solidFill>
              </a:rPr>
              <a:t>与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非，</a:t>
            </a:r>
            <a:r>
              <a:rPr lang="zh-CN" altLang="en-US" dirty="0" smtClean="0">
                <a:solidFill>
                  <a:schemeClr val="accent2"/>
                </a:solidFill>
              </a:rPr>
              <a:t>规则为</a:t>
            </a:r>
            <a:r>
              <a:rPr lang="zh-CN" altLang="en-US" u="sng" dirty="0" smtClean="0">
                <a:solidFill>
                  <a:schemeClr val="tx1"/>
                </a:solidFill>
              </a:rPr>
              <a:t>按位运算</a:t>
            </a:r>
            <a:endParaRPr lang="en-US" altLang="zh-CN" u="sng" dirty="0" smtClean="0">
              <a:solidFill>
                <a:schemeClr val="tx1"/>
              </a:solidFill>
            </a:endParaRPr>
          </a:p>
          <a:p>
            <a:pPr marL="1885950" indent="-1885950"/>
            <a:r>
              <a:rPr lang="en-US" altLang="zh-CN" dirty="0" smtClean="0">
                <a:solidFill>
                  <a:srgbClr val="990099"/>
                </a:solidFill>
              </a:rPr>
              <a:t>      </a:t>
            </a:r>
            <a:r>
              <a:rPr lang="zh-CN" altLang="en-US" dirty="0" smtClean="0">
                <a:solidFill>
                  <a:srgbClr val="990099"/>
                </a:solidFill>
              </a:rPr>
              <a:t>示例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en-US" altLang="zh-CN" sz="2200" spc="-30" dirty="0" smtClean="0">
                <a:solidFill>
                  <a:schemeClr val="tx1"/>
                </a:solidFill>
              </a:rPr>
              <a:t>C</a:t>
            </a:r>
            <a:r>
              <a:rPr lang="zh-CN" altLang="en-US" sz="2200" spc="-30" dirty="0" smtClean="0">
                <a:solidFill>
                  <a:schemeClr val="tx1"/>
                </a:solidFill>
              </a:rPr>
              <a:t>语言中的</a:t>
            </a:r>
            <a:r>
              <a:rPr lang="en-US" altLang="zh-CN" sz="2200" spc="-30" dirty="0" smtClean="0">
                <a:solidFill>
                  <a:schemeClr val="tx1"/>
                </a:solidFill>
                <a:latin typeface="+mn-ea"/>
              </a:rPr>
              <a:t>&amp;</a:t>
            </a:r>
            <a:r>
              <a:rPr lang="zh-CN" altLang="en-US" sz="2200" spc="-30" dirty="0" smtClean="0">
                <a:solidFill>
                  <a:schemeClr val="tx1"/>
                </a:solidFill>
              </a:rPr>
              <a:t>、</a:t>
            </a:r>
            <a:r>
              <a:rPr lang="en-US" altLang="zh-CN" sz="2200" spc="-30" dirty="0" smtClean="0">
                <a:solidFill>
                  <a:schemeClr val="tx1"/>
                </a:solidFill>
              </a:rPr>
              <a:t>|</a:t>
            </a:r>
            <a:r>
              <a:rPr lang="zh-CN" altLang="en-US" sz="2200" spc="-30" dirty="0" smtClean="0">
                <a:solidFill>
                  <a:schemeClr val="tx1"/>
                </a:solidFill>
              </a:rPr>
              <a:t>、</a:t>
            </a:r>
            <a:r>
              <a:rPr lang="en-US" altLang="zh-CN" sz="2200" spc="-30" dirty="0" smtClean="0">
                <a:solidFill>
                  <a:schemeClr val="tx1"/>
                </a:solidFill>
                <a:latin typeface="+mn-lt"/>
              </a:rPr>
              <a:t>~</a:t>
            </a:r>
            <a:r>
              <a:rPr lang="zh-CN" altLang="en-US" sz="2200" spc="-30" dirty="0" smtClean="0">
                <a:solidFill>
                  <a:schemeClr val="tx1"/>
                </a:solidFill>
              </a:rPr>
              <a:t>都是按位运算，</a:t>
            </a:r>
            <a:endParaRPr lang="en-US" altLang="zh-CN" sz="2200" spc="-30" dirty="0" smtClean="0">
              <a:solidFill>
                <a:schemeClr val="tx1"/>
              </a:solidFill>
            </a:endParaRPr>
          </a:p>
          <a:p>
            <a:pPr marL="1885950" indent="-1885950"/>
            <a:r>
              <a:rPr lang="en-US" altLang="zh-CN" sz="2200" spc="-3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2200" spc="-30" dirty="0" smtClean="0">
                <a:solidFill>
                  <a:schemeClr val="tx1"/>
                </a:solidFill>
                <a:latin typeface="+mn-ea"/>
              </a:rPr>
              <a:t>                     &amp;&amp;</a:t>
            </a:r>
            <a:r>
              <a:rPr lang="zh-CN" altLang="en-US" sz="2200" spc="-30" dirty="0">
                <a:solidFill>
                  <a:schemeClr val="tx1"/>
                </a:solidFill>
              </a:rPr>
              <a:t>、</a:t>
            </a:r>
            <a:r>
              <a:rPr lang="en-US" altLang="zh-CN" sz="2200" spc="-30" dirty="0" smtClean="0">
                <a:solidFill>
                  <a:schemeClr val="tx1"/>
                </a:solidFill>
                <a:latin typeface="方正兰亭超细黑简体" pitchFamily="2" charset="-122"/>
                <a:ea typeface="方正兰亭超细黑简体" pitchFamily="2" charset="-122"/>
              </a:rPr>
              <a:t>||</a:t>
            </a:r>
            <a:r>
              <a:rPr lang="zh-CN" altLang="en-US" sz="2200" spc="-30" dirty="0" smtClean="0">
                <a:solidFill>
                  <a:schemeClr val="tx1"/>
                </a:solidFill>
              </a:rPr>
              <a:t>在编译时会转换</a:t>
            </a:r>
            <a:r>
              <a:rPr lang="zh-CN" altLang="en-US" sz="2200" spc="-30" dirty="0">
                <a:solidFill>
                  <a:schemeClr val="tx1"/>
                </a:solidFill>
              </a:rPr>
              <a:t>为算术运算</a:t>
            </a:r>
            <a:r>
              <a:rPr lang="en-US" altLang="zh-CN" sz="2000" spc="-30" dirty="0">
                <a:solidFill>
                  <a:schemeClr val="tx1"/>
                </a:solidFill>
              </a:rPr>
              <a:t>(</a:t>
            </a:r>
            <a:r>
              <a:rPr lang="zh-CN" altLang="en-US" sz="2000" spc="-30" dirty="0">
                <a:solidFill>
                  <a:schemeClr val="tx1"/>
                </a:solidFill>
              </a:rPr>
              <a:t>非零表示真</a:t>
            </a:r>
            <a:r>
              <a:rPr lang="en-US" altLang="zh-CN" sz="2000" spc="-30" dirty="0">
                <a:solidFill>
                  <a:schemeClr val="tx1"/>
                </a:solidFill>
              </a:rPr>
              <a:t>)</a:t>
            </a:r>
            <a:endParaRPr lang="zh-CN" altLang="en-US" sz="2000" spc="-30" dirty="0">
              <a:solidFill>
                <a:schemeClr val="tx1"/>
              </a:solidFill>
            </a:endParaRPr>
          </a:p>
          <a:p>
            <a:pPr marL="1973263" indent="-1973263"/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16" name="Text Box 39"/>
          <p:cNvSpPr txBox="1">
            <a:spLocks noChangeArrowheads="1"/>
          </p:cNvSpPr>
          <p:nvPr/>
        </p:nvSpPr>
        <p:spPr bwMode="auto">
          <a:xfrm>
            <a:off x="142844" y="5611306"/>
            <a:ext cx="88583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*逻辑运算的实现方法：</a:t>
            </a:r>
            <a:r>
              <a:rPr lang="zh-CN" altLang="en-US" spc="-30" dirty="0" smtClean="0">
                <a:solidFill>
                  <a:schemeClr val="tx1"/>
                </a:solidFill>
              </a:rPr>
              <a:t>复用加减运算部件</a:t>
            </a:r>
            <a:r>
              <a:rPr lang="en-US" altLang="zh-CN" sz="2000" spc="-30" dirty="0" smtClean="0">
                <a:solidFill>
                  <a:schemeClr val="tx1"/>
                </a:solidFill>
              </a:rPr>
              <a:t>(</a:t>
            </a:r>
            <a:r>
              <a:rPr lang="zh-CN" altLang="en-US" sz="2000" spc="-30" dirty="0" smtClean="0">
                <a:solidFill>
                  <a:schemeClr val="tx1"/>
                </a:solidFill>
              </a:rPr>
              <a:t>位间无</a:t>
            </a:r>
            <a:r>
              <a:rPr lang="zh-CN" altLang="en-US" sz="2000" spc="-30" dirty="0">
                <a:solidFill>
                  <a:schemeClr val="tx1"/>
                </a:solidFill>
              </a:rPr>
              <a:t>进位</a:t>
            </a:r>
            <a:r>
              <a:rPr lang="en-US" altLang="zh-CN" sz="2000" spc="-30" dirty="0" smtClean="0">
                <a:solidFill>
                  <a:schemeClr val="tx1"/>
                </a:solidFill>
              </a:rPr>
              <a:t>)</a:t>
            </a:r>
            <a:endParaRPr lang="zh-CN" altLang="en-US" sz="1800" spc="-30" dirty="0">
              <a:solidFill>
                <a:schemeClr val="tx1"/>
              </a:solidFill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3923928" y="3739098"/>
            <a:ext cx="489666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/>
            <a:r>
              <a:rPr lang="zh-CN" altLang="en-US" dirty="0" smtClean="0">
                <a:solidFill>
                  <a:schemeClr val="tx1"/>
                </a:solidFill>
              </a:rPr>
              <a:t>常有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多种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</a:rPr>
              <a:t>长度与整数</a:t>
            </a:r>
            <a:r>
              <a:rPr lang="zh-CN" altLang="en-US" sz="2000" u="sng" dirty="0" smtClean="0">
                <a:solidFill>
                  <a:schemeClr val="tx1"/>
                </a:solidFill>
                <a:latin typeface="+mn-lt"/>
              </a:rPr>
              <a:t>相同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AutoShape 29"/>
          <p:cNvSpPr>
            <a:spLocks/>
          </p:cNvSpPr>
          <p:nvPr/>
        </p:nvSpPr>
        <p:spPr bwMode="auto">
          <a:xfrm>
            <a:off x="7452320" y="3530732"/>
            <a:ext cx="1547664" cy="330316"/>
          </a:xfrm>
          <a:prstGeom prst="borderCallout2">
            <a:avLst>
              <a:gd name="adj1" fmla="val 48385"/>
              <a:gd name="adj2" fmla="val 332"/>
              <a:gd name="adj3" fmla="val 47536"/>
              <a:gd name="adj4" fmla="val -13803"/>
              <a:gd name="adj5" fmla="val 114642"/>
              <a:gd name="adj6" fmla="val -24964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共用同一部件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9" name="AutoShape 24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75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5" grpId="0"/>
      <p:bldP spid="16" grpId="0"/>
      <p:bldP spid="17" grpId="0"/>
      <p:bldP spid="18" grpId="0" animBg="1"/>
      <p:bldP spid="18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3068-5D80-43A5-B2B8-6C419445BC5B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2</a:t>
            </a:r>
            <a:r>
              <a:rPr lang="zh-CN" altLang="en-US" dirty="0" smtClean="0">
                <a:solidFill>
                  <a:srgbClr val="FF3399"/>
                </a:solidFill>
              </a:rPr>
              <a:t>、字符的</a:t>
            </a:r>
            <a:r>
              <a:rPr lang="zh-CN" altLang="en-US" dirty="0">
                <a:solidFill>
                  <a:srgbClr val="FF3399"/>
                </a:solidFill>
              </a:rPr>
              <a:t>表示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指字符的</a:t>
            </a:r>
            <a:r>
              <a:rPr lang="zh-CN" altLang="en-US" u="sng" dirty="0">
                <a:solidFill>
                  <a:schemeClr val="tx1"/>
                </a:solidFill>
              </a:rPr>
              <a:t>交换码</a:t>
            </a:r>
            <a:r>
              <a:rPr lang="zh-CN" altLang="en-US" dirty="0">
                <a:solidFill>
                  <a:schemeClr val="tx1"/>
                </a:solidFill>
              </a:rPr>
              <a:t>在</a:t>
            </a:r>
            <a:r>
              <a:rPr lang="zh-CN" altLang="en-US" u="sng" dirty="0">
                <a:solidFill>
                  <a:schemeClr val="accent2"/>
                </a:solidFill>
              </a:rPr>
              <a:t>存储</a:t>
            </a:r>
            <a:r>
              <a:rPr lang="en-US" altLang="zh-CN" u="sng" dirty="0">
                <a:solidFill>
                  <a:schemeClr val="accent2"/>
                </a:solidFill>
              </a:rPr>
              <a:t>/</a:t>
            </a:r>
            <a:r>
              <a:rPr lang="zh-CN" altLang="en-US" u="sng" dirty="0">
                <a:solidFill>
                  <a:schemeClr val="accent2"/>
                </a:solidFill>
              </a:rPr>
              <a:t>处理时</a:t>
            </a:r>
            <a:r>
              <a:rPr lang="zh-CN" altLang="en-US" dirty="0">
                <a:solidFill>
                  <a:schemeClr val="tx1"/>
                </a:solidFill>
              </a:rPr>
              <a:t>的编码方式，即</a:t>
            </a:r>
            <a:r>
              <a:rPr lang="zh-CN" altLang="en-US" dirty="0" smtClean="0">
                <a:solidFill>
                  <a:schemeClr val="tx1"/>
                </a:solidFill>
              </a:rPr>
              <a:t>字符的</a:t>
            </a:r>
            <a:r>
              <a:rPr lang="zh-CN" altLang="en-US" u="sng" dirty="0" smtClean="0">
                <a:solidFill>
                  <a:srgbClr val="990099"/>
                </a:solidFill>
              </a:rPr>
              <a:t>内码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1987" name="Text Box 83"/>
          <p:cNvSpPr txBox="1">
            <a:spLocks noChangeArrowheads="1"/>
          </p:cNvSpPr>
          <p:nvPr/>
        </p:nvSpPr>
        <p:spPr bwMode="auto">
          <a:xfrm>
            <a:off x="179388" y="1268760"/>
            <a:ext cx="8785225" cy="294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字符的</a:t>
            </a:r>
            <a:r>
              <a:rPr lang="zh-CN" altLang="en-US" dirty="0">
                <a:solidFill>
                  <a:srgbClr val="C00000"/>
                </a:solidFill>
              </a:rPr>
              <a:t>表示方法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endParaRPr lang="zh-CN" altLang="en-US" sz="2000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  长度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进制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sz="1400" dirty="0" smtClean="0">
              <a:solidFill>
                <a:schemeClr val="accent2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solidFill>
                  <a:schemeClr val="accent2"/>
                </a:solidFill>
              </a:rPr>
              <a:t>     格式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</a:rPr>
              <a:t>    编码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*</a:t>
            </a:r>
            <a:r>
              <a:rPr lang="zh-CN" altLang="en-US" dirty="0">
                <a:solidFill>
                  <a:srgbClr val="C00000"/>
                </a:solidFill>
              </a:rPr>
              <a:t>硬件支持的字符类型：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252021" name="Text Box 117"/>
          <p:cNvSpPr txBox="1">
            <a:spLocks noChangeArrowheads="1"/>
          </p:cNvSpPr>
          <p:nvPr/>
        </p:nvSpPr>
        <p:spPr bwMode="auto">
          <a:xfrm>
            <a:off x="179388" y="4133403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en-US" altLang="zh-CN" dirty="0" smtClean="0">
                <a:solidFill>
                  <a:srgbClr val="990099"/>
                </a:solidFill>
              </a:rPr>
              <a:t>  </a:t>
            </a:r>
            <a:r>
              <a:rPr lang="zh-CN" altLang="en-US" dirty="0" smtClean="0">
                <a:solidFill>
                  <a:srgbClr val="990099"/>
                </a:solidFill>
              </a:rPr>
              <a:t>示例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常见</a:t>
            </a:r>
            <a:r>
              <a:rPr lang="zh-CN" altLang="en-US" dirty="0" smtClean="0">
                <a:solidFill>
                  <a:schemeClr val="tx1"/>
                </a:solidFill>
              </a:rPr>
              <a:t>字符表示：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假设</a:t>
            </a:r>
            <a:r>
              <a:rPr lang="en-US" altLang="zh-CN" sz="2000" dirty="0" smtClean="0">
                <a:solidFill>
                  <a:schemeClr val="tx1"/>
                </a:solidFill>
              </a:rPr>
              <a:t>MEM</a:t>
            </a:r>
            <a:r>
              <a:rPr lang="zh-CN" altLang="en-US" sz="2000" dirty="0" smtClean="0">
                <a:solidFill>
                  <a:schemeClr val="tx1"/>
                </a:solidFill>
              </a:rPr>
              <a:t>按字节编址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52139" name="Group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923620"/>
              </p:ext>
            </p:extLst>
          </p:nvPr>
        </p:nvGraphicFramePr>
        <p:xfrm>
          <a:off x="1427860" y="4687401"/>
          <a:ext cx="7176588" cy="1379590"/>
        </p:xfrm>
        <a:graphic>
          <a:graphicData uri="http://schemas.openxmlformats.org/drawingml/2006/table">
            <a:tbl>
              <a:tblPr/>
              <a:tblGrid>
                <a:gridCol w="1739890"/>
                <a:gridCol w="1571636"/>
                <a:gridCol w="2640926"/>
                <a:gridCol w="1224136"/>
              </a:tblGrid>
              <a:tr h="357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字符集种类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交换码长度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内码长度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占地址数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ASCII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8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 7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Unicode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UTF-8(1B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6B)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UTF16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GB2312-80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16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=14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2146" name="AutoShape 2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147" name="AutoShape 24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144" name="Text Box 240"/>
          <p:cNvSpPr txBox="1">
            <a:spLocks noChangeArrowheads="1"/>
          </p:cNvSpPr>
          <p:nvPr/>
        </p:nvSpPr>
        <p:spPr bwMode="auto">
          <a:xfrm>
            <a:off x="1962014" y="2177430"/>
            <a:ext cx="1889906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二进制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定点格式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无符号编码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479236" y="2239129"/>
            <a:ext cx="3765172" cy="1402539"/>
            <a:chOff x="2267744" y="2242485"/>
            <a:chExt cx="3765172" cy="1402539"/>
          </a:xfrm>
        </p:grpSpPr>
        <p:sp>
          <p:nvSpPr>
            <p:cNvPr id="32" name="Text Box 100"/>
            <p:cNvSpPr txBox="1">
              <a:spLocks noChangeArrowheads="1"/>
            </p:cNvSpPr>
            <p:nvPr/>
          </p:nvSpPr>
          <p:spPr bwMode="auto">
            <a:xfrm>
              <a:off x="4645321" y="2386501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>
              <a:defPPr>
                <a:defRPr lang="zh-CN"/>
              </a:defPPr>
              <a:lvl1pPr>
                <a:lnSpc>
                  <a:spcPct val="80000"/>
                </a:lnSpc>
                <a:defRPr sz="2000" i="1">
                  <a:solidFill>
                    <a:schemeClr val="tx1"/>
                  </a:solidFill>
                  <a:latin typeface="+mn-lt"/>
                </a:defRPr>
              </a:lvl1pPr>
            </a:lstStyle>
            <a:p>
              <a:r>
                <a:rPr lang="en-US" altLang="zh-CN" b="0" dirty="0"/>
                <a:t>n</a:t>
              </a:r>
            </a:p>
          </p:txBody>
        </p:sp>
        <p:sp>
          <p:nvSpPr>
            <p:cNvPr id="33" name="Text Box 101"/>
            <p:cNvSpPr txBox="1">
              <a:spLocks noChangeArrowheads="1"/>
            </p:cNvSpPr>
            <p:nvPr/>
          </p:nvSpPr>
          <p:spPr bwMode="auto">
            <a:xfrm>
              <a:off x="3492053" y="2602327"/>
              <a:ext cx="2447925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 smtClean="0">
                  <a:solidFill>
                    <a:schemeClr val="tx1"/>
                  </a:solidFill>
                </a:rPr>
                <a:t>C</a:t>
              </a:r>
              <a:r>
                <a:rPr lang="en-US" altLang="zh-CN" sz="2000" i="1" baseline="-18000" dirty="0" smtClean="0">
                  <a:solidFill>
                    <a:schemeClr val="tx1"/>
                  </a:solidFill>
                  <a:latin typeface="+mn-lt"/>
                </a:rPr>
                <a:t>n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-1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 smtClean="0">
                  <a:solidFill>
                    <a:schemeClr val="tx1"/>
                  </a:solidFill>
                </a:rPr>
                <a:t>C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+mn-lt"/>
                </a:rPr>
                <a:t>n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-2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 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C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C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" name="Line 102"/>
            <p:cNvSpPr>
              <a:spLocks noChangeShapeType="1"/>
            </p:cNvSpPr>
            <p:nvPr/>
          </p:nvSpPr>
          <p:spPr bwMode="auto">
            <a:xfrm>
              <a:off x="3491260" y="2437604"/>
              <a:ext cx="793" cy="1439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Line 103"/>
            <p:cNvSpPr>
              <a:spLocks noChangeShapeType="1"/>
            </p:cNvSpPr>
            <p:nvPr/>
          </p:nvSpPr>
          <p:spPr bwMode="auto">
            <a:xfrm flipH="1">
              <a:off x="5941565" y="2242485"/>
              <a:ext cx="1" cy="3598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Line 104"/>
            <p:cNvSpPr>
              <a:spLocks noChangeShapeType="1"/>
            </p:cNvSpPr>
            <p:nvPr/>
          </p:nvSpPr>
          <p:spPr bwMode="auto">
            <a:xfrm flipH="1">
              <a:off x="3492053" y="2503206"/>
              <a:ext cx="10080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Line 105"/>
            <p:cNvSpPr>
              <a:spLocks noChangeShapeType="1"/>
            </p:cNvSpPr>
            <p:nvPr/>
          </p:nvSpPr>
          <p:spPr bwMode="auto">
            <a:xfrm>
              <a:off x="4931916" y="2502685"/>
              <a:ext cx="10080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Text Box 106"/>
            <p:cNvSpPr txBox="1">
              <a:spLocks noChangeArrowheads="1"/>
            </p:cNvSpPr>
            <p:nvPr/>
          </p:nvSpPr>
          <p:spPr bwMode="auto">
            <a:xfrm>
              <a:off x="2412553" y="2602327"/>
              <a:ext cx="1081088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 smtClean="0">
                  <a:solidFill>
                    <a:schemeClr val="tx1"/>
                  </a:solidFill>
                </a:rPr>
                <a:t>K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+mn-lt"/>
                </a:rPr>
                <a:t>p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-1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K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9" name="Line 107"/>
            <p:cNvSpPr>
              <a:spLocks noChangeShapeType="1"/>
            </p:cNvSpPr>
            <p:nvPr/>
          </p:nvSpPr>
          <p:spPr bwMode="auto">
            <a:xfrm>
              <a:off x="2411760" y="2242485"/>
              <a:ext cx="793" cy="3598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Text Box 108"/>
            <p:cNvSpPr txBox="1">
              <a:spLocks noChangeArrowheads="1"/>
            </p:cNvSpPr>
            <p:nvPr/>
          </p:nvSpPr>
          <p:spPr bwMode="auto">
            <a:xfrm>
              <a:off x="2844353" y="2386501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>
              <a:defPPr>
                <a:defRPr lang="zh-CN"/>
              </a:defPPr>
              <a:lvl1pPr>
                <a:lnSpc>
                  <a:spcPct val="80000"/>
                </a:lnSpc>
                <a:defRPr sz="2000" i="1">
                  <a:solidFill>
                    <a:schemeClr val="tx1"/>
                  </a:solidFill>
                  <a:latin typeface="+mn-lt"/>
                </a:defRPr>
              </a:lvl1pPr>
            </a:lstStyle>
            <a:p>
              <a:r>
                <a:rPr lang="en-US" altLang="zh-CN" b="0" dirty="0"/>
                <a:t>p</a:t>
              </a:r>
            </a:p>
          </p:txBody>
        </p:sp>
        <p:sp>
          <p:nvSpPr>
            <p:cNvPr id="41" name="Line 109"/>
            <p:cNvSpPr>
              <a:spLocks noChangeShapeType="1"/>
            </p:cNvSpPr>
            <p:nvPr/>
          </p:nvSpPr>
          <p:spPr bwMode="auto">
            <a:xfrm flipH="1">
              <a:off x="2412553" y="2502685"/>
              <a:ext cx="3587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Line 110"/>
            <p:cNvSpPr>
              <a:spLocks noChangeShapeType="1"/>
            </p:cNvSpPr>
            <p:nvPr/>
          </p:nvSpPr>
          <p:spPr bwMode="auto">
            <a:xfrm>
              <a:off x="3060253" y="2502685"/>
              <a:ext cx="4318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AutoShape 111"/>
            <p:cNvSpPr>
              <a:spLocks/>
            </p:cNvSpPr>
            <p:nvPr/>
          </p:nvSpPr>
          <p:spPr bwMode="auto">
            <a:xfrm rot="16200000">
              <a:off x="4681091" y="1773404"/>
              <a:ext cx="71438" cy="2449513"/>
            </a:xfrm>
            <a:prstGeom prst="leftBrace">
              <a:avLst>
                <a:gd name="adj1" fmla="val 28574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AutoShape 112"/>
            <p:cNvSpPr>
              <a:spLocks/>
            </p:cNvSpPr>
            <p:nvPr/>
          </p:nvSpPr>
          <p:spPr bwMode="auto">
            <a:xfrm rot="16200000">
              <a:off x="2915791" y="2459204"/>
              <a:ext cx="71438" cy="1079500"/>
            </a:xfrm>
            <a:prstGeom prst="leftBrace">
              <a:avLst>
                <a:gd name="adj1" fmla="val 12592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Text Box 113"/>
            <p:cNvSpPr txBox="1">
              <a:spLocks noChangeArrowheads="1"/>
            </p:cNvSpPr>
            <p:nvPr/>
          </p:nvSpPr>
          <p:spPr bwMode="auto">
            <a:xfrm>
              <a:off x="2628453" y="3069084"/>
              <a:ext cx="302418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扩展位        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交换</a:t>
              </a:r>
              <a:r>
                <a:rPr lang="zh-CN" altLang="en-US" sz="1800" dirty="0">
                  <a:solidFill>
                    <a:schemeClr val="tx1"/>
                  </a:solidFill>
                </a:rPr>
                <a:t>码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 Box 114"/>
            <p:cNvSpPr txBox="1">
              <a:spLocks noChangeArrowheads="1"/>
            </p:cNvSpPr>
            <p:nvPr/>
          </p:nvSpPr>
          <p:spPr bwMode="auto">
            <a:xfrm>
              <a:off x="4141341" y="2242485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0" i="1" dirty="0" smtClean="0">
                  <a:solidFill>
                    <a:schemeClr val="tx1"/>
                  </a:solidFill>
                  <a:latin typeface="+mn-lt"/>
                </a:rPr>
                <a:t>m</a:t>
              </a:r>
              <a:endParaRPr lang="en-US" altLang="zh-CN" sz="2000" b="0" i="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7" name="Line 115"/>
            <p:cNvSpPr>
              <a:spLocks noChangeShapeType="1"/>
            </p:cNvSpPr>
            <p:nvPr/>
          </p:nvSpPr>
          <p:spPr bwMode="auto">
            <a:xfrm>
              <a:off x="4429173" y="2355931"/>
              <a:ext cx="151239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Line 116"/>
            <p:cNvSpPr>
              <a:spLocks noChangeShapeType="1"/>
            </p:cNvSpPr>
            <p:nvPr/>
          </p:nvSpPr>
          <p:spPr bwMode="auto">
            <a:xfrm flipH="1">
              <a:off x="2412553" y="2355931"/>
              <a:ext cx="16557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Text Box 113"/>
            <p:cNvSpPr txBox="1">
              <a:spLocks noChangeArrowheads="1"/>
            </p:cNvSpPr>
            <p:nvPr/>
          </p:nvSpPr>
          <p:spPr bwMode="auto">
            <a:xfrm>
              <a:off x="2267744" y="3338959"/>
              <a:ext cx="3765172" cy="3060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marL="542925" indent="-542925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扩展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位功能：填空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(0)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或标识字符集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3707779" y="3701355"/>
            <a:ext cx="525683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/>
            <a:r>
              <a:rPr lang="zh-CN" altLang="en-US" dirty="0" smtClean="0">
                <a:solidFill>
                  <a:schemeClr val="tx1"/>
                </a:solidFill>
              </a:rPr>
              <a:t>常有几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种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用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操作码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或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扩展位区分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Text Box 83"/>
          <p:cNvSpPr txBox="1">
            <a:spLocks noChangeArrowheads="1"/>
          </p:cNvSpPr>
          <p:nvPr/>
        </p:nvSpPr>
        <p:spPr bwMode="auto">
          <a:xfrm>
            <a:off x="1979712" y="1685131"/>
            <a:ext cx="69849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b="0" dirty="0" smtClean="0">
                <a:solidFill>
                  <a:schemeClr val="tx1"/>
                </a:solidFill>
                <a:sym typeface="Symbol"/>
              </a:rPr>
              <a:t>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/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w</a:t>
            </a:r>
            <a:r>
              <a:rPr lang="en-US" altLang="zh-CN" b="0" dirty="0" smtClean="0">
                <a:solidFill>
                  <a:schemeClr val="tx1"/>
                </a:solidFill>
                <a:latin typeface="+mn-lt"/>
                <a:sym typeface="Symbol"/>
              </a:rPr>
              <a:t>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sym typeface="Symbol"/>
              </a:rPr>
              <a:t>×</a:t>
            </a:r>
            <a:r>
              <a:rPr lang="en-US" altLang="zh-CN" i="1" dirty="0">
                <a:solidFill>
                  <a:schemeClr val="tx1"/>
                </a:solidFill>
                <a:latin typeface="+mn-lt"/>
                <a:sym typeface="Symbol"/>
              </a:rPr>
              <a:t>w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为交换码</a:t>
            </a:r>
            <a:r>
              <a:rPr lang="zh-CN" altLang="en-US" dirty="0" smtClean="0">
                <a:solidFill>
                  <a:schemeClr val="tx1"/>
                </a:solidFill>
              </a:rPr>
              <a:t>位数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w</a:t>
            </a: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r>
              <a:rPr lang="zh-CN" altLang="en-US" dirty="0" smtClean="0">
                <a:solidFill>
                  <a:schemeClr val="tx1"/>
                </a:solidFill>
              </a:rPr>
              <a:t>单元长度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5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5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5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021" grpId="0"/>
      <p:bldP spid="252144" grpId="0"/>
      <p:bldP spid="51" grpId="0"/>
      <p:bldP spid="3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55</a:t>
            </a:fld>
            <a:endParaRPr lang="en-US" altLang="zh-CN"/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字符的运算规则：</a:t>
            </a:r>
            <a:r>
              <a:rPr lang="zh-CN" altLang="en-US" dirty="0" smtClean="0">
                <a:solidFill>
                  <a:schemeClr val="accent2"/>
                </a:solidFill>
              </a:rPr>
              <a:t>类型为</a:t>
            </a:r>
            <a:r>
              <a:rPr lang="zh-CN" altLang="en-US" u="sng" dirty="0">
                <a:solidFill>
                  <a:schemeClr val="tx1"/>
                </a:solidFill>
              </a:rPr>
              <a:t>关系</a:t>
            </a:r>
            <a:r>
              <a:rPr lang="zh-CN" altLang="en-US" u="sng" dirty="0" smtClean="0">
                <a:solidFill>
                  <a:schemeClr val="tx1"/>
                </a:solidFill>
              </a:rPr>
              <a:t>运算</a:t>
            </a:r>
            <a:r>
              <a:rPr lang="en-US" altLang="zh-CN" dirty="0" smtClean="0">
                <a:solidFill>
                  <a:schemeClr val="tx1"/>
                </a:solidFill>
              </a:rPr>
              <a:t>(A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A≥B</a:t>
            </a:r>
            <a:r>
              <a:rPr lang="zh-CN" altLang="en-US" dirty="0" smtClean="0">
                <a:solidFill>
                  <a:schemeClr val="tx1"/>
                </a:solidFill>
              </a:rPr>
              <a:t>等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    </a:t>
            </a:r>
            <a:r>
              <a:rPr lang="zh-CN" altLang="en-US" dirty="0" smtClean="0">
                <a:solidFill>
                  <a:schemeClr val="accent2"/>
                </a:solidFill>
              </a:rPr>
              <a:t>规则为</a:t>
            </a:r>
            <a:r>
              <a:rPr lang="zh-CN" altLang="en-US" u="sng" dirty="0" smtClean="0">
                <a:solidFill>
                  <a:schemeClr val="tx1"/>
                </a:solidFill>
              </a:rPr>
              <a:t>先比较、再形成</a:t>
            </a:r>
            <a:r>
              <a:rPr lang="zh-CN" altLang="en-US" dirty="0" smtClean="0">
                <a:solidFill>
                  <a:schemeClr val="tx1"/>
                </a:solidFill>
              </a:rPr>
              <a:t>结果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真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假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179512" y="1268760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字符运算的实现方法：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产生</a:t>
            </a:r>
            <a:r>
              <a:rPr lang="zh-CN" altLang="en-US" dirty="0">
                <a:solidFill>
                  <a:schemeClr val="accent2"/>
                </a:solidFill>
              </a:rPr>
              <a:t>比较</a:t>
            </a:r>
            <a:r>
              <a:rPr lang="zh-CN" altLang="en-US" dirty="0" smtClean="0">
                <a:solidFill>
                  <a:schemeClr val="accent2"/>
                </a:solidFill>
              </a:rPr>
              <a:t>结果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zh-CN" altLang="en-US" u="sng" dirty="0">
                <a:solidFill>
                  <a:srgbClr val="990099"/>
                </a:solidFill>
              </a:rPr>
              <a:t>减法运算</a:t>
            </a:r>
            <a:r>
              <a:rPr lang="zh-CN" altLang="en-US" dirty="0" smtClean="0">
                <a:solidFill>
                  <a:schemeClr val="tx1"/>
                </a:solidFill>
              </a:rPr>
              <a:t>产生结果标志</a:t>
            </a:r>
            <a:r>
              <a:rPr lang="en-US" altLang="zh-CN" dirty="0" smtClean="0">
                <a:solidFill>
                  <a:schemeClr val="tx1"/>
                </a:solidFill>
              </a:rPr>
              <a:t>(Flag)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 形成运算</a:t>
            </a:r>
            <a:r>
              <a:rPr lang="zh-CN" altLang="en-US" dirty="0">
                <a:solidFill>
                  <a:schemeClr val="accent2"/>
                </a:solidFill>
              </a:rPr>
              <a:t>结果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利用标志、通过</a:t>
            </a:r>
            <a:r>
              <a:rPr lang="zh-CN" altLang="en-US" u="sng" dirty="0">
                <a:solidFill>
                  <a:srgbClr val="990099"/>
                </a:solidFill>
              </a:rPr>
              <a:t>逻辑运算</a:t>
            </a:r>
            <a:r>
              <a:rPr lang="zh-CN" altLang="en-US" dirty="0">
                <a:solidFill>
                  <a:schemeClr val="tx1"/>
                </a:solidFill>
              </a:rPr>
              <a:t>形成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179512" y="217826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         结果为零时</a:t>
            </a:r>
            <a:r>
              <a:rPr lang="en-US" altLang="zh-CN" dirty="0" smtClean="0">
                <a:solidFill>
                  <a:schemeClr val="tx1"/>
                </a:solidFill>
              </a:rPr>
              <a:t>ZF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，否则</a:t>
            </a:r>
            <a:r>
              <a:rPr lang="en-US" altLang="zh-CN" dirty="0" smtClean="0">
                <a:solidFill>
                  <a:schemeClr val="tx1"/>
                </a:solidFill>
              </a:rPr>
              <a:t>ZF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</a:t>
            </a:r>
            <a:r>
              <a:rPr lang="zh-CN" altLang="en-US" dirty="0" smtClean="0">
                <a:solidFill>
                  <a:schemeClr val="tx1"/>
                </a:solidFill>
              </a:rPr>
              <a:t>结果有借位时</a:t>
            </a:r>
            <a:r>
              <a:rPr lang="en-US" altLang="zh-CN" dirty="0" smtClean="0">
                <a:solidFill>
                  <a:schemeClr val="tx1"/>
                </a:solidFill>
              </a:rPr>
              <a:t>CF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，否则</a:t>
            </a:r>
            <a:r>
              <a:rPr lang="en-US" altLang="zh-CN" dirty="0" smtClean="0">
                <a:solidFill>
                  <a:schemeClr val="tx1"/>
                </a:solidFill>
              </a:rPr>
              <a:t>CF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sz="2200" dirty="0"/>
          </a:p>
        </p:txBody>
      </p:sp>
      <p:graphicFrame>
        <p:nvGraphicFramePr>
          <p:cNvPr id="26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24014"/>
              </p:ext>
            </p:extLst>
          </p:nvPr>
        </p:nvGraphicFramePr>
        <p:xfrm>
          <a:off x="1604093" y="3610152"/>
          <a:ext cx="7072363" cy="1221840"/>
        </p:xfrm>
        <a:graphic>
          <a:graphicData uri="http://schemas.openxmlformats.org/drawingml/2006/table">
            <a:tbl>
              <a:tblPr/>
              <a:tblGrid>
                <a:gridCol w="428628"/>
                <a:gridCol w="1357323"/>
                <a:gridCol w="928694"/>
                <a:gridCol w="1285884"/>
                <a:gridCol w="1285884"/>
                <a:gridCol w="928694"/>
                <a:gridCol w="857256"/>
              </a:tblGrid>
              <a:tr h="3889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关系运算</a:t>
                      </a:r>
                    </a:p>
                  </a:txBody>
                  <a:tcPr marL="18000" marR="18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A≥B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A≤B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＞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＜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</a:tr>
              <a:tr h="21888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>
                          <a:solidFill>
                            <a:schemeClr val="accent2"/>
                          </a:solidFill>
                        </a:rPr>
                        <a:t>实现</a:t>
                      </a:r>
                      <a:endParaRPr lang="zh-CN" altLang="en-US" sz="22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18000" marR="18000" marT="36000" marB="36000" vert="eaVert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减法运算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    A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，产生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ZF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及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CF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8000" marR="18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逻辑运算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4" name="组合 33"/>
          <p:cNvGrpSpPr/>
          <p:nvPr/>
        </p:nvGrpSpPr>
        <p:grpSpPr>
          <a:xfrm>
            <a:off x="3677505" y="4478792"/>
            <a:ext cx="4813706" cy="353200"/>
            <a:chOff x="3214678" y="4587968"/>
            <a:chExt cx="4813706" cy="353200"/>
          </a:xfrm>
        </p:grpSpPr>
        <p:cxnSp>
          <p:nvCxnSpPr>
            <p:cNvPr id="28" name="直接连接符 27"/>
            <p:cNvCxnSpPr/>
            <p:nvPr/>
          </p:nvCxnSpPr>
          <p:spPr bwMode="auto">
            <a:xfrm>
              <a:off x="3249561" y="4634086"/>
              <a:ext cx="285752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>
              <a:off x="5441796" y="4634086"/>
              <a:ext cx="714380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Text Box 101"/>
            <p:cNvSpPr txBox="1">
              <a:spLocks noChangeArrowheads="1"/>
            </p:cNvSpPr>
            <p:nvPr/>
          </p:nvSpPr>
          <p:spPr bwMode="auto">
            <a:xfrm>
              <a:off x="3214678" y="4587968"/>
              <a:ext cx="4813706" cy="3532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sz="2200" dirty="0" smtClean="0">
                  <a:solidFill>
                    <a:schemeClr val="tx1"/>
                  </a:solidFill>
                </a:rPr>
                <a:t>CF   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CF+ZF    </a:t>
              </a:r>
              <a:r>
                <a:rPr lang="en-US" altLang="zh-CN" sz="2200" dirty="0" err="1" smtClean="0">
                  <a:solidFill>
                    <a:schemeClr val="tx1"/>
                  </a:solidFill>
                </a:rPr>
                <a:t>CF+ZF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CF    ZF</a:t>
              </a:r>
              <a:endParaRPr lang="en-US" altLang="zh-CN" sz="2200" baseline="-18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215931" y="486916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*字符串的表示方法：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软件</a:t>
            </a:r>
            <a:r>
              <a:rPr lang="zh-CN" altLang="en-US" spc="-70" dirty="0" smtClean="0">
                <a:solidFill>
                  <a:schemeClr val="tx1"/>
                </a:solidFill>
              </a:rPr>
              <a:t>将字符串操作</a:t>
            </a:r>
            <a:r>
              <a:rPr lang="zh-CN" altLang="en-US" u="sng" spc="-70" dirty="0" smtClean="0">
                <a:solidFill>
                  <a:srgbClr val="990099"/>
                </a:solidFill>
              </a:rPr>
              <a:t>转换</a:t>
            </a:r>
            <a:r>
              <a:rPr lang="zh-CN" altLang="en-US" spc="-70" dirty="0" smtClean="0">
                <a:solidFill>
                  <a:schemeClr val="tx1"/>
                </a:solidFill>
              </a:rPr>
              <a:t>为字符</a:t>
            </a:r>
            <a:r>
              <a:rPr lang="zh-CN" altLang="en-US" spc="-70" dirty="0">
                <a:solidFill>
                  <a:schemeClr val="tx1"/>
                </a:solidFill>
              </a:rPr>
              <a:t>操作，用</a:t>
            </a:r>
            <a:r>
              <a:rPr lang="zh-CN" altLang="en-US" spc="-70" dirty="0" smtClean="0">
                <a:solidFill>
                  <a:schemeClr val="tx1"/>
                </a:solidFill>
              </a:rPr>
              <a:t>特定字符</a:t>
            </a:r>
            <a:r>
              <a:rPr lang="zh-CN" altLang="en-US" u="sng" spc="-70" dirty="0" smtClean="0">
                <a:solidFill>
                  <a:srgbClr val="990099"/>
                </a:solidFill>
              </a:rPr>
              <a:t>表示</a:t>
            </a:r>
            <a:r>
              <a:rPr lang="zh-CN" altLang="en-US" spc="-70" dirty="0" smtClean="0">
                <a:solidFill>
                  <a:schemeClr val="tx1"/>
                </a:solidFill>
              </a:rPr>
              <a:t>结束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硬件</a:t>
            </a:r>
            <a:r>
              <a:rPr lang="zh-CN" altLang="en-US" dirty="0" smtClean="0">
                <a:solidFill>
                  <a:schemeClr val="tx1"/>
                </a:solidFill>
              </a:rPr>
              <a:t>仅支持</a:t>
            </a:r>
            <a:r>
              <a:rPr lang="zh-CN" altLang="en-US" u="sng" dirty="0">
                <a:solidFill>
                  <a:schemeClr val="tx1"/>
                </a:solidFill>
              </a:rPr>
              <a:t>字符</a:t>
            </a:r>
            <a:r>
              <a:rPr lang="zh-CN" altLang="en-US" u="sng" dirty="0" smtClean="0">
                <a:solidFill>
                  <a:schemeClr val="tx1"/>
                </a:solidFill>
              </a:rPr>
              <a:t>表示</a:t>
            </a:r>
            <a:r>
              <a:rPr lang="zh-CN" altLang="en-US" dirty="0" smtClean="0">
                <a:solidFill>
                  <a:schemeClr val="tx1"/>
                </a:solidFill>
              </a:rPr>
              <a:t>及</a:t>
            </a:r>
            <a:r>
              <a:rPr lang="zh-CN" altLang="en-US" u="sng" dirty="0" smtClean="0">
                <a:solidFill>
                  <a:schemeClr val="tx1"/>
                </a:solidFill>
              </a:rPr>
              <a:t>关系运算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2" name="AutoShape 4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86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29"/>
          <p:cNvSpPr>
            <a:spLocks/>
          </p:cNvSpPr>
          <p:nvPr/>
        </p:nvSpPr>
        <p:spPr bwMode="auto">
          <a:xfrm>
            <a:off x="6300192" y="2306596"/>
            <a:ext cx="1331640" cy="330316"/>
          </a:xfrm>
          <a:prstGeom prst="borderCallout2">
            <a:avLst>
              <a:gd name="adj1" fmla="val 48385"/>
              <a:gd name="adj2" fmla="val 332"/>
              <a:gd name="adj3" fmla="val 47536"/>
              <a:gd name="adj4" fmla="val -13803"/>
              <a:gd name="adj5" fmla="val -43956"/>
              <a:gd name="adj6" fmla="val -90201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 smtClean="0">
                <a:solidFill>
                  <a:schemeClr val="tx1"/>
                </a:solidFill>
              </a:rPr>
              <a:t>无符号减法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68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31" grpId="0"/>
      <p:bldP spid="1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56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3</a:t>
            </a:r>
            <a:r>
              <a:rPr lang="zh-CN" altLang="en-US" dirty="0" smtClean="0">
                <a:solidFill>
                  <a:srgbClr val="FF3399"/>
                </a:solidFill>
              </a:rPr>
              <a:t>、其他类型数据的</a:t>
            </a:r>
            <a:r>
              <a:rPr lang="zh-CN" altLang="en-US" dirty="0">
                <a:solidFill>
                  <a:srgbClr val="FF3399"/>
                </a:solidFill>
              </a:rPr>
              <a:t>表示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</a:rPr>
              <a:t> 包括声音、图像、图形等类型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179512" y="2204864"/>
            <a:ext cx="8785101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非数值数据的表示方法：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定点格式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无符号编码，适于简单数据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字符</a:t>
            </a:r>
            <a:r>
              <a:rPr lang="zh-CN" altLang="en-US" sz="2000" dirty="0">
                <a:solidFill>
                  <a:schemeClr val="tx1"/>
                </a:solidFill>
              </a:rPr>
              <a:t>、声音</a:t>
            </a:r>
            <a:r>
              <a:rPr lang="zh-CN" altLang="en-US" sz="2000" dirty="0" smtClean="0">
                <a:solidFill>
                  <a:schemeClr val="tx1"/>
                </a:solidFill>
              </a:rPr>
              <a:t>等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向量格式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各个元素</a:t>
            </a:r>
            <a:r>
              <a:rPr lang="zh-CN" altLang="en-US" u="sng" dirty="0" smtClean="0">
                <a:solidFill>
                  <a:schemeClr val="tx1"/>
                </a:solidFill>
              </a:rPr>
              <a:t>独立编码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某种编码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，适于复杂数据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 b="0" dirty="0" smtClean="0">
                <a:solidFill>
                  <a:schemeClr val="tx1"/>
                </a:solidFill>
              </a:rPr>
              <a:t>                    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占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</a:rPr>
              <a:t>位或多位</a:t>
            </a:r>
            <a:r>
              <a:rPr lang="en-US" altLang="zh-CN" sz="2000" dirty="0" smtClean="0">
                <a:solidFill>
                  <a:schemeClr val="tx1"/>
                </a:solidFill>
              </a:rPr>
              <a:t>)          (</a:t>
            </a:r>
            <a:r>
              <a:rPr lang="zh-CN" altLang="en-US" sz="2000" dirty="0" smtClean="0">
                <a:solidFill>
                  <a:schemeClr val="tx1"/>
                </a:solidFill>
              </a:rPr>
              <a:t>如布尔数、像素</a:t>
            </a:r>
            <a:r>
              <a:rPr lang="en-US" altLang="zh-CN" sz="2000" dirty="0" smtClean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179512" y="3938280"/>
            <a:ext cx="878510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非数值数据的运算规则：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逻辑运算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按位的与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或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非等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关系运算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减法运算及逻辑运算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饱和运算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特殊的算术运算，如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9512" y="126876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数据的表示思路</a:t>
            </a:r>
            <a:r>
              <a:rPr lang="zh-CN" altLang="en-US" dirty="0" smtClean="0">
                <a:solidFill>
                  <a:srgbClr val="C00000"/>
                </a:solidFill>
              </a:rPr>
              <a:t>：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类似于字符串的表示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硬件</a:t>
            </a:r>
            <a:r>
              <a:rPr lang="zh-CN" altLang="en-US" dirty="0" smtClean="0">
                <a:solidFill>
                  <a:schemeClr val="tx1"/>
                </a:solidFill>
              </a:rPr>
              <a:t>仅表示</a:t>
            </a:r>
            <a:r>
              <a:rPr lang="zh-CN" altLang="en-US" u="sng" dirty="0" smtClean="0">
                <a:solidFill>
                  <a:schemeClr val="tx1"/>
                </a:solidFill>
              </a:rPr>
              <a:t>简单数据类型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 smtClean="0">
                <a:solidFill>
                  <a:schemeClr val="accent2"/>
                </a:solidFill>
              </a:rPr>
              <a:t>软件</a:t>
            </a:r>
            <a:r>
              <a:rPr lang="zh-CN" altLang="en-US" dirty="0" smtClean="0">
                <a:solidFill>
                  <a:schemeClr val="tx1"/>
                </a:solidFill>
              </a:rPr>
              <a:t>负责数据的</a:t>
            </a:r>
            <a:r>
              <a:rPr lang="zh-CN" altLang="en-US" u="sng" dirty="0" smtClean="0">
                <a:solidFill>
                  <a:schemeClr val="tx1"/>
                </a:solidFill>
              </a:rPr>
              <a:t>类型转换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436096" y="5223976"/>
            <a:ext cx="2448272" cy="653296"/>
            <a:chOff x="4788024" y="5872048"/>
            <a:chExt cx="2448272" cy="653296"/>
          </a:xfrm>
        </p:grpSpPr>
        <p:sp>
          <p:nvSpPr>
            <p:cNvPr id="8" name="Text Box 240"/>
            <p:cNvSpPr txBox="1">
              <a:spLocks noChangeArrowheads="1"/>
            </p:cNvSpPr>
            <p:nvPr/>
          </p:nvSpPr>
          <p:spPr bwMode="auto">
            <a:xfrm>
              <a:off x="4788024" y="6034731"/>
              <a:ext cx="756270" cy="3465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x+5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Text Box 240"/>
            <p:cNvSpPr txBox="1">
              <a:spLocks noChangeArrowheads="1"/>
            </p:cNvSpPr>
            <p:nvPr/>
          </p:nvSpPr>
          <p:spPr bwMode="auto">
            <a:xfrm>
              <a:off x="5588496" y="5872048"/>
              <a:ext cx="1647800" cy="653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x+5  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和＜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255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255  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和≥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256</a:t>
              </a:r>
            </a:p>
          </p:txBody>
        </p:sp>
        <p:sp>
          <p:nvSpPr>
            <p:cNvPr id="4" name="左大括号 3"/>
            <p:cNvSpPr/>
            <p:nvPr/>
          </p:nvSpPr>
          <p:spPr bwMode="auto">
            <a:xfrm>
              <a:off x="5508104" y="6021288"/>
              <a:ext cx="45719" cy="418605"/>
            </a:xfrm>
            <a:prstGeom prst="leftBrac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204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A99-B281-4A0F-8D24-C134169593F3}" type="slidenum">
              <a:rPr lang="en-US" altLang="zh-CN"/>
              <a:pPr/>
              <a:t>57</a:t>
            </a:fld>
            <a:endParaRPr lang="en-US" altLang="zh-CN" dirty="0"/>
          </a:p>
        </p:txBody>
      </p:sp>
      <p:sp>
        <p:nvSpPr>
          <p:cNvPr id="252932" name="Text Box 4"/>
          <p:cNvSpPr txBox="1">
            <a:spLocks noChangeArrowheads="1"/>
          </p:cNvSpPr>
          <p:nvPr/>
        </p:nvSpPr>
        <p:spPr bwMode="auto">
          <a:xfrm>
            <a:off x="179388" y="313492"/>
            <a:ext cx="8785225" cy="523220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五、数据表示举例</a:t>
            </a:r>
            <a:endParaRPr lang="zh-CN" altLang="en-US" sz="2800" dirty="0">
              <a:solidFill>
                <a:srgbClr val="FF33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3165" name="Text Box 237"/>
          <p:cNvSpPr txBox="1">
            <a:spLocks noChangeArrowheads="1"/>
          </p:cNvSpPr>
          <p:nvPr/>
        </p:nvSpPr>
        <p:spPr bwMode="auto">
          <a:xfrm>
            <a:off x="179388" y="90872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*数据</a:t>
            </a:r>
            <a:r>
              <a:rPr lang="zh-CN" altLang="en-US" dirty="0">
                <a:solidFill>
                  <a:srgbClr val="C00000"/>
                </a:solidFill>
              </a:rPr>
              <a:t>的表示方法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进制、格式、编码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3166" name="Text Box 238"/>
          <p:cNvSpPr txBox="1">
            <a:spLocks noChangeArrowheads="1"/>
          </p:cNvSpPr>
          <p:nvPr/>
        </p:nvSpPr>
        <p:spPr bwMode="auto">
          <a:xfrm>
            <a:off x="179388" y="134076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*常见数据</a:t>
            </a:r>
            <a:r>
              <a:rPr lang="zh-CN" altLang="en-US" dirty="0">
                <a:solidFill>
                  <a:srgbClr val="C00000"/>
                </a:solidFill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</a:rPr>
              <a:t>表示结果：</a:t>
            </a:r>
            <a:r>
              <a:rPr lang="zh-CN" altLang="en-US" dirty="0" smtClean="0">
                <a:solidFill>
                  <a:schemeClr val="tx1"/>
                </a:solidFill>
              </a:rPr>
              <a:t>表示属性有表示方法、长度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3792" name="AutoShape 86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" name="Group 9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273392"/>
              </p:ext>
            </p:extLst>
          </p:nvPr>
        </p:nvGraphicFramePr>
        <p:xfrm>
          <a:off x="683568" y="1865329"/>
          <a:ext cx="8280920" cy="3435879"/>
        </p:xfrm>
        <a:graphic>
          <a:graphicData uri="http://schemas.openxmlformats.org/drawingml/2006/table">
            <a:tbl>
              <a:tblPr/>
              <a:tblGrid>
                <a:gridCol w="648072"/>
                <a:gridCol w="936104"/>
                <a:gridCol w="648072"/>
                <a:gridCol w="1656184"/>
                <a:gridCol w="2232248"/>
                <a:gridCol w="720080"/>
                <a:gridCol w="1440160"/>
              </a:tblGrid>
              <a:tr h="447675"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表示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进制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表示格式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编码方式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数据类型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运算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6985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数据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整数</a:t>
                      </a:r>
                      <a:endParaRPr kumimoji="1" lang="zh-CN" alt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二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定点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无符号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无符号编码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几种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算术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二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定点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有符号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补码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几种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69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十</a:t>
                      </a:r>
                      <a:r>
                        <a:rPr kumimoji="1" lang="zh-CN" alt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①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定点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有符号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BCD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码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两种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算术＋校正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实数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二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浮点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尾数原码、阶移码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两种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浮点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22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非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数据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逻辑数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二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位向量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无符号编码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每位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几种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逻辑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字符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二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定点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无符号编码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几种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关系</a:t>
                      </a:r>
                      <a:r>
                        <a:rPr kumimoji="1" lang="zh-CN" alt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</a:t>
                      </a:r>
                      <a:endParaRPr kumimoji="1" lang="en-US" altLang="zh-CN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像素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二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定点或向量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无符号编码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几种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饱和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注：①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十进制整数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又称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BCD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数，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②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关系运算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都用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减法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及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逻辑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运算实现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Box 238"/>
          <p:cNvSpPr txBox="1">
            <a:spLocks noChangeArrowheads="1"/>
          </p:cNvSpPr>
          <p:nvPr/>
        </p:nvSpPr>
        <p:spPr bwMode="auto">
          <a:xfrm>
            <a:off x="179512" y="537321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</a:t>
            </a:r>
            <a:r>
              <a:rPr lang="en-US" altLang="zh-CN" dirty="0" smtClean="0">
                <a:solidFill>
                  <a:srgbClr val="C00000"/>
                </a:solidFill>
              </a:rPr>
              <a:t>IA32</a:t>
            </a:r>
            <a:r>
              <a:rPr lang="zh-CN" altLang="en-US" dirty="0" smtClean="0">
                <a:solidFill>
                  <a:srgbClr val="C00000"/>
                </a:solidFill>
              </a:rPr>
              <a:t>的数据表示：</a:t>
            </a:r>
            <a:r>
              <a:rPr lang="zh-CN" altLang="en-US" u="sng" dirty="0" smtClean="0">
                <a:solidFill>
                  <a:schemeClr val="tx1"/>
                </a:solidFill>
              </a:rPr>
              <a:t>种类</a:t>
            </a:r>
            <a:r>
              <a:rPr lang="zh-CN" altLang="en-US" dirty="0" smtClean="0">
                <a:solidFill>
                  <a:schemeClr val="tx1"/>
                </a:solidFill>
              </a:rPr>
              <a:t>有整数、浮点数、指针、位域、压缩</a:t>
            </a:r>
            <a:r>
              <a:rPr lang="en-US" altLang="zh-CN" dirty="0" smtClean="0">
                <a:solidFill>
                  <a:schemeClr val="tx1"/>
                </a:solidFill>
              </a:rPr>
              <a:t>SIMD</a:t>
            </a:r>
            <a:r>
              <a:rPr lang="zh-CN" altLang="en-US" dirty="0">
                <a:solidFill>
                  <a:schemeClr val="tx1"/>
                </a:solidFill>
              </a:rPr>
              <a:t>数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BCD</a:t>
            </a:r>
            <a:r>
              <a:rPr lang="zh-CN" altLang="en-US" dirty="0" smtClean="0">
                <a:solidFill>
                  <a:schemeClr val="tx1"/>
                </a:solidFill>
              </a:rPr>
              <a:t>数，</a:t>
            </a:r>
            <a:r>
              <a:rPr lang="zh-CN" altLang="en-US" u="sng" dirty="0" smtClean="0">
                <a:solidFill>
                  <a:schemeClr val="tx1"/>
                </a:solidFill>
              </a:rPr>
              <a:t>长度</a:t>
            </a:r>
            <a:r>
              <a:rPr lang="zh-CN" altLang="en-US" dirty="0" smtClean="0">
                <a:solidFill>
                  <a:schemeClr val="tx1"/>
                </a:solidFill>
              </a:rPr>
              <a:t>有</a:t>
            </a:r>
            <a:r>
              <a:rPr lang="en-US" altLang="zh-CN" dirty="0" smtClean="0">
                <a:solidFill>
                  <a:schemeClr val="tx1"/>
                </a:solidFill>
              </a:rPr>
              <a:t>8/16/32/48/64</a:t>
            </a:r>
            <a:r>
              <a:rPr lang="zh-CN" altLang="en-US" dirty="0" smtClean="0">
                <a:solidFill>
                  <a:schemeClr val="tx1"/>
                </a:solidFill>
              </a:rPr>
              <a:t>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940152" y="5805264"/>
            <a:ext cx="2880320" cy="504056"/>
            <a:chOff x="5940152" y="5661248"/>
            <a:chExt cx="2880320" cy="504056"/>
          </a:xfrm>
        </p:grpSpPr>
        <p:sp>
          <p:nvSpPr>
            <p:cNvPr id="11" name="Text Box 186"/>
            <p:cNvSpPr txBox="1">
              <a:spLocks noChangeArrowheads="1"/>
            </p:cNvSpPr>
            <p:nvPr/>
          </p:nvSpPr>
          <p:spPr bwMode="auto">
            <a:xfrm>
              <a:off x="8235407" y="5877868"/>
              <a:ext cx="585065" cy="2874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  <a:latin typeface="Times New Roman" pitchFamily="18" charset="0"/>
                </a:rPr>
                <a:t>向量</a:t>
              </a:r>
              <a:endParaRPr lang="zh-CN" altLang="en-US" sz="20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" name="Text Box 186"/>
            <p:cNvSpPr txBox="1">
              <a:spLocks noChangeArrowheads="1"/>
            </p:cNvSpPr>
            <p:nvPr/>
          </p:nvSpPr>
          <p:spPr bwMode="auto">
            <a:xfrm>
              <a:off x="5940152" y="5877868"/>
              <a:ext cx="864096" cy="2874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  <a:latin typeface="Times New Roman" pitchFamily="18" charset="0"/>
                </a:rPr>
                <a:t>定点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数</a:t>
              </a:r>
            </a:p>
          </p:txBody>
        </p:sp>
        <p:cxnSp>
          <p:nvCxnSpPr>
            <p:cNvPr id="3" name="直接箭头连接符 2"/>
            <p:cNvCxnSpPr>
              <a:stCxn id="12" idx="0"/>
            </p:cNvCxnSpPr>
            <p:nvPr/>
          </p:nvCxnSpPr>
          <p:spPr bwMode="auto">
            <a:xfrm flipV="1">
              <a:off x="6372200" y="5661248"/>
              <a:ext cx="216024" cy="21662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直接箭头连接符 18"/>
            <p:cNvCxnSpPr>
              <a:stCxn id="11" idx="0"/>
            </p:cNvCxnSpPr>
            <p:nvPr/>
          </p:nvCxnSpPr>
          <p:spPr bwMode="auto">
            <a:xfrm flipH="1" flipV="1">
              <a:off x="8460432" y="5661248"/>
              <a:ext cx="67508" cy="21662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Text Box 186"/>
            <p:cNvSpPr txBox="1">
              <a:spLocks noChangeArrowheads="1"/>
            </p:cNvSpPr>
            <p:nvPr/>
          </p:nvSpPr>
          <p:spPr bwMode="auto">
            <a:xfrm>
              <a:off x="6948264" y="5877868"/>
              <a:ext cx="1152128" cy="2874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  <a:latin typeface="Times New Roman" pitchFamily="18" charset="0"/>
                </a:rPr>
                <a:t>含逻辑数</a:t>
              </a:r>
              <a:endParaRPr lang="zh-CN" altLang="en-US" sz="20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cxnSp>
          <p:nvCxnSpPr>
            <p:cNvPr id="26" name="直接箭头连接符 25"/>
            <p:cNvCxnSpPr>
              <a:stCxn id="23" idx="0"/>
            </p:cNvCxnSpPr>
            <p:nvPr/>
          </p:nvCxnSpPr>
          <p:spPr bwMode="auto">
            <a:xfrm flipH="1" flipV="1">
              <a:off x="7452320" y="5661248"/>
              <a:ext cx="72008" cy="21662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3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165" grpId="0" autoUpdateAnimBg="0"/>
      <p:bldP spid="253166" grpId="0"/>
      <p:bldP spid="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96B6-3D31-4034-9E59-8F446BE78FBE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392349" name="Text Box 157"/>
          <p:cNvSpPr txBox="1">
            <a:spLocks noChangeArrowheads="1"/>
          </p:cNvSpPr>
          <p:nvPr/>
        </p:nvSpPr>
        <p:spPr bwMode="auto">
          <a:xfrm>
            <a:off x="179389" y="317510"/>
            <a:ext cx="8785224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数据</a:t>
            </a:r>
            <a:r>
              <a:rPr lang="zh-CN" altLang="en-US" dirty="0" smtClean="0">
                <a:solidFill>
                  <a:srgbClr val="C00000"/>
                </a:solidFill>
              </a:rPr>
              <a:t>表示</a:t>
            </a:r>
            <a:r>
              <a:rPr lang="zh-CN" altLang="en-US" dirty="0">
                <a:solidFill>
                  <a:srgbClr val="C00000"/>
                </a:solidFill>
              </a:rPr>
              <a:t>与</a:t>
            </a:r>
            <a:r>
              <a:rPr lang="zh-CN" altLang="en-US" dirty="0" smtClean="0">
                <a:solidFill>
                  <a:srgbClr val="C00000"/>
                </a:solidFill>
              </a:rPr>
              <a:t>硬件参数的关系：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系统结构研究的内容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数据类型长度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i="1" baseline="30000" dirty="0" smtClean="0">
                <a:solidFill>
                  <a:schemeClr val="tx1"/>
                </a:solidFill>
                <a:latin typeface="+mn-lt"/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</a:rPr>
              <a:t>位                   </a:t>
            </a:r>
            <a:r>
              <a:rPr lang="zh-CN" altLang="en-US" sz="1800" dirty="0" smtClean="0">
                <a:solidFill>
                  <a:schemeClr val="tx1"/>
                </a:solidFill>
              </a:rPr>
              <a:t>←便于表示其长度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存储单元长度</a:t>
            </a:r>
            <a:r>
              <a:rPr lang="en-US" altLang="zh-CN" i="1" dirty="0" smtClean="0">
                <a:solidFill>
                  <a:schemeClr val="accent2"/>
                </a:solidFill>
                <a:latin typeface="+mn-lt"/>
              </a:rPr>
              <a:t>w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即存储器的编址单位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       </a:t>
            </a:r>
            <a:r>
              <a:rPr lang="zh-CN" altLang="en-US" dirty="0" smtClean="0">
                <a:solidFill>
                  <a:srgbClr val="990099"/>
                </a:solidFill>
              </a:rPr>
              <a:t>确定方法：</a:t>
            </a:r>
            <a:endParaRPr lang="en-US" altLang="zh-CN" dirty="0" smtClean="0">
              <a:solidFill>
                <a:srgbClr val="990099"/>
              </a:solidFill>
            </a:endParaRPr>
          </a:p>
          <a:p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       </a:t>
            </a:r>
            <a:r>
              <a:rPr lang="zh-CN" altLang="en-US" dirty="0" smtClean="0">
                <a:solidFill>
                  <a:srgbClr val="990099"/>
                </a:solidFill>
              </a:rPr>
              <a:t>确定结果：</a:t>
            </a:r>
            <a:r>
              <a:rPr lang="en-US" altLang="zh-CN" dirty="0" smtClean="0">
                <a:solidFill>
                  <a:srgbClr val="990099"/>
                </a:solidFill>
              </a:rPr>
              <a:t> </a:t>
            </a:r>
          </a:p>
          <a:p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dirty="0" smtClean="0">
                <a:solidFill>
                  <a:srgbClr val="990099"/>
                </a:solidFill>
              </a:rPr>
              <a:t>        </a:t>
            </a:r>
            <a:r>
              <a:rPr lang="zh-CN" altLang="en-US" dirty="0" smtClean="0">
                <a:solidFill>
                  <a:srgbClr val="990099"/>
                </a:solidFill>
              </a:rPr>
              <a:t>数据的存放：</a:t>
            </a:r>
            <a:endParaRPr lang="en-US" altLang="zh-CN" dirty="0" smtClean="0">
              <a:solidFill>
                <a:srgbClr val="990099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机器字长</a:t>
            </a:r>
            <a:r>
              <a:rPr lang="en-US" altLang="zh-CN" i="1" dirty="0" smtClean="0">
                <a:solidFill>
                  <a:schemeClr val="accent2"/>
                </a:solidFill>
                <a:latin typeface="+mn-lt"/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       </a:t>
            </a:r>
            <a:r>
              <a:rPr lang="zh-CN" altLang="en-US" dirty="0" smtClean="0">
                <a:solidFill>
                  <a:srgbClr val="990099"/>
                </a:solidFill>
              </a:rPr>
              <a:t>确定结果：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392350" name="Text Box 158"/>
          <p:cNvSpPr txBox="1">
            <a:spLocks noChangeArrowheads="1"/>
          </p:cNvSpPr>
          <p:nvPr/>
        </p:nvSpPr>
        <p:spPr bwMode="auto">
          <a:xfrm>
            <a:off x="2915686" y="4027130"/>
            <a:ext cx="345638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b="0" dirty="0">
                <a:solidFill>
                  <a:schemeClr val="accent2"/>
                </a:solidFill>
                <a:latin typeface="+mn-lt"/>
              </a:rPr>
              <a:t>max</a:t>
            </a:r>
            <a:r>
              <a:rPr lang="en-US" altLang="zh-CN" dirty="0" smtClean="0">
                <a:solidFill>
                  <a:schemeClr val="accent2"/>
                </a:solidFill>
              </a:rPr>
              <a:t>{</a:t>
            </a:r>
            <a:r>
              <a:rPr lang="zh-CN" altLang="en-US" sz="2200" dirty="0" smtClean="0">
                <a:solidFill>
                  <a:schemeClr val="tx1"/>
                </a:solidFill>
              </a:rPr>
              <a:t>所有整数的长度</a:t>
            </a:r>
            <a:r>
              <a:rPr lang="en-US" altLang="zh-CN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392352" name="AutoShape 16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2353" name="Text Box 161"/>
          <p:cNvSpPr txBox="1">
            <a:spLocks noChangeArrowheads="1"/>
          </p:cNvSpPr>
          <p:nvPr/>
        </p:nvSpPr>
        <p:spPr bwMode="auto">
          <a:xfrm>
            <a:off x="179388" y="5616029"/>
            <a:ext cx="8785225" cy="54927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/>
              <a:t>   </a:t>
            </a:r>
            <a:r>
              <a:rPr lang="zh-CN" altLang="en-US" dirty="0" smtClean="0"/>
              <a:t>作业</a:t>
            </a:r>
            <a:r>
              <a:rPr lang="en-US" altLang="zh-CN" dirty="0" smtClean="0"/>
              <a:t>2-2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P86</a:t>
            </a:r>
            <a:r>
              <a:rPr lang="zh-CN" altLang="en-US" dirty="0" smtClean="0">
                <a:solidFill>
                  <a:schemeClr val="tx1"/>
                </a:solidFill>
              </a:rPr>
              <a:t>起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11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14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15(2)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17(2)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18(1)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Text Box 157"/>
          <p:cNvSpPr txBox="1">
            <a:spLocks noChangeArrowheads="1"/>
          </p:cNvSpPr>
          <p:nvPr/>
        </p:nvSpPr>
        <p:spPr bwMode="auto">
          <a:xfrm>
            <a:off x="2915685" y="1772816"/>
            <a:ext cx="59047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重存储效率、轻访问效率  </a:t>
            </a:r>
            <a:r>
              <a:rPr lang="zh-CN" altLang="en-US" sz="1800" dirty="0" smtClean="0">
                <a:solidFill>
                  <a:schemeClr val="tx1"/>
                </a:solidFill>
              </a:rPr>
              <a:t>→不考虑逻辑数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10" name="Text Box 157"/>
          <p:cNvSpPr txBox="1">
            <a:spLocks noChangeArrowheads="1"/>
          </p:cNvSpPr>
          <p:nvPr/>
        </p:nvSpPr>
        <p:spPr bwMode="auto">
          <a:xfrm>
            <a:off x="2915933" y="2204864"/>
            <a:ext cx="590453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w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b="0" dirty="0" smtClean="0">
                <a:solidFill>
                  <a:schemeClr val="accent2"/>
                </a:solidFill>
                <a:latin typeface="+mn-lt"/>
              </a:rPr>
              <a:t>min</a:t>
            </a:r>
            <a:r>
              <a:rPr lang="en-US" altLang="zh-CN" dirty="0" smtClean="0">
                <a:solidFill>
                  <a:schemeClr val="accent2"/>
                </a:solidFill>
              </a:rPr>
              <a:t>{</a:t>
            </a:r>
            <a:r>
              <a:rPr lang="zh-CN" altLang="en-US" sz="2200" dirty="0" smtClean="0">
                <a:solidFill>
                  <a:schemeClr val="tx1"/>
                </a:solidFill>
              </a:rPr>
              <a:t>所有数据类型</a:t>
            </a:r>
            <a:r>
              <a:rPr lang="zh-CN" altLang="en-US" sz="2200" dirty="0">
                <a:solidFill>
                  <a:schemeClr val="tx1"/>
                </a:solidFill>
              </a:rPr>
              <a:t>的</a:t>
            </a:r>
            <a:r>
              <a:rPr lang="zh-CN" altLang="en-US" sz="2200" dirty="0" smtClean="0">
                <a:solidFill>
                  <a:schemeClr val="tx1"/>
                </a:solidFill>
              </a:rPr>
              <a:t>长度</a:t>
            </a:r>
            <a:r>
              <a:rPr lang="en-US" altLang="zh-CN" dirty="0">
                <a:solidFill>
                  <a:schemeClr val="accent2"/>
                </a:solidFill>
              </a:rPr>
              <a:t>}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通常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w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＝</a:t>
            </a:r>
            <a:r>
              <a:rPr lang="zh-CN" altLang="en-US" dirty="0" smtClean="0">
                <a:solidFill>
                  <a:schemeClr val="tx1"/>
                </a:solidFill>
              </a:rPr>
              <a:t>字节</a:t>
            </a:r>
            <a:r>
              <a:rPr lang="zh-CN" altLang="en-US" dirty="0" smtClean="0">
                <a:solidFill>
                  <a:srgbClr val="990099"/>
                </a:solidFill>
              </a:rPr>
              <a:t>            </a:t>
            </a:r>
            <a:r>
              <a:rPr lang="zh-CN" altLang="en-US" sz="1800" dirty="0" smtClean="0">
                <a:solidFill>
                  <a:schemeClr val="tx1"/>
                </a:solidFill>
              </a:rPr>
              <a:t>←</a:t>
            </a:r>
            <a:r>
              <a:rPr lang="en-US" altLang="zh-CN" sz="1800" dirty="0" smtClean="0">
                <a:solidFill>
                  <a:schemeClr val="tx1"/>
                </a:solidFill>
              </a:rPr>
              <a:t>ASCII</a:t>
            </a:r>
            <a:r>
              <a:rPr lang="zh-CN" altLang="en-US" sz="1800" dirty="0" smtClean="0">
                <a:solidFill>
                  <a:schemeClr val="tx1"/>
                </a:solidFill>
              </a:rPr>
              <a:t>字符最常用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1" name="Text Box 158"/>
          <p:cNvSpPr txBox="1">
            <a:spLocks noChangeArrowheads="1"/>
          </p:cNvSpPr>
          <p:nvPr/>
        </p:nvSpPr>
        <p:spPr bwMode="auto">
          <a:xfrm>
            <a:off x="3203848" y="3140968"/>
            <a:ext cx="554499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连续的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x</a:t>
            </a:r>
            <a:r>
              <a:rPr lang="zh-CN" altLang="en-US" dirty="0" smtClean="0">
                <a:solidFill>
                  <a:schemeClr val="tx1"/>
                </a:solidFill>
              </a:rPr>
              <a:t>个存储单元中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x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≥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1)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306833" y="3356992"/>
            <a:ext cx="1225476" cy="1267315"/>
            <a:chOff x="7522988" y="3601845"/>
            <a:chExt cx="1225476" cy="1267315"/>
          </a:xfrm>
        </p:grpSpPr>
        <p:sp>
          <p:nvSpPr>
            <p:cNvPr id="13" name="Text Box 172"/>
            <p:cNvSpPr txBox="1">
              <a:spLocks noChangeArrowheads="1"/>
            </p:cNvSpPr>
            <p:nvPr/>
          </p:nvSpPr>
          <p:spPr bwMode="auto">
            <a:xfrm>
              <a:off x="7522988" y="3791370"/>
              <a:ext cx="433388" cy="10777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0000"/>
                </a:lnSpc>
                <a:spcBef>
                  <a:spcPts val="0"/>
                </a:spcBef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200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ctr">
                <a:lnSpc>
                  <a:spcPct val="85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201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202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203</a:t>
              </a:r>
              <a:endParaRPr lang="en-US" altLang="zh-CN" sz="1800" b="1" baseline="-20000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4" name="Line 173"/>
            <p:cNvSpPr>
              <a:spLocks noChangeShapeType="1"/>
            </p:cNvSpPr>
            <p:nvPr/>
          </p:nvSpPr>
          <p:spPr bwMode="auto">
            <a:xfrm flipH="1">
              <a:off x="7956376" y="3791371"/>
              <a:ext cx="0" cy="10777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74"/>
            <p:cNvSpPr txBox="1">
              <a:spLocks noChangeArrowheads="1"/>
            </p:cNvSpPr>
            <p:nvPr/>
          </p:nvSpPr>
          <p:spPr bwMode="auto">
            <a:xfrm>
              <a:off x="7955886" y="3829234"/>
              <a:ext cx="792163" cy="9683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0" rIns="18000" bIns="10800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A</a:t>
              </a:r>
              <a:endParaRPr lang="en-US" altLang="zh-CN" sz="1800" b="1" baseline="-18000" dirty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B</a:t>
              </a:r>
              <a:endParaRPr lang="en-US" altLang="zh-CN" sz="1800" b="1" baseline="-18000" dirty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  <a:spcBef>
                  <a:spcPts val="700"/>
                </a:spcBef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C</a:t>
              </a:r>
              <a:endParaRPr lang="en-US" altLang="zh-CN" sz="1800" b="1" baseline="-18000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6" name="Line 175"/>
            <p:cNvSpPr>
              <a:spLocks noChangeShapeType="1"/>
            </p:cNvSpPr>
            <p:nvPr/>
          </p:nvSpPr>
          <p:spPr bwMode="auto">
            <a:xfrm flipH="1">
              <a:off x="8746461" y="3791371"/>
              <a:ext cx="1588" cy="10777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76"/>
            <p:cNvSpPr>
              <a:spLocks noChangeShapeType="1"/>
            </p:cNvSpPr>
            <p:nvPr/>
          </p:nvSpPr>
          <p:spPr bwMode="auto">
            <a:xfrm>
              <a:off x="7956301" y="4076884"/>
              <a:ext cx="792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77"/>
            <p:cNvSpPr>
              <a:spLocks noChangeShapeType="1"/>
            </p:cNvSpPr>
            <p:nvPr/>
          </p:nvSpPr>
          <p:spPr bwMode="auto">
            <a:xfrm>
              <a:off x="7956376" y="4335794"/>
              <a:ext cx="21602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78"/>
            <p:cNvSpPr>
              <a:spLocks noChangeShapeType="1"/>
            </p:cNvSpPr>
            <p:nvPr/>
          </p:nvSpPr>
          <p:spPr bwMode="auto">
            <a:xfrm>
              <a:off x="7956301" y="4562659"/>
              <a:ext cx="792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77"/>
            <p:cNvSpPr>
              <a:spLocks noChangeShapeType="1"/>
            </p:cNvSpPr>
            <p:nvPr/>
          </p:nvSpPr>
          <p:spPr bwMode="auto">
            <a:xfrm>
              <a:off x="8532440" y="4335794"/>
              <a:ext cx="21602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Text Box 172"/>
            <p:cNvSpPr txBox="1">
              <a:spLocks noChangeArrowheads="1"/>
            </p:cNvSpPr>
            <p:nvPr/>
          </p:nvSpPr>
          <p:spPr bwMode="auto">
            <a:xfrm>
              <a:off x="8085659" y="3601845"/>
              <a:ext cx="433388" cy="2273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MEM</a:t>
              </a:r>
              <a:endParaRPr lang="en-US" altLang="zh-CN" sz="1800" b="1" baseline="-20000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9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9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350" grpId="0"/>
      <p:bldP spid="392353" grpId="0" animBg="1"/>
      <p:bldP spid="9" grpId="0"/>
      <p:bldP spid="10" grpId="0"/>
      <p:bldP spid="1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4C23-CC31-439B-B534-2E21AC938859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247899" name="Text Box 91"/>
          <p:cNvSpPr txBox="1">
            <a:spLocks noChangeArrowheads="1"/>
          </p:cNvSpPr>
          <p:nvPr/>
        </p:nvSpPr>
        <p:spPr bwMode="auto">
          <a:xfrm>
            <a:off x="838200" y="267370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§2.3 </a:t>
            </a:r>
            <a:r>
              <a:rPr lang="zh-CN" altLang="en-US" sz="3200" dirty="0" smtClean="0">
                <a:solidFill>
                  <a:schemeClr val="tx1"/>
                </a:solidFill>
              </a:rPr>
              <a:t>定点数的运算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247907" name="AutoShape 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右箭头 11">
            <a:hlinkClick r:id="rId2" action="ppaction://hlinksldjump"/>
          </p:cNvPr>
          <p:cNvSpPr/>
          <p:nvPr/>
        </p:nvSpPr>
        <p:spPr bwMode="auto">
          <a:xfrm>
            <a:off x="7164288" y="357380"/>
            <a:ext cx="1765430" cy="498209"/>
          </a:xfrm>
          <a:prstGeom prst="rightArrow">
            <a:avLst>
              <a:gd name="adj1" fmla="val 59628"/>
              <a:gd name="adj2" fmla="val 50000"/>
            </a:avLst>
          </a:prstGeom>
          <a:solidFill>
            <a:srgbClr val="FFCC99">
              <a:alpha val="8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10800" rIns="18000" bIns="10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accent2"/>
                </a:solidFill>
              </a:rPr>
              <a:t>回顾逻辑部件</a:t>
            </a:r>
            <a:endParaRPr lang="zh-CN" altLang="en-US" sz="1800" dirty="0">
              <a:solidFill>
                <a:schemeClr val="accent2"/>
              </a:solidFill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79388" y="98072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定点加减运算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79388" y="148478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*运算类型：</a:t>
            </a:r>
            <a:r>
              <a:rPr lang="zh-CN" altLang="en-US" dirty="0" smtClean="0">
                <a:solidFill>
                  <a:schemeClr val="tx1"/>
                </a:solidFill>
              </a:rPr>
              <a:t>补码加减、无符号加减，原码加减、移码加减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973263" indent="-1973263"/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*运算的实现：</a:t>
            </a:r>
            <a:r>
              <a:rPr lang="zh-CN" altLang="en-US" dirty="0" smtClean="0">
                <a:solidFill>
                  <a:schemeClr val="tx1"/>
                </a:solidFill>
              </a:rPr>
              <a:t>基于</a:t>
            </a:r>
            <a:r>
              <a:rPr lang="zh-CN" altLang="en-US" u="sng" dirty="0" smtClean="0">
                <a:solidFill>
                  <a:schemeClr val="tx1"/>
                </a:solidFill>
              </a:rPr>
              <a:t>加法器</a:t>
            </a:r>
            <a:r>
              <a:rPr lang="zh-CN" altLang="en-US" dirty="0" smtClean="0">
                <a:solidFill>
                  <a:schemeClr val="tx1"/>
                </a:solidFill>
              </a:rPr>
              <a:t>，需</a:t>
            </a:r>
            <a:r>
              <a:rPr lang="zh-CN" altLang="en-US" u="sng" dirty="0" smtClean="0">
                <a:solidFill>
                  <a:schemeClr val="tx1"/>
                </a:solidFill>
              </a:rPr>
              <a:t>判断溢出</a:t>
            </a:r>
            <a:endParaRPr lang="zh-CN" altLang="en-US" u="sng" dirty="0">
              <a:solidFill>
                <a:schemeClr val="tx1"/>
              </a:solidFill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79388" y="244767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、补码加减运算    </a:t>
            </a:r>
            <a:endParaRPr lang="zh-CN" altLang="en-US" baseline="-18000" dirty="0">
              <a:solidFill>
                <a:schemeClr val="tx1"/>
              </a:solidFill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79388" y="2924944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(1</a:t>
            </a:r>
            <a:r>
              <a:rPr lang="en-US" altLang="zh-CN" dirty="0" smtClean="0">
                <a:solidFill>
                  <a:srgbClr val="FF3399"/>
                </a:solidFill>
              </a:rPr>
              <a:t>)</a:t>
            </a:r>
            <a:r>
              <a:rPr lang="zh-CN" altLang="en-US" dirty="0" smtClean="0">
                <a:solidFill>
                  <a:srgbClr val="FF3399"/>
                </a:solidFill>
              </a:rPr>
              <a:t>运算</a:t>
            </a:r>
            <a:r>
              <a:rPr lang="zh-CN" altLang="en-US" dirty="0">
                <a:solidFill>
                  <a:srgbClr val="FF3399"/>
                </a:solidFill>
              </a:rPr>
              <a:t>规则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加法：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A]</a:t>
            </a:r>
            <a:r>
              <a:rPr lang="zh-CN" altLang="en-US" baseline="-20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B]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5117554" y="2564904"/>
            <a:ext cx="3558902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accent2"/>
                </a:solidFill>
              </a:rPr>
              <a:t>推导</a:t>
            </a:r>
            <a:r>
              <a:rPr lang="en-US" altLang="zh-CN" sz="2000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[</a:t>
            </a:r>
            <a:r>
              <a:rPr lang="en-US" altLang="zh-CN" sz="2000" dirty="0">
                <a:solidFill>
                  <a:schemeClr val="tx1"/>
                </a:solidFill>
              </a:rPr>
              <a:t>A]</a:t>
            </a:r>
            <a:r>
              <a:rPr lang="zh-CN" altLang="en-US" sz="2000" baseline="-18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+[B]</a:t>
            </a:r>
            <a:r>
              <a:rPr lang="zh-CN" altLang="en-US" sz="2000" baseline="-18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=(A+B+2M) (mod M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 =[</a:t>
            </a:r>
            <a:r>
              <a:rPr lang="en-US" altLang="zh-CN" sz="2000" dirty="0">
                <a:solidFill>
                  <a:schemeClr val="tx1"/>
                </a:solidFill>
              </a:rPr>
              <a:t>A+B]</a:t>
            </a:r>
            <a:r>
              <a:rPr lang="zh-CN" altLang="en-US" sz="2000" baseline="-18000" dirty="0">
                <a:solidFill>
                  <a:schemeClr val="tx1"/>
                </a:solidFill>
              </a:rPr>
              <a:t>补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79388" y="386104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减法：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－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[A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(-</a:t>
            </a:r>
            <a:r>
              <a:rPr lang="en-US" altLang="zh-CN" dirty="0">
                <a:solidFill>
                  <a:schemeClr val="tx1"/>
                </a:solidFill>
              </a:rPr>
              <a:t>B)]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A]</a:t>
            </a:r>
            <a:r>
              <a:rPr lang="zh-CN" altLang="en-US" baseline="-20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[-</a:t>
            </a:r>
            <a:r>
              <a:rPr lang="en-US" altLang="zh-CN" dirty="0">
                <a:solidFill>
                  <a:schemeClr val="tx1"/>
                </a:solidFill>
              </a:rPr>
              <a:t>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" name="AutoShape 29"/>
          <p:cNvSpPr>
            <a:spLocks/>
          </p:cNvSpPr>
          <p:nvPr/>
        </p:nvSpPr>
        <p:spPr bwMode="auto">
          <a:xfrm>
            <a:off x="3131840" y="3068960"/>
            <a:ext cx="2808312" cy="330316"/>
          </a:xfrm>
          <a:prstGeom prst="borderCallout2">
            <a:avLst>
              <a:gd name="adj1" fmla="val 48385"/>
              <a:gd name="adj2" fmla="val 332"/>
              <a:gd name="adj3" fmla="val 47536"/>
              <a:gd name="adj4" fmla="val -8585"/>
              <a:gd name="adj5" fmla="val 125068"/>
              <a:gd name="adj6" fmla="val -18093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补码表示→结果应为补码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179388" y="436510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11101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10111</a:t>
            </a:r>
            <a:r>
              <a:rPr lang="zh-CN" altLang="en-US" dirty="0" smtClean="0">
                <a:solidFill>
                  <a:schemeClr val="tx1"/>
                </a:solidFill>
              </a:rPr>
              <a:t>，求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79388" y="4869160"/>
            <a:ext cx="8353052" cy="1440394"/>
            <a:chOff x="179388" y="4869160"/>
            <a:chExt cx="8353052" cy="1440394"/>
          </a:xfrm>
        </p:grpSpPr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179388" y="4869160"/>
              <a:ext cx="5328716" cy="1440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1973263" indent="-1973263"/>
              <a:r>
                <a:rPr lang="en-US" altLang="zh-CN" dirty="0">
                  <a:solidFill>
                    <a:srgbClr val="990099"/>
                  </a:solidFill>
                </a:rPr>
                <a:t>    </a:t>
              </a:r>
              <a:r>
                <a:rPr lang="zh-CN" altLang="en-US" dirty="0">
                  <a:solidFill>
                    <a:srgbClr val="990099"/>
                  </a:solidFill>
                </a:rPr>
                <a:t>解</a:t>
              </a:r>
              <a:r>
                <a:rPr lang="zh-CN" altLang="en-US" dirty="0" smtClean="0">
                  <a:solidFill>
                    <a:srgbClr val="990099"/>
                  </a:solidFill>
                </a:rPr>
                <a:t>：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[-</a:t>
              </a:r>
              <a:r>
                <a:rPr lang="en-US" altLang="zh-CN" dirty="0">
                  <a:solidFill>
                    <a:schemeClr val="tx1"/>
                  </a:solidFill>
                </a:rPr>
                <a:t>B]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01001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marL="1973263" indent="-1973263">
                <a:lnSpc>
                  <a:spcPct val="115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     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dirty="0">
                  <a:solidFill>
                    <a:schemeClr val="tx1"/>
                  </a:solidFill>
                </a:rPr>
                <a:t>A-B]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=[A]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+[-B]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补</a:t>
              </a:r>
            </a:p>
            <a:p>
              <a:pPr marL="1973263" indent="-1973263"/>
              <a:r>
                <a:rPr lang="zh-CN" altLang="en-US" dirty="0">
                  <a:solidFill>
                    <a:schemeClr val="tx1"/>
                  </a:solidFill>
                </a:rPr>
                <a:t>             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=11101+01001=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00110</a:t>
              </a:r>
              <a:endParaRPr lang="en-US" altLang="zh-CN" dirty="0">
                <a:solidFill>
                  <a:srgbClr val="990099"/>
                </a:solidFill>
              </a:endParaRPr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>
              <a:off x="5868144" y="5652308"/>
              <a:ext cx="11837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5868144" y="5699933"/>
              <a:ext cx="214313" cy="28892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5867200" y="4938588"/>
              <a:ext cx="2665240" cy="1370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457200" indent="-457200"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11101 [-3]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</a:p>
            <a:p>
              <a:pPr marL="457200" indent="-457200">
                <a:lnSpc>
                  <a:spcPct val="90000"/>
                </a:lnSpc>
              </a:pPr>
              <a:r>
                <a:rPr lang="en-US" altLang="zh-CN" dirty="0" smtClean="0">
                  <a:solidFill>
                    <a:schemeClr val="tx1"/>
                  </a:solidFill>
                </a:rPr>
                <a:t>+ 01001 [+9]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</a:p>
            <a:p>
              <a:pPr marL="457200" indent="-457200">
                <a:lnSpc>
                  <a:spcPct val="100000"/>
                </a:lnSpc>
              </a:pPr>
              <a:r>
                <a:rPr lang="en-US" altLang="zh-CN" dirty="0" smtClean="0">
                  <a:solidFill>
                    <a:schemeClr val="tx1"/>
                  </a:solidFill>
                </a:rPr>
                <a:t>1 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00110 [+6]</a:t>
              </a:r>
              <a:r>
                <a:rPr lang="zh-CN" altLang="en-US" baseline="-18000" dirty="0" smtClean="0">
                  <a:solidFill>
                    <a:srgbClr val="990099"/>
                  </a:solidFill>
                </a:rPr>
                <a:t>补</a:t>
              </a:r>
              <a:endParaRPr lang="en-US" altLang="zh-CN" baseline="-18000" dirty="0" smtClean="0">
                <a:solidFill>
                  <a:srgbClr val="990099"/>
                </a:solidFill>
              </a:endParaRPr>
            </a:p>
            <a:p>
              <a:pPr marL="457200" indent="-457200">
                <a:lnSpc>
                  <a:spcPct val="100000"/>
                </a:lnSpc>
              </a:pPr>
              <a:r>
                <a:rPr lang="zh-CN" altLang="en-US" sz="1800" b="0" dirty="0" smtClean="0">
                  <a:solidFill>
                    <a:schemeClr val="accent2"/>
                  </a:solidFill>
                </a:rPr>
                <a:t>└</a:t>
              </a:r>
              <a:r>
                <a:rPr lang="zh-CN" altLang="en-US" sz="1800" dirty="0" smtClean="0">
                  <a:solidFill>
                    <a:schemeClr val="accent2"/>
                  </a:solidFill>
                </a:rPr>
                <a:t>→丢弃进位</a:t>
              </a:r>
              <a:r>
                <a:rPr lang="en-US" altLang="zh-CN" sz="1800" dirty="0" smtClean="0">
                  <a:solidFill>
                    <a:schemeClr val="accent2"/>
                  </a:solidFill>
                </a:rPr>
                <a:t>(</a:t>
              </a:r>
              <a:r>
                <a:rPr lang="zh-CN" altLang="en-US" sz="1800" dirty="0" smtClean="0">
                  <a:solidFill>
                    <a:schemeClr val="accent2"/>
                  </a:solidFill>
                </a:rPr>
                <a:t>有模运算</a:t>
              </a:r>
              <a:r>
                <a:rPr lang="en-US" altLang="zh-CN" sz="1800" dirty="0" smtClean="0">
                  <a:solidFill>
                    <a:schemeClr val="accent2"/>
                  </a:solidFill>
                </a:rPr>
                <a:t>)</a:t>
              </a:r>
              <a:endParaRPr lang="zh-CN" altLang="en-US" sz="1800" dirty="0">
                <a:solidFill>
                  <a:schemeClr val="accent2"/>
                </a:solidFill>
              </a:endParaRPr>
            </a:p>
            <a:p>
              <a:pPr marL="457200" indent="-457200">
                <a:lnSpc>
                  <a:spcPct val="100000"/>
                </a:lnSpc>
              </a:pPr>
              <a:endParaRPr lang="zh-CN" altLang="en-US" sz="18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6" grpId="0"/>
      <p:bldP spid="17" grpId="0"/>
      <p:bldP spid="18" grpId="0"/>
      <p:bldP spid="19" grpId="0" animBg="1"/>
      <p:bldP spid="19" grpId="1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543378" y="3760465"/>
            <a:ext cx="609972" cy="225013"/>
            <a:chOff x="7543378" y="3760465"/>
            <a:chExt cx="609972" cy="225013"/>
          </a:xfrm>
        </p:grpSpPr>
        <p:sp>
          <p:nvSpPr>
            <p:cNvPr id="26" name="Text Box 39"/>
            <p:cNvSpPr txBox="1">
              <a:spLocks noChangeArrowheads="1"/>
            </p:cNvSpPr>
            <p:nvPr/>
          </p:nvSpPr>
          <p:spPr bwMode="auto">
            <a:xfrm>
              <a:off x="7543378" y="3760465"/>
              <a:ext cx="263968" cy="225013"/>
            </a:xfrm>
            <a:prstGeom prst="rect">
              <a:avLst/>
            </a:prstGeom>
            <a:solidFill>
              <a:srgbClr val="FFCC99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 Box 39"/>
            <p:cNvSpPr txBox="1">
              <a:spLocks noChangeArrowheads="1"/>
            </p:cNvSpPr>
            <p:nvPr/>
          </p:nvSpPr>
          <p:spPr bwMode="auto">
            <a:xfrm>
              <a:off x="7805899" y="3760465"/>
              <a:ext cx="347451" cy="216024"/>
            </a:xfrm>
            <a:prstGeom prst="rect">
              <a:avLst/>
            </a:prstGeom>
            <a:solidFill>
              <a:srgbClr val="99CCFF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79AC3-BB89-4712-9B53-08A29ECD4132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二、机器数及其编码</a:t>
            </a:r>
          </a:p>
        </p:txBody>
      </p:sp>
      <p:sp>
        <p:nvSpPr>
          <p:cNvPr id="196621" name="Text Box 13"/>
          <p:cNvSpPr txBox="1">
            <a:spLocks noChangeArrowheads="1"/>
          </p:cNvSpPr>
          <p:nvPr/>
        </p:nvSpPr>
        <p:spPr bwMode="auto">
          <a:xfrm>
            <a:off x="179388" y="913139"/>
            <a:ext cx="8785225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数学上</a:t>
            </a:r>
            <a:r>
              <a:rPr lang="zh-CN" altLang="en-US" dirty="0" smtClean="0">
                <a:solidFill>
                  <a:srgbClr val="C00000"/>
                </a:solidFill>
              </a:rPr>
              <a:t>的数据：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2336800" indent="-2336800"/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数据组成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zh-CN" altLang="en-US" dirty="0" smtClean="0">
                <a:solidFill>
                  <a:schemeClr val="tx1"/>
                </a:solidFill>
              </a:rPr>
              <a:t>符号</a:t>
            </a:r>
            <a:r>
              <a:rPr lang="en-US" altLang="zh-CN" dirty="0" smtClean="0">
                <a:solidFill>
                  <a:schemeClr val="tx1"/>
                </a:solidFill>
              </a:rPr>
              <a:t>] </a:t>
            </a:r>
            <a:r>
              <a:rPr lang="zh-CN" altLang="en-US" dirty="0" smtClean="0">
                <a:solidFill>
                  <a:schemeClr val="tx1"/>
                </a:solidFill>
              </a:rPr>
              <a:t>数值 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zh-CN" altLang="en-US" dirty="0" smtClean="0">
                <a:solidFill>
                  <a:schemeClr val="tx1"/>
                </a:solidFill>
              </a:rPr>
              <a:t>小数点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数值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</a:p>
          <a:p>
            <a:pPr marL="2336800" indent="-2336800"/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     </a:t>
            </a:r>
            <a:r>
              <a:rPr lang="zh-CN" altLang="en-US" sz="2000" dirty="0" smtClean="0">
                <a:solidFill>
                  <a:schemeClr val="tx1"/>
                </a:solidFill>
              </a:rPr>
              <a:t>如：</a:t>
            </a:r>
            <a:r>
              <a:rPr lang="en-US" altLang="zh-CN" sz="2000" dirty="0">
                <a:solidFill>
                  <a:schemeClr val="tx1"/>
                </a:solidFill>
              </a:rPr>
              <a:t>(10)</a:t>
            </a:r>
            <a:r>
              <a:rPr lang="en-US" altLang="zh-CN" sz="2000" baseline="-18000" dirty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(+10)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(-</a:t>
            </a:r>
            <a:r>
              <a:rPr lang="en-US" altLang="zh-CN" sz="2000" dirty="0" smtClean="0">
                <a:solidFill>
                  <a:schemeClr val="tx1"/>
                </a:solidFill>
              </a:rPr>
              <a:t>10)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(-</a:t>
            </a:r>
            <a:r>
              <a:rPr lang="en-US" altLang="zh-CN" sz="2000" dirty="0">
                <a:solidFill>
                  <a:schemeClr val="tx1"/>
                </a:solidFill>
              </a:rPr>
              <a:t>10.1)</a:t>
            </a:r>
            <a:r>
              <a:rPr lang="en-US" altLang="zh-CN" sz="2000" baseline="-18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2336800" indent="-2336800"/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</a:rPr>
              <a:t>运算特征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符号与数值</a:t>
            </a:r>
            <a:r>
              <a:rPr lang="zh-CN" altLang="en-US" u="sng" dirty="0">
                <a:solidFill>
                  <a:srgbClr val="990099"/>
                </a:solidFill>
                <a:latin typeface="Times New Roman" pitchFamily="18" charset="0"/>
              </a:rPr>
              <a:t>分开运算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</a:rPr>
              <a:t>减法</a:t>
            </a:r>
            <a:r>
              <a:rPr lang="zh-CN" altLang="en-US" dirty="0">
                <a:solidFill>
                  <a:schemeClr val="tx1"/>
                </a:solidFill>
              </a:rPr>
              <a:t>先</a:t>
            </a:r>
            <a:r>
              <a:rPr lang="zh-CN" altLang="en-US" u="sng" dirty="0">
                <a:solidFill>
                  <a:srgbClr val="990099"/>
                </a:solidFill>
              </a:rPr>
              <a:t>比较大小</a:t>
            </a:r>
          </a:p>
        </p:txBody>
      </p:sp>
      <p:sp>
        <p:nvSpPr>
          <p:cNvPr id="196642" name="Text Box 34"/>
          <p:cNvSpPr txBox="1">
            <a:spLocks noChangeArrowheads="1"/>
          </p:cNvSpPr>
          <p:nvPr/>
        </p:nvSpPr>
        <p:spPr bwMode="auto">
          <a:xfrm>
            <a:off x="179263" y="2708920"/>
            <a:ext cx="8857233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11425" indent="-2511425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机器数：</a:t>
            </a:r>
            <a:r>
              <a:rPr lang="zh-CN" altLang="en-US" dirty="0">
                <a:solidFill>
                  <a:schemeClr val="tx1"/>
                </a:solidFill>
              </a:rPr>
              <a:t>计算机</a:t>
            </a:r>
            <a:r>
              <a:rPr lang="zh-CN" altLang="en-US" dirty="0" smtClean="0">
                <a:solidFill>
                  <a:schemeClr val="tx1"/>
                </a:solidFill>
              </a:rPr>
              <a:t>内部</a:t>
            </a:r>
            <a:r>
              <a:rPr lang="zh-CN" altLang="en-US" u="sng" dirty="0">
                <a:solidFill>
                  <a:srgbClr val="990099"/>
                </a:solidFill>
              </a:rPr>
              <a:t>用编码表示</a:t>
            </a:r>
            <a:r>
              <a:rPr lang="zh-CN" altLang="en-US" dirty="0" smtClean="0">
                <a:solidFill>
                  <a:schemeClr val="tx1"/>
                </a:solidFill>
              </a:rPr>
              <a:t>的数据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可表示符号、小数点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pPr marL="2511425" indent="-2511425"/>
            <a:r>
              <a:rPr lang="zh-CN" altLang="en-US" dirty="0" smtClean="0">
                <a:solidFill>
                  <a:schemeClr val="accent2"/>
                </a:solidFill>
              </a:rPr>
              <a:t>     真值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数学上</a:t>
            </a:r>
            <a:r>
              <a:rPr lang="zh-CN" altLang="en-US" dirty="0" smtClean="0">
                <a:solidFill>
                  <a:schemeClr val="tx1"/>
                </a:solidFill>
              </a:rPr>
              <a:t>带</a:t>
            </a:r>
            <a:r>
              <a:rPr lang="en-US" altLang="zh-CN" dirty="0" smtClean="0">
                <a:solidFill>
                  <a:schemeClr val="tx1"/>
                </a:solidFill>
              </a:rPr>
              <a:t>+/-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  <a:r>
              <a:rPr lang="zh-CN" altLang="en-US" dirty="0" smtClean="0">
                <a:solidFill>
                  <a:schemeClr val="tx1"/>
                </a:solidFill>
              </a:rPr>
              <a:t>的数据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511425" indent="-2511425"/>
            <a:r>
              <a:rPr lang="zh-CN" altLang="en-US" sz="2000" dirty="0" smtClean="0">
                <a:solidFill>
                  <a:srgbClr val="990099"/>
                </a:solidFill>
              </a:rPr>
              <a:t>          如</a:t>
            </a:r>
            <a:r>
              <a:rPr lang="en-US" altLang="zh-CN" sz="2000" dirty="0" smtClean="0">
                <a:solidFill>
                  <a:srgbClr val="990099"/>
                </a:solidFill>
              </a:rPr>
              <a:t>—</a:t>
            </a:r>
            <a:r>
              <a:rPr lang="en-US" altLang="zh-CN" sz="2000" dirty="0" smtClean="0">
                <a:solidFill>
                  <a:schemeClr val="tx1"/>
                </a:solidFill>
              </a:rPr>
              <a:t>(+10)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→(</a:t>
            </a:r>
            <a:r>
              <a:rPr lang="en-US" altLang="zh-CN" sz="2000" dirty="0" smtClean="0">
                <a:solidFill>
                  <a:srgbClr val="FF3399"/>
                </a:solidFill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</a:rPr>
              <a:t>10)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(-10)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→(</a:t>
            </a:r>
            <a:r>
              <a:rPr lang="en-US" altLang="zh-CN" sz="2000" dirty="0" smtClean="0">
                <a:solidFill>
                  <a:srgbClr val="FF3399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10)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(-10.1)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→(</a:t>
            </a:r>
            <a:r>
              <a:rPr lang="en-US" altLang="zh-CN" sz="2000" dirty="0" smtClean="0">
                <a:solidFill>
                  <a:srgbClr val="FF3399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10101)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96643" name="Text Box 35"/>
          <p:cNvSpPr txBox="1">
            <a:spLocks noChangeArrowheads="1"/>
          </p:cNvSpPr>
          <p:nvPr/>
        </p:nvSpPr>
        <p:spPr bwMode="auto">
          <a:xfrm>
            <a:off x="179388" y="407707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11425" indent="-2511425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机器</a:t>
            </a:r>
            <a:r>
              <a:rPr lang="zh-CN" altLang="en-US" dirty="0" smtClean="0">
                <a:solidFill>
                  <a:srgbClr val="C00000"/>
                </a:solidFill>
              </a:rPr>
              <a:t>数的编码：</a:t>
            </a:r>
            <a:endParaRPr lang="zh-CN" altLang="en-US" dirty="0">
              <a:solidFill>
                <a:srgbClr val="C00000"/>
              </a:solidFill>
            </a:endParaRPr>
          </a:p>
          <a:p>
            <a:pPr marL="2511425" indent="-2511425"/>
            <a:r>
              <a:rPr lang="zh-CN" altLang="en-US" dirty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目标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便于</a:t>
            </a:r>
            <a:r>
              <a:rPr lang="zh-CN" altLang="en-US" u="sng" dirty="0">
                <a:solidFill>
                  <a:schemeClr val="tx1"/>
                </a:solidFill>
              </a:rPr>
              <a:t>硬件</a:t>
            </a:r>
            <a:r>
              <a:rPr lang="zh-CN" altLang="en-US" u="sng" dirty="0" smtClean="0">
                <a:solidFill>
                  <a:schemeClr val="tx1"/>
                </a:solidFill>
              </a:rPr>
              <a:t>实现</a:t>
            </a:r>
            <a:r>
              <a:rPr lang="zh-CN" altLang="en-US" dirty="0" smtClean="0">
                <a:solidFill>
                  <a:schemeClr val="tx1"/>
                </a:solidFill>
              </a:rPr>
              <a:t>运算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如符号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数值一起</a:t>
            </a:r>
            <a:r>
              <a:rPr lang="zh-CN" altLang="en-US" sz="1800" dirty="0" smtClean="0">
                <a:solidFill>
                  <a:schemeClr val="tx1"/>
                </a:solidFill>
              </a:rPr>
              <a:t>运算、</a:t>
            </a:r>
            <a:r>
              <a:rPr lang="zh-CN" altLang="en-US" sz="1800" dirty="0">
                <a:solidFill>
                  <a:schemeClr val="tx1"/>
                </a:solidFill>
              </a:rPr>
              <a:t>减法不比较</a:t>
            </a:r>
            <a:r>
              <a:rPr lang="zh-CN" altLang="en-US" sz="1800" dirty="0" smtClean="0">
                <a:solidFill>
                  <a:schemeClr val="tx1"/>
                </a:solidFill>
              </a:rPr>
              <a:t>大小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511425" indent="-2511425"/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编码方法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zh-CN" altLang="en-US" u="sng" dirty="0">
              <a:solidFill>
                <a:schemeClr val="tx1"/>
              </a:solidFill>
            </a:endParaRPr>
          </a:p>
        </p:txBody>
      </p:sp>
      <p:sp>
        <p:nvSpPr>
          <p:cNvPr id="196644" name="Text Box 36"/>
          <p:cNvSpPr txBox="1">
            <a:spLocks noChangeArrowheads="1"/>
          </p:cNvSpPr>
          <p:nvPr/>
        </p:nvSpPr>
        <p:spPr bwMode="auto">
          <a:xfrm>
            <a:off x="2555776" y="5013176"/>
            <a:ext cx="633670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11425" indent="-2511425"/>
            <a:r>
              <a:rPr lang="zh-CN" altLang="en-US" dirty="0" smtClean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码、补码、反码、移码</a:t>
            </a:r>
            <a:r>
              <a:rPr lang="zh-CN" altLang="en-US" dirty="0" smtClean="0">
                <a:solidFill>
                  <a:schemeClr val="tx1"/>
                </a:solidFill>
              </a:rPr>
              <a:t>等，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511425" indent="-2511425"/>
            <a:r>
              <a:rPr lang="zh-CN" altLang="en-US" dirty="0" smtClean="0">
                <a:solidFill>
                  <a:schemeClr val="tx1"/>
                </a:solidFill>
              </a:rPr>
              <a:t>均用</a:t>
            </a:r>
            <a:r>
              <a:rPr lang="zh-CN" altLang="en-US" u="sng" dirty="0" smtClean="0">
                <a:solidFill>
                  <a:srgbClr val="FF3399"/>
                </a:solidFill>
              </a:rPr>
              <a:t>二进制</a:t>
            </a:r>
            <a:r>
              <a:rPr lang="zh-CN" altLang="en-US" dirty="0" smtClean="0">
                <a:solidFill>
                  <a:schemeClr val="tx1"/>
                </a:solidFill>
              </a:rPr>
              <a:t>表示         </a:t>
            </a:r>
            <a:r>
              <a:rPr lang="zh-CN" altLang="en-US" sz="1800" dirty="0" smtClean="0">
                <a:solidFill>
                  <a:schemeClr val="tx1"/>
                </a:solidFill>
              </a:rPr>
              <a:t>←硬件仅</a:t>
            </a:r>
            <a:r>
              <a:rPr lang="en-US" altLang="zh-CN" sz="1800" dirty="0" smtClean="0">
                <a:solidFill>
                  <a:schemeClr val="tx1"/>
                </a:solidFill>
              </a:rPr>
              <a:t>0/1</a:t>
            </a:r>
            <a:r>
              <a:rPr lang="zh-CN" altLang="en-US" sz="1800" dirty="0" smtClean="0">
                <a:solidFill>
                  <a:schemeClr val="tx1"/>
                </a:solidFill>
              </a:rPr>
              <a:t>两个状态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96655" name="Line 47"/>
          <p:cNvSpPr>
            <a:spLocks noChangeShapeType="1"/>
          </p:cNvSpPr>
          <p:nvPr/>
        </p:nvSpPr>
        <p:spPr bwMode="auto">
          <a:xfrm>
            <a:off x="4788024" y="2700039"/>
            <a:ext cx="1224135" cy="1958331"/>
          </a:xfrm>
          <a:prstGeom prst="line">
            <a:avLst/>
          </a:prstGeom>
          <a:noFill/>
          <a:ln w="15875">
            <a:solidFill>
              <a:schemeClr val="accent2"/>
            </a:solidFill>
            <a:prstDash val="dashDot"/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96657" name="Line 49"/>
          <p:cNvSpPr>
            <a:spLocks noChangeShapeType="1"/>
          </p:cNvSpPr>
          <p:nvPr/>
        </p:nvSpPr>
        <p:spPr bwMode="auto">
          <a:xfrm>
            <a:off x="7236296" y="2708920"/>
            <a:ext cx="552000" cy="1949451"/>
          </a:xfrm>
          <a:prstGeom prst="line">
            <a:avLst/>
          </a:prstGeom>
          <a:noFill/>
          <a:ln w="15875">
            <a:solidFill>
              <a:schemeClr val="accent2"/>
            </a:solidFill>
            <a:prstDash val="dashDot"/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23" name="AutoShape 29"/>
          <p:cNvSpPr>
            <a:spLocks/>
          </p:cNvSpPr>
          <p:nvPr/>
        </p:nvSpPr>
        <p:spPr bwMode="auto">
          <a:xfrm>
            <a:off x="6804248" y="1268760"/>
            <a:ext cx="1714512" cy="360040"/>
          </a:xfrm>
          <a:prstGeom prst="borderCallout2">
            <a:avLst>
              <a:gd name="adj1" fmla="val 56067"/>
              <a:gd name="adj2" fmla="val -1119"/>
              <a:gd name="adj3" fmla="val 53950"/>
              <a:gd name="adj4" fmla="val -13902"/>
              <a:gd name="adj5" fmla="val 84951"/>
              <a:gd name="adj6" fmla="val -30956"/>
            </a:avLst>
          </a:prstGeom>
          <a:solidFill>
            <a:srgbClr val="CCFFFF"/>
          </a:solidFill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[ ]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表示可缺省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9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96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96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96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196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21" grpId="0"/>
      <p:bldP spid="196642" grpId="0"/>
      <p:bldP spid="196643" grpId="0"/>
      <p:bldP spid="196644" grpId="0"/>
      <p:bldP spid="196655" grpId="0" animBg="1"/>
      <p:bldP spid="196655" grpId="1" animBg="1"/>
      <p:bldP spid="196657" grpId="0" animBg="1"/>
      <p:bldP spid="196657" grpId="1" animBg="1"/>
      <p:bldP spid="23" grpId="1" animBg="1"/>
      <p:bldP spid="23" grpId="2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BFB0-A0E8-4555-BE80-C0615EF03C20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261284" name="Text Box 164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2—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A=-01010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B=+01101</a:t>
            </a:r>
            <a:r>
              <a:rPr lang="zh-CN" altLang="en-US" dirty="0" smtClean="0">
                <a:solidFill>
                  <a:schemeClr val="tx1"/>
                </a:solidFill>
              </a:rPr>
              <a:t>，求</a:t>
            </a:r>
            <a:r>
              <a:rPr lang="en-US" altLang="zh-CN" dirty="0">
                <a:solidFill>
                  <a:schemeClr val="tx1"/>
                </a:solidFill>
              </a:rPr>
              <a:t>[A+B]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rgbClr val="990099"/>
                </a:solidFill>
              </a:rPr>
              <a:t>解</a:t>
            </a:r>
            <a:r>
              <a:rPr lang="zh-CN" altLang="en-US" dirty="0">
                <a:solidFill>
                  <a:srgbClr val="990099"/>
                </a:solidFill>
              </a:rPr>
              <a:t>：</a:t>
            </a:r>
            <a:endParaRPr lang="zh-CN" altLang="en-US" baseline="-18000" dirty="0">
              <a:solidFill>
                <a:schemeClr val="tx1"/>
              </a:solidFill>
            </a:endParaRPr>
          </a:p>
        </p:txBody>
      </p:sp>
      <p:sp>
        <p:nvSpPr>
          <p:cNvPr id="261288" name="Text Box 168"/>
          <p:cNvSpPr txBox="1">
            <a:spLocks noChangeArrowheads="1"/>
          </p:cNvSpPr>
          <p:nvPr/>
        </p:nvSpPr>
        <p:spPr bwMode="auto">
          <a:xfrm>
            <a:off x="179388" y="76470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 smtClean="0">
                <a:solidFill>
                  <a:srgbClr val="990099"/>
                </a:solidFill>
              </a:rPr>
              <a:t>        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=110110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001101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[-</a:t>
            </a:r>
            <a:r>
              <a:rPr lang="en-US" altLang="zh-CN" dirty="0">
                <a:solidFill>
                  <a:schemeClr val="tx1"/>
                </a:solidFill>
              </a:rPr>
              <a:t>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110011</a:t>
            </a:r>
          </a:p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[</a:t>
            </a:r>
            <a:r>
              <a:rPr lang="en-US" altLang="zh-CN" dirty="0">
                <a:solidFill>
                  <a:schemeClr val="tx1"/>
                </a:solidFill>
              </a:rPr>
              <a:t>A+B]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=[A]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+[B]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110110+001101=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000011</a:t>
            </a:r>
            <a:r>
              <a:rPr lang="zh-CN" altLang="en-US" dirty="0" smtClean="0">
                <a:solidFill>
                  <a:schemeClr val="tx1"/>
                </a:solidFill>
              </a:rPr>
              <a:t>，结果对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1290" name="Text Box 170"/>
          <p:cNvSpPr txBox="1">
            <a:spLocks noChangeArrowheads="1"/>
          </p:cNvSpPr>
          <p:nvPr/>
        </p:nvSpPr>
        <p:spPr bwMode="auto">
          <a:xfrm>
            <a:off x="179388" y="172759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3—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=+0.0110 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</a:rPr>
              <a:t>=+0.1001</a:t>
            </a:r>
            <a:r>
              <a:rPr lang="zh-CN" altLang="en-US" dirty="0" smtClean="0">
                <a:solidFill>
                  <a:schemeClr val="tx1"/>
                </a:solidFill>
              </a:rPr>
              <a:t>，求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A-B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</a:t>
            </a:r>
            <a:r>
              <a:rPr lang="zh-CN" altLang="en-US" dirty="0" smtClean="0">
                <a:solidFill>
                  <a:srgbClr val="990099"/>
                </a:solidFill>
              </a:rPr>
              <a:t>：</a:t>
            </a:r>
            <a:endParaRPr lang="zh-CN" altLang="en-US" baseline="-18000" dirty="0">
              <a:solidFill>
                <a:schemeClr val="tx1"/>
              </a:solidFill>
            </a:endParaRPr>
          </a:p>
        </p:txBody>
      </p:sp>
      <p:sp>
        <p:nvSpPr>
          <p:cNvPr id="261291" name="Text Box 171"/>
          <p:cNvSpPr txBox="1">
            <a:spLocks noChangeArrowheads="1"/>
          </p:cNvSpPr>
          <p:nvPr/>
        </p:nvSpPr>
        <p:spPr bwMode="auto">
          <a:xfrm>
            <a:off x="179388" y="219731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 smtClean="0">
                <a:solidFill>
                  <a:srgbClr val="990099"/>
                </a:solidFill>
              </a:rPr>
              <a:t>        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0.0110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0.1001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[-</a:t>
            </a:r>
            <a:r>
              <a:rPr lang="en-US" altLang="zh-CN" dirty="0">
                <a:solidFill>
                  <a:schemeClr val="tx1"/>
                </a:solidFill>
              </a:rPr>
              <a:t>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1.0111</a:t>
            </a:r>
          </a:p>
          <a:p>
            <a:pPr marL="1973263" indent="-1973263"/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       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=[A]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+[-B]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=0.0110+1.0111=1.1101</a:t>
            </a:r>
            <a:r>
              <a:rPr lang="zh-CN" altLang="en-US" dirty="0" smtClean="0">
                <a:solidFill>
                  <a:schemeClr val="tx1"/>
                </a:solidFill>
              </a:rPr>
              <a:t>，结果对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1296" name="Text Box 176"/>
          <p:cNvSpPr txBox="1">
            <a:spLocks noChangeArrowheads="1"/>
          </p:cNvSpPr>
          <p:nvPr/>
        </p:nvSpPr>
        <p:spPr bwMode="auto">
          <a:xfrm>
            <a:off x="179388" y="5877272"/>
            <a:ext cx="89646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19250" indent="-1619250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spc="-100" dirty="0" smtClean="0">
                <a:solidFill>
                  <a:schemeClr val="tx1"/>
                </a:solidFill>
              </a:rPr>
              <a:t>整数用</a:t>
            </a:r>
            <a:r>
              <a:rPr lang="en-US" altLang="zh-CN" spc="-100" dirty="0" smtClean="0">
                <a:solidFill>
                  <a:schemeClr val="tx1"/>
                </a:solidFill>
              </a:rPr>
              <a:t>8</a:t>
            </a:r>
            <a:r>
              <a:rPr lang="zh-CN" altLang="en-US" spc="-100" dirty="0" smtClean="0">
                <a:solidFill>
                  <a:schemeClr val="tx1"/>
                </a:solidFill>
              </a:rPr>
              <a:t>位补码表示，</a:t>
            </a:r>
            <a:r>
              <a:rPr lang="en-US" altLang="zh-CN" spc="-100" dirty="0" smtClean="0">
                <a:solidFill>
                  <a:schemeClr val="tx1"/>
                </a:solidFill>
              </a:rPr>
              <a:t>A</a:t>
            </a:r>
            <a:r>
              <a:rPr lang="en-US" altLang="zh-CN" spc="-100" dirty="0">
                <a:solidFill>
                  <a:schemeClr val="tx1"/>
                </a:solidFill>
              </a:rPr>
              <a:t>=+15</a:t>
            </a:r>
            <a:r>
              <a:rPr lang="zh-CN" altLang="en-US" spc="-100" dirty="0">
                <a:solidFill>
                  <a:schemeClr val="tx1"/>
                </a:solidFill>
              </a:rPr>
              <a:t>，</a:t>
            </a:r>
            <a:r>
              <a:rPr lang="en-US" altLang="zh-CN" spc="-100" dirty="0">
                <a:solidFill>
                  <a:schemeClr val="tx1"/>
                </a:solidFill>
              </a:rPr>
              <a:t>B=+24</a:t>
            </a:r>
            <a:r>
              <a:rPr lang="zh-CN" altLang="en-US" spc="-100" dirty="0" smtClean="0">
                <a:solidFill>
                  <a:schemeClr val="tx1"/>
                </a:solidFill>
              </a:rPr>
              <a:t>，求</a:t>
            </a:r>
            <a:r>
              <a:rPr lang="en-US" altLang="zh-CN" spc="-100" dirty="0">
                <a:solidFill>
                  <a:schemeClr val="tx1"/>
                </a:solidFill>
              </a:rPr>
              <a:t>[A+B]</a:t>
            </a:r>
            <a:r>
              <a:rPr lang="zh-CN" altLang="en-US" spc="-100" baseline="-18000" dirty="0">
                <a:solidFill>
                  <a:schemeClr val="tx1"/>
                </a:solidFill>
              </a:rPr>
              <a:t>补</a:t>
            </a:r>
            <a:r>
              <a:rPr lang="zh-CN" altLang="en-US" spc="-100" dirty="0">
                <a:solidFill>
                  <a:schemeClr val="tx1"/>
                </a:solidFill>
              </a:rPr>
              <a:t>、</a:t>
            </a:r>
            <a:r>
              <a:rPr lang="en-US" altLang="zh-CN" spc="-100" dirty="0">
                <a:solidFill>
                  <a:schemeClr val="tx1"/>
                </a:solidFill>
              </a:rPr>
              <a:t>[A-B]</a:t>
            </a:r>
            <a:r>
              <a:rPr lang="zh-CN" altLang="en-US" spc="-100" baseline="-18000" dirty="0" smtClean="0">
                <a:solidFill>
                  <a:schemeClr val="tx1"/>
                </a:solidFill>
              </a:rPr>
              <a:t>补</a:t>
            </a:r>
            <a:endParaRPr lang="zh-CN" altLang="en-US" spc="-100" dirty="0">
              <a:solidFill>
                <a:schemeClr val="tx1"/>
              </a:solidFill>
            </a:endParaRPr>
          </a:p>
        </p:txBody>
      </p:sp>
      <p:sp>
        <p:nvSpPr>
          <p:cNvPr id="261297" name="Text Box 177"/>
          <p:cNvSpPr txBox="1">
            <a:spLocks noChangeArrowheads="1"/>
          </p:cNvSpPr>
          <p:nvPr/>
        </p:nvSpPr>
        <p:spPr bwMode="auto">
          <a:xfrm>
            <a:off x="179388" y="5104433"/>
            <a:ext cx="8857108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运算特征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>
                <a:solidFill>
                  <a:schemeClr val="tx1"/>
                </a:solidFill>
              </a:rPr>
              <a:t>①减法</a:t>
            </a:r>
            <a:r>
              <a:rPr lang="zh-CN" altLang="en-US" dirty="0" smtClean="0">
                <a:solidFill>
                  <a:schemeClr val="tx1"/>
                </a:solidFill>
              </a:rPr>
              <a:t>可用加法实现；②</a:t>
            </a:r>
            <a:r>
              <a:rPr lang="zh-CN" altLang="en-US" dirty="0">
                <a:solidFill>
                  <a:schemeClr val="tx1"/>
                </a:solidFill>
              </a:rPr>
              <a:t>符号与数值一起</a:t>
            </a:r>
            <a:r>
              <a:rPr lang="zh-CN" altLang="en-US" dirty="0" smtClean="0">
                <a:solidFill>
                  <a:schemeClr val="tx1"/>
                </a:solidFill>
              </a:rPr>
              <a:t>运算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                         </a:t>
            </a:r>
            <a:r>
              <a:rPr lang="en-US" altLang="zh-CN" sz="1800" dirty="0" smtClean="0">
                <a:solidFill>
                  <a:srgbClr val="990099"/>
                </a:solidFill>
              </a:rPr>
              <a:t>(</a:t>
            </a:r>
            <a:r>
              <a:rPr lang="zh-CN" altLang="en-US" sz="1800" dirty="0" smtClean="0">
                <a:solidFill>
                  <a:srgbClr val="990099"/>
                </a:solidFill>
              </a:rPr>
              <a:t>补</a:t>
            </a:r>
            <a:r>
              <a:rPr lang="zh-CN" altLang="en-US" sz="1800" dirty="0">
                <a:solidFill>
                  <a:srgbClr val="990099"/>
                </a:solidFill>
              </a:rPr>
              <a:t>数</a:t>
            </a:r>
            <a:r>
              <a:rPr lang="zh-CN" altLang="en-US" sz="1800" dirty="0" smtClean="0">
                <a:solidFill>
                  <a:srgbClr val="990099"/>
                </a:solidFill>
              </a:rPr>
              <a:t>特性</a:t>
            </a:r>
            <a:r>
              <a:rPr lang="en-US" altLang="zh-CN" sz="1800" dirty="0" smtClean="0">
                <a:solidFill>
                  <a:srgbClr val="990099"/>
                </a:solidFill>
              </a:rPr>
              <a:t>)  (</a:t>
            </a:r>
            <a:r>
              <a:rPr lang="zh-CN" altLang="en-US" sz="1800" dirty="0" smtClean="0">
                <a:solidFill>
                  <a:srgbClr val="990099"/>
                </a:solidFill>
              </a:rPr>
              <a:t>数值位同符号相加、符号位同被加</a:t>
            </a:r>
            <a:r>
              <a:rPr lang="en-US" altLang="zh-CN" sz="1800" dirty="0" smtClean="0">
                <a:solidFill>
                  <a:srgbClr val="990099"/>
                </a:solidFill>
              </a:rPr>
              <a:t>/</a:t>
            </a:r>
            <a:r>
              <a:rPr lang="zh-CN" altLang="en-US" sz="1800" dirty="0" smtClean="0">
                <a:solidFill>
                  <a:srgbClr val="990099"/>
                </a:solidFill>
              </a:rPr>
              <a:t>减数</a:t>
            </a:r>
            <a:r>
              <a:rPr lang="en-US" altLang="zh-CN" sz="1800" dirty="0" smtClean="0">
                <a:solidFill>
                  <a:srgbClr val="990099"/>
                </a:solidFill>
              </a:rPr>
              <a:t>)</a:t>
            </a:r>
            <a:endParaRPr lang="zh-CN" altLang="en-US" sz="1800" dirty="0">
              <a:solidFill>
                <a:srgbClr val="990099"/>
              </a:solidFill>
            </a:endParaRPr>
          </a:p>
        </p:txBody>
      </p:sp>
      <p:sp>
        <p:nvSpPr>
          <p:cNvPr id="261298" name="AutoShape 17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29"/>
          <p:cNvSpPr>
            <a:spLocks/>
          </p:cNvSpPr>
          <p:nvPr/>
        </p:nvSpPr>
        <p:spPr bwMode="auto">
          <a:xfrm>
            <a:off x="7020272" y="1869334"/>
            <a:ext cx="2044799" cy="335530"/>
          </a:xfrm>
          <a:prstGeom prst="borderCallout2">
            <a:avLst>
              <a:gd name="adj1" fmla="val 54480"/>
              <a:gd name="adj2" fmla="val 239"/>
              <a:gd name="adj3" fmla="val 54201"/>
              <a:gd name="adj4" fmla="val -5811"/>
              <a:gd name="adj5" fmla="val 158362"/>
              <a:gd name="adj6" fmla="val -9798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tx1"/>
                </a:solidFill>
              </a:rPr>
              <a:t>机器数中</a:t>
            </a: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  <a:r>
              <a:rPr lang="zh-CN" altLang="en-US" sz="2000" dirty="0" smtClean="0">
                <a:solidFill>
                  <a:schemeClr val="tx1"/>
                </a:solidFill>
              </a:rPr>
              <a:t>会隐含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179388" y="3140968"/>
            <a:ext cx="8857108" cy="1992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4—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位补码的表数范围为</a:t>
            </a:r>
            <a:r>
              <a:rPr lang="en-US" altLang="zh-CN" dirty="0" smtClean="0">
                <a:solidFill>
                  <a:schemeClr val="tx1"/>
                </a:solidFill>
              </a:rPr>
              <a:t>-8</a:t>
            </a:r>
            <a:r>
              <a:rPr lang="zh-CN" altLang="en-US" dirty="0" smtClean="0">
                <a:solidFill>
                  <a:schemeClr val="tx1"/>
                </a:solidFill>
              </a:rPr>
              <a:t>～</a:t>
            </a:r>
            <a:r>
              <a:rPr lang="en-US" altLang="zh-CN" dirty="0" smtClean="0">
                <a:solidFill>
                  <a:schemeClr val="tx1"/>
                </a:solidFill>
              </a:rPr>
              <a:t>+7</a:t>
            </a:r>
            <a:r>
              <a:rPr lang="zh-CN" altLang="en-US" dirty="0" smtClean="0">
                <a:solidFill>
                  <a:schemeClr val="tx1"/>
                </a:solidFill>
              </a:rPr>
              <a:t>，加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减运算共</a:t>
            </a:r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种情况：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sz="2200" dirty="0" smtClean="0">
                <a:solidFill>
                  <a:schemeClr val="tx1"/>
                </a:solidFill>
              </a:rPr>
              <a:t>     3+4</a:t>
            </a:r>
            <a:r>
              <a:rPr lang="zh-CN" altLang="en-US" sz="2200" dirty="0" smtClean="0">
                <a:solidFill>
                  <a:schemeClr val="tx1"/>
                </a:solidFill>
              </a:rPr>
              <a:t>或</a:t>
            </a:r>
            <a:r>
              <a:rPr lang="en-US" altLang="zh-CN" sz="2200" dirty="0" smtClean="0">
                <a:solidFill>
                  <a:schemeClr val="tx1"/>
                </a:solidFill>
              </a:rPr>
              <a:t>3-(-4)  3+(-4)</a:t>
            </a:r>
            <a:r>
              <a:rPr lang="zh-CN" altLang="en-US" sz="2200" dirty="0" smtClean="0">
                <a:solidFill>
                  <a:schemeClr val="tx1"/>
                </a:solidFill>
              </a:rPr>
              <a:t>或</a:t>
            </a:r>
            <a:r>
              <a:rPr lang="en-US" altLang="zh-CN" sz="2200" dirty="0" smtClean="0">
                <a:solidFill>
                  <a:schemeClr val="tx1"/>
                </a:solidFill>
              </a:rPr>
              <a:t>3-4   -3+4</a:t>
            </a:r>
            <a:r>
              <a:rPr lang="zh-CN" altLang="en-US" sz="2200" dirty="0" smtClean="0">
                <a:solidFill>
                  <a:schemeClr val="tx1"/>
                </a:solidFill>
              </a:rPr>
              <a:t>或</a:t>
            </a:r>
            <a:r>
              <a:rPr lang="en-US" altLang="zh-CN" sz="2200" dirty="0" smtClean="0">
                <a:solidFill>
                  <a:schemeClr val="tx1"/>
                </a:solidFill>
              </a:rPr>
              <a:t>-3-(-4)</a:t>
            </a: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</a:rPr>
              <a:t>  -3+(-4)</a:t>
            </a:r>
            <a:r>
              <a:rPr lang="zh-CN" altLang="en-US" sz="2200" dirty="0" smtClean="0">
                <a:solidFill>
                  <a:schemeClr val="tx1"/>
                </a:solidFill>
              </a:rPr>
              <a:t>或</a:t>
            </a:r>
            <a:r>
              <a:rPr lang="en-US" altLang="zh-CN" sz="2200" dirty="0" smtClean="0">
                <a:solidFill>
                  <a:schemeClr val="tx1"/>
                </a:solidFill>
              </a:rPr>
              <a:t>-3-4</a:t>
            </a:r>
          </a:p>
          <a:p>
            <a:pPr>
              <a:lnSpc>
                <a:spcPct val="100000"/>
              </a:lnSpc>
            </a:pPr>
            <a:r>
              <a:rPr lang="en-US" altLang="zh-CN" sz="2200" dirty="0" smtClean="0">
                <a:solidFill>
                  <a:schemeClr val="tx1"/>
                </a:solidFill>
              </a:rPr>
              <a:t>      0011</a:t>
            </a:r>
            <a:r>
              <a:rPr lang="en-US" altLang="zh-CN" sz="2000" dirty="0" smtClean="0">
                <a:solidFill>
                  <a:schemeClr val="tx1"/>
                </a:solidFill>
              </a:rPr>
              <a:t>([+3]</a:t>
            </a:r>
            <a:r>
              <a:rPr lang="zh-CN" altLang="en-US" sz="2000" baseline="-16000" dirty="0" smtClean="0">
                <a:solidFill>
                  <a:schemeClr val="tx1"/>
                </a:solidFill>
              </a:rPr>
              <a:t>补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en-US" altLang="zh-CN" sz="2200" dirty="0" smtClean="0">
                <a:solidFill>
                  <a:schemeClr val="tx1"/>
                </a:solidFill>
              </a:rPr>
              <a:t>    0011</a:t>
            </a:r>
            <a:r>
              <a:rPr lang="en-US" altLang="zh-CN" sz="2000" dirty="0" smtClean="0">
                <a:solidFill>
                  <a:schemeClr val="tx1"/>
                </a:solidFill>
              </a:rPr>
              <a:t>([+3]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 smtClean="0">
                <a:solidFill>
                  <a:schemeClr val="tx1"/>
                </a:solidFill>
              </a:rPr>
              <a:t>    1101</a:t>
            </a:r>
            <a:r>
              <a:rPr lang="en-US" altLang="zh-CN" sz="2000" dirty="0" smtClean="0">
                <a:solidFill>
                  <a:schemeClr val="tx1"/>
                </a:solidFill>
              </a:rPr>
              <a:t>([-3]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 smtClean="0">
                <a:solidFill>
                  <a:schemeClr val="tx1"/>
                </a:solidFill>
              </a:rPr>
              <a:t>    1101</a:t>
            </a:r>
            <a:r>
              <a:rPr lang="en-US" altLang="zh-CN" sz="2000" dirty="0" smtClean="0">
                <a:solidFill>
                  <a:schemeClr val="tx1"/>
                </a:solidFill>
              </a:rPr>
              <a:t>([-3]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2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</a:rPr>
              <a:t>   </a:t>
            </a:r>
            <a:r>
              <a:rPr lang="en-US" altLang="zh-CN" sz="2200" u="sng" dirty="0">
                <a:solidFill>
                  <a:schemeClr val="tx1"/>
                </a:solidFill>
              </a:rPr>
              <a:t>+ </a:t>
            </a:r>
            <a:r>
              <a:rPr lang="en-US" altLang="zh-CN" sz="2200" u="sng" dirty="0" smtClean="0">
                <a:solidFill>
                  <a:schemeClr val="tx1"/>
                </a:solidFill>
              </a:rPr>
              <a:t>0100</a:t>
            </a:r>
            <a:r>
              <a:rPr lang="en-US" altLang="zh-CN" sz="2000" dirty="0" smtClean="0">
                <a:solidFill>
                  <a:schemeClr val="tx1"/>
                </a:solidFill>
              </a:rPr>
              <a:t>([+4]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en-US" altLang="zh-CN" sz="2200" dirty="0" smtClean="0">
                <a:solidFill>
                  <a:schemeClr val="tx1"/>
                </a:solidFill>
              </a:rPr>
              <a:t>  </a:t>
            </a:r>
            <a:r>
              <a:rPr lang="en-US" altLang="zh-CN" sz="2200" u="sng" dirty="0" smtClean="0">
                <a:solidFill>
                  <a:schemeClr val="tx1"/>
                </a:solidFill>
              </a:rPr>
              <a:t>+ 1100</a:t>
            </a:r>
            <a:r>
              <a:rPr lang="en-US" altLang="zh-CN" sz="2000" dirty="0" smtClean="0">
                <a:solidFill>
                  <a:schemeClr val="tx1"/>
                </a:solidFill>
              </a:rPr>
              <a:t>([-4]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 smtClean="0">
                <a:solidFill>
                  <a:schemeClr val="tx1"/>
                </a:solidFill>
              </a:rPr>
              <a:t>  </a:t>
            </a:r>
            <a:r>
              <a:rPr lang="en-US" altLang="zh-CN" sz="2200" u="sng" dirty="0">
                <a:solidFill>
                  <a:schemeClr val="tx1"/>
                </a:solidFill>
              </a:rPr>
              <a:t>+ </a:t>
            </a:r>
            <a:r>
              <a:rPr lang="en-US" altLang="zh-CN" sz="2200" u="sng" dirty="0" smtClean="0">
                <a:solidFill>
                  <a:schemeClr val="tx1"/>
                </a:solidFill>
              </a:rPr>
              <a:t>0100</a:t>
            </a:r>
            <a:r>
              <a:rPr lang="en-US" altLang="zh-CN" sz="2000" dirty="0" smtClean="0">
                <a:solidFill>
                  <a:schemeClr val="tx1"/>
                </a:solidFill>
              </a:rPr>
              <a:t>([+4]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 smtClean="0">
                <a:solidFill>
                  <a:schemeClr val="tx1"/>
                </a:solidFill>
              </a:rPr>
              <a:t>  </a:t>
            </a:r>
            <a:r>
              <a:rPr lang="en-US" altLang="zh-CN" sz="2200" u="sng" dirty="0">
                <a:solidFill>
                  <a:schemeClr val="tx1"/>
                </a:solidFill>
              </a:rPr>
              <a:t>+ </a:t>
            </a:r>
            <a:r>
              <a:rPr lang="en-US" altLang="zh-CN" sz="2200" u="sng" dirty="0" smtClean="0">
                <a:solidFill>
                  <a:schemeClr val="tx1"/>
                </a:solidFill>
              </a:rPr>
              <a:t>1100</a:t>
            </a:r>
            <a:r>
              <a:rPr lang="en-US" altLang="zh-CN" sz="2000" dirty="0" smtClean="0">
                <a:solidFill>
                  <a:schemeClr val="tx1"/>
                </a:solidFill>
              </a:rPr>
              <a:t>([-4]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200" u="sng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</a:rPr>
              <a:t>   </a:t>
            </a:r>
            <a:r>
              <a:rPr lang="en-US" altLang="zh-CN" sz="2200" u="sng" dirty="0" smtClean="0">
                <a:solidFill>
                  <a:schemeClr val="accent2"/>
                </a:solidFill>
              </a:rPr>
              <a:t>0</a:t>
            </a:r>
            <a:r>
              <a:rPr lang="en-US" altLang="zh-CN" sz="2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200" dirty="0" smtClean="0">
                <a:solidFill>
                  <a:srgbClr val="FF3399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111</a:t>
            </a:r>
            <a:r>
              <a:rPr lang="en-US" altLang="zh-CN" sz="2000" dirty="0" smtClean="0">
                <a:solidFill>
                  <a:schemeClr val="tx1"/>
                </a:solidFill>
              </a:rPr>
              <a:t>([+7]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en-US" altLang="zh-CN" sz="2200" dirty="0" smtClean="0">
                <a:solidFill>
                  <a:schemeClr val="tx1"/>
                </a:solidFill>
              </a:rPr>
              <a:t>  </a:t>
            </a:r>
            <a:r>
              <a:rPr lang="en-US" altLang="zh-CN" sz="2200" u="sng" dirty="0" smtClean="0">
                <a:solidFill>
                  <a:schemeClr val="accent2"/>
                </a:solidFill>
              </a:rPr>
              <a:t>1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rgbClr val="FF3399"/>
                </a:solidFill>
              </a:rPr>
              <a:t>1</a:t>
            </a:r>
            <a:r>
              <a:rPr lang="en-US" altLang="zh-CN" sz="2200" dirty="0" smtClean="0">
                <a:solidFill>
                  <a:schemeClr val="tx1"/>
                </a:solidFill>
              </a:rPr>
              <a:t>111</a:t>
            </a:r>
            <a:r>
              <a:rPr lang="en-US" altLang="zh-CN" sz="2000" dirty="0" smtClean="0">
                <a:solidFill>
                  <a:schemeClr val="tx1"/>
                </a:solidFill>
              </a:rPr>
              <a:t>([-1]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 smtClean="0">
                <a:solidFill>
                  <a:schemeClr val="tx1"/>
                </a:solidFill>
              </a:rPr>
              <a:t>  </a:t>
            </a:r>
            <a:r>
              <a:rPr lang="en-US" altLang="zh-CN" sz="2200" u="sng" dirty="0" smtClean="0">
                <a:solidFill>
                  <a:schemeClr val="accent2"/>
                </a:solidFill>
              </a:rPr>
              <a:t>1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rgbClr val="FF3399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001</a:t>
            </a:r>
            <a:r>
              <a:rPr lang="en-US" altLang="zh-CN" sz="2000" dirty="0" smtClean="0">
                <a:solidFill>
                  <a:schemeClr val="tx1"/>
                </a:solidFill>
              </a:rPr>
              <a:t>([+1]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 smtClean="0">
                <a:solidFill>
                  <a:schemeClr val="tx1"/>
                </a:solidFill>
              </a:rPr>
              <a:t>  </a:t>
            </a:r>
            <a:r>
              <a:rPr lang="en-US" altLang="zh-CN" sz="2200" u="sng" dirty="0" smtClean="0">
                <a:solidFill>
                  <a:schemeClr val="accent2"/>
                </a:solidFill>
              </a:rPr>
              <a:t>1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rgbClr val="FF3399"/>
                </a:solidFill>
              </a:rPr>
              <a:t>1</a:t>
            </a:r>
            <a:r>
              <a:rPr lang="en-US" altLang="zh-CN" sz="2200" dirty="0" smtClean="0">
                <a:solidFill>
                  <a:schemeClr val="tx1"/>
                </a:solidFill>
              </a:rPr>
              <a:t>001</a:t>
            </a:r>
            <a:r>
              <a:rPr lang="en-US" altLang="zh-CN" sz="2000" dirty="0" smtClean="0">
                <a:solidFill>
                  <a:schemeClr val="tx1"/>
                </a:solidFill>
              </a:rPr>
              <a:t>([-7]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endParaRPr lang="en-US" altLang="zh-CN" sz="2200" dirty="0">
              <a:solidFill>
                <a:srgbClr val="FF339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6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288" grpId="0"/>
      <p:bldP spid="261290" grpId="0"/>
      <p:bldP spid="261291" grpId="0"/>
      <p:bldP spid="261296" grpId="0"/>
      <p:bldP spid="261297" grpId="0"/>
      <p:bldP spid="15" grpId="0" animBg="1"/>
      <p:bldP spid="2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101"/>
          <p:cNvSpPr txBox="1">
            <a:spLocks noChangeArrowheads="1"/>
          </p:cNvSpPr>
          <p:nvPr/>
        </p:nvSpPr>
        <p:spPr bwMode="auto">
          <a:xfrm>
            <a:off x="6948352" y="2636912"/>
            <a:ext cx="1512080" cy="405602"/>
          </a:xfrm>
          <a:prstGeom prst="rect">
            <a:avLst/>
          </a:prstGeom>
          <a:solidFill>
            <a:srgbClr val="CCECFF"/>
          </a:solidFill>
          <a:ln w="12700">
            <a:solidFill>
              <a:srgbClr val="FF3399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8" name="Text Box 90"/>
          <p:cNvSpPr txBox="1">
            <a:spLocks noChangeArrowheads="1"/>
          </p:cNvSpPr>
          <p:nvPr/>
        </p:nvSpPr>
        <p:spPr bwMode="auto">
          <a:xfrm>
            <a:off x="179512" y="256490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      即</a:t>
            </a:r>
            <a:r>
              <a:rPr lang="en-US" altLang="zh-CN" dirty="0" smtClean="0">
                <a:solidFill>
                  <a:schemeClr val="tx1"/>
                </a:solidFill>
              </a:rPr>
              <a:t>[A±B]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6000" dirty="0">
                <a:solidFill>
                  <a:schemeClr val="tx1"/>
                </a:solidFill>
              </a:rPr>
              <a:t>n-1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6000" dirty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6000" dirty="0">
                <a:solidFill>
                  <a:schemeClr val="tx1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6000" dirty="0">
                <a:solidFill>
                  <a:schemeClr val="tx1"/>
                </a:solidFill>
              </a:rPr>
              <a:t>n-1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6000" dirty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>
                <a:solidFill>
                  <a:schemeClr val="tx1"/>
                </a:solidFill>
              </a:rPr>
              <a:t>-1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i="1" dirty="0" err="1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 err="1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6000" dirty="0" err="1" smtClean="0">
                <a:solidFill>
                  <a:schemeClr val="tx1"/>
                </a:solidFill>
                <a:sym typeface="Symbol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i</a:t>
            </a:r>
            <a:r>
              <a:rPr lang="en-US" altLang="zh-CN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-1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078240" y="1244377"/>
            <a:ext cx="1193377" cy="839779"/>
            <a:chOff x="5222256" y="1244377"/>
            <a:chExt cx="1193377" cy="839779"/>
          </a:xfrm>
        </p:grpSpPr>
        <p:sp>
          <p:nvSpPr>
            <p:cNvPr id="81" name="Text Box 101"/>
            <p:cNvSpPr txBox="1">
              <a:spLocks noChangeArrowheads="1"/>
            </p:cNvSpPr>
            <p:nvPr/>
          </p:nvSpPr>
          <p:spPr bwMode="auto">
            <a:xfrm>
              <a:off x="5222256" y="1251664"/>
              <a:ext cx="683988" cy="8324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FF33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76" name="Text Box 101"/>
            <p:cNvSpPr txBox="1">
              <a:spLocks noChangeArrowheads="1"/>
            </p:cNvSpPr>
            <p:nvPr/>
          </p:nvSpPr>
          <p:spPr bwMode="auto">
            <a:xfrm>
              <a:off x="6199609" y="1244377"/>
              <a:ext cx="216024" cy="811204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rgbClr val="CC99FF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712C-6DBF-42B8-A01B-110DB13793C0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262223" name="Text Box 79"/>
          <p:cNvSpPr txBox="1">
            <a:spLocks noChangeArrowheads="1"/>
          </p:cNvSpPr>
          <p:nvPr/>
        </p:nvSpPr>
        <p:spPr bwMode="auto">
          <a:xfrm>
            <a:off x="179388" y="260648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(2)</a:t>
            </a:r>
            <a:r>
              <a:rPr lang="zh-CN" altLang="en-US" dirty="0" smtClean="0">
                <a:solidFill>
                  <a:srgbClr val="FF3399"/>
                </a:solidFill>
              </a:rPr>
              <a:t>运算的逻辑实现</a:t>
            </a:r>
            <a:endParaRPr lang="zh-CN" altLang="en-US" dirty="0">
              <a:solidFill>
                <a:srgbClr val="FF3399"/>
              </a:solidFill>
            </a:endParaRPr>
          </a:p>
        </p:txBody>
      </p:sp>
      <p:sp>
        <p:nvSpPr>
          <p:cNvPr id="262235" name="Text Box 91"/>
          <p:cNvSpPr txBox="1">
            <a:spLocks noChangeArrowheads="1"/>
          </p:cNvSpPr>
          <p:nvPr/>
        </p:nvSpPr>
        <p:spPr bwMode="auto">
          <a:xfrm>
            <a:off x="179388" y="306896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补码加减法器：</a:t>
            </a:r>
            <a:r>
              <a:rPr lang="zh-CN" altLang="en-US" dirty="0" smtClean="0">
                <a:solidFill>
                  <a:schemeClr val="tx1"/>
                </a:solidFill>
              </a:rPr>
              <a:t>运算处理＋溢出判断，其中</a:t>
            </a:r>
            <a:r>
              <a:rPr lang="en-US" altLang="zh-CN" dirty="0" smtClean="0">
                <a:solidFill>
                  <a:schemeClr val="tx1"/>
                </a:solidFill>
              </a:rPr>
              <a:t>OF</a:t>
            </a: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zh-CN" altLang="en-US" dirty="0">
                <a:solidFill>
                  <a:schemeClr val="tx1"/>
                </a:solidFill>
              </a:rPr>
              <a:t>溢出</a:t>
            </a:r>
            <a:r>
              <a:rPr lang="zh-CN" altLang="en-US" dirty="0" smtClean="0">
                <a:solidFill>
                  <a:schemeClr val="tx1"/>
                </a:solidFill>
              </a:rPr>
              <a:t>标志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2311" name="AutoShape 16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312" name="AutoShape 16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313" name="AutoShape 16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9389" y="705693"/>
            <a:ext cx="6407570" cy="1440394"/>
            <a:chOff x="179389" y="705693"/>
            <a:chExt cx="6407571" cy="1440394"/>
          </a:xfrm>
        </p:grpSpPr>
        <p:sp>
          <p:nvSpPr>
            <p:cNvPr id="262227" name="Text Box 83"/>
            <p:cNvSpPr txBox="1">
              <a:spLocks noChangeArrowheads="1"/>
            </p:cNvSpPr>
            <p:nvPr/>
          </p:nvSpPr>
          <p:spPr bwMode="auto">
            <a:xfrm>
              <a:off x="179389" y="705693"/>
              <a:ext cx="6407571" cy="1440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  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*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加减运算特点：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加法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/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减法可统一</a:t>
              </a:r>
              <a:r>
                <a:rPr lang="zh-CN" altLang="en-US" dirty="0">
                  <a:solidFill>
                    <a:schemeClr val="tx1"/>
                  </a:solidFill>
                </a:rPr>
                <a:t>处理</a:t>
              </a:r>
            </a:p>
            <a:p>
              <a:r>
                <a:rPr lang="zh-CN" altLang="en-US" dirty="0">
                  <a:solidFill>
                    <a:schemeClr val="accent2"/>
                  </a:solidFill>
                </a:rPr>
                <a:t>    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 </a:t>
              </a:r>
              <a:r>
                <a:rPr lang="zh-CN" altLang="en-US" dirty="0">
                  <a:solidFill>
                    <a:schemeClr val="accent2"/>
                  </a:solidFill>
                </a:rPr>
                <a:t>加法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—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dirty="0">
                  <a:solidFill>
                    <a:schemeClr val="tx1"/>
                  </a:solidFill>
                </a:rPr>
                <a:t>A]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[B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dirty="0">
                  <a:solidFill>
                    <a:schemeClr val="tx1"/>
                  </a:solidFill>
                </a:rPr>
                <a:t>A]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dirty="0">
                  <a:solidFill>
                    <a:schemeClr val="tx1"/>
                  </a:solidFill>
                </a:rPr>
                <a:t>B]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zh-CN" altLang="en-US" dirty="0">
                  <a:solidFill>
                    <a:schemeClr val="accent2"/>
                  </a:solidFill>
                </a:rPr>
                <a:t>    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 </a:t>
              </a:r>
              <a:r>
                <a:rPr lang="zh-CN" altLang="en-US" dirty="0">
                  <a:solidFill>
                    <a:schemeClr val="accent2"/>
                  </a:solidFill>
                </a:rPr>
                <a:t>减法</a:t>
              </a:r>
              <a:r>
                <a:rPr lang="en-US" altLang="zh-CN" dirty="0">
                  <a:solidFill>
                    <a:schemeClr val="accent2"/>
                  </a:solidFill>
                </a:rPr>
                <a:t>— </a:t>
              </a:r>
              <a:r>
                <a:rPr lang="en-US" altLang="zh-CN" dirty="0">
                  <a:solidFill>
                    <a:schemeClr val="tx1"/>
                  </a:solidFill>
                </a:rPr>
                <a:t>[A]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－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[B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dirty="0">
                  <a:solidFill>
                    <a:schemeClr val="tx1"/>
                  </a:solidFill>
                </a:rPr>
                <a:t>A]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dirty="0">
                  <a:solidFill>
                    <a:schemeClr val="tx1"/>
                  </a:solidFill>
                </a:rPr>
                <a:t>B]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262224" name="Line 80"/>
            <p:cNvSpPr>
              <a:spLocks noChangeShapeType="1"/>
            </p:cNvSpPr>
            <p:nvPr/>
          </p:nvSpPr>
          <p:spPr bwMode="auto">
            <a:xfrm>
              <a:off x="5263506" y="1688730"/>
              <a:ext cx="5191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" name="AutoShape 86"/>
          <p:cNvSpPr>
            <a:spLocks noChangeArrowheads="1"/>
          </p:cNvSpPr>
          <p:nvPr/>
        </p:nvSpPr>
        <p:spPr bwMode="auto">
          <a:xfrm>
            <a:off x="6660232" y="1428044"/>
            <a:ext cx="2016224" cy="357189"/>
          </a:xfrm>
          <a:prstGeom prst="wedgeRectCallout">
            <a:avLst>
              <a:gd name="adj1" fmla="val -65742"/>
              <a:gd name="adj2" fmla="val 36351"/>
            </a:avLst>
          </a:prstGeom>
          <a:solidFill>
            <a:srgbClr val="CCFFFF"/>
          </a:solidFill>
          <a:ln w="15875" algn="ctr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2000" dirty="0" smtClean="0">
                <a:solidFill>
                  <a:schemeClr val="tx1"/>
                </a:solidFill>
              </a:rPr>
              <a:t>用于区分加</a:t>
            </a:r>
            <a:r>
              <a:rPr lang="en-US" altLang="zh-CN" sz="2000" dirty="0" smtClean="0">
                <a:solidFill>
                  <a:schemeClr val="tx1"/>
                </a:solidFill>
              </a:rPr>
              <a:t>/</a:t>
            </a:r>
            <a:r>
              <a:rPr lang="zh-CN" altLang="en-US" sz="2000" dirty="0" smtClean="0">
                <a:solidFill>
                  <a:schemeClr val="tx1"/>
                </a:solidFill>
              </a:rPr>
              <a:t>减法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7" name="Text Box 90"/>
          <p:cNvSpPr txBox="1">
            <a:spLocks noChangeArrowheads="1"/>
          </p:cNvSpPr>
          <p:nvPr/>
        </p:nvSpPr>
        <p:spPr bwMode="auto">
          <a:xfrm>
            <a:off x="179512" y="21299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实现</a:t>
            </a:r>
            <a:r>
              <a:rPr lang="zh-CN" altLang="en-US" dirty="0" smtClean="0">
                <a:solidFill>
                  <a:srgbClr val="C00000"/>
                </a:solidFill>
              </a:rPr>
              <a:t>思路：</a:t>
            </a:r>
            <a:r>
              <a:rPr lang="zh-CN" altLang="en-US" dirty="0">
                <a:solidFill>
                  <a:schemeClr val="tx1"/>
                </a:solidFill>
              </a:rPr>
              <a:t>运算用加法器</a:t>
            </a:r>
            <a:r>
              <a:rPr lang="zh-CN" altLang="en-US" dirty="0" smtClean="0">
                <a:solidFill>
                  <a:schemeClr val="tx1"/>
                </a:solidFill>
              </a:rPr>
              <a:t>实现，</a:t>
            </a:r>
            <a:r>
              <a:rPr lang="zh-CN" altLang="en-US" dirty="0">
                <a:solidFill>
                  <a:schemeClr val="tx1"/>
                </a:solidFill>
              </a:rPr>
              <a:t>区分</a:t>
            </a:r>
            <a:r>
              <a:rPr lang="zh-CN" altLang="en-US" dirty="0" smtClean="0">
                <a:solidFill>
                  <a:schemeClr val="tx1"/>
                </a:solidFill>
              </a:rPr>
              <a:t>加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减用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-1</a:t>
            </a:r>
            <a:r>
              <a:rPr lang="zh-CN" altLang="en-US" dirty="0" smtClean="0">
                <a:solidFill>
                  <a:schemeClr val="tx1"/>
                </a:solidFill>
              </a:rPr>
              <a:t>实现</a:t>
            </a:r>
            <a:r>
              <a:rPr lang="en-US" altLang="zh-CN" dirty="0" smtClean="0">
                <a:solidFill>
                  <a:schemeClr val="tx1"/>
                </a:solidFill>
              </a:rPr>
              <a:t>(0/1)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6876256" y="5301208"/>
            <a:ext cx="2016400" cy="974937"/>
            <a:chOff x="7308128" y="5268033"/>
            <a:chExt cx="2016400" cy="974937"/>
          </a:xfrm>
        </p:grpSpPr>
        <p:sp>
          <p:nvSpPr>
            <p:cNvPr id="91" name="Text Box 16"/>
            <p:cNvSpPr txBox="1">
              <a:spLocks noChangeArrowheads="1"/>
            </p:cNvSpPr>
            <p:nvPr/>
          </p:nvSpPr>
          <p:spPr bwMode="auto">
            <a:xfrm>
              <a:off x="7308128" y="5556065"/>
              <a:ext cx="2016400" cy="686905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266700" indent="-266700"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rgbClr val="990099"/>
                  </a:solidFill>
                  <a:latin typeface="+mn-ea"/>
                  <a:ea typeface="+mn-ea"/>
                </a:rPr>
                <a:t>思考：</a:t>
              </a:r>
              <a:r>
                <a:rPr lang="zh-CN" altLang="en-US" sz="2000" dirty="0">
                  <a:solidFill>
                    <a:schemeClr val="tx1"/>
                  </a:solidFill>
                  <a:latin typeface="+mn-ea"/>
                </a:rPr>
                <a:t>如何实现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op=1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表示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ADD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？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 flipV="1">
              <a:off x="7380312" y="5268033"/>
              <a:ext cx="273" cy="271184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8" name="组合 7"/>
          <p:cNvGrpSpPr/>
          <p:nvPr/>
        </p:nvGrpSpPr>
        <p:grpSpPr>
          <a:xfrm>
            <a:off x="3779912" y="2060848"/>
            <a:ext cx="3007060" cy="197983"/>
            <a:chOff x="3923928" y="2055581"/>
            <a:chExt cx="3007060" cy="197983"/>
          </a:xfrm>
        </p:grpSpPr>
        <p:cxnSp>
          <p:nvCxnSpPr>
            <p:cNvPr id="6" name="直接箭头连接符 5"/>
            <p:cNvCxnSpPr/>
            <p:nvPr/>
          </p:nvCxnSpPr>
          <p:spPr bwMode="auto">
            <a:xfrm flipH="1">
              <a:off x="3923928" y="2055581"/>
              <a:ext cx="1098624" cy="197983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 flipH="1" flipV="1">
              <a:off x="6407571" y="2084156"/>
              <a:ext cx="523417" cy="169408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 flipH="1" flipV="1">
              <a:off x="5580113" y="2084156"/>
              <a:ext cx="1350875" cy="169408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8" name="组合 27"/>
          <p:cNvGrpSpPr/>
          <p:nvPr/>
        </p:nvGrpSpPr>
        <p:grpSpPr>
          <a:xfrm>
            <a:off x="5431866" y="2055581"/>
            <a:ext cx="731741" cy="246689"/>
            <a:chOff x="5575882" y="2055581"/>
            <a:chExt cx="731741" cy="246689"/>
          </a:xfrm>
        </p:grpSpPr>
        <p:cxnSp>
          <p:nvCxnSpPr>
            <p:cNvPr id="19" name="直接箭头连接符 18"/>
            <p:cNvCxnSpPr/>
            <p:nvPr/>
          </p:nvCxnSpPr>
          <p:spPr bwMode="auto">
            <a:xfrm rot="10800000">
              <a:off x="5575882" y="2086248"/>
              <a:ext cx="731741" cy="216022"/>
            </a:xfrm>
            <a:prstGeom prst="bentConnector3">
              <a:avLst>
                <a:gd name="adj1" fmla="val 99754"/>
              </a:avLst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>
              <a:off x="6307621" y="2055581"/>
              <a:ext cx="0" cy="246689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组合 29"/>
          <p:cNvGrpSpPr/>
          <p:nvPr/>
        </p:nvGrpSpPr>
        <p:grpSpPr>
          <a:xfrm>
            <a:off x="1043608" y="3645024"/>
            <a:ext cx="7212308" cy="2736304"/>
            <a:chOff x="1331640" y="3573016"/>
            <a:chExt cx="7212308" cy="2736304"/>
          </a:xfrm>
        </p:grpSpPr>
        <p:sp>
          <p:nvSpPr>
            <p:cNvPr id="262327" name="Rectangle 183"/>
            <p:cNvSpPr>
              <a:spLocks noChangeArrowheads="1"/>
            </p:cNvSpPr>
            <p:nvPr/>
          </p:nvSpPr>
          <p:spPr bwMode="auto">
            <a:xfrm>
              <a:off x="1331640" y="4149242"/>
              <a:ext cx="5472608" cy="1512006"/>
            </a:xfrm>
            <a:prstGeom prst="rect">
              <a:avLst/>
            </a:prstGeom>
            <a:solidFill>
              <a:srgbClr val="CC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r>
                <a:rPr lang="zh-CN" altLang="en-US" sz="2000" dirty="0" smtClean="0">
                  <a:solidFill>
                    <a:schemeClr val="tx1"/>
                  </a:solidFill>
                </a:rPr>
                <a:t>  加减法器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endParaRPr lang="en-US" altLang="zh-CN" sz="1200" dirty="0">
                <a:solidFill>
                  <a:schemeClr val="tx1"/>
                </a:solidFill>
              </a:endParaRPr>
            </a:p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62328" name="Text Box 184"/>
            <p:cNvSpPr txBox="1">
              <a:spLocks noChangeArrowheads="1"/>
            </p:cNvSpPr>
            <p:nvPr/>
          </p:nvSpPr>
          <p:spPr bwMode="auto">
            <a:xfrm>
              <a:off x="3419872" y="4941168"/>
              <a:ext cx="2664295" cy="43180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n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位加法器</a:t>
              </a:r>
            </a:p>
          </p:txBody>
        </p:sp>
        <p:sp>
          <p:nvSpPr>
            <p:cNvPr id="262329" name="Text Box 185"/>
            <p:cNvSpPr txBox="1">
              <a:spLocks noChangeArrowheads="1"/>
            </p:cNvSpPr>
            <p:nvPr/>
          </p:nvSpPr>
          <p:spPr bwMode="auto">
            <a:xfrm>
              <a:off x="4716016" y="3573016"/>
              <a:ext cx="1513335" cy="28803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REGB(n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2330" name="Line 186"/>
            <p:cNvSpPr>
              <a:spLocks noChangeShapeType="1"/>
            </p:cNvSpPr>
            <p:nvPr/>
          </p:nvSpPr>
          <p:spPr bwMode="auto">
            <a:xfrm>
              <a:off x="5436096" y="4653657"/>
              <a:ext cx="0" cy="28751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32" name="Text Box 188"/>
            <p:cNvSpPr txBox="1">
              <a:spLocks noChangeArrowheads="1"/>
            </p:cNvSpPr>
            <p:nvPr/>
          </p:nvSpPr>
          <p:spPr bwMode="auto">
            <a:xfrm>
              <a:off x="4716016" y="4293096"/>
              <a:ext cx="1513336" cy="3605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</a:rPr>
                <a:t>异或门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(n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个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62333" name="Line 189"/>
            <p:cNvSpPr>
              <a:spLocks noChangeShapeType="1"/>
            </p:cNvSpPr>
            <p:nvPr/>
          </p:nvSpPr>
          <p:spPr bwMode="auto">
            <a:xfrm flipH="1">
              <a:off x="4788023" y="5373216"/>
              <a:ext cx="1466" cy="63148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35" name="Line 191"/>
            <p:cNvSpPr>
              <a:spLocks noChangeShapeType="1"/>
            </p:cNvSpPr>
            <p:nvPr/>
          </p:nvSpPr>
          <p:spPr bwMode="auto">
            <a:xfrm flipH="1">
              <a:off x="6084167" y="5157193"/>
              <a:ext cx="5404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36" name="Line 192"/>
            <p:cNvSpPr>
              <a:spLocks noChangeShapeType="1"/>
            </p:cNvSpPr>
            <p:nvPr/>
          </p:nvSpPr>
          <p:spPr bwMode="auto">
            <a:xfrm flipH="1">
              <a:off x="6230934" y="4509195"/>
              <a:ext cx="35602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41" name="Text Box 197"/>
            <p:cNvSpPr txBox="1">
              <a:spLocks noChangeArrowheads="1"/>
            </p:cNvSpPr>
            <p:nvPr/>
          </p:nvSpPr>
          <p:spPr bwMode="auto">
            <a:xfrm>
              <a:off x="7524328" y="4776142"/>
              <a:ext cx="1019620" cy="578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=0(ADD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=1(SUB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2342" name="Text Box 198"/>
            <p:cNvSpPr txBox="1">
              <a:spLocks noChangeArrowheads="1"/>
            </p:cNvSpPr>
            <p:nvPr/>
          </p:nvSpPr>
          <p:spPr bwMode="auto">
            <a:xfrm>
              <a:off x="6228184" y="5142334"/>
              <a:ext cx="358775" cy="284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C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-1</a:t>
              </a:r>
            </a:p>
          </p:txBody>
        </p:sp>
        <p:sp>
          <p:nvSpPr>
            <p:cNvPr id="262343" name="Line 199"/>
            <p:cNvSpPr>
              <a:spLocks noChangeShapeType="1"/>
            </p:cNvSpPr>
            <p:nvPr/>
          </p:nvSpPr>
          <p:spPr bwMode="auto">
            <a:xfrm>
              <a:off x="5436096" y="3861049"/>
              <a:ext cx="0" cy="43204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44" name="Line 200"/>
            <p:cNvSpPr>
              <a:spLocks noChangeShapeType="1"/>
            </p:cNvSpPr>
            <p:nvPr/>
          </p:nvSpPr>
          <p:spPr bwMode="auto">
            <a:xfrm>
              <a:off x="3779912" y="3861049"/>
              <a:ext cx="0" cy="1080119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45" name="Line 201"/>
            <p:cNvSpPr>
              <a:spLocks noChangeShapeType="1"/>
            </p:cNvSpPr>
            <p:nvPr/>
          </p:nvSpPr>
          <p:spPr bwMode="auto">
            <a:xfrm flipH="1">
              <a:off x="6805612" y="5157193"/>
              <a:ext cx="25075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46" name="Text Box 202"/>
            <p:cNvSpPr txBox="1">
              <a:spLocks noChangeArrowheads="1"/>
            </p:cNvSpPr>
            <p:nvPr/>
          </p:nvSpPr>
          <p:spPr bwMode="auto">
            <a:xfrm>
              <a:off x="2987824" y="3573017"/>
              <a:ext cx="1514327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REGA(n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2347" name="Text Box 203"/>
            <p:cNvSpPr txBox="1">
              <a:spLocks noChangeArrowheads="1"/>
            </p:cNvSpPr>
            <p:nvPr/>
          </p:nvSpPr>
          <p:spPr bwMode="auto">
            <a:xfrm>
              <a:off x="3995936" y="6004700"/>
              <a:ext cx="1514277" cy="30462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REGZ(n</a:t>
              </a:r>
              <a:r>
                <a:rPr lang="zh-CN" altLang="en-US" sz="2000">
                  <a:solidFill>
                    <a:schemeClr val="tx1"/>
                  </a:solidFill>
                </a:rPr>
                <a:t>位</a:t>
              </a:r>
              <a:r>
                <a:rPr lang="en-US" altLang="zh-CN" sz="200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2352" name="Line 208"/>
            <p:cNvSpPr>
              <a:spLocks noChangeShapeType="1"/>
            </p:cNvSpPr>
            <p:nvPr/>
          </p:nvSpPr>
          <p:spPr bwMode="auto">
            <a:xfrm flipV="1">
              <a:off x="6588224" y="4509193"/>
              <a:ext cx="0" cy="64787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57" name="Text Box 213"/>
            <p:cNvSpPr txBox="1">
              <a:spLocks noChangeArrowheads="1"/>
            </p:cNvSpPr>
            <p:nvPr/>
          </p:nvSpPr>
          <p:spPr bwMode="auto">
            <a:xfrm>
              <a:off x="7020272" y="4873301"/>
              <a:ext cx="432594" cy="3558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rgbClr val="FF3399"/>
                  </a:solidFill>
                </a:rPr>
                <a:t>op</a:t>
              </a:r>
              <a:endParaRPr lang="en-US" altLang="zh-CN" sz="2000" dirty="0">
                <a:solidFill>
                  <a:srgbClr val="FF3399"/>
                </a:solidFill>
              </a:endParaRPr>
            </a:p>
          </p:txBody>
        </p:sp>
        <p:sp>
          <p:nvSpPr>
            <p:cNvPr id="262334" name="Line 190"/>
            <p:cNvSpPr>
              <a:spLocks noChangeShapeType="1"/>
            </p:cNvSpPr>
            <p:nvPr/>
          </p:nvSpPr>
          <p:spPr bwMode="auto">
            <a:xfrm flipH="1">
              <a:off x="2555776" y="5371380"/>
              <a:ext cx="0" cy="470445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37" name="Text Box 193"/>
            <p:cNvSpPr txBox="1">
              <a:spLocks noChangeArrowheads="1"/>
            </p:cNvSpPr>
            <p:nvPr/>
          </p:nvSpPr>
          <p:spPr bwMode="auto">
            <a:xfrm>
              <a:off x="1476077" y="4941169"/>
              <a:ext cx="1655763" cy="430213"/>
            </a:xfrm>
            <a:prstGeom prst="rect">
              <a:avLst/>
            </a:prstGeom>
            <a:solidFill>
              <a:srgbClr val="FFCC99">
                <a:alpha val="85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溢出判断逻辑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262338" name="Text Box 194"/>
            <p:cNvSpPr txBox="1">
              <a:spLocks noChangeArrowheads="1"/>
            </p:cNvSpPr>
            <p:nvPr/>
          </p:nvSpPr>
          <p:spPr bwMode="auto">
            <a:xfrm>
              <a:off x="1867371" y="5776193"/>
              <a:ext cx="867097" cy="288529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OF  CF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262340" name="Line 196"/>
            <p:cNvSpPr>
              <a:spLocks noChangeShapeType="1"/>
            </p:cNvSpPr>
            <p:nvPr/>
          </p:nvSpPr>
          <p:spPr bwMode="auto">
            <a:xfrm flipH="1">
              <a:off x="2051720" y="5372969"/>
              <a:ext cx="0" cy="468855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201"/>
            <p:cNvSpPr>
              <a:spLocks noChangeShapeType="1"/>
            </p:cNvSpPr>
            <p:nvPr/>
          </p:nvSpPr>
          <p:spPr bwMode="auto">
            <a:xfrm flipH="1">
              <a:off x="6588224" y="5157192"/>
              <a:ext cx="21602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左大括号 2"/>
            <p:cNvSpPr/>
            <p:nvPr/>
          </p:nvSpPr>
          <p:spPr bwMode="auto">
            <a:xfrm>
              <a:off x="7452320" y="4907260"/>
              <a:ext cx="45719" cy="378321"/>
            </a:xfrm>
            <a:prstGeom prst="leftBrac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4" name="Text Box 213"/>
            <p:cNvSpPr txBox="1">
              <a:spLocks noChangeArrowheads="1"/>
            </p:cNvSpPr>
            <p:nvPr/>
          </p:nvSpPr>
          <p:spPr bwMode="auto">
            <a:xfrm>
              <a:off x="3419872" y="4653658"/>
              <a:ext cx="364890" cy="2875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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85" name="Text Box 213"/>
            <p:cNvSpPr txBox="1">
              <a:spLocks noChangeArrowheads="1"/>
            </p:cNvSpPr>
            <p:nvPr/>
          </p:nvSpPr>
          <p:spPr bwMode="auto">
            <a:xfrm>
              <a:off x="5094560" y="4653658"/>
              <a:ext cx="341536" cy="2875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B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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86" name="Text Box 213"/>
            <p:cNvSpPr txBox="1">
              <a:spLocks noChangeArrowheads="1"/>
            </p:cNvSpPr>
            <p:nvPr/>
          </p:nvSpPr>
          <p:spPr bwMode="auto">
            <a:xfrm>
              <a:off x="4467164" y="5354167"/>
              <a:ext cx="320860" cy="2886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Z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88" name="Line 191"/>
            <p:cNvSpPr>
              <a:spLocks noChangeShapeType="1"/>
            </p:cNvSpPr>
            <p:nvPr/>
          </p:nvSpPr>
          <p:spPr bwMode="auto">
            <a:xfrm flipH="1">
              <a:off x="3131840" y="5085185"/>
              <a:ext cx="28803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191"/>
            <p:cNvSpPr>
              <a:spLocks noChangeShapeType="1"/>
            </p:cNvSpPr>
            <p:nvPr/>
          </p:nvSpPr>
          <p:spPr bwMode="auto">
            <a:xfrm flipH="1">
              <a:off x="3131840" y="5237585"/>
              <a:ext cx="2880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Text Box 213"/>
            <p:cNvSpPr txBox="1">
              <a:spLocks noChangeArrowheads="1"/>
            </p:cNvSpPr>
            <p:nvPr/>
          </p:nvSpPr>
          <p:spPr bwMode="auto">
            <a:xfrm>
              <a:off x="4502150" y="5661248"/>
              <a:ext cx="285873" cy="2592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F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83" name="Text Box 213"/>
            <p:cNvSpPr txBox="1">
              <a:spLocks noChangeArrowheads="1"/>
            </p:cNvSpPr>
            <p:nvPr/>
          </p:nvSpPr>
          <p:spPr bwMode="auto">
            <a:xfrm>
              <a:off x="3459052" y="3861049"/>
              <a:ext cx="320860" cy="2880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A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87" name="Text Box 213"/>
            <p:cNvSpPr txBox="1">
              <a:spLocks noChangeArrowheads="1"/>
            </p:cNvSpPr>
            <p:nvPr/>
          </p:nvSpPr>
          <p:spPr bwMode="auto">
            <a:xfrm>
              <a:off x="5115236" y="3861048"/>
              <a:ext cx="320860" cy="2881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B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90" name="AutoShape 16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6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78" grpId="0"/>
      <p:bldP spid="262235" grpId="0"/>
      <p:bldP spid="75" grpId="0" animBg="1"/>
      <p:bldP spid="75" grpId="1" animBg="1"/>
      <p:bldP spid="7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940152" y="2492896"/>
            <a:ext cx="2808312" cy="298098"/>
            <a:chOff x="5940152" y="2492896"/>
            <a:chExt cx="2808312" cy="298098"/>
          </a:xfrm>
          <a:solidFill>
            <a:srgbClr val="FFCC99">
              <a:alpha val="80000"/>
            </a:srgbClr>
          </a:solidFill>
        </p:grpSpPr>
        <p:sp>
          <p:nvSpPr>
            <p:cNvPr id="24" name="Text Box 16"/>
            <p:cNvSpPr txBox="1">
              <a:spLocks noChangeArrowheads="1"/>
            </p:cNvSpPr>
            <p:nvPr/>
          </p:nvSpPr>
          <p:spPr bwMode="auto">
            <a:xfrm>
              <a:off x="8028384" y="2492896"/>
              <a:ext cx="720080" cy="298098"/>
            </a:xfrm>
            <a:prstGeom prst="rect">
              <a:avLst/>
            </a:prstGeom>
            <a:grpFill/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266700" indent="-266700" algn="ctr">
                <a:lnSpc>
                  <a:spcPct val="9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5940152" y="2492896"/>
              <a:ext cx="720080" cy="298098"/>
            </a:xfrm>
            <a:prstGeom prst="rect">
              <a:avLst/>
            </a:prstGeom>
            <a:grpFill/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266700" indent="-266700" algn="ctr">
                <a:lnSpc>
                  <a:spcPct val="9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AFFB-7778-4097-A4CC-17D213E9B00D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274453" name="Text Box 21"/>
          <p:cNvSpPr txBox="1">
            <a:spLocks noChangeArrowheads="1"/>
          </p:cNvSpPr>
          <p:nvPr/>
        </p:nvSpPr>
        <p:spPr bwMode="auto">
          <a:xfrm>
            <a:off x="179388" y="2827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(3)</a:t>
            </a:r>
            <a:r>
              <a:rPr lang="zh-CN" altLang="en-US" dirty="0" smtClean="0">
                <a:solidFill>
                  <a:srgbClr val="FF3399"/>
                </a:solidFill>
              </a:rPr>
              <a:t>溢出判断</a:t>
            </a:r>
            <a:r>
              <a:rPr lang="zh-CN" altLang="en-US" dirty="0">
                <a:solidFill>
                  <a:srgbClr val="FF3399"/>
                </a:solidFill>
              </a:rPr>
              <a:t>逻辑</a:t>
            </a:r>
            <a:r>
              <a:rPr lang="zh-CN" altLang="en-US" dirty="0" smtClean="0">
                <a:solidFill>
                  <a:srgbClr val="FF3399"/>
                </a:solidFill>
              </a:rPr>
              <a:t>     </a:t>
            </a:r>
            <a:r>
              <a:rPr lang="en-US" altLang="zh-CN" sz="2200" dirty="0" smtClean="0">
                <a:solidFill>
                  <a:schemeClr val="tx1"/>
                </a:solidFill>
              </a:rPr>
              <a:t>--</a:t>
            </a:r>
            <a:r>
              <a:rPr lang="zh-CN" altLang="en-US" sz="2200" dirty="0" smtClean="0">
                <a:solidFill>
                  <a:schemeClr val="tx1"/>
                </a:solidFill>
              </a:rPr>
              <a:t>判断结果正确性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274457" name="Text Box 25"/>
          <p:cNvSpPr txBox="1">
            <a:spLocks noChangeArrowheads="1"/>
          </p:cNvSpPr>
          <p:nvPr/>
        </p:nvSpPr>
        <p:spPr bwMode="auto">
          <a:xfrm>
            <a:off x="179388" y="775444"/>
            <a:ext cx="8857108" cy="2077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5—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位补码的表数范围为</a:t>
            </a:r>
            <a:r>
              <a:rPr lang="en-US" altLang="zh-CN" dirty="0">
                <a:solidFill>
                  <a:schemeClr val="tx1"/>
                </a:solidFill>
              </a:rPr>
              <a:t>-8</a:t>
            </a:r>
            <a:r>
              <a:rPr lang="zh-CN" altLang="en-US" dirty="0">
                <a:solidFill>
                  <a:schemeClr val="tx1"/>
                </a:solidFill>
              </a:rPr>
              <a:t>～</a:t>
            </a:r>
            <a:r>
              <a:rPr lang="en-US" altLang="zh-CN" dirty="0">
                <a:solidFill>
                  <a:schemeClr val="tx1"/>
                </a:solidFill>
              </a:rPr>
              <a:t>+7</a:t>
            </a:r>
            <a:r>
              <a:rPr lang="zh-CN" altLang="en-US" dirty="0" smtClean="0">
                <a:solidFill>
                  <a:schemeClr val="tx1"/>
                </a:solidFill>
              </a:rPr>
              <a:t>，判断加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减结果正确性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sz="2200" dirty="0" smtClean="0">
                <a:solidFill>
                  <a:schemeClr val="tx1"/>
                </a:solidFill>
              </a:rPr>
              <a:t>     6+(-5)</a:t>
            </a:r>
            <a:r>
              <a:rPr lang="zh-CN" altLang="en-US" sz="2200" dirty="0" smtClean="0">
                <a:solidFill>
                  <a:schemeClr val="tx1"/>
                </a:solidFill>
              </a:rPr>
              <a:t>或</a:t>
            </a:r>
            <a:r>
              <a:rPr lang="en-US" altLang="zh-CN" sz="2200" dirty="0" smtClean="0">
                <a:solidFill>
                  <a:schemeClr val="tx1"/>
                </a:solidFill>
              </a:rPr>
              <a:t>6-5  -1+(-4)</a:t>
            </a:r>
            <a:r>
              <a:rPr lang="zh-CN" altLang="en-US" sz="2200" dirty="0" smtClean="0">
                <a:solidFill>
                  <a:schemeClr val="tx1"/>
                </a:solidFill>
              </a:rPr>
              <a:t>或</a:t>
            </a:r>
            <a:r>
              <a:rPr lang="en-US" altLang="zh-CN" sz="2200" dirty="0" smtClean="0">
                <a:solidFill>
                  <a:schemeClr val="tx1"/>
                </a:solidFill>
              </a:rPr>
              <a:t>-1-4   5+4</a:t>
            </a:r>
            <a:r>
              <a:rPr lang="zh-CN" altLang="en-US" sz="2200" dirty="0" smtClean="0">
                <a:solidFill>
                  <a:schemeClr val="tx1"/>
                </a:solidFill>
              </a:rPr>
              <a:t>或</a:t>
            </a:r>
            <a:r>
              <a:rPr lang="en-US" altLang="zh-CN" sz="2200" dirty="0" smtClean="0">
                <a:solidFill>
                  <a:schemeClr val="tx1"/>
                </a:solidFill>
              </a:rPr>
              <a:t>5-(-4)</a:t>
            </a: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</a:rPr>
              <a:t>  -5+(-4)</a:t>
            </a:r>
            <a:r>
              <a:rPr lang="zh-CN" altLang="en-US" sz="2200" dirty="0" smtClean="0">
                <a:solidFill>
                  <a:schemeClr val="tx1"/>
                </a:solidFill>
              </a:rPr>
              <a:t>或</a:t>
            </a:r>
            <a:r>
              <a:rPr lang="en-US" altLang="zh-CN" sz="2200" dirty="0" smtClean="0">
                <a:solidFill>
                  <a:schemeClr val="tx1"/>
                </a:solidFill>
              </a:rPr>
              <a:t>-5-4</a:t>
            </a:r>
          </a:p>
          <a:p>
            <a:r>
              <a:rPr lang="en-US" altLang="zh-CN" sz="2200" dirty="0" smtClean="0">
                <a:solidFill>
                  <a:schemeClr val="tx1"/>
                </a:solidFill>
              </a:rPr>
              <a:t>      </a:t>
            </a:r>
            <a:r>
              <a:rPr lang="en-US" altLang="zh-CN" sz="2200" dirty="0">
                <a:solidFill>
                  <a:schemeClr val="tx1"/>
                </a:solidFill>
              </a:rPr>
              <a:t>0110</a:t>
            </a:r>
            <a:r>
              <a:rPr lang="en-US" altLang="zh-CN" sz="2000" dirty="0" smtClean="0">
                <a:solidFill>
                  <a:schemeClr val="tx1"/>
                </a:solidFill>
              </a:rPr>
              <a:t>([+6]</a:t>
            </a:r>
            <a:r>
              <a:rPr lang="zh-CN" altLang="en-US" sz="2000" baseline="-16000" dirty="0" smtClean="0">
                <a:solidFill>
                  <a:schemeClr val="tx1"/>
                </a:solidFill>
              </a:rPr>
              <a:t>补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en-US" altLang="zh-CN" sz="2200" dirty="0" smtClean="0">
                <a:solidFill>
                  <a:schemeClr val="tx1"/>
                </a:solidFill>
              </a:rPr>
              <a:t>    1111</a:t>
            </a:r>
            <a:r>
              <a:rPr lang="en-US" altLang="zh-CN" sz="2000" dirty="0" smtClean="0">
                <a:solidFill>
                  <a:schemeClr val="tx1"/>
                </a:solidFill>
              </a:rPr>
              <a:t>([-1]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 smtClean="0">
                <a:solidFill>
                  <a:schemeClr val="tx1"/>
                </a:solidFill>
              </a:rPr>
              <a:t>    0101</a:t>
            </a:r>
            <a:r>
              <a:rPr lang="en-US" altLang="zh-CN" sz="2000" dirty="0" smtClean="0">
                <a:solidFill>
                  <a:schemeClr val="tx1"/>
                </a:solidFill>
              </a:rPr>
              <a:t>([+5]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 smtClean="0">
                <a:solidFill>
                  <a:schemeClr val="tx1"/>
                </a:solidFill>
              </a:rPr>
              <a:t>    1011</a:t>
            </a:r>
            <a:r>
              <a:rPr lang="en-US" altLang="zh-CN" sz="2000" dirty="0" smtClean="0">
                <a:solidFill>
                  <a:schemeClr val="tx1"/>
                </a:solidFill>
              </a:rPr>
              <a:t>([-5</a:t>
            </a:r>
            <a:r>
              <a:rPr lang="en-US" altLang="zh-CN" sz="2000" dirty="0">
                <a:solidFill>
                  <a:schemeClr val="tx1"/>
                </a:solidFill>
              </a:rPr>
              <a:t>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2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</a:rPr>
              <a:t>   </a:t>
            </a:r>
            <a:r>
              <a:rPr lang="en-US" altLang="zh-CN" sz="2200" u="sng" dirty="0">
                <a:solidFill>
                  <a:schemeClr val="tx1"/>
                </a:solidFill>
              </a:rPr>
              <a:t>+ 1011</a:t>
            </a:r>
            <a:r>
              <a:rPr lang="en-US" altLang="zh-CN" sz="2000" dirty="0" smtClean="0">
                <a:solidFill>
                  <a:schemeClr val="tx1"/>
                </a:solidFill>
              </a:rPr>
              <a:t>([-5]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en-US" altLang="zh-CN" sz="2200" dirty="0" smtClean="0">
                <a:solidFill>
                  <a:schemeClr val="tx1"/>
                </a:solidFill>
              </a:rPr>
              <a:t>  </a:t>
            </a:r>
            <a:r>
              <a:rPr lang="en-US" altLang="zh-CN" sz="2200" u="sng" dirty="0" smtClean="0">
                <a:solidFill>
                  <a:schemeClr val="tx1"/>
                </a:solidFill>
              </a:rPr>
              <a:t>+ 1100</a:t>
            </a:r>
            <a:r>
              <a:rPr lang="en-US" altLang="zh-CN" sz="2000" dirty="0" smtClean="0">
                <a:solidFill>
                  <a:schemeClr val="tx1"/>
                </a:solidFill>
              </a:rPr>
              <a:t>([-4]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 smtClean="0">
                <a:solidFill>
                  <a:schemeClr val="tx1"/>
                </a:solidFill>
              </a:rPr>
              <a:t>  </a:t>
            </a:r>
            <a:r>
              <a:rPr lang="en-US" altLang="zh-CN" sz="2200" u="sng" dirty="0">
                <a:solidFill>
                  <a:schemeClr val="tx1"/>
                </a:solidFill>
              </a:rPr>
              <a:t>+ </a:t>
            </a:r>
            <a:r>
              <a:rPr lang="en-US" altLang="zh-CN" sz="2200" u="sng" dirty="0" smtClean="0">
                <a:solidFill>
                  <a:schemeClr val="tx1"/>
                </a:solidFill>
              </a:rPr>
              <a:t>0100</a:t>
            </a:r>
            <a:r>
              <a:rPr lang="en-US" altLang="zh-CN" sz="2000" dirty="0" smtClean="0">
                <a:solidFill>
                  <a:schemeClr val="tx1"/>
                </a:solidFill>
              </a:rPr>
              <a:t>([+4]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 smtClean="0">
                <a:solidFill>
                  <a:schemeClr val="tx1"/>
                </a:solidFill>
              </a:rPr>
              <a:t>  </a:t>
            </a:r>
            <a:r>
              <a:rPr lang="en-US" altLang="zh-CN" sz="2200" u="sng" dirty="0">
                <a:solidFill>
                  <a:schemeClr val="tx1"/>
                </a:solidFill>
              </a:rPr>
              <a:t>+ </a:t>
            </a:r>
            <a:r>
              <a:rPr lang="en-US" altLang="zh-CN" sz="2200" u="sng" dirty="0" smtClean="0">
                <a:solidFill>
                  <a:schemeClr val="tx1"/>
                </a:solidFill>
              </a:rPr>
              <a:t>1100</a:t>
            </a:r>
            <a:r>
              <a:rPr lang="en-US" altLang="zh-CN" sz="2000" dirty="0" smtClean="0">
                <a:solidFill>
                  <a:schemeClr val="tx1"/>
                </a:solidFill>
              </a:rPr>
              <a:t>([-4]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200" u="sng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</a:rPr>
              <a:t>   </a:t>
            </a:r>
            <a:r>
              <a:rPr lang="en-US" altLang="zh-CN" sz="2200" u="sng" dirty="0" smtClean="0">
                <a:solidFill>
                  <a:schemeClr val="accent2"/>
                </a:solidFill>
              </a:rPr>
              <a:t>1</a:t>
            </a:r>
            <a:r>
              <a:rPr lang="en-US" altLang="zh-CN" sz="2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200" dirty="0" smtClean="0">
                <a:solidFill>
                  <a:srgbClr val="FF3399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001</a:t>
            </a:r>
            <a:r>
              <a:rPr lang="en-US" altLang="zh-CN" sz="2000" dirty="0" smtClean="0">
                <a:solidFill>
                  <a:schemeClr val="tx1"/>
                </a:solidFill>
              </a:rPr>
              <a:t>([+1]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en-US" altLang="zh-CN" sz="2200" dirty="0" smtClean="0">
                <a:solidFill>
                  <a:schemeClr val="tx1"/>
                </a:solidFill>
              </a:rPr>
              <a:t>  </a:t>
            </a:r>
            <a:r>
              <a:rPr lang="en-US" altLang="zh-CN" sz="2200" u="sng" dirty="0" smtClean="0">
                <a:solidFill>
                  <a:schemeClr val="accent2"/>
                </a:solidFill>
              </a:rPr>
              <a:t>1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rgbClr val="FF3399"/>
                </a:solidFill>
              </a:rPr>
              <a:t>1</a:t>
            </a:r>
            <a:r>
              <a:rPr lang="en-US" altLang="zh-CN" sz="2200" dirty="0" smtClean="0">
                <a:solidFill>
                  <a:schemeClr val="tx1"/>
                </a:solidFill>
              </a:rPr>
              <a:t>011</a:t>
            </a:r>
            <a:r>
              <a:rPr lang="en-US" altLang="zh-CN" sz="2000" dirty="0" smtClean="0">
                <a:solidFill>
                  <a:schemeClr val="tx1"/>
                </a:solidFill>
              </a:rPr>
              <a:t>([-5]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 smtClean="0">
                <a:solidFill>
                  <a:schemeClr val="tx1"/>
                </a:solidFill>
              </a:rPr>
              <a:t>  </a:t>
            </a:r>
            <a:r>
              <a:rPr lang="en-US" altLang="zh-CN" sz="2200" u="sng" dirty="0" smtClean="0">
                <a:solidFill>
                  <a:schemeClr val="accent2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rgbClr val="FF3399"/>
                </a:solidFill>
              </a:rPr>
              <a:t>1</a:t>
            </a:r>
            <a:r>
              <a:rPr lang="en-US" altLang="zh-CN" sz="2200" dirty="0" smtClean="0">
                <a:solidFill>
                  <a:schemeClr val="tx1"/>
                </a:solidFill>
              </a:rPr>
              <a:t>001</a:t>
            </a:r>
            <a:r>
              <a:rPr lang="en-US" altLang="zh-CN" sz="2000" dirty="0" smtClean="0">
                <a:solidFill>
                  <a:schemeClr val="tx1"/>
                </a:solidFill>
              </a:rPr>
              <a:t>([-7]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 smtClean="0">
                <a:solidFill>
                  <a:schemeClr val="tx1"/>
                </a:solidFill>
              </a:rPr>
              <a:t>  </a:t>
            </a:r>
            <a:r>
              <a:rPr lang="en-US" altLang="zh-CN" sz="2200" u="sng" dirty="0" smtClean="0">
                <a:solidFill>
                  <a:schemeClr val="accent2"/>
                </a:solidFill>
              </a:rPr>
              <a:t>1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rgbClr val="FF3399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111</a:t>
            </a:r>
            <a:r>
              <a:rPr lang="en-US" altLang="zh-CN" sz="2000" dirty="0" smtClean="0">
                <a:solidFill>
                  <a:schemeClr val="tx1"/>
                </a:solidFill>
              </a:rPr>
              <a:t>([+7]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endParaRPr lang="en-US" altLang="zh-CN" sz="2200" dirty="0">
              <a:solidFill>
                <a:srgbClr val="FF3399"/>
              </a:solidFill>
              <a:latin typeface="Times New Roman" pitchFamily="18" charset="0"/>
            </a:endParaRPr>
          </a:p>
        </p:txBody>
      </p:sp>
      <p:sp>
        <p:nvSpPr>
          <p:cNvPr id="274458" name="Text Box 26"/>
          <p:cNvSpPr txBox="1">
            <a:spLocks noChangeArrowheads="1"/>
          </p:cNvSpPr>
          <p:nvPr/>
        </p:nvSpPr>
        <p:spPr bwMode="auto">
          <a:xfrm>
            <a:off x="179388" y="284999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*溢出条件：</a:t>
            </a:r>
            <a:r>
              <a:rPr lang="zh-CN" altLang="en-US" dirty="0" smtClean="0">
                <a:solidFill>
                  <a:schemeClr val="tx1"/>
                </a:solidFill>
              </a:rPr>
              <a:t>同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号相加或异号相减，</a:t>
            </a:r>
            <a:r>
              <a:rPr lang="zh-CN" altLang="en-US" u="sng" dirty="0" smtClean="0">
                <a:solidFill>
                  <a:schemeClr val="tx1"/>
                </a:solidFill>
                <a:latin typeface="Times New Roman" pitchFamily="18" charset="0"/>
              </a:rPr>
              <a:t>结果与被加</a:t>
            </a:r>
            <a:r>
              <a:rPr lang="en-US" altLang="zh-CN" u="sng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u="sng" dirty="0" smtClean="0">
                <a:solidFill>
                  <a:schemeClr val="tx1"/>
                </a:solidFill>
                <a:latin typeface="+mn-ea"/>
                <a:ea typeface="+mn-ea"/>
              </a:rPr>
              <a:t>减</a:t>
            </a:r>
            <a:r>
              <a:rPr lang="en-US" altLang="zh-CN" u="sng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u="sng" dirty="0" smtClean="0">
                <a:solidFill>
                  <a:schemeClr val="tx1"/>
                </a:solidFill>
                <a:latin typeface="Times New Roman" pitchFamily="18" charset="0"/>
              </a:rPr>
              <a:t>数异号</a:t>
            </a:r>
            <a:endParaRPr lang="en-US" altLang="zh-CN" u="sng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4460" name="Text Box 28"/>
          <p:cNvSpPr txBox="1">
            <a:spLocks noChangeArrowheads="1"/>
          </p:cNvSpPr>
          <p:nvPr/>
        </p:nvSpPr>
        <p:spPr bwMode="auto">
          <a:xfrm>
            <a:off x="179388" y="3307050"/>
            <a:ext cx="878534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*基于</a:t>
            </a:r>
            <a:r>
              <a:rPr lang="zh-CN" altLang="en-US" u="sng" dirty="0">
                <a:solidFill>
                  <a:srgbClr val="C00000"/>
                </a:solidFill>
              </a:rPr>
              <a:t>加减法</a:t>
            </a:r>
            <a:r>
              <a:rPr lang="zh-CN" altLang="en-US" u="sng" dirty="0" smtClean="0">
                <a:solidFill>
                  <a:srgbClr val="C00000"/>
                </a:solidFill>
              </a:rPr>
              <a:t>器</a:t>
            </a:r>
            <a:r>
              <a:rPr lang="zh-CN" altLang="en-US" dirty="0" smtClean="0">
                <a:solidFill>
                  <a:srgbClr val="C00000"/>
                </a:solidFill>
              </a:rPr>
              <a:t>的溢出判断逻辑：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设入端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，端</a:t>
            </a:r>
            <a:r>
              <a:rPr lang="en-US" altLang="zh-CN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baseline="-18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</a:rPr>
              <a:t>控制端</a:t>
            </a:r>
            <a:r>
              <a:rPr lang="en-US" altLang="zh-CN" dirty="0" smtClean="0">
                <a:solidFill>
                  <a:schemeClr val="tx1"/>
                </a:solidFill>
              </a:rPr>
              <a:t>op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0/1(</a:t>
            </a:r>
            <a:r>
              <a:rPr lang="zh-CN" altLang="en-US" dirty="0" smtClean="0">
                <a:solidFill>
                  <a:schemeClr val="tx1"/>
                </a:solidFill>
              </a:rPr>
              <a:t>对应于加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减运算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则溢出逻辑为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74473" name="AutoShape 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836390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AutoShape 10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AutoShape 4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475656" y="5179258"/>
            <a:ext cx="7488957" cy="472437"/>
            <a:chOff x="1475656" y="4722529"/>
            <a:chExt cx="7488957" cy="472437"/>
          </a:xfrm>
        </p:grpSpPr>
        <p:sp>
          <p:nvSpPr>
            <p:cNvPr id="274459" name="Text Box 27"/>
            <p:cNvSpPr txBox="1">
              <a:spLocks noChangeArrowheads="1"/>
            </p:cNvSpPr>
            <p:nvPr/>
          </p:nvSpPr>
          <p:spPr bwMode="auto">
            <a:xfrm>
              <a:off x="1475656" y="4722529"/>
              <a:ext cx="7488957" cy="472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200" dirty="0" smtClean="0">
                  <a:solidFill>
                    <a:schemeClr val="tx1"/>
                  </a:solidFill>
                </a:rPr>
                <a:t>OF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op(</a:t>
              </a:r>
              <a:r>
                <a:rPr lang="en-US" altLang="zh-CN" sz="2200" i="1" spc="-40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i="1" spc="-40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altLang="zh-CN" sz="2200" i="1" spc="-40" dirty="0" smtClean="0">
                  <a:solidFill>
                    <a:schemeClr val="tx1"/>
                  </a:solidFill>
                  <a:latin typeface="+mn-lt"/>
                </a:rPr>
                <a:t>f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zh-CN" altLang="en-US" sz="2200" spc="-4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200" i="1" spc="-40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i="1" spc="-40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spc="-40" baseline="-18000" dirty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altLang="zh-CN" sz="2200" i="1" spc="-40" dirty="0" smtClean="0">
                  <a:solidFill>
                    <a:schemeClr val="tx1"/>
                  </a:solidFill>
                  <a:latin typeface="+mn-lt"/>
                </a:rPr>
                <a:t>f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spc="-4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2200" spc="-4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op(</a:t>
              </a:r>
              <a:r>
                <a:rPr lang="en-US" altLang="zh-CN" sz="2200" i="1" spc="-40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i="1" spc="-40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  <a:latin typeface="+mn-ea"/>
                  <a:ea typeface="+mn-ea"/>
                </a:rPr>
                <a:t>n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</a:rPr>
                <a:t>-1</a:t>
              </a:r>
              <a:r>
                <a:rPr lang="en-US" altLang="zh-CN" sz="2200" spc="-40" baseline="-18000" dirty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altLang="zh-CN" sz="2200" i="1" spc="-40" dirty="0" smtClean="0">
                  <a:solidFill>
                    <a:schemeClr val="tx1"/>
                  </a:solidFill>
                  <a:latin typeface="+mn-lt"/>
                </a:rPr>
                <a:t>f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zh-CN" altLang="en-US" sz="2200" spc="-40" dirty="0">
                  <a:solidFill>
                    <a:schemeClr val="tx1"/>
                  </a:solidFill>
                </a:rPr>
                <a:t>＋</a:t>
              </a:r>
              <a:r>
                <a:rPr lang="en-US" altLang="zh-CN" sz="2200" i="1" spc="-40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i="1" spc="-40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spc="-40" baseline="-18000" dirty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altLang="zh-CN" sz="2200" i="1" spc="-40" dirty="0" smtClean="0">
                  <a:solidFill>
                    <a:schemeClr val="tx1"/>
                  </a:solidFill>
                  <a:latin typeface="+mn-lt"/>
                </a:rPr>
                <a:t>f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spc="-4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4" name="直接连接符 3"/>
            <p:cNvCxnSpPr/>
            <p:nvPr/>
          </p:nvCxnSpPr>
          <p:spPr bwMode="auto">
            <a:xfrm>
              <a:off x="2573816" y="4869160"/>
              <a:ext cx="342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2980664" y="4797152"/>
              <a:ext cx="3672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>
              <a:off x="4870872" y="4797152"/>
              <a:ext cx="3492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>
              <a:off x="2141760" y="4869160"/>
              <a:ext cx="270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6121541" y="4869160"/>
              <a:ext cx="342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>
              <a:off x="8426972" y="4797152"/>
              <a:ext cx="3492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7991011" y="4797152"/>
              <a:ext cx="3672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179512" y="56833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  特点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逻辑复杂，可优化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基于加法器判断时与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op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无关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58" grpId="0"/>
      <p:bldP spid="274460" grpId="0"/>
      <p:bldP spid="3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63</a:t>
            </a:fld>
            <a:endParaRPr lang="en-US" altLang="zh-CN"/>
          </a:p>
        </p:txBody>
      </p:sp>
      <p:sp>
        <p:nvSpPr>
          <p:cNvPr id="3" name="Text Box 28"/>
          <p:cNvSpPr txBox="1">
            <a:spLocks noChangeArrowheads="1"/>
          </p:cNvSpPr>
          <p:nvPr/>
        </p:nvSpPr>
        <p:spPr bwMode="auto">
          <a:xfrm>
            <a:off x="179388" y="332656"/>
            <a:ext cx="8785349" cy="9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*基于</a:t>
            </a:r>
            <a:r>
              <a:rPr lang="zh-CN" altLang="en-US" u="sng" dirty="0" smtClean="0">
                <a:solidFill>
                  <a:srgbClr val="C00000"/>
                </a:solidFill>
              </a:rPr>
              <a:t>加法器</a:t>
            </a:r>
            <a:r>
              <a:rPr lang="zh-CN" altLang="en-US" dirty="0" smtClean="0">
                <a:solidFill>
                  <a:srgbClr val="C00000"/>
                </a:solidFill>
              </a:rPr>
              <a:t>的溢出判断逻辑：</a:t>
            </a:r>
            <a:r>
              <a:rPr lang="zh-CN" altLang="en-US" dirty="0" smtClean="0">
                <a:solidFill>
                  <a:schemeClr val="tx1"/>
                </a:solidFill>
              </a:rPr>
              <a:t>仅需判断</a:t>
            </a:r>
            <a:r>
              <a:rPr lang="zh-CN" altLang="en-US" dirty="0">
                <a:solidFill>
                  <a:srgbClr val="990099"/>
                </a:solidFill>
              </a:rPr>
              <a:t>加法</a:t>
            </a:r>
            <a:r>
              <a:rPr lang="zh-CN" altLang="en-US" dirty="0" smtClean="0">
                <a:solidFill>
                  <a:schemeClr val="tx1"/>
                </a:solidFill>
              </a:rPr>
              <a:t>运算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设引脚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zh-CN" altLang="en-US" dirty="0" smtClean="0">
                <a:solidFill>
                  <a:schemeClr val="tx1"/>
                </a:solidFill>
                <a:sym typeface="Symbol"/>
              </a:rPr>
              <a:t>＝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Z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endParaRPr lang="en-US" altLang="zh-CN" baseline="-18000" dirty="0">
              <a:solidFill>
                <a:schemeClr val="tx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9388" y="1340768"/>
            <a:ext cx="8857108" cy="1477328"/>
            <a:chOff x="179388" y="4738681"/>
            <a:chExt cx="8857108" cy="1477328"/>
          </a:xfrm>
        </p:grpSpPr>
        <p:sp>
          <p:nvSpPr>
            <p:cNvPr id="5" name="Text Box 27"/>
            <p:cNvSpPr txBox="1">
              <a:spLocks noChangeArrowheads="1"/>
            </p:cNvSpPr>
            <p:nvPr/>
          </p:nvSpPr>
          <p:spPr bwMode="auto">
            <a:xfrm>
              <a:off x="179388" y="4738681"/>
              <a:ext cx="8857108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b="0" dirty="0">
                  <a:solidFill>
                    <a:schemeClr val="accent2"/>
                  </a:solidFill>
                </a:rPr>
                <a:t>   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  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判断方法①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—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用</a:t>
              </a:r>
              <a:r>
                <a:rPr lang="en-US" altLang="zh-CN" u="sng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u="sng" dirty="0" smtClean="0">
                  <a:solidFill>
                    <a:schemeClr val="tx1"/>
                  </a:solidFill>
                </a:rPr>
                <a:t>位符号位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判断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r>
                <a:rPr lang="en-US" altLang="zh-CN" dirty="0">
                  <a:solidFill>
                    <a:srgbClr val="990099"/>
                  </a:solidFill>
                </a:rPr>
                <a:t> 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       </a:t>
              </a:r>
              <a:r>
                <a:rPr lang="zh-CN" altLang="en-US" dirty="0" smtClean="0">
                  <a:solidFill>
                    <a:srgbClr val="990099"/>
                  </a:solidFill>
                </a:rPr>
                <a:t>依据：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正溢出</a:t>
              </a:r>
              <a:r>
                <a:rPr lang="en-US" altLang="zh-CN" sz="2200" dirty="0">
                  <a:solidFill>
                    <a:schemeClr val="tx1"/>
                  </a:solidFill>
                </a:rPr>
                <a:t>(</a:t>
              </a:r>
              <a:r>
                <a:rPr lang="en-US" altLang="zh-CN" sz="2200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sz="2200" dirty="0">
                  <a:solidFill>
                    <a:schemeClr val="tx1"/>
                  </a:solidFill>
                </a:rPr>
                <a:t>)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时</a:t>
              </a:r>
              <a:r>
                <a:rPr lang="en-US" altLang="zh-CN" sz="2200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，负溢出</a:t>
              </a:r>
              <a:r>
                <a:rPr lang="en-US" altLang="zh-CN" sz="2200" dirty="0">
                  <a:solidFill>
                    <a:schemeClr val="tx1"/>
                  </a:solidFill>
                </a:rPr>
                <a:t>(</a:t>
              </a:r>
              <a:r>
                <a:rPr lang="en-US" altLang="zh-CN" sz="2200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1)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时</a:t>
              </a:r>
              <a:r>
                <a:rPr lang="en-US" altLang="zh-CN" sz="2200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0</a:t>
              </a:r>
            </a:p>
            <a:p>
              <a:r>
                <a:rPr lang="zh-CN" altLang="en-US" dirty="0" smtClean="0">
                  <a:solidFill>
                    <a:srgbClr val="990099"/>
                  </a:solidFill>
                </a:rPr>
                <a:t>        溢出逻辑：</a:t>
              </a:r>
              <a:r>
                <a:rPr lang="en-US" altLang="zh-CN" sz="2200" spc="-100" dirty="0" smtClean="0">
                  <a:solidFill>
                    <a:schemeClr val="tx1"/>
                  </a:solidFill>
                </a:rPr>
                <a:t>OF</a:t>
              </a:r>
              <a:r>
                <a:rPr lang="zh-CN" altLang="en-US" sz="2200" spc="-1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200" i="1" spc="-100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spc="-10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i="1" spc="-100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200" spc="-1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200" spc="-10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i="1" spc="-100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spc="-10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zh-CN" altLang="en-US" sz="2200" spc="-1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200" i="1" spc="-100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spc="-10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i="1" spc="-100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200" spc="-1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200" spc="-10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i="1" spc="-100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spc="-10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zh-CN" altLang="en-US" sz="2200" spc="-1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200" spc="-100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sz="2200" i="1" spc="-100" dirty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spc="-10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b="0" spc="-100" dirty="0" smtClean="0">
                  <a:solidFill>
                    <a:schemeClr val="tx1"/>
                  </a:solidFill>
                  <a:sym typeface="Symbol"/>
                </a:rPr>
                <a:t></a:t>
              </a:r>
              <a:r>
                <a:rPr lang="en-US" altLang="zh-CN" sz="2200" i="1" spc="-100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spc="-10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spc="-100" dirty="0" smtClean="0">
                  <a:solidFill>
                    <a:schemeClr val="tx1"/>
                  </a:solidFill>
                </a:rPr>
                <a:t>)(</a:t>
              </a:r>
              <a:r>
                <a:rPr lang="en-US" altLang="zh-CN" sz="2200" i="1" spc="-100" dirty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200" spc="-1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200" spc="-10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b="0" spc="-100" dirty="0">
                  <a:solidFill>
                    <a:schemeClr val="tx1"/>
                  </a:solidFill>
                  <a:sym typeface="Symbol"/>
                </a:rPr>
                <a:t></a:t>
              </a:r>
              <a:r>
                <a:rPr lang="en-US" altLang="zh-CN" sz="2200" i="1" spc="-100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spc="-10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spc="-100" dirty="0" smtClean="0">
                  <a:solidFill>
                    <a:schemeClr val="tx1"/>
                  </a:solidFill>
                </a:rPr>
                <a:t>)</a:t>
              </a:r>
              <a:endParaRPr lang="en-US" altLang="zh-CN" sz="2200" spc="-1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 bwMode="auto">
            <a:xfrm>
              <a:off x="3618328" y="5862983"/>
              <a:ext cx="324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直接连接符 6"/>
            <p:cNvCxnSpPr/>
            <p:nvPr/>
          </p:nvCxnSpPr>
          <p:spPr bwMode="auto">
            <a:xfrm>
              <a:off x="3995936" y="5805264"/>
              <a:ext cx="378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直接连接符 7"/>
            <p:cNvCxnSpPr/>
            <p:nvPr/>
          </p:nvCxnSpPr>
          <p:spPr bwMode="auto">
            <a:xfrm>
              <a:off x="5868144" y="5853461"/>
              <a:ext cx="324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Text Box 28"/>
          <p:cNvSpPr txBox="1">
            <a:spLocks noChangeArrowheads="1"/>
          </p:cNvSpPr>
          <p:nvPr/>
        </p:nvSpPr>
        <p:spPr bwMode="auto">
          <a:xfrm>
            <a:off x="179388" y="274376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en-US" altLang="zh-CN" dirty="0" smtClean="0">
                <a:solidFill>
                  <a:schemeClr val="accent2"/>
                </a:solidFill>
              </a:rPr>
              <a:t>  </a:t>
            </a:r>
            <a:r>
              <a:rPr lang="zh-CN" altLang="en-US" dirty="0" smtClean="0">
                <a:solidFill>
                  <a:schemeClr val="accent2"/>
                </a:solidFill>
              </a:rPr>
              <a:t>判断方法②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zh-CN" altLang="en-US" u="sng" dirty="0" smtClean="0">
                <a:solidFill>
                  <a:schemeClr val="tx1"/>
                </a:solidFill>
              </a:rPr>
              <a:t>进位</a:t>
            </a:r>
            <a:r>
              <a:rPr lang="zh-CN" altLang="en-US" u="sng" dirty="0">
                <a:solidFill>
                  <a:schemeClr val="tx1"/>
                </a:solidFill>
              </a:rPr>
              <a:t>位</a:t>
            </a:r>
            <a:r>
              <a:rPr lang="zh-CN" altLang="en-US" dirty="0" smtClean="0">
                <a:solidFill>
                  <a:schemeClr val="tx1"/>
                </a:solidFill>
              </a:rPr>
              <a:t>判断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rgbClr val="990099"/>
                </a:solidFill>
              </a:rPr>
              <a:t>        </a:t>
            </a:r>
            <a:r>
              <a:rPr lang="zh-CN" altLang="en-US" dirty="0" smtClean="0">
                <a:solidFill>
                  <a:srgbClr val="990099"/>
                </a:solidFill>
              </a:rPr>
              <a:t>依据：</a:t>
            </a:r>
            <a:r>
              <a:rPr lang="zh-CN" altLang="en-US" sz="2200" spc="-50" dirty="0" smtClean="0">
                <a:solidFill>
                  <a:schemeClr val="tx1"/>
                </a:solidFill>
              </a:rPr>
              <a:t>正溢出时</a:t>
            </a:r>
            <a:r>
              <a:rPr lang="en-US" altLang="zh-CN" sz="2200" i="1" spc="-50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spc="-50" baseline="-18000" dirty="0" smtClean="0">
                <a:solidFill>
                  <a:schemeClr val="tx1"/>
                </a:solidFill>
              </a:rPr>
              <a:t>n-1</a:t>
            </a:r>
            <a:r>
              <a:rPr lang="zh-CN" altLang="en-US" sz="2200" spc="-50" dirty="0" smtClean="0">
                <a:solidFill>
                  <a:schemeClr val="tx1"/>
                </a:solidFill>
                <a:sym typeface="Symbol"/>
              </a:rPr>
              <a:t>＝</a:t>
            </a:r>
            <a:r>
              <a:rPr lang="en-US" altLang="zh-CN" sz="2200" spc="-50" dirty="0" smtClean="0">
                <a:solidFill>
                  <a:schemeClr val="tx1"/>
                </a:solidFill>
                <a:sym typeface="Symbol"/>
              </a:rPr>
              <a:t>0</a:t>
            </a:r>
            <a:r>
              <a:rPr lang="zh-CN" altLang="en-US" sz="2200" spc="-50" dirty="0" smtClean="0">
                <a:solidFill>
                  <a:schemeClr val="tx1"/>
                </a:solidFill>
                <a:sym typeface="Symbol"/>
              </a:rPr>
              <a:t>、</a:t>
            </a:r>
            <a:r>
              <a:rPr lang="en-US" altLang="zh-CN" sz="2200" i="1" spc="-50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spc="-50" baseline="-18000" dirty="0" smtClean="0">
                <a:solidFill>
                  <a:schemeClr val="tx1"/>
                </a:solidFill>
              </a:rPr>
              <a:t>n-2</a:t>
            </a:r>
            <a:r>
              <a:rPr lang="zh-CN" altLang="en-US" sz="2200" spc="-50" dirty="0" smtClean="0">
                <a:solidFill>
                  <a:schemeClr val="tx1"/>
                </a:solidFill>
                <a:sym typeface="Symbol"/>
              </a:rPr>
              <a:t>＝</a:t>
            </a:r>
            <a:r>
              <a:rPr lang="en-US" altLang="zh-CN" sz="2200" spc="-50" dirty="0" smtClean="0">
                <a:solidFill>
                  <a:schemeClr val="tx1"/>
                </a:solidFill>
                <a:sym typeface="Symbol"/>
              </a:rPr>
              <a:t>1</a:t>
            </a:r>
            <a:r>
              <a:rPr lang="zh-CN" altLang="en-US" sz="2200" spc="-50" dirty="0" smtClean="0">
                <a:solidFill>
                  <a:schemeClr val="tx1"/>
                </a:solidFill>
                <a:sym typeface="Symbol"/>
              </a:rPr>
              <a:t>，</a:t>
            </a:r>
            <a:r>
              <a:rPr lang="zh-CN" altLang="en-US" sz="2200" spc="-50" dirty="0" smtClean="0">
                <a:solidFill>
                  <a:schemeClr val="tx1"/>
                </a:solidFill>
              </a:rPr>
              <a:t>负溢出时</a:t>
            </a:r>
            <a:r>
              <a:rPr lang="en-US" altLang="zh-CN" sz="2200" i="1" spc="-50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spc="-50" baseline="-18000" dirty="0" smtClean="0">
                <a:solidFill>
                  <a:schemeClr val="tx1"/>
                </a:solidFill>
              </a:rPr>
              <a:t>n-1</a:t>
            </a:r>
            <a:r>
              <a:rPr lang="zh-CN" altLang="en-US" sz="2200" spc="-50" dirty="0" smtClean="0">
                <a:solidFill>
                  <a:schemeClr val="tx1"/>
                </a:solidFill>
                <a:sym typeface="Symbol"/>
              </a:rPr>
              <a:t>＝</a:t>
            </a:r>
            <a:r>
              <a:rPr lang="en-US" altLang="zh-CN" sz="2200" spc="-50" dirty="0" smtClean="0">
                <a:solidFill>
                  <a:schemeClr val="tx1"/>
                </a:solidFill>
                <a:sym typeface="Symbol"/>
              </a:rPr>
              <a:t>1</a:t>
            </a:r>
            <a:r>
              <a:rPr lang="zh-CN" altLang="en-US" sz="2200" spc="-50" dirty="0" smtClean="0">
                <a:solidFill>
                  <a:schemeClr val="tx1"/>
                </a:solidFill>
                <a:sym typeface="Symbol"/>
              </a:rPr>
              <a:t>、</a:t>
            </a:r>
            <a:r>
              <a:rPr lang="en-US" altLang="zh-CN" sz="2200" i="1" spc="-50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spc="-50" baseline="-18000" dirty="0" smtClean="0">
                <a:solidFill>
                  <a:schemeClr val="tx1"/>
                </a:solidFill>
              </a:rPr>
              <a:t>n-2</a:t>
            </a:r>
            <a:r>
              <a:rPr lang="zh-CN" altLang="en-US" sz="2200" spc="-50" dirty="0" smtClean="0">
                <a:solidFill>
                  <a:schemeClr val="tx1"/>
                </a:solidFill>
                <a:sym typeface="Symbol"/>
              </a:rPr>
              <a:t>＝</a:t>
            </a:r>
            <a:r>
              <a:rPr lang="en-US" altLang="zh-CN" sz="2200" spc="-50" dirty="0" smtClean="0">
                <a:solidFill>
                  <a:schemeClr val="tx1"/>
                </a:solidFill>
                <a:sym typeface="Symbol"/>
              </a:rPr>
              <a:t>0</a:t>
            </a:r>
          </a:p>
          <a:p>
            <a:r>
              <a:rPr lang="en-US" altLang="zh-CN" dirty="0" smtClean="0">
                <a:solidFill>
                  <a:srgbClr val="990099"/>
                </a:solidFill>
              </a:rPr>
              <a:t>        </a:t>
            </a:r>
            <a:r>
              <a:rPr lang="zh-CN" altLang="en-US" dirty="0" smtClean="0">
                <a:solidFill>
                  <a:srgbClr val="990099"/>
                </a:solidFill>
              </a:rPr>
              <a:t>溢出逻辑：</a:t>
            </a:r>
            <a:r>
              <a:rPr lang="en-US" altLang="zh-CN" sz="2200" dirty="0" smtClean="0">
                <a:solidFill>
                  <a:schemeClr val="tx1"/>
                </a:solidFill>
              </a:rPr>
              <a:t>OF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n-2</a:t>
            </a:r>
            <a:r>
              <a:rPr lang="en-US" altLang="zh-CN" sz="22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508104" y="3645024"/>
            <a:ext cx="3240360" cy="394548"/>
            <a:chOff x="5364088" y="1162244"/>
            <a:chExt cx="3240360" cy="394548"/>
          </a:xfrm>
        </p:grpSpPr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5580112" y="1258694"/>
              <a:ext cx="864096" cy="28151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266700" indent="-266700" algn="ctr">
                <a:lnSpc>
                  <a:spcPct val="90000"/>
                </a:lnSpc>
              </a:pPr>
              <a:r>
                <a:rPr lang="en-US" altLang="zh-CN" sz="2000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n-1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1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 bwMode="auto">
            <a:xfrm>
              <a:off x="5364088" y="1162244"/>
              <a:ext cx="216024" cy="237205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7452320" y="1258694"/>
              <a:ext cx="864096" cy="29809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266700" indent="-266700" algn="ctr">
                <a:lnSpc>
                  <a:spcPct val="90000"/>
                </a:lnSpc>
              </a:pPr>
              <a:r>
                <a:rPr lang="en-US" altLang="zh-CN" sz="2000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n-1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0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接箭头连接符 13"/>
            <p:cNvCxnSpPr>
              <a:endCxn id="13" idx="3"/>
            </p:cNvCxnSpPr>
            <p:nvPr/>
          </p:nvCxnSpPr>
          <p:spPr bwMode="auto">
            <a:xfrm flipH="1">
              <a:off x="8316416" y="1162244"/>
              <a:ext cx="288032" cy="245499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179388" y="414908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6—</a:t>
            </a:r>
            <a:r>
              <a:rPr lang="zh-CN" altLang="en-US" spc="-100" dirty="0" smtClean="0">
                <a:solidFill>
                  <a:schemeClr val="tx1"/>
                </a:solidFill>
              </a:rPr>
              <a:t>设</a:t>
            </a:r>
            <a:r>
              <a:rPr lang="en-US" altLang="zh-CN" spc="-100" dirty="0">
                <a:solidFill>
                  <a:schemeClr val="tx1"/>
                </a:solidFill>
              </a:rPr>
              <a:t>[A]</a:t>
            </a:r>
            <a:r>
              <a:rPr lang="zh-CN" altLang="en-US" spc="-100" baseline="-18000" dirty="0">
                <a:solidFill>
                  <a:schemeClr val="tx1"/>
                </a:solidFill>
              </a:rPr>
              <a:t>补</a:t>
            </a:r>
            <a:r>
              <a:rPr lang="en-US" altLang="zh-CN" spc="-100" dirty="0">
                <a:solidFill>
                  <a:schemeClr val="tx1"/>
                </a:solidFill>
              </a:rPr>
              <a:t>=1010</a:t>
            </a:r>
            <a:r>
              <a:rPr lang="zh-CN" altLang="en-US" spc="-100" dirty="0">
                <a:solidFill>
                  <a:schemeClr val="tx1"/>
                </a:solidFill>
              </a:rPr>
              <a:t>，</a:t>
            </a:r>
            <a:r>
              <a:rPr lang="en-US" altLang="zh-CN" spc="-100" dirty="0">
                <a:solidFill>
                  <a:schemeClr val="tx1"/>
                </a:solidFill>
              </a:rPr>
              <a:t>[B]</a:t>
            </a:r>
            <a:r>
              <a:rPr lang="zh-CN" altLang="en-US" spc="-100" baseline="-18000" dirty="0">
                <a:solidFill>
                  <a:schemeClr val="tx1"/>
                </a:solidFill>
              </a:rPr>
              <a:t>补</a:t>
            </a:r>
            <a:r>
              <a:rPr lang="en-US" altLang="zh-CN" spc="-100" dirty="0">
                <a:solidFill>
                  <a:schemeClr val="tx1"/>
                </a:solidFill>
              </a:rPr>
              <a:t>=</a:t>
            </a:r>
            <a:r>
              <a:rPr lang="en-US" altLang="zh-CN" spc="-100" dirty="0" smtClean="0">
                <a:solidFill>
                  <a:schemeClr val="tx1"/>
                </a:solidFill>
              </a:rPr>
              <a:t>0011</a:t>
            </a:r>
            <a:r>
              <a:rPr lang="zh-CN" altLang="en-US" spc="-100" dirty="0" smtClean="0">
                <a:solidFill>
                  <a:schemeClr val="tx1"/>
                </a:solidFill>
              </a:rPr>
              <a:t>，判断</a:t>
            </a:r>
            <a:r>
              <a:rPr lang="en-US" altLang="zh-CN" spc="-100" dirty="0" smtClean="0">
                <a:solidFill>
                  <a:schemeClr val="tx1"/>
                </a:solidFill>
              </a:rPr>
              <a:t>[</a:t>
            </a:r>
            <a:r>
              <a:rPr lang="en-US" altLang="zh-CN" spc="-100" dirty="0">
                <a:solidFill>
                  <a:schemeClr val="tx1"/>
                </a:solidFill>
              </a:rPr>
              <a:t>A+B]</a:t>
            </a:r>
            <a:r>
              <a:rPr lang="zh-CN" altLang="en-US" spc="-100" baseline="-18000" dirty="0">
                <a:solidFill>
                  <a:schemeClr val="tx1"/>
                </a:solidFill>
              </a:rPr>
              <a:t>补</a:t>
            </a:r>
            <a:r>
              <a:rPr lang="zh-CN" altLang="en-US" spc="-100" dirty="0">
                <a:solidFill>
                  <a:schemeClr val="tx1"/>
                </a:solidFill>
              </a:rPr>
              <a:t>、</a:t>
            </a:r>
            <a:r>
              <a:rPr lang="en-US" altLang="zh-CN" spc="-100" dirty="0">
                <a:solidFill>
                  <a:schemeClr val="tx1"/>
                </a:solidFill>
              </a:rPr>
              <a:t>[A-B]</a:t>
            </a:r>
            <a:r>
              <a:rPr lang="zh-CN" altLang="en-US" spc="-100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spc="-100" dirty="0" smtClean="0">
                <a:solidFill>
                  <a:schemeClr val="tx1"/>
                </a:solidFill>
              </a:rPr>
              <a:t>溢出否</a:t>
            </a:r>
            <a:endParaRPr lang="en-US" altLang="zh-CN" spc="-100" dirty="0" smtClean="0">
              <a:solidFill>
                <a:schemeClr val="tx1"/>
              </a:solidFill>
            </a:endParaRPr>
          </a:p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rgbClr val="990099"/>
                </a:solidFill>
              </a:rPr>
              <a:t>解：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A+B]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=1010+0011=</a:t>
            </a:r>
            <a:r>
              <a:rPr lang="en-US" altLang="zh-CN" u="sng" dirty="0" smtClean="0">
                <a:solidFill>
                  <a:schemeClr val="accent2"/>
                </a:solidFill>
              </a:rPr>
              <a:t>0</a:t>
            </a:r>
            <a:r>
              <a:rPr lang="en-US" altLang="zh-CN" sz="1200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rgbClr val="FF3399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101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=1010+1101=</a:t>
            </a:r>
            <a:r>
              <a:rPr lang="en-US" altLang="zh-CN" u="sng" dirty="0" smtClean="0">
                <a:solidFill>
                  <a:schemeClr val="accent2"/>
                </a:solidFill>
              </a:rPr>
              <a:t>1</a:t>
            </a:r>
            <a:r>
              <a:rPr lang="en-US" altLang="zh-CN" sz="1200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rgbClr val="FF3399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111 </a:t>
            </a:r>
            <a:endParaRPr lang="en-US" altLang="zh-CN" dirty="0">
              <a:solidFill>
                <a:srgbClr val="990099"/>
              </a:solidFill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236665"/>
              </p:ext>
            </p:extLst>
          </p:nvPr>
        </p:nvGraphicFramePr>
        <p:xfrm>
          <a:off x="1547664" y="5157192"/>
          <a:ext cx="6984776" cy="1174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664296"/>
                <a:gridCol w="2664296"/>
              </a:tblGrid>
              <a:tr h="432048">
                <a:tc>
                  <a:txBody>
                    <a:bodyPr/>
                    <a:lstStyle/>
                    <a:p>
                      <a:endParaRPr lang="zh-CN" altLang="en-US" sz="2200" b="1" dirty="0"/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[A+B]</a:t>
                      </a:r>
                      <a:r>
                        <a:rPr lang="zh-CN" altLang="en-US" sz="2200" b="1" spc="-100" baseline="-18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补</a:t>
                      </a:r>
                      <a:r>
                        <a:rPr lang="zh-CN" altLang="en-US" sz="2200" b="1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溢出判断</a:t>
                      </a:r>
                      <a:endParaRPr lang="zh-CN" altLang="en-US" sz="2200" b="1" baseline="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[A-B]</a:t>
                      </a:r>
                      <a:r>
                        <a:rPr lang="zh-CN" altLang="en-US" sz="2200" b="1" spc="-100" baseline="-18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补</a:t>
                      </a:r>
                      <a:r>
                        <a:rPr lang="zh-CN" altLang="en-US" sz="2200" b="1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溢出判断</a:t>
                      </a:r>
                      <a:endParaRPr lang="zh-CN" altLang="en-US" sz="22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200" b="1" dirty="0" smtClean="0"/>
                        <a:t>使用方法①</a:t>
                      </a:r>
                      <a:endParaRPr lang="zh-CN" altLang="en-US" sz="2200" b="1" dirty="0"/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OF=(1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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1)(0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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1)=0</a:t>
                      </a:r>
                      <a:endParaRPr lang="zh-CN" altLang="en-US" sz="22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OF=(1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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0)(1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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0)=1</a:t>
                      </a:r>
                      <a:endParaRPr lang="zh-CN" altLang="en-US" sz="22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200" b="1" dirty="0" smtClean="0"/>
                        <a:t>使用方法②</a:t>
                      </a:r>
                      <a:endParaRPr lang="zh-CN" altLang="en-US" sz="2200" b="1" dirty="0"/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OF=0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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0=0</a:t>
                      </a:r>
                      <a:endParaRPr lang="zh-CN" altLang="en-US" sz="22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OF=1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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0=1</a:t>
                      </a:r>
                      <a:endParaRPr lang="zh-CN" altLang="en-US" sz="22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" name="AutoShape 6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836390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AutoShape 6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AutoShape 4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78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2FEE-AC88-4D90-9461-B227C7FB5A61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263255" name="Text Box 87"/>
          <p:cNvSpPr txBox="1">
            <a:spLocks noChangeArrowheads="1"/>
          </p:cNvSpPr>
          <p:nvPr/>
        </p:nvSpPr>
        <p:spPr bwMode="auto">
          <a:xfrm>
            <a:off x="179388" y="332656"/>
            <a:ext cx="878522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en-US" altLang="zh-CN" dirty="0" smtClean="0">
                <a:solidFill>
                  <a:schemeClr val="accent2"/>
                </a:solidFill>
              </a:rPr>
              <a:t>  </a:t>
            </a:r>
            <a:r>
              <a:rPr lang="zh-CN" altLang="en-US" dirty="0" smtClean="0">
                <a:solidFill>
                  <a:schemeClr val="accent2"/>
                </a:solidFill>
              </a:rPr>
              <a:t>判断</a:t>
            </a:r>
            <a:r>
              <a:rPr lang="zh-CN" altLang="en-US" dirty="0">
                <a:solidFill>
                  <a:schemeClr val="accent2"/>
                </a:solidFill>
              </a:rPr>
              <a:t>方法</a:t>
            </a:r>
            <a:r>
              <a:rPr lang="zh-CN" altLang="en-US" dirty="0" smtClean="0">
                <a:solidFill>
                  <a:schemeClr val="accent2"/>
                </a:solidFill>
              </a:rPr>
              <a:t>③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CN" u="sng" dirty="0" smtClean="0">
                <a:solidFill>
                  <a:schemeClr val="tx1"/>
                </a:solidFill>
              </a:rPr>
              <a:t>2</a:t>
            </a:r>
            <a:r>
              <a:rPr lang="zh-CN" altLang="en-US" u="sng" dirty="0" smtClean="0">
                <a:solidFill>
                  <a:schemeClr val="tx1"/>
                </a:solidFill>
              </a:rPr>
              <a:t>位符号位</a:t>
            </a:r>
            <a:r>
              <a:rPr lang="zh-CN" altLang="en-US" dirty="0">
                <a:solidFill>
                  <a:schemeClr val="tx1"/>
                </a:solidFill>
              </a:rPr>
              <a:t>判断</a:t>
            </a:r>
          </a:p>
          <a:p>
            <a:r>
              <a:rPr lang="zh-CN" altLang="en-US" dirty="0">
                <a:solidFill>
                  <a:srgbClr val="990099"/>
                </a:solidFill>
              </a:rPr>
              <a:t>      </a:t>
            </a:r>
            <a:r>
              <a:rPr lang="zh-CN" altLang="en-US" dirty="0" smtClean="0">
                <a:solidFill>
                  <a:srgbClr val="990099"/>
                </a:solidFill>
              </a:rPr>
              <a:t>  变形补码：</a:t>
            </a:r>
            <a:r>
              <a:rPr lang="zh-CN" altLang="en-US" dirty="0" smtClean="0">
                <a:solidFill>
                  <a:schemeClr val="tx1"/>
                </a:solidFill>
              </a:rPr>
              <a:t>采用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个符号位的补码</a:t>
            </a:r>
            <a:r>
              <a:rPr lang="en-US" altLang="zh-CN" dirty="0" smtClean="0">
                <a:solidFill>
                  <a:schemeClr val="tx1"/>
                </a:solidFill>
              </a:rPr>
              <a:t>[Z]</a:t>
            </a:r>
            <a:r>
              <a:rPr lang="zh-CN" altLang="en-US" baseline="-18000" dirty="0">
                <a:solidFill>
                  <a:schemeClr val="tx1"/>
                </a:solidFill>
              </a:rPr>
              <a:t>变补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i="1" dirty="0" smtClean="0">
                <a:solidFill>
                  <a:srgbClr val="FF3399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rgbClr val="FF3399"/>
                </a:solidFill>
              </a:rPr>
              <a:t>n</a:t>
            </a:r>
            <a:r>
              <a:rPr lang="en-US" altLang="zh-CN" i="1" dirty="0" smtClean="0">
                <a:solidFill>
                  <a:srgbClr val="FF3399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rgbClr val="FF3399"/>
                </a:solidFill>
              </a:rPr>
              <a:t>n-1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      </a:t>
            </a:r>
            <a:r>
              <a:rPr lang="zh-CN" altLang="en-US" dirty="0" smtClean="0">
                <a:solidFill>
                  <a:schemeClr val="tx1"/>
                </a:solidFill>
              </a:rPr>
              <a:t>    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zh-CN" altLang="en-US" dirty="0">
                <a:solidFill>
                  <a:schemeClr val="tx1"/>
                </a:solidFill>
              </a:rPr>
              <a:t>表示符号</a:t>
            </a:r>
            <a:r>
              <a:rPr lang="en-US" altLang="zh-CN" dirty="0">
                <a:solidFill>
                  <a:schemeClr val="tx1"/>
                </a:solidFill>
              </a:rPr>
              <a:t>(00</a:t>
            </a:r>
            <a:r>
              <a:rPr lang="zh-CN" altLang="en-US" dirty="0">
                <a:solidFill>
                  <a:schemeClr val="tx1"/>
                </a:solidFill>
              </a:rPr>
              <a:t>为正数、</a:t>
            </a:r>
            <a:r>
              <a:rPr lang="en-US" altLang="zh-CN" dirty="0">
                <a:solidFill>
                  <a:schemeClr val="tx1"/>
                </a:solidFill>
              </a:rPr>
              <a:t>11</a:t>
            </a:r>
            <a:r>
              <a:rPr lang="zh-CN" altLang="en-US" dirty="0">
                <a:solidFill>
                  <a:schemeClr val="tx1"/>
                </a:solidFill>
              </a:rPr>
              <a:t>为负数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3256" name="Text Box 88"/>
          <p:cNvSpPr txBox="1">
            <a:spLocks noChangeArrowheads="1"/>
          </p:cNvSpPr>
          <p:nvPr/>
        </p:nvSpPr>
        <p:spPr bwMode="auto">
          <a:xfrm>
            <a:off x="179388" y="2636912"/>
            <a:ext cx="88571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7—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A=-</a:t>
            </a:r>
            <a:r>
              <a:rPr lang="en-US" altLang="zh-CN" dirty="0" smtClean="0">
                <a:solidFill>
                  <a:schemeClr val="tx1"/>
                </a:solidFill>
              </a:rPr>
              <a:t>110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B=+011</a:t>
            </a:r>
            <a:r>
              <a:rPr lang="zh-CN" altLang="en-US" dirty="0">
                <a:solidFill>
                  <a:schemeClr val="tx1"/>
                </a:solidFill>
              </a:rPr>
              <a:t>，判断</a:t>
            </a:r>
            <a:r>
              <a:rPr lang="en-US" altLang="zh-CN" dirty="0">
                <a:solidFill>
                  <a:schemeClr val="tx1"/>
                </a:solidFill>
              </a:rPr>
              <a:t>[A+B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25000" dirty="0">
                <a:solidFill>
                  <a:schemeClr val="tx1"/>
                </a:solidFill>
              </a:rPr>
              <a:t>变</a:t>
            </a:r>
            <a:r>
              <a:rPr lang="zh-CN" altLang="en-US" baseline="-25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[A-B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25000" dirty="0">
                <a:solidFill>
                  <a:schemeClr val="tx1"/>
                </a:solidFill>
              </a:rPr>
              <a:t>变补</a:t>
            </a:r>
            <a:r>
              <a:rPr lang="zh-CN" altLang="en-US" dirty="0">
                <a:solidFill>
                  <a:schemeClr val="tx1"/>
                </a:solidFill>
              </a:rPr>
              <a:t>是否</a:t>
            </a:r>
            <a:r>
              <a:rPr lang="zh-CN" altLang="en-US" dirty="0" smtClean="0">
                <a:solidFill>
                  <a:schemeClr val="tx1"/>
                </a:solidFill>
              </a:rPr>
              <a:t>溢出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990099"/>
                </a:solidFill>
              </a:rPr>
              <a:t>    解</a:t>
            </a:r>
            <a:r>
              <a:rPr lang="zh-CN" altLang="en-US" dirty="0">
                <a:solidFill>
                  <a:srgbClr val="990099"/>
                </a:solidFill>
              </a:rPr>
              <a:t>：</a:t>
            </a:r>
            <a:endParaRPr lang="en-US" altLang="zh-CN" baseline="-20000" dirty="0">
              <a:solidFill>
                <a:schemeClr val="tx1"/>
              </a:solidFill>
            </a:endParaRPr>
          </a:p>
        </p:txBody>
      </p:sp>
      <p:sp>
        <p:nvSpPr>
          <p:cNvPr id="263259" name="Text Box 91"/>
          <p:cNvSpPr txBox="1">
            <a:spLocks noChangeArrowheads="1"/>
          </p:cNvSpPr>
          <p:nvPr/>
        </p:nvSpPr>
        <p:spPr bwMode="auto">
          <a:xfrm>
            <a:off x="179388" y="169325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en-US" altLang="zh-CN" dirty="0" smtClean="0">
                <a:solidFill>
                  <a:srgbClr val="990099"/>
                </a:solidFill>
              </a:rPr>
              <a:t>  </a:t>
            </a:r>
            <a:r>
              <a:rPr lang="zh-CN" altLang="en-US" dirty="0" smtClean="0">
                <a:solidFill>
                  <a:srgbClr val="990099"/>
                </a:solidFill>
              </a:rPr>
              <a:t>依据：</a:t>
            </a:r>
            <a:r>
              <a:rPr lang="zh-CN" altLang="en-US" dirty="0" smtClean="0">
                <a:solidFill>
                  <a:schemeClr val="tx1"/>
                </a:solidFill>
              </a:rPr>
              <a:t>正溢出时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01</a:t>
            </a:r>
            <a:r>
              <a:rPr lang="zh-CN" altLang="en-US" dirty="0" smtClean="0">
                <a:solidFill>
                  <a:schemeClr val="tx1"/>
                </a:solidFill>
              </a:rPr>
              <a:t>，负溢出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       </a:t>
            </a:r>
            <a:r>
              <a:rPr lang="zh-CN" altLang="en-US" dirty="0" smtClean="0">
                <a:solidFill>
                  <a:srgbClr val="990099"/>
                </a:solidFill>
              </a:rPr>
              <a:t>溢出逻辑：</a:t>
            </a:r>
            <a:r>
              <a:rPr lang="en-US" altLang="zh-CN" dirty="0" smtClean="0">
                <a:solidFill>
                  <a:schemeClr val="tx1"/>
                </a:solidFill>
              </a:rPr>
              <a:t>OF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</a:t>
            </a:r>
            <a:r>
              <a:rPr lang="en-US" altLang="zh-CN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63262" name="Text Box 94"/>
          <p:cNvSpPr txBox="1">
            <a:spLocks noChangeArrowheads="1"/>
          </p:cNvSpPr>
          <p:nvPr/>
        </p:nvSpPr>
        <p:spPr bwMode="auto">
          <a:xfrm>
            <a:off x="179388" y="3120409"/>
            <a:ext cx="8785225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 smtClean="0">
                <a:solidFill>
                  <a:srgbClr val="990099"/>
                </a:solidFill>
              </a:rPr>
              <a:t>        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变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rgbClr val="FF3399"/>
                </a:solidFill>
              </a:rPr>
              <a:t>11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变补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rgbClr val="FF3399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变补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rgbClr val="FF3399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101 </a:t>
            </a:r>
            <a:endParaRPr lang="en-US" altLang="zh-CN" dirty="0">
              <a:solidFill>
                <a:schemeClr val="tx1"/>
              </a:solidFill>
            </a:endParaRPr>
          </a:p>
          <a:p>
            <a:pPr marL="1973263" indent="-1973263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chemeClr val="tx1"/>
                </a:solidFill>
              </a:rPr>
              <a:t>[A+B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变补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= 11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010      </a:t>
            </a:r>
            <a:r>
              <a:rPr lang="en-US" altLang="zh-CN" dirty="0">
                <a:solidFill>
                  <a:schemeClr val="tx1"/>
                </a:solidFill>
              </a:rPr>
              <a:t>[A-B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变补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= 11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010</a:t>
            </a:r>
            <a:endParaRPr lang="en-US" altLang="zh-CN" dirty="0">
              <a:solidFill>
                <a:schemeClr val="tx1"/>
              </a:solidFill>
            </a:endParaRPr>
          </a:p>
          <a:p>
            <a:pPr marL="1973263" indent="-19732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  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u="sng" dirty="0">
                <a:solidFill>
                  <a:schemeClr val="tx1"/>
                </a:solidFill>
              </a:rPr>
              <a:t>+ </a:t>
            </a:r>
            <a:r>
              <a:rPr lang="en-US" altLang="zh-CN" u="sng" dirty="0" smtClean="0">
                <a:solidFill>
                  <a:schemeClr val="tx1"/>
                </a:solidFill>
              </a:rPr>
              <a:t>00</a:t>
            </a:r>
            <a:r>
              <a:rPr lang="en-US" altLang="zh-CN" u="sng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u="sng" dirty="0" smtClean="0">
                <a:solidFill>
                  <a:schemeClr val="tx1"/>
                </a:solidFill>
              </a:rPr>
              <a:t>011</a:t>
            </a:r>
            <a:r>
              <a:rPr lang="en-US" altLang="zh-CN" dirty="0" smtClean="0">
                <a:solidFill>
                  <a:schemeClr val="tx1"/>
                </a:solidFill>
              </a:rPr>
              <a:t> 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   </a:t>
            </a:r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  <a:r>
              <a:rPr lang="en-US" altLang="zh-CN" u="sng" dirty="0">
                <a:solidFill>
                  <a:schemeClr val="tx1"/>
                </a:solidFill>
              </a:rPr>
              <a:t>+ </a:t>
            </a:r>
            <a:r>
              <a:rPr lang="en-US" altLang="zh-CN" u="sng" dirty="0" smtClean="0">
                <a:solidFill>
                  <a:schemeClr val="tx1"/>
                </a:solidFill>
              </a:rPr>
              <a:t>11</a:t>
            </a:r>
            <a:r>
              <a:rPr lang="en-US" altLang="zh-CN" u="sng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u="sng" dirty="0" smtClean="0">
                <a:solidFill>
                  <a:schemeClr val="tx1"/>
                </a:solidFill>
              </a:rPr>
              <a:t>101</a:t>
            </a:r>
            <a:endParaRPr lang="en-US" altLang="zh-CN" u="sng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 </a:t>
            </a: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FF3399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101         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</a:t>
            </a:r>
            <a:r>
              <a:rPr lang="en-US" altLang="zh-CN" dirty="0" smtClean="0">
                <a:solidFill>
                  <a:srgbClr val="FF3399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111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OF=1</a:t>
            </a:r>
            <a:r>
              <a:rPr lang="en-US" altLang="zh-CN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=0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，不溢出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OF=1</a:t>
            </a:r>
            <a:r>
              <a:rPr lang="en-US" altLang="zh-CN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=0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，溢出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3270" name="AutoShape 10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271" name="Text Box 103"/>
          <p:cNvSpPr txBox="1">
            <a:spLocks noChangeArrowheads="1"/>
          </p:cNvSpPr>
          <p:nvPr/>
        </p:nvSpPr>
        <p:spPr bwMode="auto">
          <a:xfrm>
            <a:off x="179388" y="5149641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524000" indent="-1524000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A=+15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B=+24</a:t>
            </a:r>
            <a:r>
              <a:rPr lang="zh-CN" altLang="en-US" dirty="0" smtClean="0">
                <a:solidFill>
                  <a:schemeClr val="tx1"/>
                </a:solidFill>
              </a:rPr>
              <a:t>，补码含</a:t>
            </a:r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</a:rPr>
              <a:t>位数值位，判断</a:t>
            </a:r>
            <a:r>
              <a:rPr lang="en-US" altLang="zh-CN" dirty="0">
                <a:solidFill>
                  <a:schemeClr val="tx1"/>
                </a:solidFill>
              </a:rPr>
              <a:t>A+B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A-B</a:t>
            </a:r>
            <a:r>
              <a:rPr lang="zh-CN" altLang="en-US" dirty="0">
                <a:solidFill>
                  <a:schemeClr val="tx1"/>
                </a:solidFill>
              </a:rPr>
              <a:t>是否</a:t>
            </a:r>
            <a:r>
              <a:rPr lang="zh-CN" altLang="en-US" dirty="0" smtClean="0">
                <a:solidFill>
                  <a:schemeClr val="tx1"/>
                </a:solidFill>
              </a:rPr>
              <a:t>溢出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方法不限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baseline="-18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256" grpId="0"/>
      <p:bldP spid="263259" grpId="0"/>
      <p:bldP spid="263262" grpId="0"/>
      <p:bldP spid="26327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7397-B4CF-4851-B3BA-71ADD8679B98}" type="slidenum">
              <a:rPr lang="en-US" altLang="zh-CN"/>
              <a:pPr/>
              <a:t>65</a:t>
            </a:fld>
            <a:endParaRPr lang="en-US" altLang="zh-CN" dirty="0"/>
          </a:p>
        </p:txBody>
      </p:sp>
      <p:sp>
        <p:nvSpPr>
          <p:cNvPr id="71" name="Text Box 323"/>
          <p:cNvSpPr txBox="1">
            <a:spLocks noChangeArrowheads="1"/>
          </p:cNvSpPr>
          <p:nvPr/>
        </p:nvSpPr>
        <p:spPr bwMode="auto">
          <a:xfrm>
            <a:off x="179388" y="29548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、无</a:t>
            </a:r>
            <a:r>
              <a:rPr lang="zh-CN" altLang="en-US" dirty="0" smtClean="0">
                <a:solidFill>
                  <a:srgbClr val="FF3399"/>
                </a:solidFill>
              </a:rPr>
              <a:t>符号加</a:t>
            </a:r>
            <a:r>
              <a:rPr lang="zh-CN" altLang="en-US" dirty="0">
                <a:solidFill>
                  <a:srgbClr val="FF3399"/>
                </a:solidFill>
              </a:rPr>
              <a:t>减运算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*运算</a:t>
            </a:r>
            <a:r>
              <a:rPr lang="zh-CN" altLang="en-US" dirty="0">
                <a:solidFill>
                  <a:srgbClr val="C00000"/>
                </a:solidFill>
              </a:rPr>
              <a:t>规则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accent2"/>
                </a:solidFill>
              </a:rPr>
              <a:t>加法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B]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无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          </a:t>
            </a:r>
            <a:r>
              <a:rPr lang="zh-CN" altLang="en-US" dirty="0">
                <a:solidFill>
                  <a:schemeClr val="accent2"/>
                </a:solidFill>
              </a:rPr>
              <a:t>减法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－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数</a:t>
            </a:r>
            <a:endParaRPr lang="zh-CN" altLang="en-US" baseline="-18000"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660232" y="908720"/>
            <a:ext cx="2051247" cy="432048"/>
            <a:chOff x="6769225" y="980728"/>
            <a:chExt cx="2051247" cy="432048"/>
          </a:xfrm>
        </p:grpSpPr>
        <p:sp>
          <p:nvSpPr>
            <p:cNvPr id="73" name="AutoShape 365"/>
            <p:cNvSpPr>
              <a:spLocks noChangeArrowheads="1"/>
            </p:cNvSpPr>
            <p:nvPr/>
          </p:nvSpPr>
          <p:spPr bwMode="auto">
            <a:xfrm>
              <a:off x="6769225" y="980728"/>
              <a:ext cx="2051247" cy="432048"/>
            </a:xfrm>
            <a:prstGeom prst="wedgeRectCallout">
              <a:avLst>
                <a:gd name="adj1" fmla="val -66079"/>
                <a:gd name="adj2" fmla="val 50138"/>
              </a:avLst>
            </a:prstGeom>
            <a:solidFill>
              <a:srgbClr val="CCFFFF"/>
            </a:solidFill>
            <a:ln w="19050" algn="ctr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80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sz="2000" dirty="0">
                  <a:solidFill>
                    <a:schemeClr val="tx1"/>
                  </a:solidFill>
                </a:rPr>
                <a:t>B]</a:t>
              </a:r>
              <a:r>
                <a:rPr lang="zh-CN" altLang="en-US" sz="2000" baseline="-18000" dirty="0">
                  <a:solidFill>
                    <a:schemeClr val="tx1"/>
                  </a:solidFill>
                </a:rPr>
                <a:t>补</a:t>
              </a:r>
              <a:r>
                <a:rPr lang="zh-CN" altLang="en-US" sz="2000" baseline="-18000" dirty="0" smtClean="0">
                  <a:solidFill>
                    <a:schemeClr val="tx1"/>
                  </a:solidFill>
                </a:rPr>
                <a:t>数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[B]</a:t>
              </a:r>
              <a:r>
                <a:rPr lang="zh-CN" altLang="en-US" sz="2000" baseline="-18000" dirty="0" smtClean="0">
                  <a:solidFill>
                    <a:schemeClr val="tx1"/>
                  </a:solidFill>
                </a:rPr>
                <a:t>无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1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74" name="Line 366"/>
            <p:cNvSpPr>
              <a:spLocks noChangeShapeType="1"/>
            </p:cNvSpPr>
            <p:nvPr/>
          </p:nvSpPr>
          <p:spPr bwMode="auto">
            <a:xfrm>
              <a:off x="7867466" y="1052736"/>
              <a:ext cx="46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" name="Text Box 90"/>
          <p:cNvSpPr txBox="1">
            <a:spLocks noChangeArrowheads="1"/>
          </p:cNvSpPr>
          <p:nvPr/>
        </p:nvSpPr>
        <p:spPr bwMode="auto">
          <a:xfrm>
            <a:off x="179513" y="1628800"/>
            <a:ext cx="36724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运算的逻辑实现：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实现思路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 无</a:t>
            </a:r>
            <a:r>
              <a:rPr lang="zh-CN" altLang="en-US" dirty="0">
                <a:solidFill>
                  <a:schemeClr val="accent2"/>
                </a:solidFill>
              </a:rPr>
              <a:t>符号加减法器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sz="2200" dirty="0" smtClean="0">
              <a:solidFill>
                <a:schemeClr val="tx1"/>
              </a:solidFill>
            </a:endParaRPr>
          </a:p>
        </p:txBody>
      </p:sp>
      <p:sp>
        <p:nvSpPr>
          <p:cNvPr id="79" name="Text Box 376"/>
          <p:cNvSpPr txBox="1">
            <a:spLocks noChangeArrowheads="1"/>
          </p:cNvSpPr>
          <p:nvPr/>
        </p:nvSpPr>
        <p:spPr bwMode="auto">
          <a:xfrm>
            <a:off x="179389" y="3044567"/>
            <a:ext cx="5400723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溢出</a:t>
            </a:r>
            <a:r>
              <a:rPr lang="zh-CN" altLang="en-US" dirty="0" smtClean="0">
                <a:solidFill>
                  <a:srgbClr val="C00000"/>
                </a:solidFill>
              </a:rPr>
              <a:t>判断逻辑： </a:t>
            </a:r>
            <a:r>
              <a:rPr lang="en-US" altLang="zh-CN" sz="2200" dirty="0">
                <a:solidFill>
                  <a:schemeClr val="tx1"/>
                </a:solidFill>
              </a:rPr>
              <a:t>--</a:t>
            </a:r>
            <a:r>
              <a:rPr lang="zh-CN" altLang="en-US" sz="2200" dirty="0">
                <a:solidFill>
                  <a:schemeClr val="tx1"/>
                </a:solidFill>
              </a:rPr>
              <a:t>判断结果正确性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判断实现方法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判断依据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 溢出逻辑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84" name="Text Box 90"/>
          <p:cNvSpPr txBox="1">
            <a:spLocks noChangeArrowheads="1"/>
          </p:cNvSpPr>
          <p:nvPr/>
        </p:nvSpPr>
        <p:spPr bwMode="auto">
          <a:xfrm>
            <a:off x="2555401" y="2068399"/>
            <a:ext cx="388868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与补码加减法</a:t>
            </a:r>
            <a:r>
              <a:rPr lang="zh-CN" altLang="en-US" u="sng" dirty="0" smtClean="0">
                <a:solidFill>
                  <a:srgbClr val="990099"/>
                </a:solidFill>
              </a:rPr>
              <a:t>相同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与补码加减法器</a:t>
            </a:r>
            <a:r>
              <a:rPr lang="zh-CN" altLang="en-US" u="sng" dirty="0" smtClean="0">
                <a:solidFill>
                  <a:srgbClr val="990099"/>
                </a:solidFill>
              </a:rPr>
              <a:t>相同</a:t>
            </a:r>
            <a:endParaRPr lang="en-US" altLang="zh-CN" u="sng" dirty="0" smtClean="0">
              <a:solidFill>
                <a:srgbClr val="990099"/>
              </a:solidFill>
            </a:endParaRPr>
          </a:p>
        </p:txBody>
      </p:sp>
      <p:sp>
        <p:nvSpPr>
          <p:cNvPr id="89" name="Text Box 176"/>
          <p:cNvSpPr txBox="1">
            <a:spLocks noChangeArrowheads="1"/>
          </p:cNvSpPr>
          <p:nvPr/>
        </p:nvSpPr>
        <p:spPr bwMode="auto">
          <a:xfrm>
            <a:off x="179388" y="5445224"/>
            <a:ext cx="590478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思考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加减法器</a:t>
            </a:r>
            <a:r>
              <a:rPr lang="zh-CN" altLang="en-US" dirty="0">
                <a:solidFill>
                  <a:schemeClr val="tx1"/>
                </a:solidFill>
              </a:rPr>
              <a:t>怎知</a:t>
            </a:r>
            <a:r>
              <a:rPr lang="zh-CN" altLang="en-US" dirty="0" smtClean="0">
                <a:solidFill>
                  <a:schemeClr val="tx1"/>
                </a:solidFill>
              </a:rPr>
              <a:t>运算有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符号？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Text Box 376"/>
          <p:cNvSpPr txBox="1">
            <a:spLocks noChangeArrowheads="1"/>
          </p:cNvSpPr>
          <p:nvPr/>
        </p:nvSpPr>
        <p:spPr bwMode="auto">
          <a:xfrm>
            <a:off x="2627410" y="4861609"/>
            <a:ext cx="619306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CF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4000" dirty="0">
                <a:solidFill>
                  <a:schemeClr val="tx1"/>
                </a:solidFill>
              </a:rPr>
              <a:t>n-1</a:t>
            </a:r>
            <a:r>
              <a:rPr lang="en-US" altLang="zh-CN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4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与补码</a:t>
            </a:r>
            <a:r>
              <a:rPr lang="zh-CN" altLang="en-US" sz="2000" dirty="0" smtClean="0">
                <a:solidFill>
                  <a:schemeClr val="tx1"/>
                </a:solidFill>
              </a:rPr>
              <a:t>加减法</a:t>
            </a:r>
            <a:r>
              <a:rPr lang="zh-CN" altLang="en-US" sz="2000" u="sng" dirty="0" smtClean="0">
                <a:solidFill>
                  <a:srgbClr val="990099"/>
                </a:solidFill>
              </a:rPr>
              <a:t>逻辑不同</a:t>
            </a:r>
            <a:r>
              <a:rPr lang="zh-CN" altLang="en-US" sz="2000" dirty="0" smtClean="0">
                <a:solidFill>
                  <a:srgbClr val="990099"/>
                </a:solidFill>
              </a:rPr>
              <a:t>、</a:t>
            </a:r>
            <a:r>
              <a:rPr lang="zh-CN" altLang="en-US" sz="2000" u="sng" dirty="0" smtClean="0">
                <a:solidFill>
                  <a:srgbClr val="990099"/>
                </a:solidFill>
              </a:rPr>
              <a:t>名称不同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7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084168" y="1852375"/>
            <a:ext cx="2592288" cy="1152128"/>
            <a:chOff x="6012160" y="1916832"/>
            <a:chExt cx="2592288" cy="1152128"/>
          </a:xfrm>
        </p:grpSpPr>
        <p:cxnSp>
          <p:nvCxnSpPr>
            <p:cNvPr id="83" name="直接箭头连接符 82"/>
            <p:cNvCxnSpPr>
              <a:endCxn id="81" idx="1"/>
            </p:cNvCxnSpPr>
            <p:nvPr/>
          </p:nvCxnSpPr>
          <p:spPr bwMode="auto">
            <a:xfrm flipV="1">
              <a:off x="6012160" y="2492896"/>
              <a:ext cx="648072" cy="216024"/>
            </a:xfrm>
            <a:prstGeom prst="bentConnector3">
              <a:avLst>
                <a:gd name="adj1" fmla="val -1441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1" name="Text Box 178"/>
            <p:cNvSpPr txBox="1">
              <a:spLocks noChangeArrowheads="1"/>
            </p:cNvSpPr>
            <p:nvPr/>
          </p:nvSpPr>
          <p:spPr bwMode="auto">
            <a:xfrm>
              <a:off x="6660232" y="1916832"/>
              <a:ext cx="1944216" cy="115212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FF3399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0" rIns="54000" bIns="10800" anchor="ctr"/>
            <a:lstStyle/>
            <a:p>
              <a:r>
                <a:rPr lang="zh-CN" altLang="en-US" sz="2000" u="sng" dirty="0" smtClean="0">
                  <a:solidFill>
                    <a:schemeClr val="tx1"/>
                  </a:solidFill>
                </a:rPr>
                <a:t>同一加减法器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可实现</a:t>
              </a:r>
              <a:r>
                <a:rPr lang="zh-CN" altLang="en-US" sz="2000" u="sng" dirty="0" smtClean="0">
                  <a:solidFill>
                    <a:schemeClr val="tx1"/>
                  </a:solidFill>
                </a:rPr>
                <a:t>有</a:t>
              </a:r>
              <a:r>
                <a:rPr lang="en-US" altLang="zh-CN" sz="2000" u="sng" dirty="0" smtClean="0">
                  <a:solidFill>
                    <a:schemeClr val="tx1"/>
                  </a:solidFill>
                </a:rPr>
                <a:t>/</a:t>
              </a:r>
              <a:r>
                <a:rPr lang="zh-CN" altLang="en-US" sz="2000" u="sng" dirty="0">
                  <a:solidFill>
                    <a:schemeClr val="tx1"/>
                  </a:solidFill>
                </a:rPr>
                <a:t>无符号</a:t>
              </a:r>
              <a:r>
                <a:rPr lang="zh-CN" altLang="en-US" sz="2000" dirty="0">
                  <a:solidFill>
                    <a:schemeClr val="tx1"/>
                  </a:solidFill>
                </a:rPr>
                <a:t>的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加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/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减运算！</a:t>
              </a:r>
              <a:endParaRPr lang="zh-CN" altLang="en-US" sz="2000" baseline="-18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 Box 90"/>
          <p:cNvSpPr txBox="1">
            <a:spLocks noChangeArrowheads="1"/>
          </p:cNvSpPr>
          <p:nvPr/>
        </p:nvSpPr>
        <p:spPr bwMode="auto">
          <a:xfrm>
            <a:off x="3203348" y="3493457"/>
            <a:ext cx="561712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只能</a:t>
            </a:r>
            <a:r>
              <a:rPr lang="zh-CN" altLang="en-US" u="sng" dirty="0" smtClean="0">
                <a:solidFill>
                  <a:schemeClr val="tx1"/>
                </a:solidFill>
              </a:rPr>
              <a:t>基于加法器</a:t>
            </a:r>
            <a:r>
              <a:rPr lang="zh-CN" altLang="en-US" dirty="0" smtClean="0">
                <a:solidFill>
                  <a:schemeClr val="tx1"/>
                </a:solidFill>
              </a:rPr>
              <a:t>判断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需使用进位位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5" name="Text Box 376"/>
          <p:cNvSpPr txBox="1">
            <a:spLocks noChangeArrowheads="1"/>
          </p:cNvSpPr>
          <p:nvPr/>
        </p:nvSpPr>
        <p:spPr bwMode="auto">
          <a:xfrm>
            <a:off x="2267618" y="3975447"/>
            <a:ext cx="6552853" cy="9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  加法时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4000" dirty="0" smtClean="0">
                <a:solidFill>
                  <a:schemeClr val="tx1"/>
                </a:solidFill>
              </a:rPr>
              <a:t>-1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有进位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4000" dirty="0" smtClean="0">
                <a:solidFill>
                  <a:schemeClr val="tx1"/>
                </a:solidFill>
              </a:rPr>
              <a:t>n-1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1)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或</a:t>
            </a:r>
            <a:r>
              <a:rPr lang="zh-CN" altLang="en-US" dirty="0">
                <a:solidFill>
                  <a:schemeClr val="tx1"/>
                </a:solidFill>
              </a:rPr>
              <a:t>减法时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4000" dirty="0" smtClean="0">
                <a:solidFill>
                  <a:schemeClr val="tx1"/>
                </a:solidFill>
              </a:rPr>
              <a:t>-1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1)</a:t>
            </a:r>
            <a:r>
              <a:rPr lang="zh-CN" altLang="en-US" dirty="0" smtClean="0">
                <a:solidFill>
                  <a:schemeClr val="tx1"/>
                </a:solidFill>
              </a:rPr>
              <a:t>有借位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4000" dirty="0" smtClean="0">
                <a:solidFill>
                  <a:schemeClr val="tx1"/>
                </a:solidFill>
              </a:rPr>
              <a:t>n-1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0)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5940152" y="5517232"/>
            <a:ext cx="2952389" cy="720080"/>
          </a:xfrm>
          <a:prstGeom prst="rect">
            <a:avLst/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pPr marL="266700" indent="-266700" algn="ctr">
              <a:lnSpc>
                <a:spcPct val="100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无需</a:t>
            </a:r>
            <a:r>
              <a:rPr lang="zh-CN" altLang="en-US" sz="2200" dirty="0" smtClean="0">
                <a:solidFill>
                  <a:schemeClr val="tx1"/>
                </a:solidFill>
              </a:rPr>
              <a:t>区分，产生</a:t>
            </a:r>
            <a:r>
              <a:rPr lang="en-US" altLang="zh-CN" sz="2200" dirty="0" smtClean="0">
                <a:solidFill>
                  <a:schemeClr val="tx1"/>
                </a:solidFill>
              </a:rPr>
              <a:t>OF</a:t>
            </a:r>
            <a:r>
              <a:rPr lang="zh-CN" altLang="en-US" sz="2200" dirty="0" smtClean="0">
                <a:solidFill>
                  <a:schemeClr val="tx1"/>
                </a:solidFill>
              </a:rPr>
              <a:t>及</a:t>
            </a:r>
            <a:r>
              <a:rPr lang="en-US" altLang="zh-CN" sz="2200" dirty="0" smtClean="0">
                <a:solidFill>
                  <a:schemeClr val="tx1"/>
                </a:solidFill>
              </a:rPr>
              <a:t>CF</a:t>
            </a:r>
          </a:p>
          <a:p>
            <a:pPr marL="266700" indent="-266700" algn="ctr">
              <a:lnSpc>
                <a:spcPct val="10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结果相同</a:t>
            </a:r>
            <a:r>
              <a:rPr lang="en-US" altLang="zh-CN" sz="1800" dirty="0" smtClean="0">
                <a:solidFill>
                  <a:schemeClr val="tx1"/>
                </a:solidFill>
              </a:rPr>
              <a:t>)   </a:t>
            </a:r>
            <a:r>
              <a:rPr lang="zh-CN" altLang="en-US" sz="1800" dirty="0" smtClean="0">
                <a:solidFill>
                  <a:schemeClr val="tx1"/>
                </a:solidFill>
              </a:rPr>
              <a:t>选用时可知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6" name="直接箭头连接符 82"/>
          <p:cNvCxnSpPr/>
          <p:nvPr/>
        </p:nvCxnSpPr>
        <p:spPr bwMode="auto">
          <a:xfrm flipH="1" flipV="1">
            <a:off x="8028384" y="5301208"/>
            <a:ext cx="360040" cy="288032"/>
          </a:xfrm>
          <a:prstGeom prst="straightConnector1">
            <a:avLst/>
          </a:prstGeom>
          <a:noFill/>
          <a:ln w="1905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9" grpId="0"/>
      <p:bldP spid="90" grpId="0"/>
      <p:bldP spid="44" grpId="0"/>
      <p:bldP spid="45" grpId="0"/>
      <p:bldP spid="5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Box 176"/>
          <p:cNvSpPr txBox="1">
            <a:spLocks noChangeArrowheads="1"/>
          </p:cNvSpPr>
          <p:nvPr/>
        </p:nvSpPr>
        <p:spPr bwMode="auto">
          <a:xfrm>
            <a:off x="1331639" y="5709331"/>
            <a:ext cx="7633097" cy="707886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 smtClean="0">
                <a:solidFill>
                  <a:srgbClr val="990099"/>
                </a:solidFill>
              </a:rPr>
              <a:t>示例</a:t>
            </a:r>
            <a:r>
              <a:rPr lang="en-US" altLang="zh-CN" sz="2000" dirty="0" smtClean="0">
                <a:solidFill>
                  <a:srgbClr val="990099"/>
                </a:solidFill>
              </a:rPr>
              <a:t>—</a:t>
            </a:r>
            <a:r>
              <a:rPr lang="en-US" altLang="zh-CN" sz="2000" dirty="0">
                <a:solidFill>
                  <a:schemeClr val="tx1"/>
                </a:solidFill>
              </a:rPr>
              <a:t>4</a:t>
            </a:r>
            <a:r>
              <a:rPr lang="zh-CN" altLang="en-US" sz="2000" dirty="0">
                <a:solidFill>
                  <a:schemeClr val="tx1"/>
                </a:solidFill>
              </a:rPr>
              <a:t>位补码中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</a:rPr>
              <a:t>(-1)</a:t>
            </a:r>
            <a:r>
              <a:rPr lang="zh-CN" altLang="en-US" sz="20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</a:rPr>
              <a:t>4</a:t>
            </a:r>
            <a:r>
              <a:rPr lang="zh-CN" altLang="en-US" sz="2000" dirty="0" smtClean="0">
                <a:solidFill>
                  <a:schemeClr val="tx1"/>
                </a:solidFill>
              </a:rPr>
              <a:t>时</a:t>
            </a:r>
            <a:r>
              <a:rPr lang="en-US" altLang="zh-CN" sz="2000" dirty="0" smtClean="0">
                <a:solidFill>
                  <a:schemeClr val="tx1"/>
                </a:solidFill>
              </a:rPr>
              <a:t>OF=0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SF=1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</a:rPr>
              <a:t>(-5)</a:t>
            </a:r>
            <a:r>
              <a:rPr lang="zh-CN" altLang="en-US" sz="20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</a:rPr>
              <a:t>4</a:t>
            </a:r>
            <a:r>
              <a:rPr lang="zh-CN" altLang="en-US" sz="2000" dirty="0">
                <a:solidFill>
                  <a:schemeClr val="tx1"/>
                </a:solidFill>
              </a:rPr>
              <a:t>时</a:t>
            </a:r>
            <a:r>
              <a:rPr lang="en-US" altLang="zh-CN" sz="2000" dirty="0">
                <a:solidFill>
                  <a:schemeClr val="tx1"/>
                </a:solidFill>
              </a:rPr>
              <a:t>OF=1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SF=0</a:t>
            </a:r>
          </a:p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sym typeface="Symbol"/>
              </a:rPr>
              <a:t>                 4</a:t>
            </a:r>
            <a:r>
              <a:rPr lang="zh-CN" altLang="en-US" sz="20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</a:rPr>
              <a:t>或</a:t>
            </a:r>
            <a:r>
              <a:rPr lang="en-US" altLang="zh-CN" sz="2000" dirty="0" smtClean="0">
                <a:solidFill>
                  <a:schemeClr val="tx1"/>
                </a:solidFill>
              </a:rPr>
              <a:t>4</a:t>
            </a:r>
            <a:r>
              <a:rPr lang="zh-CN" altLang="en-US" sz="2000" dirty="0" smtClean="0">
                <a:solidFill>
                  <a:schemeClr val="tx1"/>
                </a:solidFill>
              </a:rPr>
              <a:t>时</a:t>
            </a:r>
            <a:r>
              <a:rPr lang="en-US" altLang="zh-CN" sz="2000" dirty="0" smtClean="0">
                <a:solidFill>
                  <a:schemeClr val="tx1"/>
                </a:solidFill>
              </a:rPr>
              <a:t>OF=0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SF=0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</a:rPr>
              <a:t>4</a:t>
            </a:r>
            <a:r>
              <a:rPr lang="zh-CN" altLang="en-US" sz="20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</a:rPr>
              <a:t>(-5)</a:t>
            </a:r>
            <a:r>
              <a:rPr lang="zh-CN" altLang="en-US" sz="2000" dirty="0" smtClean="0">
                <a:solidFill>
                  <a:schemeClr val="tx1"/>
                </a:solidFill>
              </a:rPr>
              <a:t>时</a:t>
            </a:r>
            <a:r>
              <a:rPr lang="en-US" altLang="zh-CN" sz="2000" dirty="0">
                <a:solidFill>
                  <a:schemeClr val="tx1"/>
                </a:solidFill>
              </a:rPr>
              <a:t>OF=1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SF=1</a:t>
            </a:r>
            <a:endParaRPr lang="en-US" altLang="zh-CN" sz="2000" dirty="0" smtClean="0">
              <a:solidFill>
                <a:schemeClr val="tx1"/>
              </a:solidFill>
              <a:sym typeface="Symbol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66</a:t>
            </a:fld>
            <a:endParaRPr lang="en-US" altLang="zh-CN"/>
          </a:p>
        </p:txBody>
      </p:sp>
      <p:sp>
        <p:nvSpPr>
          <p:cNvPr id="1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9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3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51521" y="836712"/>
            <a:ext cx="8568951" cy="1368152"/>
            <a:chOff x="251521" y="2564904"/>
            <a:chExt cx="8568951" cy="1368152"/>
          </a:xfrm>
        </p:grpSpPr>
        <p:sp>
          <p:nvSpPr>
            <p:cNvPr id="21" name="Line 191"/>
            <p:cNvSpPr>
              <a:spLocks noChangeShapeType="1"/>
            </p:cNvSpPr>
            <p:nvPr/>
          </p:nvSpPr>
          <p:spPr bwMode="auto">
            <a:xfrm flipH="1">
              <a:off x="2790850" y="3068960"/>
              <a:ext cx="39567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91"/>
            <p:cNvSpPr>
              <a:spLocks noChangeShapeType="1"/>
            </p:cNvSpPr>
            <p:nvPr/>
          </p:nvSpPr>
          <p:spPr bwMode="auto">
            <a:xfrm flipH="1">
              <a:off x="5292080" y="3429000"/>
              <a:ext cx="5766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Text Box 198"/>
            <p:cNvSpPr txBox="1">
              <a:spLocks noChangeArrowheads="1"/>
            </p:cNvSpPr>
            <p:nvPr/>
          </p:nvSpPr>
          <p:spPr bwMode="auto">
            <a:xfrm>
              <a:off x="5939532" y="3284984"/>
              <a:ext cx="2304876" cy="284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i="1" dirty="0" smtClean="0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-1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 (</a:t>
              </a:r>
              <a:r>
                <a:rPr lang="en-US" altLang="zh-CN" sz="2000" i="1" dirty="0" err="1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sz="2000" baseline="-16000" dirty="0" err="1" smtClean="0">
                  <a:solidFill>
                    <a:schemeClr val="tx1"/>
                  </a:solidFill>
                </a:rPr>
                <a:t>in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或</a:t>
              </a:r>
              <a:r>
                <a:rPr lang="en-US" altLang="zh-CN" sz="2000" b="0" dirty="0" err="1" smtClean="0">
                  <a:solidFill>
                    <a:schemeClr val="tx1"/>
                  </a:solidFill>
                  <a:latin typeface="+mn-lt"/>
                </a:rPr>
                <a:t>CarryIn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24" name="Line 201"/>
            <p:cNvSpPr>
              <a:spLocks noChangeShapeType="1"/>
            </p:cNvSpPr>
            <p:nvPr/>
          </p:nvSpPr>
          <p:spPr bwMode="auto">
            <a:xfrm flipH="1">
              <a:off x="5508104" y="3068960"/>
              <a:ext cx="35911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arrow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213"/>
            <p:cNvSpPr txBox="1">
              <a:spLocks noChangeArrowheads="1"/>
            </p:cNvSpPr>
            <p:nvPr/>
          </p:nvSpPr>
          <p:spPr bwMode="auto">
            <a:xfrm>
              <a:off x="5882727" y="2852936"/>
              <a:ext cx="2937745" cy="3558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b="0" dirty="0" smtClean="0">
                  <a:solidFill>
                    <a:schemeClr val="tx1"/>
                  </a:solidFill>
                  <a:latin typeface="+mn-lt"/>
                  <a:ea typeface="Arial Unicode MS" pitchFamily="34" charset="-122"/>
                  <a:cs typeface="Arial Unicode MS" pitchFamily="34" charset="-122"/>
                </a:rPr>
                <a:t>op</a:t>
              </a:r>
              <a:r>
                <a:rPr lang="en-US" altLang="zh-CN" sz="2000" dirty="0" smtClean="0">
                  <a:solidFill>
                    <a:srgbClr val="FF3399"/>
                  </a:solidFill>
                </a:rPr>
                <a:t> 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 smtClean="0">
                  <a:solidFill>
                    <a:srgbClr val="990099"/>
                  </a:solidFill>
                </a:rPr>
                <a:t>通常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0-ADD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1-SUB)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 Box 194"/>
            <p:cNvSpPr txBox="1">
              <a:spLocks noChangeArrowheads="1"/>
            </p:cNvSpPr>
            <p:nvPr/>
          </p:nvSpPr>
          <p:spPr bwMode="auto">
            <a:xfrm>
              <a:off x="683568" y="2924944"/>
              <a:ext cx="2073303" cy="288529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sz="2000" b="0" dirty="0" smtClean="0">
                  <a:solidFill>
                    <a:schemeClr val="tx1"/>
                  </a:solidFill>
                  <a:latin typeface="+mn-lt"/>
                </a:rPr>
                <a:t>Overflow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 OF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27" name="流程图: 手动操作 26"/>
            <p:cNvSpPr/>
            <p:nvPr/>
          </p:nvSpPr>
          <p:spPr bwMode="auto">
            <a:xfrm>
              <a:off x="3068111" y="2849188"/>
              <a:ext cx="2583389" cy="838363"/>
            </a:xfrm>
            <a:prstGeom prst="flowChartManualOperation">
              <a:avLst/>
            </a:prstGeom>
            <a:solidFill>
              <a:srgbClr val="FFC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0" rIns="3600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A         B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n</a:t>
              </a:r>
              <a:r>
                <a:rPr kumimoji="1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位加减法器</a:t>
              </a:r>
              <a:endParaRPr kumimoji="1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F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8" name="Line 189"/>
            <p:cNvSpPr>
              <a:spLocks noChangeShapeType="1"/>
            </p:cNvSpPr>
            <p:nvPr/>
          </p:nvSpPr>
          <p:spPr bwMode="auto">
            <a:xfrm flipH="1">
              <a:off x="3779292" y="2564904"/>
              <a:ext cx="0" cy="29151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89"/>
            <p:cNvSpPr>
              <a:spLocks noChangeShapeType="1"/>
            </p:cNvSpPr>
            <p:nvPr/>
          </p:nvSpPr>
          <p:spPr bwMode="auto">
            <a:xfrm flipH="1">
              <a:off x="4931420" y="2564904"/>
              <a:ext cx="0" cy="29151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89"/>
            <p:cNvSpPr>
              <a:spLocks noChangeShapeType="1"/>
            </p:cNvSpPr>
            <p:nvPr/>
          </p:nvSpPr>
          <p:spPr bwMode="auto">
            <a:xfrm>
              <a:off x="4359803" y="3691693"/>
              <a:ext cx="2" cy="241363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91"/>
            <p:cNvSpPr>
              <a:spLocks noChangeShapeType="1"/>
            </p:cNvSpPr>
            <p:nvPr/>
          </p:nvSpPr>
          <p:spPr bwMode="auto">
            <a:xfrm flipH="1">
              <a:off x="2847899" y="3429000"/>
              <a:ext cx="5719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198"/>
            <p:cNvSpPr txBox="1">
              <a:spLocks noChangeArrowheads="1"/>
            </p:cNvSpPr>
            <p:nvPr/>
          </p:nvSpPr>
          <p:spPr bwMode="auto">
            <a:xfrm>
              <a:off x="251521" y="3284984"/>
              <a:ext cx="2592288" cy="284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sz="2000" b="0" dirty="0" err="1" smtClean="0">
                  <a:solidFill>
                    <a:schemeClr val="tx1"/>
                  </a:solidFill>
                  <a:latin typeface="+mn-lt"/>
                </a:rPr>
                <a:t>CarryOut</a:t>
              </a:r>
              <a:r>
                <a:rPr lang="zh-CN" altLang="en-US" sz="2000" dirty="0">
                  <a:solidFill>
                    <a:schemeClr val="tx1"/>
                  </a:solidFill>
                </a:rPr>
                <a:t>或</a:t>
              </a:r>
              <a:r>
                <a:rPr lang="en-US" altLang="zh-CN" sz="2000" i="1" dirty="0" err="1" smtClean="0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sz="2000" baseline="-16000" dirty="0" err="1" smtClean="0">
                  <a:solidFill>
                    <a:schemeClr val="tx1"/>
                  </a:solidFill>
                </a:rPr>
                <a:t>out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 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 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 Box 323"/>
          <p:cNvSpPr txBox="1">
            <a:spLocks noChangeArrowheads="1"/>
          </p:cNvSpPr>
          <p:nvPr/>
        </p:nvSpPr>
        <p:spPr bwMode="auto">
          <a:xfrm>
            <a:off x="179512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FF3399"/>
                </a:solidFill>
              </a:rPr>
              <a:t>  </a:t>
            </a:r>
            <a:r>
              <a:rPr lang="en-US" altLang="zh-CN" dirty="0" smtClean="0">
                <a:solidFill>
                  <a:srgbClr val="FF3399"/>
                </a:solidFill>
              </a:rPr>
              <a:t>※</a:t>
            </a:r>
            <a:r>
              <a:rPr lang="zh-CN" altLang="en-US" dirty="0" smtClean="0">
                <a:solidFill>
                  <a:srgbClr val="FF3399"/>
                </a:solidFill>
              </a:rPr>
              <a:t>加减法器的引脚设置：</a:t>
            </a:r>
            <a:r>
              <a:rPr lang="zh-CN" altLang="en-US" dirty="0" smtClean="0">
                <a:solidFill>
                  <a:schemeClr val="tx1"/>
                </a:solidFill>
              </a:rPr>
              <a:t>需产生</a:t>
            </a:r>
            <a:r>
              <a:rPr lang="en-US" altLang="zh-CN" dirty="0" smtClean="0">
                <a:solidFill>
                  <a:schemeClr val="tx1"/>
                </a:solidFill>
              </a:rPr>
              <a:t>OF</a:t>
            </a:r>
            <a:r>
              <a:rPr lang="zh-CN" altLang="en-US" dirty="0" smtClean="0">
                <a:solidFill>
                  <a:schemeClr val="tx1"/>
                </a:solidFill>
              </a:rPr>
              <a:t>及</a:t>
            </a:r>
            <a:r>
              <a:rPr lang="en-US" altLang="zh-CN" dirty="0" smtClean="0">
                <a:solidFill>
                  <a:schemeClr val="tx1"/>
                </a:solidFill>
              </a:rPr>
              <a:t>CF(</a:t>
            </a:r>
            <a:r>
              <a:rPr lang="zh-CN" altLang="en-US" dirty="0" smtClean="0">
                <a:solidFill>
                  <a:schemeClr val="tx1"/>
                </a:solidFill>
              </a:rPr>
              <a:t>或输出相关信号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AutoShape 86"/>
          <p:cNvSpPr>
            <a:spLocks noChangeArrowheads="1"/>
          </p:cNvSpPr>
          <p:nvPr/>
        </p:nvSpPr>
        <p:spPr bwMode="auto">
          <a:xfrm>
            <a:off x="6480252" y="1916832"/>
            <a:ext cx="2052188" cy="325553"/>
          </a:xfrm>
          <a:prstGeom prst="wedgeRectCallout">
            <a:avLst>
              <a:gd name="adj1" fmla="val -65087"/>
              <a:gd name="adj2" fmla="val -60525"/>
            </a:avLst>
          </a:prstGeom>
          <a:solidFill>
            <a:srgbClr val="CCFFFF"/>
          </a:solidFill>
          <a:ln w="15875" algn="ctr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常缺省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用</a:t>
            </a:r>
            <a:r>
              <a:rPr lang="en-US" altLang="zh-CN" sz="1800" dirty="0" smtClean="0">
                <a:solidFill>
                  <a:schemeClr val="tx1"/>
                </a:solidFill>
              </a:rPr>
              <a:t>op</a:t>
            </a:r>
            <a:r>
              <a:rPr lang="zh-CN" altLang="en-US" sz="1800" dirty="0" smtClean="0">
                <a:solidFill>
                  <a:schemeClr val="tx1"/>
                </a:solidFill>
              </a:rPr>
              <a:t>形成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35" name="Text Box 176"/>
          <p:cNvSpPr txBox="1">
            <a:spLocks noChangeArrowheads="1"/>
          </p:cNvSpPr>
          <p:nvPr/>
        </p:nvSpPr>
        <p:spPr bwMode="auto">
          <a:xfrm>
            <a:off x="179263" y="22048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</a:t>
            </a:r>
            <a:r>
              <a:rPr lang="en-US" altLang="zh-CN" dirty="0" smtClean="0">
                <a:solidFill>
                  <a:srgbClr val="990099"/>
                </a:solidFill>
              </a:rPr>
              <a:t>   </a:t>
            </a:r>
            <a:r>
              <a:rPr lang="zh-CN" altLang="en-US" dirty="0" smtClean="0">
                <a:solidFill>
                  <a:srgbClr val="990099"/>
                </a:solidFill>
              </a:rPr>
              <a:t>思考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en-US" altLang="zh-CN" i="1" dirty="0" err="1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 err="1">
                <a:solidFill>
                  <a:schemeClr val="tx1"/>
                </a:solidFill>
              </a:rPr>
              <a:t>out</a:t>
            </a:r>
            <a:r>
              <a:rPr lang="zh-CN" altLang="en-US" dirty="0">
                <a:solidFill>
                  <a:schemeClr val="tx1"/>
                </a:solidFill>
              </a:rPr>
              <a:t>≠</a:t>
            </a:r>
            <a:r>
              <a:rPr lang="en-US" altLang="zh-CN" dirty="0">
                <a:solidFill>
                  <a:schemeClr val="tx1"/>
                </a:solidFill>
              </a:rPr>
              <a:t>CF</a:t>
            </a:r>
            <a:r>
              <a:rPr lang="zh-CN" altLang="en-US" dirty="0">
                <a:solidFill>
                  <a:schemeClr val="tx1"/>
                </a:solidFill>
              </a:rPr>
              <a:t>！缺省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-1</a:t>
            </a:r>
            <a:r>
              <a:rPr lang="zh-CN" altLang="en-US" dirty="0" smtClean="0">
                <a:solidFill>
                  <a:schemeClr val="tx1"/>
                </a:solidFill>
              </a:rPr>
              <a:t>时，</a:t>
            </a:r>
            <a:r>
              <a:rPr lang="en-US" altLang="zh-CN" dirty="0" smtClean="0">
                <a:solidFill>
                  <a:schemeClr val="tx1"/>
                </a:solidFill>
              </a:rPr>
              <a:t>CF</a:t>
            </a:r>
            <a:r>
              <a:rPr lang="zh-CN" altLang="en-US" dirty="0" smtClean="0">
                <a:solidFill>
                  <a:schemeClr val="tx1"/>
                </a:solidFill>
              </a:rPr>
              <a:t>如何形成？  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en-US" altLang="zh-CN" sz="2000" i="1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n-US" altLang="zh-CN" sz="2000" baseline="-16000" dirty="0" smtClean="0">
                <a:solidFill>
                  <a:schemeClr val="bg1">
                    <a:lumMod val="50000"/>
                  </a:schemeClr>
                </a:solidFill>
              </a:rPr>
              <a:t>n-1</a:t>
            </a:r>
            <a:r>
              <a:rPr lang="en-US" altLang="zh-CN" sz="2000" b="0" dirty="0" smtClean="0">
                <a:solidFill>
                  <a:schemeClr val="bg1">
                    <a:lumMod val="50000"/>
                  </a:schemeClr>
                </a:solidFill>
                <a:sym typeface="Symbol"/>
              </a:rPr>
              <a:t>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sym typeface="Symbol"/>
              </a:rPr>
              <a:t>op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sym typeface="Symbol"/>
            </a:endParaRPr>
          </a:p>
        </p:txBody>
      </p:sp>
      <p:sp>
        <p:nvSpPr>
          <p:cNvPr id="36" name="Text Box 323"/>
          <p:cNvSpPr txBox="1">
            <a:spLocks noChangeArrowheads="1"/>
          </p:cNvSpPr>
          <p:nvPr/>
        </p:nvSpPr>
        <p:spPr bwMode="auto">
          <a:xfrm>
            <a:off x="179512" y="2708920"/>
            <a:ext cx="8856984" cy="176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3399"/>
                </a:solidFill>
              </a:rPr>
              <a:t>  </a:t>
            </a:r>
            <a:r>
              <a:rPr lang="en-US" altLang="zh-CN" dirty="0" smtClean="0">
                <a:solidFill>
                  <a:srgbClr val="FF3399"/>
                </a:solidFill>
              </a:rPr>
              <a:t>※</a:t>
            </a:r>
            <a:r>
              <a:rPr lang="zh-CN" altLang="en-US" dirty="0" smtClean="0">
                <a:solidFill>
                  <a:srgbClr val="FF3399"/>
                </a:solidFill>
              </a:rPr>
              <a:t>有符号关系运算的实现方法：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  产生比较</a:t>
            </a:r>
            <a:r>
              <a:rPr lang="zh-CN" altLang="en-US" dirty="0">
                <a:solidFill>
                  <a:schemeClr val="accent2"/>
                </a:solidFill>
              </a:rPr>
              <a:t>结果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通过</a:t>
            </a:r>
            <a:r>
              <a:rPr lang="zh-CN" altLang="en-US" u="sng" dirty="0" smtClean="0">
                <a:solidFill>
                  <a:srgbClr val="990099"/>
                </a:solidFill>
              </a:rPr>
              <a:t>减法</a:t>
            </a:r>
            <a:r>
              <a:rPr lang="zh-CN" altLang="en-US" u="sng" dirty="0">
                <a:solidFill>
                  <a:srgbClr val="990099"/>
                </a:solidFill>
              </a:rPr>
              <a:t>运算</a:t>
            </a:r>
            <a:r>
              <a:rPr lang="zh-CN" altLang="en-US" dirty="0" smtClean="0">
                <a:solidFill>
                  <a:schemeClr val="tx1"/>
                </a:solidFill>
              </a:rPr>
              <a:t>产生标志</a:t>
            </a:r>
            <a:r>
              <a:rPr lang="en-US" altLang="zh-CN" dirty="0">
                <a:solidFill>
                  <a:schemeClr val="tx1"/>
                </a:solidFill>
              </a:rPr>
              <a:t>ZF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OF</a:t>
            </a:r>
            <a:r>
              <a:rPr lang="zh-CN" altLang="en-US" dirty="0" smtClean="0">
                <a:solidFill>
                  <a:schemeClr val="tx1"/>
                </a:solidFill>
              </a:rPr>
              <a:t>及</a:t>
            </a:r>
            <a:r>
              <a:rPr lang="en-US" altLang="zh-CN" dirty="0" smtClean="0">
                <a:solidFill>
                  <a:schemeClr val="tx1"/>
                </a:solidFill>
              </a:rPr>
              <a:t>SF</a:t>
            </a:r>
          </a:p>
          <a:p>
            <a:pPr>
              <a:lnSpc>
                <a:spcPct val="105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                                 (</a:t>
            </a:r>
            <a:r>
              <a:rPr lang="zh-CN" altLang="en-US" sz="1800" dirty="0" smtClean="0">
                <a:solidFill>
                  <a:schemeClr val="tx1"/>
                </a:solidFill>
              </a:rPr>
              <a:t>有符号减法</a:t>
            </a:r>
            <a:r>
              <a:rPr lang="en-US" altLang="zh-CN" sz="1800" dirty="0" smtClean="0">
                <a:solidFill>
                  <a:schemeClr val="tx1"/>
                </a:solidFill>
              </a:rPr>
              <a:t>)          (</a:t>
            </a:r>
            <a:r>
              <a:rPr lang="zh-CN" altLang="en-US" sz="1800" dirty="0" smtClean="0">
                <a:solidFill>
                  <a:schemeClr val="tx1"/>
                </a:solidFill>
              </a:rPr>
              <a:t>符号标志</a:t>
            </a:r>
            <a:r>
              <a:rPr lang="en-US" altLang="zh-CN" sz="1800" dirty="0" smtClean="0">
                <a:solidFill>
                  <a:schemeClr val="tx1"/>
                </a:solidFill>
              </a:rPr>
              <a:t>[</a:t>
            </a:r>
            <a:r>
              <a:rPr lang="zh-CN" altLang="en-US" sz="1800" dirty="0" smtClean="0">
                <a:solidFill>
                  <a:schemeClr val="tx1"/>
                </a:solidFill>
              </a:rPr>
              <a:t>负时</a:t>
            </a:r>
            <a:r>
              <a:rPr lang="en-US" altLang="zh-CN" sz="1800" dirty="0" smtClean="0">
                <a:solidFill>
                  <a:schemeClr val="tx1"/>
                </a:solidFill>
              </a:rPr>
              <a:t>SF=1])</a:t>
            </a: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  形成运算结果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利用标志、通过</a:t>
            </a:r>
            <a:r>
              <a:rPr lang="zh-CN" altLang="en-US" u="sng" dirty="0">
                <a:solidFill>
                  <a:srgbClr val="990099"/>
                </a:solidFill>
              </a:rPr>
              <a:t>逻辑运算</a:t>
            </a:r>
            <a:r>
              <a:rPr lang="zh-CN" altLang="en-US" dirty="0">
                <a:solidFill>
                  <a:schemeClr val="tx1"/>
                </a:solidFill>
              </a:rPr>
              <a:t>形成</a:t>
            </a:r>
            <a:endParaRPr lang="en-US" altLang="zh-CN" dirty="0" smtClean="0">
              <a:solidFill>
                <a:schemeClr val="accent2"/>
              </a:solidFill>
            </a:endParaRPr>
          </a:p>
        </p:txBody>
      </p:sp>
      <p:graphicFrame>
        <p:nvGraphicFramePr>
          <p:cNvPr id="37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879548"/>
              </p:ext>
            </p:extLst>
          </p:nvPr>
        </p:nvGraphicFramePr>
        <p:xfrm>
          <a:off x="1475656" y="4465425"/>
          <a:ext cx="7432403" cy="1221840"/>
        </p:xfrm>
        <a:graphic>
          <a:graphicData uri="http://schemas.openxmlformats.org/drawingml/2006/table">
            <a:tbl>
              <a:tblPr/>
              <a:tblGrid>
                <a:gridCol w="428628"/>
                <a:gridCol w="1315143"/>
                <a:gridCol w="1080120"/>
                <a:gridCol w="1368152"/>
                <a:gridCol w="1296144"/>
                <a:gridCol w="1064541"/>
                <a:gridCol w="879675"/>
              </a:tblGrid>
              <a:tr h="3889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关系运算</a:t>
                      </a:r>
                    </a:p>
                  </a:txBody>
                  <a:tcPr marL="18000" marR="18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A≥B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A≤B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＞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＜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</a:tr>
              <a:tr h="21888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>
                          <a:solidFill>
                            <a:schemeClr val="accent2"/>
                          </a:solidFill>
                        </a:rPr>
                        <a:t>实现</a:t>
                      </a:r>
                      <a:endParaRPr lang="zh-CN" altLang="en-US" sz="22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18000" marR="18000" marT="36000" marB="36000" vert="eaVert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减法运算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    A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，产生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ZF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OF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及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SF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88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8000" marR="18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逻辑运算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8" name="组合 37"/>
          <p:cNvGrpSpPr/>
          <p:nvPr/>
        </p:nvGrpSpPr>
        <p:grpSpPr>
          <a:xfrm>
            <a:off x="3358693" y="5329521"/>
            <a:ext cx="5447195" cy="353200"/>
            <a:chOff x="3358693" y="5877272"/>
            <a:chExt cx="5447195" cy="353200"/>
          </a:xfrm>
        </p:grpSpPr>
        <p:cxnSp>
          <p:nvCxnSpPr>
            <p:cNvPr id="39" name="直接连接符 38"/>
            <p:cNvCxnSpPr/>
            <p:nvPr/>
          </p:nvCxnSpPr>
          <p:spPr bwMode="auto">
            <a:xfrm>
              <a:off x="3391385" y="5927934"/>
              <a:ext cx="792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Text Box 101"/>
            <p:cNvSpPr txBox="1">
              <a:spLocks noChangeArrowheads="1"/>
            </p:cNvSpPr>
            <p:nvPr/>
          </p:nvSpPr>
          <p:spPr bwMode="auto">
            <a:xfrm>
              <a:off x="3358693" y="5877272"/>
              <a:ext cx="5447195" cy="3532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sz="2200" dirty="0">
                  <a:solidFill>
                    <a:schemeClr val="tx1"/>
                  </a:solidFill>
                </a:rPr>
                <a:t>OF</a:t>
              </a:r>
              <a:r>
                <a:rPr lang="en-US" altLang="zh-CN" sz="2200" dirty="0">
                  <a:solidFill>
                    <a:schemeClr val="tx1"/>
                  </a:solidFill>
                  <a:sym typeface="Symbol"/>
                </a:rPr>
                <a:t>SF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OF</a:t>
              </a:r>
              <a:r>
                <a:rPr lang="en-US" altLang="zh-CN" sz="2200" dirty="0" smtClean="0">
                  <a:solidFill>
                    <a:schemeClr val="tx1"/>
                  </a:solidFill>
                  <a:sym typeface="Symbol"/>
                </a:rPr>
                <a:t>SF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+ZF OF</a:t>
              </a:r>
              <a:r>
                <a:rPr lang="en-US" altLang="zh-CN" sz="2200" dirty="0" smtClean="0">
                  <a:solidFill>
                    <a:schemeClr val="tx1"/>
                  </a:solidFill>
                  <a:sym typeface="Symbol"/>
                </a:rPr>
                <a:t>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SF</a:t>
              </a:r>
              <a:r>
                <a:rPr lang="en-US" altLang="zh-CN" sz="2200" dirty="0" smtClean="0">
                  <a:solidFill>
                    <a:schemeClr val="tx1"/>
                  </a:solidFill>
                  <a:latin typeface="+mn-lt"/>
                </a:rPr>
                <a:t>·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ZF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OF</a:t>
              </a:r>
              <a:r>
                <a:rPr lang="en-US" altLang="zh-CN" sz="2200" dirty="0" smtClean="0">
                  <a:solidFill>
                    <a:schemeClr val="tx1"/>
                  </a:solidFill>
                  <a:sym typeface="Symbol"/>
                </a:rPr>
                <a:t>SF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ZF</a:t>
              </a:r>
              <a:endParaRPr lang="en-US" altLang="zh-CN" sz="2200" baseline="-180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 bwMode="auto">
            <a:xfrm>
              <a:off x="5724216" y="5924897"/>
              <a:ext cx="792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4380447" y="5920705"/>
              <a:ext cx="792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>
              <a:off x="6633781" y="5920705"/>
              <a:ext cx="270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5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116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5" grpId="0"/>
      <p:bldP spid="3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3576-934E-45AD-B9A9-6F8C1018EFE9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367708" name="Text Box 92"/>
          <p:cNvSpPr txBox="1">
            <a:spLocks noChangeArrowheads="1"/>
          </p:cNvSpPr>
          <p:nvPr/>
        </p:nvSpPr>
        <p:spPr bwMode="auto">
          <a:xfrm>
            <a:off x="179388" y="2606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、原码加减</a:t>
            </a:r>
            <a:r>
              <a:rPr lang="zh-CN" altLang="en-US" dirty="0" smtClean="0">
                <a:solidFill>
                  <a:srgbClr val="FF3399"/>
                </a:solidFill>
              </a:rPr>
              <a:t>运算   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不考</a:t>
            </a:r>
            <a:r>
              <a:rPr lang="en-US" altLang="zh-CN" sz="2000" dirty="0" smtClean="0">
                <a:solidFill>
                  <a:schemeClr val="tx1"/>
                </a:solidFill>
              </a:rPr>
              <a:t>[</a:t>
            </a:r>
            <a:r>
              <a:rPr lang="zh-CN" altLang="en-US" sz="2000" dirty="0" smtClean="0">
                <a:solidFill>
                  <a:schemeClr val="tx1"/>
                </a:solidFill>
              </a:rPr>
              <a:t>没有应用</a:t>
            </a:r>
            <a:r>
              <a:rPr lang="en-US" altLang="zh-CN" sz="2000" dirty="0" smtClean="0">
                <a:solidFill>
                  <a:schemeClr val="tx1"/>
                </a:solidFill>
              </a:rPr>
              <a:t>])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运算特征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符号</a:t>
            </a:r>
            <a:r>
              <a:rPr lang="zh-CN" altLang="en-US" dirty="0">
                <a:solidFill>
                  <a:schemeClr val="tx1"/>
                </a:solidFill>
              </a:rPr>
              <a:t>与数值分开运算，减法需先比较</a:t>
            </a:r>
            <a:r>
              <a:rPr lang="zh-CN" altLang="en-US" dirty="0" smtClean="0">
                <a:solidFill>
                  <a:schemeClr val="tx1"/>
                </a:solidFill>
              </a:rPr>
              <a:t>大小</a:t>
            </a:r>
            <a:r>
              <a:rPr lang="zh-CN" altLang="en-US" dirty="0" smtClean="0">
                <a:solidFill>
                  <a:srgbClr val="FF3399"/>
                </a:solidFill>
              </a:rPr>
              <a:t>    </a:t>
            </a:r>
            <a:endParaRPr lang="zh-CN" altLang="en-US" baseline="-18000" dirty="0">
              <a:solidFill>
                <a:schemeClr val="tx1"/>
              </a:solidFill>
            </a:endParaRPr>
          </a:p>
        </p:txBody>
      </p:sp>
      <p:sp>
        <p:nvSpPr>
          <p:cNvPr id="367822" name="Text Box 206"/>
          <p:cNvSpPr txBox="1">
            <a:spLocks noChangeArrowheads="1"/>
          </p:cNvSpPr>
          <p:nvPr/>
        </p:nvSpPr>
        <p:spPr bwMode="auto">
          <a:xfrm>
            <a:off x="179388" y="429309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运算的逻辑实现：</a:t>
            </a:r>
            <a:r>
              <a:rPr lang="zh-CN" altLang="en-US" dirty="0" smtClean="0">
                <a:solidFill>
                  <a:schemeClr val="tx1"/>
                </a:solidFill>
              </a:rPr>
              <a:t>加减法器＋辅助电路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判断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暂存</a:t>
            </a:r>
            <a:r>
              <a:rPr lang="zh-CN" altLang="en-US" dirty="0">
                <a:solidFill>
                  <a:schemeClr val="tx1"/>
                </a:solidFill>
              </a:rPr>
              <a:t>结果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rgbClr val="FF3399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9388" y="4819218"/>
            <a:ext cx="8785225" cy="553998"/>
            <a:chOff x="179388" y="4292595"/>
            <a:chExt cx="8785225" cy="553998"/>
          </a:xfrm>
        </p:grpSpPr>
        <p:sp>
          <p:nvSpPr>
            <p:cNvPr id="367827" name="Text Box 211"/>
            <p:cNvSpPr txBox="1">
              <a:spLocks noChangeArrowheads="1"/>
            </p:cNvSpPr>
            <p:nvPr/>
          </p:nvSpPr>
          <p:spPr bwMode="auto">
            <a:xfrm>
              <a:off x="179388" y="4292595"/>
              <a:ext cx="8785225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  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*</a:t>
              </a:r>
              <a:r>
                <a:rPr lang="zh-CN" altLang="en-US" dirty="0">
                  <a:solidFill>
                    <a:srgbClr val="C00000"/>
                  </a:solidFill>
                </a:rPr>
                <a:t>溢出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判断逻辑：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OF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n-1</a:t>
              </a:r>
              <a:r>
                <a:rPr lang="zh-CN" altLang="en-US" b="0" dirty="0">
                  <a:solidFill>
                    <a:schemeClr val="tx1"/>
                  </a:solidFill>
                  <a:sym typeface="Symbol"/>
                </a:rPr>
                <a:t>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b="0" dirty="0">
                  <a:solidFill>
                    <a:schemeClr val="tx1"/>
                  </a:solidFill>
                  <a:sym typeface="Symbol"/>
                </a:rPr>
                <a:t>)</a:t>
              </a:r>
              <a:r>
                <a:rPr lang="zh-CN" altLang="en-US" b="0" dirty="0">
                  <a:solidFill>
                    <a:schemeClr val="tx1"/>
                  </a:solidFill>
                  <a:sym typeface="Symbol"/>
                </a:rPr>
                <a:t>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op</a:t>
              </a:r>
              <a:r>
                <a:rPr lang="en-US" altLang="zh-CN" dirty="0" smtClean="0">
                  <a:solidFill>
                    <a:schemeClr val="tx1"/>
                  </a:solidFill>
                  <a:latin typeface="+mn-lt"/>
                </a:rPr>
                <a:t>·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baseline="-14000" dirty="0" smtClean="0">
                  <a:solidFill>
                    <a:schemeClr val="tx1"/>
                  </a:solidFill>
                </a:rPr>
                <a:t>n-2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367828" name="Line 212"/>
            <p:cNvSpPr>
              <a:spLocks noChangeShapeType="1"/>
            </p:cNvSpPr>
            <p:nvPr/>
          </p:nvSpPr>
          <p:spPr bwMode="auto">
            <a:xfrm>
              <a:off x="3563888" y="4385970"/>
              <a:ext cx="1944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79387" y="1196752"/>
            <a:ext cx="8785225" cy="3139321"/>
            <a:chOff x="179387" y="1196752"/>
            <a:chExt cx="8785225" cy="3139321"/>
          </a:xfrm>
        </p:grpSpPr>
        <p:sp>
          <p:nvSpPr>
            <p:cNvPr id="367814" name="Text Box 198"/>
            <p:cNvSpPr txBox="1">
              <a:spLocks noChangeArrowheads="1"/>
            </p:cNvSpPr>
            <p:nvPr/>
          </p:nvSpPr>
          <p:spPr bwMode="auto">
            <a:xfrm>
              <a:off x="179387" y="1196752"/>
              <a:ext cx="8785225" cy="3139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  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*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运算规则：</a:t>
              </a:r>
              <a:r>
                <a:rPr lang="zh-CN" altLang="en-US" dirty="0">
                  <a:solidFill>
                    <a:schemeClr val="tx1"/>
                  </a:solidFill>
                </a:rPr>
                <a:t>设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[A]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原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6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6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6000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[B]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原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baseline="-16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baseline="-16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baseline="-16000" dirty="0" smtClean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r>
                <a:rPr lang="zh-CN" altLang="en-US" dirty="0">
                  <a:solidFill>
                    <a:schemeClr val="tx1"/>
                  </a:solidFill>
                </a:rPr>
                <a:t> 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   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⑴判求和</a:t>
              </a:r>
              <a:r>
                <a:rPr lang="en-US" altLang="zh-CN" dirty="0">
                  <a:solidFill>
                    <a:schemeClr val="accent2"/>
                  </a:solidFill>
                </a:rPr>
                <a:t>/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差，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op</a:t>
              </a:r>
              <a:r>
                <a:rPr lang="en-US" altLang="zh-CN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=(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zh-CN" altLang="en-US" b="0" dirty="0" smtClean="0">
                  <a:solidFill>
                    <a:schemeClr val="tx1"/>
                  </a:solidFill>
                  <a:sym typeface="Symbol"/>
                </a:rPr>
                <a:t>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b="0" dirty="0">
                  <a:solidFill>
                    <a:schemeClr val="tx1"/>
                  </a:solidFill>
                  <a:sym typeface="Symbol"/>
                </a:rPr>
                <a:t>)</a:t>
              </a:r>
              <a:r>
                <a:rPr lang="zh-CN" altLang="en-US" b="0" dirty="0" smtClean="0">
                  <a:solidFill>
                    <a:schemeClr val="tx1"/>
                  </a:solidFill>
                  <a:sym typeface="Symbol"/>
                </a:rPr>
                <a:t>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op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设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op=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0/1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表示加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/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减</a:t>
              </a:r>
              <a:endParaRPr lang="zh-CN" altLang="en-US" sz="2200" dirty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zh-CN" altLang="en-US" dirty="0">
                  <a:solidFill>
                    <a:schemeClr val="tx1"/>
                  </a:solidFill>
                </a:rPr>
                <a:t> 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   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⑵求和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(</a:t>
              </a:r>
              <a:r>
                <a:rPr lang="en-US" altLang="zh-CN" dirty="0">
                  <a:solidFill>
                    <a:schemeClr val="accent2"/>
                  </a:solidFill>
                </a:rPr>
                <a:t>op</a:t>
              </a:r>
              <a:r>
                <a:rPr lang="en-US" altLang="zh-CN" dirty="0">
                  <a:solidFill>
                    <a:schemeClr val="accent2"/>
                  </a:solidFill>
                  <a:sym typeface="Symbol"/>
                </a:rPr>
                <a:t>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=0)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时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dirty="0" smtClean="0">
                  <a:solidFill>
                    <a:srgbClr val="FF3399"/>
                  </a:solidFill>
                </a:rPr>
                <a:t>＋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                  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OF=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zh-CN" altLang="en-US" dirty="0" smtClean="0">
                  <a:solidFill>
                    <a:schemeClr val="accent2"/>
                  </a:solidFill>
                </a:rPr>
                <a:t>     ⑶求差</a:t>
              </a:r>
              <a:r>
                <a:rPr lang="en-US" altLang="zh-CN" dirty="0">
                  <a:solidFill>
                    <a:schemeClr val="accent2"/>
                  </a:solidFill>
                </a:rPr>
                <a:t>(op</a:t>
              </a:r>
              <a:r>
                <a:rPr lang="en-US" altLang="zh-CN" dirty="0">
                  <a:solidFill>
                    <a:schemeClr val="accent2"/>
                  </a:solidFill>
                  <a:sym typeface="Symbol"/>
                </a:rPr>
                <a:t>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=1)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时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dirty="0" smtClean="0">
                  <a:solidFill>
                    <a:srgbClr val="FF3399"/>
                  </a:solidFill>
                </a:rPr>
                <a:t>＋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dirty="0" smtClean="0">
                  <a:solidFill>
                    <a:srgbClr val="990099"/>
                  </a:solidFill>
                </a:rPr>
                <a:t>＋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1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OF=0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zh-CN" altLang="en-US" dirty="0" smtClean="0">
                  <a:solidFill>
                    <a:srgbClr val="990099"/>
                  </a:solidFill>
                </a:rPr>
                <a:t>           够减</a:t>
              </a:r>
              <a:r>
                <a:rPr lang="en-US" altLang="zh-CN" dirty="0">
                  <a:solidFill>
                    <a:srgbClr val="990099"/>
                  </a:solidFill>
                </a:rPr>
                <a:t>(</a:t>
              </a:r>
              <a:r>
                <a:rPr lang="en-US" altLang="zh-CN" i="1" dirty="0" smtClean="0">
                  <a:solidFill>
                    <a:srgbClr val="990099"/>
                  </a:solidFill>
                  <a:latin typeface="+mn-lt"/>
                </a:rPr>
                <a:t>C</a:t>
              </a:r>
              <a:r>
                <a:rPr lang="en-US" altLang="zh-CN" baseline="-18000" dirty="0" smtClean="0">
                  <a:solidFill>
                    <a:srgbClr val="990099"/>
                  </a:solidFill>
                </a:rPr>
                <a:t>n-2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=1)</a:t>
              </a:r>
              <a:r>
                <a:rPr lang="zh-CN" altLang="en-US" dirty="0">
                  <a:solidFill>
                    <a:srgbClr val="990099"/>
                  </a:solidFill>
                </a:rPr>
                <a:t>时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dirty="0" smtClean="0">
                  <a:solidFill>
                    <a:srgbClr val="990099"/>
                  </a:solidFill>
                </a:rPr>
                <a:t> </a:t>
              </a:r>
              <a:endParaRPr lang="en-US" altLang="zh-CN" dirty="0" smtClean="0">
                <a:solidFill>
                  <a:srgbClr val="990099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zh-CN" altLang="en-US" dirty="0" smtClean="0">
                  <a:solidFill>
                    <a:srgbClr val="990099"/>
                  </a:solidFill>
                </a:rPr>
                <a:t>         不够减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(</a:t>
              </a:r>
              <a:r>
                <a:rPr lang="en-US" altLang="zh-CN" i="1" dirty="0" smtClean="0">
                  <a:solidFill>
                    <a:srgbClr val="990099"/>
                  </a:solidFill>
                  <a:latin typeface="+mn-lt"/>
                </a:rPr>
                <a:t>C</a:t>
              </a:r>
              <a:r>
                <a:rPr lang="en-US" altLang="zh-CN" baseline="-18000" dirty="0" smtClean="0">
                  <a:solidFill>
                    <a:srgbClr val="990099"/>
                  </a:solidFill>
                </a:rPr>
                <a:t>n-2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=0)</a:t>
              </a:r>
              <a:r>
                <a:rPr lang="zh-CN" altLang="en-US" dirty="0">
                  <a:solidFill>
                    <a:srgbClr val="990099"/>
                  </a:solidFill>
                </a:rPr>
                <a:t>时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dirty="0" smtClean="0">
                  <a:solidFill>
                    <a:srgbClr val="990099"/>
                  </a:solidFill>
                </a:rPr>
                <a:t>＋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7817" name="Line 201"/>
            <p:cNvSpPr>
              <a:spLocks noChangeShapeType="1"/>
            </p:cNvSpPr>
            <p:nvPr/>
          </p:nvSpPr>
          <p:spPr bwMode="auto">
            <a:xfrm>
              <a:off x="6198833" y="3049910"/>
              <a:ext cx="4318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7818" name="Line 202"/>
            <p:cNvSpPr>
              <a:spLocks noChangeShapeType="1"/>
            </p:cNvSpPr>
            <p:nvPr/>
          </p:nvSpPr>
          <p:spPr bwMode="auto">
            <a:xfrm>
              <a:off x="6976709" y="3049910"/>
              <a:ext cx="2159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7819" name="Line 203"/>
            <p:cNvSpPr>
              <a:spLocks noChangeShapeType="1"/>
            </p:cNvSpPr>
            <p:nvPr/>
          </p:nvSpPr>
          <p:spPr bwMode="auto">
            <a:xfrm>
              <a:off x="6789142" y="3904481"/>
              <a:ext cx="50323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7820" name="Line 204"/>
            <p:cNvSpPr>
              <a:spLocks noChangeShapeType="1"/>
            </p:cNvSpPr>
            <p:nvPr/>
          </p:nvSpPr>
          <p:spPr bwMode="auto">
            <a:xfrm>
              <a:off x="7605117" y="3904481"/>
              <a:ext cx="2880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201"/>
            <p:cNvSpPr>
              <a:spLocks noChangeShapeType="1"/>
            </p:cNvSpPr>
            <p:nvPr/>
          </p:nvSpPr>
          <p:spPr bwMode="auto">
            <a:xfrm>
              <a:off x="4960615" y="3966964"/>
              <a:ext cx="4318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8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7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82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68</a:t>
            </a:fld>
            <a:endParaRPr lang="en-US" altLang="zh-CN"/>
          </a:p>
        </p:txBody>
      </p:sp>
      <p:sp>
        <p:nvSpPr>
          <p:cNvPr id="3" name="Text Box 92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</a:t>
            </a: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移位运算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 Box 93"/>
          <p:cNvSpPr txBox="1">
            <a:spLocks noChangeArrowheads="1"/>
          </p:cNvSpPr>
          <p:nvPr/>
        </p:nvSpPr>
        <p:spPr bwMode="auto">
          <a:xfrm>
            <a:off x="179388" y="97317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*移位运算功能：</a:t>
            </a:r>
            <a:r>
              <a:rPr lang="zh-CN" altLang="en-US" u="sng" dirty="0" smtClean="0">
                <a:solidFill>
                  <a:schemeClr val="tx1"/>
                </a:solidFill>
              </a:rPr>
              <a:t>真值</a:t>
            </a:r>
            <a:r>
              <a:rPr lang="zh-CN" altLang="en-US" dirty="0" smtClean="0">
                <a:solidFill>
                  <a:schemeClr val="tx1"/>
                </a:solidFill>
              </a:rPr>
              <a:t>左移或右移</a:t>
            </a:r>
            <a:r>
              <a:rPr lang="en-US" altLang="zh-CN" dirty="0" smtClean="0">
                <a:solidFill>
                  <a:schemeClr val="tx1"/>
                </a:solidFill>
              </a:rPr>
              <a:t>k</a:t>
            </a:r>
            <a:r>
              <a:rPr lang="zh-CN" altLang="en-US" dirty="0" smtClean="0">
                <a:solidFill>
                  <a:schemeClr val="tx1"/>
                </a:solidFill>
              </a:rPr>
              <a:t>位</a:t>
            </a:r>
            <a:r>
              <a:rPr lang="zh-CN" altLang="en-US" dirty="0">
                <a:solidFill>
                  <a:schemeClr val="tx1"/>
                </a:solidFill>
              </a:rPr>
              <a:t>相当于</a:t>
            </a:r>
            <a:r>
              <a:rPr lang="zh-CN" altLang="en-US" u="sng" dirty="0">
                <a:solidFill>
                  <a:srgbClr val="990099"/>
                </a:solidFill>
              </a:rPr>
              <a:t>乘以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zh-CN" altLang="en-US" u="sng" dirty="0">
                <a:solidFill>
                  <a:srgbClr val="990099"/>
                </a:solidFill>
              </a:rPr>
              <a:t>除以</a:t>
            </a:r>
            <a:r>
              <a:rPr lang="zh-CN" altLang="en-US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k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 Box 95"/>
          <p:cNvSpPr txBox="1">
            <a:spLocks noChangeArrowheads="1"/>
          </p:cNvSpPr>
          <p:nvPr/>
        </p:nvSpPr>
        <p:spPr bwMode="auto">
          <a:xfrm>
            <a:off x="179388" y="1484784"/>
            <a:ext cx="882176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移位</a:t>
            </a:r>
            <a:r>
              <a:rPr lang="zh-CN" altLang="en-US" dirty="0" smtClean="0">
                <a:solidFill>
                  <a:srgbClr val="C00000"/>
                </a:solidFill>
              </a:rPr>
              <a:t>运算类型：  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对</a:t>
            </a:r>
            <a:r>
              <a:rPr lang="zh-CN" altLang="en-US" sz="2200" u="sng" dirty="0" smtClean="0">
                <a:solidFill>
                  <a:srgbClr val="990099"/>
                </a:solidFill>
              </a:rPr>
              <a:t>机器数</a:t>
            </a:r>
            <a:r>
              <a:rPr lang="zh-CN" altLang="en-US" sz="2200" dirty="0" smtClean="0">
                <a:solidFill>
                  <a:schemeClr val="tx1"/>
                </a:solidFill>
              </a:rPr>
              <a:t>进行操作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     有</a:t>
            </a:r>
            <a:r>
              <a:rPr lang="zh-CN" altLang="en-US" u="sng" dirty="0">
                <a:solidFill>
                  <a:schemeClr val="tx1"/>
                </a:solidFill>
              </a:rPr>
              <a:t>逻辑左移、逻辑</a:t>
            </a:r>
            <a:r>
              <a:rPr lang="zh-CN" altLang="en-US" u="sng" dirty="0" smtClean="0">
                <a:solidFill>
                  <a:schemeClr val="tx1"/>
                </a:solidFill>
              </a:rPr>
              <a:t>右移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u="sng" dirty="0" smtClean="0">
                <a:solidFill>
                  <a:schemeClr val="tx1"/>
                </a:solidFill>
              </a:rPr>
              <a:t>算术</a:t>
            </a:r>
            <a:r>
              <a:rPr lang="zh-CN" altLang="en-US" u="sng" dirty="0">
                <a:solidFill>
                  <a:schemeClr val="tx1"/>
                </a:solidFill>
              </a:rPr>
              <a:t>左移、算术</a:t>
            </a:r>
            <a:r>
              <a:rPr lang="zh-CN" altLang="en-US" u="sng" dirty="0" smtClean="0">
                <a:solidFill>
                  <a:schemeClr val="tx1"/>
                </a:solidFill>
              </a:rPr>
              <a:t>右移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种，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分别用</a:t>
            </a:r>
            <a:r>
              <a:rPr lang="en-US" altLang="zh-CN" dirty="0" smtClean="0">
                <a:solidFill>
                  <a:schemeClr val="tx1"/>
                </a:solidFill>
              </a:rPr>
              <a:t>&lt;&lt;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L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&gt;&gt;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L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&lt;&lt;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&gt;&gt;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表示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 smtClean="0">
                <a:solidFill>
                  <a:srgbClr val="FF3399"/>
                </a:solidFill>
              </a:rPr>
              <a:t>L</a:t>
            </a:r>
            <a:r>
              <a:rPr lang="en-US" altLang="zh-CN" sz="2000" b="0" dirty="0" smtClean="0">
                <a:solidFill>
                  <a:schemeClr val="tx1"/>
                </a:solidFill>
                <a:latin typeface="+mn-lt"/>
              </a:rPr>
              <a:t>ogical shift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</a:rPr>
              <a:t>及</a:t>
            </a:r>
            <a:r>
              <a:rPr lang="en-US" altLang="zh-CN" sz="2000" b="0" dirty="0" smtClean="0">
                <a:solidFill>
                  <a:srgbClr val="FF3399"/>
                </a:solidFill>
                <a:latin typeface="+mn-lt"/>
              </a:rPr>
              <a:t>A</a:t>
            </a:r>
            <a:r>
              <a:rPr lang="en-US" altLang="zh-CN" sz="2000" b="0" dirty="0" smtClean="0">
                <a:solidFill>
                  <a:schemeClr val="tx1"/>
                </a:solidFill>
                <a:latin typeface="+mn-lt"/>
              </a:rPr>
              <a:t>rithmetic shift</a:t>
            </a:r>
            <a:r>
              <a:rPr lang="en-US" altLang="zh-CN" sz="2000" b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zh-CN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Text Box 268"/>
          <p:cNvSpPr txBox="1">
            <a:spLocks noChangeArrowheads="1"/>
          </p:cNvSpPr>
          <p:nvPr/>
        </p:nvSpPr>
        <p:spPr bwMode="auto">
          <a:xfrm>
            <a:off x="179388" y="285293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1</a:t>
            </a:r>
            <a:r>
              <a:rPr lang="zh-CN" altLang="en-US" dirty="0" smtClean="0">
                <a:solidFill>
                  <a:srgbClr val="FF3399"/>
                </a:solidFill>
              </a:rPr>
              <a:t>、逻辑移位</a:t>
            </a:r>
            <a:r>
              <a:rPr lang="en-US" altLang="zh-CN" sz="2200" dirty="0" smtClean="0">
                <a:solidFill>
                  <a:srgbClr val="FF3399"/>
                </a:solidFill>
              </a:rPr>
              <a:t>(</a:t>
            </a:r>
            <a:r>
              <a:rPr lang="en-US" altLang="zh-CN" sz="2200" b="0" dirty="0" smtClean="0">
                <a:solidFill>
                  <a:srgbClr val="FF3399"/>
                </a:solidFill>
                <a:latin typeface="+mn-lt"/>
              </a:rPr>
              <a:t>Logical Shift</a:t>
            </a:r>
            <a:r>
              <a:rPr lang="en-US" altLang="zh-CN" sz="2200" dirty="0" smtClean="0">
                <a:solidFill>
                  <a:srgbClr val="FF3399"/>
                </a:solidFill>
              </a:rPr>
              <a:t>)</a:t>
            </a:r>
            <a:r>
              <a:rPr lang="zh-CN" altLang="en-US" dirty="0" smtClean="0">
                <a:solidFill>
                  <a:srgbClr val="FF3399"/>
                </a:solidFill>
              </a:rPr>
              <a:t>运算</a:t>
            </a:r>
            <a:endParaRPr lang="zh-CN" altLang="en-US" dirty="0">
              <a:solidFill>
                <a:srgbClr val="FF3399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操作数类型：</a:t>
            </a:r>
            <a:r>
              <a:rPr lang="zh-CN" altLang="en-US" dirty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符号定点数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运算规则：</a:t>
            </a:r>
            <a:endParaRPr lang="zh-CN" altLang="en-US" u="sng" dirty="0">
              <a:solidFill>
                <a:srgbClr val="990099"/>
              </a:solidFill>
            </a:endParaRPr>
          </a:p>
        </p:txBody>
      </p:sp>
      <p:sp>
        <p:nvSpPr>
          <p:cNvPr id="29" name="AutoShape 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 Box 269"/>
          <p:cNvSpPr txBox="1">
            <a:spLocks noChangeArrowheads="1"/>
          </p:cNvSpPr>
          <p:nvPr/>
        </p:nvSpPr>
        <p:spPr bwMode="auto">
          <a:xfrm>
            <a:off x="179388" y="471759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en-US" altLang="zh-CN" dirty="0" smtClean="0">
                <a:solidFill>
                  <a:srgbClr val="990099"/>
                </a:solidFill>
              </a:rPr>
              <a:t>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1—</a:t>
            </a:r>
            <a:r>
              <a:rPr lang="zh-CN" altLang="en-US" dirty="0" smtClean="0">
                <a:solidFill>
                  <a:schemeClr val="tx1"/>
                </a:solidFill>
              </a:rPr>
              <a:t>无符号整数的机器码为</a:t>
            </a:r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位，求</a:t>
            </a:r>
            <a:r>
              <a:rPr lang="en-US" altLang="zh-CN" dirty="0" smtClean="0">
                <a:solidFill>
                  <a:schemeClr val="tx1"/>
                </a:solidFill>
              </a:rPr>
              <a:t>57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&lt;&lt;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L 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57</a:t>
            </a:r>
            <a:r>
              <a:rPr lang="en-US" altLang="zh-CN" baseline="-16000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&gt;&gt;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L 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</a:p>
          <a:p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     </a:t>
            </a:r>
            <a:r>
              <a:rPr lang="zh-CN" altLang="en-US" dirty="0" smtClean="0">
                <a:solidFill>
                  <a:srgbClr val="990099"/>
                </a:solidFill>
              </a:rPr>
              <a:t>解</a:t>
            </a:r>
            <a:r>
              <a:rPr lang="zh-CN" altLang="en-US" dirty="0">
                <a:solidFill>
                  <a:srgbClr val="990099"/>
                </a:solidFill>
              </a:rPr>
              <a:t>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Text Box 269"/>
          <p:cNvSpPr txBox="1">
            <a:spLocks noChangeArrowheads="1"/>
          </p:cNvSpPr>
          <p:nvPr/>
        </p:nvSpPr>
        <p:spPr bwMode="auto">
          <a:xfrm>
            <a:off x="179512" y="514964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990099"/>
                </a:solidFill>
              </a:rPr>
              <a:t>          </a:t>
            </a:r>
            <a:r>
              <a:rPr lang="en-US" altLang="zh-CN" dirty="0" smtClean="0">
                <a:solidFill>
                  <a:schemeClr val="tx1"/>
                </a:solidFill>
              </a:rPr>
              <a:t>57=</a:t>
            </a:r>
            <a:r>
              <a:rPr lang="en-US" altLang="zh-CN" dirty="0" smtClean="0">
                <a:solidFill>
                  <a:schemeClr val="accent2"/>
                </a:solidFill>
              </a:rPr>
              <a:t>00</a:t>
            </a:r>
            <a:r>
              <a:rPr lang="en-US" altLang="zh-CN" dirty="0" smtClean="0">
                <a:solidFill>
                  <a:schemeClr val="tx1"/>
                </a:solidFill>
              </a:rPr>
              <a:t>111001B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57</a:t>
            </a:r>
            <a:r>
              <a:rPr lang="en-US" altLang="zh-CN" baseline="-16000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&lt;&lt;</a:t>
            </a:r>
            <a:r>
              <a:rPr lang="en-US" altLang="zh-CN" baseline="-16000" dirty="0">
                <a:solidFill>
                  <a:schemeClr val="tx1"/>
                </a:solidFill>
              </a:rPr>
              <a:t>L 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228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111001</a:t>
            </a:r>
            <a:r>
              <a:rPr lang="en-US" altLang="zh-CN" dirty="0" smtClean="0">
                <a:solidFill>
                  <a:srgbClr val="FF3399"/>
                </a:solidFill>
              </a:rPr>
              <a:t>00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57=001110</a:t>
            </a:r>
            <a:r>
              <a:rPr lang="en-US" altLang="zh-CN" dirty="0" smtClean="0">
                <a:solidFill>
                  <a:schemeClr val="accent2"/>
                </a:solidFill>
              </a:rPr>
              <a:t>01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57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&gt;&gt;</a:t>
            </a:r>
            <a:r>
              <a:rPr lang="en-US" altLang="zh-CN" baseline="-16000" dirty="0">
                <a:solidFill>
                  <a:schemeClr val="tx1"/>
                </a:solidFill>
              </a:rPr>
              <a:t>L 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14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rgbClr val="FF3399"/>
                </a:solidFill>
              </a:rPr>
              <a:t>00</a:t>
            </a:r>
            <a:r>
              <a:rPr lang="en-US" altLang="zh-CN" dirty="0" smtClean="0">
                <a:solidFill>
                  <a:schemeClr val="tx1"/>
                </a:solidFill>
              </a:rPr>
              <a:t>001110B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1" name="Text Box 95"/>
          <p:cNvSpPr txBox="1">
            <a:spLocks noChangeArrowheads="1"/>
          </p:cNvSpPr>
          <p:nvPr/>
        </p:nvSpPr>
        <p:spPr bwMode="auto">
          <a:xfrm>
            <a:off x="179512" y="3772960"/>
            <a:ext cx="882176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          </a:t>
            </a:r>
            <a:r>
              <a:rPr lang="zh-CN" altLang="en-US" dirty="0" smtClean="0">
                <a:solidFill>
                  <a:schemeClr val="tx1"/>
                </a:solidFill>
              </a:rPr>
              <a:t>机器</a:t>
            </a:r>
            <a:r>
              <a:rPr lang="zh-CN" altLang="en-US" dirty="0">
                <a:solidFill>
                  <a:schemeClr val="tx1"/>
                </a:solidFill>
              </a:rPr>
              <a:t>数</a:t>
            </a:r>
            <a:r>
              <a:rPr lang="zh-CN" altLang="en-US" u="sng" dirty="0">
                <a:solidFill>
                  <a:srgbClr val="990099"/>
                </a:solidFill>
              </a:rPr>
              <a:t>整体移位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</a:t>
            </a:r>
            <a:r>
              <a:rPr lang="en-US" altLang="zh-CN" dirty="0" smtClean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</a:rPr>
              <a:t>移出</a:t>
            </a:r>
            <a:r>
              <a:rPr lang="zh-CN" altLang="en-US" dirty="0">
                <a:solidFill>
                  <a:schemeClr val="tx1"/>
                </a:solidFill>
              </a:rPr>
              <a:t>的数位</a:t>
            </a:r>
            <a:r>
              <a:rPr lang="zh-CN" altLang="en-US" u="sng" dirty="0">
                <a:solidFill>
                  <a:srgbClr val="990099"/>
                </a:solidFill>
              </a:rPr>
              <a:t>丢弃</a:t>
            </a:r>
            <a:r>
              <a:rPr lang="zh-CN" altLang="en-US" dirty="0">
                <a:solidFill>
                  <a:schemeClr val="tx1"/>
                </a:solidFill>
              </a:rPr>
              <a:t>，出现的空位</a:t>
            </a:r>
            <a:r>
              <a:rPr lang="zh-CN" altLang="en-US" u="sng" dirty="0">
                <a:solidFill>
                  <a:srgbClr val="990099"/>
                </a:solidFill>
              </a:rPr>
              <a:t>补</a:t>
            </a:r>
            <a:r>
              <a:rPr lang="en-US" altLang="zh-CN" u="sng" dirty="0">
                <a:solidFill>
                  <a:srgbClr val="990099"/>
                </a:solidFill>
              </a:rPr>
              <a:t>0</a:t>
            </a:r>
            <a:endParaRPr lang="en-US" altLang="zh-CN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86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30" grpId="0"/>
      <p:bldP spid="31" grpId="0"/>
      <p:bldP spid="1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 Box 403"/>
          <p:cNvSpPr txBox="1">
            <a:spLocks noChangeArrowheads="1"/>
          </p:cNvSpPr>
          <p:nvPr/>
        </p:nvSpPr>
        <p:spPr bwMode="auto">
          <a:xfrm>
            <a:off x="179512" y="3356992"/>
            <a:ext cx="8785225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溢出</a:t>
            </a:r>
            <a:r>
              <a:rPr lang="zh-CN" altLang="en-US" dirty="0" smtClean="0">
                <a:solidFill>
                  <a:srgbClr val="C00000"/>
                </a:solidFill>
              </a:rPr>
              <a:t>判断逻辑： </a:t>
            </a:r>
            <a:r>
              <a:rPr lang="en-US" altLang="zh-CN" sz="2200" dirty="0">
                <a:solidFill>
                  <a:schemeClr val="tx1"/>
                </a:solidFill>
              </a:rPr>
              <a:t>--</a:t>
            </a:r>
            <a:r>
              <a:rPr lang="zh-CN" altLang="en-US" sz="2200" dirty="0">
                <a:solidFill>
                  <a:schemeClr val="tx1"/>
                </a:solidFill>
              </a:rPr>
              <a:t>判断结果</a:t>
            </a:r>
            <a:r>
              <a:rPr lang="zh-CN" altLang="en-US" sz="2200" dirty="0" smtClean="0">
                <a:solidFill>
                  <a:schemeClr val="tx1"/>
                </a:solidFill>
              </a:rPr>
              <a:t>正确性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设</a:t>
            </a:r>
            <a:r>
              <a:rPr lang="zh-CN" altLang="en-US" dirty="0">
                <a:solidFill>
                  <a:schemeClr val="tx1"/>
                </a:solidFill>
              </a:rPr>
              <a:t>移位器输入端为</a:t>
            </a:r>
            <a:r>
              <a:rPr lang="en-US" altLang="zh-CN" dirty="0">
                <a:solidFill>
                  <a:schemeClr val="tx1"/>
                </a:solidFill>
              </a:rPr>
              <a:t>D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…D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、控制端为</a:t>
            </a:r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k</a:t>
            </a:r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k-1</a:t>
            </a:r>
            <a:r>
              <a:rPr lang="en-US" altLang="zh-CN" dirty="0" smtClean="0">
                <a:solidFill>
                  <a:schemeClr val="tx1"/>
                </a:solidFill>
              </a:rPr>
              <a:t>…S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45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溢出条件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溢出逻辑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baseline="-18000" dirty="0">
              <a:solidFill>
                <a:schemeClr val="tx1"/>
              </a:solidFill>
            </a:endParaRPr>
          </a:p>
        </p:txBody>
      </p:sp>
      <p:sp>
        <p:nvSpPr>
          <p:cNvPr id="4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2CE4-B8DF-4A94-A53C-2AF88F268973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254338" name="Text Box 386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运算的逻辑实现：</a:t>
            </a:r>
            <a:r>
              <a:rPr lang="zh-CN" altLang="en-US" u="sng" dirty="0" smtClean="0">
                <a:solidFill>
                  <a:schemeClr val="tx1"/>
                </a:solidFill>
              </a:rPr>
              <a:t>桶形移位器</a:t>
            </a:r>
            <a:r>
              <a:rPr lang="zh-CN" altLang="en-US" dirty="0" smtClean="0">
                <a:solidFill>
                  <a:schemeClr val="tx1"/>
                </a:solidFill>
              </a:rPr>
              <a:t>，或</a:t>
            </a:r>
            <a:r>
              <a:rPr lang="zh-CN" altLang="en-US" u="sng" dirty="0" smtClean="0">
                <a:solidFill>
                  <a:schemeClr val="tx1"/>
                </a:solidFill>
              </a:rPr>
              <a:t>移位寄存器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rgbClr val="990099"/>
                </a:solidFill>
              </a:rPr>
              <a:t>性能差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54355" name="Text Box 403"/>
          <p:cNvSpPr txBox="1">
            <a:spLocks noChangeArrowheads="1"/>
          </p:cNvSpPr>
          <p:nvPr/>
        </p:nvSpPr>
        <p:spPr bwMode="auto">
          <a:xfrm>
            <a:off x="2051472" y="4797152"/>
            <a:ext cx="6768878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    OF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err="1" smtClean="0">
                <a:solidFill>
                  <a:schemeClr val="tx1"/>
                </a:solidFill>
              </a:rPr>
              <a:t>S</a:t>
            </a:r>
            <a:r>
              <a:rPr lang="en-US" altLang="zh-CN" sz="2200" baseline="-18000" dirty="0" err="1" smtClean="0">
                <a:solidFill>
                  <a:schemeClr val="tx1"/>
                </a:solidFill>
              </a:rPr>
              <a:t>k</a:t>
            </a:r>
            <a:r>
              <a:rPr lang="en-US" altLang="zh-CN" sz="2200" dirty="0" smtClean="0">
                <a:solidFill>
                  <a:schemeClr val="tx1"/>
                </a:solidFill>
              </a:rPr>
              <a:t>(D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…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err="1" smtClean="0">
                <a:solidFill>
                  <a:schemeClr val="tx1"/>
                </a:solidFill>
              </a:rPr>
              <a:t>D</a:t>
            </a:r>
            <a:r>
              <a:rPr lang="en-US" altLang="zh-CN" sz="2200" baseline="-18000" dirty="0" err="1">
                <a:solidFill>
                  <a:schemeClr val="tx1"/>
                </a:solidFill>
              </a:rPr>
              <a:t>n</a:t>
            </a:r>
            <a:r>
              <a:rPr lang="en-US" altLang="zh-CN" sz="2200" baseline="-18000" dirty="0">
                <a:solidFill>
                  <a:schemeClr val="tx1"/>
                </a:solidFill>
              </a:rPr>
              <a:t>/2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</a:rPr>
              <a:t>        S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k-1</a:t>
            </a:r>
            <a:r>
              <a:rPr lang="en-US" altLang="zh-CN" sz="2200" dirty="0" smtClean="0">
                <a:solidFill>
                  <a:schemeClr val="tx1"/>
                </a:solidFill>
              </a:rPr>
              <a:t>(D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n-1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…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D</a:t>
            </a:r>
            <a:r>
              <a:rPr lang="en-US" altLang="zh-CN" sz="2200" baseline="-18000" dirty="0">
                <a:solidFill>
                  <a:schemeClr val="tx1"/>
                </a:solidFill>
              </a:rPr>
              <a:t>3n/4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…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S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D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35000"/>
              </a:lnSpc>
            </a:pPr>
            <a:r>
              <a:rPr lang="zh-CN" altLang="en-US" sz="2200" dirty="0" smtClean="0">
                <a:solidFill>
                  <a:schemeClr val="tx1"/>
                </a:solidFill>
              </a:rPr>
              <a:t>如：</a:t>
            </a:r>
            <a:r>
              <a:rPr lang="en-US" altLang="zh-CN" sz="2200" dirty="0" smtClean="0">
                <a:solidFill>
                  <a:schemeClr val="tx1"/>
                </a:solidFill>
              </a:rPr>
              <a:t>n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8</a:t>
            </a:r>
            <a:r>
              <a:rPr lang="zh-CN" altLang="en-US" sz="2200" dirty="0" smtClean="0">
                <a:solidFill>
                  <a:schemeClr val="tx1"/>
                </a:solidFill>
              </a:rPr>
              <a:t>时，</a:t>
            </a:r>
            <a:r>
              <a:rPr lang="en-US" altLang="zh-CN" sz="2200" dirty="0" smtClean="0">
                <a:solidFill>
                  <a:schemeClr val="tx1"/>
                </a:solidFill>
              </a:rPr>
              <a:t>OF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S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sz="2200" dirty="0" smtClean="0">
                <a:solidFill>
                  <a:schemeClr val="tx1"/>
                </a:solidFill>
              </a:rPr>
              <a:t>(D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7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…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D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4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S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sz="2200" dirty="0" smtClean="0">
                <a:solidFill>
                  <a:schemeClr val="tx1"/>
                </a:solidFill>
              </a:rPr>
              <a:t>(D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7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D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6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S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D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7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254356" name="AutoShape 40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83568" y="780489"/>
            <a:ext cx="4464496" cy="2307803"/>
            <a:chOff x="827584" y="1916832"/>
            <a:chExt cx="4464496" cy="2307803"/>
          </a:xfrm>
        </p:grpSpPr>
        <p:sp>
          <p:nvSpPr>
            <p:cNvPr id="294" name="Text Box 399"/>
            <p:cNvSpPr txBox="1">
              <a:spLocks noChangeArrowheads="1"/>
            </p:cNvSpPr>
            <p:nvPr/>
          </p:nvSpPr>
          <p:spPr bwMode="auto">
            <a:xfrm>
              <a:off x="1602826" y="3933056"/>
              <a:ext cx="2466824" cy="291579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0" bIns="10800" anchor="t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真值表：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Q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D &lt;&lt;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L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S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6" name="Text Box 399"/>
            <p:cNvSpPr txBox="1">
              <a:spLocks noChangeArrowheads="1"/>
            </p:cNvSpPr>
            <p:nvPr/>
          </p:nvSpPr>
          <p:spPr bwMode="auto">
            <a:xfrm>
              <a:off x="827584" y="2274592"/>
              <a:ext cx="3960440" cy="122952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0" bIns="10800" anchor="t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297" name="流程图: 手动操作 296"/>
            <p:cNvSpPr/>
            <p:nvPr/>
          </p:nvSpPr>
          <p:spPr bwMode="auto">
            <a:xfrm>
              <a:off x="970443" y="2555348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298" name="直接连接符 297"/>
            <p:cNvCxnSpPr/>
            <p:nvPr/>
          </p:nvCxnSpPr>
          <p:spPr bwMode="auto">
            <a:xfrm flipH="1">
              <a:off x="1115616" y="2202584"/>
              <a:ext cx="1" cy="35276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9" name="直接连接符 21"/>
            <p:cNvCxnSpPr>
              <a:endCxn id="297" idx="1"/>
            </p:cNvCxnSpPr>
            <p:nvPr/>
          </p:nvCxnSpPr>
          <p:spPr bwMode="auto">
            <a:xfrm rot="5400000" flipH="1" flipV="1">
              <a:off x="874161" y="2695999"/>
              <a:ext cx="193113" cy="142248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arrow" w="med" len="med"/>
            </a:ln>
            <a:effectLst/>
          </p:spPr>
        </p:cxnSp>
        <p:cxnSp>
          <p:nvCxnSpPr>
            <p:cNvPr id="300" name="直接连接符 140"/>
            <p:cNvCxnSpPr/>
            <p:nvPr/>
          </p:nvCxnSpPr>
          <p:spPr bwMode="auto">
            <a:xfrm>
              <a:off x="899592" y="2863679"/>
              <a:ext cx="4032448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1" name="直接连接符 300"/>
            <p:cNvCxnSpPr/>
            <p:nvPr/>
          </p:nvCxnSpPr>
          <p:spPr bwMode="auto">
            <a:xfrm>
              <a:off x="1325554" y="2785785"/>
              <a:ext cx="0" cy="34562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2" name="直接连接符 301"/>
            <p:cNvCxnSpPr/>
            <p:nvPr/>
          </p:nvCxnSpPr>
          <p:spPr bwMode="auto">
            <a:xfrm>
              <a:off x="1547664" y="2416719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3" name="直接连接符 302"/>
            <p:cNvCxnSpPr/>
            <p:nvPr/>
          </p:nvCxnSpPr>
          <p:spPr bwMode="auto">
            <a:xfrm>
              <a:off x="2051720" y="2202584"/>
              <a:ext cx="1" cy="35276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4" name="直接连接符 21"/>
            <p:cNvCxnSpPr>
              <a:endCxn id="342" idx="1"/>
            </p:cNvCxnSpPr>
            <p:nvPr/>
          </p:nvCxnSpPr>
          <p:spPr bwMode="auto">
            <a:xfrm rot="5400000" flipH="1" flipV="1">
              <a:off x="1814409" y="2691855"/>
              <a:ext cx="185981" cy="143405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 w="med" len="med"/>
            </a:ln>
            <a:effectLst/>
          </p:spPr>
        </p:cxnSp>
        <p:cxnSp>
          <p:nvCxnSpPr>
            <p:cNvPr id="305" name="直接连接符 304"/>
            <p:cNvCxnSpPr/>
            <p:nvPr/>
          </p:nvCxnSpPr>
          <p:spPr bwMode="auto">
            <a:xfrm>
              <a:off x="2261659" y="2785785"/>
              <a:ext cx="1880" cy="34926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6" name="直接连接符 305"/>
            <p:cNvCxnSpPr/>
            <p:nvPr/>
          </p:nvCxnSpPr>
          <p:spPr bwMode="auto">
            <a:xfrm>
              <a:off x="2483769" y="2416719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7" name="直接连接符 306"/>
            <p:cNvCxnSpPr/>
            <p:nvPr/>
          </p:nvCxnSpPr>
          <p:spPr bwMode="auto">
            <a:xfrm>
              <a:off x="2991897" y="2202584"/>
              <a:ext cx="3180" cy="356402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8" name="直接连接符 21"/>
            <p:cNvCxnSpPr>
              <a:endCxn id="344" idx="1"/>
            </p:cNvCxnSpPr>
            <p:nvPr/>
          </p:nvCxnSpPr>
          <p:spPr bwMode="auto">
            <a:xfrm rot="5400000" flipH="1" flipV="1">
              <a:off x="2754138" y="2695481"/>
              <a:ext cx="185982" cy="136153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 w="med" len="med"/>
            </a:ln>
            <a:effectLst/>
          </p:spPr>
        </p:cxnSp>
        <p:cxnSp>
          <p:nvCxnSpPr>
            <p:cNvPr id="309" name="直接连接符 308"/>
            <p:cNvCxnSpPr/>
            <p:nvPr/>
          </p:nvCxnSpPr>
          <p:spPr bwMode="auto">
            <a:xfrm flipH="1">
              <a:off x="3198182" y="2789423"/>
              <a:ext cx="6833" cy="34198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0" name="直接连接符 309"/>
            <p:cNvCxnSpPr/>
            <p:nvPr/>
          </p:nvCxnSpPr>
          <p:spPr bwMode="auto">
            <a:xfrm>
              <a:off x="3427125" y="2420357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1" name="直接连接符 310"/>
            <p:cNvCxnSpPr/>
            <p:nvPr/>
          </p:nvCxnSpPr>
          <p:spPr bwMode="auto">
            <a:xfrm>
              <a:off x="3931182" y="2202584"/>
              <a:ext cx="0" cy="35276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2" name="直接连接符 21"/>
            <p:cNvCxnSpPr>
              <a:endCxn id="346" idx="1"/>
            </p:cNvCxnSpPr>
            <p:nvPr/>
          </p:nvCxnSpPr>
          <p:spPr bwMode="auto">
            <a:xfrm rot="5400000" flipH="1" flipV="1">
              <a:off x="3690822" y="2694903"/>
              <a:ext cx="185981" cy="137309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 w="med" len="med"/>
            </a:ln>
            <a:effectLst/>
          </p:spPr>
        </p:cxnSp>
        <p:cxnSp>
          <p:nvCxnSpPr>
            <p:cNvPr id="313" name="直接连接符 312"/>
            <p:cNvCxnSpPr/>
            <p:nvPr/>
          </p:nvCxnSpPr>
          <p:spPr bwMode="auto">
            <a:xfrm>
              <a:off x="4139952" y="2785785"/>
              <a:ext cx="0" cy="34562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4" name="直接连接符 313"/>
            <p:cNvCxnSpPr/>
            <p:nvPr/>
          </p:nvCxnSpPr>
          <p:spPr bwMode="auto">
            <a:xfrm>
              <a:off x="4363230" y="2416719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5" name="直接连接符 314"/>
            <p:cNvCxnSpPr/>
            <p:nvPr/>
          </p:nvCxnSpPr>
          <p:spPr bwMode="auto">
            <a:xfrm flipH="1">
              <a:off x="1547665" y="2346795"/>
              <a:ext cx="504056" cy="735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316" name="直接连接符 315"/>
            <p:cNvCxnSpPr/>
            <p:nvPr/>
          </p:nvCxnSpPr>
          <p:spPr bwMode="auto">
            <a:xfrm flipH="1">
              <a:off x="2487841" y="2343157"/>
              <a:ext cx="504056" cy="735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317" name="直接连接符 316"/>
            <p:cNvCxnSpPr/>
            <p:nvPr/>
          </p:nvCxnSpPr>
          <p:spPr bwMode="auto">
            <a:xfrm flipH="1">
              <a:off x="3427125" y="2346795"/>
              <a:ext cx="504056" cy="735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318" name="直接连接符 21"/>
            <p:cNvCxnSpPr>
              <a:endCxn id="341" idx="1"/>
            </p:cNvCxnSpPr>
            <p:nvPr/>
          </p:nvCxnSpPr>
          <p:spPr bwMode="auto">
            <a:xfrm rot="5400000" flipH="1" flipV="1">
              <a:off x="1087195" y="3267917"/>
              <a:ext cx="200250" cy="143404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arrow" w="med" len="med"/>
            </a:ln>
            <a:effectLst/>
          </p:spPr>
        </p:cxnSp>
        <p:cxnSp>
          <p:nvCxnSpPr>
            <p:cNvPr id="319" name="直接连接符 140"/>
            <p:cNvCxnSpPr/>
            <p:nvPr/>
          </p:nvCxnSpPr>
          <p:spPr bwMode="auto">
            <a:xfrm>
              <a:off x="1115616" y="3439743"/>
              <a:ext cx="3816424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0" name="直接连接符 319"/>
            <p:cNvCxnSpPr/>
            <p:nvPr/>
          </p:nvCxnSpPr>
          <p:spPr bwMode="auto">
            <a:xfrm>
              <a:off x="1541578" y="3361849"/>
              <a:ext cx="0" cy="27725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1" name="直接连接符 320"/>
            <p:cNvCxnSpPr/>
            <p:nvPr/>
          </p:nvCxnSpPr>
          <p:spPr bwMode="auto">
            <a:xfrm>
              <a:off x="1763688" y="2992783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2" name="直接连接符 21"/>
            <p:cNvCxnSpPr>
              <a:endCxn id="343" idx="1"/>
            </p:cNvCxnSpPr>
            <p:nvPr/>
          </p:nvCxnSpPr>
          <p:spPr bwMode="auto">
            <a:xfrm rot="5400000" flipH="1" flipV="1">
              <a:off x="2027444" y="3263772"/>
              <a:ext cx="193117" cy="144562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 w="med" len="med"/>
            </a:ln>
            <a:effectLst/>
          </p:spPr>
        </p:cxnSp>
        <p:cxnSp>
          <p:nvCxnSpPr>
            <p:cNvPr id="323" name="直接连接符 322"/>
            <p:cNvCxnSpPr/>
            <p:nvPr/>
          </p:nvCxnSpPr>
          <p:spPr bwMode="auto">
            <a:xfrm>
              <a:off x="2477683" y="3361849"/>
              <a:ext cx="0" cy="27725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4" name="直接连接符 323"/>
            <p:cNvCxnSpPr/>
            <p:nvPr/>
          </p:nvCxnSpPr>
          <p:spPr bwMode="auto">
            <a:xfrm>
              <a:off x="2699793" y="2992783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5" name="直接连接符 21"/>
            <p:cNvCxnSpPr>
              <a:endCxn id="345" idx="1"/>
            </p:cNvCxnSpPr>
            <p:nvPr/>
          </p:nvCxnSpPr>
          <p:spPr bwMode="auto">
            <a:xfrm rot="5400000" flipH="1" flipV="1">
              <a:off x="2967173" y="3267398"/>
              <a:ext cx="193118" cy="137310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 w="med" len="med"/>
            </a:ln>
            <a:effectLst/>
          </p:spPr>
        </p:cxnSp>
        <p:cxnSp>
          <p:nvCxnSpPr>
            <p:cNvPr id="326" name="直接连接符 325"/>
            <p:cNvCxnSpPr/>
            <p:nvPr/>
          </p:nvCxnSpPr>
          <p:spPr bwMode="auto">
            <a:xfrm>
              <a:off x="3421039" y="3365487"/>
              <a:ext cx="0" cy="27725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7" name="直接连接符 326"/>
            <p:cNvCxnSpPr/>
            <p:nvPr/>
          </p:nvCxnSpPr>
          <p:spPr bwMode="auto">
            <a:xfrm>
              <a:off x="3635896" y="2996421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8" name="直接连接符 21"/>
            <p:cNvCxnSpPr>
              <a:endCxn id="347" idx="1"/>
            </p:cNvCxnSpPr>
            <p:nvPr/>
          </p:nvCxnSpPr>
          <p:spPr bwMode="auto">
            <a:xfrm rot="5400000" flipH="1" flipV="1">
              <a:off x="3903857" y="3266820"/>
              <a:ext cx="193117" cy="138466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 w="med" len="med"/>
            </a:ln>
            <a:effectLst/>
          </p:spPr>
        </p:cxnSp>
        <p:cxnSp>
          <p:nvCxnSpPr>
            <p:cNvPr id="329" name="直接连接符 328"/>
            <p:cNvCxnSpPr/>
            <p:nvPr/>
          </p:nvCxnSpPr>
          <p:spPr bwMode="auto">
            <a:xfrm>
              <a:off x="4357144" y="3361849"/>
              <a:ext cx="0" cy="27725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0" name="直接连接符 329"/>
            <p:cNvCxnSpPr/>
            <p:nvPr/>
          </p:nvCxnSpPr>
          <p:spPr bwMode="auto">
            <a:xfrm>
              <a:off x="4579254" y="2992783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331" name="直接连接符 330"/>
            <p:cNvCxnSpPr/>
            <p:nvPr/>
          </p:nvCxnSpPr>
          <p:spPr bwMode="auto">
            <a:xfrm flipH="1">
              <a:off x="1763689" y="2922859"/>
              <a:ext cx="1434493" cy="735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332" name="直接连接符 331"/>
            <p:cNvCxnSpPr/>
            <p:nvPr/>
          </p:nvCxnSpPr>
          <p:spPr bwMode="auto">
            <a:xfrm flipH="1">
              <a:off x="2703865" y="2922859"/>
              <a:ext cx="1436087" cy="699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333" name="直接连接符 332"/>
            <p:cNvCxnSpPr/>
            <p:nvPr/>
          </p:nvCxnSpPr>
          <p:spPr bwMode="auto">
            <a:xfrm flipH="1">
              <a:off x="3643149" y="2992783"/>
              <a:ext cx="1072867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34" name="直接连接符 333"/>
            <p:cNvCxnSpPr/>
            <p:nvPr/>
          </p:nvCxnSpPr>
          <p:spPr bwMode="auto">
            <a:xfrm flipH="1">
              <a:off x="4367988" y="2420357"/>
              <a:ext cx="564052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35" name="直接连接符 334"/>
            <p:cNvCxnSpPr/>
            <p:nvPr/>
          </p:nvCxnSpPr>
          <p:spPr bwMode="auto">
            <a:xfrm flipH="1" flipV="1">
              <a:off x="4716016" y="2416719"/>
              <a:ext cx="2" cy="576065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oval" w="sm" len="sm"/>
            </a:ln>
            <a:effectLst/>
          </p:spPr>
        </p:cxnSp>
        <p:sp>
          <p:nvSpPr>
            <p:cNvPr id="336" name="Text Box 399"/>
            <p:cNvSpPr txBox="1">
              <a:spLocks noChangeArrowheads="1"/>
            </p:cNvSpPr>
            <p:nvPr/>
          </p:nvSpPr>
          <p:spPr bwMode="auto">
            <a:xfrm>
              <a:off x="1475657" y="3630774"/>
              <a:ext cx="3103598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3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 Q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2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  Q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1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 </a:t>
              </a:r>
              <a:r>
                <a:rPr lang="en-US" altLang="zh-CN" sz="1800" dirty="0">
                  <a:solidFill>
                    <a:schemeClr val="tx1"/>
                  </a:solidFill>
                </a:rPr>
                <a:t>Q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37" name="Text Box 399"/>
            <p:cNvSpPr txBox="1">
              <a:spLocks noChangeArrowheads="1"/>
            </p:cNvSpPr>
            <p:nvPr/>
          </p:nvSpPr>
          <p:spPr bwMode="auto">
            <a:xfrm>
              <a:off x="1043608" y="1916832"/>
              <a:ext cx="3130085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D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3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 D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2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  D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1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 D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338" name="Text Box 399"/>
            <p:cNvSpPr txBox="1">
              <a:spLocks noChangeArrowheads="1"/>
            </p:cNvSpPr>
            <p:nvPr/>
          </p:nvSpPr>
          <p:spPr bwMode="auto">
            <a:xfrm>
              <a:off x="4966308" y="3282704"/>
              <a:ext cx="32577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9" name="Text Box 399"/>
            <p:cNvSpPr txBox="1">
              <a:spLocks noChangeArrowheads="1"/>
            </p:cNvSpPr>
            <p:nvPr/>
          </p:nvSpPr>
          <p:spPr bwMode="auto">
            <a:xfrm>
              <a:off x="4966308" y="2743507"/>
              <a:ext cx="32577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0" name="Text Box 399"/>
            <p:cNvSpPr txBox="1">
              <a:spLocks noChangeArrowheads="1"/>
            </p:cNvSpPr>
            <p:nvPr/>
          </p:nvSpPr>
          <p:spPr bwMode="auto">
            <a:xfrm>
              <a:off x="4932040" y="2274592"/>
              <a:ext cx="234894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baseline="-16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1" name="流程图: 手动操作 340"/>
            <p:cNvSpPr/>
            <p:nvPr/>
          </p:nvSpPr>
          <p:spPr bwMode="auto">
            <a:xfrm>
              <a:off x="1187624" y="3124276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2" name="流程图: 手动操作 341"/>
            <p:cNvSpPr/>
            <p:nvPr/>
          </p:nvSpPr>
          <p:spPr bwMode="auto">
            <a:xfrm>
              <a:off x="1907704" y="2555348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3" name="流程图: 手动操作 342"/>
            <p:cNvSpPr/>
            <p:nvPr/>
          </p:nvSpPr>
          <p:spPr bwMode="auto">
            <a:xfrm>
              <a:off x="2124885" y="3124276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4" name="流程图: 手动操作 343"/>
            <p:cNvSpPr/>
            <p:nvPr/>
          </p:nvSpPr>
          <p:spPr bwMode="auto">
            <a:xfrm>
              <a:off x="2843808" y="2555348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5" name="流程图: 手动操作 344"/>
            <p:cNvSpPr/>
            <p:nvPr/>
          </p:nvSpPr>
          <p:spPr bwMode="auto">
            <a:xfrm>
              <a:off x="3060989" y="3124276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6" name="流程图: 手动操作 345"/>
            <p:cNvSpPr/>
            <p:nvPr/>
          </p:nvSpPr>
          <p:spPr bwMode="auto">
            <a:xfrm>
              <a:off x="3781069" y="2555348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7" name="流程图: 手动操作 346"/>
            <p:cNvSpPr/>
            <p:nvPr/>
          </p:nvSpPr>
          <p:spPr bwMode="auto">
            <a:xfrm>
              <a:off x="3998250" y="3124276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106" name="Text Box 403"/>
          <p:cNvSpPr txBox="1">
            <a:spLocks noChangeArrowheads="1"/>
          </p:cNvSpPr>
          <p:nvPr/>
        </p:nvSpPr>
        <p:spPr bwMode="auto">
          <a:xfrm>
            <a:off x="2582595" y="4315162"/>
            <a:ext cx="623787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左移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移丢</a:t>
            </a:r>
            <a:r>
              <a:rPr lang="zh-CN" altLang="en-US" u="sng" dirty="0" smtClean="0">
                <a:solidFill>
                  <a:srgbClr val="990099"/>
                </a:solidFill>
              </a:rPr>
              <a:t>码</a:t>
            </a:r>
            <a:r>
              <a:rPr lang="en-US" altLang="zh-CN" u="sng" dirty="0" smtClean="0">
                <a:solidFill>
                  <a:srgbClr val="990099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  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右移</a:t>
            </a:r>
            <a:r>
              <a:rPr lang="zh-CN" altLang="en-US" sz="2000" dirty="0">
                <a:solidFill>
                  <a:schemeClr val="tx1"/>
                </a:solidFill>
              </a:rPr>
              <a:t>时</a:t>
            </a:r>
            <a:r>
              <a:rPr lang="zh-CN" altLang="en-US" sz="2000" dirty="0" smtClean="0">
                <a:solidFill>
                  <a:schemeClr val="tx1"/>
                </a:solidFill>
              </a:rPr>
              <a:t>移丢码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</a:rPr>
              <a:t>仅影响精度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66" name="组合 65"/>
          <p:cNvGrpSpPr/>
          <p:nvPr/>
        </p:nvGrpSpPr>
        <p:grpSpPr>
          <a:xfrm>
            <a:off x="5683013" y="998174"/>
            <a:ext cx="3281600" cy="1926770"/>
            <a:chOff x="5683013" y="924505"/>
            <a:chExt cx="3281600" cy="1926770"/>
          </a:xfrm>
        </p:grpSpPr>
        <p:sp>
          <p:nvSpPr>
            <p:cNvPr id="125" name="Text Box 399"/>
            <p:cNvSpPr txBox="1">
              <a:spLocks noChangeArrowheads="1"/>
            </p:cNvSpPr>
            <p:nvPr/>
          </p:nvSpPr>
          <p:spPr bwMode="auto">
            <a:xfrm>
              <a:off x="7050623" y="1133889"/>
              <a:ext cx="1500198" cy="859559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 Box 399"/>
            <p:cNvSpPr txBox="1">
              <a:spLocks noChangeArrowheads="1"/>
            </p:cNvSpPr>
            <p:nvPr/>
          </p:nvSpPr>
          <p:spPr bwMode="auto">
            <a:xfrm>
              <a:off x="7479251" y="1141893"/>
              <a:ext cx="785818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D3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+mn-lt"/>
                </a:rPr>
                <a:t>~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D0</a:t>
              </a:r>
            </a:p>
          </p:txBody>
        </p:sp>
        <p:sp>
          <p:nvSpPr>
            <p:cNvPr id="129" name="Text Box 399"/>
            <p:cNvSpPr txBox="1">
              <a:spLocks noChangeArrowheads="1"/>
            </p:cNvSpPr>
            <p:nvPr/>
          </p:nvSpPr>
          <p:spPr bwMode="auto">
            <a:xfrm>
              <a:off x="7479251" y="1707697"/>
              <a:ext cx="785818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Q3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+mn-lt"/>
                </a:rPr>
                <a:t>~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Q0</a:t>
              </a:r>
            </a:p>
          </p:txBody>
        </p:sp>
        <p:sp>
          <p:nvSpPr>
            <p:cNvPr id="130" name="Text Box 399"/>
            <p:cNvSpPr txBox="1">
              <a:spLocks noChangeArrowheads="1"/>
            </p:cNvSpPr>
            <p:nvPr/>
          </p:nvSpPr>
          <p:spPr bwMode="auto">
            <a:xfrm>
              <a:off x="8192378" y="1271040"/>
              <a:ext cx="357190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LD</a:t>
              </a:r>
            </a:p>
          </p:txBody>
        </p:sp>
        <p:sp>
          <p:nvSpPr>
            <p:cNvPr id="132" name="Text Box 399"/>
            <p:cNvSpPr txBox="1">
              <a:spLocks noChangeArrowheads="1"/>
            </p:cNvSpPr>
            <p:nvPr/>
          </p:nvSpPr>
          <p:spPr bwMode="auto">
            <a:xfrm>
              <a:off x="8117521" y="1556792"/>
              <a:ext cx="432048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CLR</a:t>
              </a:r>
            </a:p>
          </p:txBody>
        </p:sp>
        <p:sp>
          <p:nvSpPr>
            <p:cNvPr id="134" name="Text Box 399"/>
            <p:cNvSpPr txBox="1">
              <a:spLocks noChangeArrowheads="1"/>
            </p:cNvSpPr>
            <p:nvPr/>
          </p:nvSpPr>
          <p:spPr bwMode="auto">
            <a:xfrm>
              <a:off x="7050623" y="1430495"/>
              <a:ext cx="428628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CLK</a:t>
              </a:r>
            </a:p>
          </p:txBody>
        </p:sp>
        <p:cxnSp>
          <p:nvCxnSpPr>
            <p:cNvPr id="136" name="直接连接符 135"/>
            <p:cNvCxnSpPr/>
            <p:nvPr/>
          </p:nvCxnSpPr>
          <p:spPr bwMode="auto">
            <a:xfrm>
              <a:off x="6876256" y="1572032"/>
              <a:ext cx="174367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 rot="5400000">
              <a:off x="7465986" y="2099812"/>
              <a:ext cx="214314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 bwMode="auto">
            <a:xfrm rot="5400000">
              <a:off x="7618386" y="2099018"/>
              <a:ext cx="214314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0" name="直接连接符 139"/>
            <p:cNvCxnSpPr/>
            <p:nvPr/>
          </p:nvCxnSpPr>
          <p:spPr bwMode="auto">
            <a:xfrm rot="5400000">
              <a:off x="7741419" y="2099812"/>
              <a:ext cx="214314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 rot="5400000">
              <a:off x="7893819" y="2099018"/>
              <a:ext cx="214314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2" name="直接连接符 141"/>
            <p:cNvCxnSpPr/>
            <p:nvPr/>
          </p:nvCxnSpPr>
          <p:spPr bwMode="auto">
            <a:xfrm rot="5400000">
              <a:off x="7465986" y="1031662"/>
              <a:ext cx="214314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3" name="直接连接符 142"/>
            <p:cNvCxnSpPr/>
            <p:nvPr/>
          </p:nvCxnSpPr>
          <p:spPr bwMode="auto">
            <a:xfrm rot="5400000">
              <a:off x="7618386" y="1030868"/>
              <a:ext cx="214314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 rot="5400000">
              <a:off x="7741419" y="1031662"/>
              <a:ext cx="214314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 rot="5400000">
              <a:off x="7893819" y="1030868"/>
              <a:ext cx="214314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4" name="Text Box 399"/>
            <p:cNvSpPr txBox="1">
              <a:spLocks noChangeArrowheads="1"/>
            </p:cNvSpPr>
            <p:nvPr/>
          </p:nvSpPr>
          <p:spPr bwMode="auto">
            <a:xfrm>
              <a:off x="5683013" y="2279771"/>
              <a:ext cx="3281600" cy="571504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0" bIns="10800" anchor="t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功能表：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CLR=1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清零，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LD=1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置数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      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  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每个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CLK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上升沿</a:t>
              </a:r>
              <a:r>
                <a:rPr lang="zh-CN" altLang="en-US" sz="1800" u="sng" dirty="0" smtClean="0">
                  <a:solidFill>
                    <a:schemeClr val="tx1"/>
                  </a:solidFill>
                </a:rPr>
                <a:t>左移</a:t>
              </a:r>
              <a:r>
                <a:rPr lang="en-US" altLang="zh-CN" sz="1800" u="sng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800" u="sng" dirty="0" smtClean="0">
                  <a:solidFill>
                    <a:schemeClr val="tx1"/>
                  </a:solidFill>
                </a:rPr>
                <a:t>位</a:t>
              </a:r>
              <a:endParaRPr lang="en-US" altLang="zh-CN" sz="1800" u="sng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50" name="直接连接符 149"/>
            <p:cNvCxnSpPr/>
            <p:nvPr/>
          </p:nvCxnSpPr>
          <p:spPr bwMode="auto">
            <a:xfrm flipH="1">
              <a:off x="8549568" y="1418603"/>
              <a:ext cx="198896" cy="1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 flipH="1">
              <a:off x="8549568" y="1700807"/>
              <a:ext cx="198896" cy="1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79" name="组合 78"/>
          <p:cNvGrpSpPr/>
          <p:nvPr/>
        </p:nvGrpSpPr>
        <p:grpSpPr>
          <a:xfrm>
            <a:off x="3275856" y="1124744"/>
            <a:ext cx="3600400" cy="2037366"/>
            <a:chOff x="3275856" y="1124744"/>
            <a:chExt cx="3600400" cy="2037366"/>
          </a:xfrm>
        </p:grpSpPr>
        <p:sp>
          <p:nvSpPr>
            <p:cNvPr id="102" name="Text Box 396"/>
            <p:cNvSpPr txBox="1">
              <a:spLocks noChangeArrowheads="1"/>
            </p:cNvSpPr>
            <p:nvPr/>
          </p:nvSpPr>
          <p:spPr bwMode="auto">
            <a:xfrm>
              <a:off x="5839569" y="1124744"/>
              <a:ext cx="460623" cy="22120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CLK</a:t>
              </a:r>
            </a:p>
          </p:txBody>
        </p:sp>
        <p:cxnSp>
          <p:nvCxnSpPr>
            <p:cNvPr id="161" name="直接箭头连接符 160"/>
            <p:cNvCxnSpPr/>
            <p:nvPr/>
          </p:nvCxnSpPr>
          <p:spPr bwMode="auto">
            <a:xfrm flipV="1">
              <a:off x="5225984" y="1914144"/>
              <a:ext cx="563882" cy="101080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162" name="椭圆 161"/>
            <p:cNvSpPr/>
            <p:nvPr/>
          </p:nvSpPr>
          <p:spPr bwMode="auto">
            <a:xfrm>
              <a:off x="3275856" y="2708920"/>
              <a:ext cx="683404" cy="453190"/>
            </a:xfrm>
            <a:prstGeom prst="ellipse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163" name="直接箭头连接符 162"/>
            <p:cNvCxnSpPr/>
            <p:nvPr/>
          </p:nvCxnSpPr>
          <p:spPr bwMode="auto">
            <a:xfrm flipV="1">
              <a:off x="3994045" y="2924944"/>
              <a:ext cx="1231939" cy="8798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sp>
          <p:nvSpPr>
            <p:cNvPr id="166" name="Text Box 399"/>
            <p:cNvSpPr txBox="1">
              <a:spLocks noChangeArrowheads="1"/>
            </p:cNvSpPr>
            <p:nvPr/>
          </p:nvSpPr>
          <p:spPr bwMode="auto">
            <a:xfrm>
              <a:off x="6661942" y="1430515"/>
              <a:ext cx="214314" cy="4194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&amp;</a:t>
              </a:r>
            </a:p>
          </p:txBody>
        </p:sp>
        <p:cxnSp>
          <p:nvCxnSpPr>
            <p:cNvPr id="167" name="直接连接符 166"/>
            <p:cNvCxnSpPr/>
            <p:nvPr/>
          </p:nvCxnSpPr>
          <p:spPr bwMode="auto">
            <a:xfrm>
              <a:off x="6086357" y="1489963"/>
              <a:ext cx="573875" cy="0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68" name="直接连接符 167"/>
            <p:cNvCxnSpPr/>
            <p:nvPr/>
          </p:nvCxnSpPr>
          <p:spPr bwMode="auto">
            <a:xfrm>
              <a:off x="6445124" y="1774005"/>
              <a:ext cx="215108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69" name="Text Box 399"/>
            <p:cNvSpPr txBox="1">
              <a:spLocks noChangeArrowheads="1"/>
            </p:cNvSpPr>
            <p:nvPr/>
          </p:nvSpPr>
          <p:spPr bwMode="auto">
            <a:xfrm>
              <a:off x="5728506" y="1633979"/>
              <a:ext cx="715702" cy="263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600" dirty="0">
                  <a:solidFill>
                    <a:schemeClr val="tx1"/>
                  </a:solidFill>
                </a:rPr>
                <a:t>计数器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72" name="直接连接符 171"/>
            <p:cNvCxnSpPr/>
            <p:nvPr/>
          </p:nvCxnSpPr>
          <p:spPr bwMode="auto">
            <a:xfrm>
              <a:off x="6084168" y="1361956"/>
              <a:ext cx="0" cy="269591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4" name="直接箭头连接符 353"/>
            <p:cNvCxnSpPr/>
            <p:nvPr/>
          </p:nvCxnSpPr>
          <p:spPr bwMode="auto">
            <a:xfrm flipH="1" flipV="1">
              <a:off x="5364088" y="2680809"/>
              <a:ext cx="1188590" cy="115904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254355" grpId="0"/>
      <p:bldP spid="1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080B-1E5D-4B2B-AA7A-E2F698E53BFF}" type="slidenum">
              <a:rPr lang="en-US" altLang="zh-CN"/>
              <a:pPr/>
              <a:t>7</a:t>
            </a:fld>
            <a:endParaRPr lang="en-US" altLang="zh-CN" dirty="0"/>
          </a:p>
        </p:txBody>
      </p:sp>
      <p:sp>
        <p:nvSpPr>
          <p:cNvPr id="93527" name="Text Box 343"/>
          <p:cNvSpPr txBox="1">
            <a:spLocks noChangeArrowheads="1"/>
          </p:cNvSpPr>
          <p:nvPr/>
        </p:nvSpPr>
        <p:spPr bwMode="auto">
          <a:xfrm>
            <a:off x="179388" y="33265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、原</a:t>
            </a:r>
            <a:r>
              <a:rPr lang="zh-CN" altLang="en-US" dirty="0" smtClean="0">
                <a:solidFill>
                  <a:srgbClr val="FF3399"/>
                </a:solidFill>
              </a:rPr>
              <a:t>码</a:t>
            </a:r>
            <a:r>
              <a:rPr lang="en-US" altLang="zh-CN" dirty="0" smtClean="0">
                <a:solidFill>
                  <a:srgbClr val="FF3399"/>
                </a:solidFill>
              </a:rPr>
              <a:t>(</a:t>
            </a:r>
            <a:r>
              <a:rPr lang="en-US" altLang="zh-CN" b="0" dirty="0" smtClean="0">
                <a:solidFill>
                  <a:srgbClr val="FF3399"/>
                </a:solidFill>
                <a:latin typeface="+mn-lt"/>
              </a:rPr>
              <a:t>sign-magnitude</a:t>
            </a:r>
            <a:r>
              <a:rPr lang="en-US" altLang="zh-CN" dirty="0" smtClean="0">
                <a:solidFill>
                  <a:srgbClr val="FF3399"/>
                </a:solidFill>
              </a:rPr>
              <a:t>)</a:t>
            </a:r>
            <a:r>
              <a:rPr lang="zh-CN" altLang="en-US" dirty="0" smtClean="0">
                <a:solidFill>
                  <a:srgbClr val="FF3399"/>
                </a:solidFill>
              </a:rPr>
              <a:t>表示法</a:t>
            </a:r>
            <a:endParaRPr lang="en-US" altLang="zh-CN" dirty="0">
              <a:solidFill>
                <a:srgbClr val="FF3399"/>
              </a:solidFill>
            </a:endParaRPr>
          </a:p>
          <a:p>
            <a:pPr marL="1973263" indent="-1973263"/>
            <a:r>
              <a:rPr lang="en-US" altLang="zh-CN" dirty="0" smtClean="0">
                <a:solidFill>
                  <a:srgbClr val="C00000"/>
                </a:solidFill>
              </a:rPr>
              <a:t>  *</a:t>
            </a:r>
            <a:r>
              <a:rPr lang="zh-CN" altLang="en-US" dirty="0" smtClean="0">
                <a:solidFill>
                  <a:srgbClr val="C00000"/>
                </a:solidFill>
              </a:rPr>
              <a:t>编码思想：</a:t>
            </a:r>
            <a:r>
              <a:rPr lang="zh-CN" altLang="en-US" dirty="0" smtClean="0">
                <a:solidFill>
                  <a:schemeClr val="tx1"/>
                </a:solidFill>
              </a:rPr>
              <a:t>机器数的</a:t>
            </a:r>
            <a:r>
              <a:rPr lang="zh-CN" altLang="en-US" u="sng" dirty="0" smtClean="0">
                <a:solidFill>
                  <a:srgbClr val="990099"/>
                </a:solidFill>
              </a:rPr>
              <a:t>最高位</a:t>
            </a:r>
            <a:r>
              <a:rPr lang="zh-CN" altLang="en-US" dirty="0" smtClean="0">
                <a:solidFill>
                  <a:schemeClr val="tx1"/>
                </a:solidFill>
              </a:rPr>
              <a:t>为符号位</a:t>
            </a:r>
            <a:r>
              <a:rPr lang="en-US" altLang="zh-CN" dirty="0" smtClean="0">
                <a:solidFill>
                  <a:schemeClr val="tx1"/>
                </a:solidFill>
              </a:rPr>
              <a:t>(0/1</a:t>
            </a:r>
            <a:r>
              <a:rPr lang="zh-CN" altLang="en-US" dirty="0" smtClean="0">
                <a:solidFill>
                  <a:schemeClr val="tx1"/>
                </a:solidFill>
              </a:rPr>
              <a:t>表示</a:t>
            </a:r>
            <a:r>
              <a:rPr lang="en-US" altLang="zh-CN" dirty="0" smtClean="0">
                <a:solidFill>
                  <a:schemeClr val="tx1"/>
                </a:solidFill>
              </a:rPr>
              <a:t>+/-)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</a:p>
          <a:p>
            <a:pPr marL="1973263" indent="-1973263"/>
            <a:r>
              <a:rPr lang="zh-CN" altLang="en-US" dirty="0" smtClean="0">
                <a:solidFill>
                  <a:schemeClr val="tx1"/>
                </a:solidFill>
              </a:rPr>
              <a:t>                     </a:t>
            </a:r>
            <a:r>
              <a:rPr lang="zh-CN" altLang="en-US" u="sng" dirty="0" smtClean="0">
                <a:solidFill>
                  <a:srgbClr val="990099"/>
                </a:solidFill>
              </a:rPr>
              <a:t>其余位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数值位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为真值的绝对值</a:t>
            </a:r>
            <a:endParaRPr lang="zh-CN" altLang="en-US" u="sng" dirty="0">
              <a:solidFill>
                <a:srgbClr val="990099"/>
              </a:solidFill>
            </a:endParaRPr>
          </a:p>
        </p:txBody>
      </p:sp>
      <p:sp>
        <p:nvSpPr>
          <p:cNvPr id="93528" name="Text Box 344"/>
          <p:cNvSpPr txBox="1">
            <a:spLocks noChangeArrowheads="1"/>
          </p:cNvSpPr>
          <p:nvPr/>
        </p:nvSpPr>
        <p:spPr bwMode="auto">
          <a:xfrm>
            <a:off x="179388" y="1722874"/>
            <a:ext cx="87851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整数原码定义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设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±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，则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原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i="1" dirty="0" smtClean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smtClean="0">
                <a:solidFill>
                  <a:schemeClr val="accent2"/>
                </a:solidFill>
              </a:rPr>
              <a:t>n-1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，即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93569" name="Group 385"/>
          <p:cNvGrpSpPr>
            <a:grpSpLocks/>
          </p:cNvGrpSpPr>
          <p:nvPr/>
        </p:nvGrpSpPr>
        <p:grpSpPr bwMode="auto">
          <a:xfrm>
            <a:off x="1692275" y="2278956"/>
            <a:ext cx="6337300" cy="862012"/>
            <a:chOff x="1292" y="1343"/>
            <a:chExt cx="3992" cy="543"/>
          </a:xfrm>
        </p:grpSpPr>
        <p:sp>
          <p:nvSpPr>
            <p:cNvPr id="93529" name="Text Box 345"/>
            <p:cNvSpPr txBox="1">
              <a:spLocks noChangeArrowheads="1"/>
            </p:cNvSpPr>
            <p:nvPr/>
          </p:nvSpPr>
          <p:spPr bwMode="auto">
            <a:xfrm>
              <a:off x="1292" y="1502"/>
              <a:ext cx="680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原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93530" name="Text Box 346"/>
            <p:cNvSpPr txBox="1">
              <a:spLocks noChangeArrowheads="1"/>
            </p:cNvSpPr>
            <p:nvPr/>
          </p:nvSpPr>
          <p:spPr bwMode="auto">
            <a:xfrm>
              <a:off x="2141" y="1343"/>
              <a:ext cx="3143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   </a:t>
              </a:r>
              <a:r>
                <a:rPr lang="en-US" altLang="zh-CN" i="1" dirty="0">
                  <a:solidFill>
                    <a:schemeClr val="tx1"/>
                  </a:solidFill>
                </a:rPr>
                <a:t>                  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0≤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</a:p>
            <a:p>
              <a:pPr>
                <a:lnSpc>
                  <a:spcPct val="100000"/>
                </a:lnSpc>
                <a:spcBef>
                  <a:spcPct val="30000"/>
                </a:spcBef>
              </a:pP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-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+|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|   -2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≤0</a:t>
              </a:r>
            </a:p>
          </p:txBody>
        </p:sp>
        <p:sp>
          <p:nvSpPr>
            <p:cNvPr id="93531" name="AutoShape 347"/>
            <p:cNvSpPr>
              <a:spLocks/>
            </p:cNvSpPr>
            <p:nvPr/>
          </p:nvSpPr>
          <p:spPr bwMode="auto">
            <a:xfrm>
              <a:off x="2018" y="1411"/>
              <a:ext cx="46" cy="408"/>
            </a:xfrm>
            <a:prstGeom prst="leftBrace">
              <a:avLst>
                <a:gd name="adj1" fmla="val 7391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3533" name="Text Box 349"/>
          <p:cNvSpPr txBox="1">
            <a:spLocks noChangeArrowheads="1"/>
          </p:cNvSpPr>
          <p:nvPr/>
        </p:nvSpPr>
        <p:spPr bwMode="auto">
          <a:xfrm>
            <a:off x="179263" y="316775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/>
              <a:t>+</a:t>
            </a:r>
            <a:r>
              <a:rPr lang="en-US" altLang="zh-CN" dirty="0">
                <a:solidFill>
                  <a:schemeClr val="tx1"/>
                </a:solidFill>
              </a:rPr>
              <a:t>1101]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/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1101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 smtClean="0"/>
              <a:t>-</a:t>
            </a:r>
            <a:r>
              <a:rPr lang="en-US" altLang="zh-CN" dirty="0">
                <a:solidFill>
                  <a:schemeClr val="tx1"/>
                </a:solidFill>
              </a:rPr>
              <a:t>1101]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/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1101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  若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1</a:t>
            </a:r>
            <a:r>
              <a:rPr lang="en-US" altLang="zh-CN" dirty="0">
                <a:solidFill>
                  <a:schemeClr val="tx1"/>
                </a:solidFill>
              </a:rPr>
              <a:t>101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-</a:t>
            </a:r>
            <a:r>
              <a:rPr lang="en-US" altLang="zh-CN" dirty="0" smtClean="0">
                <a:solidFill>
                  <a:schemeClr val="tx1"/>
                </a:solidFill>
              </a:rPr>
              <a:t>101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3566" name="Text Box 382"/>
          <p:cNvSpPr txBox="1">
            <a:spLocks noChangeArrowheads="1"/>
          </p:cNvSpPr>
          <p:nvPr/>
        </p:nvSpPr>
        <p:spPr bwMode="auto">
          <a:xfrm>
            <a:off x="179388" y="4726781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2—</a:t>
            </a:r>
            <a:r>
              <a:rPr lang="zh-CN" altLang="en-US" dirty="0" smtClean="0">
                <a:solidFill>
                  <a:schemeClr val="tx1"/>
                </a:solidFill>
              </a:rPr>
              <a:t>若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 smtClean="0"/>
              <a:t>+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chemeClr val="tx1"/>
                </a:solidFill>
              </a:rPr>
              <a:t>110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/>
              <a:t>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/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110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   </a:t>
            </a:r>
            <a:r>
              <a:rPr lang="zh-CN" altLang="en-US" dirty="0" smtClean="0">
                <a:solidFill>
                  <a:schemeClr val="tx1"/>
                </a:solidFill>
              </a:rPr>
              <a:t>若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 smtClean="0"/>
              <a:t>+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chemeClr val="tx1"/>
                </a:solidFill>
              </a:rPr>
              <a:t>000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 smtClean="0"/>
              <a:t>-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/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000</a:t>
            </a:r>
            <a:r>
              <a:rPr lang="zh-CN" altLang="en-US" dirty="0" smtClean="0">
                <a:solidFill>
                  <a:schemeClr val="tx1"/>
                </a:solidFill>
              </a:rPr>
              <a:t>   </a:t>
            </a:r>
            <a:r>
              <a:rPr lang="en-US" altLang="zh-CN" dirty="0" smtClean="0">
                <a:solidFill>
                  <a:schemeClr val="accent2"/>
                </a:solidFill>
              </a:rPr>
              <a:t>※[+</a:t>
            </a:r>
            <a:r>
              <a:rPr lang="en-US" altLang="zh-CN" dirty="0">
                <a:solidFill>
                  <a:schemeClr val="accent2"/>
                </a:solidFill>
              </a:rPr>
              <a:t>0]</a:t>
            </a:r>
            <a:r>
              <a:rPr lang="zh-CN" altLang="en-US" baseline="-18000" dirty="0">
                <a:solidFill>
                  <a:schemeClr val="accent2"/>
                </a:solidFill>
              </a:rPr>
              <a:t>原</a:t>
            </a:r>
            <a:r>
              <a:rPr lang="zh-CN" altLang="en-US" dirty="0">
                <a:solidFill>
                  <a:schemeClr val="accent2"/>
                </a:solidFill>
              </a:rPr>
              <a:t>≠</a:t>
            </a:r>
            <a:r>
              <a:rPr lang="en-US" altLang="zh-CN" dirty="0">
                <a:solidFill>
                  <a:schemeClr val="accent2"/>
                </a:solidFill>
              </a:rPr>
              <a:t>[-0]</a:t>
            </a:r>
            <a:r>
              <a:rPr lang="zh-CN" altLang="en-US" baseline="-18000" dirty="0">
                <a:solidFill>
                  <a:schemeClr val="accent2"/>
                </a:solidFill>
              </a:rPr>
              <a:t>原</a:t>
            </a:r>
          </a:p>
        </p:txBody>
      </p:sp>
      <p:sp>
        <p:nvSpPr>
          <p:cNvPr id="93570" name="Text Box 386"/>
          <p:cNvSpPr txBox="1">
            <a:spLocks noChangeArrowheads="1"/>
          </p:cNvSpPr>
          <p:nvPr/>
        </p:nvSpPr>
        <p:spPr bwMode="auto">
          <a:xfrm>
            <a:off x="179388" y="417114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=-01000</a:t>
            </a:r>
            <a:r>
              <a:rPr lang="zh-CN" altLang="en-US" dirty="0" smtClean="0">
                <a:solidFill>
                  <a:schemeClr val="tx1"/>
                </a:solidFill>
              </a:rPr>
              <a:t>，则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 smtClean="0">
                <a:solidFill>
                  <a:schemeClr val="tx1"/>
                </a:solidFill>
              </a:rPr>
              <a:t>？ 若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=101010</a:t>
            </a:r>
            <a:r>
              <a:rPr lang="zh-CN" altLang="en-US" dirty="0" smtClean="0">
                <a:solidFill>
                  <a:schemeClr val="tx1"/>
                </a:solidFill>
              </a:rPr>
              <a:t>，则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</a:p>
        </p:txBody>
      </p:sp>
      <p:sp>
        <p:nvSpPr>
          <p:cNvPr id="93574" name="AutoShape 39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576" name="AutoShape 39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9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9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9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528" grpId="0"/>
      <p:bldP spid="93533" grpId="0"/>
      <p:bldP spid="93566" grpId="0"/>
      <p:bldP spid="9357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E22D-6816-48EB-8EDC-05469F5F8085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393238" name="Text Box 22"/>
          <p:cNvSpPr txBox="1">
            <a:spLocks noChangeArrowheads="1"/>
          </p:cNvSpPr>
          <p:nvPr/>
        </p:nvSpPr>
        <p:spPr bwMode="auto">
          <a:xfrm>
            <a:off x="179388" y="334293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zh-CN" altLang="en-US" dirty="0" smtClean="0">
                <a:solidFill>
                  <a:srgbClr val="FF3399"/>
                </a:solidFill>
              </a:rPr>
              <a:t>算术移位</a:t>
            </a:r>
            <a:r>
              <a:rPr lang="en-US" altLang="zh-CN" sz="2200" dirty="0" smtClean="0">
                <a:solidFill>
                  <a:srgbClr val="FF3399"/>
                </a:solidFill>
              </a:rPr>
              <a:t>(</a:t>
            </a:r>
            <a:r>
              <a:rPr lang="en-US" altLang="zh-CN" sz="2200" b="0" dirty="0" smtClean="0">
                <a:solidFill>
                  <a:srgbClr val="FF3399"/>
                </a:solidFill>
                <a:latin typeface="+mn-lt"/>
              </a:rPr>
              <a:t>Arithmetic shift</a:t>
            </a:r>
            <a:r>
              <a:rPr lang="en-US" altLang="zh-CN" sz="2200" dirty="0" smtClean="0">
                <a:solidFill>
                  <a:srgbClr val="FF3399"/>
                </a:solidFill>
              </a:rPr>
              <a:t>)</a:t>
            </a:r>
            <a:r>
              <a:rPr lang="zh-CN" altLang="en-US" dirty="0" smtClean="0">
                <a:solidFill>
                  <a:srgbClr val="FF3399"/>
                </a:solidFill>
              </a:rPr>
              <a:t>运算    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操作数类型：</a:t>
            </a:r>
            <a:r>
              <a:rPr lang="zh-CN" altLang="en-US" dirty="0">
                <a:solidFill>
                  <a:schemeClr val="tx1"/>
                </a:solidFill>
              </a:rPr>
              <a:t>有</a:t>
            </a:r>
            <a:r>
              <a:rPr lang="zh-CN" altLang="en-US" dirty="0" smtClean="0">
                <a:solidFill>
                  <a:schemeClr val="tx1"/>
                </a:solidFill>
              </a:rPr>
              <a:t>符号</a:t>
            </a:r>
            <a:r>
              <a:rPr lang="zh-CN" altLang="en-US" dirty="0">
                <a:solidFill>
                  <a:schemeClr val="tx1"/>
                </a:solidFill>
              </a:rPr>
              <a:t>定点</a:t>
            </a:r>
            <a:r>
              <a:rPr lang="zh-CN" altLang="en-US" dirty="0" smtClean="0">
                <a:solidFill>
                  <a:schemeClr val="tx1"/>
                </a:solidFill>
              </a:rPr>
              <a:t>数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原码、</a:t>
            </a:r>
            <a:r>
              <a:rPr lang="zh-CN" altLang="en-US" sz="2000" dirty="0" smtClean="0">
                <a:solidFill>
                  <a:schemeClr val="tx1"/>
                </a:solidFill>
              </a:rPr>
              <a:t>补码等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*</a:t>
            </a:r>
            <a:r>
              <a:rPr lang="zh-CN" altLang="en-US" dirty="0">
                <a:solidFill>
                  <a:srgbClr val="C00000"/>
                </a:solidFill>
              </a:rPr>
              <a:t>运算规则：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graphicFrame>
        <p:nvGraphicFramePr>
          <p:cNvPr id="393554" name="Group 3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534735"/>
              </p:ext>
            </p:extLst>
          </p:nvPr>
        </p:nvGraphicFramePr>
        <p:xfrm>
          <a:off x="1017743" y="4471518"/>
          <a:ext cx="7514697" cy="1333746"/>
        </p:xfrm>
        <a:graphic>
          <a:graphicData uri="http://schemas.openxmlformats.org/drawingml/2006/table">
            <a:tbl>
              <a:tblPr/>
              <a:tblGrid>
                <a:gridCol w="2446834"/>
                <a:gridCol w="649288"/>
                <a:gridCol w="863600"/>
                <a:gridCol w="936625"/>
                <a:gridCol w="97400"/>
                <a:gridCol w="649288"/>
                <a:gridCol w="935037"/>
                <a:gridCol w="936625"/>
              </a:tblGrid>
              <a:tr h="2714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例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真值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补码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真值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补码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047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算术左移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(Y&lt;&lt;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算术右移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(Y&gt;&gt;</a:t>
                      </a:r>
                      <a:r>
                        <a:rPr kumimoji="1" lang="en-US" altLang="zh-CN" sz="2000" b="1" i="0" u="none" strike="noStrike" kern="1200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3298" name="Text Box 82"/>
          <p:cNvSpPr txBox="1">
            <a:spLocks noChangeArrowheads="1"/>
          </p:cNvSpPr>
          <p:nvPr/>
        </p:nvSpPr>
        <p:spPr bwMode="auto">
          <a:xfrm>
            <a:off x="179388" y="1268760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          </a:t>
            </a:r>
            <a:r>
              <a:rPr lang="zh-CN" altLang="en-US" dirty="0" smtClean="0">
                <a:solidFill>
                  <a:schemeClr val="tx1"/>
                </a:solidFill>
              </a:rPr>
              <a:t>机器数</a:t>
            </a:r>
            <a:r>
              <a:rPr lang="zh-CN" altLang="en-US" u="sng" dirty="0" smtClean="0">
                <a:solidFill>
                  <a:srgbClr val="990099"/>
                </a:solidFill>
              </a:rPr>
              <a:t>符号位</a:t>
            </a:r>
            <a:r>
              <a:rPr lang="zh-CN" altLang="en-US" dirty="0" smtClean="0">
                <a:solidFill>
                  <a:schemeClr val="tx1"/>
                </a:solidFill>
              </a:rPr>
              <a:t>不变、</a:t>
            </a:r>
            <a:r>
              <a:rPr lang="zh-CN" altLang="en-US" u="sng" dirty="0" smtClean="0">
                <a:solidFill>
                  <a:srgbClr val="990099"/>
                </a:solidFill>
              </a:rPr>
              <a:t>数值位</a:t>
            </a:r>
            <a:r>
              <a:rPr lang="zh-CN" altLang="en-US" dirty="0" smtClean="0">
                <a:solidFill>
                  <a:schemeClr val="tx1"/>
                </a:solidFill>
              </a:rPr>
              <a:t>整体移位，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spc="-100" dirty="0" smtClean="0">
                <a:solidFill>
                  <a:schemeClr val="tx1"/>
                </a:solidFill>
              </a:rPr>
              <a:t>              移出</a:t>
            </a:r>
            <a:r>
              <a:rPr lang="zh-CN" altLang="en-US" spc="-100" dirty="0">
                <a:solidFill>
                  <a:schemeClr val="tx1"/>
                </a:solidFill>
              </a:rPr>
              <a:t>的</a:t>
            </a:r>
            <a:r>
              <a:rPr lang="zh-CN" altLang="en-US" spc="-100" dirty="0" smtClean="0">
                <a:solidFill>
                  <a:schemeClr val="tx1"/>
                </a:solidFill>
              </a:rPr>
              <a:t>数位</a:t>
            </a:r>
            <a:r>
              <a:rPr lang="zh-CN" altLang="en-US" u="sng" spc="-100" dirty="0" smtClean="0">
                <a:solidFill>
                  <a:srgbClr val="990099"/>
                </a:solidFill>
              </a:rPr>
              <a:t>丢弃</a:t>
            </a:r>
            <a:r>
              <a:rPr lang="zh-CN" altLang="en-US" spc="-100" dirty="0" smtClean="0">
                <a:solidFill>
                  <a:schemeClr val="tx1"/>
                </a:solidFill>
              </a:rPr>
              <a:t>，出现的</a:t>
            </a:r>
            <a:r>
              <a:rPr lang="zh-CN" altLang="en-US" dirty="0" smtClean="0">
                <a:solidFill>
                  <a:schemeClr val="tx1"/>
                </a:solidFill>
              </a:rPr>
              <a:t>空位</a:t>
            </a:r>
            <a:r>
              <a:rPr lang="zh-CN" altLang="en-US" u="sng" dirty="0">
                <a:solidFill>
                  <a:srgbClr val="990099"/>
                </a:solidFill>
              </a:rPr>
              <a:t>根据</a:t>
            </a:r>
            <a:r>
              <a:rPr lang="zh-CN" altLang="en-US" u="sng" dirty="0" smtClean="0">
                <a:solidFill>
                  <a:srgbClr val="990099"/>
                </a:solidFill>
              </a:rPr>
              <a:t>编码特征添补</a:t>
            </a:r>
            <a:endParaRPr lang="en-US" altLang="zh-CN" u="sng" dirty="0">
              <a:solidFill>
                <a:srgbClr val="990099"/>
              </a:solidFill>
            </a:endParaRPr>
          </a:p>
        </p:txBody>
      </p:sp>
      <p:graphicFrame>
        <p:nvGraphicFramePr>
          <p:cNvPr id="393584" name="Group 3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494304"/>
              </p:ext>
            </p:extLst>
          </p:nvPr>
        </p:nvGraphicFramePr>
        <p:xfrm>
          <a:off x="1071538" y="2284423"/>
          <a:ext cx="7786742" cy="1953360"/>
        </p:xfrm>
        <a:graphic>
          <a:graphicData uri="http://schemas.openxmlformats.org/drawingml/2006/table">
            <a:tbl>
              <a:tblPr/>
              <a:tblGrid>
                <a:gridCol w="714380"/>
                <a:gridCol w="1055709"/>
                <a:gridCol w="936625"/>
                <a:gridCol w="2365384"/>
                <a:gridCol w="2714644"/>
              </a:tblGrid>
              <a:tr h="1809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码制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真值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算术移位运算规则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符号位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算术左移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空位添补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算术右移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空位添补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原码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正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负数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保持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不变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数值低位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    </a:t>
                      </a:r>
                      <a:r>
                        <a:rPr kumimoji="1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数值高位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补码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正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负数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数值低位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补符号位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数值高位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278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反码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正数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 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数值低位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补符号位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数值高位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627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负数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 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数值低位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4185300" y="5119218"/>
            <a:ext cx="1657349" cy="647700"/>
            <a:chOff x="3779118" y="2022874"/>
            <a:chExt cx="1657349" cy="647700"/>
          </a:xfrm>
        </p:grpSpPr>
        <p:sp>
          <p:nvSpPr>
            <p:cNvPr id="393570" name="Text Box 354"/>
            <p:cNvSpPr txBox="1">
              <a:spLocks noChangeArrowheads="1"/>
            </p:cNvSpPr>
            <p:nvPr/>
          </p:nvSpPr>
          <p:spPr bwMode="auto">
            <a:xfrm>
              <a:off x="3779118" y="2022874"/>
              <a:ext cx="1657349" cy="2873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9900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010</a:t>
              </a:r>
              <a:r>
                <a:rPr lang="en-US" altLang="zh-CN" sz="2000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  </a:t>
              </a:r>
              <a:r>
                <a:rPr lang="en-US" altLang="zh-CN" sz="2000" dirty="0" smtClean="0">
                  <a:solidFill>
                    <a:srgbClr val="990099"/>
                  </a:solidFill>
                </a:rPr>
                <a:t>0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010</a:t>
              </a:r>
              <a:r>
                <a:rPr lang="en-US" altLang="zh-CN" sz="2000" dirty="0" smtClean="0">
                  <a:solidFill>
                    <a:srgbClr val="FF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2000" baseline="300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93571" name="Text Box 355"/>
            <p:cNvSpPr txBox="1">
              <a:spLocks noChangeArrowheads="1"/>
            </p:cNvSpPr>
            <p:nvPr/>
          </p:nvSpPr>
          <p:spPr bwMode="auto">
            <a:xfrm>
              <a:off x="3779118" y="2383236"/>
              <a:ext cx="1657349" cy="28733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2000" dirty="0">
                  <a:solidFill>
                    <a:srgbClr val="990099"/>
                  </a:solidFill>
                </a:rPr>
                <a:t>0</a:t>
              </a:r>
              <a:r>
                <a:rPr lang="en-US" altLang="zh-CN" sz="2000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001  </a:t>
              </a:r>
              <a:r>
                <a:rPr lang="en-US" altLang="zh-CN" sz="2000" dirty="0" smtClean="0">
                  <a:solidFill>
                    <a:srgbClr val="990099"/>
                  </a:solidFill>
                </a:rPr>
                <a:t>0</a:t>
              </a:r>
              <a:r>
                <a:rPr lang="en-US" altLang="zh-CN" sz="2000" dirty="0" smtClean="0">
                  <a:solidFill>
                    <a:srgbClr val="FF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001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3572" name="Text Box 356"/>
          <p:cNvSpPr txBox="1">
            <a:spLocks noChangeArrowheads="1"/>
          </p:cNvSpPr>
          <p:nvPr/>
        </p:nvSpPr>
        <p:spPr bwMode="auto">
          <a:xfrm>
            <a:off x="6771343" y="5146205"/>
            <a:ext cx="720725" cy="620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990099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010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2000" dirty="0">
              <a:solidFill>
                <a:srgbClr val="FF3399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990099"/>
                </a:solidFill>
              </a:rPr>
              <a:t>1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001</a:t>
            </a:r>
            <a:endParaRPr lang="en-US" altLang="zh-CN" sz="20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3573" name="Text Box 357"/>
          <p:cNvSpPr txBox="1">
            <a:spLocks noChangeArrowheads="1"/>
          </p:cNvSpPr>
          <p:nvPr/>
        </p:nvSpPr>
        <p:spPr bwMode="auto">
          <a:xfrm>
            <a:off x="7707968" y="5146205"/>
            <a:ext cx="720725" cy="620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990099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110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2000" dirty="0">
              <a:solidFill>
                <a:srgbClr val="FF3399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990099"/>
                </a:solidFill>
              </a:rPr>
              <a:t>1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111</a:t>
            </a:r>
            <a:endParaRPr lang="en-US" altLang="zh-CN" sz="20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" name="AutoShape 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9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9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9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98" grpId="0" autoUpdateAnimBg="0"/>
      <p:bldP spid="393572" grpId="0"/>
      <p:bldP spid="39357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71</a:t>
            </a:fld>
            <a:endParaRPr lang="en-US" altLang="zh-CN"/>
          </a:p>
        </p:txBody>
      </p:sp>
      <p:sp>
        <p:nvSpPr>
          <p:cNvPr id="3" name="Text Box 429"/>
          <p:cNvSpPr txBox="1">
            <a:spLocks noChangeArrowheads="1"/>
          </p:cNvSpPr>
          <p:nvPr/>
        </p:nvSpPr>
        <p:spPr bwMode="auto">
          <a:xfrm>
            <a:off x="179263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*</a:t>
            </a:r>
            <a:r>
              <a:rPr lang="zh-CN" altLang="en-US" dirty="0" smtClean="0">
                <a:solidFill>
                  <a:srgbClr val="C00000"/>
                </a:solidFill>
              </a:rPr>
              <a:t>运算的逻辑实现：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实现思路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符号位也移位        </a:t>
            </a:r>
            <a:r>
              <a:rPr lang="zh-CN" altLang="en-US" sz="2000" dirty="0" smtClean="0">
                <a:solidFill>
                  <a:schemeClr val="tx1"/>
                </a:solidFill>
              </a:rPr>
              <a:t>←便于复用逻辑移位硬件 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4" name="Text Box 429"/>
          <p:cNvSpPr txBox="1">
            <a:spLocks noChangeArrowheads="1"/>
          </p:cNvSpPr>
          <p:nvPr/>
        </p:nvSpPr>
        <p:spPr bwMode="auto">
          <a:xfrm>
            <a:off x="179512" y="2125305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实现方法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rgbClr val="990099"/>
                </a:solidFill>
              </a:rPr>
              <a:t>改进</a:t>
            </a:r>
            <a:r>
              <a:rPr lang="zh-CN" altLang="en-US" dirty="0" smtClean="0">
                <a:solidFill>
                  <a:schemeClr val="tx1"/>
                </a:solidFill>
              </a:rPr>
              <a:t>桶</a:t>
            </a:r>
            <a:r>
              <a:rPr lang="zh-CN" altLang="en-US" dirty="0">
                <a:solidFill>
                  <a:schemeClr val="tx1"/>
                </a:solidFill>
              </a:rPr>
              <a:t>形</a:t>
            </a:r>
            <a:r>
              <a:rPr lang="zh-CN" altLang="en-US" dirty="0" smtClean="0">
                <a:solidFill>
                  <a:schemeClr val="tx1"/>
                </a:solidFill>
              </a:rPr>
              <a:t>移位器或移位寄存器，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</a:t>
            </a:r>
            <a:r>
              <a:rPr lang="zh-CN" altLang="en-US" u="sng" dirty="0" smtClean="0">
                <a:solidFill>
                  <a:schemeClr val="tx1"/>
                </a:solidFill>
              </a:rPr>
              <a:t>补码左移</a:t>
            </a:r>
            <a:r>
              <a:rPr lang="zh-CN" altLang="en-US" dirty="0" smtClean="0">
                <a:solidFill>
                  <a:srgbClr val="990099"/>
                </a:solidFill>
              </a:rPr>
              <a:t>可复用</a:t>
            </a:r>
            <a:r>
              <a:rPr lang="zh-CN" altLang="en-US" dirty="0" smtClean="0">
                <a:solidFill>
                  <a:schemeClr val="tx1"/>
                </a:solidFill>
              </a:rPr>
              <a:t>桶型移位器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溢出时结果错无所谓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783220" y="1308478"/>
            <a:ext cx="6389180" cy="824378"/>
            <a:chOff x="1783220" y="3779518"/>
            <a:chExt cx="6389180" cy="824378"/>
          </a:xfrm>
        </p:grpSpPr>
        <p:sp>
          <p:nvSpPr>
            <p:cNvPr id="6" name="Text Box 431"/>
            <p:cNvSpPr txBox="1">
              <a:spLocks noChangeArrowheads="1"/>
            </p:cNvSpPr>
            <p:nvPr/>
          </p:nvSpPr>
          <p:spPr bwMode="auto">
            <a:xfrm>
              <a:off x="6849061" y="4243210"/>
              <a:ext cx="117932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补码右移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 Box 432"/>
            <p:cNvSpPr txBox="1">
              <a:spLocks noChangeArrowheads="1"/>
            </p:cNvSpPr>
            <p:nvPr/>
          </p:nvSpPr>
          <p:spPr bwMode="auto">
            <a:xfrm>
              <a:off x="1835696" y="4242887"/>
              <a:ext cx="171451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原码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/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补码左移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 Box 432"/>
            <p:cNvSpPr txBox="1">
              <a:spLocks noChangeArrowheads="1"/>
            </p:cNvSpPr>
            <p:nvPr/>
          </p:nvSpPr>
          <p:spPr bwMode="auto">
            <a:xfrm>
              <a:off x="4657688" y="4243533"/>
              <a:ext cx="1210456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原码右移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连接符 3"/>
            <p:cNvCxnSpPr/>
            <p:nvPr/>
          </p:nvCxnSpPr>
          <p:spPr bwMode="auto">
            <a:xfrm>
              <a:off x="4042099" y="3933056"/>
              <a:ext cx="385884" cy="286549"/>
            </a:xfrm>
            <a:prstGeom prst="bentConnector3">
              <a:avLst>
                <a:gd name="adj1" fmla="val -1342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接连接符 3"/>
            <p:cNvCxnSpPr>
              <a:stCxn id="25" idx="3"/>
            </p:cNvCxnSpPr>
            <p:nvPr/>
          </p:nvCxnSpPr>
          <p:spPr bwMode="auto">
            <a:xfrm>
              <a:off x="5733931" y="3923187"/>
              <a:ext cx="188656" cy="284975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" name="Line 450"/>
            <p:cNvSpPr>
              <a:spLocks noChangeShapeType="1"/>
            </p:cNvSpPr>
            <p:nvPr/>
          </p:nvSpPr>
          <p:spPr bwMode="auto">
            <a:xfrm flipV="1">
              <a:off x="4042097" y="3929563"/>
              <a:ext cx="144463" cy="7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Rectangle 445"/>
            <p:cNvSpPr>
              <a:spLocks noChangeArrowheads="1"/>
            </p:cNvSpPr>
            <p:nvPr/>
          </p:nvSpPr>
          <p:spPr bwMode="auto">
            <a:xfrm>
              <a:off x="2059572" y="3784455"/>
              <a:ext cx="371720" cy="287338"/>
            </a:xfrm>
            <a:prstGeom prst="rect">
              <a:avLst/>
            </a:prstGeom>
            <a:solidFill>
              <a:srgbClr val="FFCC99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Rectangle 435"/>
            <p:cNvSpPr>
              <a:spLocks noChangeArrowheads="1"/>
            </p:cNvSpPr>
            <p:nvPr/>
          </p:nvSpPr>
          <p:spPr bwMode="auto">
            <a:xfrm>
              <a:off x="2431292" y="3779518"/>
              <a:ext cx="998383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36"/>
            <p:cNvSpPr>
              <a:spLocks noChangeArrowheads="1"/>
            </p:cNvSpPr>
            <p:nvPr/>
          </p:nvSpPr>
          <p:spPr bwMode="auto">
            <a:xfrm>
              <a:off x="1893168" y="3779518"/>
              <a:ext cx="166404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441"/>
            <p:cNvSpPr>
              <a:spLocks noChangeShapeType="1"/>
            </p:cNvSpPr>
            <p:nvPr/>
          </p:nvSpPr>
          <p:spPr bwMode="auto">
            <a:xfrm flipH="1">
              <a:off x="2708826" y="3896373"/>
              <a:ext cx="50482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443"/>
            <p:cNvSpPr>
              <a:spLocks noChangeShapeType="1"/>
            </p:cNvSpPr>
            <p:nvPr/>
          </p:nvSpPr>
          <p:spPr bwMode="auto">
            <a:xfrm flipH="1">
              <a:off x="3429675" y="3922393"/>
              <a:ext cx="2143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44"/>
            <p:cNvSpPr>
              <a:spLocks noChangeShapeType="1"/>
            </p:cNvSpPr>
            <p:nvPr/>
          </p:nvSpPr>
          <p:spPr bwMode="auto">
            <a:xfrm flipH="1">
              <a:off x="3643988" y="3920806"/>
              <a:ext cx="0" cy="15098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8" name="直接连接符 3"/>
            <p:cNvCxnSpPr>
              <a:stCxn id="14" idx="1"/>
            </p:cNvCxnSpPr>
            <p:nvPr/>
          </p:nvCxnSpPr>
          <p:spPr bwMode="auto">
            <a:xfrm rot="10800000" flipV="1">
              <a:off x="1783220" y="3923187"/>
              <a:ext cx="109948" cy="260970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Text Box 442"/>
            <p:cNvSpPr txBox="1">
              <a:spLocks noChangeArrowheads="1"/>
            </p:cNvSpPr>
            <p:nvPr/>
          </p:nvSpPr>
          <p:spPr bwMode="auto">
            <a:xfrm>
              <a:off x="3564012" y="4067550"/>
              <a:ext cx="215900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endParaRPr lang="en-US" altLang="zh-CN" sz="1800" baseline="-20000" dirty="0">
                <a:solidFill>
                  <a:srgbClr val="FF3399"/>
                </a:solidFill>
              </a:endParaRPr>
            </a:p>
          </p:txBody>
        </p:sp>
        <p:sp>
          <p:nvSpPr>
            <p:cNvPr id="21" name="Line 433"/>
            <p:cNvSpPr>
              <a:spLocks noChangeShapeType="1"/>
            </p:cNvSpPr>
            <p:nvPr/>
          </p:nvSpPr>
          <p:spPr bwMode="auto">
            <a:xfrm flipH="1" flipV="1">
              <a:off x="2064816" y="3935419"/>
              <a:ext cx="15045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2" name="直接连接符 3"/>
            <p:cNvCxnSpPr>
              <a:endCxn id="21" idx="0"/>
            </p:cNvCxnSpPr>
            <p:nvPr/>
          </p:nvCxnSpPr>
          <p:spPr bwMode="auto">
            <a:xfrm flipV="1">
              <a:off x="1783220" y="3935419"/>
              <a:ext cx="432048" cy="248738"/>
            </a:xfrm>
            <a:prstGeom prst="bentConnector4">
              <a:avLst>
                <a:gd name="adj1" fmla="val 32589"/>
                <a:gd name="adj2" fmla="val -914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3"/>
            <p:cNvCxnSpPr/>
            <p:nvPr/>
          </p:nvCxnSpPr>
          <p:spPr bwMode="auto">
            <a:xfrm rot="5400000">
              <a:off x="2242655" y="4009346"/>
              <a:ext cx="269861" cy="107417"/>
            </a:xfrm>
            <a:prstGeom prst="bentConnector3">
              <a:avLst>
                <a:gd name="adj1" fmla="val 1056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4" name="Rectangle 445"/>
            <p:cNvSpPr>
              <a:spLocks noChangeArrowheads="1"/>
            </p:cNvSpPr>
            <p:nvPr/>
          </p:nvSpPr>
          <p:spPr bwMode="auto">
            <a:xfrm>
              <a:off x="4354098" y="3784455"/>
              <a:ext cx="363109" cy="287338"/>
            </a:xfrm>
            <a:prstGeom prst="rect">
              <a:avLst/>
            </a:prstGeom>
            <a:solidFill>
              <a:srgbClr val="FFCC99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5" name="Rectangle 435"/>
            <p:cNvSpPr>
              <a:spLocks noChangeArrowheads="1"/>
            </p:cNvSpPr>
            <p:nvPr/>
          </p:nvSpPr>
          <p:spPr bwMode="auto">
            <a:xfrm>
              <a:off x="4735548" y="3779518"/>
              <a:ext cx="998383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Rectangle 436"/>
            <p:cNvSpPr>
              <a:spLocks noChangeArrowheads="1"/>
            </p:cNvSpPr>
            <p:nvPr/>
          </p:nvSpPr>
          <p:spPr bwMode="auto">
            <a:xfrm>
              <a:off x="4187695" y="3779518"/>
              <a:ext cx="166404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441"/>
            <p:cNvSpPr>
              <a:spLocks noChangeShapeType="1"/>
            </p:cNvSpPr>
            <p:nvPr/>
          </p:nvSpPr>
          <p:spPr bwMode="auto">
            <a:xfrm flipH="1">
              <a:off x="5013082" y="3933056"/>
              <a:ext cx="50482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9" name="直接连接符 3"/>
            <p:cNvCxnSpPr>
              <a:stCxn id="26" idx="3"/>
            </p:cNvCxnSpPr>
            <p:nvPr/>
          </p:nvCxnSpPr>
          <p:spPr bwMode="auto">
            <a:xfrm>
              <a:off x="4354099" y="3923187"/>
              <a:ext cx="78201" cy="296418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Text Box 442"/>
            <p:cNvSpPr txBox="1">
              <a:spLocks noChangeArrowheads="1"/>
            </p:cNvSpPr>
            <p:nvPr/>
          </p:nvSpPr>
          <p:spPr bwMode="auto">
            <a:xfrm>
              <a:off x="4500116" y="4149080"/>
              <a:ext cx="215900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endParaRPr lang="en-US" altLang="zh-CN" sz="1800" baseline="-20000" dirty="0">
                <a:solidFill>
                  <a:srgbClr val="FF3399"/>
                </a:solidFill>
              </a:endParaRPr>
            </a:p>
          </p:txBody>
        </p:sp>
        <p:sp>
          <p:nvSpPr>
            <p:cNvPr id="31" name="Line 450"/>
            <p:cNvSpPr>
              <a:spLocks noChangeShapeType="1"/>
            </p:cNvSpPr>
            <p:nvPr/>
          </p:nvSpPr>
          <p:spPr bwMode="auto">
            <a:xfrm>
              <a:off x="4592320" y="3933057"/>
              <a:ext cx="144463" cy="15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444"/>
            <p:cNvSpPr>
              <a:spLocks noChangeShapeType="1"/>
            </p:cNvSpPr>
            <p:nvPr/>
          </p:nvSpPr>
          <p:spPr bwMode="auto">
            <a:xfrm>
              <a:off x="4593908" y="3933057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3" name="直接连接符 3"/>
            <p:cNvCxnSpPr/>
            <p:nvPr/>
          </p:nvCxnSpPr>
          <p:spPr bwMode="auto">
            <a:xfrm>
              <a:off x="6291912" y="3933056"/>
              <a:ext cx="401304" cy="292528"/>
            </a:xfrm>
            <a:prstGeom prst="bentConnector3">
              <a:avLst>
                <a:gd name="adj1" fmla="val -3167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"/>
            <p:cNvCxnSpPr>
              <a:stCxn id="37" idx="3"/>
            </p:cNvCxnSpPr>
            <p:nvPr/>
          </p:nvCxnSpPr>
          <p:spPr bwMode="auto">
            <a:xfrm>
              <a:off x="7983744" y="3923187"/>
              <a:ext cx="188656" cy="284975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5" name="Line 450"/>
            <p:cNvSpPr>
              <a:spLocks noChangeShapeType="1"/>
            </p:cNvSpPr>
            <p:nvPr/>
          </p:nvSpPr>
          <p:spPr bwMode="auto">
            <a:xfrm flipV="1">
              <a:off x="6291910" y="3929563"/>
              <a:ext cx="144463" cy="7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Rectangle 445"/>
            <p:cNvSpPr>
              <a:spLocks noChangeArrowheads="1"/>
            </p:cNvSpPr>
            <p:nvPr/>
          </p:nvSpPr>
          <p:spPr bwMode="auto">
            <a:xfrm>
              <a:off x="6603911" y="3784455"/>
              <a:ext cx="363109" cy="287338"/>
            </a:xfrm>
            <a:prstGeom prst="rect">
              <a:avLst/>
            </a:prstGeom>
            <a:solidFill>
              <a:srgbClr val="FFCC99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7" name="Rectangle 435"/>
            <p:cNvSpPr>
              <a:spLocks noChangeArrowheads="1"/>
            </p:cNvSpPr>
            <p:nvPr/>
          </p:nvSpPr>
          <p:spPr bwMode="auto">
            <a:xfrm>
              <a:off x="6985361" y="3779518"/>
              <a:ext cx="998383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Rectangle 436"/>
            <p:cNvSpPr>
              <a:spLocks noChangeArrowheads="1"/>
            </p:cNvSpPr>
            <p:nvPr/>
          </p:nvSpPr>
          <p:spPr bwMode="auto">
            <a:xfrm>
              <a:off x="6437508" y="3779518"/>
              <a:ext cx="166404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441"/>
            <p:cNvSpPr>
              <a:spLocks noChangeShapeType="1"/>
            </p:cNvSpPr>
            <p:nvPr/>
          </p:nvSpPr>
          <p:spPr bwMode="auto">
            <a:xfrm flipH="1">
              <a:off x="7262895" y="3933056"/>
              <a:ext cx="50482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450"/>
            <p:cNvSpPr>
              <a:spLocks noChangeShapeType="1"/>
            </p:cNvSpPr>
            <p:nvPr/>
          </p:nvSpPr>
          <p:spPr bwMode="auto">
            <a:xfrm flipV="1">
              <a:off x="6603913" y="3934645"/>
              <a:ext cx="382684" cy="77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44"/>
            <p:cNvSpPr>
              <a:spLocks noChangeShapeType="1"/>
            </p:cNvSpPr>
            <p:nvPr/>
          </p:nvSpPr>
          <p:spPr bwMode="auto">
            <a:xfrm>
              <a:off x="6693216" y="3935419"/>
              <a:ext cx="0" cy="29016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" name="Text Box 403"/>
          <p:cNvSpPr txBox="1">
            <a:spLocks noChangeArrowheads="1"/>
          </p:cNvSpPr>
          <p:nvPr/>
        </p:nvSpPr>
        <p:spPr bwMode="auto">
          <a:xfrm>
            <a:off x="179512" y="2996952"/>
            <a:ext cx="3034139" cy="351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溢出</a:t>
            </a:r>
            <a:r>
              <a:rPr lang="zh-CN" altLang="en-US" dirty="0" smtClean="0">
                <a:solidFill>
                  <a:srgbClr val="C00000"/>
                </a:solidFill>
              </a:rPr>
              <a:t>判断逻辑：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 smtClean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pPr>
              <a:spcBef>
                <a:spcPts val="1500"/>
              </a:spcBef>
            </a:pPr>
            <a:r>
              <a:rPr lang="zh-CN" altLang="en-US" dirty="0" smtClean="0">
                <a:solidFill>
                  <a:schemeClr val="accent2"/>
                </a:solidFill>
              </a:rPr>
              <a:t>     溢出</a:t>
            </a:r>
            <a:r>
              <a:rPr lang="zh-CN" altLang="en-US" dirty="0">
                <a:solidFill>
                  <a:schemeClr val="accent2"/>
                </a:solidFill>
              </a:rPr>
              <a:t>条件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溢出逻辑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baseline="-18000" dirty="0">
              <a:solidFill>
                <a:schemeClr val="tx1"/>
              </a:solidFill>
            </a:endParaRPr>
          </a:p>
        </p:txBody>
      </p:sp>
      <p:sp>
        <p:nvSpPr>
          <p:cNvPr id="45" name="Text Box 720"/>
          <p:cNvSpPr txBox="1">
            <a:spLocks noChangeArrowheads="1"/>
          </p:cNvSpPr>
          <p:nvPr/>
        </p:nvSpPr>
        <p:spPr bwMode="auto">
          <a:xfrm>
            <a:off x="2555776" y="5005625"/>
            <a:ext cx="453662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u="sng" dirty="0" smtClean="0">
                <a:solidFill>
                  <a:schemeClr val="tx1"/>
                </a:solidFill>
              </a:rPr>
              <a:t>原码左移</a:t>
            </a:r>
            <a:r>
              <a:rPr lang="zh-CN" altLang="en-US" dirty="0" smtClean="0">
                <a:solidFill>
                  <a:schemeClr val="tx1"/>
                </a:solidFill>
              </a:rPr>
              <a:t>时移丢</a:t>
            </a:r>
            <a:r>
              <a:rPr lang="zh-CN" altLang="en-US" u="sng" dirty="0" smtClean="0">
                <a:solidFill>
                  <a:srgbClr val="990099"/>
                </a:solidFill>
              </a:rPr>
              <a:t>码</a:t>
            </a:r>
            <a:r>
              <a:rPr lang="en-US" altLang="zh-CN" u="sng" dirty="0" smtClean="0">
                <a:solidFill>
                  <a:srgbClr val="990099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u="sng" dirty="0" smtClean="0">
                <a:solidFill>
                  <a:schemeClr val="tx1"/>
                </a:solidFill>
              </a:rPr>
              <a:t>补码左移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移丢</a:t>
            </a:r>
            <a:r>
              <a:rPr lang="zh-CN" altLang="en-US" u="sng" dirty="0" smtClean="0">
                <a:solidFill>
                  <a:srgbClr val="990099"/>
                </a:solidFill>
              </a:rPr>
              <a:t>与</a:t>
            </a:r>
            <a:r>
              <a:rPr lang="zh-CN" altLang="en-US" u="sng" dirty="0">
                <a:solidFill>
                  <a:srgbClr val="990099"/>
                </a:solidFill>
              </a:rPr>
              <a:t>符号</a:t>
            </a:r>
            <a:r>
              <a:rPr lang="zh-CN" altLang="en-US" u="sng" dirty="0" smtClean="0">
                <a:solidFill>
                  <a:srgbClr val="990099"/>
                </a:solidFill>
              </a:rPr>
              <a:t>相反的码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Text Box 403"/>
          <p:cNvSpPr txBox="1">
            <a:spLocks noChangeArrowheads="1"/>
          </p:cNvSpPr>
          <p:nvPr/>
        </p:nvSpPr>
        <p:spPr bwMode="auto">
          <a:xfrm>
            <a:off x="2583845" y="5899338"/>
            <a:ext cx="620079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类似于逻辑移位，从</a:t>
            </a:r>
            <a:r>
              <a:rPr lang="en-US" altLang="zh-CN" dirty="0" smtClean="0">
                <a:solidFill>
                  <a:schemeClr val="tx1"/>
                </a:solidFill>
              </a:rPr>
              <a:t>n-2</a:t>
            </a:r>
            <a:r>
              <a:rPr lang="zh-CN" altLang="en-US" dirty="0" smtClean="0">
                <a:solidFill>
                  <a:schemeClr val="tx1"/>
                </a:solidFill>
              </a:rPr>
              <a:t>位开始判断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381491"/>
              </p:ext>
            </p:extLst>
          </p:nvPr>
        </p:nvGraphicFramePr>
        <p:xfrm>
          <a:off x="827584" y="3539488"/>
          <a:ext cx="7920880" cy="1473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080120"/>
                <a:gridCol w="720080"/>
                <a:gridCol w="1152128"/>
                <a:gridCol w="1152128"/>
                <a:gridCol w="720080"/>
                <a:gridCol w="1152128"/>
                <a:gridCol w="1152128"/>
              </a:tblGrid>
              <a:tr h="412808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例</a:t>
                      </a:r>
                      <a:r>
                        <a:rPr lang="en-US" altLang="zh-CN" sz="24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2400" b="1" dirty="0">
                        <a:solidFill>
                          <a:srgbClr val="9900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初值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=Y&lt;&lt;</a:t>
                      </a:r>
                      <a:r>
                        <a:rPr lang="en-US" altLang="zh-CN" sz="2000" b="1" kern="1200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=Y</a:t>
                      </a:r>
                      <a:r>
                        <a:rPr lang="en-US" altLang="zh-CN" sz="2000" b="1" kern="1200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&lt;&lt;</a:t>
                      </a:r>
                      <a:r>
                        <a:rPr lang="en-US" altLang="zh-CN" sz="2000" b="1" kern="1200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初值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=Y&gt;&gt;</a:t>
                      </a:r>
                      <a:r>
                        <a:rPr lang="en-US" altLang="zh-CN" sz="2000" b="1" kern="1200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=Y</a:t>
                      </a:r>
                      <a:r>
                        <a:rPr lang="en-US" altLang="zh-CN" sz="2000" b="1" kern="1200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&gt;&gt;</a:t>
                      </a:r>
                      <a:r>
                        <a:rPr lang="en-US" altLang="zh-CN" sz="2000" b="1" kern="1200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379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Y=+3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 smtClean="0">
                          <a:latin typeface="+mn-ea"/>
                          <a:ea typeface="+mn-ea"/>
                        </a:rPr>
                        <a:t>原</a:t>
                      </a:r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2000" b="1" dirty="0" smtClean="0">
                          <a:latin typeface="+mn-ea"/>
                          <a:ea typeface="+mn-ea"/>
                        </a:rPr>
                        <a:t>补码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kumimoji="1" lang="en-US" altLang="zh-CN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lang="en-US" altLang="zh-CN" sz="2000" b="1" dirty="0" smtClean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zh-CN" sz="2000" b="1" dirty="0" smtClean="0"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zh-CN" altLang="en-US" sz="20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kumimoji="1" lang="en-US" altLang="zh-CN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lang="en-US" altLang="zh-CN" sz="2000" b="1" dirty="0" smtClean="0">
                          <a:effectLst/>
                          <a:latin typeface="+mn-ea"/>
                          <a:ea typeface="+mn-ea"/>
                        </a:rPr>
                        <a:t>01</a:t>
                      </a:r>
                      <a:r>
                        <a:rPr lang="en-US" altLang="zh-CN" sz="2000" b="1" dirty="0" smtClean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Y=-3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latin typeface="+mn-ea"/>
                          <a:ea typeface="+mn-ea"/>
                        </a:rPr>
                        <a:t>   原码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en-US" altLang="zh-CN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lang="en-US" altLang="zh-CN" sz="2000" b="1" dirty="0" smtClean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zh-CN" sz="2000" b="1" dirty="0" smtClean="0"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zh-CN" altLang="en-US" sz="20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en-US" altLang="zh-CN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lang="en-US" altLang="zh-CN" sz="2000" b="1" dirty="0" smtClean="0">
                          <a:effectLst/>
                          <a:latin typeface="+mn-ea"/>
                          <a:ea typeface="+mn-ea"/>
                        </a:rPr>
                        <a:t>01</a:t>
                      </a:r>
                      <a:r>
                        <a:rPr lang="en-US" altLang="zh-CN" sz="2000" b="1" dirty="0" smtClean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7272">
                <a:tc vMerge="1">
                  <a:txBody>
                    <a:bodyPr/>
                    <a:lstStyle/>
                    <a:p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latin typeface="+mn-ea"/>
                          <a:ea typeface="+mn-ea"/>
                        </a:rPr>
                        <a:t>   补码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en-US" altLang="zh-CN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lang="en-US" altLang="zh-CN" sz="2000" b="1" dirty="0" smtClean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zh-CN" sz="2000" b="1" dirty="0" smtClean="0">
                          <a:effectLst/>
                          <a:latin typeface="+mn-ea"/>
                          <a:ea typeface="+mn-ea"/>
                        </a:rPr>
                        <a:t>01</a:t>
                      </a:r>
                      <a:endParaRPr lang="zh-CN" altLang="en-US" sz="20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en-US" altLang="zh-CN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lang="en-US" altLang="zh-CN" sz="2000" b="1" dirty="0" smtClean="0"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en-US" altLang="zh-CN" sz="2000" b="1" dirty="0" smtClean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3" name="Text Box 723"/>
          <p:cNvSpPr txBox="1">
            <a:spLocks noChangeArrowheads="1"/>
          </p:cNvSpPr>
          <p:nvPr/>
        </p:nvSpPr>
        <p:spPr bwMode="auto">
          <a:xfrm>
            <a:off x="3419872" y="3971536"/>
            <a:ext cx="1152128" cy="1008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14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rgbClr val="990099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rgbClr val="FF3399"/>
                </a:solidFill>
              </a:rPr>
              <a:t>0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chemeClr val="accent2"/>
                </a:solidFill>
              </a:rPr>
              <a:t>+6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14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rgbClr val="990099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rgbClr val="FF3399"/>
                </a:solidFill>
              </a:rPr>
              <a:t>0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chemeClr val="accent2"/>
                </a:solidFill>
              </a:rPr>
              <a:t>-6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14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rgbClr val="990099"/>
                </a:solidFill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rgbClr val="FF3399"/>
                </a:solidFill>
              </a:rPr>
              <a:t>0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chemeClr val="accent2"/>
                </a:solidFill>
              </a:rPr>
              <a:t>-6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54" name="Text Box 723"/>
          <p:cNvSpPr txBox="1">
            <a:spLocks noChangeArrowheads="1"/>
          </p:cNvSpPr>
          <p:nvPr/>
        </p:nvSpPr>
        <p:spPr bwMode="auto">
          <a:xfrm>
            <a:off x="4572000" y="3971611"/>
            <a:ext cx="1152128" cy="10080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14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10</a:t>
            </a:r>
            <a:r>
              <a:rPr lang="en-US" altLang="zh-CN" sz="2000" dirty="0" smtClean="0">
                <a:solidFill>
                  <a:srgbClr val="FF3399"/>
                </a:solidFill>
              </a:rPr>
              <a:t>0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rgbClr val="990099"/>
                </a:solidFill>
              </a:rPr>
              <a:t>+4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14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10</a:t>
            </a:r>
            <a:r>
              <a:rPr lang="en-US" altLang="zh-CN" sz="2000" dirty="0" smtClean="0">
                <a:solidFill>
                  <a:srgbClr val="FF3399"/>
                </a:solidFill>
              </a:rPr>
              <a:t>0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rgbClr val="990099"/>
                </a:solidFill>
              </a:rPr>
              <a:t>-4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14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10</a:t>
            </a:r>
            <a:r>
              <a:rPr lang="en-US" altLang="zh-CN" sz="2000" dirty="0" smtClean="0">
                <a:solidFill>
                  <a:srgbClr val="FF3399"/>
                </a:solidFill>
              </a:rPr>
              <a:t>0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rgbClr val="990099"/>
                </a:solidFill>
              </a:rPr>
              <a:t>-4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55" name="Text Box 723"/>
          <p:cNvSpPr txBox="1">
            <a:spLocks noChangeArrowheads="1"/>
          </p:cNvSpPr>
          <p:nvPr/>
        </p:nvSpPr>
        <p:spPr bwMode="auto">
          <a:xfrm>
            <a:off x="6444208" y="3971611"/>
            <a:ext cx="1152128" cy="10080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14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rgbClr val="FF3399"/>
                </a:solidFill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en-US" altLang="zh-CN" sz="2000" dirty="0" smtClean="0">
                <a:solidFill>
                  <a:srgbClr val="990099"/>
                </a:solidFill>
              </a:rPr>
              <a:t>1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chemeClr val="accent2"/>
                </a:solidFill>
              </a:rPr>
              <a:t>+1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14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rgbClr val="FF3399"/>
                </a:solidFill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en-US" altLang="zh-CN" sz="2000" dirty="0" smtClean="0">
                <a:solidFill>
                  <a:srgbClr val="990099"/>
                </a:solidFill>
              </a:rPr>
              <a:t>1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chemeClr val="accent2"/>
                </a:solidFill>
              </a:rPr>
              <a:t>-1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14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rgbClr val="FF3399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rgbClr val="990099"/>
                </a:solidFill>
              </a:rPr>
              <a:t>0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chemeClr val="accent2"/>
                </a:solidFill>
              </a:rPr>
              <a:t>-2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56" name="Text Box 723"/>
          <p:cNvSpPr txBox="1">
            <a:spLocks noChangeArrowheads="1"/>
          </p:cNvSpPr>
          <p:nvPr/>
        </p:nvSpPr>
        <p:spPr bwMode="auto">
          <a:xfrm>
            <a:off x="7596336" y="3971611"/>
            <a:ext cx="1152128" cy="10080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14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rgbClr val="FF3399"/>
                </a:solidFill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</a:rPr>
              <a:t>00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rgbClr val="990099"/>
                </a:solidFill>
              </a:rPr>
              <a:t>+0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14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rgbClr val="FF3399"/>
                </a:solidFill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</a:rPr>
              <a:t>00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rgbClr val="990099"/>
                </a:solidFill>
              </a:rPr>
              <a:t>-0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14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rgbClr val="FF3399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11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rgbClr val="990099"/>
                </a:solidFill>
              </a:rPr>
              <a:t>-1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57" name="AutoShape 40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50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4" grpId="0"/>
      <p:bldP spid="45" grpId="0"/>
      <p:bldP spid="46" grpId="0"/>
      <p:bldP spid="53" grpId="0"/>
      <p:bldP spid="54" grpId="0"/>
      <p:bldP spid="55" grpId="0"/>
      <p:bldP spid="5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097D-065B-4F37-BE07-89E302AD014A}" type="slidenum">
              <a:rPr lang="en-US" altLang="zh-CN"/>
              <a:pPr/>
              <a:t>72</a:t>
            </a:fld>
            <a:endParaRPr lang="en-US" altLang="zh-CN" dirty="0"/>
          </a:p>
        </p:txBody>
      </p:sp>
      <p:sp>
        <p:nvSpPr>
          <p:cNvPr id="442372" name="Text Box 4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位扩展运算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2373" name="Text Box 5"/>
          <p:cNvSpPr txBox="1">
            <a:spLocks noChangeArrowheads="1"/>
          </p:cNvSpPr>
          <p:nvPr/>
        </p:nvSpPr>
        <p:spPr bwMode="auto">
          <a:xfrm>
            <a:off x="179388" y="90872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运算的功能：</a:t>
            </a:r>
            <a:r>
              <a:rPr lang="zh-CN" altLang="en-US" u="sng" dirty="0" smtClean="0">
                <a:solidFill>
                  <a:schemeClr val="tx1"/>
                </a:solidFill>
              </a:rPr>
              <a:t>增加</a:t>
            </a:r>
            <a:r>
              <a:rPr lang="zh-CN" altLang="en-US" dirty="0" smtClean="0">
                <a:solidFill>
                  <a:schemeClr val="tx1"/>
                </a:solidFill>
              </a:rPr>
              <a:t>机器数的位数，</a:t>
            </a:r>
            <a:r>
              <a:rPr lang="zh-CN" altLang="en-US" u="sng" dirty="0" smtClean="0">
                <a:solidFill>
                  <a:schemeClr val="tx1"/>
                </a:solidFill>
              </a:rPr>
              <a:t>保持</a:t>
            </a:r>
            <a:r>
              <a:rPr lang="zh-CN" altLang="en-US" dirty="0" smtClean="0">
                <a:solidFill>
                  <a:schemeClr val="tx1"/>
                </a:solidFill>
              </a:rPr>
              <a:t>真值不变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42375" name="Text Box 7"/>
          <p:cNvSpPr txBox="1">
            <a:spLocks noChangeArrowheads="1"/>
          </p:cNvSpPr>
          <p:nvPr/>
        </p:nvSpPr>
        <p:spPr bwMode="auto">
          <a:xfrm>
            <a:off x="179388" y="1412776"/>
            <a:ext cx="882176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运算规则：</a:t>
            </a:r>
            <a:r>
              <a:rPr lang="en-US" altLang="zh-CN" dirty="0" smtClean="0">
                <a:solidFill>
                  <a:schemeClr val="accent2"/>
                </a:solidFill>
              </a:rPr>
              <a:t>  </a:t>
            </a:r>
            <a:r>
              <a:rPr lang="zh-CN" altLang="en-US" dirty="0" smtClean="0">
                <a:solidFill>
                  <a:schemeClr val="accent2"/>
                </a:solidFill>
              </a:rPr>
              <a:t>零扩展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机器数高位补</a:t>
            </a:r>
            <a:r>
              <a:rPr lang="en-US" altLang="zh-CN" u="sng" dirty="0" smtClean="0">
                <a:solidFill>
                  <a:srgbClr val="990099"/>
                </a:solidFill>
              </a:rPr>
              <a:t>0</a:t>
            </a:r>
            <a:r>
              <a:rPr lang="en-US" altLang="zh-CN" dirty="0" smtClean="0">
                <a:solidFill>
                  <a:srgbClr val="990099"/>
                </a:solidFill>
              </a:rPr>
              <a:t>        </a:t>
            </a:r>
            <a:r>
              <a:rPr lang="zh-CN" altLang="en-US" sz="1800" dirty="0" smtClean="0">
                <a:solidFill>
                  <a:schemeClr val="tx1"/>
                </a:solidFill>
              </a:rPr>
              <a:t>←无符号数扩展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         符号扩展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机器数高位补</a:t>
            </a:r>
            <a:r>
              <a:rPr lang="zh-CN" altLang="en-US" u="sng" dirty="0" smtClean="0">
                <a:solidFill>
                  <a:srgbClr val="990099"/>
                </a:solidFill>
              </a:rPr>
              <a:t>符号位</a:t>
            </a:r>
            <a:r>
              <a:rPr lang="zh-CN" altLang="en-US" dirty="0" smtClean="0">
                <a:solidFill>
                  <a:srgbClr val="990099"/>
                </a:solidFill>
              </a:rPr>
              <a:t>   </a:t>
            </a:r>
            <a:r>
              <a:rPr lang="zh-CN" altLang="en-US" sz="1800" dirty="0" smtClean="0">
                <a:solidFill>
                  <a:schemeClr val="tx1"/>
                </a:solidFill>
              </a:rPr>
              <a:t>←有符号数</a:t>
            </a:r>
            <a:r>
              <a:rPr lang="zh-CN" altLang="en-US" sz="1800" dirty="0">
                <a:solidFill>
                  <a:schemeClr val="tx1"/>
                </a:solidFill>
              </a:rPr>
              <a:t>扩展</a:t>
            </a:r>
          </a:p>
        </p:txBody>
      </p: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842592"/>
              </p:ext>
            </p:extLst>
          </p:nvPr>
        </p:nvGraphicFramePr>
        <p:xfrm>
          <a:off x="1259631" y="2420888"/>
          <a:ext cx="4392488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584176"/>
                <a:gridCol w="1584176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示 例</a:t>
                      </a:r>
                      <a:endParaRPr lang="zh-CN" altLang="en-US" sz="2000" b="1" dirty="0">
                        <a:solidFill>
                          <a:srgbClr val="9900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D=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1101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D=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1101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零扩展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Q=</a:t>
                      </a:r>
                      <a:r>
                        <a:rPr lang="en-US" altLang="zh-CN" sz="2000" b="1" dirty="0" smtClean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000</a:t>
                      </a:r>
                      <a:r>
                        <a:rPr lang="en-US" altLang="zh-CN" sz="2000" b="1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1101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Q=</a:t>
                      </a:r>
                      <a:r>
                        <a:rPr lang="en-US" altLang="zh-CN" sz="2000" b="1" dirty="0" smtClean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000</a:t>
                      </a:r>
                      <a:r>
                        <a:rPr lang="en-US" altLang="zh-CN" sz="2000" b="1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1101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92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符号扩展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Q=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000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1101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Q=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111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1101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0" name="Text Box 429"/>
          <p:cNvSpPr txBox="1">
            <a:spLocks noChangeArrowheads="1"/>
          </p:cNvSpPr>
          <p:nvPr/>
        </p:nvSpPr>
        <p:spPr bwMode="auto">
          <a:xfrm>
            <a:off x="179388" y="358612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*</a:t>
            </a:r>
            <a:r>
              <a:rPr lang="zh-CN" altLang="en-US" dirty="0" smtClean="0">
                <a:solidFill>
                  <a:srgbClr val="C00000"/>
                </a:solidFill>
              </a:rPr>
              <a:t>运算的逻辑实现：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输出逻辑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内部电路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099356"/>
              </p:ext>
            </p:extLst>
          </p:nvPr>
        </p:nvGraphicFramePr>
        <p:xfrm>
          <a:off x="5724128" y="2420888"/>
          <a:ext cx="3168352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/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输出信号的逻辑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zh-CN" sz="1800" b="1" baseline="-14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n+k</a:t>
                      </a: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zh-CN" sz="1800" b="1" baseline="-14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  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n-1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~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n-1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zh-CN" sz="1800" b="1" baseline="-14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n+k</a:t>
                      </a: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zh-CN" sz="1800" b="1" baseline="-14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n-1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n-1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n-1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53" name="组合 52"/>
          <p:cNvGrpSpPr/>
          <p:nvPr/>
        </p:nvGrpSpPr>
        <p:grpSpPr>
          <a:xfrm>
            <a:off x="2912396" y="3946166"/>
            <a:ext cx="2883740" cy="1643074"/>
            <a:chOff x="1473946" y="3298094"/>
            <a:chExt cx="2883740" cy="1643074"/>
          </a:xfrm>
        </p:grpSpPr>
        <p:sp>
          <p:nvSpPr>
            <p:cNvPr id="54" name="矩形 53"/>
            <p:cNvSpPr/>
            <p:nvPr/>
          </p:nvSpPr>
          <p:spPr bwMode="auto">
            <a:xfrm>
              <a:off x="1473946" y="3798160"/>
              <a:ext cx="2666006" cy="714380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5" name="Text Box 399"/>
            <p:cNvSpPr txBox="1">
              <a:spLocks noChangeArrowheads="1"/>
            </p:cNvSpPr>
            <p:nvPr/>
          </p:nvSpPr>
          <p:spPr bwMode="auto">
            <a:xfrm>
              <a:off x="2619804" y="3298094"/>
              <a:ext cx="1737882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0800" tIns="10800" rIns="18000" bIns="10800" anchor="t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D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D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b="0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D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 bwMode="auto">
            <a:xfrm rot="5400000">
              <a:off x="3887984" y="3690209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 rot="5400000">
              <a:off x="3887985" y="4618903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 rot="5400000">
              <a:off x="3097485" y="3691003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 rot="5400000">
              <a:off x="3095103" y="4616399"/>
              <a:ext cx="214314" cy="317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 rot="5400000">
              <a:off x="2591841" y="3691003"/>
              <a:ext cx="215108" cy="7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 rot="5400000">
              <a:off x="2591047" y="4618109"/>
              <a:ext cx="214314" cy="317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7" name="Text Box 399"/>
            <p:cNvSpPr txBox="1">
              <a:spLocks noChangeArrowheads="1"/>
            </p:cNvSpPr>
            <p:nvPr/>
          </p:nvSpPr>
          <p:spPr bwMode="auto">
            <a:xfrm>
              <a:off x="3494160" y="3536568"/>
              <a:ext cx="28575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 smtClean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8" name="Text Box 399"/>
            <p:cNvSpPr txBox="1">
              <a:spLocks noChangeArrowheads="1"/>
            </p:cNvSpPr>
            <p:nvPr/>
          </p:nvSpPr>
          <p:spPr bwMode="auto">
            <a:xfrm>
              <a:off x="3494160" y="4459142"/>
              <a:ext cx="28575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 smtClean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71" name="Text Box 399"/>
            <p:cNvSpPr txBox="1">
              <a:spLocks noChangeArrowheads="1"/>
            </p:cNvSpPr>
            <p:nvPr/>
          </p:nvSpPr>
          <p:spPr bwMode="auto">
            <a:xfrm>
              <a:off x="1473946" y="4655416"/>
              <a:ext cx="2738014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36000" tIns="10800" rIns="18000" bIns="10800" anchor="t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Q</a:t>
              </a:r>
              <a:r>
                <a:rPr lang="en-US" altLang="zh-CN" sz="2000" baseline="-14000" dirty="0" err="1" smtClean="0">
                  <a:solidFill>
                    <a:schemeClr val="tx1"/>
                  </a:solidFill>
                </a:rPr>
                <a:t>n+k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600" b="0" dirty="0" smtClean="0">
                  <a:solidFill>
                    <a:schemeClr val="tx1"/>
                  </a:solidFill>
                </a:rPr>
                <a:t>… 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Q</a:t>
              </a:r>
              <a:r>
                <a:rPr lang="en-US" altLang="zh-CN" sz="2000" baseline="-14000" dirty="0" err="1" smtClean="0">
                  <a:solidFill>
                    <a:schemeClr val="tx1"/>
                  </a:solidFill>
                </a:rPr>
                <a:t>n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Q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b="0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Q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 bwMode="auto">
            <a:xfrm rot="16200000" flipH="1">
              <a:off x="2232596" y="4619696"/>
              <a:ext cx="214314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 rot="5400000">
              <a:off x="1513309" y="4618903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4" name="Text Box 399"/>
            <p:cNvSpPr txBox="1">
              <a:spLocks noChangeArrowheads="1"/>
            </p:cNvSpPr>
            <p:nvPr/>
          </p:nvSpPr>
          <p:spPr bwMode="auto">
            <a:xfrm>
              <a:off x="1835696" y="4464915"/>
              <a:ext cx="28575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 smtClean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5652120" y="3946166"/>
            <a:ext cx="3456384" cy="1643074"/>
            <a:chOff x="4427984" y="3298094"/>
            <a:chExt cx="3456384" cy="1643074"/>
          </a:xfrm>
        </p:grpSpPr>
        <p:cxnSp>
          <p:nvCxnSpPr>
            <p:cNvPr id="121" name="直接连接符 120"/>
            <p:cNvCxnSpPr/>
            <p:nvPr/>
          </p:nvCxnSpPr>
          <p:spPr bwMode="auto">
            <a:xfrm>
              <a:off x="4787902" y="3904133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22" name="Text Box 160"/>
            <p:cNvSpPr txBox="1">
              <a:spLocks noChangeArrowheads="1"/>
            </p:cNvSpPr>
            <p:nvPr/>
          </p:nvSpPr>
          <p:spPr bwMode="auto">
            <a:xfrm>
              <a:off x="4427984" y="3742432"/>
              <a:ext cx="360040" cy="2844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op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 bwMode="auto">
            <a:xfrm>
              <a:off x="5000628" y="3798160"/>
              <a:ext cx="2666006" cy="714380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4" name="Text Box 399"/>
            <p:cNvSpPr txBox="1">
              <a:spLocks noChangeArrowheads="1"/>
            </p:cNvSpPr>
            <p:nvPr/>
          </p:nvSpPr>
          <p:spPr bwMode="auto">
            <a:xfrm>
              <a:off x="6146486" y="3298094"/>
              <a:ext cx="1737882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0800" tIns="10800" rIns="18000" bIns="10800" anchor="t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D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D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b="0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D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25" name="直接连接符 124"/>
            <p:cNvCxnSpPr/>
            <p:nvPr/>
          </p:nvCxnSpPr>
          <p:spPr bwMode="auto">
            <a:xfrm rot="5400000">
              <a:off x="7414666" y="3690209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 rot="5400000">
              <a:off x="7414667" y="4618903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 rot="5400000">
              <a:off x="6624167" y="3691003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8" name="直接连接符 127"/>
            <p:cNvCxnSpPr/>
            <p:nvPr/>
          </p:nvCxnSpPr>
          <p:spPr bwMode="auto">
            <a:xfrm rot="5400000">
              <a:off x="6621785" y="4616399"/>
              <a:ext cx="214314" cy="317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 bwMode="auto">
            <a:xfrm rot="5400000">
              <a:off x="6118523" y="3691003"/>
              <a:ext cx="215108" cy="7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 rot="5400000">
              <a:off x="6117729" y="4618109"/>
              <a:ext cx="214314" cy="317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1" name="Text Box 399"/>
            <p:cNvSpPr txBox="1">
              <a:spLocks noChangeArrowheads="1"/>
            </p:cNvSpPr>
            <p:nvPr/>
          </p:nvSpPr>
          <p:spPr bwMode="auto">
            <a:xfrm>
              <a:off x="7020842" y="3536568"/>
              <a:ext cx="28575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 smtClean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32" name="Text Box 399"/>
            <p:cNvSpPr txBox="1">
              <a:spLocks noChangeArrowheads="1"/>
            </p:cNvSpPr>
            <p:nvPr/>
          </p:nvSpPr>
          <p:spPr bwMode="auto">
            <a:xfrm>
              <a:off x="7020842" y="4459142"/>
              <a:ext cx="28575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 smtClean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33" name="Text Box 399"/>
            <p:cNvSpPr txBox="1">
              <a:spLocks noChangeArrowheads="1"/>
            </p:cNvSpPr>
            <p:nvPr/>
          </p:nvSpPr>
          <p:spPr bwMode="auto">
            <a:xfrm>
              <a:off x="5000628" y="4655416"/>
              <a:ext cx="2738014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36000" tIns="10800" rIns="18000" bIns="10800" anchor="t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Q</a:t>
              </a:r>
              <a:r>
                <a:rPr lang="en-US" altLang="zh-CN" sz="2000" baseline="-14000" dirty="0" err="1" smtClean="0">
                  <a:solidFill>
                    <a:schemeClr val="tx1"/>
                  </a:solidFill>
                </a:rPr>
                <a:t>n+k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600" b="0" dirty="0" smtClean="0">
                  <a:solidFill>
                    <a:schemeClr val="tx1"/>
                  </a:solidFill>
                </a:rPr>
                <a:t>… 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Q</a:t>
              </a:r>
              <a:r>
                <a:rPr lang="en-US" altLang="zh-CN" sz="2000" baseline="-14000" dirty="0" err="1" smtClean="0">
                  <a:solidFill>
                    <a:schemeClr val="tx1"/>
                  </a:solidFill>
                </a:rPr>
                <a:t>n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Q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b="0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Q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4" name="直接连接符 133"/>
            <p:cNvCxnSpPr/>
            <p:nvPr/>
          </p:nvCxnSpPr>
          <p:spPr bwMode="auto">
            <a:xfrm rot="16200000" flipH="1">
              <a:off x="5759278" y="4619696"/>
              <a:ext cx="214314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5" name="直接连接符 134"/>
            <p:cNvCxnSpPr/>
            <p:nvPr/>
          </p:nvCxnSpPr>
          <p:spPr bwMode="auto">
            <a:xfrm rot="5400000">
              <a:off x="5039991" y="4618903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6" name="Text Box 399"/>
            <p:cNvSpPr txBox="1">
              <a:spLocks noChangeArrowheads="1"/>
            </p:cNvSpPr>
            <p:nvPr/>
          </p:nvSpPr>
          <p:spPr bwMode="auto">
            <a:xfrm>
              <a:off x="5362378" y="4464915"/>
              <a:ext cx="28575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 smtClean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6228184" y="4437113"/>
            <a:ext cx="2512869" cy="720079"/>
            <a:chOff x="5009748" y="3789041"/>
            <a:chExt cx="2512869" cy="720079"/>
          </a:xfrm>
        </p:grpSpPr>
        <p:cxnSp>
          <p:nvCxnSpPr>
            <p:cNvPr id="138" name="直接连接符 137"/>
            <p:cNvCxnSpPr/>
            <p:nvPr/>
          </p:nvCxnSpPr>
          <p:spPr bwMode="auto">
            <a:xfrm rot="5400000">
              <a:off x="7164633" y="4146229"/>
              <a:ext cx="714380" cy="1588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 bwMode="auto">
            <a:xfrm rot="5400000">
              <a:off x="6372546" y="4146229"/>
              <a:ext cx="714380" cy="1588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直接连接符 139"/>
            <p:cNvCxnSpPr/>
            <p:nvPr/>
          </p:nvCxnSpPr>
          <p:spPr bwMode="auto">
            <a:xfrm rot="16200000" flipH="1">
              <a:off x="5869282" y="4146229"/>
              <a:ext cx="714380" cy="3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1" name="Text Box 399"/>
            <p:cNvSpPr txBox="1">
              <a:spLocks noChangeArrowheads="1"/>
            </p:cNvSpPr>
            <p:nvPr/>
          </p:nvSpPr>
          <p:spPr bwMode="auto">
            <a:xfrm>
              <a:off x="7020842" y="4005064"/>
              <a:ext cx="28575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 smtClean="0"/>
                <a:t>…</a:t>
              </a:r>
            </a:p>
          </p:txBody>
        </p:sp>
        <p:cxnSp>
          <p:nvCxnSpPr>
            <p:cNvPr id="142" name="直接连接符 141"/>
            <p:cNvCxnSpPr/>
            <p:nvPr/>
          </p:nvCxnSpPr>
          <p:spPr bwMode="auto">
            <a:xfrm>
              <a:off x="5146354" y="4365104"/>
              <a:ext cx="714380" cy="1588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直接连接符 142"/>
            <p:cNvCxnSpPr/>
            <p:nvPr/>
          </p:nvCxnSpPr>
          <p:spPr bwMode="auto">
            <a:xfrm flipV="1">
              <a:off x="5146354" y="4365104"/>
              <a:ext cx="0" cy="144016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 flipV="1">
              <a:off x="5866434" y="4365104"/>
              <a:ext cx="0" cy="144016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 flipV="1">
              <a:off x="5506394" y="4365104"/>
              <a:ext cx="0" cy="144016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>
              <a:off x="5580112" y="4202702"/>
              <a:ext cx="0" cy="156703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sp>
          <p:nvSpPr>
            <p:cNvPr id="147" name="Text Box 399"/>
            <p:cNvSpPr txBox="1">
              <a:spLocks noChangeArrowheads="1"/>
            </p:cNvSpPr>
            <p:nvPr/>
          </p:nvSpPr>
          <p:spPr bwMode="auto">
            <a:xfrm>
              <a:off x="5398826" y="4009486"/>
              <a:ext cx="354091" cy="2143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48" name="直接连接符 147"/>
            <p:cNvCxnSpPr/>
            <p:nvPr/>
          </p:nvCxnSpPr>
          <p:spPr bwMode="auto">
            <a:xfrm>
              <a:off x="5648130" y="3907656"/>
              <a:ext cx="572202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>
              <a:off x="5652120" y="3907585"/>
              <a:ext cx="1" cy="10697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直接连接符 149"/>
            <p:cNvCxnSpPr/>
            <p:nvPr/>
          </p:nvCxnSpPr>
          <p:spPr bwMode="auto">
            <a:xfrm>
              <a:off x="5508104" y="3898090"/>
              <a:ext cx="1" cy="10697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直接连接符 150"/>
            <p:cNvCxnSpPr/>
            <p:nvPr/>
          </p:nvCxnSpPr>
          <p:spPr bwMode="auto">
            <a:xfrm>
              <a:off x="5009748" y="3906862"/>
              <a:ext cx="493796" cy="79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3" name="Text Box 160"/>
          <p:cNvSpPr txBox="1">
            <a:spLocks noChangeArrowheads="1"/>
          </p:cNvSpPr>
          <p:nvPr/>
        </p:nvSpPr>
        <p:spPr bwMode="auto">
          <a:xfrm>
            <a:off x="3779912" y="4523949"/>
            <a:ext cx="4896543" cy="56123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rIns="18000" anchor="ctr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</a:rPr>
              <a:t>种功能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            2</a:t>
            </a:r>
            <a:r>
              <a:rPr lang="zh-CN" altLang="en-US" sz="2000" dirty="0" smtClean="0">
                <a:solidFill>
                  <a:schemeClr val="tx1"/>
                </a:solidFill>
              </a:rPr>
              <a:t>种功能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                         (op=1</a:t>
            </a:r>
            <a:r>
              <a:rPr lang="zh-CN" altLang="en-US" sz="1800" dirty="0" smtClean="0">
                <a:solidFill>
                  <a:schemeClr val="tx1"/>
                </a:solidFill>
              </a:rPr>
              <a:t>为符号扩展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58122" y="4437112"/>
            <a:ext cx="2376263" cy="720079"/>
            <a:chOff x="2626074" y="5733257"/>
            <a:chExt cx="2376263" cy="720079"/>
          </a:xfrm>
        </p:grpSpPr>
        <p:cxnSp>
          <p:nvCxnSpPr>
            <p:cNvPr id="76" name="直接连接符 75"/>
            <p:cNvCxnSpPr/>
            <p:nvPr/>
          </p:nvCxnSpPr>
          <p:spPr bwMode="auto">
            <a:xfrm rot="5400000">
              <a:off x="4644353" y="6090445"/>
              <a:ext cx="714380" cy="1588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 rot="5400000">
              <a:off x="3852266" y="6090445"/>
              <a:ext cx="714380" cy="1588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 rot="16200000" flipH="1">
              <a:off x="3349002" y="6090445"/>
              <a:ext cx="714380" cy="3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8" name="Text Box 399"/>
            <p:cNvSpPr txBox="1">
              <a:spLocks noChangeArrowheads="1"/>
            </p:cNvSpPr>
            <p:nvPr/>
          </p:nvSpPr>
          <p:spPr bwMode="auto">
            <a:xfrm>
              <a:off x="4500562" y="5949280"/>
              <a:ext cx="28575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 smtClean="0"/>
                <a:t>…</a:t>
              </a:r>
            </a:p>
          </p:txBody>
        </p:sp>
        <p:sp>
          <p:nvSpPr>
            <p:cNvPr id="109" name="Text Box 160"/>
            <p:cNvSpPr txBox="1">
              <a:spLocks noChangeArrowheads="1"/>
            </p:cNvSpPr>
            <p:nvPr/>
          </p:nvSpPr>
          <p:spPr bwMode="auto">
            <a:xfrm>
              <a:off x="2699670" y="5820828"/>
              <a:ext cx="936226" cy="20046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GND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或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D</a:t>
              </a:r>
              <a:r>
                <a:rPr lang="en-US" altLang="zh-CN" sz="1600" baseline="-18000" dirty="0" smtClean="0">
                  <a:solidFill>
                    <a:schemeClr val="tx1"/>
                  </a:solidFill>
                </a:rPr>
                <a:t>n-1</a:t>
              </a:r>
              <a:endParaRPr lang="en-US" altLang="zh-CN" sz="1600" baseline="-18000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直接连接符 111"/>
            <p:cNvCxnSpPr/>
            <p:nvPr/>
          </p:nvCxnSpPr>
          <p:spPr bwMode="auto">
            <a:xfrm>
              <a:off x="2626074" y="6309320"/>
              <a:ext cx="714380" cy="1588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 flipV="1">
              <a:off x="2626074" y="6309320"/>
              <a:ext cx="0" cy="144016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直接连接符 113"/>
            <p:cNvCxnSpPr/>
            <p:nvPr/>
          </p:nvCxnSpPr>
          <p:spPr bwMode="auto">
            <a:xfrm flipV="1">
              <a:off x="3346154" y="6309320"/>
              <a:ext cx="0" cy="144016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直接连接符 115"/>
            <p:cNvCxnSpPr/>
            <p:nvPr/>
          </p:nvCxnSpPr>
          <p:spPr bwMode="auto">
            <a:xfrm flipV="1">
              <a:off x="2986114" y="6309320"/>
              <a:ext cx="0" cy="144016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117" name="直接连接符 116"/>
            <p:cNvCxnSpPr>
              <a:stCxn id="2" idx="4"/>
            </p:cNvCxnSpPr>
            <p:nvPr/>
          </p:nvCxnSpPr>
          <p:spPr bwMode="auto">
            <a:xfrm>
              <a:off x="3202138" y="6078127"/>
              <a:ext cx="0" cy="22549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sp>
          <p:nvSpPr>
            <p:cNvPr id="2" name="椭圆 1"/>
            <p:cNvSpPr/>
            <p:nvPr/>
          </p:nvSpPr>
          <p:spPr bwMode="auto">
            <a:xfrm>
              <a:off x="3166134" y="6015249"/>
              <a:ext cx="72008" cy="62878"/>
            </a:xfrm>
            <a:prstGeom prst="ellips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7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0" name="Text Box 216"/>
          <p:cNvSpPr txBox="1">
            <a:spLocks noChangeArrowheads="1"/>
          </p:cNvSpPr>
          <p:nvPr/>
        </p:nvSpPr>
        <p:spPr bwMode="auto">
          <a:xfrm>
            <a:off x="179389" y="5847655"/>
            <a:ext cx="4410884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   </a:t>
            </a:r>
            <a:r>
              <a:rPr lang="zh-CN" altLang="en-US" dirty="0" smtClean="0"/>
              <a:t>作业</a:t>
            </a:r>
            <a:r>
              <a:rPr lang="en-US" altLang="zh-CN" dirty="0" smtClean="0"/>
              <a:t>2-3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P87—23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26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27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7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5" grpId="0"/>
      <p:bldP spid="70" grpId="0"/>
      <p:bldP spid="153" grpId="0"/>
      <p:bldP spid="153" grpId="1"/>
      <p:bldP spid="8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83568" y="3639581"/>
            <a:ext cx="1368152" cy="2259363"/>
            <a:chOff x="683568" y="3639581"/>
            <a:chExt cx="1368152" cy="2259363"/>
          </a:xfrm>
        </p:grpSpPr>
        <p:sp>
          <p:nvSpPr>
            <p:cNvPr id="26" name="Rectangle 172"/>
            <p:cNvSpPr>
              <a:spLocks noChangeArrowheads="1"/>
            </p:cNvSpPr>
            <p:nvPr/>
          </p:nvSpPr>
          <p:spPr bwMode="auto">
            <a:xfrm>
              <a:off x="1375445" y="3639581"/>
              <a:ext cx="676275" cy="612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7" name="Rectangle 175"/>
            <p:cNvSpPr>
              <a:spLocks noChangeArrowheads="1"/>
            </p:cNvSpPr>
            <p:nvPr/>
          </p:nvSpPr>
          <p:spPr bwMode="auto">
            <a:xfrm>
              <a:off x="683568" y="5611606"/>
              <a:ext cx="676275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Rectangle 176"/>
            <p:cNvSpPr>
              <a:spLocks noChangeArrowheads="1"/>
            </p:cNvSpPr>
            <p:nvPr/>
          </p:nvSpPr>
          <p:spPr bwMode="auto">
            <a:xfrm>
              <a:off x="1834505" y="4303732"/>
              <a:ext cx="215900" cy="287338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9" name="Rectangle 177"/>
            <p:cNvSpPr>
              <a:spLocks noChangeArrowheads="1"/>
            </p:cNvSpPr>
            <p:nvPr/>
          </p:nvSpPr>
          <p:spPr bwMode="auto">
            <a:xfrm>
              <a:off x="1618605" y="4956875"/>
              <a:ext cx="431800" cy="287338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0" name="Rectangle 178"/>
            <p:cNvSpPr>
              <a:spLocks noChangeArrowheads="1"/>
            </p:cNvSpPr>
            <p:nvPr/>
          </p:nvSpPr>
          <p:spPr bwMode="auto">
            <a:xfrm>
              <a:off x="1359843" y="5610018"/>
              <a:ext cx="690562" cy="288925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1" name="Rectangle 209"/>
            <p:cNvSpPr>
              <a:spLocks noChangeArrowheads="1"/>
            </p:cNvSpPr>
            <p:nvPr/>
          </p:nvSpPr>
          <p:spPr bwMode="auto">
            <a:xfrm>
              <a:off x="1158230" y="4298288"/>
              <a:ext cx="676275" cy="61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2" name="Rectangle 210"/>
            <p:cNvSpPr>
              <a:spLocks noChangeArrowheads="1"/>
            </p:cNvSpPr>
            <p:nvPr/>
          </p:nvSpPr>
          <p:spPr bwMode="auto">
            <a:xfrm>
              <a:off x="942330" y="4951431"/>
              <a:ext cx="676275" cy="61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2E97-C701-404B-8BE7-893FE5FACAAF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</a:t>
            </a: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定点乘法运算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7320" name="Text Box 8"/>
          <p:cNvSpPr txBox="1">
            <a:spLocks noChangeArrowheads="1"/>
          </p:cNvSpPr>
          <p:nvPr/>
        </p:nvSpPr>
        <p:spPr bwMode="auto">
          <a:xfrm>
            <a:off x="179388" y="908720"/>
            <a:ext cx="8785225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*</a:t>
            </a:r>
            <a:r>
              <a:rPr lang="zh-CN" altLang="en-US" dirty="0" smtClean="0">
                <a:solidFill>
                  <a:srgbClr val="C00000"/>
                </a:solidFill>
              </a:rPr>
              <a:t>基于硬件的实现需求：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</a:t>
            </a:r>
            <a:r>
              <a:rPr lang="zh-CN" altLang="en-US" dirty="0" smtClean="0">
                <a:solidFill>
                  <a:schemeClr val="accent2"/>
                </a:solidFill>
              </a:rPr>
              <a:t>   硬件限制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加法器只有</a:t>
            </a:r>
            <a:r>
              <a:rPr lang="en-US" altLang="zh-CN" u="sng" dirty="0">
                <a:solidFill>
                  <a:schemeClr val="tx1"/>
                </a:solidFill>
              </a:rPr>
              <a:t>2</a:t>
            </a:r>
            <a:r>
              <a:rPr lang="zh-CN" altLang="en-US" u="sng" dirty="0">
                <a:solidFill>
                  <a:schemeClr val="tx1"/>
                </a:solidFill>
              </a:rPr>
              <a:t>个</a:t>
            </a:r>
            <a:r>
              <a:rPr lang="zh-CN" altLang="en-US" u="sng" dirty="0" smtClean="0">
                <a:solidFill>
                  <a:schemeClr val="tx1"/>
                </a:solidFill>
              </a:rPr>
              <a:t>输入</a:t>
            </a:r>
            <a:r>
              <a:rPr lang="zh-CN" altLang="en-US" dirty="0" smtClean="0">
                <a:solidFill>
                  <a:schemeClr val="tx1"/>
                </a:solidFill>
              </a:rPr>
              <a:t>，采用</a:t>
            </a:r>
            <a:r>
              <a:rPr lang="zh-CN" altLang="en-US" u="sng" dirty="0" smtClean="0">
                <a:solidFill>
                  <a:schemeClr val="tx1"/>
                </a:solidFill>
              </a:rPr>
              <a:t>定长运算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</a:rPr>
              <a:t>    实现需求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397321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555775" y="1844824"/>
            <a:ext cx="640883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u="sng" dirty="0" smtClean="0">
                <a:solidFill>
                  <a:srgbClr val="990099"/>
                </a:solidFill>
              </a:rPr>
              <a:t>多次累加</a:t>
            </a:r>
            <a:r>
              <a:rPr lang="zh-CN" altLang="en-US" dirty="0" smtClean="0">
                <a:solidFill>
                  <a:schemeClr val="tx1"/>
                </a:solidFill>
              </a:rPr>
              <a:t>形成乘积，部分积</a:t>
            </a:r>
            <a:r>
              <a:rPr lang="zh-CN" altLang="en-US" u="sng" dirty="0" smtClean="0">
                <a:solidFill>
                  <a:srgbClr val="990099"/>
                </a:solidFill>
              </a:rPr>
              <a:t>移位后再相加</a:t>
            </a:r>
            <a:endParaRPr lang="en-US" altLang="zh-CN" u="sng" dirty="0" smtClean="0">
              <a:solidFill>
                <a:srgbClr val="990099"/>
              </a:solidFill>
            </a:endParaRPr>
          </a:p>
        </p:txBody>
      </p:sp>
      <p:sp>
        <p:nvSpPr>
          <p:cNvPr id="16" name="Text Box 127"/>
          <p:cNvSpPr txBox="1">
            <a:spLocks noChangeArrowheads="1"/>
          </p:cNvSpPr>
          <p:nvPr/>
        </p:nvSpPr>
        <p:spPr bwMode="auto">
          <a:xfrm>
            <a:off x="179388" y="233502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1—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A=111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B=110</a:t>
            </a:r>
            <a:r>
              <a:rPr lang="zh-CN" altLang="en-US" dirty="0" smtClean="0">
                <a:solidFill>
                  <a:schemeClr val="tx1"/>
                </a:solidFill>
              </a:rPr>
              <a:t>，采用定长加法计算</a:t>
            </a:r>
            <a:r>
              <a:rPr lang="en-US" altLang="zh-CN" dirty="0" smtClean="0">
                <a:solidFill>
                  <a:schemeClr val="tx1"/>
                </a:solidFill>
              </a:rPr>
              <a:t>A×B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Group 2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932440"/>
              </p:ext>
            </p:extLst>
          </p:nvPr>
        </p:nvGraphicFramePr>
        <p:xfrm>
          <a:off x="2986088" y="2874755"/>
          <a:ext cx="5978525" cy="3074525"/>
        </p:xfrm>
        <a:graphic>
          <a:graphicData uri="http://schemas.openxmlformats.org/drawingml/2006/table">
            <a:tbl>
              <a:tblPr/>
              <a:tblGrid>
                <a:gridCol w="649287"/>
                <a:gridCol w="1439863"/>
                <a:gridCol w="1441450"/>
                <a:gridCol w="2447925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乘数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部分积高位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部分积低位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000</a:t>
                      </a:r>
                    </a:p>
                  </a:txBody>
                  <a:tcPr marL="90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初始部分积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P0=0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</a:p>
                  </a:txBody>
                  <a:tcPr marL="90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当前乘数位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为加法器的进位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90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当前乘数位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+|A|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</a:txBody>
                  <a:tcPr marL="90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</a:p>
                  </a:txBody>
                  <a:tcPr marL="90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当前乘数位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+|A|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Text Box 212"/>
          <p:cNvSpPr txBox="1">
            <a:spLocks noChangeArrowheads="1"/>
          </p:cNvSpPr>
          <p:nvPr/>
        </p:nvSpPr>
        <p:spPr bwMode="auto">
          <a:xfrm>
            <a:off x="538163" y="2962068"/>
            <a:ext cx="2305050" cy="295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u="sng" dirty="0" smtClean="0">
                <a:solidFill>
                  <a:schemeClr val="tx1"/>
                </a:solidFill>
              </a:rPr>
              <a:t>×  </a:t>
            </a:r>
            <a:r>
              <a:rPr lang="en-US" altLang="zh-CN" u="sng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990099"/>
                </a:solidFill>
              </a:rPr>
              <a:t>0</a:t>
            </a:r>
            <a:r>
              <a:rPr lang="en-US" altLang="zh-CN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990099"/>
                </a:solidFill>
              </a:rPr>
              <a:t>0</a:t>
            </a:r>
            <a:r>
              <a:rPr lang="en-US" altLang="zh-CN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990099"/>
                </a:solidFill>
              </a:rPr>
              <a:t>0 </a:t>
            </a:r>
            <a:r>
              <a:rPr lang="en-US" altLang="zh-CN" sz="2000" dirty="0">
                <a:solidFill>
                  <a:srgbClr val="990099"/>
                </a:solidFill>
              </a:rPr>
              <a:t>…PO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u="sng" dirty="0">
                <a:solidFill>
                  <a:schemeClr val="tx1"/>
                </a:solidFill>
              </a:rPr>
              <a:t>+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0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0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     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 </a:t>
            </a:r>
            <a:r>
              <a:rPr lang="en-US" altLang="zh-CN" sz="2000" dirty="0">
                <a:solidFill>
                  <a:schemeClr val="accent2"/>
                </a:solidFill>
              </a:rPr>
              <a:t>…P1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+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 </a:t>
            </a:r>
            <a:r>
              <a:rPr lang="en-US" altLang="zh-CN" sz="2000" dirty="0">
                <a:solidFill>
                  <a:schemeClr val="accent2"/>
                </a:solidFill>
              </a:rPr>
              <a:t>…P2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+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 </a:t>
            </a:r>
            <a:r>
              <a:rPr lang="en-US" altLang="zh-CN" sz="2000" dirty="0">
                <a:solidFill>
                  <a:schemeClr val="accent2"/>
                </a:solidFill>
              </a:rPr>
              <a:t>…P3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891615" y="3789040"/>
            <a:ext cx="2912633" cy="2017078"/>
            <a:chOff x="3891615" y="3789040"/>
            <a:chExt cx="2912633" cy="2017078"/>
          </a:xfrm>
        </p:grpSpPr>
        <p:sp>
          <p:nvSpPr>
            <p:cNvPr id="19" name="Rectangle 165"/>
            <p:cNvSpPr>
              <a:spLocks noChangeArrowheads="1"/>
            </p:cNvSpPr>
            <p:nvPr/>
          </p:nvSpPr>
          <p:spPr bwMode="auto">
            <a:xfrm>
              <a:off x="3891615" y="3804280"/>
              <a:ext cx="176213" cy="217488"/>
            </a:xfrm>
            <a:prstGeom prst="rect">
              <a:avLst/>
            </a:prstGeom>
            <a:noFill/>
            <a:ln w="15875" algn="ctr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0" name="Rectangle 166"/>
            <p:cNvSpPr>
              <a:spLocks noChangeArrowheads="1"/>
            </p:cNvSpPr>
            <p:nvPr/>
          </p:nvSpPr>
          <p:spPr bwMode="auto">
            <a:xfrm>
              <a:off x="3901140" y="4613905"/>
              <a:ext cx="166688" cy="217488"/>
            </a:xfrm>
            <a:prstGeom prst="rect">
              <a:avLst/>
            </a:prstGeom>
            <a:noFill/>
            <a:ln w="15875" algn="ctr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Rectangle 167"/>
            <p:cNvSpPr>
              <a:spLocks noChangeArrowheads="1"/>
            </p:cNvSpPr>
            <p:nvPr/>
          </p:nvSpPr>
          <p:spPr bwMode="auto">
            <a:xfrm>
              <a:off x="3901140" y="5428293"/>
              <a:ext cx="166688" cy="217488"/>
            </a:xfrm>
            <a:prstGeom prst="rect">
              <a:avLst/>
            </a:prstGeom>
            <a:noFill/>
            <a:ln w="15875" algn="ctr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2" name="Line 168"/>
            <p:cNvSpPr>
              <a:spLocks noChangeShapeType="1"/>
            </p:cNvSpPr>
            <p:nvPr/>
          </p:nvSpPr>
          <p:spPr bwMode="auto">
            <a:xfrm>
              <a:off x="4563129" y="3934455"/>
              <a:ext cx="647701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169"/>
            <p:cNvSpPr>
              <a:spLocks noChangeShapeType="1"/>
            </p:cNvSpPr>
            <p:nvPr/>
          </p:nvSpPr>
          <p:spPr bwMode="auto">
            <a:xfrm>
              <a:off x="4563129" y="4726618"/>
              <a:ext cx="647701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Line 170"/>
            <p:cNvSpPr>
              <a:spLocks noChangeShapeType="1"/>
            </p:cNvSpPr>
            <p:nvPr/>
          </p:nvSpPr>
          <p:spPr bwMode="auto">
            <a:xfrm>
              <a:off x="4563129" y="5518780"/>
              <a:ext cx="647701" cy="28733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Rectangle 167"/>
            <p:cNvSpPr>
              <a:spLocks noChangeArrowheads="1"/>
            </p:cNvSpPr>
            <p:nvPr/>
          </p:nvSpPr>
          <p:spPr bwMode="auto">
            <a:xfrm>
              <a:off x="6637560" y="3789040"/>
              <a:ext cx="166688" cy="217488"/>
            </a:xfrm>
            <a:prstGeom prst="rect">
              <a:avLst/>
            </a:prstGeom>
            <a:noFill/>
            <a:ln w="15875" algn="ctr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20" grpId="0"/>
      <p:bldP spid="15" grpId="0"/>
      <p:bldP spid="16" grpId="0"/>
      <p:bldP spid="3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9766-BABD-4B64-A3AB-D26C5652C2FB}" type="slidenum">
              <a:rPr lang="en-US" altLang="zh-CN"/>
              <a:pPr/>
              <a:t>74</a:t>
            </a:fld>
            <a:endParaRPr lang="en-US" altLang="zh-CN" dirty="0"/>
          </a:p>
        </p:txBody>
      </p:sp>
      <p:sp>
        <p:nvSpPr>
          <p:cNvPr id="277685" name="Text Box 181"/>
          <p:cNvSpPr txBox="1">
            <a:spLocks noChangeArrowheads="1"/>
          </p:cNvSpPr>
          <p:nvPr/>
        </p:nvSpPr>
        <p:spPr bwMode="auto">
          <a:xfrm>
            <a:off x="179388" y="314096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机器乘法的</a:t>
            </a:r>
            <a:r>
              <a:rPr lang="zh-CN" altLang="en-US" dirty="0" smtClean="0">
                <a:solidFill>
                  <a:srgbClr val="C00000"/>
                </a:solidFill>
              </a:rPr>
              <a:t>实现思路：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设乘数数值位数为</a:t>
            </a:r>
            <a:r>
              <a:rPr lang="en-US" altLang="zh-CN" sz="2000" dirty="0">
                <a:solidFill>
                  <a:schemeClr val="tx1"/>
                </a:solidFill>
              </a:rPr>
              <a:t>n-1</a:t>
            </a:r>
            <a:r>
              <a:rPr lang="zh-CN" altLang="en-US" sz="2000" dirty="0">
                <a:solidFill>
                  <a:schemeClr val="tx1"/>
                </a:solidFill>
              </a:rPr>
              <a:t>位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①</a:t>
            </a:r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zh-CN" altLang="en-US" u="sng" dirty="0" smtClean="0">
                <a:solidFill>
                  <a:srgbClr val="990099"/>
                </a:solidFill>
              </a:rPr>
              <a:t>循环</a:t>
            </a:r>
            <a:r>
              <a:rPr lang="en-US" altLang="zh-CN" sz="2000" dirty="0" smtClean="0">
                <a:solidFill>
                  <a:schemeClr val="tx1"/>
                </a:solidFill>
              </a:rPr>
              <a:t>(n-1</a:t>
            </a:r>
            <a:r>
              <a:rPr lang="zh-CN" altLang="en-US" sz="2000" dirty="0" smtClean="0">
                <a:solidFill>
                  <a:schemeClr val="tx1"/>
                </a:solidFill>
              </a:rPr>
              <a:t>次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u="sng" dirty="0">
                <a:solidFill>
                  <a:schemeClr val="accent2"/>
                </a:solidFill>
              </a:rPr>
              <a:t>加法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u="sng" dirty="0">
                <a:solidFill>
                  <a:schemeClr val="accent2"/>
                </a:solidFill>
              </a:rPr>
              <a:t>右移</a:t>
            </a:r>
            <a:r>
              <a:rPr lang="zh-CN" altLang="en-US" dirty="0" smtClean="0">
                <a:solidFill>
                  <a:schemeClr val="tx1"/>
                </a:solidFill>
              </a:rPr>
              <a:t>实现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77689" name="Text Box 185"/>
          <p:cNvSpPr txBox="1">
            <a:spLocks noChangeArrowheads="1"/>
          </p:cNvSpPr>
          <p:nvPr/>
        </p:nvSpPr>
        <p:spPr bwMode="auto">
          <a:xfrm>
            <a:off x="179388" y="406742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11425" indent="-2511425"/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   ②</a:t>
            </a:r>
            <a:r>
              <a:rPr lang="zh-CN" altLang="en-US" dirty="0" smtClean="0">
                <a:solidFill>
                  <a:schemeClr val="tx1"/>
                </a:solidFill>
              </a:rPr>
              <a:t>加法时，根据乘数</a:t>
            </a:r>
            <a:r>
              <a:rPr lang="zh-CN" altLang="en-US" u="sng" dirty="0">
                <a:solidFill>
                  <a:schemeClr val="tx1"/>
                </a:solidFill>
              </a:rPr>
              <a:t>当前位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</a:rPr>
              <a:t>决定加</a:t>
            </a:r>
            <a:r>
              <a:rPr lang="en-US" altLang="zh-CN" sz="2000" dirty="0" smtClean="0">
                <a:solidFill>
                  <a:schemeClr val="tx1"/>
                </a:solidFill>
              </a:rPr>
              <a:t>(n-1</a:t>
            </a:r>
            <a:r>
              <a:rPr lang="zh-CN" altLang="en-US" sz="2000" dirty="0" smtClean="0">
                <a:solidFill>
                  <a:schemeClr val="tx1"/>
                </a:solidFill>
              </a:rPr>
              <a:t>位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u="sng" dirty="0" smtClean="0">
                <a:solidFill>
                  <a:srgbClr val="990099"/>
                </a:solidFill>
              </a:rPr>
              <a:t>被乘数</a:t>
            </a:r>
            <a:r>
              <a:rPr lang="zh-CN" altLang="en-US" dirty="0" smtClean="0">
                <a:solidFill>
                  <a:schemeClr val="tx1"/>
                </a:solidFill>
              </a:rPr>
              <a:t>或</a:t>
            </a:r>
            <a:r>
              <a:rPr lang="en-US" altLang="zh-CN" u="sng" dirty="0">
                <a:solidFill>
                  <a:srgbClr val="990099"/>
                </a:solidFill>
              </a:rPr>
              <a:t>0</a:t>
            </a:r>
            <a:endParaRPr lang="zh-CN" altLang="en-US" u="sng" dirty="0">
              <a:solidFill>
                <a:srgbClr val="990099"/>
              </a:solidFill>
            </a:endParaRPr>
          </a:p>
        </p:txBody>
      </p:sp>
      <p:sp>
        <p:nvSpPr>
          <p:cNvPr id="277690" name="Text Box 186"/>
          <p:cNvSpPr txBox="1">
            <a:spLocks noChangeArrowheads="1"/>
          </p:cNvSpPr>
          <p:nvPr/>
        </p:nvSpPr>
        <p:spPr bwMode="auto">
          <a:xfrm>
            <a:off x="179388" y="4508004"/>
            <a:ext cx="878534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   </a:t>
            </a:r>
            <a:r>
              <a:rPr lang="en-US" altLang="zh-CN" dirty="0">
                <a:solidFill>
                  <a:schemeClr val="tx1"/>
                </a:solidFill>
              </a:rPr>
              <a:t>③</a:t>
            </a:r>
            <a:r>
              <a:rPr lang="zh-CN" altLang="en-US" dirty="0">
                <a:solidFill>
                  <a:schemeClr val="tx1"/>
                </a:solidFill>
              </a:rPr>
              <a:t>右移时</a:t>
            </a:r>
            <a:r>
              <a:rPr lang="zh-CN" altLang="en-US" dirty="0" smtClean="0">
                <a:solidFill>
                  <a:schemeClr val="tx1"/>
                </a:solidFill>
              </a:rPr>
              <a:t>，加法进位、部分积高位、部分积低位</a:t>
            </a:r>
            <a:r>
              <a:rPr lang="zh-CN" altLang="en-US" u="sng" dirty="0" smtClean="0">
                <a:solidFill>
                  <a:srgbClr val="990099"/>
                </a:solidFill>
              </a:rPr>
              <a:t>一起右移</a:t>
            </a:r>
            <a:endParaRPr lang="zh-CN" altLang="en-US" u="sng" dirty="0">
              <a:solidFill>
                <a:srgbClr val="990099"/>
              </a:solidFill>
            </a:endParaRPr>
          </a:p>
        </p:txBody>
      </p:sp>
      <p:sp>
        <p:nvSpPr>
          <p:cNvPr id="277718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 Box 122"/>
          <p:cNvSpPr txBox="1">
            <a:spLocks noChangeArrowheads="1"/>
          </p:cNvSpPr>
          <p:nvPr/>
        </p:nvSpPr>
        <p:spPr bwMode="auto">
          <a:xfrm>
            <a:off x="179388" y="332879"/>
            <a:ext cx="8785225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2—</a:t>
            </a:r>
            <a:r>
              <a:rPr lang="zh-CN" altLang="en-US" sz="2200" dirty="0" smtClean="0">
                <a:solidFill>
                  <a:schemeClr val="tx1"/>
                </a:solidFill>
              </a:rPr>
              <a:t>设</a:t>
            </a:r>
            <a:r>
              <a:rPr lang="en-US" altLang="zh-CN" sz="2200" dirty="0" smtClean="0">
                <a:solidFill>
                  <a:schemeClr val="tx1"/>
                </a:solidFill>
              </a:rPr>
              <a:t>A=a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sz="2200" dirty="0" smtClean="0">
                <a:solidFill>
                  <a:schemeClr val="tx1"/>
                </a:solidFill>
              </a:rPr>
              <a:t>a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sz="2200" dirty="0" smtClean="0">
                <a:solidFill>
                  <a:schemeClr val="tx1"/>
                </a:solidFill>
              </a:rPr>
              <a:t>a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</a:rPr>
              <a:t>、</a:t>
            </a:r>
            <a:r>
              <a:rPr lang="en-US" altLang="zh-CN" sz="2200" dirty="0" smtClean="0">
                <a:solidFill>
                  <a:schemeClr val="tx1"/>
                </a:solidFill>
              </a:rPr>
              <a:t>B=b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</a:rPr>
              <a:t>，写出用定长加法求</a:t>
            </a:r>
            <a:r>
              <a:rPr lang="en-US" altLang="zh-CN" sz="2200" dirty="0" smtClean="0">
                <a:solidFill>
                  <a:schemeClr val="tx1"/>
                </a:solidFill>
              </a:rPr>
              <a:t>A×B</a:t>
            </a:r>
            <a:r>
              <a:rPr lang="zh-CN" altLang="en-US" sz="2200" dirty="0" smtClean="0">
                <a:solidFill>
                  <a:schemeClr val="tx1"/>
                </a:solidFill>
              </a:rPr>
              <a:t>的迭代式</a:t>
            </a:r>
          </a:p>
          <a:p>
            <a:r>
              <a:rPr lang="zh-CN" altLang="en-US" sz="2200" dirty="0" smtClean="0">
                <a:solidFill>
                  <a:schemeClr val="tx1"/>
                </a:solidFill>
              </a:rPr>
              <a:t>        </a:t>
            </a:r>
            <a:r>
              <a:rPr lang="en-US" altLang="zh-CN" sz="2200" dirty="0" smtClean="0">
                <a:solidFill>
                  <a:schemeClr val="tx1"/>
                </a:solidFill>
              </a:rPr>
              <a:t>A×B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5</a:t>
            </a:r>
            <a:r>
              <a:rPr lang="en-US" altLang="zh-CN" sz="2200" dirty="0" smtClean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4</a:t>
            </a:r>
            <a:r>
              <a:rPr lang="en-US" altLang="zh-CN" sz="2200" dirty="0" smtClean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3</a:t>
            </a:r>
            <a:r>
              <a:rPr lang="en-US" altLang="zh-CN" sz="2200" dirty="0" smtClean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sz="2200" dirty="0" smtClean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sz="2200" dirty="0" smtClean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</a:rPr>
              <a:t>           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A×b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sz="2200" dirty="0" smtClean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2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A×b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sz="2200" dirty="0" smtClean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1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A×b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0</a:t>
            </a:r>
            <a:endParaRPr lang="en-US" altLang="zh-CN" sz="2200" dirty="0">
              <a:solidFill>
                <a:schemeClr val="accent2"/>
              </a:solidFill>
            </a:endParaRPr>
          </a:p>
        </p:txBody>
      </p:sp>
      <p:sp>
        <p:nvSpPr>
          <p:cNvPr id="36" name="Text Box 133"/>
          <p:cNvSpPr txBox="1">
            <a:spLocks noChangeArrowheads="1"/>
          </p:cNvSpPr>
          <p:nvPr/>
        </p:nvSpPr>
        <p:spPr bwMode="auto">
          <a:xfrm>
            <a:off x="179388" y="1628527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dirty="0">
                <a:solidFill>
                  <a:schemeClr val="tx1"/>
                </a:solidFill>
              </a:rPr>
              <a:t>            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2</a:t>
            </a:r>
            <a:r>
              <a:rPr lang="en-US" altLang="zh-CN" sz="2200" dirty="0" smtClean="0">
                <a:solidFill>
                  <a:schemeClr val="tx1"/>
                </a:solidFill>
              </a:rPr>
              <a:t>×[A×b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sz="2200" dirty="0" smtClean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A×b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sz="2200" dirty="0" smtClean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A×b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-2</a:t>
            </a:r>
            <a:r>
              <a:rPr lang="en-US" altLang="zh-CN" sz="2200" dirty="0" smtClean="0">
                <a:solidFill>
                  <a:schemeClr val="tx1"/>
                </a:solidFill>
              </a:rPr>
              <a:t>]</a:t>
            </a:r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en-US" altLang="zh-CN" sz="2200" b="0" dirty="0">
                <a:solidFill>
                  <a:schemeClr val="tx1"/>
                </a:solidFill>
              </a:rPr>
              <a:t>           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 </a:t>
            </a:r>
            <a:r>
              <a:rPr lang="zh-CN" altLang="en-US" sz="2200" b="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3</a:t>
            </a:r>
            <a:r>
              <a:rPr lang="en-US" altLang="zh-CN" sz="2200" dirty="0" smtClean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2200" dirty="0" smtClean="0">
                <a:solidFill>
                  <a:schemeClr val="tx1"/>
                </a:solidFill>
              </a:rPr>
              <a:t>×</a:t>
            </a:r>
            <a:r>
              <a:rPr lang="en-US" altLang="zh-CN" sz="2200" dirty="0" smtClean="0">
                <a:solidFill>
                  <a:srgbClr val="990099"/>
                </a:solidFill>
              </a:rPr>
              <a:t>{</a:t>
            </a:r>
            <a:r>
              <a:rPr lang="en-US" altLang="zh-CN" sz="2200" dirty="0" smtClean="0">
                <a:solidFill>
                  <a:schemeClr val="tx1"/>
                </a:solidFill>
              </a:rPr>
              <a:t>A×b</a:t>
            </a:r>
            <a:r>
              <a:rPr lang="en-US" altLang="zh-CN" sz="2200" baseline="-20000" dirty="0" smtClean="0">
                <a:solidFill>
                  <a:schemeClr val="tx1"/>
                </a:solidFill>
              </a:rPr>
              <a:t>2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2200" dirty="0" smtClean="0">
                <a:solidFill>
                  <a:schemeClr val="tx1"/>
                </a:solidFill>
              </a:rPr>
              <a:t>×</a:t>
            </a:r>
            <a:r>
              <a:rPr lang="en-US" altLang="zh-CN" sz="2200" dirty="0" smtClean="0">
                <a:solidFill>
                  <a:srgbClr val="C00000"/>
                </a:solidFill>
              </a:rPr>
              <a:t>[</a:t>
            </a:r>
            <a:r>
              <a:rPr lang="en-US" altLang="zh-CN" sz="2200" dirty="0" smtClean="0">
                <a:solidFill>
                  <a:schemeClr val="tx1"/>
                </a:solidFill>
              </a:rPr>
              <a:t>A×b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1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2200" dirty="0" smtClean="0">
                <a:solidFill>
                  <a:schemeClr val="tx1"/>
                </a:solidFill>
              </a:rPr>
              <a:t>×(A×b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  <a:r>
              <a:rPr lang="en-US" altLang="zh-CN" sz="2200" dirty="0">
                <a:solidFill>
                  <a:srgbClr val="C00000"/>
                </a:solidFill>
              </a:rPr>
              <a:t>]</a:t>
            </a:r>
            <a:r>
              <a:rPr lang="en-US" altLang="zh-CN" sz="2200" dirty="0">
                <a:solidFill>
                  <a:srgbClr val="990099"/>
                </a:solidFill>
              </a:rPr>
              <a:t>}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753171" y="2492896"/>
            <a:ext cx="5616203" cy="144016"/>
            <a:chOff x="2753171" y="2492896"/>
            <a:chExt cx="5616203" cy="144016"/>
          </a:xfrm>
        </p:grpSpPr>
        <p:sp>
          <p:nvSpPr>
            <p:cNvPr id="29" name="Line 124"/>
            <p:cNvSpPr>
              <a:spLocks noChangeShapeType="1"/>
            </p:cNvSpPr>
            <p:nvPr/>
          </p:nvSpPr>
          <p:spPr bwMode="auto">
            <a:xfrm>
              <a:off x="2753171" y="2635126"/>
              <a:ext cx="5616203" cy="178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25"/>
            <p:cNvSpPr>
              <a:spLocks noChangeShapeType="1"/>
            </p:cNvSpPr>
            <p:nvPr/>
          </p:nvSpPr>
          <p:spPr bwMode="auto">
            <a:xfrm>
              <a:off x="6137127" y="2492896"/>
              <a:ext cx="194421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26"/>
            <p:cNvSpPr>
              <a:spLocks noChangeShapeType="1"/>
            </p:cNvSpPr>
            <p:nvPr/>
          </p:nvSpPr>
          <p:spPr bwMode="auto">
            <a:xfrm>
              <a:off x="4480942" y="2564904"/>
              <a:ext cx="374441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76686" y="2492895"/>
            <a:ext cx="6499770" cy="576065"/>
            <a:chOff x="2176686" y="2492895"/>
            <a:chExt cx="6499770" cy="576065"/>
          </a:xfrm>
        </p:grpSpPr>
        <p:sp>
          <p:nvSpPr>
            <p:cNvPr id="34" name="Text Box 129"/>
            <p:cNvSpPr txBox="1">
              <a:spLocks noChangeArrowheads="1"/>
            </p:cNvSpPr>
            <p:nvPr/>
          </p:nvSpPr>
          <p:spPr bwMode="auto">
            <a:xfrm>
              <a:off x="2916239" y="2707010"/>
              <a:ext cx="5760217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  <a:latin typeface="Times New Roman" pitchFamily="18" charset="0"/>
                </a:rPr>
                <a:t>整数乘积</a:t>
              </a:r>
              <a:r>
                <a:rPr lang="zh-CN" altLang="en-US" sz="2000" u="sng" dirty="0" smtClean="0">
                  <a:solidFill>
                    <a:schemeClr val="tx1"/>
                  </a:solidFill>
                  <a:latin typeface="Times New Roman" pitchFamily="18" charset="0"/>
                </a:rPr>
                <a:t>右移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Times New Roman" pitchFamily="18" charset="0"/>
                </a:rPr>
                <a:t>应补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的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Times New Roman" pitchFamily="18" charset="0"/>
                </a:rPr>
                <a:t>权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+mn-ea"/>
                  <a:ea typeface="+mn-ea"/>
                </a:rPr>
                <a:t>(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+mn-ea"/>
                  <a:ea typeface="+mn-ea"/>
                </a:rPr>
                <a:t>小数点从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z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+mn-ea"/>
                  <a:ea typeface="+mn-ea"/>
                </a:rPr>
                <a:t>后移到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z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+mn-ea"/>
                  <a:ea typeface="+mn-ea"/>
                </a:rPr>
                <a:t>后</a:t>
              </a: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35" name="Line 130"/>
            <p:cNvSpPr>
              <a:spLocks noChangeShapeType="1"/>
            </p:cNvSpPr>
            <p:nvPr/>
          </p:nvSpPr>
          <p:spPr bwMode="auto">
            <a:xfrm flipV="1">
              <a:off x="2176686" y="2492896"/>
              <a:ext cx="57489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" name="直接箭头连接符 2"/>
            <p:cNvCxnSpPr/>
            <p:nvPr/>
          </p:nvCxnSpPr>
          <p:spPr bwMode="auto">
            <a:xfrm rot="16200000" flipH="1">
              <a:off x="2465077" y="2493652"/>
              <a:ext cx="396999" cy="395486"/>
            </a:xfrm>
            <a:prstGeom prst="bentConnector3">
              <a:avLst>
                <a:gd name="adj1" fmla="val 100384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8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151"/>
          <p:cNvSpPr txBox="1">
            <a:spLocks noChangeArrowheads="1"/>
          </p:cNvSpPr>
          <p:nvPr/>
        </p:nvSpPr>
        <p:spPr bwMode="auto">
          <a:xfrm>
            <a:off x="179512" y="5013176"/>
            <a:ext cx="878522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*机器乘法的实现方法：</a:t>
            </a:r>
            <a:r>
              <a:rPr lang="zh-CN" altLang="en-US" dirty="0" smtClean="0">
                <a:solidFill>
                  <a:schemeClr val="tx1"/>
                </a:solidFill>
              </a:rPr>
              <a:t>加法器及</a:t>
            </a:r>
            <a:r>
              <a:rPr lang="zh-CN" altLang="en-US" u="sng" dirty="0" smtClean="0">
                <a:solidFill>
                  <a:schemeClr val="tx1"/>
                </a:solidFill>
              </a:rPr>
              <a:t>移位运算</a:t>
            </a:r>
            <a:r>
              <a:rPr lang="zh-CN" altLang="en-US" dirty="0" smtClean="0">
                <a:solidFill>
                  <a:schemeClr val="tx1"/>
                </a:solidFill>
              </a:rPr>
              <a:t>，阵列乘法器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200" b="0" dirty="0" smtClean="0">
                <a:solidFill>
                  <a:schemeClr val="tx1"/>
                </a:solidFill>
              </a:rPr>
              <a:t>                                     └←</a:t>
            </a:r>
            <a:r>
              <a:rPr lang="zh-CN" altLang="en-US" sz="2000" dirty="0" smtClean="0">
                <a:solidFill>
                  <a:schemeClr val="tx1"/>
                </a:solidFill>
              </a:rPr>
              <a:t>有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</a:rPr>
              <a:t>位乘法、</a:t>
            </a:r>
            <a:r>
              <a:rPr lang="en-US" altLang="zh-CN" sz="2000" dirty="0" smtClean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位乘法等</a:t>
            </a:r>
          </a:p>
        </p:txBody>
      </p:sp>
      <p:sp>
        <p:nvSpPr>
          <p:cNvPr id="21" name="Text Box 151"/>
          <p:cNvSpPr txBox="1">
            <a:spLocks noChangeArrowheads="1"/>
          </p:cNvSpPr>
          <p:nvPr/>
        </p:nvSpPr>
        <p:spPr bwMode="auto">
          <a:xfrm>
            <a:off x="179512" y="5877272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990099"/>
                </a:solidFill>
              </a:rPr>
              <a:t>    思考：</a:t>
            </a:r>
            <a:r>
              <a:rPr lang="zh-CN" altLang="en-US" dirty="0" smtClean="0">
                <a:solidFill>
                  <a:schemeClr val="tx1"/>
                </a:solidFill>
              </a:rPr>
              <a:t>乘法需要判断溢出吗？若需要，如何判断？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</a:rPr>
              <a:t>实际上需要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685" grpId="0"/>
      <p:bldP spid="277689" grpId="0"/>
      <p:bldP spid="277690" grpId="0"/>
      <p:bldP spid="36" grpId="0"/>
      <p:bldP spid="19" grpId="0"/>
      <p:bldP spid="2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75</a:t>
            </a:fld>
            <a:endParaRPr lang="en-US" altLang="zh-CN"/>
          </a:p>
        </p:txBody>
      </p:sp>
      <p:sp>
        <p:nvSpPr>
          <p:cNvPr id="3" name="Text Box 200"/>
          <p:cNvSpPr txBox="1">
            <a:spLocks noChangeArrowheads="1"/>
          </p:cNvSpPr>
          <p:nvPr/>
        </p:nvSpPr>
        <p:spPr bwMode="auto">
          <a:xfrm>
            <a:off x="179388" y="325105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1</a:t>
            </a:r>
            <a:r>
              <a:rPr lang="zh-CN" altLang="en-US" dirty="0" smtClean="0">
                <a:solidFill>
                  <a:srgbClr val="FF3399"/>
                </a:solidFill>
              </a:rPr>
              <a:t>、无符号乘法运算    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只讨论一位乘法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Text Box 200"/>
          <p:cNvSpPr txBox="1">
            <a:spLocks noChangeArrowheads="1"/>
          </p:cNvSpPr>
          <p:nvPr/>
        </p:nvSpPr>
        <p:spPr bwMode="auto">
          <a:xfrm>
            <a:off x="179512" y="836712"/>
            <a:ext cx="8785100" cy="141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*运算规则：</a:t>
            </a:r>
            <a:r>
              <a:rPr lang="en-US" altLang="zh-CN" dirty="0" smtClean="0">
                <a:solidFill>
                  <a:schemeClr val="tx1"/>
                </a:solidFill>
              </a:rPr>
              <a:t>[A</a:t>
            </a:r>
            <a:r>
              <a:rPr lang="en-US" altLang="zh-CN" dirty="0">
                <a:solidFill>
                  <a:schemeClr val="tx1"/>
                </a:solidFill>
              </a:rPr>
              <a:t>×</a:t>
            </a:r>
            <a:r>
              <a:rPr lang="en-US" altLang="zh-CN" dirty="0" smtClean="0">
                <a:solidFill>
                  <a:schemeClr val="tx1"/>
                </a:solidFill>
              </a:rPr>
              <a:t>B]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无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16000" dirty="0">
                <a:solidFill>
                  <a:schemeClr val="tx1"/>
                </a:solidFill>
              </a:rPr>
              <a:t>无</a:t>
            </a:r>
            <a:r>
              <a:rPr lang="en-US" altLang="zh-CN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r>
              <a:rPr lang="en-US" altLang="zh-CN" dirty="0" smtClean="0">
                <a:solidFill>
                  <a:schemeClr val="tx1"/>
                </a:solidFill>
              </a:rPr>
              <a:t>[B]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无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[A]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[B]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长度应相同</a:t>
            </a:r>
            <a:r>
              <a:rPr lang="en-US" altLang="zh-CN" dirty="0" smtClean="0">
                <a:solidFill>
                  <a:schemeClr val="tx1"/>
                </a:solidFill>
              </a:rPr>
              <a:t>(n</a:t>
            </a:r>
            <a:r>
              <a:rPr lang="zh-CN" altLang="en-US" dirty="0" smtClean="0">
                <a:solidFill>
                  <a:schemeClr val="tx1"/>
                </a:solidFill>
              </a:rPr>
              <a:t>位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A×B]</a:t>
            </a:r>
            <a:r>
              <a:rPr lang="zh-CN" altLang="en-US" baseline="-16000" dirty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应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en-US" altLang="zh-CN" dirty="0">
                <a:solidFill>
                  <a:schemeClr val="tx1"/>
                </a:solidFill>
              </a:rPr>
              <a:t>2n</a:t>
            </a:r>
            <a:r>
              <a:rPr lang="zh-CN" altLang="en-US" dirty="0" smtClean="0">
                <a:solidFill>
                  <a:schemeClr val="tx1"/>
                </a:solidFill>
              </a:rPr>
              <a:t>位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运算方法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[A×B]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|A|×|B|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2n-1</a:t>
            </a:r>
            <a:r>
              <a:rPr lang="en-US" altLang="zh-CN" dirty="0" smtClean="0">
                <a:solidFill>
                  <a:schemeClr val="tx1"/>
                </a:solidFill>
              </a:rPr>
              <a:t>…z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accent2"/>
              </a:solidFill>
            </a:endParaRPr>
          </a:p>
        </p:txBody>
      </p:sp>
      <p:sp>
        <p:nvSpPr>
          <p:cNvPr id="6" name="Text Box 267"/>
          <p:cNvSpPr txBox="1">
            <a:spLocks noChangeArrowheads="1"/>
          </p:cNvSpPr>
          <p:nvPr/>
        </p:nvSpPr>
        <p:spPr bwMode="auto">
          <a:xfrm>
            <a:off x="179387" y="2219843"/>
            <a:ext cx="8785225" cy="238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递推公式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…b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，部分积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sz="2000" dirty="0">
              <a:solidFill>
                <a:srgbClr val="FF3399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(P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en-US" altLang="zh-CN" dirty="0">
                <a:solidFill>
                  <a:schemeClr val="tx1"/>
                </a:solidFill>
              </a:rPr>
              <a:t>A|×b</a:t>
            </a:r>
            <a:r>
              <a:rPr lang="en-US" altLang="zh-CN" baseline="-22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)×2</a:t>
            </a:r>
            <a:r>
              <a:rPr lang="en-US" altLang="zh-CN" baseline="30000" dirty="0">
                <a:solidFill>
                  <a:schemeClr val="tx1"/>
                </a:solidFill>
              </a:rPr>
              <a:t>-1 </a:t>
            </a:r>
          </a:p>
          <a:p>
            <a:pPr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tx1"/>
                </a:solidFill>
              </a:rPr>
              <a:t>                     …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P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i-1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|A|×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i-1</a:t>
            </a:r>
            <a:r>
              <a:rPr lang="en-US" altLang="zh-CN" dirty="0" smtClean="0">
                <a:solidFill>
                  <a:schemeClr val="tx1"/>
                </a:solidFill>
              </a:rPr>
              <a:t>)×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-1 </a:t>
            </a:r>
            <a:endParaRPr lang="en-US" altLang="zh-CN" baseline="300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tx1"/>
                </a:solidFill>
              </a:rPr>
              <a:t>                     … </a:t>
            </a:r>
            <a:endParaRPr lang="en-US" altLang="zh-CN" sz="16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</a:t>
            </a:r>
            <a:r>
              <a:rPr lang="en-US" altLang="zh-CN" dirty="0" err="1" smtClean="0">
                <a:solidFill>
                  <a:schemeClr val="tx1"/>
                </a:solidFill>
              </a:rPr>
              <a:t>P</a:t>
            </a:r>
            <a:r>
              <a:rPr lang="en-US" altLang="zh-CN" baseline="-20000" dirty="0" err="1" smtClean="0">
                <a:solidFill>
                  <a:schemeClr val="tx1"/>
                </a:solidFill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(P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n-1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en-US" altLang="zh-CN" dirty="0">
                <a:solidFill>
                  <a:schemeClr val="tx1"/>
                </a:solidFill>
              </a:rPr>
              <a:t>A|×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)×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-1</a:t>
            </a:r>
            <a:endParaRPr lang="en-US" altLang="zh-CN" sz="2000" baseline="-18000" dirty="0">
              <a:solidFill>
                <a:schemeClr val="accent2"/>
              </a:solidFill>
            </a:endParaRPr>
          </a:p>
        </p:txBody>
      </p:sp>
      <p:graphicFrame>
        <p:nvGraphicFramePr>
          <p:cNvPr id="8" name="Group 3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319781"/>
              </p:ext>
            </p:extLst>
          </p:nvPr>
        </p:nvGraphicFramePr>
        <p:xfrm>
          <a:off x="1691680" y="5056421"/>
          <a:ext cx="7128792" cy="1108883"/>
        </p:xfrm>
        <a:graphic>
          <a:graphicData uri="http://schemas.openxmlformats.org/drawingml/2006/table">
            <a:tbl>
              <a:tblPr/>
              <a:tblGrid>
                <a:gridCol w="1008112"/>
                <a:gridCol w="4464496"/>
                <a:gridCol w="1656184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判断</a:t>
                      </a:r>
                      <a:endParaRPr kumimoji="1" lang="en-US" altLang="zh-CN" sz="2000" b="1" i="0" u="none" strike="noStrike" cap="none" normalizeH="0" baseline="-2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加法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(n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153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  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带进位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|A|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 Box 200"/>
          <p:cNvSpPr txBox="1">
            <a:spLocks noChangeArrowheads="1"/>
          </p:cNvSpPr>
          <p:nvPr/>
        </p:nvSpPr>
        <p:spPr bwMode="auto">
          <a:xfrm>
            <a:off x="179512" y="450912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运算实现方法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循环进行</a:t>
            </a:r>
            <a:r>
              <a:rPr lang="en-US" altLang="zh-CN" u="sng" dirty="0" smtClean="0"/>
              <a:t>n</a:t>
            </a:r>
            <a:r>
              <a:rPr lang="zh-CN" altLang="en-US" u="sng" dirty="0" smtClean="0"/>
              <a:t>次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u="sng" dirty="0" smtClean="0">
                <a:solidFill>
                  <a:srgbClr val="990099"/>
                </a:solidFill>
              </a:rPr>
              <a:t>判断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>
                <a:solidFill>
                  <a:srgbClr val="990099"/>
                </a:solidFill>
              </a:rPr>
              <a:t>加法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 smtClean="0">
                <a:solidFill>
                  <a:srgbClr val="990099"/>
                </a:solidFill>
              </a:rPr>
              <a:t>移位</a:t>
            </a:r>
            <a:r>
              <a:rPr lang="zh-CN" altLang="en-US" dirty="0" smtClean="0">
                <a:solidFill>
                  <a:schemeClr val="tx1"/>
                </a:solidFill>
              </a:rPr>
              <a:t>操作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275856" y="1700808"/>
            <a:ext cx="5616624" cy="2520280"/>
            <a:chOff x="2458786" y="-1956621"/>
            <a:chExt cx="5616624" cy="2520280"/>
          </a:xfrm>
        </p:grpSpPr>
        <p:sp>
          <p:nvSpPr>
            <p:cNvPr id="12" name="Text Box 178"/>
            <p:cNvSpPr txBox="1">
              <a:spLocks noChangeArrowheads="1"/>
            </p:cNvSpPr>
            <p:nvPr/>
          </p:nvSpPr>
          <p:spPr bwMode="auto">
            <a:xfrm>
              <a:off x="4938191" y="-372445"/>
              <a:ext cx="3137219" cy="36004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n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位加法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，部分积的</a:t>
              </a:r>
              <a:r>
                <a:rPr lang="zh-CN" altLang="en-US" sz="1800" dirty="0">
                  <a:solidFill>
                    <a:schemeClr val="tx1"/>
                  </a:solidFill>
                </a:rPr>
                <a:t>高</a:t>
              </a:r>
              <a:r>
                <a:rPr lang="en-US" altLang="zh-CN" sz="1800" dirty="0">
                  <a:solidFill>
                    <a:schemeClr val="tx1"/>
                  </a:solidFill>
                </a:rPr>
                <a:t>n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参与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 bwMode="auto">
            <a:xfrm>
              <a:off x="4763042" y="-1956621"/>
              <a:ext cx="576064" cy="1584176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 flipH="1">
              <a:off x="2458786" y="-12405"/>
              <a:ext cx="2880320" cy="576064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5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16510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 bwMode="auto">
          <a:xfrm flipH="1">
            <a:off x="2267744" y="1268760"/>
            <a:ext cx="2232248" cy="648072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7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07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76</a:t>
            </a:fld>
            <a:endParaRPr lang="en-US" altLang="zh-CN" dirty="0"/>
          </a:p>
        </p:txBody>
      </p:sp>
      <p:sp>
        <p:nvSpPr>
          <p:cNvPr id="3" name="Text Box 99"/>
          <p:cNvSpPr txBox="1">
            <a:spLocks noChangeArrowheads="1"/>
          </p:cNvSpPr>
          <p:nvPr/>
        </p:nvSpPr>
        <p:spPr bwMode="auto">
          <a:xfrm>
            <a:off x="179388" y="320413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3—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 smtClean="0">
                <a:solidFill>
                  <a:schemeClr val="tx1"/>
                </a:solidFill>
              </a:rPr>
              <a:t>A=111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B=110</a:t>
            </a:r>
            <a:r>
              <a:rPr lang="zh-CN" altLang="en-US" dirty="0" smtClean="0">
                <a:solidFill>
                  <a:schemeClr val="tx1"/>
                </a:solidFill>
              </a:rPr>
              <a:t>，用无符号乘法</a:t>
            </a:r>
            <a:r>
              <a:rPr lang="zh-CN" altLang="en-US" dirty="0">
                <a:solidFill>
                  <a:schemeClr val="tx1"/>
                </a:solidFill>
              </a:rPr>
              <a:t>求</a:t>
            </a:r>
            <a:r>
              <a:rPr lang="en-US" altLang="zh-CN" dirty="0">
                <a:solidFill>
                  <a:schemeClr val="tx1"/>
                </a:solidFill>
              </a:rPr>
              <a:t>[A×B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无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 Box 100"/>
          <p:cNvSpPr txBox="1">
            <a:spLocks noChangeArrowheads="1"/>
          </p:cNvSpPr>
          <p:nvPr/>
        </p:nvSpPr>
        <p:spPr bwMode="auto">
          <a:xfrm>
            <a:off x="179388" y="82682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</a:t>
            </a:r>
            <a:r>
              <a:rPr lang="zh-CN" altLang="en-US" dirty="0" smtClean="0">
                <a:solidFill>
                  <a:srgbClr val="990099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|=111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|B|=</a:t>
            </a:r>
            <a:r>
              <a:rPr lang="en-US" altLang="zh-CN" dirty="0" smtClean="0">
                <a:solidFill>
                  <a:schemeClr val="tx1"/>
                </a:solidFill>
              </a:rPr>
              <a:t>110</a:t>
            </a:r>
            <a:r>
              <a:rPr lang="zh-CN" altLang="en-US" dirty="0">
                <a:solidFill>
                  <a:schemeClr val="tx1"/>
                </a:solidFill>
              </a:rPr>
              <a:t>，循环进行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次判断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移位操作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5" name="Group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519176"/>
              </p:ext>
            </p:extLst>
          </p:nvPr>
        </p:nvGraphicFramePr>
        <p:xfrm>
          <a:off x="1619672" y="1412776"/>
          <a:ext cx="6480001" cy="3622800"/>
        </p:xfrm>
        <a:graphic>
          <a:graphicData uri="http://schemas.openxmlformats.org/drawingml/2006/table">
            <a:tbl>
              <a:tblPr/>
              <a:tblGrid>
                <a:gridCol w="1511449"/>
                <a:gridCol w="1368152"/>
                <a:gridCol w="720080"/>
                <a:gridCol w="2880320"/>
              </a:tblGrid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部分积高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36000" marR="36000" marT="18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部分积低位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乘数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000</a:t>
                      </a:r>
                    </a:p>
                  </a:txBody>
                  <a:tcPr marL="36000" marR="36000" marT="18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初始部分积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</a:p>
                  </a:txBody>
                  <a:tcPr marL="36000" marR="36000" marT="18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1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当前乘数位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P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的结果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带进位右移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18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当前乘数位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|A|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P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|A|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的结果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部分积带进位右移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</a:p>
                  </a:txBody>
                  <a:tcPr marL="36000" marR="36000" marT="18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endParaRPr kumimoji="1" lang="en-US" altLang="zh-CN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当前乘数位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|A|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P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|A|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的结果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部分积带进位右移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" name="Group 143"/>
          <p:cNvGrpSpPr>
            <a:grpSpLocks/>
          </p:cNvGrpSpPr>
          <p:nvPr/>
        </p:nvGrpSpPr>
        <p:grpSpPr bwMode="auto">
          <a:xfrm>
            <a:off x="2699792" y="2060848"/>
            <a:ext cx="2303467" cy="2701930"/>
            <a:chOff x="2064" y="1410"/>
            <a:chExt cx="1451" cy="1702"/>
          </a:xfrm>
        </p:grpSpPr>
        <p:sp>
          <p:nvSpPr>
            <p:cNvPr id="7" name="Line 144"/>
            <p:cNvSpPr>
              <a:spLocks noChangeShapeType="1"/>
            </p:cNvSpPr>
            <p:nvPr/>
          </p:nvSpPr>
          <p:spPr bwMode="auto">
            <a:xfrm>
              <a:off x="2064" y="1752"/>
              <a:ext cx="408" cy="1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Line 145"/>
            <p:cNvSpPr>
              <a:spLocks noChangeShapeType="1"/>
            </p:cNvSpPr>
            <p:nvPr/>
          </p:nvSpPr>
          <p:spPr bwMode="auto">
            <a:xfrm>
              <a:off x="2064" y="2341"/>
              <a:ext cx="408" cy="18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146"/>
            <p:cNvSpPr>
              <a:spLocks noChangeShapeType="1"/>
            </p:cNvSpPr>
            <p:nvPr/>
          </p:nvSpPr>
          <p:spPr bwMode="auto">
            <a:xfrm>
              <a:off x="2064" y="2976"/>
              <a:ext cx="408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147"/>
            <p:cNvSpPr>
              <a:spLocks noChangeShapeType="1"/>
            </p:cNvSpPr>
            <p:nvPr/>
          </p:nvSpPr>
          <p:spPr bwMode="auto">
            <a:xfrm>
              <a:off x="3443" y="1410"/>
              <a:ext cx="72" cy="4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148"/>
            <p:cNvSpPr>
              <a:spLocks noChangeShapeType="1"/>
            </p:cNvSpPr>
            <p:nvPr/>
          </p:nvSpPr>
          <p:spPr bwMode="auto">
            <a:xfrm>
              <a:off x="3442" y="2030"/>
              <a:ext cx="45" cy="44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" name="Text Box 151"/>
          <p:cNvSpPr txBox="1">
            <a:spLocks noChangeArrowheads="1"/>
          </p:cNvSpPr>
          <p:nvPr/>
        </p:nvSpPr>
        <p:spPr bwMode="auto">
          <a:xfrm>
            <a:off x="179388" y="510725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       故 </a:t>
            </a:r>
            <a:r>
              <a:rPr lang="en-US" altLang="zh-CN" dirty="0">
                <a:solidFill>
                  <a:schemeClr val="tx1"/>
                </a:solidFill>
              </a:rPr>
              <a:t>[A×B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|A|×|B|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101010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6" name="Text Box 151"/>
          <p:cNvSpPr txBox="1">
            <a:spLocks noChangeArrowheads="1"/>
          </p:cNvSpPr>
          <p:nvPr/>
        </p:nvSpPr>
        <p:spPr bwMode="auto">
          <a:xfrm>
            <a:off x="179512" y="558924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990099"/>
                </a:solidFill>
              </a:rPr>
              <a:t>    注意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en-US" altLang="zh-CN" sz="2200" dirty="0" smtClean="0">
                <a:solidFill>
                  <a:schemeClr val="tx1"/>
                </a:solidFill>
              </a:rPr>
              <a:t>n</a:t>
            </a:r>
            <a:r>
              <a:rPr lang="zh-CN" altLang="en-US" sz="2200" dirty="0" smtClean="0">
                <a:solidFill>
                  <a:schemeClr val="tx1"/>
                </a:solidFill>
              </a:rPr>
              <a:t>为乘法的乘积为</a:t>
            </a:r>
            <a:r>
              <a:rPr lang="en-US" altLang="zh-CN" sz="2200" dirty="0" smtClean="0">
                <a:solidFill>
                  <a:schemeClr val="tx1"/>
                </a:solidFill>
              </a:rPr>
              <a:t>2n</a:t>
            </a:r>
            <a:r>
              <a:rPr lang="zh-CN" altLang="en-US" sz="2200" dirty="0" smtClean="0">
                <a:solidFill>
                  <a:schemeClr val="tx1"/>
                </a:solidFill>
              </a:rPr>
              <a:t>位，需要移位</a:t>
            </a:r>
            <a:r>
              <a:rPr lang="en-US" altLang="zh-CN" sz="2200" dirty="0" smtClean="0">
                <a:solidFill>
                  <a:schemeClr val="tx1"/>
                </a:solidFill>
              </a:rPr>
              <a:t>n</a:t>
            </a:r>
            <a:r>
              <a:rPr lang="zh-CN" altLang="en-US" sz="2200" dirty="0" smtClean="0">
                <a:solidFill>
                  <a:schemeClr val="tx1"/>
                </a:solidFill>
              </a:rPr>
              <a:t>次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每加一次就移一次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28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4" grpId="0"/>
      <p:bldP spid="1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77</a:t>
            </a:fld>
            <a:endParaRPr lang="en-US" altLang="zh-CN"/>
          </a:p>
        </p:txBody>
      </p:sp>
      <p:sp>
        <p:nvSpPr>
          <p:cNvPr id="3" name="Text Box 201"/>
          <p:cNvSpPr txBox="1">
            <a:spLocks noChangeArrowheads="1"/>
          </p:cNvSpPr>
          <p:nvPr/>
        </p:nvSpPr>
        <p:spPr bwMode="auto">
          <a:xfrm>
            <a:off x="179512" y="332656"/>
            <a:ext cx="878522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7913" indent="-1077913"/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*无符号乘法的逻辑实现：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思路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①部分</a:t>
            </a:r>
            <a:r>
              <a:rPr lang="zh-CN" altLang="en-US" dirty="0">
                <a:solidFill>
                  <a:schemeClr val="tx1"/>
                </a:solidFill>
              </a:rPr>
              <a:t>积</a:t>
            </a:r>
            <a:r>
              <a:rPr lang="zh-CN" altLang="en-US" dirty="0" smtClean="0">
                <a:solidFill>
                  <a:schemeClr val="tx1"/>
                </a:solidFill>
              </a:rPr>
              <a:t>低位</a:t>
            </a:r>
            <a:r>
              <a:rPr lang="zh-CN" altLang="en-US" dirty="0" smtClean="0">
                <a:solidFill>
                  <a:srgbClr val="990099"/>
                </a:solidFill>
              </a:rPr>
              <a:t>放在</a:t>
            </a:r>
            <a:r>
              <a:rPr lang="zh-CN" altLang="en-US" u="sng" dirty="0" smtClean="0">
                <a:solidFill>
                  <a:schemeClr val="tx1"/>
                </a:solidFill>
              </a:rPr>
              <a:t>乘数</a:t>
            </a:r>
            <a:r>
              <a:rPr lang="zh-CN" altLang="en-US" u="sng" dirty="0">
                <a:solidFill>
                  <a:schemeClr val="tx1"/>
                </a:solidFill>
              </a:rPr>
              <a:t>的</a:t>
            </a:r>
            <a:r>
              <a:rPr lang="zh-CN" altLang="en-US" u="sng" dirty="0" smtClean="0">
                <a:solidFill>
                  <a:schemeClr val="tx1"/>
                </a:solidFill>
              </a:rPr>
              <a:t>空位</a:t>
            </a:r>
            <a:r>
              <a:rPr lang="zh-CN" altLang="en-US" dirty="0" smtClean="0">
                <a:solidFill>
                  <a:schemeClr val="tx1"/>
                </a:solidFill>
              </a:rPr>
              <a:t>上  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节省</a:t>
            </a:r>
            <a:r>
              <a:rPr lang="en-US" altLang="zh-CN" sz="1800" dirty="0" smtClean="0">
                <a:solidFill>
                  <a:schemeClr val="tx1"/>
                </a:solidFill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</a:rPr>
              <a:t>个寄存器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200" b="0" dirty="0">
                <a:solidFill>
                  <a:schemeClr val="tx1"/>
                </a:solidFill>
              </a:rPr>
              <a:t> 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                                  </a:t>
            </a:r>
            <a:r>
              <a:rPr lang="zh-CN" altLang="en-US" sz="2200" b="0" dirty="0" smtClean="0">
                <a:solidFill>
                  <a:schemeClr val="tx1"/>
                </a:solidFill>
              </a:rPr>
              <a:t>└</a:t>
            </a:r>
            <a:r>
              <a:rPr lang="zh-CN" altLang="en-US" sz="2200" dirty="0" smtClean="0">
                <a:solidFill>
                  <a:schemeClr val="tx1"/>
                </a:solidFill>
              </a:rPr>
              <a:t>→部分积、乘数</a:t>
            </a:r>
            <a:r>
              <a:rPr lang="zh-CN" altLang="en-US" sz="2200" dirty="0" smtClean="0">
                <a:solidFill>
                  <a:srgbClr val="990099"/>
                </a:solidFill>
              </a:rPr>
              <a:t>同时右移</a:t>
            </a:r>
            <a:endParaRPr lang="en-US" altLang="zh-CN" sz="2200" dirty="0" smtClean="0">
              <a:solidFill>
                <a:srgbClr val="990099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    ②加法为</a:t>
            </a:r>
            <a:r>
              <a:rPr lang="en-US" altLang="zh-CN" dirty="0" smtClean="0">
                <a:solidFill>
                  <a:schemeClr val="tx1"/>
                </a:solidFill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</a:rPr>
              <a:t>位，</a:t>
            </a:r>
            <a:r>
              <a:rPr lang="zh-CN" altLang="en-US" spc="-100" dirty="0" smtClean="0">
                <a:solidFill>
                  <a:schemeClr val="tx1"/>
                </a:solidFill>
              </a:rPr>
              <a:t>部分积</a:t>
            </a:r>
            <a:r>
              <a:rPr lang="zh-CN" altLang="en-US" u="sng" spc="-100" dirty="0" smtClean="0">
                <a:solidFill>
                  <a:schemeClr val="tx1"/>
                </a:solidFill>
              </a:rPr>
              <a:t>带进位右移</a:t>
            </a:r>
            <a:endParaRPr lang="en-US" altLang="zh-CN" u="sng" dirty="0" smtClean="0">
              <a:solidFill>
                <a:schemeClr val="tx1"/>
              </a:solidFill>
            </a:endParaRPr>
          </a:p>
        </p:txBody>
      </p:sp>
      <p:sp>
        <p:nvSpPr>
          <p:cNvPr id="4" name="Text Box 201"/>
          <p:cNvSpPr txBox="1">
            <a:spLocks noChangeArrowheads="1"/>
          </p:cNvSpPr>
          <p:nvPr/>
        </p:nvSpPr>
        <p:spPr bwMode="auto">
          <a:xfrm>
            <a:off x="179512" y="2053297"/>
            <a:ext cx="882164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zh-CN" altLang="en-US" dirty="0" smtClean="0">
                <a:solidFill>
                  <a:schemeClr val="accent2"/>
                </a:solidFill>
              </a:rPr>
              <a:t>     组成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寄存器为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位</a:t>
            </a:r>
            <a:r>
              <a:rPr lang="zh-CN" altLang="en-US" dirty="0" smtClean="0">
                <a:solidFill>
                  <a:schemeClr val="tx1"/>
                </a:solidFill>
              </a:rPr>
              <a:t>，控制门输出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或</a:t>
            </a:r>
            <a:r>
              <a:rPr lang="en-US" altLang="zh-CN" dirty="0" err="1" smtClean="0">
                <a:solidFill>
                  <a:schemeClr val="tx1"/>
                </a:solidFill>
              </a:rPr>
              <a:t>RegA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err="1" smtClean="0">
                <a:solidFill>
                  <a:schemeClr val="tx1"/>
                </a:solidFill>
              </a:rPr>
              <a:t>Cnt</a:t>
            </a:r>
            <a:r>
              <a:rPr lang="zh-CN" altLang="en-US" dirty="0">
                <a:solidFill>
                  <a:schemeClr val="tx1"/>
                </a:solidFill>
              </a:rPr>
              <a:t>初值为</a:t>
            </a:r>
            <a:r>
              <a:rPr lang="en-US" altLang="zh-CN" dirty="0" smtClean="0">
                <a:solidFill>
                  <a:schemeClr val="tx1"/>
                </a:solidFill>
              </a:rPr>
              <a:t>n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14" name="Text Box 201"/>
          <p:cNvSpPr txBox="1">
            <a:spLocks noChangeArrowheads="1"/>
          </p:cNvSpPr>
          <p:nvPr/>
        </p:nvSpPr>
        <p:spPr bwMode="auto">
          <a:xfrm>
            <a:off x="179512" y="5365665"/>
            <a:ext cx="5937290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zh-CN" altLang="en-US" dirty="0" smtClean="0">
                <a:solidFill>
                  <a:schemeClr val="accent2"/>
                </a:solidFill>
              </a:rPr>
              <a:t>     优化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时延从</a:t>
            </a:r>
            <a:r>
              <a:rPr lang="en-US" altLang="zh-CN" u="sng" dirty="0" smtClean="0">
                <a:solidFill>
                  <a:schemeClr val="tx1"/>
                </a:solidFill>
              </a:rPr>
              <a:t>2n</a:t>
            </a:r>
            <a:r>
              <a:rPr lang="zh-CN" altLang="en-US" u="sng" dirty="0" smtClean="0">
                <a:solidFill>
                  <a:schemeClr val="tx1"/>
                </a:solidFill>
              </a:rPr>
              <a:t>个</a:t>
            </a:r>
            <a:r>
              <a:rPr lang="en-US" altLang="zh-CN" u="sng" dirty="0" smtClean="0">
                <a:solidFill>
                  <a:schemeClr val="tx1"/>
                </a:solidFill>
              </a:rPr>
              <a:t>CLK</a:t>
            </a:r>
            <a:r>
              <a:rPr lang="zh-CN" altLang="en-US" dirty="0" smtClean="0">
                <a:solidFill>
                  <a:schemeClr val="tx1"/>
                </a:solidFill>
              </a:rPr>
              <a:t>降为</a:t>
            </a:r>
            <a:r>
              <a:rPr lang="en-US" altLang="zh-CN" u="sng" dirty="0" smtClean="0">
                <a:solidFill>
                  <a:schemeClr val="tx1"/>
                </a:solidFill>
              </a:rPr>
              <a:t>n</a:t>
            </a:r>
            <a:r>
              <a:rPr lang="zh-CN" altLang="en-US" u="sng" dirty="0">
                <a:solidFill>
                  <a:schemeClr val="tx1"/>
                </a:solidFill>
              </a:rPr>
              <a:t>个</a:t>
            </a:r>
            <a:r>
              <a:rPr lang="en-US" altLang="zh-CN" u="sng" dirty="0" smtClean="0">
                <a:solidFill>
                  <a:schemeClr val="tx1"/>
                </a:solidFill>
              </a:rPr>
              <a:t>CLK</a:t>
            </a:r>
          </a:p>
          <a:p>
            <a:pPr marL="1077913" indent="-1077913"/>
            <a:r>
              <a:rPr lang="en-US" altLang="zh-CN" sz="1800" dirty="0" smtClean="0">
                <a:solidFill>
                  <a:schemeClr val="tx1"/>
                </a:solidFill>
              </a:rPr>
              <a:t>                     (</a:t>
            </a:r>
            <a:r>
              <a:rPr lang="zh-CN" altLang="en-US" sz="1800" dirty="0" smtClean="0">
                <a:solidFill>
                  <a:schemeClr val="tx1"/>
                </a:solidFill>
              </a:rPr>
              <a:t>存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RegP</a:t>
            </a:r>
            <a:r>
              <a:rPr lang="zh-CN" altLang="en-US" sz="1800" dirty="0" smtClean="0">
                <a:solidFill>
                  <a:schemeClr val="tx1"/>
                </a:solidFill>
              </a:rPr>
              <a:t>、移位</a:t>
            </a:r>
            <a:r>
              <a:rPr lang="en-US" altLang="zh-CN" sz="1800" dirty="0" smtClean="0">
                <a:solidFill>
                  <a:schemeClr val="tx1"/>
                </a:solidFill>
              </a:rPr>
              <a:t>)     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└</a:t>
            </a:r>
            <a:r>
              <a:rPr lang="zh-CN" altLang="en-US" sz="1800" dirty="0" smtClean="0">
                <a:solidFill>
                  <a:schemeClr val="tx1"/>
                </a:solidFill>
              </a:rPr>
              <a:t>←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──</a:t>
            </a:r>
            <a:endParaRPr lang="en-US" altLang="zh-CN" sz="1800" b="0" dirty="0">
              <a:solidFill>
                <a:schemeClr val="tx1"/>
              </a:solidFill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1547664" y="2629361"/>
            <a:ext cx="6495309" cy="2664296"/>
            <a:chOff x="2145205" y="2276872"/>
            <a:chExt cx="6495309" cy="2664296"/>
          </a:xfrm>
        </p:grpSpPr>
        <p:sp>
          <p:nvSpPr>
            <p:cNvPr id="97" name="Text Box 235"/>
            <p:cNvSpPr txBox="1">
              <a:spLocks noChangeArrowheads="1"/>
            </p:cNvSpPr>
            <p:nvPr/>
          </p:nvSpPr>
          <p:spPr bwMode="auto">
            <a:xfrm>
              <a:off x="2145205" y="2708920"/>
              <a:ext cx="4803059" cy="205261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en-US" altLang="zh-CN" sz="2000" i="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2" name="流程图: 手动操作 41"/>
            <p:cNvSpPr/>
            <p:nvPr/>
          </p:nvSpPr>
          <p:spPr bwMode="auto">
            <a:xfrm>
              <a:off x="2699792" y="3475998"/>
              <a:ext cx="1795438" cy="431800"/>
            </a:xfrm>
            <a:prstGeom prst="flowChartManualOperation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n</a:t>
              </a: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位加法器</a:t>
              </a:r>
            </a:p>
          </p:txBody>
        </p:sp>
        <p:sp>
          <p:nvSpPr>
            <p:cNvPr id="43" name="Text Box 235"/>
            <p:cNvSpPr txBox="1">
              <a:spLocks noChangeArrowheads="1"/>
            </p:cNvSpPr>
            <p:nvPr/>
          </p:nvSpPr>
          <p:spPr bwMode="auto">
            <a:xfrm>
              <a:off x="3504754" y="2276872"/>
              <a:ext cx="1278508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RegA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 Box 235"/>
            <p:cNvSpPr txBox="1">
              <a:spLocks noChangeArrowheads="1"/>
            </p:cNvSpPr>
            <p:nvPr/>
          </p:nvSpPr>
          <p:spPr bwMode="auto">
            <a:xfrm>
              <a:off x="4949676" y="4292315"/>
              <a:ext cx="127850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RegB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 Box 235"/>
            <p:cNvSpPr txBox="1">
              <a:spLocks noChangeArrowheads="1"/>
            </p:cNvSpPr>
            <p:nvPr/>
          </p:nvSpPr>
          <p:spPr bwMode="auto">
            <a:xfrm>
              <a:off x="2933452" y="4293790"/>
              <a:ext cx="127850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46" name="Line 238"/>
            <p:cNvSpPr>
              <a:spLocks noChangeShapeType="1"/>
            </p:cNvSpPr>
            <p:nvPr/>
          </p:nvSpPr>
          <p:spPr bwMode="auto">
            <a:xfrm>
              <a:off x="4137782" y="3212976"/>
              <a:ext cx="2170" cy="2743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238"/>
            <p:cNvSpPr>
              <a:spLocks noChangeShapeType="1"/>
            </p:cNvSpPr>
            <p:nvPr/>
          </p:nvSpPr>
          <p:spPr bwMode="auto">
            <a:xfrm flipH="1">
              <a:off x="4137782" y="2564904"/>
              <a:ext cx="2170" cy="36004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230"/>
            <p:cNvSpPr txBox="1">
              <a:spLocks noChangeArrowheads="1"/>
            </p:cNvSpPr>
            <p:nvPr/>
          </p:nvSpPr>
          <p:spPr bwMode="auto">
            <a:xfrm>
              <a:off x="3509516" y="2925638"/>
              <a:ext cx="1278508" cy="287338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控制门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49" name="Line 238"/>
            <p:cNvSpPr>
              <a:spLocks noChangeShapeType="1"/>
            </p:cNvSpPr>
            <p:nvPr/>
          </p:nvSpPr>
          <p:spPr bwMode="auto">
            <a:xfrm>
              <a:off x="3059832" y="3140645"/>
              <a:ext cx="0" cy="34666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238"/>
            <p:cNvSpPr>
              <a:spLocks noChangeShapeType="1"/>
            </p:cNvSpPr>
            <p:nvPr/>
          </p:nvSpPr>
          <p:spPr bwMode="auto">
            <a:xfrm flipH="1">
              <a:off x="3555070" y="3903513"/>
              <a:ext cx="0" cy="395729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236"/>
            <p:cNvSpPr>
              <a:spLocks noChangeShapeType="1"/>
            </p:cNvSpPr>
            <p:nvPr/>
          </p:nvSpPr>
          <p:spPr bwMode="auto">
            <a:xfrm>
              <a:off x="4211960" y="4437112"/>
              <a:ext cx="737716" cy="7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238"/>
            <p:cNvSpPr>
              <a:spLocks noChangeShapeType="1"/>
            </p:cNvSpPr>
            <p:nvPr/>
          </p:nvSpPr>
          <p:spPr bwMode="auto">
            <a:xfrm flipH="1">
              <a:off x="3555070" y="4572558"/>
              <a:ext cx="8818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238"/>
            <p:cNvSpPr>
              <a:spLocks noChangeShapeType="1"/>
            </p:cNvSpPr>
            <p:nvPr/>
          </p:nvSpPr>
          <p:spPr bwMode="auto">
            <a:xfrm flipH="1">
              <a:off x="5588929" y="4572558"/>
              <a:ext cx="1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233"/>
            <p:cNvSpPr>
              <a:spLocks noChangeShapeType="1"/>
            </p:cNvSpPr>
            <p:nvPr/>
          </p:nvSpPr>
          <p:spPr bwMode="auto">
            <a:xfrm flipH="1" flipV="1">
              <a:off x="2339752" y="4653915"/>
              <a:ext cx="1224136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oval" w="sm" len="sm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238"/>
            <p:cNvSpPr>
              <a:spLocks noChangeShapeType="1"/>
            </p:cNvSpPr>
            <p:nvPr/>
          </p:nvSpPr>
          <p:spPr bwMode="auto">
            <a:xfrm flipV="1">
              <a:off x="2339752" y="3140271"/>
              <a:ext cx="72008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238"/>
            <p:cNvSpPr>
              <a:spLocks noChangeShapeType="1"/>
            </p:cNvSpPr>
            <p:nvPr/>
          </p:nvSpPr>
          <p:spPr bwMode="auto">
            <a:xfrm flipV="1">
              <a:off x="2339752" y="3126948"/>
              <a:ext cx="0" cy="152696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Text Box 235"/>
            <p:cNvSpPr txBox="1">
              <a:spLocks noChangeArrowheads="1"/>
            </p:cNvSpPr>
            <p:nvPr/>
          </p:nvSpPr>
          <p:spPr bwMode="auto">
            <a:xfrm>
              <a:off x="2504549" y="3789040"/>
              <a:ext cx="504056" cy="287338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i="1" dirty="0" smtClean="0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sz="2000" baseline="-16000" dirty="0" smtClean="0">
                  <a:solidFill>
                    <a:schemeClr val="tx1"/>
                  </a:solidFill>
                  <a:latin typeface="+mn-ea"/>
                  <a:ea typeface="+mn-ea"/>
                </a:rPr>
                <a:t>n-1</a:t>
              </a:r>
              <a:endParaRPr lang="en-US" altLang="zh-CN" sz="2000" baseline="-16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8" name="Line 236"/>
            <p:cNvSpPr>
              <a:spLocks noChangeShapeType="1"/>
            </p:cNvSpPr>
            <p:nvPr/>
          </p:nvSpPr>
          <p:spPr bwMode="auto">
            <a:xfrm flipH="1">
              <a:off x="2483768" y="3746762"/>
              <a:ext cx="4320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236"/>
            <p:cNvSpPr>
              <a:spLocks noChangeShapeType="1"/>
            </p:cNvSpPr>
            <p:nvPr/>
          </p:nvSpPr>
          <p:spPr bwMode="auto">
            <a:xfrm>
              <a:off x="3843102" y="4140888"/>
              <a:ext cx="72008" cy="15186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62" name="直接箭头连接符 61"/>
            <p:cNvCxnSpPr>
              <a:stCxn id="58" idx="1"/>
              <a:endCxn id="45" idx="1"/>
            </p:cNvCxnSpPr>
            <p:nvPr/>
          </p:nvCxnSpPr>
          <p:spPr bwMode="auto">
            <a:xfrm rot="16200000" flipH="1">
              <a:off x="2363262" y="3867269"/>
              <a:ext cx="690696" cy="449684"/>
            </a:xfrm>
            <a:prstGeom prst="bentConnector4">
              <a:avLst>
                <a:gd name="adj1" fmla="val 100294"/>
                <a:gd name="adj2" fmla="val 9803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Line 236"/>
            <p:cNvSpPr>
              <a:spLocks noChangeShapeType="1"/>
            </p:cNvSpPr>
            <p:nvPr/>
          </p:nvSpPr>
          <p:spPr bwMode="auto">
            <a:xfrm>
              <a:off x="5292080" y="4139189"/>
              <a:ext cx="72008" cy="16140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 w="sm" len="sm"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Text Box 239"/>
            <p:cNvSpPr txBox="1">
              <a:spLocks noChangeArrowheads="1"/>
            </p:cNvSpPr>
            <p:nvPr/>
          </p:nvSpPr>
          <p:spPr bwMode="auto">
            <a:xfrm>
              <a:off x="5309691" y="3501479"/>
              <a:ext cx="1062509" cy="359569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控制</a:t>
              </a:r>
              <a:r>
                <a:rPr lang="zh-CN" altLang="en-US" sz="1800" dirty="0">
                  <a:solidFill>
                    <a:schemeClr val="tx1"/>
                  </a:solidFill>
                </a:rPr>
                <a:t>逻辑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259"/>
            <p:cNvSpPr>
              <a:spLocks noChangeArrowheads="1"/>
            </p:cNvSpPr>
            <p:nvPr/>
          </p:nvSpPr>
          <p:spPr bwMode="auto">
            <a:xfrm>
              <a:off x="6077241" y="4299242"/>
              <a:ext cx="144016" cy="273316"/>
            </a:xfrm>
            <a:prstGeom prst="rect">
              <a:avLst/>
            </a:prstGeom>
            <a:solidFill>
              <a:srgbClr val="FFCCFF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8" name="Line 236"/>
            <p:cNvSpPr>
              <a:spLocks noChangeShapeType="1"/>
            </p:cNvSpPr>
            <p:nvPr/>
          </p:nvSpPr>
          <p:spPr bwMode="auto">
            <a:xfrm>
              <a:off x="6084168" y="4292314"/>
              <a:ext cx="0" cy="288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36"/>
            <p:cNvSpPr>
              <a:spLocks noChangeShapeType="1"/>
            </p:cNvSpPr>
            <p:nvPr/>
          </p:nvSpPr>
          <p:spPr bwMode="auto">
            <a:xfrm flipV="1">
              <a:off x="6149247" y="3861047"/>
              <a:ext cx="1" cy="43126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236"/>
            <p:cNvSpPr>
              <a:spLocks noChangeShapeType="1"/>
            </p:cNvSpPr>
            <p:nvPr/>
          </p:nvSpPr>
          <p:spPr bwMode="auto">
            <a:xfrm flipH="1">
              <a:off x="4344371" y="3681263"/>
              <a:ext cx="96532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73" name="直接箭头连接符 61"/>
            <p:cNvCxnSpPr>
              <a:endCxn id="48" idx="3"/>
            </p:cNvCxnSpPr>
            <p:nvPr/>
          </p:nvCxnSpPr>
          <p:spPr bwMode="auto">
            <a:xfrm flipH="1" flipV="1">
              <a:off x="4788024" y="3069307"/>
              <a:ext cx="1358358" cy="432174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8" name="Text Box 242"/>
            <p:cNvSpPr txBox="1">
              <a:spLocks noChangeArrowheads="1"/>
            </p:cNvSpPr>
            <p:nvPr/>
          </p:nvSpPr>
          <p:spPr bwMode="auto">
            <a:xfrm>
              <a:off x="5616798" y="2925638"/>
              <a:ext cx="1187450" cy="287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计数器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Cnt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81" name="直接箭头连接符 61"/>
            <p:cNvCxnSpPr/>
            <p:nvPr/>
          </p:nvCxnSpPr>
          <p:spPr bwMode="auto">
            <a:xfrm rot="5400000">
              <a:off x="6318076" y="3267100"/>
              <a:ext cx="396280" cy="288032"/>
            </a:xfrm>
            <a:prstGeom prst="bentConnector3">
              <a:avLst>
                <a:gd name="adj1" fmla="val 100694"/>
              </a:avLst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4" name="Text Box 232"/>
            <p:cNvSpPr txBox="1">
              <a:spLocks noChangeArrowheads="1"/>
            </p:cNvSpPr>
            <p:nvPr/>
          </p:nvSpPr>
          <p:spPr bwMode="auto">
            <a:xfrm>
              <a:off x="4572000" y="3366012"/>
              <a:ext cx="5762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加法</a:t>
              </a:r>
            </a:p>
          </p:txBody>
        </p:sp>
        <p:sp>
          <p:nvSpPr>
            <p:cNvPr id="85" name="Text Box 247"/>
            <p:cNvSpPr txBox="1">
              <a:spLocks noChangeArrowheads="1"/>
            </p:cNvSpPr>
            <p:nvPr/>
          </p:nvSpPr>
          <p:spPr bwMode="auto">
            <a:xfrm>
              <a:off x="4549223" y="3820180"/>
              <a:ext cx="5762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右移</a:t>
              </a:r>
            </a:p>
          </p:txBody>
        </p:sp>
        <p:sp>
          <p:nvSpPr>
            <p:cNvPr id="86" name="Text Box 232"/>
            <p:cNvSpPr txBox="1">
              <a:spLocks noChangeArrowheads="1"/>
            </p:cNvSpPr>
            <p:nvPr/>
          </p:nvSpPr>
          <p:spPr bwMode="auto">
            <a:xfrm>
              <a:off x="6200278" y="3940677"/>
              <a:ext cx="5762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判断</a:t>
              </a:r>
            </a:p>
          </p:txBody>
        </p:sp>
        <p:cxnSp>
          <p:nvCxnSpPr>
            <p:cNvPr id="90" name="直接箭头连接符 61"/>
            <p:cNvCxnSpPr/>
            <p:nvPr/>
          </p:nvCxnSpPr>
          <p:spPr bwMode="auto">
            <a:xfrm flipH="1">
              <a:off x="6372200" y="3788834"/>
              <a:ext cx="684287" cy="206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4" name="Text Box 232"/>
            <p:cNvSpPr txBox="1">
              <a:spLocks noChangeArrowheads="1"/>
            </p:cNvSpPr>
            <p:nvPr/>
          </p:nvSpPr>
          <p:spPr bwMode="auto">
            <a:xfrm>
              <a:off x="7092280" y="3607651"/>
              <a:ext cx="1548234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o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p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无符号乘法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98" name="Line 238"/>
            <p:cNvSpPr>
              <a:spLocks noChangeShapeType="1"/>
            </p:cNvSpPr>
            <p:nvPr/>
          </p:nvSpPr>
          <p:spPr bwMode="auto">
            <a:xfrm flipV="1">
              <a:off x="5868144" y="4572558"/>
              <a:ext cx="0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Text Box 235"/>
            <p:cNvSpPr txBox="1">
              <a:spLocks noChangeArrowheads="1"/>
            </p:cNvSpPr>
            <p:nvPr/>
          </p:nvSpPr>
          <p:spPr bwMode="auto">
            <a:xfrm>
              <a:off x="3275856" y="3903513"/>
              <a:ext cx="228898" cy="287338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+mn-lt"/>
                </a:rPr>
                <a:t>Z</a:t>
              </a:r>
              <a:endParaRPr lang="en-US" altLang="zh-CN" sz="2000" baseline="-16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118" name="直接箭头连接符 61"/>
            <p:cNvCxnSpPr/>
            <p:nvPr/>
          </p:nvCxnSpPr>
          <p:spPr bwMode="auto">
            <a:xfrm rot="10800000" flipV="1">
              <a:off x="3843102" y="3861047"/>
              <a:ext cx="1773696" cy="278141"/>
            </a:xfrm>
            <a:prstGeom prst="bentConnector3">
              <a:avLst>
                <a:gd name="adj1" fmla="val 9"/>
              </a:avLst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3" name="直接箭头连接符 61"/>
            <p:cNvCxnSpPr>
              <a:endCxn id="78" idx="3"/>
            </p:cNvCxnSpPr>
            <p:nvPr/>
          </p:nvCxnSpPr>
          <p:spPr bwMode="auto">
            <a:xfrm flipH="1">
              <a:off x="6804248" y="3069307"/>
              <a:ext cx="252239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8" name="Text Box 232"/>
            <p:cNvSpPr txBox="1">
              <a:spLocks noChangeArrowheads="1"/>
            </p:cNvSpPr>
            <p:nvPr/>
          </p:nvSpPr>
          <p:spPr bwMode="auto">
            <a:xfrm>
              <a:off x="7082471" y="2924945"/>
              <a:ext cx="9459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时钟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Clk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9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5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5940152" y="5373216"/>
            <a:ext cx="3024336" cy="784537"/>
            <a:chOff x="2780184" y="4149080"/>
            <a:chExt cx="3024336" cy="784537"/>
          </a:xfrm>
        </p:grpSpPr>
        <p:sp>
          <p:nvSpPr>
            <p:cNvPr id="72" name="Text Box 235"/>
            <p:cNvSpPr txBox="1">
              <a:spLocks noChangeArrowheads="1"/>
            </p:cNvSpPr>
            <p:nvPr/>
          </p:nvSpPr>
          <p:spPr bwMode="auto">
            <a:xfrm>
              <a:off x="2933452" y="4646279"/>
              <a:ext cx="127850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74" name="Text Box 235"/>
            <p:cNvSpPr txBox="1">
              <a:spLocks noChangeArrowheads="1"/>
            </p:cNvSpPr>
            <p:nvPr/>
          </p:nvSpPr>
          <p:spPr bwMode="auto">
            <a:xfrm>
              <a:off x="4589636" y="4644804"/>
              <a:ext cx="1214884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RegB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直接箭头连接符 61"/>
            <p:cNvCxnSpPr/>
            <p:nvPr/>
          </p:nvCxnSpPr>
          <p:spPr bwMode="auto">
            <a:xfrm>
              <a:off x="3059832" y="4465770"/>
              <a:ext cx="0" cy="17903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6" name="直接箭头连接符 61"/>
            <p:cNvCxnSpPr/>
            <p:nvPr/>
          </p:nvCxnSpPr>
          <p:spPr bwMode="auto">
            <a:xfrm>
              <a:off x="3347864" y="4465770"/>
              <a:ext cx="0" cy="17267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直接箭头连接符 61"/>
            <p:cNvCxnSpPr/>
            <p:nvPr/>
          </p:nvCxnSpPr>
          <p:spPr bwMode="auto">
            <a:xfrm>
              <a:off x="4067944" y="4465770"/>
              <a:ext cx="0" cy="18736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9" name="Text Box 235"/>
            <p:cNvSpPr txBox="1">
              <a:spLocks noChangeArrowheads="1"/>
            </p:cNvSpPr>
            <p:nvPr/>
          </p:nvSpPr>
          <p:spPr bwMode="auto">
            <a:xfrm>
              <a:off x="2780184" y="4149080"/>
              <a:ext cx="2007840" cy="316690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i="1" dirty="0" smtClean="0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sz="1800" baseline="-16000" dirty="0" smtClean="0">
                  <a:solidFill>
                    <a:schemeClr val="tx1"/>
                  </a:solidFill>
                  <a:latin typeface="+mn-ea"/>
                </a:rPr>
                <a:t>n-1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1600" baseline="-16000" dirty="0" smtClean="0">
                  <a:solidFill>
                    <a:schemeClr val="tx1"/>
                  </a:solidFill>
                  <a:latin typeface="+mn-ea"/>
                  <a:ea typeface="+mn-ea"/>
                </a:rPr>
                <a:t>n-1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 … </a:t>
              </a:r>
              <a:r>
                <a:rPr lang="en-US" altLang="zh-CN" sz="1600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1600" baseline="-16000" dirty="0" smtClean="0">
                  <a:solidFill>
                    <a:schemeClr val="tx1"/>
                  </a:solidFill>
                  <a:latin typeface="+mn-ea"/>
                </a:rPr>
                <a:t>1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zh-CN" sz="1600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1600" baseline="-16000" dirty="0" smtClean="0">
                  <a:solidFill>
                    <a:schemeClr val="tx1"/>
                  </a:solidFill>
                  <a:latin typeface="+mn-ea"/>
                </a:rPr>
                <a:t>0</a:t>
              </a:r>
              <a:endParaRPr lang="en-US" altLang="zh-CN" sz="1600" baseline="-160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80" name="直接箭头连接符 61"/>
            <p:cNvCxnSpPr>
              <a:endCxn id="74" idx="1"/>
            </p:cNvCxnSpPr>
            <p:nvPr/>
          </p:nvCxnSpPr>
          <p:spPr bwMode="auto">
            <a:xfrm rot="16200000" flipH="1">
              <a:off x="4297125" y="4495962"/>
              <a:ext cx="351362" cy="23366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8320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 Box 201"/>
          <p:cNvSpPr txBox="1">
            <a:spLocks noChangeArrowheads="1"/>
          </p:cNvSpPr>
          <p:nvPr/>
        </p:nvSpPr>
        <p:spPr bwMode="auto">
          <a:xfrm>
            <a:off x="6588224" y="5589240"/>
            <a:ext cx="1944216" cy="553998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en-US" altLang="zh-CN" dirty="0" smtClean="0">
                <a:solidFill>
                  <a:schemeClr val="tx1"/>
                </a:solidFill>
              </a:rPr>
              <a:t>z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2n-1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err="1" smtClean="0">
                <a:solidFill>
                  <a:schemeClr val="tx1"/>
                </a:solidFill>
              </a:rPr>
              <a:t>z</a:t>
            </a:r>
            <a:r>
              <a:rPr lang="en-US" altLang="zh-CN" baseline="-16000" dirty="0" err="1" smtClean="0">
                <a:solidFill>
                  <a:schemeClr val="tx1"/>
                </a:solidFill>
              </a:rPr>
              <a:t>n</a:t>
            </a:r>
            <a:endParaRPr lang="en-US" altLang="zh-CN" baseline="-16000" dirty="0" smtClean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78</a:t>
            </a:fld>
            <a:endParaRPr lang="en-US" altLang="zh-CN"/>
          </a:p>
        </p:txBody>
      </p:sp>
      <p:sp>
        <p:nvSpPr>
          <p:cNvPr id="3" name="Text Box 201"/>
          <p:cNvSpPr txBox="1">
            <a:spLocks noChangeArrowheads="1"/>
          </p:cNvSpPr>
          <p:nvPr/>
        </p:nvSpPr>
        <p:spPr bwMode="auto">
          <a:xfrm>
            <a:off x="179512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7913" indent="-1077913"/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*无符号乘法的控制流程：</a:t>
            </a:r>
            <a:r>
              <a:rPr lang="zh-CN" altLang="en-US" dirty="0">
                <a:solidFill>
                  <a:schemeClr val="tx1"/>
                </a:solidFill>
              </a:rPr>
              <a:t>循环的判断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移位操作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1260201" y="980728"/>
            <a:ext cx="5739392" cy="4536504"/>
            <a:chOff x="1403648" y="1268760"/>
            <a:chExt cx="5739392" cy="4536504"/>
          </a:xfrm>
        </p:grpSpPr>
        <p:sp>
          <p:nvSpPr>
            <p:cNvPr id="6" name="Line 86"/>
            <p:cNvSpPr>
              <a:spLocks noChangeShapeType="1"/>
            </p:cNvSpPr>
            <p:nvPr/>
          </p:nvSpPr>
          <p:spPr bwMode="auto">
            <a:xfrm>
              <a:off x="2761237" y="3506158"/>
              <a:ext cx="30331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AutoShape 87"/>
            <p:cNvSpPr>
              <a:spLocks noChangeArrowheads="1"/>
            </p:cNvSpPr>
            <p:nvPr/>
          </p:nvSpPr>
          <p:spPr bwMode="auto">
            <a:xfrm>
              <a:off x="3275856" y="2420888"/>
              <a:ext cx="1944216" cy="432048"/>
            </a:xfrm>
            <a:prstGeom prst="flowChartDecision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RegB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=1?</a:t>
              </a:r>
            </a:p>
          </p:txBody>
        </p:sp>
        <p:sp>
          <p:nvSpPr>
            <p:cNvPr id="11" name="Text Box 91"/>
            <p:cNvSpPr txBox="1">
              <a:spLocks noChangeArrowheads="1"/>
            </p:cNvSpPr>
            <p:nvPr/>
          </p:nvSpPr>
          <p:spPr bwMode="auto">
            <a:xfrm>
              <a:off x="3059956" y="2420888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5" name="Text Box 96"/>
            <p:cNvSpPr txBox="1">
              <a:spLocks noChangeArrowheads="1"/>
            </p:cNvSpPr>
            <p:nvPr/>
          </p:nvSpPr>
          <p:spPr bwMode="auto">
            <a:xfrm>
              <a:off x="1403648" y="2980951"/>
              <a:ext cx="2715180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←(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RegA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2" name="Text Box 109"/>
            <p:cNvSpPr txBox="1">
              <a:spLocks noChangeArrowheads="1"/>
            </p:cNvSpPr>
            <p:nvPr/>
          </p:nvSpPr>
          <p:spPr bwMode="auto">
            <a:xfrm>
              <a:off x="2293728" y="3695709"/>
              <a:ext cx="3934456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带</a:t>
              </a:r>
              <a:r>
                <a:rPr lang="zh-CN" altLang="en-US" sz="2000" dirty="0" smtClean="0">
                  <a:solidFill>
                    <a:srgbClr val="990099"/>
                  </a:solidFill>
                </a:rPr>
                <a:t>进位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zh-CN" altLang="en-US" sz="2000" dirty="0">
                  <a:solidFill>
                    <a:schemeClr val="tx1"/>
                  </a:solidFill>
                </a:rPr>
                <a:t>、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RegB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同时右移</a:t>
              </a: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</a:t>
              </a:r>
            </a:p>
          </p:txBody>
        </p:sp>
        <p:sp>
          <p:nvSpPr>
            <p:cNvPr id="23" name="Text Box 110"/>
            <p:cNvSpPr txBox="1">
              <a:spLocks noChangeArrowheads="1"/>
            </p:cNvSpPr>
            <p:nvPr/>
          </p:nvSpPr>
          <p:spPr bwMode="auto">
            <a:xfrm>
              <a:off x="3371430" y="4293096"/>
              <a:ext cx="1776634" cy="36004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Cnt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←</a:t>
              </a:r>
              <a:r>
                <a:rPr lang="en-US" altLang="zh-CN" sz="1800" dirty="0">
                  <a:solidFill>
                    <a:schemeClr val="tx1"/>
                  </a:solidFill>
                </a:rPr>
                <a:t>(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Cnt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－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1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40" name="六边形 39"/>
            <p:cNvSpPr/>
            <p:nvPr/>
          </p:nvSpPr>
          <p:spPr bwMode="auto">
            <a:xfrm>
              <a:off x="1475656" y="1268760"/>
              <a:ext cx="5544616" cy="360040"/>
            </a:xfrm>
            <a:prstGeom prst="hexagon">
              <a:avLst>
                <a:gd name="adj" fmla="val 32096"/>
                <a:gd name="vf" fmla="val 1154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 err="1" smtClean="0">
                  <a:solidFill>
                    <a:schemeClr val="tx1"/>
                  </a:solidFill>
                </a:rPr>
                <a:t>RegA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被乘数，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RegB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乘数，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op←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无符号乘法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1" name="Text Box 85"/>
            <p:cNvSpPr txBox="1">
              <a:spLocks noChangeArrowheads="1"/>
            </p:cNvSpPr>
            <p:nvPr/>
          </p:nvSpPr>
          <p:spPr bwMode="auto">
            <a:xfrm>
              <a:off x="3143070" y="1844824"/>
              <a:ext cx="2197425" cy="3247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←0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Cnt←n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直接箭头连接符 46"/>
            <p:cNvCxnSpPr>
              <a:endCxn id="41" idx="0"/>
            </p:cNvCxnSpPr>
            <p:nvPr/>
          </p:nvCxnSpPr>
          <p:spPr bwMode="auto">
            <a:xfrm>
              <a:off x="4241783" y="1628800"/>
              <a:ext cx="0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49"/>
            <p:cNvCxnSpPr>
              <a:endCxn id="7" idx="0"/>
            </p:cNvCxnSpPr>
            <p:nvPr/>
          </p:nvCxnSpPr>
          <p:spPr bwMode="auto">
            <a:xfrm flipH="1">
              <a:off x="4247964" y="2178050"/>
              <a:ext cx="186" cy="24283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>
              <a:stCxn id="7" idx="1"/>
              <a:endCxn id="15" idx="0"/>
            </p:cNvCxnSpPr>
            <p:nvPr/>
          </p:nvCxnSpPr>
          <p:spPr bwMode="auto">
            <a:xfrm rot="10800000" flipV="1">
              <a:off x="2761238" y="2636911"/>
              <a:ext cx="514618" cy="344039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9" name="Text Box 96"/>
            <p:cNvSpPr txBox="1">
              <a:spLocks noChangeArrowheads="1"/>
            </p:cNvSpPr>
            <p:nvPr/>
          </p:nvSpPr>
          <p:spPr bwMode="auto">
            <a:xfrm>
              <a:off x="4445832" y="2975629"/>
              <a:ext cx="2697208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←(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0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直接箭头连接符 52"/>
            <p:cNvCxnSpPr>
              <a:stCxn id="7" idx="3"/>
              <a:endCxn id="59" idx="0"/>
            </p:cNvCxnSpPr>
            <p:nvPr/>
          </p:nvCxnSpPr>
          <p:spPr bwMode="auto">
            <a:xfrm>
              <a:off x="5220072" y="2636912"/>
              <a:ext cx="574364" cy="338717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5" name="Text Box 91"/>
            <p:cNvSpPr txBox="1">
              <a:spLocks noChangeArrowheads="1"/>
            </p:cNvSpPr>
            <p:nvPr/>
          </p:nvSpPr>
          <p:spPr bwMode="auto">
            <a:xfrm>
              <a:off x="5220072" y="2420888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N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直接箭头连接符 65"/>
            <p:cNvCxnSpPr>
              <a:stCxn id="15" idx="2"/>
            </p:cNvCxnSpPr>
            <p:nvPr/>
          </p:nvCxnSpPr>
          <p:spPr bwMode="auto">
            <a:xfrm>
              <a:off x="2761238" y="3339726"/>
              <a:ext cx="1" cy="1664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直接箭头连接符 68"/>
            <p:cNvCxnSpPr>
              <a:stCxn id="59" idx="2"/>
            </p:cNvCxnSpPr>
            <p:nvPr/>
          </p:nvCxnSpPr>
          <p:spPr bwMode="auto">
            <a:xfrm>
              <a:off x="5794436" y="3334404"/>
              <a:ext cx="0" cy="17175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2" name="直接箭头连接符 91"/>
            <p:cNvCxnSpPr/>
            <p:nvPr/>
          </p:nvCxnSpPr>
          <p:spPr bwMode="auto">
            <a:xfrm>
              <a:off x="4235601" y="3506158"/>
              <a:ext cx="0" cy="1895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4" name="直接箭头连接符 93"/>
            <p:cNvCxnSpPr>
              <a:stCxn id="22" idx="2"/>
              <a:endCxn id="23" idx="0"/>
            </p:cNvCxnSpPr>
            <p:nvPr/>
          </p:nvCxnSpPr>
          <p:spPr bwMode="auto">
            <a:xfrm flipH="1">
              <a:off x="4259747" y="4056072"/>
              <a:ext cx="1209" cy="237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6" name="直接箭头连接符 95"/>
            <p:cNvCxnSpPr>
              <a:stCxn id="23" idx="2"/>
              <a:endCxn id="101" idx="0"/>
            </p:cNvCxnSpPr>
            <p:nvPr/>
          </p:nvCxnSpPr>
          <p:spPr bwMode="auto">
            <a:xfrm>
              <a:off x="4259747" y="4653136"/>
              <a:ext cx="0" cy="19470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1" name="AutoShape 87"/>
            <p:cNvSpPr>
              <a:spLocks noChangeArrowheads="1"/>
            </p:cNvSpPr>
            <p:nvPr/>
          </p:nvSpPr>
          <p:spPr bwMode="auto">
            <a:xfrm>
              <a:off x="3371430" y="4847837"/>
              <a:ext cx="1776634" cy="340036"/>
            </a:xfrm>
            <a:prstGeom prst="flowChartDecision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Cnt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=0?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05" name="直接箭头连接符 52"/>
            <p:cNvCxnSpPr>
              <a:stCxn id="101" idx="1"/>
            </p:cNvCxnSpPr>
            <p:nvPr/>
          </p:nvCxnSpPr>
          <p:spPr bwMode="auto">
            <a:xfrm rot="10800000" flipH="1">
              <a:off x="3371430" y="2276873"/>
              <a:ext cx="876720" cy="2740983"/>
            </a:xfrm>
            <a:prstGeom prst="bentConnector4">
              <a:avLst>
                <a:gd name="adj1" fmla="val -236843"/>
                <a:gd name="adj2" fmla="val 10013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5" name="Text Box 91"/>
            <p:cNvSpPr txBox="1">
              <a:spLocks noChangeArrowheads="1"/>
            </p:cNvSpPr>
            <p:nvPr/>
          </p:nvSpPr>
          <p:spPr bwMode="auto">
            <a:xfrm>
              <a:off x="3131840" y="4806510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N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直接箭头连接符 115"/>
            <p:cNvCxnSpPr>
              <a:stCxn id="101" idx="2"/>
            </p:cNvCxnSpPr>
            <p:nvPr/>
          </p:nvCxnSpPr>
          <p:spPr bwMode="auto">
            <a:xfrm flipH="1">
              <a:off x="4259746" y="5187873"/>
              <a:ext cx="1" cy="2573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8" name="六边形 117"/>
            <p:cNvSpPr/>
            <p:nvPr/>
          </p:nvSpPr>
          <p:spPr bwMode="auto">
            <a:xfrm>
              <a:off x="2987949" y="5445224"/>
              <a:ext cx="2592163" cy="360040"/>
            </a:xfrm>
            <a:prstGeom prst="hexagon">
              <a:avLst>
                <a:gd name="adj" fmla="val 32096"/>
                <a:gd name="vf" fmla="val 1154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乘积在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及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RegB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中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34" name="Text Box 91"/>
            <p:cNvSpPr txBox="1">
              <a:spLocks noChangeArrowheads="1"/>
            </p:cNvSpPr>
            <p:nvPr/>
          </p:nvSpPr>
          <p:spPr bwMode="auto">
            <a:xfrm>
              <a:off x="4068068" y="5188828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7166666" y="2132856"/>
            <a:ext cx="1149750" cy="1584176"/>
            <a:chOff x="6950073" y="2420888"/>
            <a:chExt cx="1149750" cy="1584176"/>
          </a:xfrm>
        </p:grpSpPr>
        <p:sp>
          <p:nvSpPr>
            <p:cNvPr id="142" name="Text Box 139"/>
            <p:cNvSpPr txBox="1">
              <a:spLocks noChangeArrowheads="1"/>
            </p:cNvSpPr>
            <p:nvPr/>
          </p:nvSpPr>
          <p:spPr bwMode="auto">
            <a:xfrm>
              <a:off x="7452121" y="2420888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判断</a:t>
              </a:r>
              <a:endParaRPr lang="zh-CN" altLang="en-US" sz="1800" baseline="-18000" dirty="0">
                <a:solidFill>
                  <a:srgbClr val="FF3399"/>
                </a:solidFill>
              </a:endParaRPr>
            </a:p>
          </p:txBody>
        </p:sp>
        <p:sp>
          <p:nvSpPr>
            <p:cNvPr id="143" name="Text Box 140"/>
            <p:cNvSpPr txBox="1">
              <a:spLocks noChangeArrowheads="1"/>
            </p:cNvSpPr>
            <p:nvPr/>
          </p:nvSpPr>
          <p:spPr bwMode="auto">
            <a:xfrm>
              <a:off x="7452121" y="2924944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加法</a:t>
              </a:r>
              <a:endParaRPr lang="zh-CN" altLang="en-US" sz="1800" baseline="-18000" dirty="0">
                <a:solidFill>
                  <a:srgbClr val="FF3399"/>
                </a:solidFill>
              </a:endParaRPr>
            </a:p>
          </p:txBody>
        </p:sp>
        <p:sp>
          <p:nvSpPr>
            <p:cNvPr id="144" name="Text Box 141"/>
            <p:cNvSpPr txBox="1">
              <a:spLocks noChangeArrowheads="1"/>
            </p:cNvSpPr>
            <p:nvPr/>
          </p:nvSpPr>
          <p:spPr bwMode="auto">
            <a:xfrm>
              <a:off x="7452320" y="3717726"/>
              <a:ext cx="5762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移位</a:t>
              </a:r>
              <a:endParaRPr lang="zh-CN" altLang="en-US" sz="1800" baseline="-18000" dirty="0">
                <a:solidFill>
                  <a:srgbClr val="FF3399"/>
                </a:solidFill>
              </a:endParaRPr>
            </a:p>
          </p:txBody>
        </p:sp>
        <p:sp>
          <p:nvSpPr>
            <p:cNvPr id="145" name="Line 142"/>
            <p:cNvSpPr>
              <a:spLocks noChangeShapeType="1"/>
            </p:cNvSpPr>
            <p:nvPr/>
          </p:nvSpPr>
          <p:spPr bwMode="auto">
            <a:xfrm flipH="1">
              <a:off x="6950073" y="2636912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AutoShape 144"/>
            <p:cNvSpPr>
              <a:spLocks/>
            </p:cNvSpPr>
            <p:nvPr/>
          </p:nvSpPr>
          <p:spPr bwMode="auto">
            <a:xfrm rot="10800000">
              <a:off x="8028583" y="2564904"/>
              <a:ext cx="71240" cy="1367979"/>
            </a:xfrm>
            <a:prstGeom prst="leftBrace">
              <a:avLst>
                <a:gd name="adj1" fmla="val 142778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Line 146"/>
            <p:cNvSpPr>
              <a:spLocks noChangeShapeType="1"/>
            </p:cNvSpPr>
            <p:nvPr/>
          </p:nvSpPr>
          <p:spPr bwMode="auto">
            <a:xfrm flipH="1">
              <a:off x="6950073" y="3140968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47"/>
            <p:cNvSpPr>
              <a:spLocks noChangeShapeType="1"/>
            </p:cNvSpPr>
            <p:nvPr/>
          </p:nvSpPr>
          <p:spPr bwMode="auto">
            <a:xfrm flipH="1">
              <a:off x="6950073" y="3861048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6084738" y="3068960"/>
            <a:ext cx="2196058" cy="1594914"/>
            <a:chOff x="5267668" y="-1890671"/>
            <a:chExt cx="2196058" cy="1594914"/>
          </a:xfrm>
        </p:grpSpPr>
        <p:sp>
          <p:nvSpPr>
            <p:cNvPr id="152" name="Text Box 178"/>
            <p:cNvSpPr txBox="1">
              <a:spLocks noChangeArrowheads="1"/>
            </p:cNvSpPr>
            <p:nvPr/>
          </p:nvSpPr>
          <p:spPr bwMode="auto">
            <a:xfrm>
              <a:off x="5298232" y="-660477"/>
              <a:ext cx="2165494" cy="36472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可在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个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Clk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内完成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53" name="直接箭头连接符 12"/>
            <p:cNvCxnSpPr/>
            <p:nvPr/>
          </p:nvCxnSpPr>
          <p:spPr bwMode="auto">
            <a:xfrm>
              <a:off x="5771153" y="-1890671"/>
              <a:ext cx="187804" cy="1230194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4" name="直接箭头连接符 153"/>
            <p:cNvCxnSpPr/>
            <p:nvPr/>
          </p:nvCxnSpPr>
          <p:spPr bwMode="auto">
            <a:xfrm>
              <a:off x="5267668" y="-1139029"/>
              <a:ext cx="575494" cy="478552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60" name="Text Box 201"/>
          <p:cNvSpPr txBox="1">
            <a:spLocks noChangeArrowheads="1"/>
          </p:cNvSpPr>
          <p:nvPr/>
        </p:nvSpPr>
        <p:spPr bwMode="auto">
          <a:xfrm>
            <a:off x="179511" y="5589240"/>
            <a:ext cx="659651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*溢出判断逻辑：</a:t>
            </a:r>
            <a:r>
              <a:rPr lang="zh-CN" altLang="en-US" dirty="0" smtClean="0">
                <a:solidFill>
                  <a:schemeClr val="tx1"/>
                </a:solidFill>
              </a:rPr>
              <a:t>设乘积为</a:t>
            </a:r>
            <a:r>
              <a:rPr lang="en-US" altLang="zh-CN" dirty="0" smtClean="0">
                <a:solidFill>
                  <a:schemeClr val="tx1"/>
                </a:solidFill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2n-1</a:t>
            </a:r>
            <a:r>
              <a:rPr lang="en-US" altLang="zh-CN" dirty="0" smtClean="0">
                <a:solidFill>
                  <a:schemeClr val="tx1"/>
                </a:solidFill>
              </a:rPr>
              <a:t>…z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，则</a:t>
            </a:r>
            <a:r>
              <a:rPr lang="en-US" altLang="zh-CN" dirty="0" smtClean="0">
                <a:solidFill>
                  <a:schemeClr val="tx1"/>
                </a:solidFill>
              </a:rPr>
              <a:t>OF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62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41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79</a:t>
            </a:fld>
            <a:endParaRPr lang="en-US" altLang="zh-CN"/>
          </a:p>
        </p:txBody>
      </p:sp>
      <p:sp>
        <p:nvSpPr>
          <p:cNvPr id="3" name="Text Box 253"/>
          <p:cNvSpPr txBox="1">
            <a:spLocks noChangeArrowheads="1"/>
          </p:cNvSpPr>
          <p:nvPr/>
        </p:nvSpPr>
        <p:spPr bwMode="auto">
          <a:xfrm>
            <a:off x="179388" y="2827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、原码定点乘法</a:t>
            </a:r>
            <a:r>
              <a:rPr lang="zh-CN" altLang="en-US" dirty="0" smtClean="0">
                <a:solidFill>
                  <a:srgbClr val="FF3399"/>
                </a:solidFill>
              </a:rPr>
              <a:t>运算</a:t>
            </a:r>
            <a:endParaRPr lang="zh-CN" altLang="en-US" sz="2000" dirty="0">
              <a:solidFill>
                <a:srgbClr val="FF3399"/>
              </a:solidFill>
            </a:endParaRPr>
          </a:p>
        </p:txBody>
      </p:sp>
      <p:sp>
        <p:nvSpPr>
          <p:cNvPr id="4" name="Text Box 200"/>
          <p:cNvSpPr txBox="1">
            <a:spLocks noChangeArrowheads="1"/>
          </p:cNvSpPr>
          <p:nvPr/>
        </p:nvSpPr>
        <p:spPr bwMode="auto">
          <a:xfrm>
            <a:off x="179512" y="764704"/>
            <a:ext cx="87851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*运算规则：</a:t>
            </a:r>
            <a:r>
              <a:rPr lang="en-US" altLang="zh-CN" dirty="0" smtClean="0">
                <a:solidFill>
                  <a:schemeClr val="tx1"/>
                </a:solidFill>
              </a:rPr>
              <a:t>[A</a:t>
            </a:r>
            <a:r>
              <a:rPr lang="en-US" altLang="zh-CN" dirty="0">
                <a:solidFill>
                  <a:schemeClr val="tx1"/>
                </a:solidFill>
              </a:rPr>
              <a:t>×</a:t>
            </a:r>
            <a:r>
              <a:rPr lang="en-US" altLang="zh-CN" dirty="0" smtClean="0">
                <a:solidFill>
                  <a:schemeClr val="tx1"/>
                </a:solidFill>
              </a:rPr>
              <a:t>B]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原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[A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原</a:t>
            </a:r>
            <a:r>
              <a:rPr lang="en-US" altLang="zh-CN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r>
              <a:rPr lang="en-US" altLang="zh-CN" dirty="0" smtClean="0">
                <a:solidFill>
                  <a:schemeClr val="tx1"/>
                </a:solidFill>
              </a:rPr>
              <a:t>[B]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16000" dirty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应为</a:t>
            </a:r>
            <a:r>
              <a:rPr lang="en-US" altLang="zh-CN" dirty="0">
                <a:solidFill>
                  <a:schemeClr val="tx1"/>
                </a:solidFill>
              </a:rPr>
              <a:t>2n</a:t>
            </a:r>
            <a:r>
              <a:rPr lang="zh-CN" altLang="en-US" dirty="0" smtClean="0">
                <a:solidFill>
                  <a:schemeClr val="tx1"/>
                </a:solidFill>
              </a:rPr>
              <a:t>位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5" name="Text Box 200"/>
          <p:cNvSpPr txBox="1">
            <a:spLocks noChangeArrowheads="1"/>
          </p:cNvSpPr>
          <p:nvPr/>
        </p:nvSpPr>
        <p:spPr bwMode="auto">
          <a:xfrm>
            <a:off x="179512" y="1218818"/>
            <a:ext cx="87851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运算方法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设</a:t>
            </a:r>
            <a:r>
              <a:rPr lang="en-US" altLang="zh-CN" dirty="0" smtClean="0">
                <a:solidFill>
                  <a:schemeClr val="tx1"/>
                </a:solidFill>
              </a:rPr>
              <a:t>[B]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原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rgbClr val="990099"/>
                </a:solidFill>
              </a:rPr>
              <a:t>b</a:t>
            </a:r>
            <a:r>
              <a:rPr lang="en-US" altLang="zh-CN" baseline="-18000" dirty="0" smtClean="0">
                <a:solidFill>
                  <a:srgbClr val="990099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…b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[A×B]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原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2n-1</a:t>
            </a:r>
            <a:r>
              <a:rPr lang="en-US" altLang="zh-CN" dirty="0" smtClean="0">
                <a:solidFill>
                  <a:schemeClr val="tx1"/>
                </a:solidFill>
              </a:rPr>
              <a:t>…z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①</a:t>
            </a:r>
            <a:r>
              <a:rPr lang="zh-CN" altLang="en-US" dirty="0" smtClean="0">
                <a:solidFill>
                  <a:schemeClr val="tx1"/>
                </a:solidFill>
              </a:rPr>
              <a:t>求乘积符号，</a:t>
            </a:r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P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zh-CN" altLang="en-US" dirty="0" smtClean="0">
                <a:solidFill>
                  <a:schemeClr val="tx1"/>
                </a:solidFill>
              </a:rPr>
              <a:t>，  </a:t>
            </a:r>
            <a:r>
              <a:rPr lang="zh-CN" altLang="en-US" baseline="-25000" dirty="0" smtClean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2n-1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P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②</a:t>
            </a:r>
            <a:r>
              <a:rPr lang="zh-CN" altLang="en-US" dirty="0" smtClean="0">
                <a:solidFill>
                  <a:schemeClr val="tx1"/>
                </a:solidFill>
              </a:rPr>
              <a:t>求乘积数值，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en-US" altLang="zh-CN" dirty="0">
                <a:solidFill>
                  <a:schemeClr val="tx1"/>
                </a:solidFill>
              </a:rPr>
              <a:t>A|×|B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2n-2</a:t>
            </a:r>
            <a:r>
              <a:rPr lang="en-US" altLang="zh-CN" dirty="0" smtClean="0">
                <a:solidFill>
                  <a:schemeClr val="tx1"/>
                </a:solidFill>
              </a:rPr>
              <a:t>…z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zh-CN" altLang="en-US" dirty="0" smtClean="0">
                <a:solidFill>
                  <a:schemeClr val="tx1"/>
                </a:solidFill>
              </a:rPr>
              <a:t>扩展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位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707904" y="2564904"/>
            <a:ext cx="3816424" cy="432048"/>
            <a:chOff x="3923928" y="3116585"/>
            <a:chExt cx="3816424" cy="432048"/>
          </a:xfrm>
        </p:grpSpPr>
        <p:sp>
          <p:nvSpPr>
            <p:cNvPr id="7" name="Text Box 178"/>
            <p:cNvSpPr txBox="1">
              <a:spLocks noChangeArrowheads="1"/>
            </p:cNvSpPr>
            <p:nvPr/>
          </p:nvSpPr>
          <p:spPr bwMode="auto">
            <a:xfrm>
              <a:off x="4499992" y="3188593"/>
              <a:ext cx="2808312" cy="36004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n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-1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位乘法的乘积为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2n-2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/>
            <p:cNvCxnSpPr>
              <a:endCxn id="7" idx="1"/>
            </p:cNvCxnSpPr>
            <p:nvPr/>
          </p:nvCxnSpPr>
          <p:spPr bwMode="auto">
            <a:xfrm>
              <a:off x="3923928" y="3116585"/>
              <a:ext cx="576064" cy="252028"/>
            </a:xfrm>
            <a:prstGeom prst="bentConnector3">
              <a:avLst>
                <a:gd name="adj1" fmla="val 396"/>
              </a:avLst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" name="直接箭头连接符 11"/>
            <p:cNvCxnSpPr>
              <a:stCxn id="7" idx="3"/>
            </p:cNvCxnSpPr>
            <p:nvPr/>
          </p:nvCxnSpPr>
          <p:spPr bwMode="auto">
            <a:xfrm flipV="1">
              <a:off x="7308304" y="3116585"/>
              <a:ext cx="432048" cy="252028"/>
            </a:xfrm>
            <a:prstGeom prst="bentConnector3">
              <a:avLst>
                <a:gd name="adj1" fmla="val 100182"/>
              </a:avLst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aphicFrame>
        <p:nvGraphicFramePr>
          <p:cNvPr id="29" name="Group 3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739171"/>
              </p:ext>
            </p:extLst>
          </p:nvPr>
        </p:nvGraphicFramePr>
        <p:xfrm>
          <a:off x="1403648" y="4509120"/>
          <a:ext cx="7488832" cy="1108883"/>
        </p:xfrm>
        <a:graphic>
          <a:graphicData uri="http://schemas.openxmlformats.org/drawingml/2006/table">
            <a:tbl>
              <a:tblPr/>
              <a:tblGrid>
                <a:gridCol w="1008112"/>
                <a:gridCol w="4824536"/>
                <a:gridCol w="1656184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判断</a:t>
                      </a:r>
                      <a:endParaRPr kumimoji="1" lang="en-US" altLang="zh-CN" sz="2000" b="1" i="0" u="none" strike="noStrike" cap="none" normalizeH="0" baseline="-2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加法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(n-1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153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  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带进位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|A|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 Box 200"/>
          <p:cNvSpPr txBox="1">
            <a:spLocks noChangeArrowheads="1"/>
          </p:cNvSpPr>
          <p:nvPr/>
        </p:nvSpPr>
        <p:spPr bwMode="auto">
          <a:xfrm>
            <a:off x="179512" y="39330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相乘实现方法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循环进行</a:t>
            </a:r>
            <a:r>
              <a:rPr lang="en-US" altLang="zh-CN" u="sng" dirty="0" smtClean="0"/>
              <a:t>n-1</a:t>
            </a:r>
            <a:r>
              <a:rPr lang="zh-CN" altLang="en-US" u="sng" dirty="0" smtClean="0"/>
              <a:t>次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u="sng" dirty="0" smtClean="0">
                <a:solidFill>
                  <a:srgbClr val="990099"/>
                </a:solidFill>
              </a:rPr>
              <a:t>判断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>
                <a:solidFill>
                  <a:srgbClr val="990099"/>
                </a:solidFill>
              </a:rPr>
              <a:t>加法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 smtClean="0">
                <a:solidFill>
                  <a:srgbClr val="990099"/>
                </a:solidFill>
              </a:rPr>
              <a:t>移位</a:t>
            </a:r>
            <a:r>
              <a:rPr lang="zh-CN" altLang="en-US" dirty="0" smtClean="0">
                <a:solidFill>
                  <a:schemeClr val="tx1"/>
                </a:solidFill>
              </a:rPr>
              <a:t>操作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1" name="Text Box 200"/>
          <p:cNvSpPr txBox="1">
            <a:spLocks noChangeArrowheads="1"/>
          </p:cNvSpPr>
          <p:nvPr/>
        </p:nvSpPr>
        <p:spPr bwMode="auto">
          <a:xfrm>
            <a:off x="179512" y="569589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扩展实现方法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整数</a:t>
            </a:r>
            <a:r>
              <a:rPr lang="zh-CN" altLang="en-US" dirty="0">
                <a:solidFill>
                  <a:schemeClr val="tx1"/>
                </a:solidFill>
              </a:rPr>
              <a:t>乘法</a:t>
            </a:r>
            <a:r>
              <a:rPr lang="zh-CN" altLang="en-US" dirty="0" smtClean="0">
                <a:solidFill>
                  <a:schemeClr val="tx1"/>
                </a:solidFill>
              </a:rPr>
              <a:t>高位补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，小数乘法低位补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Text Box 267"/>
          <p:cNvSpPr txBox="1">
            <a:spLocks noChangeArrowheads="1"/>
          </p:cNvSpPr>
          <p:nvPr/>
        </p:nvSpPr>
        <p:spPr bwMode="auto">
          <a:xfrm>
            <a:off x="179387" y="2996952"/>
            <a:ext cx="885710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递推公式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spc="-50" dirty="0">
                <a:solidFill>
                  <a:schemeClr val="tx1"/>
                </a:solidFill>
              </a:rPr>
              <a:t>P</a:t>
            </a:r>
            <a:r>
              <a:rPr lang="en-US" altLang="zh-CN" spc="-50" baseline="-16000" dirty="0">
                <a:solidFill>
                  <a:schemeClr val="tx1"/>
                </a:solidFill>
              </a:rPr>
              <a:t>i</a:t>
            </a:r>
            <a:r>
              <a:rPr lang="zh-CN" altLang="en-US" spc="-50" dirty="0">
                <a:solidFill>
                  <a:schemeClr val="tx1"/>
                </a:solidFill>
              </a:rPr>
              <a:t>＝</a:t>
            </a:r>
            <a:r>
              <a:rPr lang="en-US" altLang="zh-CN" spc="-50" dirty="0">
                <a:solidFill>
                  <a:schemeClr val="tx1"/>
                </a:solidFill>
              </a:rPr>
              <a:t>(P</a:t>
            </a:r>
            <a:r>
              <a:rPr lang="en-US" altLang="zh-CN" spc="-50" baseline="-20000" dirty="0">
                <a:solidFill>
                  <a:schemeClr val="tx1"/>
                </a:solidFill>
              </a:rPr>
              <a:t>i-1</a:t>
            </a:r>
            <a:r>
              <a:rPr lang="zh-CN" altLang="en-US" spc="-50" dirty="0">
                <a:solidFill>
                  <a:schemeClr val="tx1"/>
                </a:solidFill>
              </a:rPr>
              <a:t>＋</a:t>
            </a:r>
            <a:r>
              <a:rPr lang="en-US" altLang="zh-CN" spc="-50" dirty="0">
                <a:solidFill>
                  <a:schemeClr val="tx1"/>
                </a:solidFill>
              </a:rPr>
              <a:t>|A|×b</a:t>
            </a:r>
            <a:r>
              <a:rPr lang="en-US" altLang="zh-CN" spc="-50" baseline="-16000" dirty="0">
                <a:solidFill>
                  <a:schemeClr val="tx1"/>
                </a:solidFill>
              </a:rPr>
              <a:t>i-1</a:t>
            </a:r>
            <a:r>
              <a:rPr lang="en-US" altLang="zh-CN" spc="-50" dirty="0">
                <a:solidFill>
                  <a:schemeClr val="tx1"/>
                </a:solidFill>
              </a:rPr>
              <a:t>)×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-1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与无符号乘法</a:t>
            </a:r>
            <a:r>
              <a:rPr lang="zh-CN" altLang="en-US" sz="2000" dirty="0" smtClean="0">
                <a:solidFill>
                  <a:srgbClr val="990099"/>
                </a:solidFill>
              </a:rPr>
              <a:t>相同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   n-1</a:t>
            </a:r>
            <a:r>
              <a:rPr lang="zh-CN" altLang="en-US" dirty="0">
                <a:solidFill>
                  <a:schemeClr val="tx1"/>
                </a:solidFill>
              </a:rPr>
              <a:t>位加法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rgbClr val="990099"/>
                </a:solidFill>
              </a:rPr>
              <a:t>非</a:t>
            </a:r>
            <a:r>
              <a:rPr lang="en-US" altLang="zh-CN" sz="2000" dirty="0">
                <a:solidFill>
                  <a:srgbClr val="990099"/>
                </a:solidFill>
              </a:rPr>
              <a:t>n</a:t>
            </a:r>
            <a:r>
              <a:rPr lang="zh-CN" altLang="en-US" sz="2000" dirty="0">
                <a:solidFill>
                  <a:srgbClr val="990099"/>
                </a:solidFill>
              </a:rPr>
              <a:t>位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，仅计算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~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n-1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rgbClr val="990099"/>
                </a:solidFill>
              </a:rPr>
              <a:t>非</a:t>
            </a:r>
            <a:r>
              <a:rPr lang="en-US" altLang="zh-CN" sz="2000" dirty="0" err="1" smtClean="0">
                <a:solidFill>
                  <a:srgbClr val="990099"/>
                </a:solidFill>
              </a:rPr>
              <a:t>P</a:t>
            </a:r>
            <a:r>
              <a:rPr lang="en-US" altLang="zh-CN" sz="2000" baseline="-16000" dirty="0" err="1" smtClean="0">
                <a:solidFill>
                  <a:srgbClr val="990099"/>
                </a:solidFill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rgbClr val="990099"/>
              </a:solidFill>
            </a:endParaRPr>
          </a:p>
        </p:txBody>
      </p:sp>
      <p:sp>
        <p:nvSpPr>
          <p:cNvPr id="33" name="AutoShape 29"/>
          <p:cNvSpPr>
            <a:spLocks/>
          </p:cNvSpPr>
          <p:nvPr/>
        </p:nvSpPr>
        <p:spPr bwMode="auto">
          <a:xfrm>
            <a:off x="5148064" y="407514"/>
            <a:ext cx="1977851" cy="357190"/>
          </a:xfrm>
          <a:prstGeom prst="borderCallout2">
            <a:avLst>
              <a:gd name="adj1" fmla="val 50290"/>
              <a:gd name="adj2" fmla="val 101026"/>
              <a:gd name="adj3" fmla="val 52700"/>
              <a:gd name="adj4" fmla="val 109648"/>
              <a:gd name="adj5" fmla="val 132168"/>
              <a:gd name="adj6" fmla="val 119520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便于表示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如存储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37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 bwMode="auto">
          <a:xfrm flipH="1">
            <a:off x="2267744" y="1196752"/>
            <a:ext cx="2232248" cy="216024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213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0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4957-6FDA-4729-A919-80B8C0668085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179388" y="404664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小数原码定义： 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设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±</a:t>
            </a:r>
            <a:r>
              <a:rPr lang="en-US" altLang="zh-CN" dirty="0">
                <a:solidFill>
                  <a:schemeClr val="tx1"/>
                </a:solidFill>
              </a:rPr>
              <a:t>0.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-(n-1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则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原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i="1" dirty="0" smtClean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smtClean="0">
                <a:solidFill>
                  <a:schemeClr val="accent2"/>
                </a:solidFill>
              </a:rPr>
              <a:t>0</a:t>
            </a:r>
            <a:r>
              <a:rPr lang="en-US" altLang="zh-CN" sz="1000" baseline="-18000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-1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-</a:t>
            </a:r>
            <a:r>
              <a:rPr lang="en-US" altLang="zh-CN" baseline="-18000" dirty="0">
                <a:solidFill>
                  <a:schemeClr val="tx1"/>
                </a:solidFill>
              </a:rPr>
              <a:t>(n-1)</a:t>
            </a:r>
          </a:p>
        </p:txBody>
      </p:sp>
      <p:grpSp>
        <p:nvGrpSpPr>
          <p:cNvPr id="67622" name="Group 38"/>
          <p:cNvGrpSpPr>
            <a:grpSpLocks/>
          </p:cNvGrpSpPr>
          <p:nvPr/>
        </p:nvGrpSpPr>
        <p:grpSpPr bwMode="auto">
          <a:xfrm>
            <a:off x="1835150" y="1412727"/>
            <a:ext cx="5113338" cy="862012"/>
            <a:chOff x="1292" y="755"/>
            <a:chExt cx="3221" cy="543"/>
          </a:xfrm>
        </p:grpSpPr>
        <p:sp>
          <p:nvSpPr>
            <p:cNvPr id="67595" name="Text Box 11"/>
            <p:cNvSpPr txBox="1">
              <a:spLocks noChangeArrowheads="1"/>
            </p:cNvSpPr>
            <p:nvPr/>
          </p:nvSpPr>
          <p:spPr bwMode="auto">
            <a:xfrm>
              <a:off x="1292" y="913"/>
              <a:ext cx="680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原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67596" name="Text Box 12"/>
            <p:cNvSpPr txBox="1">
              <a:spLocks noChangeArrowheads="1"/>
            </p:cNvSpPr>
            <p:nvPr/>
          </p:nvSpPr>
          <p:spPr bwMode="auto">
            <a:xfrm>
              <a:off x="2141" y="755"/>
              <a:ext cx="2372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   </a:t>
              </a:r>
              <a:r>
                <a:rPr lang="en-US" altLang="zh-CN" i="1" dirty="0">
                  <a:solidFill>
                    <a:schemeClr val="tx1"/>
                  </a:solidFill>
                </a:rPr>
                <a:t>             </a:t>
              </a:r>
              <a:r>
                <a:rPr lang="en-US" altLang="zh-CN" dirty="0">
                  <a:solidFill>
                    <a:schemeClr val="tx1"/>
                  </a:solidFill>
                </a:rPr>
                <a:t>0≤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en-US" altLang="zh-CN" baseline="300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  <a:spcBef>
                  <a:spcPct val="30000"/>
                </a:spcBef>
              </a:pPr>
              <a:r>
                <a:rPr lang="en-US" altLang="zh-CN" dirty="0" smtClean="0">
                  <a:solidFill>
                    <a:schemeClr val="tx1"/>
                  </a:solidFill>
                </a:rPr>
                <a:t>1-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pitchFamily="18" charset="0"/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</a:rPr>
                <a:t>+|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|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 </a:t>
              </a:r>
              <a:r>
                <a:rPr lang="en-US" altLang="zh-CN" dirty="0">
                  <a:solidFill>
                    <a:schemeClr val="tx1"/>
                  </a:solidFill>
                </a:rPr>
                <a:t>-1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≤0</a:t>
              </a:r>
            </a:p>
          </p:txBody>
        </p:sp>
        <p:sp>
          <p:nvSpPr>
            <p:cNvPr id="67597" name="AutoShape 13"/>
            <p:cNvSpPr>
              <a:spLocks/>
            </p:cNvSpPr>
            <p:nvPr/>
          </p:nvSpPr>
          <p:spPr bwMode="auto">
            <a:xfrm>
              <a:off x="2018" y="823"/>
              <a:ext cx="46" cy="408"/>
            </a:xfrm>
            <a:prstGeom prst="leftBrace">
              <a:avLst>
                <a:gd name="adj1" fmla="val 7391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179388" y="232716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3—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 smtClean="0"/>
              <a:t>+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chemeClr val="tx1"/>
                </a:solidFill>
              </a:rPr>
              <a:t>.1001]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chemeClr val="tx1"/>
                </a:solidFill>
              </a:rPr>
              <a:t>.1001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/>
              <a:t>-0</a:t>
            </a:r>
            <a:r>
              <a:rPr lang="en-US" altLang="zh-CN" dirty="0">
                <a:solidFill>
                  <a:schemeClr val="tx1"/>
                </a:solidFill>
              </a:rPr>
              <a:t>.1001]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/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.1001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  若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1</a:t>
            </a:r>
            <a:r>
              <a:rPr lang="en-US" altLang="zh-CN" dirty="0">
                <a:solidFill>
                  <a:schemeClr val="tx1"/>
                </a:solidFill>
              </a:rPr>
              <a:t>.01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-</a:t>
            </a:r>
            <a:r>
              <a:rPr lang="en-US" altLang="zh-CN" dirty="0" smtClean="0"/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.01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620" name="Text Box 36"/>
          <p:cNvSpPr txBox="1">
            <a:spLocks noChangeArrowheads="1"/>
          </p:cNvSpPr>
          <p:nvPr/>
        </p:nvSpPr>
        <p:spPr bwMode="auto">
          <a:xfrm>
            <a:off x="179388" y="334544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原码的特性：</a:t>
            </a:r>
          </a:p>
        </p:txBody>
      </p:sp>
      <p:sp>
        <p:nvSpPr>
          <p:cNvPr id="67624" name="Text Box 40"/>
          <p:cNvSpPr txBox="1">
            <a:spLocks noChangeArrowheads="1"/>
          </p:cNvSpPr>
          <p:nvPr/>
        </p:nvSpPr>
        <p:spPr bwMode="auto">
          <a:xfrm>
            <a:off x="179388" y="3850553"/>
            <a:ext cx="878522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en-US" altLang="zh-CN" dirty="0" smtClean="0">
                <a:solidFill>
                  <a:schemeClr val="accent2"/>
                </a:solidFill>
              </a:rPr>
              <a:t>①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accent2"/>
                </a:solidFill>
              </a:rPr>
              <a:t>与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baseline="-18000" dirty="0">
                <a:solidFill>
                  <a:schemeClr val="accent2"/>
                </a:solidFill>
              </a:rPr>
              <a:t>原</a:t>
            </a:r>
            <a:r>
              <a:rPr lang="zh-CN" altLang="en-US" dirty="0">
                <a:solidFill>
                  <a:schemeClr val="accent2"/>
                </a:solidFill>
              </a:rPr>
              <a:t>关系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表示值的范围</a:t>
            </a:r>
            <a:r>
              <a:rPr lang="zh-CN" altLang="en-US" dirty="0" smtClean="0">
                <a:solidFill>
                  <a:schemeClr val="tx1"/>
                </a:solidFill>
              </a:rPr>
              <a:t>相同，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        </a:t>
            </a:r>
            <a:r>
              <a:rPr lang="en-US" altLang="zh-CN" dirty="0" smtClean="0">
                <a:solidFill>
                  <a:schemeClr val="tx1"/>
                </a:solidFill>
              </a:rPr>
              <a:t>             [+</a:t>
            </a:r>
            <a:r>
              <a:rPr lang="en-US" altLang="zh-CN" dirty="0">
                <a:solidFill>
                  <a:schemeClr val="tx1"/>
                </a:solidFill>
              </a:rPr>
              <a:t>0]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≠</a:t>
            </a:r>
            <a:r>
              <a:rPr lang="en-US" altLang="zh-CN" dirty="0">
                <a:solidFill>
                  <a:schemeClr val="tx1"/>
                </a:solidFill>
              </a:rPr>
              <a:t>[-0]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原</a:t>
            </a:r>
            <a:r>
              <a:rPr lang="zh-CN" altLang="en-US" dirty="0" smtClean="0">
                <a:solidFill>
                  <a:schemeClr val="tx1"/>
                </a:solidFill>
              </a:rPr>
              <a:t>      </a:t>
            </a:r>
            <a:r>
              <a:rPr lang="zh-CN" altLang="en-US" sz="1800" dirty="0" smtClean="0">
                <a:solidFill>
                  <a:schemeClr val="tx1"/>
                </a:solidFill>
              </a:rPr>
              <a:t>→</a:t>
            </a:r>
            <a:r>
              <a:rPr lang="en-US" altLang="zh-CN" sz="1800" dirty="0" smtClean="0">
                <a:solidFill>
                  <a:schemeClr val="tx1"/>
                </a:solidFill>
              </a:rPr>
              <a:t>n</a:t>
            </a:r>
            <a:r>
              <a:rPr lang="zh-CN" altLang="en-US" sz="1800" dirty="0" smtClean="0">
                <a:solidFill>
                  <a:schemeClr val="tx1"/>
                </a:solidFill>
              </a:rPr>
              <a:t>位编码表示</a:t>
            </a:r>
            <a:r>
              <a:rPr lang="en-US" altLang="zh-CN" sz="1800" dirty="0" smtClean="0">
                <a:solidFill>
                  <a:schemeClr val="tx1"/>
                </a:solidFill>
              </a:rPr>
              <a:t>2</a:t>
            </a:r>
            <a:r>
              <a:rPr lang="en-US" altLang="zh-CN" sz="1800" baseline="30000" dirty="0" smtClean="0">
                <a:solidFill>
                  <a:schemeClr val="tx1"/>
                </a:solidFill>
              </a:rPr>
              <a:t>n</a:t>
            </a:r>
            <a:r>
              <a:rPr lang="en-US" altLang="zh-CN" sz="1800" dirty="0" smtClean="0">
                <a:solidFill>
                  <a:schemeClr val="tx1"/>
                </a:solidFill>
              </a:rPr>
              <a:t>-1</a:t>
            </a:r>
            <a:r>
              <a:rPr lang="zh-CN" altLang="en-US" sz="1800" dirty="0" smtClean="0">
                <a:solidFill>
                  <a:schemeClr val="tx1"/>
                </a:solidFill>
              </a:rPr>
              <a:t>个数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7625" name="Text Box 41"/>
          <p:cNvSpPr txBox="1">
            <a:spLocks noChangeArrowheads="1"/>
          </p:cNvSpPr>
          <p:nvPr/>
        </p:nvSpPr>
        <p:spPr bwMode="auto">
          <a:xfrm>
            <a:off x="179388" y="4772072"/>
            <a:ext cx="8785225" cy="9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en-US" altLang="zh-CN" dirty="0" smtClean="0">
                <a:solidFill>
                  <a:schemeClr val="accent2"/>
                </a:solidFill>
              </a:rPr>
              <a:t>②</a:t>
            </a:r>
            <a:r>
              <a:rPr lang="zh-CN" altLang="en-US" dirty="0">
                <a:solidFill>
                  <a:schemeClr val="accent2"/>
                </a:solidFill>
              </a:rPr>
              <a:t>运算方法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符号与数值</a:t>
            </a:r>
            <a:r>
              <a:rPr lang="zh-CN" altLang="en-US" u="sng" dirty="0">
                <a:solidFill>
                  <a:schemeClr val="tx1"/>
                </a:solidFill>
              </a:rPr>
              <a:t>分开</a:t>
            </a:r>
            <a:r>
              <a:rPr lang="zh-CN" altLang="en-US" u="sng" dirty="0" smtClean="0">
                <a:solidFill>
                  <a:schemeClr val="tx1"/>
                </a:solidFill>
              </a:rPr>
              <a:t>运算</a:t>
            </a:r>
            <a:r>
              <a:rPr lang="zh-CN" altLang="en-US" dirty="0" smtClean="0">
                <a:solidFill>
                  <a:schemeClr val="tx1"/>
                </a:solidFill>
              </a:rPr>
              <a:t>、减法</a:t>
            </a:r>
            <a:r>
              <a:rPr lang="zh-CN" altLang="en-US" u="sng" dirty="0" smtClean="0">
                <a:solidFill>
                  <a:schemeClr val="tx1"/>
                </a:solidFill>
              </a:rPr>
              <a:t>先比较大小</a:t>
            </a:r>
            <a:endParaRPr lang="en-US" altLang="zh-CN" u="sng" dirty="0">
              <a:solidFill>
                <a:schemeClr val="tx1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en-US" altLang="zh-CN" sz="2000" dirty="0">
                <a:solidFill>
                  <a:schemeClr val="accent2"/>
                </a:solidFill>
              </a:rPr>
              <a:t>                          </a:t>
            </a:r>
            <a:r>
              <a:rPr lang="en-US" altLang="zh-CN" sz="2000" dirty="0" smtClean="0">
                <a:solidFill>
                  <a:schemeClr val="accent2"/>
                </a:solidFill>
              </a:rPr>
              <a:t>      </a:t>
            </a:r>
            <a:r>
              <a:rPr lang="en-US" altLang="zh-CN" sz="2000" b="0" dirty="0" smtClean="0">
                <a:solidFill>
                  <a:srgbClr val="990099"/>
                </a:solidFill>
              </a:rPr>
              <a:t>└</a:t>
            </a:r>
            <a:r>
              <a:rPr lang="en-US" altLang="zh-CN" sz="2000" dirty="0" smtClean="0">
                <a:solidFill>
                  <a:srgbClr val="990099"/>
                </a:solidFill>
              </a:rPr>
              <a:t>→</a:t>
            </a:r>
            <a:r>
              <a:rPr lang="zh-CN" altLang="en-US" sz="2000" dirty="0" smtClean="0">
                <a:solidFill>
                  <a:srgbClr val="990099"/>
                </a:solidFill>
              </a:rPr>
              <a:t>不利于硬件实现←</a:t>
            </a:r>
            <a:r>
              <a:rPr lang="zh-CN" altLang="en-US" sz="2000" b="0" dirty="0" smtClean="0">
                <a:solidFill>
                  <a:srgbClr val="990099"/>
                </a:solidFill>
              </a:rPr>
              <a:t>┘</a:t>
            </a:r>
            <a:endParaRPr lang="zh-CN" altLang="en-US" sz="2000" b="0" dirty="0">
              <a:solidFill>
                <a:srgbClr val="990099"/>
              </a:solidFill>
            </a:endParaRPr>
          </a:p>
        </p:txBody>
      </p:sp>
      <p:sp>
        <p:nvSpPr>
          <p:cNvPr id="67626" name="AutoShape 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29"/>
          <p:cNvSpPr>
            <a:spLocks/>
          </p:cNvSpPr>
          <p:nvPr/>
        </p:nvSpPr>
        <p:spPr bwMode="auto">
          <a:xfrm>
            <a:off x="6415631" y="404664"/>
            <a:ext cx="2404965" cy="551554"/>
          </a:xfrm>
          <a:prstGeom prst="borderCallout2">
            <a:avLst>
              <a:gd name="adj1" fmla="val 51396"/>
              <a:gd name="adj2" fmla="val -369"/>
              <a:gd name="adj3" fmla="val 51320"/>
              <a:gd name="adj4" fmla="val -7719"/>
              <a:gd name="adj5" fmla="val 138140"/>
              <a:gd name="adj6" fmla="val -19042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tx1"/>
                </a:solidFill>
              </a:rPr>
              <a:t>机器数中</a:t>
            </a: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  <a:r>
              <a:rPr lang="zh-CN" altLang="en-US" sz="2000" dirty="0" smtClean="0">
                <a:solidFill>
                  <a:schemeClr val="tx1"/>
                </a:solidFill>
              </a:rPr>
              <a:t>隐含</a:t>
            </a:r>
            <a:r>
              <a:rPr lang="zh-CN" altLang="en-US" sz="2000" dirty="0" smtClean="0">
                <a:solidFill>
                  <a:schemeClr val="tx1"/>
                </a:solidFill>
              </a:rPr>
              <a:t>表示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zh-CN" sz="2000" b="1" dirty="0" smtClean="0">
                <a:solidFill>
                  <a:schemeClr val="tx1"/>
                </a:solidFill>
              </a:rPr>
              <a:t>(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此处便于阅读有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.)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374900" y="526450"/>
            <a:ext cx="3277220" cy="573214"/>
            <a:chOff x="4667756" y="1482139"/>
            <a:chExt cx="3277220" cy="573214"/>
          </a:xfrm>
        </p:grpSpPr>
        <p:sp>
          <p:nvSpPr>
            <p:cNvPr id="16" name="Text Box 305"/>
            <p:cNvSpPr txBox="1">
              <a:spLocks noChangeArrowheads="1"/>
            </p:cNvSpPr>
            <p:nvPr/>
          </p:nvSpPr>
          <p:spPr bwMode="auto">
            <a:xfrm>
              <a:off x="5784736" y="1482139"/>
              <a:ext cx="1565936" cy="35719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编码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时省略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0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箭头连接符 16"/>
            <p:cNvCxnSpPr>
              <a:stCxn id="16" idx="3"/>
            </p:cNvCxnSpPr>
            <p:nvPr/>
          </p:nvCxnSpPr>
          <p:spPr bwMode="auto">
            <a:xfrm>
              <a:off x="7350672" y="1660734"/>
              <a:ext cx="594304" cy="394619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直接箭头连接符 17"/>
            <p:cNvCxnSpPr>
              <a:endCxn id="16" idx="1"/>
            </p:cNvCxnSpPr>
            <p:nvPr/>
          </p:nvCxnSpPr>
          <p:spPr bwMode="auto">
            <a:xfrm flipV="1">
              <a:off x="4667756" y="1660734"/>
              <a:ext cx="1116980" cy="394619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6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7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9" grpId="0"/>
      <p:bldP spid="67620" grpId="0"/>
      <p:bldP spid="67624" grpId="0"/>
      <p:bldP spid="6762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80</a:t>
            </a:fld>
            <a:endParaRPr lang="en-US" altLang="zh-CN" dirty="0"/>
          </a:p>
        </p:txBody>
      </p:sp>
      <p:sp>
        <p:nvSpPr>
          <p:cNvPr id="6" name="Text Box 99"/>
          <p:cNvSpPr txBox="1">
            <a:spLocks noChangeArrowheads="1"/>
          </p:cNvSpPr>
          <p:nvPr/>
        </p:nvSpPr>
        <p:spPr bwMode="auto">
          <a:xfrm>
            <a:off x="179388" y="2827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4—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 smtClean="0">
                <a:solidFill>
                  <a:schemeClr val="tx1"/>
                </a:solidFill>
              </a:rPr>
              <a:t>A=+111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B=-110</a:t>
            </a:r>
            <a:r>
              <a:rPr lang="zh-CN" altLang="en-US" dirty="0" smtClean="0">
                <a:solidFill>
                  <a:schemeClr val="tx1"/>
                </a:solidFill>
              </a:rPr>
              <a:t>，用原码乘法</a:t>
            </a:r>
            <a:r>
              <a:rPr lang="zh-CN" altLang="en-US" dirty="0">
                <a:solidFill>
                  <a:schemeClr val="tx1"/>
                </a:solidFill>
              </a:rPr>
              <a:t>求</a:t>
            </a:r>
            <a:r>
              <a:rPr lang="en-US" altLang="zh-CN" dirty="0">
                <a:solidFill>
                  <a:schemeClr val="tx1"/>
                </a:solidFill>
              </a:rPr>
              <a:t>[A×B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Text Box 100"/>
          <p:cNvSpPr txBox="1">
            <a:spLocks noChangeArrowheads="1"/>
          </p:cNvSpPr>
          <p:nvPr/>
        </p:nvSpPr>
        <p:spPr bwMode="auto">
          <a:xfrm>
            <a:off x="179388" y="75715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</a:t>
            </a:r>
            <a:r>
              <a:rPr lang="zh-CN" altLang="en-US" dirty="0" smtClean="0">
                <a:solidFill>
                  <a:srgbClr val="990099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 smtClean="0">
                <a:solidFill>
                  <a:schemeClr val="tx1"/>
                </a:solidFill>
              </a:rPr>
              <a:t>=0111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1110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|=111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|B|=</a:t>
            </a:r>
            <a:r>
              <a:rPr lang="en-US" altLang="zh-CN" dirty="0" smtClean="0">
                <a:solidFill>
                  <a:schemeClr val="tx1"/>
                </a:solidFill>
              </a:rPr>
              <a:t>110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S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P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/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|A|×|B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101010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同例</a:t>
            </a: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r>
              <a:rPr lang="en-US" altLang="zh-CN" sz="2000" dirty="0" smtClean="0">
                <a:solidFill>
                  <a:schemeClr val="tx1"/>
                </a:solidFill>
              </a:rPr>
              <a:t>[</a:t>
            </a:r>
            <a:r>
              <a:rPr lang="zh-CN" altLang="en-US" sz="2000" dirty="0" smtClean="0">
                <a:solidFill>
                  <a:schemeClr val="tx1"/>
                </a:solidFill>
              </a:rPr>
              <a:t>循环</a:t>
            </a:r>
            <a:r>
              <a:rPr lang="en-US" altLang="zh-CN" sz="2000" dirty="0" smtClean="0">
                <a:solidFill>
                  <a:schemeClr val="tx1"/>
                </a:solidFill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</a:rPr>
              <a:t>次</a:t>
            </a:r>
            <a:r>
              <a:rPr lang="en-US" altLang="zh-CN" sz="2000" dirty="0" smtClean="0">
                <a:solidFill>
                  <a:schemeClr val="tx1"/>
                </a:solidFill>
              </a:rPr>
              <a:t>])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8" name="Text Box 100"/>
          <p:cNvSpPr txBox="1">
            <a:spLocks noChangeArrowheads="1"/>
          </p:cNvSpPr>
          <p:nvPr/>
        </p:nvSpPr>
        <p:spPr bwMode="auto">
          <a:xfrm>
            <a:off x="179263" y="165086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        P</a:t>
            </a:r>
            <a:r>
              <a:rPr lang="zh-CN" altLang="en-US" dirty="0" smtClean="0">
                <a:solidFill>
                  <a:schemeClr val="tx1"/>
                </a:solidFill>
              </a:rPr>
              <a:t>扩展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位＝</a:t>
            </a:r>
            <a:r>
              <a:rPr lang="en-US" altLang="zh-CN" dirty="0">
                <a:solidFill>
                  <a:srgbClr val="990099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101010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A×B]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原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/>
              <a:t>1</a:t>
            </a: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101010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9" name="Text Box 201"/>
          <p:cNvSpPr txBox="1">
            <a:spLocks noChangeArrowheads="1"/>
          </p:cNvSpPr>
          <p:nvPr/>
        </p:nvSpPr>
        <p:spPr bwMode="auto">
          <a:xfrm>
            <a:off x="179512" y="2132856"/>
            <a:ext cx="8856984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*原码乘法的逻辑实现：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思路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①</a:t>
            </a:r>
            <a:r>
              <a:rPr lang="zh-CN" altLang="en-US" dirty="0" smtClean="0">
                <a:solidFill>
                  <a:schemeClr val="tx1"/>
                </a:solidFill>
              </a:rPr>
              <a:t>部分积低位放在</a:t>
            </a:r>
            <a:r>
              <a:rPr lang="zh-CN" altLang="en-US" u="sng" dirty="0" smtClean="0">
                <a:solidFill>
                  <a:schemeClr val="tx1"/>
                </a:solidFill>
              </a:rPr>
              <a:t>乘数的空位</a:t>
            </a:r>
            <a:r>
              <a:rPr lang="zh-CN" altLang="en-US" dirty="0" smtClean="0">
                <a:solidFill>
                  <a:schemeClr val="tx1"/>
                </a:solidFill>
              </a:rPr>
              <a:t>上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与无符号乘法</a:t>
            </a:r>
            <a:r>
              <a:rPr lang="zh-CN" altLang="en-US" sz="2000" u="sng" dirty="0" smtClean="0">
                <a:solidFill>
                  <a:srgbClr val="990099"/>
                </a:solidFill>
              </a:rPr>
              <a:t>相同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    ②加法</a:t>
            </a:r>
            <a:r>
              <a:rPr lang="zh-CN" altLang="en-US" dirty="0">
                <a:solidFill>
                  <a:srgbClr val="990099"/>
                </a:solidFill>
              </a:rPr>
              <a:t>改</a:t>
            </a:r>
            <a:r>
              <a:rPr lang="zh-CN" altLang="en-US" dirty="0" smtClean="0">
                <a:solidFill>
                  <a:srgbClr val="990099"/>
                </a:solidFill>
              </a:rPr>
              <a:t>为</a:t>
            </a:r>
            <a:r>
              <a:rPr lang="en-US" altLang="zh-CN" dirty="0" smtClean="0">
                <a:solidFill>
                  <a:srgbClr val="990099"/>
                </a:solidFill>
              </a:rPr>
              <a:t>n</a:t>
            </a:r>
            <a:r>
              <a:rPr lang="zh-CN" altLang="en-US" dirty="0" smtClean="0">
                <a:solidFill>
                  <a:srgbClr val="990099"/>
                </a:solidFill>
              </a:rPr>
              <a:t>位</a:t>
            </a:r>
            <a:r>
              <a:rPr lang="zh-CN" altLang="en-US" spc="-100" dirty="0" smtClean="0">
                <a:solidFill>
                  <a:schemeClr val="tx1"/>
                </a:solidFill>
              </a:rPr>
              <a:t>，</a:t>
            </a:r>
            <a:r>
              <a:rPr lang="zh-CN" altLang="en-US" spc="-100" dirty="0">
                <a:solidFill>
                  <a:schemeClr val="tx1"/>
                </a:solidFill>
              </a:rPr>
              <a:t>部分积</a:t>
            </a:r>
            <a:r>
              <a:rPr lang="zh-CN" altLang="en-US" u="sng" spc="-100" dirty="0">
                <a:solidFill>
                  <a:schemeClr val="tx1"/>
                </a:solidFill>
              </a:rPr>
              <a:t>逻辑右移</a:t>
            </a:r>
            <a:r>
              <a:rPr lang="en-US" altLang="zh-CN" sz="2000" spc="-100" dirty="0">
                <a:solidFill>
                  <a:schemeClr val="tx1"/>
                </a:solidFill>
              </a:rPr>
              <a:t>(</a:t>
            </a:r>
            <a:r>
              <a:rPr lang="zh-CN" altLang="en-US" sz="2000" spc="-100" dirty="0">
                <a:solidFill>
                  <a:srgbClr val="990099"/>
                </a:solidFill>
              </a:rPr>
              <a:t>非带进位右移</a:t>
            </a:r>
            <a:r>
              <a:rPr lang="en-US" altLang="zh-CN" sz="2000" spc="-100" dirty="0">
                <a:solidFill>
                  <a:schemeClr val="tx1"/>
                </a:solidFill>
              </a:rPr>
              <a:t>)</a:t>
            </a:r>
          </a:p>
          <a:p>
            <a:r>
              <a:rPr lang="zh-CN" altLang="en-US" sz="2000" spc="-100" dirty="0" smtClean="0">
                <a:solidFill>
                  <a:schemeClr val="tx1"/>
                </a:solidFill>
              </a:rPr>
              <a:t> </a:t>
            </a:r>
            <a:r>
              <a:rPr lang="en-US" altLang="zh-CN" sz="2000" spc="-100" dirty="0" smtClean="0">
                <a:solidFill>
                  <a:schemeClr val="tx1"/>
                </a:solidFill>
              </a:rPr>
              <a:t>                 (</a:t>
            </a:r>
            <a:r>
              <a:rPr lang="zh-CN" altLang="en-US" sz="2000" spc="-100" dirty="0" smtClean="0">
                <a:solidFill>
                  <a:schemeClr val="tx1"/>
                </a:solidFill>
              </a:rPr>
              <a:t>本来为</a:t>
            </a:r>
            <a:r>
              <a:rPr lang="en-US" altLang="zh-CN" sz="2000" dirty="0" smtClean="0">
                <a:solidFill>
                  <a:schemeClr val="tx1"/>
                </a:solidFill>
              </a:rPr>
              <a:t>n-1</a:t>
            </a:r>
            <a:r>
              <a:rPr lang="zh-CN" altLang="en-US" sz="2000" dirty="0" smtClean="0">
                <a:solidFill>
                  <a:schemeClr val="tx1"/>
                </a:solidFill>
              </a:rPr>
              <a:t>位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sz="2000" spc="-100" dirty="0">
                <a:solidFill>
                  <a:schemeClr val="tx1"/>
                </a:solidFill>
              </a:rPr>
              <a:t> </a:t>
            </a:r>
            <a:r>
              <a:rPr lang="zh-CN" altLang="en-US" sz="2000" b="0" spc="-100" dirty="0">
                <a:solidFill>
                  <a:schemeClr val="tx1"/>
                </a:solidFill>
              </a:rPr>
              <a:t>─</a:t>
            </a:r>
            <a:r>
              <a:rPr lang="zh-CN" altLang="en-US" sz="2000" spc="-100" dirty="0">
                <a:solidFill>
                  <a:schemeClr val="tx1"/>
                </a:solidFill>
              </a:rPr>
              <a:t>→</a:t>
            </a:r>
            <a:r>
              <a:rPr lang="zh-CN" altLang="en-US" sz="2000" spc="-100" dirty="0" smtClean="0">
                <a:solidFill>
                  <a:schemeClr val="tx1"/>
                </a:solidFill>
              </a:rPr>
              <a:t>无</a:t>
            </a:r>
            <a:r>
              <a:rPr lang="zh-CN" altLang="en-US" sz="2000" spc="-100" dirty="0">
                <a:solidFill>
                  <a:schemeClr val="tx1"/>
                </a:solidFill>
              </a:rPr>
              <a:t>进位</a:t>
            </a:r>
            <a:r>
              <a:rPr lang="zh-CN" altLang="en-US" sz="2000" spc="-100" dirty="0" smtClean="0">
                <a:solidFill>
                  <a:schemeClr val="tx1"/>
                </a:solidFill>
              </a:rPr>
              <a:t>→</a:t>
            </a:r>
            <a:r>
              <a:rPr lang="zh-CN" altLang="en-US" sz="2000" b="0" spc="-100" dirty="0" smtClean="0">
                <a:solidFill>
                  <a:schemeClr val="tx1"/>
                </a:solidFill>
              </a:rPr>
              <a:t>─┘</a:t>
            </a:r>
            <a:endParaRPr lang="en-US" altLang="zh-CN" sz="2000" b="0" spc="-100" dirty="0">
              <a:solidFill>
                <a:schemeClr val="tx1"/>
              </a:solidFill>
            </a:endParaRPr>
          </a:p>
        </p:txBody>
      </p:sp>
      <p:sp>
        <p:nvSpPr>
          <p:cNvPr id="10" name="Text Box 201"/>
          <p:cNvSpPr txBox="1">
            <a:spLocks noChangeArrowheads="1"/>
          </p:cNvSpPr>
          <p:nvPr/>
        </p:nvSpPr>
        <p:spPr bwMode="auto">
          <a:xfrm>
            <a:off x="179263" y="3861048"/>
            <a:ext cx="882164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zh-CN" altLang="en-US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组成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基于无符号乘法器，增加触发器</a:t>
            </a:r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P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39" name="Text Box 201"/>
          <p:cNvSpPr txBox="1">
            <a:spLocks noChangeArrowheads="1"/>
          </p:cNvSpPr>
          <p:nvPr/>
        </p:nvSpPr>
        <p:spPr bwMode="auto">
          <a:xfrm>
            <a:off x="179512" y="4357553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7913" indent="-1077913"/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*原码</a:t>
            </a:r>
            <a:r>
              <a:rPr lang="zh-CN" altLang="en-US" u="sng" dirty="0" smtClean="0">
                <a:solidFill>
                  <a:srgbClr val="C00000"/>
                </a:solidFill>
              </a:rPr>
              <a:t>整数</a:t>
            </a:r>
            <a:r>
              <a:rPr lang="zh-CN" altLang="en-US" dirty="0" smtClean="0">
                <a:solidFill>
                  <a:srgbClr val="C00000"/>
                </a:solidFill>
              </a:rPr>
              <a:t>乘法的控制流程：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1077913" indent="-1077913"/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乘积扩展</a:t>
            </a:r>
            <a:r>
              <a:rPr lang="en-US" altLang="zh-CN" dirty="0" smtClean="0">
                <a:solidFill>
                  <a:schemeClr val="accent2"/>
                </a:solidFill>
              </a:rPr>
              <a:t>1</a:t>
            </a:r>
            <a:r>
              <a:rPr lang="zh-CN" altLang="en-US" dirty="0" smtClean="0">
                <a:solidFill>
                  <a:schemeClr val="accent2"/>
                </a:solidFill>
              </a:rPr>
              <a:t>位的组织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增加</a:t>
            </a:r>
            <a:r>
              <a:rPr lang="en-US" altLang="zh-CN" dirty="0">
                <a:solidFill>
                  <a:srgbClr val="990099"/>
                </a:solidFill>
              </a:rPr>
              <a:t>1</a:t>
            </a:r>
            <a:r>
              <a:rPr lang="zh-CN" altLang="en-US" dirty="0">
                <a:solidFill>
                  <a:srgbClr val="990099"/>
                </a:solidFill>
              </a:rPr>
              <a:t>次</a:t>
            </a:r>
            <a:r>
              <a:rPr lang="zh-CN" altLang="en-US" dirty="0" smtClean="0">
                <a:solidFill>
                  <a:srgbClr val="990099"/>
                </a:solidFill>
              </a:rPr>
              <a:t>循环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＋</a:t>
            </a: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</a:rPr>
              <a:t>、逻辑右移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</a:rPr>
              <a:t>位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chemeClr val="accent2"/>
              </a:solidFill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971600" y="5373215"/>
            <a:ext cx="4829127" cy="1008113"/>
            <a:chOff x="971600" y="5301207"/>
            <a:chExt cx="4829127" cy="1008113"/>
          </a:xfrm>
        </p:grpSpPr>
        <p:sp>
          <p:nvSpPr>
            <p:cNvPr id="79" name="AutoShape 195"/>
            <p:cNvSpPr>
              <a:spLocks/>
            </p:cNvSpPr>
            <p:nvPr/>
          </p:nvSpPr>
          <p:spPr bwMode="auto">
            <a:xfrm rot="5400000">
              <a:off x="4679847" y="5119590"/>
              <a:ext cx="78361" cy="1725032"/>
            </a:xfrm>
            <a:prstGeom prst="leftBrace">
              <a:avLst>
                <a:gd name="adj1" fmla="val 142778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Text Box 197"/>
            <p:cNvSpPr txBox="1">
              <a:spLocks noChangeArrowheads="1"/>
            </p:cNvSpPr>
            <p:nvPr/>
          </p:nvSpPr>
          <p:spPr bwMode="auto">
            <a:xfrm>
              <a:off x="3784503" y="6030218"/>
              <a:ext cx="2015332" cy="27910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2n-2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位的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|A|×|B|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81" name="Text Box 192"/>
            <p:cNvSpPr txBox="1">
              <a:spLocks noChangeArrowheads="1"/>
            </p:cNvSpPr>
            <p:nvPr/>
          </p:nvSpPr>
          <p:spPr bwMode="auto">
            <a:xfrm>
              <a:off x="971600" y="5589239"/>
              <a:ext cx="1063705" cy="32288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100000"/>
                </a:lnSpc>
              </a:pPr>
              <a:r>
                <a:rPr lang="en-US" altLang="zh-CN" sz="1200" baseline="-25000" dirty="0"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|A|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82" name="Line 194"/>
            <p:cNvSpPr>
              <a:spLocks noChangeShapeType="1"/>
            </p:cNvSpPr>
            <p:nvPr/>
          </p:nvSpPr>
          <p:spPr bwMode="auto">
            <a:xfrm>
              <a:off x="1192215" y="5585742"/>
              <a:ext cx="0" cy="3263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Text Box 192"/>
            <p:cNvSpPr txBox="1">
              <a:spLocks noChangeArrowheads="1"/>
            </p:cNvSpPr>
            <p:nvPr/>
          </p:nvSpPr>
          <p:spPr bwMode="auto">
            <a:xfrm>
              <a:off x="2289395" y="5589239"/>
              <a:ext cx="1063060" cy="32288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100000"/>
                </a:lnSpc>
              </a:pPr>
              <a:r>
                <a:rPr lang="en-US" altLang="zh-CN" sz="1200" baseline="-25000" dirty="0"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|B|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87" name="Line 194"/>
            <p:cNvSpPr>
              <a:spLocks noChangeShapeType="1"/>
            </p:cNvSpPr>
            <p:nvPr/>
          </p:nvSpPr>
          <p:spPr bwMode="auto">
            <a:xfrm>
              <a:off x="2488359" y="5585742"/>
              <a:ext cx="0" cy="3263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Text Box 197"/>
            <p:cNvSpPr txBox="1">
              <a:spLocks noChangeArrowheads="1"/>
            </p:cNvSpPr>
            <p:nvPr/>
          </p:nvSpPr>
          <p:spPr bwMode="auto">
            <a:xfrm>
              <a:off x="1089436" y="5301207"/>
              <a:ext cx="863600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>
                  <a:solidFill>
                    <a:schemeClr val="tx1"/>
                  </a:solidFill>
                </a:rPr>
                <a:t>RegA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89" name="Text Box 197"/>
            <p:cNvSpPr txBox="1">
              <a:spLocks noChangeArrowheads="1"/>
            </p:cNvSpPr>
            <p:nvPr/>
          </p:nvSpPr>
          <p:spPr bwMode="auto">
            <a:xfrm>
              <a:off x="2416351" y="5301207"/>
              <a:ext cx="863600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RegB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90" name="Text Box 197"/>
            <p:cNvSpPr txBox="1">
              <a:spLocks noChangeArrowheads="1"/>
            </p:cNvSpPr>
            <p:nvPr/>
          </p:nvSpPr>
          <p:spPr bwMode="auto">
            <a:xfrm>
              <a:off x="2020848" y="5589239"/>
              <a:ext cx="251487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×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1" name="Text Box 197"/>
            <p:cNvSpPr txBox="1">
              <a:spLocks noChangeArrowheads="1"/>
            </p:cNvSpPr>
            <p:nvPr/>
          </p:nvSpPr>
          <p:spPr bwMode="auto">
            <a:xfrm>
              <a:off x="3352455" y="5589239"/>
              <a:ext cx="288032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2" name="Text Box 192"/>
            <p:cNvSpPr txBox="1">
              <a:spLocks noChangeArrowheads="1"/>
            </p:cNvSpPr>
            <p:nvPr/>
          </p:nvSpPr>
          <p:spPr bwMode="auto">
            <a:xfrm>
              <a:off x="3640487" y="5589239"/>
              <a:ext cx="1063060" cy="32288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sz="1200" dirty="0"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P</a:t>
              </a:r>
              <a:r>
                <a:rPr lang="zh-CN" altLang="en-US" sz="1800" baseline="-16000" dirty="0" smtClean="0">
                  <a:solidFill>
                    <a:schemeClr val="tx1"/>
                  </a:solidFill>
                </a:rPr>
                <a:t>高位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93" name="Line 194"/>
            <p:cNvSpPr>
              <a:spLocks noChangeShapeType="1"/>
            </p:cNvSpPr>
            <p:nvPr/>
          </p:nvSpPr>
          <p:spPr bwMode="auto">
            <a:xfrm>
              <a:off x="3839451" y="5585742"/>
              <a:ext cx="2910" cy="32288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Text Box 197"/>
            <p:cNvSpPr txBox="1">
              <a:spLocks noChangeArrowheads="1"/>
            </p:cNvSpPr>
            <p:nvPr/>
          </p:nvSpPr>
          <p:spPr bwMode="auto">
            <a:xfrm>
              <a:off x="3695435" y="5301207"/>
              <a:ext cx="863600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RegP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 Box 191"/>
            <p:cNvSpPr txBox="1">
              <a:spLocks noChangeArrowheads="1"/>
            </p:cNvSpPr>
            <p:nvPr/>
          </p:nvSpPr>
          <p:spPr bwMode="auto">
            <a:xfrm>
              <a:off x="4737667" y="5585742"/>
              <a:ext cx="1063060" cy="32638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P</a:t>
              </a:r>
              <a:r>
                <a:rPr lang="zh-CN" altLang="en-US" sz="1800" baseline="-16000" dirty="0" smtClean="0">
                  <a:solidFill>
                    <a:schemeClr val="tx1"/>
                  </a:solidFill>
                </a:rPr>
                <a:t>低位</a:t>
              </a:r>
              <a:r>
                <a:rPr lang="en-US" altLang="zh-CN" sz="1800" baseline="-250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</a:p>
          </p:txBody>
        </p:sp>
        <p:sp>
          <p:nvSpPr>
            <p:cNvPr id="96" name="Line 194"/>
            <p:cNvSpPr>
              <a:spLocks noChangeShapeType="1"/>
            </p:cNvSpPr>
            <p:nvPr/>
          </p:nvSpPr>
          <p:spPr bwMode="auto">
            <a:xfrm>
              <a:off x="5584703" y="5589239"/>
              <a:ext cx="0" cy="3216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Text Box 197"/>
            <p:cNvSpPr txBox="1">
              <a:spLocks noChangeArrowheads="1"/>
            </p:cNvSpPr>
            <p:nvPr/>
          </p:nvSpPr>
          <p:spPr bwMode="auto">
            <a:xfrm>
              <a:off x="4808833" y="5301207"/>
              <a:ext cx="863600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RegB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5872735" y="5373215"/>
            <a:ext cx="2664296" cy="1008112"/>
            <a:chOff x="5872735" y="5301207"/>
            <a:chExt cx="2664296" cy="1008112"/>
          </a:xfrm>
        </p:grpSpPr>
        <p:sp>
          <p:nvSpPr>
            <p:cNvPr id="83" name="Text Box 192"/>
            <p:cNvSpPr txBox="1">
              <a:spLocks noChangeArrowheads="1"/>
            </p:cNvSpPr>
            <p:nvPr/>
          </p:nvSpPr>
          <p:spPr bwMode="auto">
            <a:xfrm>
              <a:off x="6376791" y="5585742"/>
              <a:ext cx="1063060" cy="32288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sz="600" baseline="-25000" dirty="0" smtClean="0">
                  <a:solidFill>
                    <a:srgbClr val="FF3399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800" dirty="0" smtClean="0">
                  <a:solidFill>
                    <a:srgbClr val="FF3399"/>
                  </a:solidFill>
                  <a:latin typeface="+mn-ea"/>
                  <a:ea typeface="+mn-ea"/>
                </a:rPr>
                <a:t>0</a:t>
              </a:r>
              <a:r>
                <a:rPr lang="en-US" altLang="zh-CN" sz="1800" baseline="-16000" dirty="0" smtClean="0">
                  <a:latin typeface="+mn-ea"/>
                  <a:ea typeface="+mn-ea"/>
                </a:rPr>
                <a:t> </a:t>
              </a:r>
              <a:r>
                <a:rPr lang="en-US" altLang="zh-CN" sz="1800" dirty="0" smtClean="0">
                  <a:solidFill>
                    <a:srgbClr val="FF3399"/>
                  </a:solidFill>
                </a:rPr>
                <a:t>0</a:t>
              </a:r>
              <a:r>
                <a:rPr lang="en-US" altLang="zh-CN" sz="11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P</a:t>
              </a:r>
              <a:r>
                <a:rPr lang="zh-CN" altLang="en-US" sz="1800" baseline="-18000" dirty="0" smtClean="0">
                  <a:solidFill>
                    <a:schemeClr val="tx1"/>
                  </a:solidFill>
                </a:rPr>
                <a:t>高位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84" name="Line 194"/>
            <p:cNvSpPr>
              <a:spLocks noChangeShapeType="1"/>
            </p:cNvSpPr>
            <p:nvPr/>
          </p:nvSpPr>
          <p:spPr bwMode="auto">
            <a:xfrm>
              <a:off x="6575754" y="5585741"/>
              <a:ext cx="0" cy="3228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194"/>
            <p:cNvSpPr>
              <a:spLocks noChangeShapeType="1"/>
            </p:cNvSpPr>
            <p:nvPr/>
          </p:nvSpPr>
          <p:spPr bwMode="auto">
            <a:xfrm>
              <a:off x="6770006" y="5580855"/>
              <a:ext cx="0" cy="3228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Text Box 191"/>
            <p:cNvSpPr txBox="1">
              <a:spLocks noChangeArrowheads="1"/>
            </p:cNvSpPr>
            <p:nvPr/>
          </p:nvSpPr>
          <p:spPr bwMode="auto">
            <a:xfrm>
              <a:off x="7475701" y="5583993"/>
              <a:ext cx="1061330" cy="32638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P</a:t>
              </a:r>
              <a:r>
                <a:rPr lang="zh-CN" altLang="en-US" sz="1800" baseline="-16000" dirty="0" smtClean="0">
                  <a:solidFill>
                    <a:schemeClr val="tx1"/>
                  </a:solidFill>
                </a:rPr>
                <a:t>低位</a:t>
              </a:r>
              <a:endParaRPr lang="en-US" altLang="zh-CN" sz="1800" dirty="0">
                <a:solidFill>
                  <a:srgbClr val="FF3399"/>
                </a:solidFill>
              </a:endParaRPr>
            </a:p>
          </p:txBody>
        </p:sp>
        <p:sp>
          <p:nvSpPr>
            <p:cNvPr id="99" name="Text Box 197"/>
            <p:cNvSpPr txBox="1">
              <a:spLocks noChangeArrowheads="1"/>
            </p:cNvSpPr>
            <p:nvPr/>
          </p:nvSpPr>
          <p:spPr bwMode="auto">
            <a:xfrm>
              <a:off x="6503746" y="5301207"/>
              <a:ext cx="863600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RegP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100" name="Text Box 197"/>
            <p:cNvSpPr txBox="1">
              <a:spLocks noChangeArrowheads="1"/>
            </p:cNvSpPr>
            <p:nvPr/>
          </p:nvSpPr>
          <p:spPr bwMode="auto">
            <a:xfrm>
              <a:off x="7601422" y="5301207"/>
              <a:ext cx="863600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RegB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101" name="AutoShape 199"/>
            <p:cNvSpPr>
              <a:spLocks noChangeArrowheads="1"/>
            </p:cNvSpPr>
            <p:nvPr/>
          </p:nvSpPr>
          <p:spPr bwMode="auto">
            <a:xfrm>
              <a:off x="5872735" y="5589239"/>
              <a:ext cx="433388" cy="327397"/>
            </a:xfrm>
            <a:prstGeom prst="rightArrow">
              <a:avLst>
                <a:gd name="adj1" fmla="val 43700"/>
                <a:gd name="adj2" fmla="val 43458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AutoShape 195"/>
            <p:cNvSpPr>
              <a:spLocks/>
            </p:cNvSpPr>
            <p:nvPr/>
          </p:nvSpPr>
          <p:spPr bwMode="auto">
            <a:xfrm rot="5400000">
              <a:off x="7541617" y="4994123"/>
              <a:ext cx="45719" cy="1943323"/>
            </a:xfrm>
            <a:prstGeom prst="leftBrace">
              <a:avLst>
                <a:gd name="adj1" fmla="val 142778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Text Box 197"/>
            <p:cNvSpPr txBox="1">
              <a:spLocks noChangeArrowheads="1"/>
            </p:cNvSpPr>
            <p:nvPr/>
          </p:nvSpPr>
          <p:spPr bwMode="auto">
            <a:xfrm>
              <a:off x="6664824" y="6030217"/>
              <a:ext cx="1872207" cy="27910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2n-1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位的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|A×B|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直接箭头连接符 12"/>
          <p:cNvCxnSpPr/>
          <p:nvPr/>
        </p:nvCxnSpPr>
        <p:spPr bwMode="auto">
          <a:xfrm flipV="1">
            <a:off x="5715866" y="5237584"/>
            <a:ext cx="373563" cy="377180"/>
          </a:xfrm>
          <a:prstGeom prst="straightConnector1">
            <a:avLst/>
          </a:prstGeom>
          <a:noFill/>
          <a:ln w="15875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16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49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069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/>
      <p:bldP spid="10" grpId="0"/>
      <p:bldP spid="39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81</a:t>
            </a:fld>
            <a:endParaRPr lang="en-US" altLang="zh-CN" dirty="0"/>
          </a:p>
        </p:txBody>
      </p:sp>
      <p:sp>
        <p:nvSpPr>
          <p:cNvPr id="3" name="Text Box 201"/>
          <p:cNvSpPr txBox="1">
            <a:spLocks noChangeArrowheads="1"/>
          </p:cNvSpPr>
          <p:nvPr/>
        </p:nvSpPr>
        <p:spPr bwMode="auto">
          <a:xfrm>
            <a:off x="179512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7913" indent="-1077913"/>
            <a:r>
              <a:rPr lang="en-US" altLang="zh-CN" dirty="0" smtClean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  控制流程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循环</a:t>
            </a:r>
            <a:r>
              <a:rPr lang="zh-CN" altLang="en-US" dirty="0">
                <a:solidFill>
                  <a:schemeClr val="tx1"/>
                </a:solidFill>
              </a:rPr>
              <a:t>的判断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移位操作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1260201" y="908720"/>
            <a:ext cx="7128223" cy="5184576"/>
            <a:chOff x="1260201" y="908720"/>
            <a:chExt cx="7128223" cy="5184576"/>
          </a:xfrm>
        </p:grpSpPr>
        <p:sp>
          <p:nvSpPr>
            <p:cNvPr id="63" name="Text Box 100"/>
            <p:cNvSpPr txBox="1">
              <a:spLocks noChangeArrowheads="1"/>
            </p:cNvSpPr>
            <p:nvPr/>
          </p:nvSpPr>
          <p:spPr bwMode="auto">
            <a:xfrm>
              <a:off x="4067944" y="1484784"/>
              <a:ext cx="2376264" cy="36004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en-US" altLang="zh-CN" sz="20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5" name="Line 86"/>
            <p:cNvSpPr>
              <a:spLocks noChangeShapeType="1"/>
            </p:cNvSpPr>
            <p:nvPr/>
          </p:nvSpPr>
          <p:spPr bwMode="auto">
            <a:xfrm>
              <a:off x="2617790" y="3794190"/>
              <a:ext cx="30331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AutoShape 87"/>
            <p:cNvSpPr>
              <a:spLocks noChangeArrowheads="1"/>
            </p:cNvSpPr>
            <p:nvPr/>
          </p:nvSpPr>
          <p:spPr bwMode="auto">
            <a:xfrm>
              <a:off x="3132409" y="2708920"/>
              <a:ext cx="1944216" cy="432048"/>
            </a:xfrm>
            <a:prstGeom prst="flowChartDecision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RegB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=1?</a:t>
              </a:r>
            </a:p>
          </p:txBody>
        </p:sp>
        <p:sp>
          <p:nvSpPr>
            <p:cNvPr id="7" name="Text Box 91"/>
            <p:cNvSpPr txBox="1">
              <a:spLocks noChangeArrowheads="1"/>
            </p:cNvSpPr>
            <p:nvPr/>
          </p:nvSpPr>
          <p:spPr bwMode="auto">
            <a:xfrm>
              <a:off x="2916509" y="2708920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8" name="Text Box 96"/>
            <p:cNvSpPr txBox="1">
              <a:spLocks noChangeArrowheads="1"/>
            </p:cNvSpPr>
            <p:nvPr/>
          </p:nvSpPr>
          <p:spPr bwMode="auto">
            <a:xfrm>
              <a:off x="1260201" y="3268983"/>
              <a:ext cx="2715180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←(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RegA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9" name="Text Box 109"/>
            <p:cNvSpPr txBox="1">
              <a:spLocks noChangeArrowheads="1"/>
            </p:cNvSpPr>
            <p:nvPr/>
          </p:nvSpPr>
          <p:spPr bwMode="auto">
            <a:xfrm>
              <a:off x="2150281" y="3983741"/>
              <a:ext cx="3934456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zh-CN" altLang="en-US" sz="2000" dirty="0">
                  <a:solidFill>
                    <a:schemeClr val="tx1"/>
                  </a:solidFill>
                </a:rPr>
                <a:t>、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RegB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同时</a:t>
              </a:r>
              <a:r>
                <a:rPr lang="zh-CN" altLang="en-US" sz="2000" dirty="0" smtClean="0">
                  <a:solidFill>
                    <a:schemeClr val="accent2"/>
                  </a:solidFill>
                </a:rPr>
                <a:t>逻辑右移</a:t>
              </a: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</a:t>
              </a:r>
            </a:p>
          </p:txBody>
        </p:sp>
        <p:sp>
          <p:nvSpPr>
            <p:cNvPr id="10" name="Text Box 110"/>
            <p:cNvSpPr txBox="1">
              <a:spLocks noChangeArrowheads="1"/>
            </p:cNvSpPr>
            <p:nvPr/>
          </p:nvSpPr>
          <p:spPr bwMode="auto">
            <a:xfrm>
              <a:off x="3227983" y="4581128"/>
              <a:ext cx="1776634" cy="36004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Cnt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←</a:t>
              </a:r>
              <a:r>
                <a:rPr lang="en-US" altLang="zh-CN" sz="1800" dirty="0">
                  <a:solidFill>
                    <a:schemeClr val="tx1"/>
                  </a:solidFill>
                </a:rPr>
                <a:t>(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Cnt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－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1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1" name="六边形 10"/>
            <p:cNvSpPr/>
            <p:nvPr/>
          </p:nvSpPr>
          <p:spPr bwMode="auto">
            <a:xfrm>
              <a:off x="1331640" y="908720"/>
              <a:ext cx="5544616" cy="360040"/>
            </a:xfrm>
            <a:prstGeom prst="hexagon">
              <a:avLst>
                <a:gd name="adj" fmla="val 32096"/>
                <a:gd name="vf" fmla="val 1154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 err="1" smtClean="0">
                  <a:solidFill>
                    <a:schemeClr val="tx1"/>
                  </a:solidFill>
                </a:rPr>
                <a:t>RegA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被乘数，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RegB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乘数，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op←</a:t>
              </a:r>
              <a:r>
                <a:rPr lang="zh-CN" altLang="en-US" sz="2000" dirty="0" smtClean="0">
                  <a:solidFill>
                    <a:schemeClr val="accent2"/>
                  </a:solidFill>
                </a:rPr>
                <a:t>原码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乘法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" name="Text Box 85"/>
            <p:cNvSpPr txBox="1">
              <a:spLocks noChangeArrowheads="1"/>
            </p:cNvSpPr>
            <p:nvPr/>
          </p:nvSpPr>
          <p:spPr bwMode="auto">
            <a:xfrm>
              <a:off x="1763119" y="1484784"/>
              <a:ext cx="4752528" cy="3600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←0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Cnt←n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S</a:t>
              </a:r>
              <a:r>
                <a:rPr lang="en-US" altLang="zh-CN" sz="2000" baseline="-20000" dirty="0">
                  <a:solidFill>
                    <a:schemeClr val="accent2"/>
                  </a:solidFill>
                </a:rPr>
                <a:t>P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←RegA</a:t>
              </a:r>
              <a:r>
                <a:rPr lang="en-US" altLang="zh-CN" sz="2000" baseline="-18000" dirty="0">
                  <a:solidFill>
                    <a:schemeClr val="accent2"/>
                  </a:solidFill>
                </a:rPr>
                <a:t>n-1</a:t>
              </a:r>
              <a:r>
                <a:rPr lang="en-US" altLang="zh-CN" sz="2000" dirty="0">
                  <a:solidFill>
                    <a:schemeClr val="accent2"/>
                  </a:solidFill>
                  <a:sym typeface="Symbol"/>
                </a:rPr>
                <a:t></a:t>
              </a:r>
              <a:r>
                <a:rPr lang="en-US" altLang="zh-CN" sz="2000" dirty="0" smtClean="0">
                  <a:solidFill>
                    <a:schemeClr val="accent2"/>
                  </a:solidFill>
                </a:rPr>
                <a:t>RegB</a:t>
              </a:r>
              <a:r>
                <a:rPr lang="en-US" altLang="zh-CN" sz="2000" baseline="-18000" dirty="0" smtClean="0">
                  <a:solidFill>
                    <a:schemeClr val="accent2"/>
                  </a:solidFill>
                </a:rPr>
                <a:t>n-1</a:t>
              </a:r>
              <a:endParaRPr lang="en-US" altLang="zh-CN" sz="2000" dirty="0">
                <a:solidFill>
                  <a:schemeClr val="accent2"/>
                </a:solidFill>
              </a:endParaRPr>
            </a:p>
          </p:txBody>
        </p:sp>
        <p:cxnSp>
          <p:nvCxnSpPr>
            <p:cNvPr id="13" name="直接箭头连接符 12"/>
            <p:cNvCxnSpPr>
              <a:endCxn id="12" idx="0"/>
            </p:cNvCxnSpPr>
            <p:nvPr/>
          </p:nvCxnSpPr>
          <p:spPr bwMode="auto">
            <a:xfrm flipH="1">
              <a:off x="4139383" y="1268760"/>
              <a:ext cx="1498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 flipH="1">
              <a:off x="4113860" y="2457586"/>
              <a:ext cx="692" cy="25133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52"/>
            <p:cNvCxnSpPr>
              <a:stCxn id="6" idx="1"/>
              <a:endCxn id="8" idx="0"/>
            </p:cNvCxnSpPr>
            <p:nvPr/>
          </p:nvCxnSpPr>
          <p:spPr bwMode="auto">
            <a:xfrm rot="10800000" flipV="1">
              <a:off x="2617791" y="2924943"/>
              <a:ext cx="514618" cy="344039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Text Box 96"/>
            <p:cNvSpPr txBox="1">
              <a:spLocks noChangeArrowheads="1"/>
            </p:cNvSpPr>
            <p:nvPr/>
          </p:nvSpPr>
          <p:spPr bwMode="auto">
            <a:xfrm>
              <a:off x="4302385" y="3263661"/>
              <a:ext cx="2697208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←(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0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箭头连接符 52"/>
            <p:cNvCxnSpPr>
              <a:stCxn id="6" idx="3"/>
              <a:endCxn id="16" idx="0"/>
            </p:cNvCxnSpPr>
            <p:nvPr/>
          </p:nvCxnSpPr>
          <p:spPr bwMode="auto">
            <a:xfrm>
              <a:off x="5076625" y="2924944"/>
              <a:ext cx="574364" cy="338717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Text Box 91"/>
            <p:cNvSpPr txBox="1">
              <a:spLocks noChangeArrowheads="1"/>
            </p:cNvSpPr>
            <p:nvPr/>
          </p:nvSpPr>
          <p:spPr bwMode="auto">
            <a:xfrm>
              <a:off x="5076625" y="2708920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N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接箭头连接符 18"/>
            <p:cNvCxnSpPr>
              <a:stCxn id="8" idx="2"/>
            </p:cNvCxnSpPr>
            <p:nvPr/>
          </p:nvCxnSpPr>
          <p:spPr bwMode="auto">
            <a:xfrm>
              <a:off x="2617791" y="3627758"/>
              <a:ext cx="1" cy="1664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/>
            <p:cNvCxnSpPr>
              <a:stCxn id="16" idx="2"/>
            </p:cNvCxnSpPr>
            <p:nvPr/>
          </p:nvCxnSpPr>
          <p:spPr bwMode="auto">
            <a:xfrm>
              <a:off x="5650989" y="3622436"/>
              <a:ext cx="0" cy="17175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>
              <a:off x="4092154" y="3794190"/>
              <a:ext cx="0" cy="1895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>
              <a:stCxn id="9" idx="2"/>
              <a:endCxn id="10" idx="0"/>
            </p:cNvCxnSpPr>
            <p:nvPr/>
          </p:nvCxnSpPr>
          <p:spPr bwMode="auto">
            <a:xfrm flipH="1">
              <a:off x="4116300" y="4344104"/>
              <a:ext cx="1209" cy="237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/>
            <p:cNvCxnSpPr>
              <a:stCxn id="10" idx="2"/>
              <a:endCxn id="24" idx="0"/>
            </p:cNvCxnSpPr>
            <p:nvPr/>
          </p:nvCxnSpPr>
          <p:spPr bwMode="auto">
            <a:xfrm>
              <a:off x="4116300" y="4941168"/>
              <a:ext cx="0" cy="19470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AutoShape 87"/>
            <p:cNvSpPr>
              <a:spLocks noChangeArrowheads="1"/>
            </p:cNvSpPr>
            <p:nvPr/>
          </p:nvSpPr>
          <p:spPr bwMode="auto">
            <a:xfrm>
              <a:off x="3227983" y="5135869"/>
              <a:ext cx="1776634" cy="340036"/>
            </a:xfrm>
            <a:prstGeom prst="flowChartDecision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Cnt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=0?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直接箭头连接符 52"/>
            <p:cNvCxnSpPr>
              <a:stCxn id="24" idx="1"/>
            </p:cNvCxnSpPr>
            <p:nvPr/>
          </p:nvCxnSpPr>
          <p:spPr bwMode="auto">
            <a:xfrm rot="10800000" flipH="1">
              <a:off x="3227983" y="2564905"/>
              <a:ext cx="876720" cy="2740983"/>
            </a:xfrm>
            <a:prstGeom prst="bentConnector4">
              <a:avLst>
                <a:gd name="adj1" fmla="val -236843"/>
                <a:gd name="adj2" fmla="val 10013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Text Box 91"/>
            <p:cNvSpPr txBox="1">
              <a:spLocks noChangeArrowheads="1"/>
            </p:cNvSpPr>
            <p:nvPr/>
          </p:nvSpPr>
          <p:spPr bwMode="auto">
            <a:xfrm>
              <a:off x="2988393" y="5094542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N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接箭头连接符 26"/>
            <p:cNvCxnSpPr>
              <a:stCxn id="24" idx="2"/>
            </p:cNvCxnSpPr>
            <p:nvPr/>
          </p:nvCxnSpPr>
          <p:spPr bwMode="auto">
            <a:xfrm flipH="1">
              <a:off x="4116299" y="5475905"/>
              <a:ext cx="1" cy="2573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" name="Text Box 91"/>
            <p:cNvSpPr txBox="1">
              <a:spLocks noChangeArrowheads="1"/>
            </p:cNvSpPr>
            <p:nvPr/>
          </p:nvSpPr>
          <p:spPr bwMode="auto">
            <a:xfrm>
              <a:off x="3924621" y="5476860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31" name="Text Box 139"/>
            <p:cNvSpPr txBox="1">
              <a:spLocks noChangeArrowheads="1"/>
            </p:cNvSpPr>
            <p:nvPr/>
          </p:nvSpPr>
          <p:spPr bwMode="auto">
            <a:xfrm>
              <a:off x="7668714" y="2780928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判断</a:t>
              </a:r>
              <a:endParaRPr lang="zh-CN" altLang="en-US" sz="1800" baseline="-18000" dirty="0">
                <a:solidFill>
                  <a:srgbClr val="FF3399"/>
                </a:solidFill>
              </a:endParaRPr>
            </a:p>
          </p:txBody>
        </p:sp>
        <p:sp>
          <p:nvSpPr>
            <p:cNvPr id="32" name="Text Box 140"/>
            <p:cNvSpPr txBox="1">
              <a:spLocks noChangeArrowheads="1"/>
            </p:cNvSpPr>
            <p:nvPr/>
          </p:nvSpPr>
          <p:spPr bwMode="auto">
            <a:xfrm>
              <a:off x="7668714" y="3284984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加法</a:t>
              </a:r>
              <a:endParaRPr lang="zh-CN" altLang="en-US" sz="1800" baseline="-18000" dirty="0">
                <a:solidFill>
                  <a:srgbClr val="FF3399"/>
                </a:solidFill>
              </a:endParaRPr>
            </a:p>
          </p:txBody>
        </p:sp>
        <p:sp>
          <p:nvSpPr>
            <p:cNvPr id="33" name="Text Box 141"/>
            <p:cNvSpPr txBox="1">
              <a:spLocks noChangeArrowheads="1"/>
            </p:cNvSpPr>
            <p:nvPr/>
          </p:nvSpPr>
          <p:spPr bwMode="auto">
            <a:xfrm>
              <a:off x="7668913" y="4077766"/>
              <a:ext cx="5762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移位</a:t>
              </a:r>
              <a:endParaRPr lang="zh-CN" altLang="en-US" sz="1800" baseline="-18000" dirty="0">
                <a:solidFill>
                  <a:srgbClr val="FF3399"/>
                </a:solidFill>
              </a:endParaRPr>
            </a:p>
          </p:txBody>
        </p:sp>
        <p:sp>
          <p:nvSpPr>
            <p:cNvPr id="34" name="Line 142"/>
            <p:cNvSpPr>
              <a:spLocks noChangeShapeType="1"/>
            </p:cNvSpPr>
            <p:nvPr/>
          </p:nvSpPr>
          <p:spPr bwMode="auto">
            <a:xfrm flipH="1">
              <a:off x="7166666" y="2996952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AutoShape 144"/>
            <p:cNvSpPr>
              <a:spLocks/>
            </p:cNvSpPr>
            <p:nvPr/>
          </p:nvSpPr>
          <p:spPr bwMode="auto">
            <a:xfrm rot="10800000">
              <a:off x="8245176" y="2924944"/>
              <a:ext cx="71240" cy="1367979"/>
            </a:xfrm>
            <a:prstGeom prst="leftBrace">
              <a:avLst>
                <a:gd name="adj1" fmla="val 142778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146"/>
            <p:cNvSpPr>
              <a:spLocks noChangeShapeType="1"/>
            </p:cNvSpPr>
            <p:nvPr/>
          </p:nvSpPr>
          <p:spPr bwMode="auto">
            <a:xfrm flipH="1">
              <a:off x="7166666" y="3501008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147"/>
            <p:cNvSpPr>
              <a:spLocks noChangeShapeType="1"/>
            </p:cNvSpPr>
            <p:nvPr/>
          </p:nvSpPr>
          <p:spPr bwMode="auto">
            <a:xfrm flipH="1">
              <a:off x="7166666" y="4221088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2" name="直接箭头连接符 51"/>
            <p:cNvCxnSpPr>
              <a:stCxn id="12" idx="2"/>
              <a:endCxn id="54" idx="0"/>
            </p:cNvCxnSpPr>
            <p:nvPr/>
          </p:nvCxnSpPr>
          <p:spPr bwMode="auto">
            <a:xfrm flipH="1">
              <a:off x="4134389" y="1844824"/>
              <a:ext cx="4994" cy="25006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4" name="Text Box 105"/>
            <p:cNvSpPr txBox="1">
              <a:spLocks noChangeArrowheads="1"/>
            </p:cNvSpPr>
            <p:nvPr/>
          </p:nvSpPr>
          <p:spPr bwMode="auto">
            <a:xfrm>
              <a:off x="2693732" y="2094892"/>
              <a:ext cx="2881313" cy="36004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accent2"/>
                  </a:solidFill>
                </a:rPr>
                <a:t>RegA</a:t>
              </a:r>
              <a:r>
                <a:rPr lang="en-US" altLang="zh-CN" sz="2000" baseline="-18000" dirty="0" smtClean="0">
                  <a:solidFill>
                    <a:schemeClr val="accent2"/>
                  </a:solidFill>
                </a:rPr>
                <a:t>n-1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←0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，</a:t>
              </a:r>
              <a:r>
                <a:rPr lang="en-US" altLang="zh-CN" sz="2000" dirty="0" smtClean="0">
                  <a:solidFill>
                    <a:schemeClr val="accent2"/>
                  </a:solidFill>
                </a:rPr>
                <a:t>RegB</a:t>
              </a:r>
              <a:r>
                <a:rPr lang="en-US" altLang="zh-CN" sz="2000" baseline="-18000" dirty="0" smtClean="0">
                  <a:solidFill>
                    <a:schemeClr val="accent2"/>
                  </a:solidFill>
                </a:rPr>
                <a:t>n-1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←0</a:t>
              </a:r>
            </a:p>
          </p:txBody>
        </p:sp>
        <p:sp>
          <p:nvSpPr>
            <p:cNvPr id="62" name="Text Box 100"/>
            <p:cNvSpPr txBox="1">
              <a:spLocks noChangeArrowheads="1"/>
            </p:cNvSpPr>
            <p:nvPr/>
          </p:nvSpPr>
          <p:spPr bwMode="auto">
            <a:xfrm>
              <a:off x="3347864" y="5733256"/>
              <a:ext cx="1586035" cy="36004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dirty="0" smtClean="0">
                  <a:solidFill>
                    <a:schemeClr val="accent2"/>
                  </a:solidFill>
                </a:rPr>
                <a:t>RegP</a:t>
              </a:r>
              <a:r>
                <a:rPr lang="en-US" altLang="zh-CN" sz="2000" baseline="-18000" dirty="0" smtClean="0">
                  <a:solidFill>
                    <a:schemeClr val="accent2"/>
                  </a:solidFill>
                </a:rPr>
                <a:t>n-1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←S</a:t>
              </a:r>
              <a:r>
                <a:rPr lang="en-US" altLang="zh-CN" sz="2000" baseline="-18000" dirty="0">
                  <a:solidFill>
                    <a:schemeClr val="accent2"/>
                  </a:solidFill>
                </a:rPr>
                <a:t>P</a:t>
              </a:r>
            </a:p>
          </p:txBody>
        </p:sp>
        <p:sp>
          <p:nvSpPr>
            <p:cNvPr id="74" name="Text Box 131"/>
            <p:cNvSpPr txBox="1">
              <a:spLocks noChangeArrowheads="1"/>
            </p:cNvSpPr>
            <p:nvPr/>
          </p:nvSpPr>
          <p:spPr bwMode="auto">
            <a:xfrm>
              <a:off x="6834708" y="2133550"/>
              <a:ext cx="1553716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求绝对值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(n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)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75" name="Line 132"/>
            <p:cNvSpPr>
              <a:spLocks noChangeShapeType="1"/>
            </p:cNvSpPr>
            <p:nvPr/>
          </p:nvSpPr>
          <p:spPr bwMode="auto">
            <a:xfrm flipH="1">
              <a:off x="6372448" y="2276425"/>
              <a:ext cx="43180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Text Box 131"/>
            <p:cNvSpPr txBox="1">
              <a:spLocks noChangeArrowheads="1"/>
            </p:cNvSpPr>
            <p:nvPr/>
          </p:nvSpPr>
          <p:spPr bwMode="auto">
            <a:xfrm>
              <a:off x="6834460" y="5733256"/>
              <a:ext cx="14097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置符号位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77" name="Line 132"/>
            <p:cNvSpPr>
              <a:spLocks noChangeShapeType="1"/>
            </p:cNvSpPr>
            <p:nvPr/>
          </p:nvSpPr>
          <p:spPr bwMode="auto">
            <a:xfrm flipH="1">
              <a:off x="6372200" y="5876131"/>
              <a:ext cx="43180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5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+mn-ea"/>
                <a:ea typeface="+mn-ea"/>
              </a:rPr>
              <a:t>79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+mn-ea"/>
                <a:ea typeface="+mn-ea"/>
              </a:rPr>
              <a:t>78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806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71500" y="5229200"/>
            <a:ext cx="8856984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chemeClr val="tx1"/>
                </a:solidFill>
              </a:rPr>
              <a:t>  </a:t>
            </a:r>
            <a:r>
              <a:rPr lang="zh-CN" altLang="en-US" sz="2200" dirty="0" smtClean="0">
                <a:solidFill>
                  <a:schemeClr val="tx1"/>
                </a:solidFill>
              </a:rPr>
              <a:t>     ＝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n</a:t>
            </a:r>
            <a:r>
              <a:rPr lang="en-US" altLang="zh-CN" sz="2200" dirty="0" smtClean="0">
                <a:solidFill>
                  <a:schemeClr val="tx1"/>
                </a:solidFill>
              </a:rPr>
              <a:t>×{[(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n-2</a:t>
            </a:r>
            <a:r>
              <a:rPr lang="en-US" altLang="zh-CN" sz="2200" dirty="0">
                <a:solidFill>
                  <a:schemeClr val="tx1"/>
                </a:solidFill>
              </a:rPr>
              <a:t>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dirty="0" smtClean="0">
                <a:solidFill>
                  <a:schemeClr val="tx1"/>
                </a:solidFill>
              </a:rPr>
              <a:t>)×A]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…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{[(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)×</a:t>
            </a:r>
            <a:r>
              <a:rPr lang="en-US" altLang="zh-CN" sz="2200" dirty="0" smtClean="0">
                <a:solidFill>
                  <a:schemeClr val="tx1"/>
                </a:solidFill>
              </a:rPr>
              <a:t>A]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zh-CN" altLang="en-US" sz="2200" dirty="0" smtClean="0">
                <a:solidFill>
                  <a:schemeClr val="tx1"/>
                </a:solidFill>
              </a:rPr>
              <a:t>                       ＋</a:t>
            </a:r>
            <a:r>
              <a:rPr lang="en-US" altLang="zh-CN" sz="2200" dirty="0" smtClean="0">
                <a:solidFill>
                  <a:schemeClr val="tx1"/>
                </a:solidFill>
              </a:rPr>
              <a:t>{</a:t>
            </a:r>
            <a:r>
              <a:rPr lang="en-US" altLang="zh-CN" sz="2200" dirty="0" smtClean="0">
                <a:solidFill>
                  <a:srgbClr val="990099"/>
                </a:solidFill>
              </a:rPr>
              <a:t>0</a:t>
            </a:r>
            <a:r>
              <a:rPr lang="zh-CN" altLang="en-US" sz="2200" dirty="0" smtClean="0">
                <a:solidFill>
                  <a:srgbClr val="990099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[(0-b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)×A]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r>
              <a:rPr lang="en-US" altLang="zh-CN" sz="2200" dirty="0" smtClean="0">
                <a:solidFill>
                  <a:schemeClr val="tx1"/>
                </a:solidFill>
              </a:rPr>
              <a:t>}×2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2200" dirty="0" smtClean="0">
                <a:solidFill>
                  <a:schemeClr val="tx1"/>
                </a:solidFill>
              </a:rPr>
              <a:t>}×2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2200" dirty="0" smtClean="0">
                <a:solidFill>
                  <a:schemeClr val="tx1"/>
                </a:solidFill>
              </a:rPr>
              <a:t>}…}×2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27" name="AutoShape 29"/>
          <p:cNvSpPr>
            <a:spLocks/>
          </p:cNvSpPr>
          <p:nvPr/>
        </p:nvSpPr>
        <p:spPr bwMode="auto">
          <a:xfrm>
            <a:off x="7274398" y="2567754"/>
            <a:ext cx="1618082" cy="357190"/>
          </a:xfrm>
          <a:prstGeom prst="borderCallout2">
            <a:avLst>
              <a:gd name="adj1" fmla="val 51623"/>
              <a:gd name="adj2" fmla="val -812"/>
              <a:gd name="adj3" fmla="val 51367"/>
              <a:gd name="adj4" fmla="val -10733"/>
              <a:gd name="adj5" fmla="val -39830"/>
              <a:gd name="adj6" fmla="val -119182"/>
            </a:avLst>
          </a:prstGeom>
          <a:solidFill>
            <a:srgbClr val="CCFFFF"/>
          </a:solidFill>
          <a:ln w="15875">
            <a:solidFill>
              <a:schemeClr val="accent2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en-US" altLang="zh-CN" sz="1800" dirty="0" smtClean="0">
                <a:solidFill>
                  <a:srgbClr val="990099"/>
                </a:solidFill>
              </a:rPr>
              <a:t>b</a:t>
            </a:r>
            <a:r>
              <a:rPr lang="en-US" altLang="zh-CN" sz="1800" baseline="-18000" dirty="0" smtClean="0">
                <a:solidFill>
                  <a:srgbClr val="990099"/>
                </a:solidFill>
              </a:rPr>
              <a:t>n-1</a:t>
            </a:r>
            <a:r>
              <a:rPr lang="en-US" altLang="zh-CN" sz="1800" dirty="0" smtClean="0">
                <a:solidFill>
                  <a:srgbClr val="990099"/>
                </a:solidFill>
              </a:rPr>
              <a:t>×2</a:t>
            </a:r>
            <a:r>
              <a:rPr lang="en-US" altLang="zh-CN" sz="1800" baseline="30000" dirty="0" smtClean="0">
                <a:solidFill>
                  <a:srgbClr val="990099"/>
                </a:solidFill>
              </a:rPr>
              <a:t>n-1</a:t>
            </a:r>
            <a:r>
              <a:rPr lang="zh-CN" altLang="en-US" sz="1800" dirty="0" smtClean="0">
                <a:solidFill>
                  <a:srgbClr val="990099"/>
                </a:solidFill>
              </a:rPr>
              <a:t>－</a:t>
            </a:r>
            <a:r>
              <a:rPr lang="en-US" altLang="zh-CN" sz="2000" dirty="0" smtClean="0">
                <a:solidFill>
                  <a:srgbClr val="990099"/>
                </a:solidFill>
              </a:rPr>
              <a:t>2</a:t>
            </a:r>
            <a:r>
              <a:rPr lang="en-US" altLang="zh-CN" sz="2000" baseline="30000" dirty="0" smtClean="0">
                <a:solidFill>
                  <a:srgbClr val="990099"/>
                </a:solidFill>
              </a:rPr>
              <a:t>n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2771800" y="2917073"/>
            <a:ext cx="3600400" cy="730528"/>
            <a:chOff x="2771800" y="2703696"/>
            <a:chExt cx="3600400" cy="730528"/>
          </a:xfrm>
        </p:grpSpPr>
        <p:sp>
          <p:nvSpPr>
            <p:cNvPr id="41" name="Rectangle 445"/>
            <p:cNvSpPr>
              <a:spLocks noChangeArrowheads="1"/>
            </p:cNvSpPr>
            <p:nvPr/>
          </p:nvSpPr>
          <p:spPr bwMode="auto">
            <a:xfrm>
              <a:off x="2771800" y="3068960"/>
              <a:ext cx="515735" cy="365264"/>
            </a:xfrm>
            <a:prstGeom prst="rect">
              <a:avLst/>
            </a:prstGeom>
            <a:solidFill>
              <a:srgbClr val="CCECFF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0" name="Rectangle 445"/>
            <p:cNvSpPr>
              <a:spLocks noChangeArrowheads="1"/>
            </p:cNvSpPr>
            <p:nvPr/>
          </p:nvSpPr>
          <p:spPr bwMode="auto">
            <a:xfrm>
              <a:off x="5424417" y="2703696"/>
              <a:ext cx="947783" cy="365264"/>
            </a:xfrm>
            <a:prstGeom prst="rect">
              <a:avLst/>
            </a:prstGeom>
            <a:solidFill>
              <a:srgbClr val="CCECFF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82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274185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3</a:t>
            </a:r>
            <a:r>
              <a:rPr lang="zh-CN" altLang="en-US" dirty="0" smtClean="0">
                <a:solidFill>
                  <a:srgbClr val="FF3399"/>
                </a:solidFill>
              </a:rPr>
              <a:t>、</a:t>
            </a:r>
            <a:r>
              <a:rPr lang="zh-CN" altLang="en-US" dirty="0">
                <a:solidFill>
                  <a:srgbClr val="FF3399"/>
                </a:solidFill>
              </a:rPr>
              <a:t>补码定点乘法运算</a:t>
            </a:r>
          </a:p>
        </p:txBody>
      </p:sp>
      <p:sp>
        <p:nvSpPr>
          <p:cNvPr id="5" name="Text Box 200"/>
          <p:cNvSpPr txBox="1">
            <a:spLocks noChangeArrowheads="1"/>
          </p:cNvSpPr>
          <p:nvPr/>
        </p:nvSpPr>
        <p:spPr bwMode="auto">
          <a:xfrm>
            <a:off x="179512" y="764704"/>
            <a:ext cx="8785101" cy="2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 *</a:t>
            </a:r>
            <a:r>
              <a:rPr lang="zh-CN" altLang="en-US" dirty="0">
                <a:solidFill>
                  <a:srgbClr val="C00000"/>
                </a:solidFill>
              </a:rPr>
              <a:t>运算规则：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应为</a:t>
            </a:r>
            <a:r>
              <a:rPr lang="en-US" altLang="zh-CN" dirty="0">
                <a:solidFill>
                  <a:schemeClr val="tx1"/>
                </a:solidFill>
              </a:rPr>
              <a:t>2n</a:t>
            </a:r>
            <a:r>
              <a:rPr lang="zh-CN" altLang="en-US" dirty="0" smtClean="0">
                <a:solidFill>
                  <a:schemeClr val="tx1"/>
                </a:solidFill>
              </a:rPr>
              <a:t>位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 运算方法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又称</a:t>
            </a:r>
            <a:r>
              <a:rPr lang="en-US" altLang="zh-CN" dirty="0" smtClean="0">
                <a:solidFill>
                  <a:schemeClr val="tx1"/>
                </a:solidFill>
              </a:rPr>
              <a:t>Booth</a:t>
            </a:r>
            <a:r>
              <a:rPr lang="zh-CN" altLang="en-US" dirty="0" smtClean="0">
                <a:solidFill>
                  <a:schemeClr val="tx1"/>
                </a:solidFill>
              </a:rPr>
              <a:t>算法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只讨论整数乘法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sz="2200" dirty="0">
                <a:solidFill>
                  <a:schemeClr val="accent2"/>
                </a:solidFill>
              </a:rPr>
              <a:t> </a:t>
            </a:r>
            <a:r>
              <a:rPr lang="en-US" altLang="zh-CN" sz="2200" dirty="0" smtClean="0">
                <a:solidFill>
                  <a:schemeClr val="accent2"/>
                </a:solidFill>
              </a:rPr>
              <a:t>        </a:t>
            </a:r>
            <a:r>
              <a:rPr lang="zh-CN" altLang="en-US" sz="2200" dirty="0" smtClean="0">
                <a:solidFill>
                  <a:schemeClr val="tx1"/>
                </a:solidFill>
              </a:rPr>
              <a:t>设</a:t>
            </a:r>
            <a:r>
              <a:rPr lang="en-US" altLang="zh-CN" sz="2200" dirty="0" smtClean="0">
                <a:solidFill>
                  <a:schemeClr val="tx1"/>
                </a:solidFill>
              </a:rPr>
              <a:t>[B]</a:t>
            </a:r>
            <a:r>
              <a:rPr lang="zh-CN" altLang="en-US" sz="2200" baseline="-16000" dirty="0" smtClean="0">
                <a:solidFill>
                  <a:schemeClr val="tx1"/>
                </a:solidFill>
              </a:rPr>
              <a:t>补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rgbClr val="990099"/>
                </a:solidFill>
              </a:rPr>
              <a:t>b</a:t>
            </a:r>
            <a:r>
              <a:rPr lang="en-US" altLang="zh-CN" sz="2200" baseline="-18000" dirty="0" smtClean="0">
                <a:solidFill>
                  <a:srgbClr val="990099"/>
                </a:solidFill>
              </a:rPr>
              <a:t>n-1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sz="2200" dirty="0" smtClean="0">
                <a:solidFill>
                  <a:schemeClr val="tx1"/>
                </a:solidFill>
              </a:rPr>
              <a:t>…b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</a:rPr>
              <a:t>，则 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dirty="0">
                <a:solidFill>
                  <a:schemeClr val="tx1"/>
                </a:solidFill>
              </a:rPr>
              <a:t>≥</a:t>
            </a:r>
            <a:r>
              <a:rPr lang="en-US" altLang="zh-CN" sz="2200" dirty="0" smtClean="0">
                <a:solidFill>
                  <a:schemeClr val="tx1"/>
                </a:solidFill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</a:rPr>
              <a:t>时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n-1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zh-CN" altLang="en-US" sz="2200" dirty="0">
                <a:solidFill>
                  <a:schemeClr val="tx1"/>
                </a:solidFill>
              </a:rPr>
              <a:t>＜</a:t>
            </a:r>
            <a:r>
              <a:rPr lang="en-US" altLang="zh-CN" sz="2200" dirty="0">
                <a:solidFill>
                  <a:schemeClr val="tx1"/>
                </a:solidFill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</a:rPr>
              <a:t>时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n-1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1</a:t>
            </a:r>
            <a:endParaRPr lang="en-US" altLang="zh-CN" sz="2200" dirty="0" smtClean="0">
              <a:solidFill>
                <a:schemeClr val="accent2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sz="2200" dirty="0" smtClean="0">
                <a:solidFill>
                  <a:schemeClr val="tx1"/>
                </a:solidFill>
              </a:rPr>
              <a:t>                         </a:t>
            </a:r>
            <a:r>
              <a:rPr lang="zh-CN" altLang="en-US" sz="2200" dirty="0" smtClean="0">
                <a:solidFill>
                  <a:schemeClr val="tx1"/>
                </a:solidFill>
              </a:rPr>
              <a:t>有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rgbClr val="990099"/>
                </a:solidFill>
              </a:rPr>
              <a:t>-</a:t>
            </a:r>
            <a:r>
              <a:rPr lang="en-US" altLang="zh-CN" sz="2200" dirty="0" smtClean="0">
                <a:solidFill>
                  <a:srgbClr val="990099"/>
                </a:solidFill>
              </a:rPr>
              <a:t>b</a:t>
            </a:r>
            <a:r>
              <a:rPr lang="en-US" altLang="zh-CN" sz="2200" baseline="-18000" dirty="0" smtClean="0">
                <a:solidFill>
                  <a:srgbClr val="990099"/>
                </a:solidFill>
              </a:rPr>
              <a:t>n-1</a:t>
            </a:r>
            <a:r>
              <a:rPr lang="en-US" altLang="zh-CN" sz="2200" dirty="0" smtClean="0">
                <a:solidFill>
                  <a:srgbClr val="990099"/>
                </a:solidFill>
              </a:rPr>
              <a:t>×2</a:t>
            </a:r>
            <a:r>
              <a:rPr lang="en-US" altLang="zh-CN" sz="2200" baseline="30000" dirty="0" smtClean="0">
                <a:solidFill>
                  <a:srgbClr val="990099"/>
                </a:solidFill>
              </a:rPr>
              <a:t>n-1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sz="2200" dirty="0" smtClean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n-2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…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14000"/>
              </a:lnSpc>
            </a:pPr>
            <a:r>
              <a:rPr lang="zh-CN" altLang="en-US" sz="2200" dirty="0" smtClean="0">
                <a:solidFill>
                  <a:schemeClr val="tx1"/>
                </a:solidFill>
              </a:rPr>
              <a:t>         由</a:t>
            </a:r>
            <a:r>
              <a:rPr lang="zh-CN" altLang="en-US" sz="2200" dirty="0">
                <a:solidFill>
                  <a:schemeClr val="tx1"/>
                </a:solidFill>
              </a:rPr>
              <a:t>移位运算规则，</a:t>
            </a:r>
            <a:r>
              <a:rPr lang="zh-CN" altLang="en-US" sz="2200" dirty="0" smtClean="0">
                <a:solidFill>
                  <a:schemeClr val="tx1"/>
                </a:solidFill>
              </a:rPr>
              <a:t>有</a:t>
            </a:r>
            <a:r>
              <a:rPr lang="en-US" altLang="zh-CN" sz="2200" dirty="0" smtClean="0">
                <a:solidFill>
                  <a:schemeClr val="tx1"/>
                </a:solidFill>
              </a:rPr>
              <a:t>[</a:t>
            </a:r>
            <a:r>
              <a:rPr lang="en-US" altLang="zh-CN" sz="2200" dirty="0">
                <a:solidFill>
                  <a:schemeClr val="tx1"/>
                </a:solidFill>
              </a:rPr>
              <a:t>A×2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-1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[</a:t>
            </a:r>
            <a:r>
              <a:rPr lang="en-US" altLang="zh-CN" sz="2200" dirty="0">
                <a:solidFill>
                  <a:schemeClr val="tx1"/>
                </a:solidFill>
              </a:rPr>
              <a:t>A]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r>
              <a:rPr lang="en-US" altLang="zh-CN" sz="2200" dirty="0">
                <a:solidFill>
                  <a:schemeClr val="tx1"/>
                </a:solidFill>
              </a:rPr>
              <a:t>×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79388" y="2813121"/>
            <a:ext cx="8857108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chemeClr val="tx1"/>
                </a:solidFill>
              </a:rPr>
              <a:t> </a:t>
            </a:r>
            <a:r>
              <a:rPr lang="zh-CN" altLang="en-US" sz="2200" dirty="0" smtClean="0">
                <a:solidFill>
                  <a:schemeClr val="tx1"/>
                </a:solidFill>
              </a:rPr>
              <a:t>   </a:t>
            </a:r>
            <a:r>
              <a:rPr lang="en-US" altLang="zh-CN" sz="2200" dirty="0" smtClean="0">
                <a:solidFill>
                  <a:schemeClr val="tx1"/>
                </a:solidFill>
              </a:rPr>
              <a:t>[</a:t>
            </a:r>
            <a:r>
              <a:rPr lang="en-US" altLang="zh-CN" sz="2200" dirty="0">
                <a:solidFill>
                  <a:schemeClr val="tx1"/>
                </a:solidFill>
              </a:rPr>
              <a:t>A×B]</a:t>
            </a:r>
            <a:r>
              <a:rPr lang="zh-CN" altLang="en-US" sz="2200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2n-1</a:t>
            </a:r>
            <a:r>
              <a:rPr lang="en-US" altLang="zh-CN" sz="2200" dirty="0" smtClean="0">
                <a:solidFill>
                  <a:schemeClr val="tx1"/>
                </a:solidFill>
              </a:rPr>
              <a:t>…z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[</a:t>
            </a:r>
            <a:r>
              <a:rPr lang="en-US" altLang="zh-CN" sz="2200" dirty="0">
                <a:solidFill>
                  <a:schemeClr val="tx1"/>
                </a:solidFill>
              </a:rPr>
              <a:t>A×{-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n-1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n-2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…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}]</a:t>
            </a:r>
            <a:r>
              <a:rPr lang="zh-CN" altLang="en-US" sz="2200" baseline="-18000" dirty="0" smtClean="0">
                <a:solidFill>
                  <a:schemeClr val="tx1"/>
                </a:solidFill>
              </a:rPr>
              <a:t>补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en-US" altLang="zh-CN" sz="2200" dirty="0" smtClean="0">
                <a:solidFill>
                  <a:schemeClr val="tx1"/>
                </a:solidFill>
              </a:rPr>
              <a:t>       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[A×{-b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n-1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en-US" altLang="zh-CN" sz="2200" dirty="0" smtClean="0">
                <a:solidFill>
                  <a:srgbClr val="990099"/>
                </a:solidFill>
              </a:rPr>
              <a:t>b</a:t>
            </a:r>
            <a:r>
              <a:rPr lang="en-US" altLang="zh-CN" sz="2200" baseline="-18000" dirty="0" smtClean="0">
                <a:solidFill>
                  <a:srgbClr val="990099"/>
                </a:solidFill>
              </a:rPr>
              <a:t>n-2</a:t>
            </a:r>
            <a:r>
              <a:rPr lang="en-US" altLang="zh-CN" sz="2200" dirty="0" smtClean="0">
                <a:solidFill>
                  <a:srgbClr val="990099"/>
                </a:solidFill>
              </a:rPr>
              <a:t>2</a:t>
            </a:r>
            <a:r>
              <a:rPr lang="en-US" altLang="zh-CN" sz="2200" baseline="30000" dirty="0" smtClean="0">
                <a:solidFill>
                  <a:srgbClr val="990099"/>
                </a:solidFill>
              </a:rPr>
              <a:t>n-1</a:t>
            </a:r>
            <a:r>
              <a:rPr lang="en-US" altLang="zh-CN" sz="2200" dirty="0" smtClean="0">
                <a:solidFill>
                  <a:srgbClr val="990099"/>
                </a:solidFill>
              </a:rPr>
              <a:t>-b</a:t>
            </a:r>
            <a:r>
              <a:rPr lang="en-US" altLang="zh-CN" sz="2200" baseline="-18000" dirty="0" smtClean="0">
                <a:solidFill>
                  <a:srgbClr val="990099"/>
                </a:solidFill>
              </a:rPr>
              <a:t>n-2</a:t>
            </a:r>
            <a:r>
              <a:rPr lang="en-US" altLang="zh-CN" sz="2200" dirty="0" smtClean="0">
                <a:solidFill>
                  <a:srgbClr val="990099"/>
                </a:solidFill>
              </a:rPr>
              <a:t>2</a:t>
            </a:r>
            <a:r>
              <a:rPr lang="en-US" altLang="zh-CN" sz="2200" baseline="30000" dirty="0" smtClean="0">
                <a:solidFill>
                  <a:srgbClr val="990099"/>
                </a:solidFill>
              </a:rPr>
              <a:t>n-2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…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en-US" altLang="zh-CN" sz="2200" dirty="0" smtClean="0">
                <a:solidFill>
                  <a:srgbClr val="990099"/>
                </a:solidFill>
              </a:rPr>
              <a:t>b</a:t>
            </a:r>
            <a:r>
              <a:rPr lang="en-US" altLang="zh-CN" sz="2200" baseline="-18000" dirty="0" smtClean="0">
                <a:solidFill>
                  <a:srgbClr val="990099"/>
                </a:solidFill>
              </a:rPr>
              <a:t>0</a:t>
            </a:r>
            <a:r>
              <a:rPr lang="en-US" altLang="zh-CN" sz="2200" dirty="0" smtClean="0">
                <a:solidFill>
                  <a:srgbClr val="990099"/>
                </a:solidFill>
              </a:rPr>
              <a:t>2</a:t>
            </a:r>
            <a:r>
              <a:rPr lang="en-US" altLang="zh-CN" sz="2200" baseline="30000" dirty="0" smtClean="0">
                <a:solidFill>
                  <a:srgbClr val="990099"/>
                </a:solidFill>
              </a:rPr>
              <a:t>1</a:t>
            </a:r>
            <a:r>
              <a:rPr lang="en-US" altLang="zh-CN" sz="2200" dirty="0" smtClean="0">
                <a:solidFill>
                  <a:srgbClr val="990099"/>
                </a:solidFill>
              </a:rPr>
              <a:t>-b</a:t>
            </a:r>
            <a:r>
              <a:rPr lang="en-US" altLang="zh-CN" sz="2200" baseline="-18000" dirty="0" smtClean="0">
                <a:solidFill>
                  <a:srgbClr val="990099"/>
                </a:solidFill>
              </a:rPr>
              <a:t>0</a:t>
            </a:r>
            <a:r>
              <a:rPr lang="en-US" altLang="zh-CN" sz="2200" dirty="0" smtClean="0">
                <a:solidFill>
                  <a:srgbClr val="990099"/>
                </a:solidFill>
              </a:rPr>
              <a:t>2</a:t>
            </a:r>
            <a:r>
              <a:rPr lang="en-US" altLang="zh-CN" sz="2200" baseline="30000" dirty="0" smtClean="0">
                <a:solidFill>
                  <a:srgbClr val="990099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  <a:r>
              <a:rPr lang="en-US" altLang="zh-CN" sz="2200" dirty="0" smtClean="0">
                <a:solidFill>
                  <a:schemeClr val="tx1"/>
                </a:solidFill>
              </a:rPr>
              <a:t>}]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en-US" altLang="zh-CN" sz="2200" dirty="0">
                <a:solidFill>
                  <a:schemeClr val="tx1"/>
                </a:solidFill>
              </a:rPr>
              <a:t>     </a:t>
            </a:r>
            <a:r>
              <a:rPr lang="en-US" altLang="zh-CN" sz="2200" dirty="0" smtClean="0">
                <a:solidFill>
                  <a:schemeClr val="tx1"/>
                </a:solidFill>
              </a:rPr>
              <a:t>  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[A×{(</a:t>
            </a:r>
            <a:r>
              <a:rPr lang="en-US" altLang="zh-CN" sz="2200" dirty="0" smtClean="0">
                <a:solidFill>
                  <a:srgbClr val="990099"/>
                </a:solidFill>
              </a:rPr>
              <a:t>b</a:t>
            </a:r>
            <a:r>
              <a:rPr lang="en-US" altLang="zh-CN" sz="2200" baseline="-18000" dirty="0" smtClean="0">
                <a:solidFill>
                  <a:srgbClr val="990099"/>
                </a:solidFill>
              </a:rPr>
              <a:t>n-2</a:t>
            </a:r>
            <a:r>
              <a:rPr lang="en-US" altLang="zh-CN" sz="2200" dirty="0" smtClean="0">
                <a:solidFill>
                  <a:srgbClr val="990099"/>
                </a:solidFill>
              </a:rPr>
              <a:t>-b</a:t>
            </a:r>
            <a:r>
              <a:rPr lang="en-US" altLang="zh-CN" sz="2200" baseline="-18000" dirty="0" smtClean="0">
                <a:solidFill>
                  <a:srgbClr val="990099"/>
                </a:solidFill>
              </a:rPr>
              <a:t>n-1</a:t>
            </a:r>
            <a:r>
              <a:rPr lang="en-US" altLang="zh-CN" sz="2200" dirty="0" smtClean="0">
                <a:solidFill>
                  <a:schemeClr val="tx1"/>
                </a:solidFill>
              </a:rPr>
              <a:t>)2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n-1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en-US" altLang="zh-CN" sz="2200" dirty="0" smtClean="0">
                <a:solidFill>
                  <a:srgbClr val="990099"/>
                </a:solidFill>
              </a:rPr>
              <a:t>b</a:t>
            </a:r>
            <a:r>
              <a:rPr lang="en-US" altLang="zh-CN" sz="2200" baseline="-18000" dirty="0" smtClean="0">
                <a:solidFill>
                  <a:srgbClr val="990099"/>
                </a:solidFill>
              </a:rPr>
              <a:t>n-3</a:t>
            </a:r>
            <a:r>
              <a:rPr lang="en-US" altLang="zh-CN" sz="2200" dirty="0" smtClean="0">
                <a:solidFill>
                  <a:srgbClr val="990099"/>
                </a:solidFill>
              </a:rPr>
              <a:t>-b</a:t>
            </a:r>
            <a:r>
              <a:rPr lang="en-US" altLang="zh-CN" sz="2200" baseline="-18000" dirty="0" smtClean="0">
                <a:solidFill>
                  <a:srgbClr val="990099"/>
                </a:solidFill>
              </a:rPr>
              <a:t>n-2</a:t>
            </a:r>
            <a:r>
              <a:rPr lang="en-US" altLang="zh-CN" sz="2200" dirty="0" smtClean="0">
                <a:solidFill>
                  <a:schemeClr val="tx1"/>
                </a:solidFill>
              </a:rPr>
              <a:t>)2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n-2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…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en-US" altLang="zh-CN" sz="2200" dirty="0">
                <a:solidFill>
                  <a:srgbClr val="990099"/>
                </a:solidFill>
              </a:rPr>
              <a:t>0-b</a:t>
            </a:r>
            <a:r>
              <a:rPr lang="en-US" altLang="zh-CN" sz="2200" baseline="-18000" dirty="0">
                <a:solidFill>
                  <a:srgbClr val="990099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)2</a:t>
            </a:r>
            <a:r>
              <a:rPr lang="en-US" altLang="zh-CN" sz="2200" baseline="30000" dirty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}]</a:t>
            </a:r>
            <a:r>
              <a:rPr lang="zh-CN" altLang="en-US" sz="2200" baseline="-18000" dirty="0" smtClean="0">
                <a:solidFill>
                  <a:schemeClr val="tx1"/>
                </a:solidFill>
              </a:rPr>
              <a:t>补</a:t>
            </a:r>
            <a:endParaRPr lang="en-US" altLang="zh-CN" sz="2200" baseline="-18000" dirty="0" smtClean="0">
              <a:solidFill>
                <a:schemeClr val="tx1"/>
              </a:solidFill>
            </a:endParaRPr>
          </a:p>
          <a:p>
            <a:r>
              <a:rPr lang="en-US" altLang="zh-CN" sz="2200" dirty="0" smtClean="0">
                <a:solidFill>
                  <a:schemeClr val="tx1"/>
                </a:solidFill>
              </a:rPr>
              <a:t>       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rgbClr val="990099"/>
                </a:solidFill>
              </a:rPr>
              <a:t>2</a:t>
            </a:r>
            <a:r>
              <a:rPr lang="en-US" altLang="zh-CN" sz="2200" baseline="30000" dirty="0" smtClean="0">
                <a:solidFill>
                  <a:srgbClr val="990099"/>
                </a:solidFill>
              </a:rPr>
              <a:t>n-1</a:t>
            </a:r>
            <a:r>
              <a:rPr lang="en-US" altLang="zh-CN" sz="2200" dirty="0" smtClean="0">
                <a:solidFill>
                  <a:srgbClr val="990099"/>
                </a:solidFill>
              </a:rPr>
              <a:t>×</a:t>
            </a:r>
            <a:r>
              <a:rPr lang="en-US" altLang="zh-CN" sz="2200" dirty="0" smtClean="0">
                <a:solidFill>
                  <a:schemeClr val="tx1"/>
                </a:solidFill>
              </a:rPr>
              <a:t>[A×{(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n-2</a:t>
            </a:r>
            <a:r>
              <a:rPr lang="en-US" altLang="zh-CN" sz="2200" dirty="0">
                <a:solidFill>
                  <a:schemeClr val="tx1"/>
                </a:solidFill>
              </a:rPr>
              <a:t>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(b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n-3</a:t>
            </a:r>
            <a:r>
              <a:rPr lang="en-US" altLang="zh-CN" sz="2200" dirty="0" smtClean="0">
                <a:solidFill>
                  <a:schemeClr val="tx1"/>
                </a:solidFill>
              </a:rPr>
              <a:t>-b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sz="2200" dirty="0" smtClean="0">
                <a:solidFill>
                  <a:schemeClr val="tx1"/>
                </a:solidFill>
              </a:rPr>
              <a:t>)2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…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en-US" altLang="zh-CN" sz="2200" dirty="0">
                <a:solidFill>
                  <a:schemeClr val="tx1"/>
                </a:solidFill>
              </a:rPr>
              <a:t>0-b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)2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-(n-1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)</a:t>
            </a:r>
            <a:r>
              <a:rPr lang="en-US" altLang="zh-CN" sz="2200" dirty="0" smtClean="0">
                <a:solidFill>
                  <a:schemeClr val="tx1"/>
                </a:solidFill>
              </a:rPr>
              <a:t>}]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79512" y="4469305"/>
            <a:ext cx="8856984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chemeClr val="tx1"/>
                </a:solidFill>
              </a:rPr>
              <a:t>  </a:t>
            </a:r>
            <a:r>
              <a:rPr lang="zh-CN" altLang="en-US" sz="2200" dirty="0" smtClean="0">
                <a:solidFill>
                  <a:schemeClr val="tx1"/>
                </a:solidFill>
              </a:rPr>
              <a:t>     ＝</a:t>
            </a:r>
            <a:r>
              <a:rPr lang="en-US" altLang="zh-CN" sz="2200" dirty="0" smtClean="0">
                <a:solidFill>
                  <a:srgbClr val="990099"/>
                </a:solidFill>
              </a:rPr>
              <a:t>2</a:t>
            </a:r>
            <a:r>
              <a:rPr lang="en-US" altLang="zh-CN" sz="2200" baseline="30000" dirty="0" smtClean="0">
                <a:solidFill>
                  <a:srgbClr val="990099"/>
                </a:solidFill>
              </a:rPr>
              <a:t>n</a:t>
            </a:r>
            <a:r>
              <a:rPr lang="en-US" altLang="zh-CN" sz="2200" dirty="0" smtClean="0">
                <a:solidFill>
                  <a:schemeClr val="tx1"/>
                </a:solidFill>
              </a:rPr>
              <a:t>×[{(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n-2</a:t>
            </a:r>
            <a:r>
              <a:rPr lang="en-US" altLang="zh-CN" sz="2200" dirty="0">
                <a:solidFill>
                  <a:schemeClr val="tx1"/>
                </a:solidFill>
              </a:rPr>
              <a:t>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dirty="0" smtClean="0">
                <a:solidFill>
                  <a:schemeClr val="tx1"/>
                </a:solidFill>
              </a:rPr>
              <a:t>)×A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…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{(b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)×A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zh-CN" altLang="en-US" sz="2200" dirty="0" smtClean="0">
                <a:solidFill>
                  <a:schemeClr val="tx1"/>
                </a:solidFill>
              </a:rPr>
              <a:t>                         ＋</a:t>
            </a:r>
            <a:r>
              <a:rPr lang="en-US" altLang="zh-CN" sz="2200" dirty="0" smtClean="0">
                <a:solidFill>
                  <a:schemeClr val="tx1"/>
                </a:solidFill>
              </a:rPr>
              <a:t>{</a:t>
            </a:r>
            <a:r>
              <a:rPr lang="en-US" altLang="zh-CN" sz="2200" dirty="0" smtClean="0">
                <a:solidFill>
                  <a:srgbClr val="990099"/>
                </a:solidFill>
              </a:rPr>
              <a:t>0</a:t>
            </a:r>
            <a:r>
              <a:rPr lang="zh-CN" altLang="en-US" sz="2200" dirty="0" smtClean="0">
                <a:solidFill>
                  <a:srgbClr val="990099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(0-b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)×A}×2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2200" dirty="0" smtClean="0">
                <a:solidFill>
                  <a:schemeClr val="tx1"/>
                </a:solidFill>
              </a:rPr>
              <a:t>}×2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2200" dirty="0" smtClean="0">
                <a:solidFill>
                  <a:schemeClr val="tx1"/>
                </a:solidFill>
              </a:rPr>
              <a:t>}…}×2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2200" dirty="0" smtClean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187624" y="4901354"/>
            <a:ext cx="7380528" cy="1080118"/>
            <a:chOff x="1187624" y="4725147"/>
            <a:chExt cx="7380528" cy="1080118"/>
          </a:xfrm>
        </p:grpSpPr>
        <p:sp>
          <p:nvSpPr>
            <p:cNvPr id="15" name="Text Box 178"/>
            <p:cNvSpPr txBox="1">
              <a:spLocks noChangeArrowheads="1"/>
            </p:cNvSpPr>
            <p:nvPr/>
          </p:nvSpPr>
          <p:spPr bwMode="auto">
            <a:xfrm>
              <a:off x="4499992" y="5217910"/>
              <a:ext cx="1656184" cy="302823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初始部分积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P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0</a:t>
              </a:r>
              <a:endParaRPr lang="zh-CN" altLang="en-US" sz="1800" baseline="-160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 flipH="1" flipV="1">
              <a:off x="4355976" y="5082618"/>
              <a:ext cx="288032" cy="28431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右大括号 17"/>
            <p:cNvSpPr/>
            <p:nvPr/>
          </p:nvSpPr>
          <p:spPr bwMode="auto">
            <a:xfrm rot="5400000">
              <a:off x="7198757" y="3850952"/>
              <a:ext cx="110790" cy="2628000"/>
            </a:xfrm>
            <a:prstGeom prst="rightBrace">
              <a:avLst>
                <a:gd name="adj1" fmla="val 53685"/>
                <a:gd name="adj2" fmla="val 49599"/>
              </a:avLst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9" name="Text Box 178"/>
            <p:cNvSpPr txBox="1">
              <a:spLocks noChangeArrowheads="1"/>
            </p:cNvSpPr>
            <p:nvPr/>
          </p:nvSpPr>
          <p:spPr bwMode="auto">
            <a:xfrm>
              <a:off x="7056276" y="5216624"/>
              <a:ext cx="432048" cy="300608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rgbClr val="990099"/>
                  </a:solidFill>
                </a:rPr>
                <a:t>n</a:t>
              </a:r>
              <a:r>
                <a:rPr lang="zh-CN" altLang="en-US" sz="1800" dirty="0" smtClean="0">
                  <a:solidFill>
                    <a:srgbClr val="990099"/>
                  </a:solidFill>
                </a:rPr>
                <a:t>次</a:t>
              </a:r>
              <a:endParaRPr lang="zh-CN" altLang="en-US" sz="1800" dirty="0">
                <a:solidFill>
                  <a:srgbClr val="990099"/>
                </a:solidFill>
              </a:endParaRPr>
            </a:p>
          </p:txBody>
        </p:sp>
        <p:sp>
          <p:nvSpPr>
            <p:cNvPr id="24" name="Text Box 178"/>
            <p:cNvSpPr txBox="1">
              <a:spLocks noChangeArrowheads="1"/>
            </p:cNvSpPr>
            <p:nvPr/>
          </p:nvSpPr>
          <p:spPr bwMode="auto">
            <a:xfrm>
              <a:off x="1187624" y="5164953"/>
              <a:ext cx="2789124" cy="64031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 smtClean="0"/>
                <a:t>整数乘法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应右移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n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次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即乘积扩展时高位补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0)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 bwMode="auto">
            <a:xfrm flipH="1" flipV="1">
              <a:off x="1691680" y="4725147"/>
              <a:ext cx="180020" cy="439805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直接箭头连接符 31"/>
            <p:cNvCxnSpPr/>
            <p:nvPr/>
          </p:nvCxnSpPr>
          <p:spPr bwMode="auto">
            <a:xfrm flipV="1">
              <a:off x="3976749" y="5405028"/>
              <a:ext cx="3079527" cy="242258"/>
            </a:xfrm>
            <a:prstGeom prst="bentConnector3">
              <a:avLst>
                <a:gd name="adj1" fmla="val 92065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5" name="组合 44"/>
          <p:cNvGrpSpPr/>
          <p:nvPr/>
        </p:nvGrpSpPr>
        <p:grpSpPr>
          <a:xfrm>
            <a:off x="6156448" y="6125489"/>
            <a:ext cx="2448000" cy="399855"/>
            <a:chOff x="6056528" y="5269777"/>
            <a:chExt cx="2448000" cy="399855"/>
          </a:xfrm>
        </p:grpSpPr>
        <p:sp>
          <p:nvSpPr>
            <p:cNvPr id="43" name="右大括号 42"/>
            <p:cNvSpPr/>
            <p:nvPr/>
          </p:nvSpPr>
          <p:spPr bwMode="auto">
            <a:xfrm rot="5400000">
              <a:off x="7224616" y="4101689"/>
              <a:ext cx="111823" cy="2448000"/>
            </a:xfrm>
            <a:prstGeom prst="rightBrace">
              <a:avLst>
                <a:gd name="adj1" fmla="val 53685"/>
                <a:gd name="adj2" fmla="val 49599"/>
              </a:avLst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4" name="Text Box 178"/>
            <p:cNvSpPr txBox="1">
              <a:spLocks noChangeArrowheads="1"/>
            </p:cNvSpPr>
            <p:nvPr/>
          </p:nvSpPr>
          <p:spPr bwMode="auto">
            <a:xfrm>
              <a:off x="7136376" y="5369024"/>
              <a:ext cx="432048" cy="300608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n</a:t>
              </a:r>
              <a:r>
                <a:rPr lang="zh-CN" altLang="en-US" sz="1800" dirty="0" smtClean="0">
                  <a:solidFill>
                    <a:srgbClr val="990099"/>
                  </a:solidFill>
                </a:rPr>
                <a:t>次</a:t>
              </a:r>
              <a:endParaRPr lang="zh-CN" altLang="en-US" sz="1800" dirty="0">
                <a:solidFill>
                  <a:srgbClr val="990099"/>
                </a:solidFill>
              </a:endParaRPr>
            </a:p>
          </p:txBody>
        </p:sp>
      </p:grpSp>
      <p:sp>
        <p:nvSpPr>
          <p:cNvPr id="46" name="AutoShape 29"/>
          <p:cNvSpPr>
            <a:spLocks/>
          </p:cNvSpPr>
          <p:nvPr/>
        </p:nvSpPr>
        <p:spPr bwMode="auto">
          <a:xfrm>
            <a:off x="827584" y="6053481"/>
            <a:ext cx="5068306" cy="357190"/>
          </a:xfrm>
          <a:prstGeom prst="borderCallout2">
            <a:avLst>
              <a:gd name="adj1" fmla="val 51931"/>
              <a:gd name="adj2" fmla="val -106"/>
              <a:gd name="adj3" fmla="val 51674"/>
              <a:gd name="adj4" fmla="val -2802"/>
              <a:gd name="adj5" fmla="val -450392"/>
              <a:gd name="adj6" fmla="val 13777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dirty="0" smtClean="0"/>
              <a:t>小数乘法应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右移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n-1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次、乘积扩展时低位补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0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47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1834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83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7" grpId="0" animBg="1"/>
      <p:bldP spid="7" grpId="0"/>
      <p:bldP spid="12" grpId="0"/>
      <p:bldP spid="46" grpId="0" animBg="1"/>
      <p:bldP spid="46" grpId="1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83</a:t>
            </a:fld>
            <a:endParaRPr lang="en-US" altLang="zh-CN"/>
          </a:p>
        </p:txBody>
      </p:sp>
      <p:sp>
        <p:nvSpPr>
          <p:cNvPr id="3" name="Text Box 267"/>
          <p:cNvSpPr txBox="1">
            <a:spLocks noChangeArrowheads="1"/>
          </p:cNvSpPr>
          <p:nvPr/>
        </p:nvSpPr>
        <p:spPr bwMode="auto">
          <a:xfrm>
            <a:off x="179388" y="260648"/>
            <a:ext cx="8785350" cy="238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递推公式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设</a:t>
            </a:r>
            <a:r>
              <a:rPr lang="en-US" altLang="zh-CN" spc="-100" dirty="0">
                <a:solidFill>
                  <a:schemeClr val="tx1"/>
                </a:solidFill>
              </a:rPr>
              <a:t>[B</a:t>
            </a:r>
            <a:r>
              <a:rPr lang="en-US" altLang="zh-CN" spc="-100" dirty="0" smtClean="0">
                <a:solidFill>
                  <a:schemeClr val="tx1"/>
                </a:solidFill>
              </a:rPr>
              <a:t>]</a:t>
            </a:r>
            <a:r>
              <a:rPr lang="zh-CN" altLang="en-US" spc="-100" baseline="-16000" dirty="0" smtClean="0">
                <a:solidFill>
                  <a:schemeClr val="tx1"/>
                </a:solidFill>
              </a:rPr>
              <a:t>补</a:t>
            </a:r>
            <a:r>
              <a:rPr lang="zh-CN" altLang="en-US" spc="-100" dirty="0" smtClean="0">
                <a:solidFill>
                  <a:schemeClr val="tx1"/>
                </a:solidFill>
              </a:rPr>
              <a:t>＝</a:t>
            </a:r>
            <a:r>
              <a:rPr lang="en-US" altLang="zh-CN" spc="-100" dirty="0" smtClean="0">
                <a:solidFill>
                  <a:schemeClr val="tx1"/>
                </a:solidFill>
              </a:rPr>
              <a:t>b</a:t>
            </a:r>
            <a:r>
              <a:rPr lang="en-US" altLang="zh-CN" spc="-100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spc="-100" dirty="0" smtClean="0">
                <a:solidFill>
                  <a:schemeClr val="tx1"/>
                </a:solidFill>
              </a:rPr>
              <a:t>b</a:t>
            </a:r>
            <a:r>
              <a:rPr lang="en-US" altLang="zh-CN" spc="-100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spc="-100" dirty="0" smtClean="0">
                <a:solidFill>
                  <a:schemeClr val="tx1"/>
                </a:solidFill>
              </a:rPr>
              <a:t>…b</a:t>
            </a:r>
            <a:r>
              <a:rPr lang="en-US" altLang="zh-CN" spc="-100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spc="-100" dirty="0" smtClean="0">
                <a:solidFill>
                  <a:schemeClr val="tx1"/>
                </a:solidFill>
              </a:rPr>
              <a:t>，</a:t>
            </a:r>
            <a:r>
              <a:rPr lang="zh-CN" altLang="en-US" spc="-100" dirty="0">
                <a:solidFill>
                  <a:srgbClr val="990099"/>
                </a:solidFill>
              </a:rPr>
              <a:t>附加位</a:t>
            </a:r>
            <a:r>
              <a:rPr lang="en-US" altLang="zh-CN" spc="-100" dirty="0" smtClean="0">
                <a:solidFill>
                  <a:schemeClr val="tx1"/>
                </a:solidFill>
              </a:rPr>
              <a:t>b</a:t>
            </a:r>
            <a:r>
              <a:rPr lang="en-US" altLang="zh-CN" spc="-100" baseline="-20000" dirty="0" smtClean="0">
                <a:solidFill>
                  <a:schemeClr val="tx1"/>
                </a:solidFill>
              </a:rPr>
              <a:t>-1</a:t>
            </a:r>
            <a:r>
              <a:rPr lang="zh-CN" altLang="en-US" spc="-100" dirty="0" smtClean="0">
                <a:solidFill>
                  <a:schemeClr val="tx1"/>
                </a:solidFill>
              </a:rPr>
              <a:t>＝</a:t>
            </a:r>
            <a:r>
              <a:rPr lang="en-US" altLang="zh-CN" spc="-100" dirty="0" smtClean="0">
                <a:solidFill>
                  <a:schemeClr val="tx1"/>
                </a:solidFill>
              </a:rPr>
              <a:t>0</a:t>
            </a:r>
            <a:r>
              <a:rPr lang="zh-CN" altLang="en-US" spc="-100" dirty="0" smtClean="0">
                <a:solidFill>
                  <a:schemeClr val="tx1"/>
                </a:solidFill>
              </a:rPr>
              <a:t>，</a:t>
            </a:r>
            <a:r>
              <a:rPr lang="en-US" altLang="zh-CN" spc="-100" dirty="0" smtClean="0">
                <a:solidFill>
                  <a:schemeClr val="tx1"/>
                </a:solidFill>
              </a:rPr>
              <a:t>[P</a:t>
            </a:r>
            <a:r>
              <a:rPr lang="en-US" altLang="zh-CN" spc="-100" baseline="-20000" dirty="0" smtClean="0">
                <a:solidFill>
                  <a:schemeClr val="tx1"/>
                </a:solidFill>
              </a:rPr>
              <a:t>0</a:t>
            </a:r>
            <a:r>
              <a:rPr lang="en-US" altLang="zh-CN" spc="-100" dirty="0" smtClean="0">
                <a:solidFill>
                  <a:schemeClr val="tx1"/>
                </a:solidFill>
              </a:rPr>
              <a:t>]</a:t>
            </a:r>
            <a:r>
              <a:rPr lang="zh-CN" altLang="en-US" spc="-100" baseline="-16000" dirty="0" smtClean="0">
                <a:solidFill>
                  <a:schemeClr val="tx1"/>
                </a:solidFill>
              </a:rPr>
              <a:t>补</a:t>
            </a:r>
            <a:r>
              <a:rPr lang="zh-CN" altLang="en-US" spc="-100" dirty="0" smtClean="0">
                <a:solidFill>
                  <a:schemeClr val="tx1"/>
                </a:solidFill>
              </a:rPr>
              <a:t>＝</a:t>
            </a:r>
            <a:r>
              <a:rPr lang="en-US" altLang="zh-CN" spc="-100" dirty="0" smtClean="0">
                <a:solidFill>
                  <a:schemeClr val="tx1"/>
                </a:solidFill>
              </a:rPr>
              <a:t>0</a:t>
            </a:r>
            <a:endParaRPr lang="en-US" altLang="zh-CN" sz="2000" spc="-100" dirty="0">
              <a:solidFill>
                <a:srgbClr val="FF3399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{[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[(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-20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-b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)×A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}×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-1 </a:t>
            </a:r>
          </a:p>
          <a:p>
            <a:pPr>
              <a:lnSpc>
                <a:spcPct val="10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                     …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[P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{[P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i-1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[(b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i-2</a:t>
            </a:r>
            <a:r>
              <a:rPr lang="en-US" altLang="zh-CN" dirty="0" smtClean="0">
                <a:solidFill>
                  <a:schemeClr val="tx1"/>
                </a:solidFill>
              </a:rPr>
              <a:t>-b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i-1</a:t>
            </a:r>
            <a:r>
              <a:rPr lang="en-US" altLang="zh-CN" dirty="0" smtClean="0">
                <a:solidFill>
                  <a:schemeClr val="tx1"/>
                </a:solidFill>
              </a:rPr>
              <a:t>)×</a:t>
            </a:r>
            <a:r>
              <a:rPr lang="en-US" altLang="zh-CN" dirty="0">
                <a:solidFill>
                  <a:schemeClr val="tx1"/>
                </a:solidFill>
              </a:rPr>
              <a:t>A]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}×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-1 </a:t>
            </a:r>
            <a:endParaRPr lang="en-US" altLang="zh-CN" baseline="300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                     … </a:t>
            </a:r>
            <a:endParaRPr lang="en-US" altLang="zh-CN" sz="18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 err="1" smtClean="0">
                <a:solidFill>
                  <a:schemeClr val="tx1"/>
                </a:solidFill>
              </a:rPr>
              <a:t>P</a:t>
            </a:r>
            <a:r>
              <a:rPr lang="en-US" altLang="zh-CN" baseline="-20000" dirty="0" err="1" smtClean="0">
                <a:solidFill>
                  <a:schemeClr val="tx1"/>
                </a:solidFill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{[P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[(b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-b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)×A]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}</a:t>
            </a:r>
            <a:r>
              <a:rPr lang="en-US" altLang="zh-CN" dirty="0" smtClean="0">
                <a:solidFill>
                  <a:schemeClr val="accent2"/>
                </a:solidFill>
              </a:rPr>
              <a:t>×</a:t>
            </a:r>
            <a:r>
              <a:rPr lang="en-US" altLang="zh-CN" dirty="0">
                <a:solidFill>
                  <a:schemeClr val="accent2"/>
                </a:solidFill>
              </a:rPr>
              <a:t>2</a:t>
            </a:r>
            <a:r>
              <a:rPr lang="en-US" altLang="zh-CN" baseline="30000" dirty="0">
                <a:solidFill>
                  <a:schemeClr val="accent2"/>
                </a:solidFill>
              </a:rPr>
              <a:t>-1</a:t>
            </a:r>
            <a:endParaRPr lang="en-US" altLang="zh-CN" sz="2000" baseline="-18000" dirty="0">
              <a:solidFill>
                <a:schemeClr val="accent2"/>
              </a:solidFill>
            </a:endParaRPr>
          </a:p>
        </p:txBody>
      </p:sp>
      <p:graphicFrame>
        <p:nvGraphicFramePr>
          <p:cNvPr id="4" name="Group 3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77303"/>
              </p:ext>
            </p:extLst>
          </p:nvPr>
        </p:nvGraphicFramePr>
        <p:xfrm>
          <a:off x="827584" y="3212976"/>
          <a:ext cx="8136904" cy="1494646"/>
        </p:xfrm>
        <a:graphic>
          <a:graphicData uri="http://schemas.openxmlformats.org/drawingml/2006/table">
            <a:tbl>
              <a:tblPr/>
              <a:tblGrid>
                <a:gridCol w="1944216"/>
                <a:gridCol w="4752528"/>
                <a:gridCol w="1440160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判断</a:t>
                      </a:r>
                      <a:endParaRPr kumimoji="1" lang="en-US" altLang="zh-CN" sz="2000" b="1" i="0" u="none" strike="noStrike" cap="none" normalizeH="0" baseline="-2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加法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(n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153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    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算术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[A]</a:t>
                      </a:r>
                      <a:r>
                        <a:rPr lang="zh-CN" altLang="en-US" sz="2000" b="1" baseline="-16000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补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 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[-A]</a:t>
                      </a:r>
                      <a:r>
                        <a:rPr lang="zh-CN" altLang="en-US" sz="2000" b="1" baseline="-16000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补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200"/>
          <p:cNvSpPr txBox="1">
            <a:spLocks noChangeArrowheads="1"/>
          </p:cNvSpPr>
          <p:nvPr/>
        </p:nvSpPr>
        <p:spPr bwMode="auto">
          <a:xfrm>
            <a:off x="179512" y="263691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运算实现方法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循环进行</a:t>
            </a:r>
            <a:r>
              <a:rPr lang="en-US" altLang="zh-CN" u="sng" dirty="0" smtClean="0"/>
              <a:t>n</a:t>
            </a:r>
            <a:r>
              <a:rPr lang="zh-CN" altLang="en-US" u="sng" dirty="0" smtClean="0"/>
              <a:t>次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u="sng" dirty="0" smtClean="0">
                <a:solidFill>
                  <a:srgbClr val="990099"/>
                </a:solidFill>
              </a:rPr>
              <a:t>判断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>
                <a:solidFill>
                  <a:srgbClr val="990099"/>
                </a:solidFill>
              </a:rPr>
              <a:t>加法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 smtClean="0">
                <a:solidFill>
                  <a:srgbClr val="990099"/>
                </a:solidFill>
              </a:rPr>
              <a:t>移位</a:t>
            </a:r>
            <a:r>
              <a:rPr lang="zh-CN" altLang="en-US" dirty="0" smtClean="0">
                <a:solidFill>
                  <a:schemeClr val="tx1"/>
                </a:solidFill>
              </a:rPr>
              <a:t>操作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524328" y="1556792"/>
            <a:ext cx="1512168" cy="576064"/>
          </a:xfrm>
          <a:prstGeom prst="wedgeRectCallout">
            <a:avLst>
              <a:gd name="adj1" fmla="val -53756"/>
              <a:gd name="adj2" fmla="val 81692"/>
            </a:avLst>
          </a:prstGeom>
          <a:solidFill>
            <a:srgbClr val="CCFFFF"/>
          </a:solidFill>
          <a:ln w="15875">
            <a:solidFill>
              <a:srgbClr val="FF3399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100000"/>
              </a:lnSpc>
            </a:pPr>
            <a:r>
              <a:rPr lang="zh-CN" altLang="en-US" sz="1800" dirty="0" smtClean="0"/>
              <a:t>小数乘法</a:t>
            </a:r>
            <a:r>
              <a:rPr lang="zh-CN" altLang="en-US" sz="1800" dirty="0" smtClean="0">
                <a:solidFill>
                  <a:schemeClr val="tx1"/>
                </a:solidFill>
              </a:rPr>
              <a:t>最后</a:t>
            </a:r>
            <a:r>
              <a:rPr lang="zh-CN" altLang="en-US" sz="1800" dirty="0">
                <a:solidFill>
                  <a:schemeClr val="tx1"/>
                </a:solidFill>
              </a:rPr>
              <a:t>一次不移位！</a:t>
            </a:r>
          </a:p>
        </p:txBody>
      </p:sp>
      <p:sp>
        <p:nvSpPr>
          <p:cNvPr id="8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+mn-ea"/>
                <a:ea typeface="+mn-ea"/>
              </a:rPr>
              <a:t>75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8" name="Text Box 200"/>
          <p:cNvSpPr txBox="1">
            <a:spLocks noChangeArrowheads="1"/>
          </p:cNvSpPr>
          <p:nvPr/>
        </p:nvSpPr>
        <p:spPr bwMode="auto">
          <a:xfrm>
            <a:off x="179512" y="474721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990099"/>
                </a:solidFill>
              </a:rPr>
              <a:t>          思考：</a:t>
            </a:r>
            <a:r>
              <a:rPr lang="zh-CN" altLang="en-US" dirty="0" smtClean="0">
                <a:solidFill>
                  <a:schemeClr val="tx1"/>
                </a:solidFill>
              </a:rPr>
              <a:t>右移时</a:t>
            </a:r>
            <a:r>
              <a:rPr lang="zh-CN" altLang="en-US" dirty="0">
                <a:solidFill>
                  <a:schemeClr val="tx1"/>
                </a:solidFill>
              </a:rPr>
              <a:t>为什么不</a:t>
            </a:r>
            <a:r>
              <a:rPr lang="zh-CN" altLang="en-US" dirty="0" smtClean="0">
                <a:solidFill>
                  <a:schemeClr val="tx1"/>
                </a:solidFill>
              </a:rPr>
              <a:t>考虑</a:t>
            </a:r>
            <a:r>
              <a:rPr lang="zh-CN" altLang="en-US" u="sng" dirty="0" smtClean="0">
                <a:solidFill>
                  <a:schemeClr val="tx1"/>
                </a:solidFill>
              </a:rPr>
              <a:t>加法的进位</a:t>
            </a:r>
            <a:r>
              <a:rPr lang="zh-CN" altLang="en-US" dirty="0" smtClean="0">
                <a:solidFill>
                  <a:schemeClr val="tx1"/>
                </a:solidFill>
              </a:rPr>
              <a:t>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 </a:t>
            </a:r>
            <a:r>
              <a:rPr lang="zh-CN" altLang="en-US" dirty="0" smtClean="0">
                <a:solidFill>
                  <a:schemeClr val="tx1"/>
                </a:solidFill>
              </a:rPr>
              <a:t>假设</a:t>
            </a:r>
            <a:r>
              <a:rPr lang="en-US" altLang="zh-CN" dirty="0" smtClean="0">
                <a:solidFill>
                  <a:schemeClr val="tx1"/>
                </a:solidFill>
              </a:rPr>
              <a:t>[B]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=1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182650" y="5661248"/>
            <a:ext cx="1506306" cy="152400"/>
            <a:chOff x="4182650" y="5661248"/>
            <a:chExt cx="1506306" cy="152400"/>
          </a:xfrm>
        </p:grpSpPr>
        <p:cxnSp>
          <p:nvCxnSpPr>
            <p:cNvPr id="19" name="直接连接符 18"/>
            <p:cNvCxnSpPr/>
            <p:nvPr/>
          </p:nvCxnSpPr>
          <p:spPr bwMode="auto">
            <a:xfrm>
              <a:off x="5328916" y="5661248"/>
              <a:ext cx="360040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>
              <a:off x="5112892" y="5733256"/>
              <a:ext cx="360040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4877618" y="5813648"/>
              <a:ext cx="36004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>
              <a:off x="4644008" y="5661248"/>
              <a:ext cx="360040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4410398" y="5805264"/>
              <a:ext cx="36004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4182650" y="5733256"/>
              <a:ext cx="360040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6101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7" grpId="1" animBg="1"/>
      <p:bldP spid="18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84</a:t>
            </a:fld>
            <a:endParaRPr lang="en-US" altLang="zh-CN"/>
          </a:p>
        </p:txBody>
      </p:sp>
      <p:sp>
        <p:nvSpPr>
          <p:cNvPr id="3" name="Text Box 42"/>
          <p:cNvSpPr txBox="1">
            <a:spLocks noChangeArrowheads="1"/>
          </p:cNvSpPr>
          <p:nvPr/>
        </p:nvSpPr>
        <p:spPr bwMode="auto">
          <a:xfrm>
            <a:off x="179388" y="68514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/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</a:t>
            </a:r>
            <a:r>
              <a:rPr lang="zh-CN" altLang="en-US" dirty="0" smtClean="0">
                <a:solidFill>
                  <a:srgbClr val="990099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0111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[-</a:t>
            </a:r>
            <a:r>
              <a:rPr lang="en-US" altLang="zh-CN" dirty="0">
                <a:solidFill>
                  <a:schemeClr val="tx1"/>
                </a:solidFill>
              </a:rPr>
              <a:t>A]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1001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=1010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</a:t>
            </a:r>
            <a:r>
              <a:rPr lang="zh-CN" altLang="en-US" dirty="0" smtClean="0">
                <a:solidFill>
                  <a:schemeClr val="tx1"/>
                </a:solidFill>
              </a:rPr>
              <a:t>循环进行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次</a:t>
            </a:r>
            <a:r>
              <a:rPr lang="zh-CN" altLang="en-US" dirty="0">
                <a:solidFill>
                  <a:schemeClr val="tx1"/>
                </a:solidFill>
              </a:rPr>
              <a:t>判断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移位</a:t>
            </a:r>
            <a:r>
              <a:rPr lang="zh-CN" altLang="en-US" dirty="0" smtClean="0">
                <a:solidFill>
                  <a:schemeClr val="tx1"/>
                </a:solidFill>
              </a:rPr>
              <a:t>操作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4" name="Text Box 43"/>
          <p:cNvSpPr txBox="1">
            <a:spLocks noChangeArrowheads="1"/>
          </p:cNvSpPr>
          <p:nvPr/>
        </p:nvSpPr>
        <p:spPr bwMode="auto">
          <a:xfrm>
            <a:off x="179388" y="215429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5—</a:t>
            </a:r>
            <a:r>
              <a:rPr lang="en-US" altLang="zh-CN" dirty="0" smtClean="0">
                <a:solidFill>
                  <a:schemeClr val="tx1"/>
                </a:solidFill>
              </a:rPr>
              <a:t>A=+111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B=-110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en-US" altLang="zh-CN" dirty="0">
                <a:solidFill>
                  <a:schemeClr val="tx1"/>
                </a:solidFill>
              </a:rPr>
              <a:t>Booth</a:t>
            </a:r>
            <a:r>
              <a:rPr lang="zh-CN" altLang="en-US" dirty="0">
                <a:solidFill>
                  <a:schemeClr val="tx1"/>
                </a:solidFill>
              </a:rPr>
              <a:t>算法求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87111"/>
              </p:ext>
            </p:extLst>
          </p:nvPr>
        </p:nvGraphicFramePr>
        <p:xfrm>
          <a:off x="1116013" y="1682312"/>
          <a:ext cx="7920037" cy="4194960"/>
        </p:xfrm>
        <a:graphic>
          <a:graphicData uri="http://schemas.openxmlformats.org/drawingml/2006/table">
            <a:tbl>
              <a:tblPr/>
              <a:tblGrid>
                <a:gridCol w="1439862"/>
                <a:gridCol w="865188"/>
                <a:gridCol w="792162"/>
                <a:gridCol w="431800"/>
                <a:gridCol w="4391025"/>
              </a:tblGrid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部分积高位</a:t>
                      </a:r>
                    </a:p>
                  </a:txBody>
                  <a:tcPr marL="36000" marR="36000" marT="18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乘数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0000</a:t>
                      </a:r>
                    </a:p>
                  </a:txBody>
                  <a:tcPr marL="54000" marR="36000" marT="18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初值：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4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+ 0000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</a:p>
                  </a:txBody>
                  <a:tcPr marL="54000" marR="36000" marT="18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10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＋的结果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算术右移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位，乘数及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亦右移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1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+ 1001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</a:p>
                  </a:txBody>
                  <a:tcPr marL="54000" marR="36000" marT="18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1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[-A]</a:t>
                      </a:r>
                      <a:r>
                        <a:rPr kumimoji="1" lang="zh-CN" altLang="en-US" sz="2000" b="1" i="0" u="none" strike="noStrike" cap="none" normalizeH="0" baseline="-2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补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＋的结果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部分积算术右移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…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+ 0111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</a:p>
                  </a:txBody>
                  <a:tcPr marL="54000" marR="36000" marT="18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[A]</a:t>
                      </a:r>
                      <a:r>
                        <a:rPr kumimoji="1" lang="zh-CN" altLang="en-US" sz="2000" b="1" i="0" u="none" strike="noStrike" cap="none" normalizeH="0" baseline="-2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＋的结果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部分积算术右移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…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+ 1001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</a:p>
                  </a:txBody>
                  <a:tcPr marL="54000" marR="36000" marT="18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endParaRPr kumimoji="1" lang="en-US" altLang="zh-CN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[-A]</a:t>
                      </a:r>
                      <a:r>
                        <a:rPr kumimoji="1" lang="zh-CN" altLang="en-US" sz="2000" b="1" i="0" u="none" strike="noStrike" cap="none" normalizeH="0" baseline="-2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＋的结果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部分积算术右移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…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 Box 151"/>
          <p:cNvSpPr txBox="1">
            <a:spLocks noChangeArrowheads="1"/>
          </p:cNvSpPr>
          <p:nvPr/>
        </p:nvSpPr>
        <p:spPr bwMode="auto">
          <a:xfrm>
            <a:off x="179388" y="589933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       故 </a:t>
            </a:r>
            <a:r>
              <a:rPr lang="en-US" altLang="zh-CN" dirty="0">
                <a:solidFill>
                  <a:schemeClr val="tx1"/>
                </a:solidFill>
              </a:rPr>
              <a:t>[A×B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1101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0110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A×B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原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10101010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3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123947" y="2349251"/>
            <a:ext cx="2232029" cy="3311997"/>
            <a:chOff x="2123947" y="2349251"/>
            <a:chExt cx="2232029" cy="3311997"/>
          </a:xfrm>
        </p:grpSpPr>
        <p:sp>
          <p:nvSpPr>
            <p:cNvPr id="22" name="Line 147"/>
            <p:cNvSpPr>
              <a:spLocks noChangeShapeType="1"/>
            </p:cNvSpPr>
            <p:nvPr/>
          </p:nvSpPr>
          <p:spPr bwMode="auto">
            <a:xfrm>
              <a:off x="3995936" y="3226830"/>
              <a:ext cx="358776" cy="6477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Line 144"/>
            <p:cNvSpPr>
              <a:spLocks noChangeShapeType="1"/>
            </p:cNvSpPr>
            <p:nvPr/>
          </p:nvSpPr>
          <p:spPr bwMode="auto">
            <a:xfrm>
              <a:off x="2123947" y="2854172"/>
              <a:ext cx="576264" cy="2143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145"/>
            <p:cNvSpPr>
              <a:spLocks noChangeShapeType="1"/>
            </p:cNvSpPr>
            <p:nvPr/>
          </p:nvSpPr>
          <p:spPr bwMode="auto">
            <a:xfrm>
              <a:off x="2125535" y="3716186"/>
              <a:ext cx="574676" cy="217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146"/>
            <p:cNvSpPr>
              <a:spLocks noChangeShapeType="1"/>
            </p:cNvSpPr>
            <p:nvPr/>
          </p:nvSpPr>
          <p:spPr bwMode="auto">
            <a:xfrm>
              <a:off x="2125535" y="4581375"/>
              <a:ext cx="574676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147"/>
            <p:cNvSpPr>
              <a:spLocks noChangeShapeType="1"/>
            </p:cNvSpPr>
            <p:nvPr/>
          </p:nvSpPr>
          <p:spPr bwMode="auto">
            <a:xfrm>
              <a:off x="3997200" y="2349251"/>
              <a:ext cx="358776" cy="6477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Line 145"/>
            <p:cNvSpPr>
              <a:spLocks noChangeShapeType="1"/>
            </p:cNvSpPr>
            <p:nvPr/>
          </p:nvSpPr>
          <p:spPr bwMode="auto">
            <a:xfrm>
              <a:off x="2124518" y="5443760"/>
              <a:ext cx="574676" cy="217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147"/>
            <p:cNvSpPr>
              <a:spLocks noChangeShapeType="1"/>
            </p:cNvSpPr>
            <p:nvPr/>
          </p:nvSpPr>
          <p:spPr bwMode="auto">
            <a:xfrm>
              <a:off x="3997200" y="4097853"/>
              <a:ext cx="358776" cy="6477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Line 147"/>
            <p:cNvSpPr>
              <a:spLocks noChangeShapeType="1"/>
            </p:cNvSpPr>
            <p:nvPr/>
          </p:nvSpPr>
          <p:spPr bwMode="auto">
            <a:xfrm>
              <a:off x="3996726" y="4975432"/>
              <a:ext cx="358776" cy="6477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6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+mn-ea"/>
                <a:ea typeface="+mn-ea"/>
              </a:rPr>
              <a:t>80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262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1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85</a:t>
            </a:fld>
            <a:endParaRPr lang="en-US" altLang="zh-CN"/>
          </a:p>
        </p:txBody>
      </p:sp>
      <p:sp>
        <p:nvSpPr>
          <p:cNvPr id="3" name="Text Box 201"/>
          <p:cNvSpPr txBox="1">
            <a:spLocks noChangeArrowheads="1"/>
          </p:cNvSpPr>
          <p:nvPr/>
        </p:nvSpPr>
        <p:spPr bwMode="auto">
          <a:xfrm>
            <a:off x="179512" y="260648"/>
            <a:ext cx="882164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*补码乘法的逻辑实现：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思路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①</a:t>
            </a:r>
            <a:r>
              <a:rPr lang="zh-CN" altLang="en-US" dirty="0" smtClean="0">
                <a:solidFill>
                  <a:schemeClr val="tx1"/>
                </a:solidFill>
              </a:rPr>
              <a:t>部分</a:t>
            </a:r>
            <a:r>
              <a:rPr lang="zh-CN" altLang="en-US" dirty="0">
                <a:solidFill>
                  <a:schemeClr val="tx1"/>
                </a:solidFill>
              </a:rPr>
              <a:t>积</a:t>
            </a:r>
            <a:r>
              <a:rPr lang="zh-CN" altLang="en-US" dirty="0" smtClean="0">
                <a:solidFill>
                  <a:schemeClr val="tx1"/>
                </a:solidFill>
              </a:rPr>
              <a:t>低位放在</a:t>
            </a:r>
            <a:r>
              <a:rPr lang="zh-CN" altLang="en-US" u="sng" dirty="0" smtClean="0">
                <a:solidFill>
                  <a:schemeClr val="tx1"/>
                </a:solidFill>
              </a:rPr>
              <a:t>乘数</a:t>
            </a:r>
            <a:r>
              <a:rPr lang="zh-CN" altLang="en-US" u="sng" dirty="0">
                <a:solidFill>
                  <a:schemeClr val="tx1"/>
                </a:solidFill>
              </a:rPr>
              <a:t>的</a:t>
            </a:r>
            <a:r>
              <a:rPr lang="zh-CN" altLang="en-US" u="sng" dirty="0" smtClean="0">
                <a:solidFill>
                  <a:schemeClr val="tx1"/>
                </a:solidFill>
              </a:rPr>
              <a:t>空位</a:t>
            </a:r>
            <a:r>
              <a:rPr lang="zh-CN" altLang="en-US" dirty="0" smtClean="0">
                <a:solidFill>
                  <a:schemeClr val="tx1"/>
                </a:solidFill>
              </a:rPr>
              <a:t>上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rgbClr val="990099"/>
                </a:solidFill>
              </a:rPr>
              <a:t>与原码乘法相同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    ②加法为</a:t>
            </a:r>
            <a:r>
              <a:rPr lang="en-US" altLang="zh-CN" spc="-50" dirty="0" smtClean="0">
                <a:solidFill>
                  <a:srgbClr val="990099"/>
                </a:solidFill>
              </a:rPr>
              <a:t>n</a:t>
            </a:r>
            <a:r>
              <a:rPr lang="zh-CN" altLang="en-US" spc="-50" dirty="0" smtClean="0">
                <a:solidFill>
                  <a:srgbClr val="990099"/>
                </a:solidFill>
              </a:rPr>
              <a:t>位补码加法</a:t>
            </a:r>
            <a:r>
              <a:rPr lang="zh-CN" altLang="en-US" spc="-50" dirty="0" smtClean="0">
                <a:solidFill>
                  <a:schemeClr val="tx1"/>
                </a:solidFill>
              </a:rPr>
              <a:t>，</a:t>
            </a:r>
            <a:r>
              <a:rPr lang="zh-CN" altLang="en-US" spc="-100" dirty="0">
                <a:solidFill>
                  <a:schemeClr val="tx1"/>
                </a:solidFill>
              </a:rPr>
              <a:t>部分</a:t>
            </a:r>
            <a:r>
              <a:rPr lang="zh-CN" altLang="en-US" spc="-100" dirty="0" smtClean="0">
                <a:solidFill>
                  <a:schemeClr val="tx1"/>
                </a:solidFill>
              </a:rPr>
              <a:t>积</a:t>
            </a:r>
            <a:r>
              <a:rPr lang="zh-CN" altLang="en-US" u="sng" spc="-100" dirty="0" smtClean="0">
                <a:solidFill>
                  <a:schemeClr val="tx1"/>
                </a:solidFill>
              </a:rPr>
              <a:t>算术右移</a:t>
            </a:r>
            <a:r>
              <a:rPr lang="en-US" altLang="zh-CN" sz="2000" spc="-50" dirty="0" smtClean="0">
                <a:solidFill>
                  <a:schemeClr val="tx1"/>
                </a:solidFill>
              </a:rPr>
              <a:t>(</a:t>
            </a:r>
            <a:r>
              <a:rPr lang="zh-CN" altLang="en-US" sz="2000" spc="-50" dirty="0" smtClean="0">
                <a:solidFill>
                  <a:srgbClr val="990099"/>
                </a:solidFill>
              </a:rPr>
              <a:t>非逻辑右移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79263" y="1650866"/>
            <a:ext cx="8713217" cy="1323439"/>
            <a:chOff x="179263" y="1650866"/>
            <a:chExt cx="8713217" cy="1323439"/>
          </a:xfrm>
        </p:grpSpPr>
        <p:sp>
          <p:nvSpPr>
            <p:cNvPr id="4" name="Text Box 201"/>
            <p:cNvSpPr txBox="1">
              <a:spLocks noChangeArrowheads="1"/>
            </p:cNvSpPr>
            <p:nvPr/>
          </p:nvSpPr>
          <p:spPr bwMode="auto">
            <a:xfrm>
              <a:off x="179263" y="1650866"/>
              <a:ext cx="8713217" cy="1323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1077913" indent="-1077913"/>
              <a:r>
                <a:rPr lang="zh-CN" altLang="en-US" dirty="0" smtClean="0">
                  <a:solidFill>
                    <a:schemeClr val="accent2"/>
                  </a:solidFill>
                </a:rPr>
                <a:t>     组成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—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基于无符号乘法器，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marL="1077913" indent="-1077913"/>
              <a:r>
                <a:rPr lang="en-US" altLang="zh-CN" dirty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       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增加触发器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B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附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，控制门输出</a:t>
              </a:r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或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RegA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或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RegA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marL="1077913" indent="-1077913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                                                    (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用于减法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>
              <a:off x="7120855" y="2204864"/>
              <a:ext cx="540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1" name="组合 70"/>
          <p:cNvGrpSpPr/>
          <p:nvPr/>
        </p:nvGrpSpPr>
        <p:grpSpPr>
          <a:xfrm>
            <a:off x="1641149" y="2780928"/>
            <a:ext cx="6459243" cy="2664296"/>
            <a:chOff x="1641149" y="2636912"/>
            <a:chExt cx="6459243" cy="2664296"/>
          </a:xfrm>
        </p:grpSpPr>
        <p:sp>
          <p:nvSpPr>
            <p:cNvPr id="6" name="Text Box 235"/>
            <p:cNvSpPr txBox="1">
              <a:spLocks noChangeArrowheads="1"/>
            </p:cNvSpPr>
            <p:nvPr/>
          </p:nvSpPr>
          <p:spPr bwMode="auto">
            <a:xfrm>
              <a:off x="1641149" y="3068960"/>
              <a:ext cx="5001186" cy="205261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en-US" altLang="zh-CN" sz="2000" i="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" name="流程图: 手动操作 6"/>
            <p:cNvSpPr/>
            <p:nvPr/>
          </p:nvSpPr>
          <p:spPr bwMode="auto">
            <a:xfrm>
              <a:off x="1979712" y="3836038"/>
              <a:ext cx="1795438" cy="431800"/>
            </a:xfrm>
            <a:prstGeom prst="flowChartManualOperation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n</a:t>
              </a: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位加法器</a:t>
              </a:r>
            </a:p>
          </p:txBody>
        </p:sp>
        <p:sp>
          <p:nvSpPr>
            <p:cNvPr id="8" name="Text Box 235"/>
            <p:cNvSpPr txBox="1">
              <a:spLocks noChangeArrowheads="1"/>
            </p:cNvSpPr>
            <p:nvPr/>
          </p:nvSpPr>
          <p:spPr bwMode="auto">
            <a:xfrm>
              <a:off x="2784674" y="2636912"/>
              <a:ext cx="1278508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RegA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 Box 235"/>
            <p:cNvSpPr txBox="1">
              <a:spLocks noChangeArrowheads="1"/>
            </p:cNvSpPr>
            <p:nvPr/>
          </p:nvSpPr>
          <p:spPr bwMode="auto">
            <a:xfrm>
              <a:off x="4211960" y="4652355"/>
              <a:ext cx="127850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RegB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 Box 235"/>
            <p:cNvSpPr txBox="1">
              <a:spLocks noChangeArrowheads="1"/>
            </p:cNvSpPr>
            <p:nvPr/>
          </p:nvSpPr>
          <p:spPr bwMode="auto">
            <a:xfrm>
              <a:off x="2234849" y="4653830"/>
              <a:ext cx="127850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Line 238"/>
            <p:cNvSpPr>
              <a:spLocks noChangeShapeType="1"/>
            </p:cNvSpPr>
            <p:nvPr/>
          </p:nvSpPr>
          <p:spPr bwMode="auto">
            <a:xfrm>
              <a:off x="3417702" y="3573016"/>
              <a:ext cx="2170" cy="2743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38"/>
            <p:cNvSpPr>
              <a:spLocks noChangeShapeType="1"/>
            </p:cNvSpPr>
            <p:nvPr/>
          </p:nvSpPr>
          <p:spPr bwMode="auto">
            <a:xfrm flipH="1">
              <a:off x="3417702" y="2924944"/>
              <a:ext cx="2170" cy="36004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230"/>
            <p:cNvSpPr txBox="1">
              <a:spLocks noChangeArrowheads="1"/>
            </p:cNvSpPr>
            <p:nvPr/>
          </p:nvSpPr>
          <p:spPr bwMode="auto">
            <a:xfrm>
              <a:off x="2789436" y="3285678"/>
              <a:ext cx="1278508" cy="287338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控制门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14" name="Line 238"/>
            <p:cNvSpPr>
              <a:spLocks noChangeShapeType="1"/>
            </p:cNvSpPr>
            <p:nvPr/>
          </p:nvSpPr>
          <p:spPr bwMode="auto">
            <a:xfrm>
              <a:off x="2339752" y="3500685"/>
              <a:ext cx="0" cy="34666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38"/>
            <p:cNvSpPr>
              <a:spLocks noChangeShapeType="1"/>
            </p:cNvSpPr>
            <p:nvPr/>
          </p:nvSpPr>
          <p:spPr bwMode="auto">
            <a:xfrm flipH="1">
              <a:off x="2834990" y="4263553"/>
              <a:ext cx="0" cy="395729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36"/>
            <p:cNvSpPr>
              <a:spLocks noChangeShapeType="1"/>
            </p:cNvSpPr>
            <p:nvPr/>
          </p:nvSpPr>
          <p:spPr bwMode="auto">
            <a:xfrm>
              <a:off x="3513358" y="4804301"/>
              <a:ext cx="69860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38"/>
            <p:cNvSpPr>
              <a:spLocks noChangeShapeType="1"/>
            </p:cNvSpPr>
            <p:nvPr/>
          </p:nvSpPr>
          <p:spPr bwMode="auto">
            <a:xfrm flipH="1">
              <a:off x="2834990" y="4932598"/>
              <a:ext cx="8818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38"/>
            <p:cNvSpPr>
              <a:spLocks noChangeShapeType="1"/>
            </p:cNvSpPr>
            <p:nvPr/>
          </p:nvSpPr>
          <p:spPr bwMode="auto">
            <a:xfrm flipH="1">
              <a:off x="4716016" y="4932598"/>
              <a:ext cx="1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33"/>
            <p:cNvSpPr>
              <a:spLocks noChangeShapeType="1"/>
            </p:cNvSpPr>
            <p:nvPr/>
          </p:nvSpPr>
          <p:spPr bwMode="auto">
            <a:xfrm flipH="1" flipV="1">
              <a:off x="1835696" y="5013955"/>
              <a:ext cx="100811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oval" w="sm" len="sm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38"/>
            <p:cNvSpPr>
              <a:spLocks noChangeShapeType="1"/>
            </p:cNvSpPr>
            <p:nvPr/>
          </p:nvSpPr>
          <p:spPr bwMode="auto">
            <a:xfrm flipV="1">
              <a:off x="1835696" y="3500311"/>
              <a:ext cx="504056" cy="37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38"/>
            <p:cNvSpPr>
              <a:spLocks noChangeShapeType="1"/>
            </p:cNvSpPr>
            <p:nvPr/>
          </p:nvSpPr>
          <p:spPr bwMode="auto">
            <a:xfrm flipV="1">
              <a:off x="1835696" y="3486988"/>
              <a:ext cx="0" cy="152696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36"/>
            <p:cNvSpPr>
              <a:spLocks noChangeShapeType="1"/>
            </p:cNvSpPr>
            <p:nvPr/>
          </p:nvSpPr>
          <p:spPr bwMode="auto">
            <a:xfrm>
              <a:off x="3123022" y="4500928"/>
              <a:ext cx="72008" cy="15186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36"/>
            <p:cNvSpPr>
              <a:spLocks noChangeShapeType="1"/>
            </p:cNvSpPr>
            <p:nvPr/>
          </p:nvSpPr>
          <p:spPr bwMode="auto">
            <a:xfrm>
              <a:off x="4572000" y="4499229"/>
              <a:ext cx="72008" cy="16140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 w="sm" len="sm"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239"/>
            <p:cNvSpPr txBox="1">
              <a:spLocks noChangeArrowheads="1"/>
            </p:cNvSpPr>
            <p:nvPr/>
          </p:nvSpPr>
          <p:spPr bwMode="auto">
            <a:xfrm>
              <a:off x="5004048" y="3861519"/>
              <a:ext cx="1062509" cy="359569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控制</a:t>
              </a:r>
              <a:r>
                <a:rPr lang="zh-CN" altLang="en-US" sz="1800" dirty="0">
                  <a:solidFill>
                    <a:schemeClr val="tx1"/>
                  </a:solidFill>
                </a:rPr>
                <a:t>逻辑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29" name="Line 236"/>
            <p:cNvSpPr>
              <a:spLocks noChangeShapeType="1"/>
            </p:cNvSpPr>
            <p:nvPr/>
          </p:nvSpPr>
          <p:spPr bwMode="auto">
            <a:xfrm>
              <a:off x="5292080" y="4652354"/>
              <a:ext cx="0" cy="288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36"/>
            <p:cNvSpPr>
              <a:spLocks noChangeShapeType="1"/>
            </p:cNvSpPr>
            <p:nvPr/>
          </p:nvSpPr>
          <p:spPr bwMode="auto">
            <a:xfrm flipV="1">
              <a:off x="5364088" y="4221087"/>
              <a:ext cx="1" cy="43126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36"/>
            <p:cNvSpPr>
              <a:spLocks noChangeShapeType="1"/>
            </p:cNvSpPr>
            <p:nvPr/>
          </p:nvSpPr>
          <p:spPr bwMode="auto">
            <a:xfrm flipH="1" flipV="1">
              <a:off x="3618307" y="4041302"/>
              <a:ext cx="138574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2" name="直接箭头连接符 61"/>
            <p:cNvCxnSpPr/>
            <p:nvPr/>
          </p:nvCxnSpPr>
          <p:spPr bwMode="auto">
            <a:xfrm flipH="1" flipV="1">
              <a:off x="4067944" y="3465711"/>
              <a:ext cx="1296145" cy="40401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Text Box 242"/>
            <p:cNvSpPr txBox="1">
              <a:spLocks noChangeArrowheads="1"/>
            </p:cNvSpPr>
            <p:nvPr/>
          </p:nvSpPr>
          <p:spPr bwMode="auto">
            <a:xfrm>
              <a:off x="5328766" y="3285678"/>
              <a:ext cx="1187450" cy="287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计数器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Cnt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箭头连接符 61"/>
            <p:cNvCxnSpPr/>
            <p:nvPr/>
          </p:nvCxnSpPr>
          <p:spPr bwMode="auto">
            <a:xfrm rot="5400000">
              <a:off x="5993142" y="3645743"/>
              <a:ext cx="396973" cy="250137"/>
            </a:xfrm>
            <a:prstGeom prst="bentConnector3">
              <a:avLst>
                <a:gd name="adj1" fmla="val 100203"/>
              </a:avLst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" name="Text Box 232"/>
            <p:cNvSpPr txBox="1">
              <a:spLocks noChangeArrowheads="1"/>
            </p:cNvSpPr>
            <p:nvPr/>
          </p:nvSpPr>
          <p:spPr bwMode="auto">
            <a:xfrm>
              <a:off x="3962854" y="3726052"/>
              <a:ext cx="7531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加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/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减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 Box 247"/>
            <p:cNvSpPr txBox="1">
              <a:spLocks noChangeArrowheads="1"/>
            </p:cNvSpPr>
            <p:nvPr/>
          </p:nvSpPr>
          <p:spPr bwMode="auto">
            <a:xfrm>
              <a:off x="4023690" y="4180220"/>
              <a:ext cx="5762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右移</a:t>
              </a:r>
            </a:p>
          </p:txBody>
        </p:sp>
        <p:sp>
          <p:nvSpPr>
            <p:cNvPr id="37" name="Text Box 232"/>
            <p:cNvSpPr txBox="1">
              <a:spLocks noChangeArrowheads="1"/>
            </p:cNvSpPr>
            <p:nvPr/>
          </p:nvSpPr>
          <p:spPr bwMode="auto">
            <a:xfrm>
              <a:off x="5364088" y="4323889"/>
              <a:ext cx="559659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判断</a:t>
              </a:r>
            </a:p>
          </p:txBody>
        </p:sp>
        <p:cxnSp>
          <p:nvCxnSpPr>
            <p:cNvPr id="38" name="直接箭头连接符 61"/>
            <p:cNvCxnSpPr/>
            <p:nvPr/>
          </p:nvCxnSpPr>
          <p:spPr bwMode="auto">
            <a:xfrm flipH="1">
              <a:off x="6047953" y="4148874"/>
              <a:ext cx="684287" cy="206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9" name="Text Box 232"/>
            <p:cNvSpPr txBox="1">
              <a:spLocks noChangeArrowheads="1"/>
            </p:cNvSpPr>
            <p:nvPr/>
          </p:nvSpPr>
          <p:spPr bwMode="auto">
            <a:xfrm>
              <a:off x="6804248" y="3967691"/>
              <a:ext cx="1296144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o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p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补码乘法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40" name="Line 238"/>
            <p:cNvSpPr>
              <a:spLocks noChangeShapeType="1"/>
            </p:cNvSpPr>
            <p:nvPr/>
          </p:nvSpPr>
          <p:spPr bwMode="auto">
            <a:xfrm flipV="1">
              <a:off x="5076056" y="4932598"/>
              <a:ext cx="0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Text Box 235"/>
            <p:cNvSpPr txBox="1">
              <a:spLocks noChangeArrowheads="1"/>
            </p:cNvSpPr>
            <p:nvPr/>
          </p:nvSpPr>
          <p:spPr bwMode="auto">
            <a:xfrm>
              <a:off x="2555776" y="4263553"/>
              <a:ext cx="228898" cy="287338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+mn-lt"/>
                </a:rPr>
                <a:t>Z</a:t>
              </a:r>
              <a:endParaRPr lang="en-US" altLang="zh-CN" sz="2000" baseline="-16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42" name="直接箭头连接符 61"/>
            <p:cNvCxnSpPr>
              <a:endCxn id="24" idx="0"/>
            </p:cNvCxnSpPr>
            <p:nvPr/>
          </p:nvCxnSpPr>
          <p:spPr bwMode="auto">
            <a:xfrm rot="10800000" flipV="1">
              <a:off x="3123022" y="4221088"/>
              <a:ext cx="2025042" cy="279840"/>
            </a:xfrm>
            <a:prstGeom prst="bentConnector4">
              <a:avLst>
                <a:gd name="adj1" fmla="val -406"/>
                <a:gd name="adj2" fmla="val 101903"/>
              </a:avLst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3" name="直接箭头连接符 61"/>
            <p:cNvCxnSpPr/>
            <p:nvPr/>
          </p:nvCxnSpPr>
          <p:spPr bwMode="auto">
            <a:xfrm flipH="1">
              <a:off x="6516216" y="3429347"/>
              <a:ext cx="252239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Text Box 232"/>
            <p:cNvSpPr txBox="1">
              <a:spLocks noChangeArrowheads="1"/>
            </p:cNvSpPr>
            <p:nvPr/>
          </p:nvSpPr>
          <p:spPr bwMode="auto">
            <a:xfrm>
              <a:off x="6794439" y="3284985"/>
              <a:ext cx="9459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时钟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Clk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Text Box 235"/>
            <p:cNvSpPr txBox="1">
              <a:spLocks noChangeArrowheads="1"/>
            </p:cNvSpPr>
            <p:nvPr/>
          </p:nvSpPr>
          <p:spPr bwMode="auto">
            <a:xfrm>
              <a:off x="5760874" y="4660634"/>
              <a:ext cx="427936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B</a:t>
              </a:r>
              <a:r>
                <a:rPr lang="zh-CN" altLang="en-US" sz="2000" baseline="-16000" dirty="0" smtClean="0">
                  <a:solidFill>
                    <a:schemeClr val="tx1"/>
                  </a:solidFill>
                </a:rPr>
                <a:t>附</a:t>
              </a:r>
              <a:endParaRPr lang="en-US" altLang="zh-CN" sz="20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49" name="Line 236"/>
            <p:cNvSpPr>
              <a:spLocks noChangeShapeType="1"/>
            </p:cNvSpPr>
            <p:nvPr/>
          </p:nvSpPr>
          <p:spPr bwMode="auto">
            <a:xfrm flipV="1">
              <a:off x="5490468" y="4797152"/>
              <a:ext cx="270406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236"/>
            <p:cNvSpPr>
              <a:spLocks noChangeShapeType="1"/>
            </p:cNvSpPr>
            <p:nvPr/>
          </p:nvSpPr>
          <p:spPr bwMode="auto">
            <a:xfrm flipV="1">
              <a:off x="5940151" y="4221088"/>
              <a:ext cx="1" cy="43126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61" name="直接箭头连接符 61"/>
            <p:cNvCxnSpPr/>
            <p:nvPr/>
          </p:nvCxnSpPr>
          <p:spPr bwMode="auto">
            <a:xfrm flipH="1" flipV="1">
              <a:off x="4067944" y="3394050"/>
              <a:ext cx="1872207" cy="45330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2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+mn-ea"/>
                <a:ea typeface="+mn-ea"/>
              </a:rPr>
              <a:t>77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033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86</a:t>
            </a:fld>
            <a:endParaRPr lang="en-US" altLang="zh-CN"/>
          </a:p>
        </p:txBody>
      </p:sp>
      <p:sp>
        <p:nvSpPr>
          <p:cNvPr id="4" name="Text Box 201"/>
          <p:cNvSpPr txBox="1">
            <a:spLocks noChangeArrowheads="1"/>
          </p:cNvSpPr>
          <p:nvPr/>
        </p:nvSpPr>
        <p:spPr bwMode="auto">
          <a:xfrm>
            <a:off x="179512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7913" indent="-1077913"/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*补码</a:t>
            </a:r>
            <a:r>
              <a:rPr lang="zh-CN" altLang="en-US" u="sng" dirty="0" smtClean="0">
                <a:solidFill>
                  <a:srgbClr val="C00000"/>
                </a:solidFill>
              </a:rPr>
              <a:t>整数</a:t>
            </a:r>
            <a:r>
              <a:rPr lang="zh-CN" altLang="en-US" dirty="0" smtClean="0">
                <a:solidFill>
                  <a:srgbClr val="C00000"/>
                </a:solidFill>
              </a:rPr>
              <a:t>乘法的控制流程：</a:t>
            </a:r>
            <a:r>
              <a:rPr lang="zh-CN" altLang="en-US" dirty="0">
                <a:solidFill>
                  <a:schemeClr val="tx1"/>
                </a:solidFill>
              </a:rPr>
              <a:t>循环的判断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移位操作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187624" y="980728"/>
            <a:ext cx="6408712" cy="4680520"/>
            <a:chOff x="1187624" y="980728"/>
            <a:chExt cx="6408712" cy="4680520"/>
          </a:xfrm>
        </p:grpSpPr>
        <p:sp>
          <p:nvSpPr>
            <p:cNvPr id="6" name="Line 86"/>
            <p:cNvSpPr>
              <a:spLocks noChangeShapeType="1"/>
            </p:cNvSpPr>
            <p:nvPr/>
          </p:nvSpPr>
          <p:spPr bwMode="auto">
            <a:xfrm>
              <a:off x="2545214" y="3362141"/>
              <a:ext cx="340414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AutoShape 87"/>
            <p:cNvSpPr>
              <a:spLocks noChangeArrowheads="1"/>
            </p:cNvSpPr>
            <p:nvPr/>
          </p:nvSpPr>
          <p:spPr bwMode="auto">
            <a:xfrm>
              <a:off x="3132409" y="2132856"/>
              <a:ext cx="1944216" cy="432048"/>
            </a:xfrm>
            <a:prstGeom prst="flowChartDecision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RegB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0 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B</a:t>
              </a:r>
              <a:r>
                <a:rPr lang="zh-CN" altLang="en-US" sz="2000" baseline="-18000" dirty="0" smtClean="0">
                  <a:solidFill>
                    <a:schemeClr val="tx1"/>
                  </a:solidFill>
                </a:rPr>
                <a:t>附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 Box 91"/>
            <p:cNvSpPr txBox="1">
              <a:spLocks noChangeArrowheads="1"/>
            </p:cNvSpPr>
            <p:nvPr/>
          </p:nvSpPr>
          <p:spPr bwMode="auto">
            <a:xfrm>
              <a:off x="2844502" y="2132856"/>
              <a:ext cx="287907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accent2"/>
                  </a:solidFill>
                </a:rPr>
                <a:t>01</a:t>
              </a:r>
              <a:endParaRPr lang="en-US" altLang="zh-CN" sz="1800" dirty="0">
                <a:solidFill>
                  <a:schemeClr val="accent2"/>
                </a:solidFill>
              </a:endParaRPr>
            </a:p>
          </p:txBody>
        </p:sp>
        <p:sp>
          <p:nvSpPr>
            <p:cNvPr id="9" name="Text Box 96"/>
            <p:cNvSpPr txBox="1">
              <a:spLocks noChangeArrowheads="1"/>
            </p:cNvSpPr>
            <p:nvPr/>
          </p:nvSpPr>
          <p:spPr bwMode="auto">
            <a:xfrm>
              <a:off x="1187624" y="2836935"/>
              <a:ext cx="2715180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←(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RegA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0" name="Text Box 109"/>
            <p:cNvSpPr txBox="1">
              <a:spLocks noChangeArrowheads="1"/>
            </p:cNvSpPr>
            <p:nvPr/>
          </p:nvSpPr>
          <p:spPr bwMode="auto">
            <a:xfrm>
              <a:off x="2150281" y="3551693"/>
              <a:ext cx="3934456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zh-CN" altLang="en-US" sz="2000" dirty="0">
                  <a:solidFill>
                    <a:schemeClr val="tx1"/>
                  </a:solidFill>
                </a:rPr>
                <a:t>、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RegB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B</a:t>
              </a:r>
              <a:r>
                <a:rPr lang="zh-CN" altLang="en-US" sz="2000" baseline="-16000" dirty="0" smtClean="0">
                  <a:solidFill>
                    <a:schemeClr val="tx1"/>
                  </a:solidFill>
                </a:rPr>
                <a:t>附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同时</a:t>
              </a:r>
              <a:r>
                <a:rPr lang="zh-CN" altLang="en-US" sz="2000" dirty="0" smtClean="0">
                  <a:solidFill>
                    <a:schemeClr val="accent2"/>
                  </a:solidFill>
                </a:rPr>
                <a:t>算术右移</a:t>
              </a: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</a:t>
              </a:r>
            </a:p>
          </p:txBody>
        </p:sp>
        <p:sp>
          <p:nvSpPr>
            <p:cNvPr id="11" name="Text Box 110"/>
            <p:cNvSpPr txBox="1">
              <a:spLocks noChangeArrowheads="1"/>
            </p:cNvSpPr>
            <p:nvPr/>
          </p:nvSpPr>
          <p:spPr bwMode="auto">
            <a:xfrm>
              <a:off x="3227983" y="4149080"/>
              <a:ext cx="1776634" cy="36004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Cnt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←</a:t>
              </a:r>
              <a:r>
                <a:rPr lang="en-US" altLang="zh-CN" sz="1800" dirty="0">
                  <a:solidFill>
                    <a:schemeClr val="tx1"/>
                  </a:solidFill>
                </a:rPr>
                <a:t>(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Cnt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－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1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2" name="六边形 11"/>
            <p:cNvSpPr/>
            <p:nvPr/>
          </p:nvSpPr>
          <p:spPr bwMode="auto">
            <a:xfrm>
              <a:off x="1332209" y="980728"/>
              <a:ext cx="5544616" cy="360040"/>
            </a:xfrm>
            <a:prstGeom prst="hexagon">
              <a:avLst>
                <a:gd name="adj" fmla="val 32096"/>
                <a:gd name="vf" fmla="val 1154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 err="1" smtClean="0">
                  <a:solidFill>
                    <a:schemeClr val="tx1"/>
                  </a:solidFill>
                </a:rPr>
                <a:t>RegA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被乘数，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RegB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乘数，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op←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补码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乘法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3" name="Text Box 85"/>
            <p:cNvSpPr txBox="1">
              <a:spLocks noChangeArrowheads="1"/>
            </p:cNvSpPr>
            <p:nvPr/>
          </p:nvSpPr>
          <p:spPr bwMode="auto">
            <a:xfrm>
              <a:off x="2555776" y="1556792"/>
              <a:ext cx="3095213" cy="3247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←0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Cnt←n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smtClean="0">
                  <a:solidFill>
                    <a:schemeClr val="accent2"/>
                  </a:solidFill>
                </a:rPr>
                <a:t>B</a:t>
              </a:r>
              <a:r>
                <a:rPr lang="zh-CN" altLang="en-US" sz="2000" baseline="-16000" dirty="0" smtClean="0">
                  <a:solidFill>
                    <a:schemeClr val="accent2"/>
                  </a:solidFill>
                </a:rPr>
                <a:t>附</a:t>
              </a:r>
              <a:r>
                <a:rPr lang="en-US" altLang="zh-CN" sz="2000" dirty="0" smtClean="0">
                  <a:solidFill>
                    <a:schemeClr val="accent2"/>
                  </a:solidFill>
                </a:rPr>
                <a:t>=0</a:t>
              </a:r>
              <a:endParaRPr lang="en-US" altLang="zh-CN" sz="2000" dirty="0">
                <a:solidFill>
                  <a:schemeClr val="accent2"/>
                </a:solidFill>
              </a:endParaRPr>
            </a:p>
          </p:txBody>
        </p:sp>
        <p:cxnSp>
          <p:nvCxnSpPr>
            <p:cNvPr id="14" name="直接箭头连接符 13"/>
            <p:cNvCxnSpPr>
              <a:endCxn id="13" idx="0"/>
            </p:cNvCxnSpPr>
            <p:nvPr/>
          </p:nvCxnSpPr>
          <p:spPr bwMode="auto">
            <a:xfrm>
              <a:off x="4098336" y="1340768"/>
              <a:ext cx="5047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14"/>
            <p:cNvCxnSpPr>
              <a:endCxn id="7" idx="0"/>
            </p:cNvCxnSpPr>
            <p:nvPr/>
          </p:nvCxnSpPr>
          <p:spPr bwMode="auto">
            <a:xfrm flipH="1">
              <a:off x="4104517" y="1890018"/>
              <a:ext cx="186" cy="24283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直接箭头连接符 52"/>
            <p:cNvCxnSpPr>
              <a:stCxn id="7" idx="1"/>
              <a:endCxn id="9" idx="0"/>
            </p:cNvCxnSpPr>
            <p:nvPr/>
          </p:nvCxnSpPr>
          <p:spPr bwMode="auto">
            <a:xfrm rot="10800000" flipV="1">
              <a:off x="2545215" y="2348879"/>
              <a:ext cx="587195" cy="488055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 Box 96"/>
            <p:cNvSpPr txBox="1">
              <a:spLocks noChangeArrowheads="1"/>
            </p:cNvSpPr>
            <p:nvPr/>
          </p:nvSpPr>
          <p:spPr bwMode="auto">
            <a:xfrm>
              <a:off x="4302384" y="2831613"/>
              <a:ext cx="3293952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←(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 smtClean="0">
                  <a:solidFill>
                    <a:schemeClr val="accent2"/>
                  </a:solidFill>
                </a:rPr>
                <a:t>[-(</a:t>
              </a:r>
              <a:r>
                <a:rPr lang="en-US" altLang="zh-CN" sz="2000" dirty="0" err="1" smtClean="0">
                  <a:solidFill>
                    <a:schemeClr val="accent2"/>
                  </a:solidFill>
                </a:rPr>
                <a:t>RegA</a:t>
              </a:r>
              <a:r>
                <a:rPr lang="en-US" altLang="zh-CN" sz="2000" dirty="0" smtClean="0">
                  <a:solidFill>
                    <a:schemeClr val="accent2"/>
                  </a:solidFill>
                </a:rPr>
                <a:t>)]</a:t>
              </a:r>
              <a:r>
                <a:rPr lang="zh-CN" altLang="en-US" sz="2000" baseline="-16000" dirty="0" smtClean="0">
                  <a:solidFill>
                    <a:schemeClr val="accent2"/>
                  </a:solidFill>
                </a:rPr>
                <a:t>补</a:t>
              </a:r>
              <a:endParaRPr lang="en-US" altLang="zh-CN" sz="2000" baseline="-16000" dirty="0">
                <a:solidFill>
                  <a:schemeClr val="accent2"/>
                </a:solidFill>
              </a:endParaRPr>
            </a:p>
          </p:txBody>
        </p:sp>
        <p:cxnSp>
          <p:nvCxnSpPr>
            <p:cNvPr id="18" name="直接箭头连接符 52"/>
            <p:cNvCxnSpPr>
              <a:stCxn id="7" idx="3"/>
              <a:endCxn id="17" idx="0"/>
            </p:cNvCxnSpPr>
            <p:nvPr/>
          </p:nvCxnSpPr>
          <p:spPr bwMode="auto">
            <a:xfrm>
              <a:off x="5076625" y="2348880"/>
              <a:ext cx="872735" cy="48273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" name="Text Box 91"/>
            <p:cNvSpPr txBox="1">
              <a:spLocks noChangeArrowheads="1"/>
            </p:cNvSpPr>
            <p:nvPr/>
          </p:nvSpPr>
          <p:spPr bwMode="auto">
            <a:xfrm>
              <a:off x="5076625" y="2132856"/>
              <a:ext cx="287182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accent2"/>
                  </a:solidFill>
                </a:rPr>
                <a:t>10</a:t>
              </a:r>
              <a:endParaRPr lang="en-US" altLang="zh-CN" sz="1800" dirty="0">
                <a:solidFill>
                  <a:schemeClr val="accent2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9" idx="2"/>
            </p:cNvCxnSpPr>
            <p:nvPr/>
          </p:nvCxnSpPr>
          <p:spPr bwMode="auto">
            <a:xfrm>
              <a:off x="2545214" y="3195710"/>
              <a:ext cx="1" cy="1664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>
              <a:stCxn id="17" idx="2"/>
              <a:endCxn id="6" idx="1"/>
            </p:cNvCxnSpPr>
            <p:nvPr/>
          </p:nvCxnSpPr>
          <p:spPr bwMode="auto">
            <a:xfrm>
              <a:off x="5949360" y="3190388"/>
              <a:ext cx="0" cy="17175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4092154" y="3362142"/>
              <a:ext cx="0" cy="1895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/>
            <p:cNvCxnSpPr>
              <a:stCxn id="10" idx="2"/>
              <a:endCxn id="11" idx="0"/>
            </p:cNvCxnSpPr>
            <p:nvPr/>
          </p:nvCxnSpPr>
          <p:spPr bwMode="auto">
            <a:xfrm flipH="1">
              <a:off x="4116300" y="3912056"/>
              <a:ext cx="1209" cy="237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/>
            <p:cNvCxnSpPr>
              <a:stCxn id="11" idx="2"/>
              <a:endCxn id="25" idx="0"/>
            </p:cNvCxnSpPr>
            <p:nvPr/>
          </p:nvCxnSpPr>
          <p:spPr bwMode="auto">
            <a:xfrm>
              <a:off x="4116300" y="4509120"/>
              <a:ext cx="0" cy="19470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AutoShape 87"/>
            <p:cNvSpPr>
              <a:spLocks noChangeArrowheads="1"/>
            </p:cNvSpPr>
            <p:nvPr/>
          </p:nvSpPr>
          <p:spPr bwMode="auto">
            <a:xfrm>
              <a:off x="3227983" y="4703821"/>
              <a:ext cx="1776634" cy="340036"/>
            </a:xfrm>
            <a:prstGeom prst="flowChartDecision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Cnt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=0?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接箭头连接符 52"/>
            <p:cNvCxnSpPr>
              <a:stCxn id="25" idx="1"/>
            </p:cNvCxnSpPr>
            <p:nvPr/>
          </p:nvCxnSpPr>
          <p:spPr bwMode="auto">
            <a:xfrm rot="10800000" flipH="1">
              <a:off x="3227983" y="2011437"/>
              <a:ext cx="888316" cy="2862402"/>
            </a:xfrm>
            <a:prstGeom prst="bentConnector4">
              <a:avLst>
                <a:gd name="adj1" fmla="val -249906"/>
                <a:gd name="adj2" fmla="val 9982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 Box 91"/>
            <p:cNvSpPr txBox="1">
              <a:spLocks noChangeArrowheads="1"/>
            </p:cNvSpPr>
            <p:nvPr/>
          </p:nvSpPr>
          <p:spPr bwMode="auto">
            <a:xfrm>
              <a:off x="2988393" y="4662494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N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直接箭头连接符 27"/>
            <p:cNvCxnSpPr>
              <a:stCxn id="25" idx="2"/>
            </p:cNvCxnSpPr>
            <p:nvPr/>
          </p:nvCxnSpPr>
          <p:spPr bwMode="auto">
            <a:xfrm flipH="1">
              <a:off x="4116299" y="5043857"/>
              <a:ext cx="1" cy="2573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" name="六边形 28"/>
            <p:cNvSpPr/>
            <p:nvPr/>
          </p:nvSpPr>
          <p:spPr bwMode="auto">
            <a:xfrm>
              <a:off x="2844502" y="5301208"/>
              <a:ext cx="2592163" cy="360040"/>
            </a:xfrm>
            <a:prstGeom prst="hexagon">
              <a:avLst>
                <a:gd name="adj" fmla="val 32096"/>
                <a:gd name="vf" fmla="val 1154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乘积在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及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RegB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中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0" name="Text Box 91"/>
            <p:cNvSpPr txBox="1">
              <a:spLocks noChangeArrowheads="1"/>
            </p:cNvSpPr>
            <p:nvPr/>
          </p:nvSpPr>
          <p:spPr bwMode="auto">
            <a:xfrm>
              <a:off x="3924621" y="5044812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  <p:cxnSp>
          <p:nvCxnSpPr>
            <p:cNvPr id="33" name="直接箭头连接符 32"/>
            <p:cNvCxnSpPr>
              <a:stCxn id="7" idx="2"/>
            </p:cNvCxnSpPr>
            <p:nvPr/>
          </p:nvCxnSpPr>
          <p:spPr bwMode="auto">
            <a:xfrm>
              <a:off x="4104517" y="2564904"/>
              <a:ext cx="186" cy="79723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Text Box 91"/>
            <p:cNvSpPr txBox="1">
              <a:spLocks noChangeArrowheads="1"/>
            </p:cNvSpPr>
            <p:nvPr/>
          </p:nvSpPr>
          <p:spPr bwMode="auto">
            <a:xfrm>
              <a:off x="3779912" y="2554366"/>
              <a:ext cx="647010" cy="2265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accent2"/>
                  </a:solidFill>
                </a:rPr>
                <a:t>00 11</a:t>
              </a:r>
              <a:endParaRPr lang="en-US" altLang="zh-CN" sz="18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6" name="Text Box 201"/>
          <p:cNvSpPr txBox="1">
            <a:spLocks noChangeArrowheads="1"/>
          </p:cNvSpPr>
          <p:nvPr/>
        </p:nvSpPr>
        <p:spPr bwMode="auto">
          <a:xfrm>
            <a:off x="179511" y="5733256"/>
            <a:ext cx="360040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*溢出判断逻辑：</a:t>
            </a:r>
            <a:r>
              <a:rPr lang="en-US" altLang="zh-CN" dirty="0" smtClean="0">
                <a:solidFill>
                  <a:schemeClr val="tx1"/>
                </a:solidFill>
              </a:rPr>
              <a:t>OF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4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3563888" y="5755322"/>
            <a:ext cx="5400600" cy="515526"/>
            <a:chOff x="1763688" y="2852936"/>
            <a:chExt cx="5832648" cy="515526"/>
          </a:xfrm>
        </p:grpSpPr>
        <p:sp>
          <p:nvSpPr>
            <p:cNvPr id="66" name="Text Box 201"/>
            <p:cNvSpPr txBox="1">
              <a:spLocks noChangeArrowheads="1"/>
            </p:cNvSpPr>
            <p:nvPr/>
          </p:nvSpPr>
          <p:spPr bwMode="auto">
            <a:xfrm>
              <a:off x="1763688" y="2852936"/>
              <a:ext cx="5832648" cy="515526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1077913" indent="-1077913"/>
              <a:r>
                <a:rPr lang="en-US" altLang="zh-CN" sz="2200" dirty="0" smtClean="0">
                  <a:solidFill>
                    <a:schemeClr val="tx1"/>
                  </a:solidFill>
                </a:rPr>
                <a:t>z</a:t>
              </a:r>
              <a:r>
                <a:rPr lang="en-US" altLang="zh-CN" sz="2200" baseline="-16000" dirty="0" smtClean="0">
                  <a:solidFill>
                    <a:schemeClr val="tx1"/>
                  </a:solidFill>
                </a:rPr>
                <a:t>2n-1</a:t>
              </a:r>
              <a:r>
                <a:rPr lang="en-US" altLang="zh-CN" sz="2200" dirty="0" smtClean="0">
                  <a:solidFill>
                    <a:schemeClr val="tx1"/>
                  </a:solidFill>
                  <a:latin typeface="+mn-lt"/>
                </a:rPr>
                <a:t>·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(z</a:t>
              </a:r>
              <a:r>
                <a:rPr lang="en-US" altLang="zh-CN" sz="2200" baseline="-16000" dirty="0" smtClean="0">
                  <a:solidFill>
                    <a:schemeClr val="tx1"/>
                  </a:solidFill>
                </a:rPr>
                <a:t>2n-1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…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200" dirty="0" err="1" smtClean="0">
                  <a:solidFill>
                    <a:schemeClr val="tx1"/>
                  </a:solidFill>
                </a:rPr>
                <a:t>z</a:t>
              </a:r>
              <a:r>
                <a:rPr lang="en-US" altLang="zh-CN" sz="2200" baseline="-16000" dirty="0" err="1" smtClean="0">
                  <a:solidFill>
                    <a:schemeClr val="tx1"/>
                  </a:solidFill>
                </a:rPr>
                <a:t>n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200" dirty="0">
                  <a:solidFill>
                    <a:schemeClr val="tx1"/>
                  </a:solidFill>
                </a:rPr>
                <a:t>z</a:t>
              </a:r>
              <a:r>
                <a:rPr lang="en-US" altLang="zh-CN" sz="2200" baseline="-16000" dirty="0">
                  <a:solidFill>
                    <a:schemeClr val="tx1"/>
                  </a:solidFill>
                </a:rPr>
                <a:t>2n-1</a:t>
              </a:r>
              <a:r>
                <a:rPr lang="en-US" altLang="zh-CN" sz="2200" dirty="0">
                  <a:solidFill>
                    <a:schemeClr val="tx1"/>
                  </a:solidFill>
                  <a:latin typeface="+mn-lt"/>
                </a:rPr>
                <a:t>·</a:t>
              </a:r>
              <a:r>
                <a:rPr lang="en-US" altLang="zh-CN" sz="2200" dirty="0">
                  <a:solidFill>
                    <a:schemeClr val="tx1"/>
                  </a:solidFill>
                </a:rPr>
                <a:t>(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z</a:t>
              </a:r>
              <a:r>
                <a:rPr lang="en-US" altLang="zh-CN" sz="2200" baseline="-16000" dirty="0" smtClean="0">
                  <a:solidFill>
                    <a:schemeClr val="tx1"/>
                  </a:solidFill>
                </a:rPr>
                <a:t>2n-1</a:t>
              </a:r>
              <a:r>
                <a:rPr lang="zh-CN" altLang="en-US" sz="2200" dirty="0" smtClean="0">
                  <a:solidFill>
                    <a:srgbClr val="FF3399"/>
                  </a:solidFill>
                </a:rPr>
                <a:t>＋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…</a:t>
              </a:r>
              <a:r>
                <a:rPr lang="zh-CN" altLang="en-US" sz="2200" dirty="0" smtClean="0">
                  <a:solidFill>
                    <a:srgbClr val="FF3399"/>
                  </a:solidFill>
                </a:rPr>
                <a:t>＋</a:t>
              </a:r>
              <a:r>
                <a:rPr lang="en-US" altLang="zh-CN" sz="2200" dirty="0" err="1" smtClean="0">
                  <a:solidFill>
                    <a:schemeClr val="tx1"/>
                  </a:solidFill>
                </a:rPr>
                <a:t>z</a:t>
              </a:r>
              <a:r>
                <a:rPr lang="en-US" altLang="zh-CN" sz="2200" baseline="-16000" dirty="0" err="1" smtClean="0">
                  <a:solidFill>
                    <a:schemeClr val="tx1"/>
                  </a:solidFill>
                </a:rPr>
                <a:t>n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)</a:t>
              </a:r>
              <a:endParaRPr lang="zh-CN" altLang="en-US" sz="2200" dirty="0"/>
            </a:p>
          </p:txBody>
        </p:sp>
        <p:cxnSp>
          <p:nvCxnSpPr>
            <p:cNvPr id="67" name="直接连接符 66"/>
            <p:cNvCxnSpPr/>
            <p:nvPr/>
          </p:nvCxnSpPr>
          <p:spPr bwMode="auto">
            <a:xfrm>
              <a:off x="1879703" y="3025527"/>
              <a:ext cx="51321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5687356" y="3025527"/>
              <a:ext cx="504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>
              <a:off x="7141886" y="3025527"/>
              <a:ext cx="216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0" name="AutoShape 5"/>
          <p:cNvSpPr>
            <a:spLocks noChangeArrowheads="1"/>
          </p:cNvSpPr>
          <p:nvPr/>
        </p:nvSpPr>
        <p:spPr bwMode="auto">
          <a:xfrm>
            <a:off x="6156176" y="5254542"/>
            <a:ext cx="1623124" cy="334698"/>
          </a:xfrm>
          <a:prstGeom prst="wedgeRectCallout">
            <a:avLst>
              <a:gd name="adj1" fmla="val 67751"/>
              <a:gd name="adj2" fmla="val 62636"/>
            </a:avLst>
          </a:prstGeom>
          <a:solidFill>
            <a:srgbClr val="CCCCFF"/>
          </a:solidFill>
          <a:ln w="15875">
            <a:solidFill>
              <a:srgbClr val="FF3399"/>
            </a:solidFill>
            <a:prstDash val="solid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教材上有错误！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7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+mn-ea"/>
                <a:ea typeface="+mn-ea"/>
              </a:rPr>
              <a:t>78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960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70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87</a:t>
            </a:fld>
            <a:endParaRPr lang="en-US" altLang="zh-CN"/>
          </a:p>
        </p:txBody>
      </p:sp>
      <p:sp>
        <p:nvSpPr>
          <p:cNvPr id="4" name="Text Box 68"/>
          <p:cNvSpPr txBox="1">
            <a:spLocks noChangeArrowheads="1"/>
          </p:cNvSpPr>
          <p:nvPr/>
        </p:nvSpPr>
        <p:spPr bwMode="auto">
          <a:xfrm>
            <a:off x="179388" y="119675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阵列乘法器：</a:t>
            </a:r>
            <a:r>
              <a:rPr lang="zh-CN" altLang="en-US" dirty="0" smtClean="0">
                <a:solidFill>
                  <a:schemeClr val="tx1"/>
                </a:solidFill>
              </a:rPr>
              <a:t>组合逻辑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err="1" smtClean="0">
                <a:solidFill>
                  <a:schemeClr val="tx1"/>
                </a:solidFill>
              </a:rPr>
              <a:t>n</a:t>
            </a:r>
            <a:r>
              <a:rPr lang="en-US" altLang="zh-CN" dirty="0" err="1" smtClean="0">
                <a:solidFill>
                  <a:schemeClr val="tx1"/>
                </a:solidFill>
                <a:latin typeface="+mn-lt"/>
              </a:rPr>
              <a:t>·</a:t>
            </a:r>
            <a:r>
              <a:rPr lang="en-US" altLang="zh-CN" i="1" dirty="0" err="1" smtClean="0">
                <a:solidFill>
                  <a:schemeClr val="tx1"/>
                </a:solidFill>
              </a:rPr>
              <a:t>T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位乘</a:t>
            </a:r>
            <a:r>
              <a:rPr lang="zh-CN" altLang="en-US" dirty="0" smtClean="0">
                <a:solidFill>
                  <a:schemeClr val="tx1"/>
                </a:solidFill>
              </a:rPr>
              <a:t> ＜</a:t>
            </a:r>
            <a:r>
              <a:rPr lang="en-US" altLang="zh-CN" dirty="0" err="1" smtClean="0">
                <a:solidFill>
                  <a:schemeClr val="tx1"/>
                </a:solidFill>
              </a:rPr>
              <a:t>n</a:t>
            </a:r>
            <a:r>
              <a:rPr lang="en-US" altLang="zh-CN" dirty="0" err="1" smtClean="0">
                <a:solidFill>
                  <a:schemeClr val="tx1"/>
                </a:solidFill>
                <a:latin typeface="+mn-lt"/>
              </a:rPr>
              <a:t>·</a:t>
            </a:r>
            <a:r>
              <a:rPr lang="en-US" altLang="zh-CN" i="1" dirty="0" err="1" smtClean="0">
                <a:solidFill>
                  <a:schemeClr val="tx1"/>
                </a:solidFill>
              </a:rPr>
              <a:t>T</a:t>
            </a:r>
            <a:r>
              <a:rPr lang="en-US" altLang="zh-CN" baseline="-16000" dirty="0" err="1" smtClean="0">
                <a:solidFill>
                  <a:schemeClr val="tx1"/>
                </a:solidFill>
              </a:rPr>
              <a:t>CLK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4" name="Text Box 66"/>
          <p:cNvSpPr txBox="1">
            <a:spLocks noChangeArrowheads="1"/>
          </p:cNvSpPr>
          <p:nvPr/>
        </p:nvSpPr>
        <p:spPr bwMode="auto">
          <a:xfrm>
            <a:off x="179387" y="4501569"/>
            <a:ext cx="612204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一位乘法元件：</a:t>
            </a:r>
            <a:endParaRPr lang="zh-CN" altLang="en-US" sz="2000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  逻辑</a:t>
            </a:r>
            <a:r>
              <a:rPr lang="en-US" altLang="zh-CN" dirty="0" smtClean="0">
                <a:solidFill>
                  <a:schemeClr val="accent2"/>
                </a:solidFill>
              </a:rPr>
              <a:t>— 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i+1,j</a:t>
            </a:r>
            <a:r>
              <a:rPr lang="en-US" altLang="zh-CN" dirty="0" smtClean="0">
                <a:solidFill>
                  <a:schemeClr val="tx1"/>
                </a:solidFill>
              </a:rPr>
              <a:t>=(</a:t>
            </a:r>
            <a:r>
              <a:rPr lang="en-US" altLang="zh-CN" dirty="0" smtClean="0">
                <a:solidFill>
                  <a:srgbClr val="990099"/>
                </a:solidFill>
              </a:rPr>
              <a:t>P</a:t>
            </a:r>
            <a:r>
              <a:rPr lang="en-US" altLang="zh-CN" baseline="-16000" dirty="0" smtClean="0">
                <a:solidFill>
                  <a:srgbClr val="990099"/>
                </a:solidFill>
              </a:rPr>
              <a:t>i,j+1</a:t>
            </a:r>
            <a:r>
              <a:rPr lang="zh-CN" altLang="en-US" dirty="0" smtClean="0">
                <a:solidFill>
                  <a:srgbClr val="990099"/>
                </a:solidFill>
              </a:rPr>
              <a:t>＋</a:t>
            </a:r>
            <a:r>
              <a:rPr lang="en-US" altLang="zh-CN" dirty="0" err="1" smtClean="0">
                <a:solidFill>
                  <a:srgbClr val="990099"/>
                </a:solidFill>
              </a:rPr>
              <a:t>a</a:t>
            </a:r>
            <a:r>
              <a:rPr lang="en-US" altLang="zh-CN" baseline="-16000" dirty="0" err="1" smtClean="0">
                <a:solidFill>
                  <a:srgbClr val="990099"/>
                </a:solidFill>
              </a:rPr>
              <a:t>i</a:t>
            </a:r>
            <a:r>
              <a:rPr lang="en-US" altLang="zh-CN" dirty="0" err="1" smtClean="0">
                <a:solidFill>
                  <a:srgbClr val="990099"/>
                </a:solidFill>
              </a:rPr>
              <a:t>×b</a:t>
            </a:r>
            <a:r>
              <a:rPr lang="en-US" altLang="zh-CN" baseline="-16000" dirty="0" err="1" smtClean="0">
                <a:solidFill>
                  <a:srgbClr val="990099"/>
                </a:solidFill>
              </a:rPr>
              <a:t>j</a:t>
            </a:r>
            <a:r>
              <a:rPr lang="zh-CN" altLang="en-US" dirty="0" smtClean="0">
                <a:solidFill>
                  <a:srgbClr val="990099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i,j-1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en-US" altLang="zh-CN" baseline="-25000" dirty="0" smtClean="0">
              <a:solidFill>
                <a:schemeClr val="tx1"/>
              </a:solidFill>
            </a:endParaRPr>
          </a:p>
        </p:txBody>
      </p:sp>
      <p:grpSp>
        <p:nvGrpSpPr>
          <p:cNvPr id="272" name="组合 271"/>
          <p:cNvGrpSpPr/>
          <p:nvPr/>
        </p:nvGrpSpPr>
        <p:grpSpPr>
          <a:xfrm>
            <a:off x="6156176" y="4509120"/>
            <a:ext cx="2879625" cy="2055813"/>
            <a:chOff x="6228879" y="4293096"/>
            <a:chExt cx="2879625" cy="2055813"/>
          </a:xfrm>
        </p:grpSpPr>
        <p:sp>
          <p:nvSpPr>
            <p:cNvPr id="124" name="Rectangle 14"/>
            <p:cNvSpPr>
              <a:spLocks noChangeArrowheads="1"/>
            </p:cNvSpPr>
            <p:nvPr/>
          </p:nvSpPr>
          <p:spPr bwMode="auto">
            <a:xfrm>
              <a:off x="6948363" y="4796334"/>
              <a:ext cx="1296987" cy="1081088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Line 16"/>
            <p:cNvSpPr>
              <a:spLocks noChangeShapeType="1"/>
            </p:cNvSpPr>
            <p:nvPr/>
          </p:nvSpPr>
          <p:spPr bwMode="auto">
            <a:xfrm flipH="1">
              <a:off x="6732463" y="5732959"/>
              <a:ext cx="360362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Text Box 27"/>
            <p:cNvSpPr txBox="1">
              <a:spLocks noChangeArrowheads="1"/>
            </p:cNvSpPr>
            <p:nvPr/>
          </p:nvSpPr>
          <p:spPr bwMode="auto">
            <a:xfrm>
              <a:off x="8461251" y="4293096"/>
              <a:ext cx="287337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127" name="Text Box 28"/>
            <p:cNvSpPr txBox="1">
              <a:spLocks noChangeArrowheads="1"/>
            </p:cNvSpPr>
            <p:nvPr/>
          </p:nvSpPr>
          <p:spPr bwMode="auto">
            <a:xfrm>
              <a:off x="6445126" y="5948859"/>
              <a:ext cx="3603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128" name="Text Box 30"/>
            <p:cNvSpPr txBox="1">
              <a:spLocks noChangeArrowheads="1"/>
            </p:cNvSpPr>
            <p:nvPr/>
          </p:nvSpPr>
          <p:spPr bwMode="auto">
            <a:xfrm>
              <a:off x="6373688" y="4869359"/>
              <a:ext cx="287337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129" name="Text Box 32"/>
            <p:cNvSpPr txBox="1">
              <a:spLocks noChangeArrowheads="1"/>
            </p:cNvSpPr>
            <p:nvPr/>
          </p:nvSpPr>
          <p:spPr bwMode="auto">
            <a:xfrm>
              <a:off x="6228879" y="5517059"/>
              <a:ext cx="43214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C</a:t>
              </a:r>
              <a:r>
                <a:rPr lang="en-US" altLang="zh-CN" sz="1800" baseline="-16000" dirty="0" err="1" smtClean="0">
                  <a:solidFill>
                    <a:schemeClr val="tx1"/>
                  </a:solidFill>
                </a:rPr>
                <a:t>i,j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 Box 33"/>
            <p:cNvSpPr txBox="1">
              <a:spLocks noChangeArrowheads="1"/>
            </p:cNvSpPr>
            <p:nvPr/>
          </p:nvSpPr>
          <p:spPr bwMode="auto">
            <a:xfrm>
              <a:off x="6948363" y="4364534"/>
              <a:ext cx="1296987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部分积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P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i,j+1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 Box 34"/>
            <p:cNvSpPr txBox="1">
              <a:spLocks noChangeArrowheads="1"/>
            </p:cNvSpPr>
            <p:nvPr/>
          </p:nvSpPr>
          <p:spPr bwMode="auto">
            <a:xfrm>
              <a:off x="7019801" y="6059984"/>
              <a:ext cx="136842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部分积</a:t>
              </a:r>
              <a:r>
                <a:rPr lang="en-US" altLang="zh-CN" sz="1800" dirty="0">
                  <a:solidFill>
                    <a:schemeClr val="tx1"/>
                  </a:solidFill>
                </a:rPr>
                <a:t>P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i+1,j</a:t>
              </a:r>
            </a:p>
          </p:txBody>
        </p:sp>
        <p:sp>
          <p:nvSpPr>
            <p:cNvPr id="132" name="Line 41"/>
            <p:cNvSpPr>
              <a:spLocks noChangeShapeType="1"/>
            </p:cNvSpPr>
            <p:nvPr/>
          </p:nvSpPr>
          <p:spPr bwMode="auto">
            <a:xfrm>
              <a:off x="7092826" y="4940796"/>
              <a:ext cx="10080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42"/>
            <p:cNvSpPr>
              <a:spLocks noChangeShapeType="1"/>
            </p:cNvSpPr>
            <p:nvPr/>
          </p:nvSpPr>
          <p:spPr bwMode="auto">
            <a:xfrm>
              <a:off x="7092826" y="4940796"/>
              <a:ext cx="0" cy="7921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43"/>
            <p:cNvSpPr>
              <a:spLocks noChangeShapeType="1"/>
            </p:cNvSpPr>
            <p:nvPr/>
          </p:nvSpPr>
          <p:spPr bwMode="auto">
            <a:xfrm flipH="1">
              <a:off x="8245351" y="4580434"/>
              <a:ext cx="21590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44"/>
            <p:cNvSpPr>
              <a:spLocks noChangeShapeType="1"/>
            </p:cNvSpPr>
            <p:nvPr/>
          </p:nvSpPr>
          <p:spPr bwMode="auto">
            <a:xfrm flipH="1">
              <a:off x="8100888" y="4797921"/>
              <a:ext cx="142875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46"/>
            <p:cNvSpPr>
              <a:spLocks noChangeShapeType="1"/>
            </p:cNvSpPr>
            <p:nvPr/>
          </p:nvSpPr>
          <p:spPr bwMode="auto">
            <a:xfrm flipH="1">
              <a:off x="8100888" y="5661521"/>
              <a:ext cx="431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47"/>
            <p:cNvSpPr>
              <a:spLocks noChangeShapeType="1"/>
            </p:cNvSpPr>
            <p:nvPr/>
          </p:nvSpPr>
          <p:spPr bwMode="auto">
            <a:xfrm flipH="1">
              <a:off x="8245351" y="5085259"/>
              <a:ext cx="288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48"/>
            <p:cNvSpPr>
              <a:spLocks noChangeShapeType="1"/>
            </p:cNvSpPr>
            <p:nvPr/>
          </p:nvSpPr>
          <p:spPr bwMode="auto">
            <a:xfrm>
              <a:off x="7669088" y="5804396"/>
              <a:ext cx="1587" cy="252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49"/>
            <p:cNvSpPr>
              <a:spLocks noChangeShapeType="1"/>
            </p:cNvSpPr>
            <p:nvPr/>
          </p:nvSpPr>
          <p:spPr bwMode="auto">
            <a:xfrm flipH="1">
              <a:off x="7432551" y="4618534"/>
              <a:ext cx="0" cy="179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Text Box 52"/>
            <p:cNvSpPr txBox="1">
              <a:spLocks noChangeArrowheads="1"/>
            </p:cNvSpPr>
            <p:nvPr/>
          </p:nvSpPr>
          <p:spPr bwMode="auto">
            <a:xfrm>
              <a:off x="8550151" y="4924921"/>
              <a:ext cx="287337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60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141" name="Text Box 53"/>
            <p:cNvSpPr txBox="1">
              <a:spLocks noChangeArrowheads="1"/>
            </p:cNvSpPr>
            <p:nvPr/>
          </p:nvSpPr>
          <p:spPr bwMode="auto">
            <a:xfrm>
              <a:off x="8532688" y="5517059"/>
              <a:ext cx="575816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C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i,j-1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42" name="Line 54"/>
            <p:cNvSpPr>
              <a:spLocks noChangeShapeType="1"/>
            </p:cNvSpPr>
            <p:nvPr/>
          </p:nvSpPr>
          <p:spPr bwMode="auto">
            <a:xfrm flipH="1">
              <a:off x="6661026" y="5085259"/>
              <a:ext cx="15843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56"/>
            <p:cNvSpPr>
              <a:spLocks noChangeShapeType="1"/>
            </p:cNvSpPr>
            <p:nvPr/>
          </p:nvSpPr>
          <p:spPr bwMode="auto">
            <a:xfrm flipH="1">
              <a:off x="6661026" y="5661521"/>
              <a:ext cx="5762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Text Box 60"/>
            <p:cNvSpPr txBox="1">
              <a:spLocks noChangeArrowheads="1"/>
            </p:cNvSpPr>
            <p:nvPr/>
          </p:nvSpPr>
          <p:spPr bwMode="auto">
            <a:xfrm>
              <a:off x="7216568" y="5518646"/>
              <a:ext cx="879475" cy="28733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全加器</a:t>
              </a:r>
            </a:p>
          </p:txBody>
        </p:sp>
        <p:sp>
          <p:nvSpPr>
            <p:cNvPr id="147" name="Line 62"/>
            <p:cNvSpPr>
              <a:spLocks noChangeShapeType="1"/>
            </p:cNvSpPr>
            <p:nvPr/>
          </p:nvSpPr>
          <p:spPr bwMode="auto">
            <a:xfrm>
              <a:off x="7864268" y="5375771"/>
              <a:ext cx="0" cy="1444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63"/>
            <p:cNvSpPr>
              <a:spLocks noChangeShapeType="1"/>
            </p:cNvSpPr>
            <p:nvPr/>
          </p:nvSpPr>
          <p:spPr bwMode="auto">
            <a:xfrm>
              <a:off x="8008731" y="5086846"/>
              <a:ext cx="0" cy="90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64"/>
            <p:cNvSpPr>
              <a:spLocks noChangeShapeType="1"/>
            </p:cNvSpPr>
            <p:nvPr/>
          </p:nvSpPr>
          <p:spPr bwMode="auto">
            <a:xfrm>
              <a:off x="7719806" y="4942384"/>
              <a:ext cx="0" cy="234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65"/>
            <p:cNvSpPr>
              <a:spLocks noChangeShapeType="1"/>
            </p:cNvSpPr>
            <p:nvPr/>
          </p:nvSpPr>
          <p:spPr bwMode="auto">
            <a:xfrm flipH="1">
              <a:off x="7432468" y="4797921"/>
              <a:ext cx="0" cy="7207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Text Box 60"/>
            <p:cNvSpPr txBox="1">
              <a:spLocks noChangeArrowheads="1"/>
            </p:cNvSpPr>
            <p:nvPr/>
          </p:nvSpPr>
          <p:spPr bwMode="auto">
            <a:xfrm>
              <a:off x="7622977" y="5177317"/>
              <a:ext cx="450847" cy="18000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dirty="0" smtClean="0">
                  <a:solidFill>
                    <a:schemeClr val="tx1"/>
                  </a:solidFill>
                  <a:latin typeface="Times New Roman" pitchFamily="18" charset="0"/>
                </a:rPr>
                <a:t>&amp;</a:t>
              </a:r>
              <a:endParaRPr lang="zh-CN" altLang="en-US" sz="1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152" name="Text Box 187"/>
          <p:cNvSpPr txBox="1">
            <a:spLocks noChangeArrowheads="1"/>
          </p:cNvSpPr>
          <p:nvPr/>
        </p:nvSpPr>
        <p:spPr bwMode="auto">
          <a:xfrm>
            <a:off x="179389" y="5445224"/>
            <a:ext cx="574993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阵列乘法器的功能：</a:t>
            </a:r>
            <a:r>
              <a:rPr lang="zh-CN" altLang="en-US" dirty="0" smtClean="0">
                <a:solidFill>
                  <a:schemeClr val="tx1"/>
                </a:solidFill>
              </a:rPr>
              <a:t>无符号乘法，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</a:t>
            </a:r>
            <a:r>
              <a:rPr lang="zh-CN" altLang="en-US" dirty="0">
                <a:solidFill>
                  <a:schemeClr val="tx1"/>
                </a:solidFill>
              </a:rPr>
              <a:t>实现</a:t>
            </a:r>
            <a:r>
              <a:rPr lang="zh-CN" altLang="en-US" dirty="0" smtClean="0">
                <a:solidFill>
                  <a:schemeClr val="tx1"/>
                </a:solidFill>
              </a:rPr>
              <a:t>其他乘法需增加辅助电路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3" name="Text Box 68"/>
          <p:cNvSpPr txBox="1">
            <a:spLocks noChangeArrowheads="1"/>
          </p:cNvSpPr>
          <p:nvPr/>
        </p:nvSpPr>
        <p:spPr bwMode="auto">
          <a:xfrm>
            <a:off x="179512" y="2606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4</a:t>
            </a:r>
            <a:r>
              <a:rPr lang="zh-CN" altLang="en-US" dirty="0">
                <a:solidFill>
                  <a:srgbClr val="FF3399"/>
                </a:solidFill>
              </a:rPr>
              <a:t>、阵列乘法器</a:t>
            </a:r>
            <a:endParaRPr lang="zh-CN" altLang="en-US" dirty="0"/>
          </a:p>
          <a:p>
            <a:r>
              <a:rPr lang="en-US" altLang="zh-CN" dirty="0" smtClean="0">
                <a:solidFill>
                  <a:srgbClr val="C00000"/>
                </a:solidFill>
              </a:rPr>
              <a:t>  *</a:t>
            </a:r>
            <a:r>
              <a:rPr lang="zh-CN" altLang="en-US" dirty="0" smtClean="0">
                <a:solidFill>
                  <a:srgbClr val="C00000"/>
                </a:solidFill>
              </a:rPr>
              <a:t>加法</a:t>
            </a:r>
            <a:r>
              <a:rPr lang="en-US" altLang="zh-CN" dirty="0" smtClean="0">
                <a:solidFill>
                  <a:srgbClr val="C00000"/>
                </a:solidFill>
              </a:rPr>
              <a:t>-</a:t>
            </a:r>
            <a:r>
              <a:rPr lang="zh-CN" altLang="en-US" dirty="0" smtClean="0">
                <a:solidFill>
                  <a:srgbClr val="C00000"/>
                </a:solidFill>
              </a:rPr>
              <a:t>移位乘法器性能：</a:t>
            </a:r>
            <a:r>
              <a:rPr lang="en-US" altLang="zh-CN" dirty="0" smtClean="0">
                <a:solidFill>
                  <a:schemeClr val="tx1"/>
                </a:solidFill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</a:rPr>
              <a:t>位乘法＝</a:t>
            </a:r>
            <a:r>
              <a:rPr lang="en-US" altLang="zh-CN" dirty="0" err="1" smtClean="0">
                <a:solidFill>
                  <a:schemeClr val="tx1"/>
                </a:solidFill>
              </a:rPr>
              <a:t>n</a:t>
            </a:r>
            <a:r>
              <a:rPr lang="en-US" altLang="zh-CN" dirty="0" err="1" smtClean="0">
                <a:solidFill>
                  <a:schemeClr val="tx1"/>
                </a:solidFill>
                <a:latin typeface="+mn-lt"/>
              </a:rPr>
              <a:t>·</a:t>
            </a:r>
            <a:r>
              <a:rPr lang="en-US" altLang="zh-CN" i="1" dirty="0" err="1" smtClean="0">
                <a:solidFill>
                  <a:schemeClr val="tx1"/>
                </a:solidFill>
              </a:rPr>
              <a:t>T</a:t>
            </a:r>
            <a:r>
              <a:rPr lang="en-US" altLang="zh-CN" baseline="-16000" dirty="0" err="1" smtClean="0">
                <a:solidFill>
                  <a:schemeClr val="tx1"/>
                </a:solidFill>
              </a:rPr>
              <a:t>CLK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55" name="组合 154"/>
          <p:cNvGrpSpPr/>
          <p:nvPr/>
        </p:nvGrpSpPr>
        <p:grpSpPr>
          <a:xfrm>
            <a:off x="1403648" y="1556792"/>
            <a:ext cx="6696049" cy="3003415"/>
            <a:chOff x="827585" y="997779"/>
            <a:chExt cx="6696049" cy="3003415"/>
          </a:xfrm>
        </p:grpSpPr>
        <p:sp>
          <p:nvSpPr>
            <p:cNvPr id="156" name="Rectangle 70"/>
            <p:cNvSpPr>
              <a:spLocks noChangeArrowheads="1"/>
            </p:cNvSpPr>
            <p:nvPr/>
          </p:nvSpPr>
          <p:spPr bwMode="auto">
            <a:xfrm>
              <a:off x="899592" y="1412776"/>
              <a:ext cx="6160049" cy="2232246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 dirty="0" smtClean="0">
                  <a:solidFill>
                    <a:schemeClr val="tx1"/>
                  </a:solidFill>
                </a:rPr>
                <a:t> 阵列乘法器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endParaRPr lang="en-US" altLang="zh-CN" sz="2000" dirty="0" smtClean="0"/>
            </a:p>
            <a:p>
              <a:endParaRPr lang="en-US" altLang="zh-CN" sz="2000" dirty="0"/>
            </a:p>
            <a:p>
              <a:endParaRPr lang="en-US" altLang="zh-CN" dirty="0" smtClean="0"/>
            </a:p>
          </p:txBody>
        </p:sp>
        <p:sp>
          <p:nvSpPr>
            <p:cNvPr id="157" name="Rectangle 70"/>
            <p:cNvSpPr>
              <a:spLocks noChangeArrowheads="1"/>
            </p:cNvSpPr>
            <p:nvPr/>
          </p:nvSpPr>
          <p:spPr bwMode="auto">
            <a:xfrm>
              <a:off x="6300191" y="1703090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" name="Line 71"/>
            <p:cNvSpPr>
              <a:spLocks noChangeShapeType="1"/>
            </p:cNvSpPr>
            <p:nvPr/>
          </p:nvSpPr>
          <p:spPr bwMode="auto">
            <a:xfrm flipH="1" flipV="1">
              <a:off x="5940152" y="1772816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72"/>
            <p:cNvSpPr>
              <a:spLocks noChangeShapeType="1"/>
            </p:cNvSpPr>
            <p:nvPr/>
          </p:nvSpPr>
          <p:spPr bwMode="auto">
            <a:xfrm flipH="1">
              <a:off x="5940152" y="1916831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75"/>
            <p:cNvSpPr>
              <a:spLocks noChangeShapeType="1"/>
            </p:cNvSpPr>
            <p:nvPr/>
          </p:nvSpPr>
          <p:spPr bwMode="auto">
            <a:xfrm flipH="1">
              <a:off x="6516216" y="1484785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80"/>
            <p:cNvSpPr>
              <a:spLocks noChangeShapeType="1"/>
            </p:cNvSpPr>
            <p:nvPr/>
          </p:nvSpPr>
          <p:spPr bwMode="auto">
            <a:xfrm flipH="1">
              <a:off x="6735282" y="1603075"/>
              <a:ext cx="145480" cy="977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Text Box 81"/>
            <p:cNvSpPr txBox="1">
              <a:spLocks noChangeArrowheads="1"/>
            </p:cNvSpPr>
            <p:nvPr/>
          </p:nvSpPr>
          <p:spPr bwMode="auto">
            <a:xfrm>
              <a:off x="827585" y="3715097"/>
              <a:ext cx="5976539" cy="2860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72000" tIns="10800" rIns="18000" bIns="10800"/>
            <a:lstStyle/>
            <a:p>
              <a:pPr>
                <a:lnSpc>
                  <a:spcPct val="95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z</a:t>
              </a:r>
              <a:r>
                <a:rPr lang="en-US" altLang="zh-CN" sz="1800" baseline="-20000" dirty="0" smtClean="0">
                  <a:solidFill>
                    <a:schemeClr val="tx1"/>
                  </a:solidFill>
                </a:rPr>
                <a:t>7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 z</a:t>
              </a:r>
              <a:r>
                <a:rPr lang="en-US" altLang="zh-CN" sz="1800" baseline="-20000" dirty="0" smtClean="0">
                  <a:solidFill>
                    <a:schemeClr val="tx1"/>
                  </a:solidFill>
                </a:rPr>
                <a:t>6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 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z</a:t>
              </a:r>
              <a:r>
                <a:rPr lang="en-US" altLang="zh-CN" sz="1800" baseline="-20000" dirty="0" smtClean="0">
                  <a:solidFill>
                    <a:schemeClr val="tx1"/>
                  </a:solidFill>
                </a:rPr>
                <a:t>5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 z</a:t>
              </a:r>
              <a:r>
                <a:rPr lang="en-US" altLang="zh-CN" sz="1800" baseline="-20000" dirty="0" smtClean="0">
                  <a:solidFill>
                    <a:schemeClr val="tx1"/>
                  </a:solidFill>
                </a:rPr>
                <a:t>4</a:t>
              </a:r>
              <a:r>
                <a:rPr lang="en-US" altLang="zh-CN" sz="1800" baseline="-240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z</a:t>
              </a:r>
              <a:r>
                <a:rPr lang="en-US" altLang="zh-CN" sz="1800" baseline="-20000" dirty="0" smtClean="0">
                  <a:solidFill>
                    <a:schemeClr val="tx1"/>
                  </a:solidFill>
                </a:rPr>
                <a:t>3 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z</a:t>
              </a:r>
              <a:r>
                <a:rPr lang="en-US" altLang="zh-CN" sz="1800" baseline="-20000" dirty="0" smtClean="0">
                  <a:solidFill>
                    <a:schemeClr val="tx1"/>
                  </a:solidFill>
                </a:rPr>
                <a:t>2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z</a:t>
              </a:r>
              <a:r>
                <a:rPr lang="en-US" altLang="zh-CN" sz="1800" baseline="-20000" dirty="0" smtClean="0">
                  <a:solidFill>
                    <a:schemeClr val="tx1"/>
                  </a:solidFill>
                </a:rPr>
                <a:t>1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</a:t>
              </a:r>
              <a:r>
                <a:rPr lang="en-US" altLang="zh-CN" sz="18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z</a:t>
              </a:r>
              <a:r>
                <a:rPr lang="en-US" altLang="zh-CN" sz="1800" baseline="-200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baseline="-20000" dirty="0">
                <a:solidFill>
                  <a:schemeClr val="tx1"/>
                </a:solidFill>
              </a:endParaRPr>
            </a:p>
          </p:txBody>
        </p:sp>
        <p:sp>
          <p:nvSpPr>
            <p:cNvPr id="163" name="Line 84"/>
            <p:cNvSpPr>
              <a:spLocks noChangeShapeType="1"/>
            </p:cNvSpPr>
            <p:nvPr/>
          </p:nvSpPr>
          <p:spPr bwMode="auto">
            <a:xfrm flipH="1" flipV="1">
              <a:off x="3279799" y="1477767"/>
              <a:ext cx="32364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Text Box 174"/>
            <p:cNvSpPr txBox="1">
              <a:spLocks noChangeArrowheads="1"/>
            </p:cNvSpPr>
            <p:nvPr/>
          </p:nvSpPr>
          <p:spPr bwMode="auto">
            <a:xfrm>
              <a:off x="4355976" y="997779"/>
              <a:ext cx="2703665" cy="2709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72000" tIns="10800" rIns="18000" bIns="10800" anchor="ctr" anchorCtr="0"/>
            <a:lstStyle/>
            <a:p>
              <a:pPr>
                <a:lnSpc>
                  <a:spcPct val="85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3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2 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</a:t>
              </a:r>
              <a:r>
                <a:rPr lang="en-US" altLang="zh-CN" sz="1800" dirty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5" name="Line 178"/>
            <p:cNvSpPr>
              <a:spLocks noChangeShapeType="1"/>
            </p:cNvSpPr>
            <p:nvPr/>
          </p:nvSpPr>
          <p:spPr bwMode="auto">
            <a:xfrm flipH="1">
              <a:off x="6876256" y="1268760"/>
              <a:ext cx="4506" cy="3387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66" name="Text Box 179"/>
            <p:cNvSpPr txBox="1">
              <a:spLocks noChangeArrowheads="1"/>
            </p:cNvSpPr>
            <p:nvPr/>
          </p:nvSpPr>
          <p:spPr bwMode="auto">
            <a:xfrm>
              <a:off x="7236296" y="1628900"/>
              <a:ext cx="287338" cy="18721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  <a:p>
              <a:pPr>
                <a:lnSpc>
                  <a:spcPct val="85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1</a:t>
              </a:r>
            </a:p>
            <a:p>
              <a:pPr>
                <a:lnSpc>
                  <a:spcPct val="85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2</a:t>
              </a:r>
            </a:p>
            <a:p>
              <a:pPr>
                <a:lnSpc>
                  <a:spcPct val="85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7" name="Line 82"/>
            <p:cNvSpPr>
              <a:spLocks noChangeShapeType="1"/>
            </p:cNvSpPr>
            <p:nvPr/>
          </p:nvSpPr>
          <p:spPr bwMode="auto">
            <a:xfrm>
              <a:off x="6945554" y="1916832"/>
              <a:ext cx="2710" cy="16158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Rectangle 70"/>
            <p:cNvSpPr>
              <a:spLocks noChangeArrowheads="1"/>
            </p:cNvSpPr>
            <p:nvPr/>
          </p:nvSpPr>
          <p:spPr bwMode="auto">
            <a:xfrm>
              <a:off x="5508103" y="1703089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" name="Line 71"/>
            <p:cNvSpPr>
              <a:spLocks noChangeShapeType="1"/>
            </p:cNvSpPr>
            <p:nvPr/>
          </p:nvSpPr>
          <p:spPr bwMode="auto">
            <a:xfrm flipH="1" flipV="1">
              <a:off x="5148064" y="1772815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72"/>
            <p:cNvSpPr>
              <a:spLocks noChangeShapeType="1"/>
            </p:cNvSpPr>
            <p:nvPr/>
          </p:nvSpPr>
          <p:spPr bwMode="auto">
            <a:xfrm flipH="1">
              <a:off x="5148064" y="1916830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75"/>
            <p:cNvSpPr>
              <a:spLocks noChangeShapeType="1"/>
            </p:cNvSpPr>
            <p:nvPr/>
          </p:nvSpPr>
          <p:spPr bwMode="auto">
            <a:xfrm flipH="1">
              <a:off x="5724128" y="1484784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Rectangle 70"/>
            <p:cNvSpPr>
              <a:spLocks noChangeArrowheads="1"/>
            </p:cNvSpPr>
            <p:nvPr/>
          </p:nvSpPr>
          <p:spPr bwMode="auto">
            <a:xfrm>
              <a:off x="4716015" y="1703090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" name="Line 71"/>
            <p:cNvSpPr>
              <a:spLocks noChangeShapeType="1"/>
            </p:cNvSpPr>
            <p:nvPr/>
          </p:nvSpPr>
          <p:spPr bwMode="auto">
            <a:xfrm flipH="1" flipV="1">
              <a:off x="4355976" y="1772816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72"/>
            <p:cNvSpPr>
              <a:spLocks noChangeShapeType="1"/>
            </p:cNvSpPr>
            <p:nvPr/>
          </p:nvSpPr>
          <p:spPr bwMode="auto">
            <a:xfrm flipH="1">
              <a:off x="4355976" y="1916831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75"/>
            <p:cNvSpPr>
              <a:spLocks noChangeShapeType="1"/>
            </p:cNvSpPr>
            <p:nvPr/>
          </p:nvSpPr>
          <p:spPr bwMode="auto">
            <a:xfrm flipH="1">
              <a:off x="4932040" y="1484785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Rectangle 70"/>
            <p:cNvSpPr>
              <a:spLocks noChangeArrowheads="1"/>
            </p:cNvSpPr>
            <p:nvPr/>
          </p:nvSpPr>
          <p:spPr bwMode="auto">
            <a:xfrm>
              <a:off x="3923927" y="1703089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" name="Line 72"/>
            <p:cNvSpPr>
              <a:spLocks noChangeShapeType="1"/>
            </p:cNvSpPr>
            <p:nvPr/>
          </p:nvSpPr>
          <p:spPr bwMode="auto">
            <a:xfrm flipH="1">
              <a:off x="3347863" y="1916830"/>
              <a:ext cx="580429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75"/>
            <p:cNvSpPr>
              <a:spLocks noChangeShapeType="1"/>
            </p:cNvSpPr>
            <p:nvPr/>
          </p:nvSpPr>
          <p:spPr bwMode="auto">
            <a:xfrm flipH="1">
              <a:off x="4139952" y="1484784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Rectangle 70"/>
            <p:cNvSpPr>
              <a:spLocks noChangeArrowheads="1"/>
            </p:cNvSpPr>
            <p:nvPr/>
          </p:nvSpPr>
          <p:spPr bwMode="auto">
            <a:xfrm>
              <a:off x="5508103" y="2207146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" name="Line 71"/>
            <p:cNvSpPr>
              <a:spLocks noChangeShapeType="1"/>
            </p:cNvSpPr>
            <p:nvPr/>
          </p:nvSpPr>
          <p:spPr bwMode="auto">
            <a:xfrm flipH="1" flipV="1">
              <a:off x="5148064" y="2276872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72"/>
            <p:cNvSpPr>
              <a:spLocks noChangeShapeType="1"/>
            </p:cNvSpPr>
            <p:nvPr/>
          </p:nvSpPr>
          <p:spPr bwMode="auto">
            <a:xfrm flipH="1">
              <a:off x="5148064" y="2420887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75"/>
            <p:cNvSpPr>
              <a:spLocks noChangeShapeType="1"/>
            </p:cNvSpPr>
            <p:nvPr/>
          </p:nvSpPr>
          <p:spPr bwMode="auto">
            <a:xfrm flipH="1">
              <a:off x="5724128" y="1988841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Rectangle 70"/>
            <p:cNvSpPr>
              <a:spLocks noChangeArrowheads="1"/>
            </p:cNvSpPr>
            <p:nvPr/>
          </p:nvSpPr>
          <p:spPr bwMode="auto">
            <a:xfrm>
              <a:off x="4716015" y="2207145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" name="Line 71"/>
            <p:cNvSpPr>
              <a:spLocks noChangeShapeType="1"/>
            </p:cNvSpPr>
            <p:nvPr/>
          </p:nvSpPr>
          <p:spPr bwMode="auto">
            <a:xfrm flipH="1" flipV="1">
              <a:off x="4355976" y="2276871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72"/>
            <p:cNvSpPr>
              <a:spLocks noChangeShapeType="1"/>
            </p:cNvSpPr>
            <p:nvPr/>
          </p:nvSpPr>
          <p:spPr bwMode="auto">
            <a:xfrm flipH="1">
              <a:off x="4355976" y="2420886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75"/>
            <p:cNvSpPr>
              <a:spLocks noChangeShapeType="1"/>
            </p:cNvSpPr>
            <p:nvPr/>
          </p:nvSpPr>
          <p:spPr bwMode="auto">
            <a:xfrm flipH="1">
              <a:off x="4932040" y="1988840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Rectangle 70"/>
            <p:cNvSpPr>
              <a:spLocks noChangeArrowheads="1"/>
            </p:cNvSpPr>
            <p:nvPr/>
          </p:nvSpPr>
          <p:spPr bwMode="auto">
            <a:xfrm>
              <a:off x="3923927" y="2207146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" name="Line 71"/>
            <p:cNvSpPr>
              <a:spLocks noChangeShapeType="1"/>
            </p:cNvSpPr>
            <p:nvPr/>
          </p:nvSpPr>
          <p:spPr bwMode="auto">
            <a:xfrm flipH="1" flipV="1">
              <a:off x="3563888" y="2276872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72"/>
            <p:cNvSpPr>
              <a:spLocks noChangeShapeType="1"/>
            </p:cNvSpPr>
            <p:nvPr/>
          </p:nvSpPr>
          <p:spPr bwMode="auto">
            <a:xfrm flipH="1">
              <a:off x="3563888" y="2420887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75"/>
            <p:cNvSpPr>
              <a:spLocks noChangeShapeType="1"/>
            </p:cNvSpPr>
            <p:nvPr/>
          </p:nvSpPr>
          <p:spPr bwMode="auto">
            <a:xfrm flipH="1">
              <a:off x="4139952" y="1988841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Rectangle 70"/>
            <p:cNvSpPr>
              <a:spLocks noChangeArrowheads="1"/>
            </p:cNvSpPr>
            <p:nvPr/>
          </p:nvSpPr>
          <p:spPr bwMode="auto">
            <a:xfrm>
              <a:off x="3131839" y="2207145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" name="Line 72"/>
            <p:cNvSpPr>
              <a:spLocks noChangeShapeType="1"/>
            </p:cNvSpPr>
            <p:nvPr/>
          </p:nvSpPr>
          <p:spPr bwMode="auto">
            <a:xfrm flipH="1">
              <a:off x="2555776" y="2420887"/>
              <a:ext cx="5804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75"/>
            <p:cNvSpPr>
              <a:spLocks noChangeShapeType="1"/>
            </p:cNvSpPr>
            <p:nvPr/>
          </p:nvSpPr>
          <p:spPr bwMode="auto">
            <a:xfrm flipH="1">
              <a:off x="3347864" y="1916832"/>
              <a:ext cx="0" cy="288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Rectangle 70"/>
            <p:cNvSpPr>
              <a:spLocks noChangeArrowheads="1"/>
            </p:cNvSpPr>
            <p:nvPr/>
          </p:nvSpPr>
          <p:spPr bwMode="auto">
            <a:xfrm>
              <a:off x="4716015" y="2711202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" name="Line 71"/>
            <p:cNvSpPr>
              <a:spLocks noChangeShapeType="1"/>
            </p:cNvSpPr>
            <p:nvPr/>
          </p:nvSpPr>
          <p:spPr bwMode="auto">
            <a:xfrm flipH="1" flipV="1">
              <a:off x="4355976" y="2780928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72"/>
            <p:cNvSpPr>
              <a:spLocks noChangeShapeType="1"/>
            </p:cNvSpPr>
            <p:nvPr/>
          </p:nvSpPr>
          <p:spPr bwMode="auto">
            <a:xfrm flipH="1">
              <a:off x="4355976" y="2924943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75"/>
            <p:cNvSpPr>
              <a:spLocks noChangeShapeType="1"/>
            </p:cNvSpPr>
            <p:nvPr/>
          </p:nvSpPr>
          <p:spPr bwMode="auto">
            <a:xfrm flipH="1">
              <a:off x="4932040" y="2492897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Rectangle 70"/>
            <p:cNvSpPr>
              <a:spLocks noChangeArrowheads="1"/>
            </p:cNvSpPr>
            <p:nvPr/>
          </p:nvSpPr>
          <p:spPr bwMode="auto">
            <a:xfrm>
              <a:off x="3923927" y="2711201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" name="Line 71"/>
            <p:cNvSpPr>
              <a:spLocks noChangeShapeType="1"/>
            </p:cNvSpPr>
            <p:nvPr/>
          </p:nvSpPr>
          <p:spPr bwMode="auto">
            <a:xfrm flipH="1" flipV="1">
              <a:off x="3563888" y="2780927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72"/>
            <p:cNvSpPr>
              <a:spLocks noChangeShapeType="1"/>
            </p:cNvSpPr>
            <p:nvPr/>
          </p:nvSpPr>
          <p:spPr bwMode="auto">
            <a:xfrm flipH="1">
              <a:off x="3563888" y="2924942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75"/>
            <p:cNvSpPr>
              <a:spLocks noChangeShapeType="1"/>
            </p:cNvSpPr>
            <p:nvPr/>
          </p:nvSpPr>
          <p:spPr bwMode="auto">
            <a:xfrm flipH="1">
              <a:off x="4139952" y="2492896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Rectangle 70"/>
            <p:cNvSpPr>
              <a:spLocks noChangeArrowheads="1"/>
            </p:cNvSpPr>
            <p:nvPr/>
          </p:nvSpPr>
          <p:spPr bwMode="auto">
            <a:xfrm>
              <a:off x="3131839" y="2711202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" name="Line 71"/>
            <p:cNvSpPr>
              <a:spLocks noChangeShapeType="1"/>
            </p:cNvSpPr>
            <p:nvPr/>
          </p:nvSpPr>
          <p:spPr bwMode="auto">
            <a:xfrm flipH="1" flipV="1">
              <a:off x="2771800" y="2780928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Line 72"/>
            <p:cNvSpPr>
              <a:spLocks noChangeShapeType="1"/>
            </p:cNvSpPr>
            <p:nvPr/>
          </p:nvSpPr>
          <p:spPr bwMode="auto">
            <a:xfrm flipH="1">
              <a:off x="2771800" y="2924943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75"/>
            <p:cNvSpPr>
              <a:spLocks noChangeShapeType="1"/>
            </p:cNvSpPr>
            <p:nvPr/>
          </p:nvSpPr>
          <p:spPr bwMode="auto">
            <a:xfrm flipH="1">
              <a:off x="3347864" y="2492897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Rectangle 70"/>
            <p:cNvSpPr>
              <a:spLocks noChangeArrowheads="1"/>
            </p:cNvSpPr>
            <p:nvPr/>
          </p:nvSpPr>
          <p:spPr bwMode="auto">
            <a:xfrm>
              <a:off x="2339751" y="2711201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" name="Line 72"/>
            <p:cNvSpPr>
              <a:spLocks noChangeShapeType="1"/>
            </p:cNvSpPr>
            <p:nvPr/>
          </p:nvSpPr>
          <p:spPr bwMode="auto">
            <a:xfrm flipH="1">
              <a:off x="1763688" y="2924943"/>
              <a:ext cx="5804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75"/>
            <p:cNvSpPr>
              <a:spLocks noChangeShapeType="1"/>
            </p:cNvSpPr>
            <p:nvPr/>
          </p:nvSpPr>
          <p:spPr bwMode="auto">
            <a:xfrm flipH="1">
              <a:off x="2555776" y="2420888"/>
              <a:ext cx="0" cy="288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Rectangle 70"/>
            <p:cNvSpPr>
              <a:spLocks noChangeArrowheads="1"/>
            </p:cNvSpPr>
            <p:nvPr/>
          </p:nvSpPr>
          <p:spPr bwMode="auto">
            <a:xfrm>
              <a:off x="3923927" y="3215258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" name="Line 71"/>
            <p:cNvSpPr>
              <a:spLocks noChangeShapeType="1"/>
            </p:cNvSpPr>
            <p:nvPr/>
          </p:nvSpPr>
          <p:spPr bwMode="auto">
            <a:xfrm flipH="1" flipV="1">
              <a:off x="3563888" y="3284984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72"/>
            <p:cNvSpPr>
              <a:spLocks noChangeShapeType="1"/>
            </p:cNvSpPr>
            <p:nvPr/>
          </p:nvSpPr>
          <p:spPr bwMode="auto">
            <a:xfrm flipH="1">
              <a:off x="3563888" y="3428999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75"/>
            <p:cNvSpPr>
              <a:spLocks noChangeShapeType="1"/>
            </p:cNvSpPr>
            <p:nvPr/>
          </p:nvSpPr>
          <p:spPr bwMode="auto">
            <a:xfrm flipH="1">
              <a:off x="4139952" y="2996953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Rectangle 70"/>
            <p:cNvSpPr>
              <a:spLocks noChangeArrowheads="1"/>
            </p:cNvSpPr>
            <p:nvPr/>
          </p:nvSpPr>
          <p:spPr bwMode="auto">
            <a:xfrm>
              <a:off x="3131839" y="3215257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" name="Line 71"/>
            <p:cNvSpPr>
              <a:spLocks noChangeShapeType="1"/>
            </p:cNvSpPr>
            <p:nvPr/>
          </p:nvSpPr>
          <p:spPr bwMode="auto">
            <a:xfrm flipH="1" flipV="1">
              <a:off x="2771800" y="3284983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72"/>
            <p:cNvSpPr>
              <a:spLocks noChangeShapeType="1"/>
            </p:cNvSpPr>
            <p:nvPr/>
          </p:nvSpPr>
          <p:spPr bwMode="auto">
            <a:xfrm flipH="1">
              <a:off x="2771800" y="3428998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75"/>
            <p:cNvSpPr>
              <a:spLocks noChangeShapeType="1"/>
            </p:cNvSpPr>
            <p:nvPr/>
          </p:nvSpPr>
          <p:spPr bwMode="auto">
            <a:xfrm flipH="1">
              <a:off x="3347864" y="2996952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Rectangle 70"/>
            <p:cNvSpPr>
              <a:spLocks noChangeArrowheads="1"/>
            </p:cNvSpPr>
            <p:nvPr/>
          </p:nvSpPr>
          <p:spPr bwMode="auto">
            <a:xfrm>
              <a:off x="2339751" y="3215258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" name="Line 71"/>
            <p:cNvSpPr>
              <a:spLocks noChangeShapeType="1"/>
            </p:cNvSpPr>
            <p:nvPr/>
          </p:nvSpPr>
          <p:spPr bwMode="auto">
            <a:xfrm flipH="1" flipV="1">
              <a:off x="1979712" y="3284984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72"/>
            <p:cNvSpPr>
              <a:spLocks noChangeShapeType="1"/>
            </p:cNvSpPr>
            <p:nvPr/>
          </p:nvSpPr>
          <p:spPr bwMode="auto">
            <a:xfrm flipH="1">
              <a:off x="1979712" y="3428999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75"/>
            <p:cNvSpPr>
              <a:spLocks noChangeShapeType="1"/>
            </p:cNvSpPr>
            <p:nvPr/>
          </p:nvSpPr>
          <p:spPr bwMode="auto">
            <a:xfrm flipH="1">
              <a:off x="2555776" y="2996953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Rectangle 70"/>
            <p:cNvSpPr>
              <a:spLocks noChangeArrowheads="1"/>
            </p:cNvSpPr>
            <p:nvPr/>
          </p:nvSpPr>
          <p:spPr bwMode="auto">
            <a:xfrm>
              <a:off x="1547663" y="3215257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" name="Line 75"/>
            <p:cNvSpPr>
              <a:spLocks noChangeShapeType="1"/>
            </p:cNvSpPr>
            <p:nvPr/>
          </p:nvSpPr>
          <p:spPr bwMode="auto">
            <a:xfrm flipH="1">
              <a:off x="1763688" y="2924944"/>
              <a:ext cx="0" cy="288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75"/>
            <p:cNvSpPr>
              <a:spLocks noChangeShapeType="1"/>
            </p:cNvSpPr>
            <p:nvPr/>
          </p:nvSpPr>
          <p:spPr bwMode="auto">
            <a:xfrm flipH="1">
              <a:off x="5940152" y="1988839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75"/>
            <p:cNvSpPr>
              <a:spLocks noChangeShapeType="1"/>
            </p:cNvSpPr>
            <p:nvPr/>
          </p:nvSpPr>
          <p:spPr bwMode="auto">
            <a:xfrm flipH="1">
              <a:off x="5148064" y="1986394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75"/>
            <p:cNvSpPr>
              <a:spLocks noChangeShapeType="1"/>
            </p:cNvSpPr>
            <p:nvPr/>
          </p:nvSpPr>
          <p:spPr bwMode="auto">
            <a:xfrm flipH="1">
              <a:off x="4358159" y="1982162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75"/>
            <p:cNvSpPr>
              <a:spLocks noChangeShapeType="1"/>
            </p:cNvSpPr>
            <p:nvPr/>
          </p:nvSpPr>
          <p:spPr bwMode="auto">
            <a:xfrm flipH="1">
              <a:off x="3566071" y="1979717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75"/>
            <p:cNvSpPr>
              <a:spLocks noChangeShapeType="1"/>
            </p:cNvSpPr>
            <p:nvPr/>
          </p:nvSpPr>
          <p:spPr bwMode="auto">
            <a:xfrm flipH="1">
              <a:off x="5148064" y="2493925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75"/>
            <p:cNvSpPr>
              <a:spLocks noChangeShapeType="1"/>
            </p:cNvSpPr>
            <p:nvPr/>
          </p:nvSpPr>
          <p:spPr bwMode="auto">
            <a:xfrm flipH="1">
              <a:off x="4355976" y="2491480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75"/>
            <p:cNvSpPr>
              <a:spLocks noChangeShapeType="1"/>
            </p:cNvSpPr>
            <p:nvPr/>
          </p:nvSpPr>
          <p:spPr bwMode="auto">
            <a:xfrm flipH="1">
              <a:off x="3566071" y="2487248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Line 75"/>
            <p:cNvSpPr>
              <a:spLocks noChangeShapeType="1"/>
            </p:cNvSpPr>
            <p:nvPr/>
          </p:nvSpPr>
          <p:spPr bwMode="auto">
            <a:xfrm flipH="1">
              <a:off x="2773983" y="2484803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75"/>
            <p:cNvSpPr>
              <a:spLocks noChangeShapeType="1"/>
            </p:cNvSpPr>
            <p:nvPr/>
          </p:nvSpPr>
          <p:spPr bwMode="auto">
            <a:xfrm flipH="1">
              <a:off x="4358159" y="2998979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75"/>
            <p:cNvSpPr>
              <a:spLocks noChangeShapeType="1"/>
            </p:cNvSpPr>
            <p:nvPr/>
          </p:nvSpPr>
          <p:spPr bwMode="auto">
            <a:xfrm flipH="1">
              <a:off x="3566071" y="2996534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Line 75"/>
            <p:cNvSpPr>
              <a:spLocks noChangeShapeType="1"/>
            </p:cNvSpPr>
            <p:nvPr/>
          </p:nvSpPr>
          <p:spPr bwMode="auto">
            <a:xfrm flipH="1">
              <a:off x="2776166" y="2992302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Line 75"/>
            <p:cNvSpPr>
              <a:spLocks noChangeShapeType="1"/>
            </p:cNvSpPr>
            <p:nvPr/>
          </p:nvSpPr>
          <p:spPr bwMode="auto">
            <a:xfrm flipH="1">
              <a:off x="1984078" y="2989857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75"/>
            <p:cNvSpPr>
              <a:spLocks noChangeShapeType="1"/>
            </p:cNvSpPr>
            <p:nvPr/>
          </p:nvSpPr>
          <p:spPr bwMode="auto">
            <a:xfrm flipH="1">
              <a:off x="4139951" y="3501008"/>
              <a:ext cx="1" cy="2880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75"/>
            <p:cNvSpPr>
              <a:spLocks noChangeShapeType="1"/>
            </p:cNvSpPr>
            <p:nvPr/>
          </p:nvSpPr>
          <p:spPr bwMode="auto">
            <a:xfrm flipH="1">
              <a:off x="3347862" y="3501007"/>
              <a:ext cx="1" cy="2880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Line 75"/>
            <p:cNvSpPr>
              <a:spLocks noChangeShapeType="1"/>
            </p:cNvSpPr>
            <p:nvPr/>
          </p:nvSpPr>
          <p:spPr bwMode="auto">
            <a:xfrm flipH="1">
              <a:off x="2555775" y="3501008"/>
              <a:ext cx="1" cy="288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Line 75"/>
            <p:cNvSpPr>
              <a:spLocks noChangeShapeType="1"/>
            </p:cNvSpPr>
            <p:nvPr/>
          </p:nvSpPr>
          <p:spPr bwMode="auto">
            <a:xfrm flipH="1">
              <a:off x="1763687" y="3501006"/>
              <a:ext cx="1" cy="2880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Line 71"/>
            <p:cNvSpPr>
              <a:spLocks noChangeShapeType="1"/>
            </p:cNvSpPr>
            <p:nvPr/>
          </p:nvSpPr>
          <p:spPr bwMode="auto">
            <a:xfrm flipH="1" flipV="1">
              <a:off x="6727876" y="1772816"/>
              <a:ext cx="5084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72"/>
            <p:cNvSpPr>
              <a:spLocks noChangeShapeType="1"/>
            </p:cNvSpPr>
            <p:nvPr/>
          </p:nvSpPr>
          <p:spPr bwMode="auto">
            <a:xfrm flipH="1">
              <a:off x="6727876" y="1916832"/>
              <a:ext cx="220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Line 80"/>
            <p:cNvSpPr>
              <a:spLocks noChangeShapeType="1"/>
            </p:cNvSpPr>
            <p:nvPr/>
          </p:nvSpPr>
          <p:spPr bwMode="auto">
            <a:xfrm flipH="1">
              <a:off x="5943194" y="1603076"/>
              <a:ext cx="145480" cy="977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Line 178"/>
            <p:cNvSpPr>
              <a:spLocks noChangeShapeType="1"/>
            </p:cNvSpPr>
            <p:nvPr/>
          </p:nvSpPr>
          <p:spPr bwMode="auto">
            <a:xfrm>
              <a:off x="6087297" y="1268761"/>
              <a:ext cx="1377" cy="3387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3" name="Line 80"/>
            <p:cNvSpPr>
              <a:spLocks noChangeShapeType="1"/>
            </p:cNvSpPr>
            <p:nvPr/>
          </p:nvSpPr>
          <p:spPr bwMode="auto">
            <a:xfrm flipH="1">
              <a:off x="5146600" y="1603075"/>
              <a:ext cx="145480" cy="977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" name="Line 178"/>
            <p:cNvSpPr>
              <a:spLocks noChangeShapeType="1"/>
            </p:cNvSpPr>
            <p:nvPr/>
          </p:nvSpPr>
          <p:spPr bwMode="auto">
            <a:xfrm>
              <a:off x="5287574" y="1268760"/>
              <a:ext cx="0" cy="3387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" name="Line 80"/>
            <p:cNvSpPr>
              <a:spLocks noChangeShapeType="1"/>
            </p:cNvSpPr>
            <p:nvPr/>
          </p:nvSpPr>
          <p:spPr bwMode="auto">
            <a:xfrm flipH="1">
              <a:off x="4354512" y="1603076"/>
              <a:ext cx="145480" cy="977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" name="Line 178"/>
            <p:cNvSpPr>
              <a:spLocks noChangeShapeType="1"/>
            </p:cNvSpPr>
            <p:nvPr/>
          </p:nvSpPr>
          <p:spPr bwMode="auto">
            <a:xfrm>
              <a:off x="4499992" y="1268761"/>
              <a:ext cx="0" cy="3387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" name="Text Box 78"/>
            <p:cNvSpPr txBox="1">
              <a:spLocks noChangeArrowheads="1"/>
            </p:cNvSpPr>
            <p:nvPr/>
          </p:nvSpPr>
          <p:spPr bwMode="auto">
            <a:xfrm>
              <a:off x="3199490" y="1570238"/>
              <a:ext cx="215900" cy="21862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5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8" name="Line 71"/>
            <p:cNvSpPr>
              <a:spLocks noChangeShapeType="1"/>
            </p:cNvSpPr>
            <p:nvPr/>
          </p:nvSpPr>
          <p:spPr bwMode="auto">
            <a:xfrm flipH="1">
              <a:off x="5940152" y="2276872"/>
              <a:ext cx="1296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72"/>
            <p:cNvSpPr>
              <a:spLocks noChangeShapeType="1"/>
            </p:cNvSpPr>
            <p:nvPr/>
          </p:nvSpPr>
          <p:spPr bwMode="auto">
            <a:xfrm flipH="1">
              <a:off x="5940152" y="2420888"/>
              <a:ext cx="1008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Line 71"/>
            <p:cNvSpPr>
              <a:spLocks noChangeShapeType="1"/>
            </p:cNvSpPr>
            <p:nvPr/>
          </p:nvSpPr>
          <p:spPr bwMode="auto">
            <a:xfrm flipH="1">
              <a:off x="5148064" y="2780927"/>
              <a:ext cx="208823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72"/>
            <p:cNvSpPr>
              <a:spLocks noChangeShapeType="1"/>
            </p:cNvSpPr>
            <p:nvPr/>
          </p:nvSpPr>
          <p:spPr bwMode="auto">
            <a:xfrm flipH="1">
              <a:off x="5148064" y="2924942"/>
              <a:ext cx="1800200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71"/>
            <p:cNvSpPr>
              <a:spLocks noChangeShapeType="1"/>
            </p:cNvSpPr>
            <p:nvPr/>
          </p:nvSpPr>
          <p:spPr bwMode="auto">
            <a:xfrm flipH="1">
              <a:off x="4355976" y="3284984"/>
              <a:ext cx="28803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72"/>
            <p:cNvSpPr>
              <a:spLocks noChangeShapeType="1"/>
            </p:cNvSpPr>
            <p:nvPr/>
          </p:nvSpPr>
          <p:spPr bwMode="auto">
            <a:xfrm flipH="1">
              <a:off x="4355976" y="3429000"/>
              <a:ext cx="2592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Text Box 78"/>
            <p:cNvSpPr txBox="1">
              <a:spLocks noChangeArrowheads="1"/>
            </p:cNvSpPr>
            <p:nvPr/>
          </p:nvSpPr>
          <p:spPr bwMode="auto">
            <a:xfrm>
              <a:off x="6588224" y="3412949"/>
              <a:ext cx="215900" cy="21862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5" name="Line 72"/>
            <p:cNvSpPr>
              <a:spLocks noChangeShapeType="1"/>
            </p:cNvSpPr>
            <p:nvPr/>
          </p:nvSpPr>
          <p:spPr bwMode="auto">
            <a:xfrm flipH="1">
              <a:off x="971600" y="3428999"/>
              <a:ext cx="5804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75"/>
            <p:cNvSpPr>
              <a:spLocks noChangeShapeType="1"/>
            </p:cNvSpPr>
            <p:nvPr/>
          </p:nvSpPr>
          <p:spPr bwMode="auto">
            <a:xfrm flipH="1">
              <a:off x="971600" y="3428999"/>
              <a:ext cx="0" cy="3600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75"/>
            <p:cNvSpPr>
              <a:spLocks noChangeShapeType="1"/>
            </p:cNvSpPr>
            <p:nvPr/>
          </p:nvSpPr>
          <p:spPr bwMode="auto">
            <a:xfrm flipH="1">
              <a:off x="1443064" y="3501007"/>
              <a:ext cx="108963" cy="720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75"/>
            <p:cNvSpPr>
              <a:spLocks noChangeShapeType="1"/>
            </p:cNvSpPr>
            <p:nvPr/>
          </p:nvSpPr>
          <p:spPr bwMode="auto">
            <a:xfrm flipH="1">
              <a:off x="2230789" y="3501008"/>
              <a:ext cx="108963" cy="720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75"/>
            <p:cNvSpPr>
              <a:spLocks noChangeShapeType="1"/>
            </p:cNvSpPr>
            <p:nvPr/>
          </p:nvSpPr>
          <p:spPr bwMode="auto">
            <a:xfrm flipH="1">
              <a:off x="3027240" y="3501008"/>
              <a:ext cx="108963" cy="720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75"/>
            <p:cNvSpPr>
              <a:spLocks noChangeShapeType="1"/>
            </p:cNvSpPr>
            <p:nvPr/>
          </p:nvSpPr>
          <p:spPr bwMode="auto">
            <a:xfrm flipH="1">
              <a:off x="3814965" y="3501009"/>
              <a:ext cx="108963" cy="720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Line 72"/>
            <p:cNvSpPr>
              <a:spLocks noChangeShapeType="1"/>
            </p:cNvSpPr>
            <p:nvPr/>
          </p:nvSpPr>
          <p:spPr bwMode="auto">
            <a:xfrm flipH="1">
              <a:off x="6804248" y="3532678"/>
              <a:ext cx="1413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Line 75"/>
            <p:cNvSpPr>
              <a:spLocks noChangeShapeType="1"/>
            </p:cNvSpPr>
            <p:nvPr/>
          </p:nvSpPr>
          <p:spPr bwMode="auto">
            <a:xfrm flipH="1">
              <a:off x="4932038" y="2996951"/>
              <a:ext cx="1" cy="7920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Line 75"/>
            <p:cNvSpPr>
              <a:spLocks noChangeShapeType="1"/>
            </p:cNvSpPr>
            <p:nvPr/>
          </p:nvSpPr>
          <p:spPr bwMode="auto">
            <a:xfrm flipH="1">
              <a:off x="5724128" y="2491480"/>
              <a:ext cx="0" cy="12975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Line 75"/>
            <p:cNvSpPr>
              <a:spLocks noChangeShapeType="1"/>
            </p:cNvSpPr>
            <p:nvPr/>
          </p:nvSpPr>
          <p:spPr bwMode="auto">
            <a:xfrm flipH="1">
              <a:off x="6516215" y="1995099"/>
              <a:ext cx="1" cy="17939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Line 72"/>
            <p:cNvSpPr>
              <a:spLocks noChangeShapeType="1"/>
            </p:cNvSpPr>
            <p:nvPr/>
          </p:nvSpPr>
          <p:spPr bwMode="auto">
            <a:xfrm flipH="1">
              <a:off x="3280338" y="1484783"/>
              <a:ext cx="0" cy="1080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1" name="组合 270"/>
          <p:cNvGrpSpPr/>
          <p:nvPr/>
        </p:nvGrpSpPr>
        <p:grpSpPr>
          <a:xfrm>
            <a:off x="1984075" y="2492995"/>
            <a:ext cx="6403654" cy="1944117"/>
            <a:chOff x="2128786" y="2206898"/>
            <a:chExt cx="6403654" cy="1944117"/>
          </a:xfrm>
        </p:grpSpPr>
        <p:sp>
          <p:nvSpPr>
            <p:cNvPr id="154" name="Line 184"/>
            <p:cNvSpPr>
              <a:spLocks noChangeShapeType="1"/>
            </p:cNvSpPr>
            <p:nvPr/>
          </p:nvSpPr>
          <p:spPr bwMode="auto">
            <a:xfrm>
              <a:off x="2128786" y="3358927"/>
              <a:ext cx="6116316" cy="0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Line 184"/>
            <p:cNvSpPr>
              <a:spLocks noChangeShapeType="1"/>
            </p:cNvSpPr>
            <p:nvPr/>
          </p:nvSpPr>
          <p:spPr bwMode="auto">
            <a:xfrm>
              <a:off x="2915816" y="2854871"/>
              <a:ext cx="5324228" cy="50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Line 184"/>
            <p:cNvSpPr>
              <a:spLocks noChangeShapeType="1"/>
            </p:cNvSpPr>
            <p:nvPr/>
          </p:nvSpPr>
          <p:spPr bwMode="auto">
            <a:xfrm>
              <a:off x="3712962" y="2350765"/>
              <a:ext cx="4532140" cy="0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Line 184"/>
            <p:cNvSpPr>
              <a:spLocks noChangeShapeType="1"/>
            </p:cNvSpPr>
            <p:nvPr/>
          </p:nvSpPr>
          <p:spPr bwMode="auto">
            <a:xfrm flipV="1">
              <a:off x="7636399" y="3934989"/>
              <a:ext cx="608704" cy="2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Text Box 186"/>
            <p:cNvSpPr txBox="1">
              <a:spLocks noChangeArrowheads="1"/>
            </p:cNvSpPr>
            <p:nvPr/>
          </p:nvSpPr>
          <p:spPr bwMode="auto">
            <a:xfrm>
              <a:off x="8245102" y="2206898"/>
              <a:ext cx="287338" cy="194411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10800"/>
            <a:lstStyle/>
            <a:p>
              <a:pPr>
                <a:lnSpc>
                  <a:spcPct val="11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P</a:t>
              </a:r>
              <a:r>
                <a:rPr lang="en-US" altLang="zh-CN" sz="1800" baseline="-16000" dirty="0">
                  <a:solidFill>
                    <a:srgbClr val="990099"/>
                  </a:solidFill>
                </a:rPr>
                <a:t>1</a:t>
              </a:r>
            </a:p>
            <a:p>
              <a:pPr>
                <a:lnSpc>
                  <a:spcPct val="70000"/>
                </a:lnSpc>
              </a:pPr>
              <a:endParaRPr lang="en-US" altLang="zh-CN" sz="1800" dirty="0">
                <a:solidFill>
                  <a:srgbClr val="990099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P</a:t>
              </a:r>
              <a:r>
                <a:rPr lang="en-US" altLang="zh-CN" sz="1800" baseline="-16000" dirty="0">
                  <a:solidFill>
                    <a:srgbClr val="990099"/>
                  </a:solidFill>
                </a:rPr>
                <a:t>2</a:t>
              </a:r>
            </a:p>
            <a:p>
              <a:pPr>
                <a:lnSpc>
                  <a:spcPct val="85000"/>
                </a:lnSpc>
              </a:pPr>
              <a:endParaRPr lang="en-US" altLang="zh-CN" sz="1800" dirty="0">
                <a:solidFill>
                  <a:srgbClr val="990099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P</a:t>
              </a:r>
              <a:r>
                <a:rPr lang="en-US" altLang="zh-CN" sz="1800" baseline="-16000" dirty="0">
                  <a:solidFill>
                    <a:srgbClr val="990099"/>
                  </a:solidFill>
                </a:rPr>
                <a:t>3</a:t>
              </a:r>
            </a:p>
            <a:p>
              <a:pPr>
                <a:lnSpc>
                  <a:spcPct val="100000"/>
                </a:lnSpc>
              </a:pPr>
              <a:endParaRPr lang="en-US" altLang="zh-CN" sz="1800" dirty="0">
                <a:solidFill>
                  <a:srgbClr val="990099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P</a:t>
              </a:r>
              <a:r>
                <a:rPr lang="en-US" altLang="zh-CN" sz="1800" baseline="-16000" dirty="0">
                  <a:solidFill>
                    <a:srgbClr val="990099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4" grpId="0"/>
      <p:bldP spid="152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97E5-F6BB-443F-ABBF-82B2FC3CBB80}" type="slidenum">
              <a:rPr lang="en-US" altLang="zh-CN"/>
              <a:pPr/>
              <a:t>88</a:t>
            </a:fld>
            <a:endParaRPr lang="en-US" altLang="zh-CN"/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179388" y="981075"/>
            <a:ext cx="8785225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*浮点数的表示：   </a:t>
            </a:r>
            <a:r>
              <a:rPr lang="en-US" altLang="zh-CN" dirty="0" smtClean="0">
                <a:solidFill>
                  <a:schemeClr val="tx1"/>
                </a:solidFill>
              </a:rPr>
              <a:t>F=S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</a:rPr>
              <a:t>×M×2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E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进制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格式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编码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长度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22569" name="Text Box 9"/>
          <p:cNvSpPr txBox="1">
            <a:spLocks noChangeArrowheads="1"/>
          </p:cNvSpPr>
          <p:nvPr/>
        </p:nvSpPr>
        <p:spPr bwMode="auto">
          <a:xfrm>
            <a:off x="179512" y="371703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*浮点数表示的精度：</a:t>
            </a:r>
            <a:r>
              <a:rPr lang="zh-CN" altLang="en-US" dirty="0" smtClean="0">
                <a:solidFill>
                  <a:schemeClr val="tx1"/>
                </a:solidFill>
              </a:rPr>
              <a:t>≤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</a:rPr>
              <a:t>的位数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优化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尽量表示为</a:t>
            </a:r>
            <a:r>
              <a:rPr lang="zh-CN" altLang="en-US" u="sng" dirty="0" smtClean="0">
                <a:solidFill>
                  <a:srgbClr val="990099"/>
                </a:solidFill>
              </a:rPr>
              <a:t>规格化数</a:t>
            </a:r>
            <a:r>
              <a:rPr lang="zh-CN" altLang="en-US" dirty="0" smtClean="0">
                <a:solidFill>
                  <a:schemeClr val="tx1"/>
                </a:solidFill>
              </a:rPr>
              <a:t>，即</a:t>
            </a:r>
            <a:r>
              <a:rPr lang="en-US" altLang="zh-CN" dirty="0" smtClean="0">
                <a:solidFill>
                  <a:schemeClr val="tx1"/>
                </a:solidFill>
              </a:rPr>
              <a:t>0.5</a:t>
            </a:r>
            <a:r>
              <a:rPr lang="en-US" altLang="zh-CN" dirty="0">
                <a:solidFill>
                  <a:schemeClr val="tx1"/>
                </a:solidFill>
              </a:rPr>
              <a:t>≤|M|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22570" name="Text Box 10"/>
          <p:cNvSpPr txBox="1">
            <a:spLocks noChangeArrowheads="1"/>
          </p:cNvSpPr>
          <p:nvPr/>
        </p:nvSpPr>
        <p:spPr bwMode="auto">
          <a:xfrm>
            <a:off x="838200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§2.4 </a:t>
            </a:r>
            <a:r>
              <a:rPr lang="zh-CN" altLang="en-US" sz="3200" dirty="0" smtClean="0">
                <a:solidFill>
                  <a:schemeClr val="tx1"/>
                </a:solidFill>
              </a:rPr>
              <a:t>浮点数的运算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22574" name="Text Box 14"/>
          <p:cNvSpPr txBox="1">
            <a:spLocks noChangeArrowheads="1"/>
          </p:cNvSpPr>
          <p:nvPr/>
        </p:nvSpPr>
        <p:spPr bwMode="auto">
          <a:xfrm>
            <a:off x="1907704" y="1412776"/>
            <a:ext cx="5760666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</a:rPr>
              <a:t>常为二进制，</a:t>
            </a:r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dirty="0" smtClean="0">
                <a:solidFill>
                  <a:schemeClr val="tx1"/>
                </a:solidFill>
              </a:rPr>
              <a:t>二进制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浮点格式</a:t>
            </a:r>
            <a:r>
              <a:rPr lang="en-US" altLang="zh-CN" dirty="0" smtClean="0">
                <a:solidFill>
                  <a:schemeClr val="tx1"/>
                </a:solidFill>
              </a:rPr>
              <a:t>(M</a:t>
            </a:r>
            <a:r>
              <a:rPr lang="zh-CN" altLang="en-US" dirty="0" smtClean="0">
                <a:solidFill>
                  <a:schemeClr val="tx1"/>
                </a:solidFill>
              </a:rPr>
              <a:t>为纯小数、</a:t>
            </a:r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zh-CN" altLang="en-US" dirty="0" smtClean="0">
                <a:solidFill>
                  <a:schemeClr val="tx1"/>
                </a:solidFill>
              </a:rPr>
              <a:t>为整数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</a:rPr>
              <a:t>常为原码或补码，</a:t>
            </a:r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zh-CN" altLang="en-US" dirty="0" smtClean="0">
                <a:solidFill>
                  <a:schemeClr val="tx1"/>
                </a:solidFill>
              </a:rPr>
              <a:t>常为移码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多种长度，如单精度、双精度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628676" y="2409414"/>
            <a:ext cx="4967660" cy="371514"/>
            <a:chOff x="2124968" y="2060526"/>
            <a:chExt cx="4967660" cy="371514"/>
          </a:xfrm>
        </p:grpSpPr>
        <p:sp>
          <p:nvSpPr>
            <p:cNvPr id="322576" name="Text Box 16"/>
            <p:cNvSpPr txBox="1">
              <a:spLocks noChangeArrowheads="1"/>
            </p:cNvSpPr>
            <p:nvPr/>
          </p:nvSpPr>
          <p:spPr bwMode="auto">
            <a:xfrm>
              <a:off x="5579740" y="2071678"/>
              <a:ext cx="1512888" cy="3603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S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M</a:t>
              </a:r>
              <a:r>
                <a:rPr lang="en-US" altLang="zh-CN" sz="2000">
                  <a:solidFill>
                    <a:schemeClr val="tx1"/>
                  </a:solidFill>
                </a:rPr>
                <a:t>     M</a:t>
              </a:r>
            </a:p>
          </p:txBody>
        </p:sp>
        <p:sp>
          <p:nvSpPr>
            <p:cNvPr id="322577" name="Line 17"/>
            <p:cNvSpPr>
              <a:spLocks noChangeShapeType="1"/>
            </p:cNvSpPr>
            <p:nvPr/>
          </p:nvSpPr>
          <p:spPr bwMode="auto">
            <a:xfrm>
              <a:off x="5940103" y="2073265"/>
              <a:ext cx="0" cy="3587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578" name="Text Box 18"/>
            <p:cNvSpPr txBox="1">
              <a:spLocks noChangeArrowheads="1"/>
            </p:cNvSpPr>
            <p:nvPr/>
          </p:nvSpPr>
          <p:spPr bwMode="auto">
            <a:xfrm>
              <a:off x="4932040" y="2071678"/>
              <a:ext cx="646113" cy="36036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2579" name="Text Box 19"/>
            <p:cNvSpPr txBox="1">
              <a:spLocks noChangeArrowheads="1"/>
            </p:cNvSpPr>
            <p:nvPr/>
          </p:nvSpPr>
          <p:spPr bwMode="auto">
            <a:xfrm>
              <a:off x="3131443" y="2060526"/>
              <a:ext cx="1152525" cy="3603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M</a:t>
              </a:r>
            </a:p>
          </p:txBody>
        </p:sp>
        <p:sp>
          <p:nvSpPr>
            <p:cNvPr id="322581" name="Text Box 21"/>
            <p:cNvSpPr txBox="1">
              <a:spLocks noChangeArrowheads="1"/>
            </p:cNvSpPr>
            <p:nvPr/>
          </p:nvSpPr>
          <p:spPr bwMode="auto">
            <a:xfrm>
              <a:off x="2485331" y="2060526"/>
              <a:ext cx="646113" cy="36036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2582" name="Text Box 22"/>
            <p:cNvSpPr txBox="1">
              <a:spLocks noChangeArrowheads="1"/>
            </p:cNvSpPr>
            <p:nvPr/>
          </p:nvSpPr>
          <p:spPr bwMode="auto">
            <a:xfrm>
              <a:off x="2124968" y="2060526"/>
              <a:ext cx="360363" cy="3603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S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M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322583" name="Text Box 23"/>
            <p:cNvSpPr txBox="1">
              <a:spLocks noChangeArrowheads="1"/>
            </p:cNvSpPr>
            <p:nvPr/>
          </p:nvSpPr>
          <p:spPr bwMode="auto">
            <a:xfrm>
              <a:off x="4429125" y="2071678"/>
              <a:ext cx="360363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或</a:t>
              </a:r>
            </a:p>
          </p:txBody>
        </p:sp>
      </p:grpSp>
      <p:sp>
        <p:nvSpPr>
          <p:cNvPr id="322586" name="Text Box 26"/>
          <p:cNvSpPr txBox="1">
            <a:spLocks noChangeArrowheads="1"/>
          </p:cNvSpPr>
          <p:nvPr/>
        </p:nvSpPr>
        <p:spPr bwMode="auto">
          <a:xfrm>
            <a:off x="179512" y="4653136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</a:rPr>
              <a:t>规格化</a:t>
            </a:r>
            <a:r>
              <a:rPr lang="zh-CN" altLang="en-US" dirty="0">
                <a:solidFill>
                  <a:schemeClr val="accent2"/>
                </a:solidFill>
              </a:rPr>
              <a:t>操作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rgbClr val="990099"/>
                </a:solidFill>
              </a:rPr>
              <a:t>左规：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左移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位、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减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/>
              <a:t>     </a:t>
            </a:r>
            <a:r>
              <a:rPr lang="zh-CN" altLang="en-US" dirty="0" smtClean="0"/>
              <a:t>            </a:t>
            </a:r>
            <a:r>
              <a:rPr lang="zh-CN" altLang="en-US" dirty="0" smtClean="0">
                <a:solidFill>
                  <a:srgbClr val="990099"/>
                </a:solidFill>
              </a:rPr>
              <a:t>右</a:t>
            </a:r>
            <a:r>
              <a:rPr lang="zh-CN" altLang="en-US" dirty="0">
                <a:solidFill>
                  <a:srgbClr val="990099"/>
                </a:solidFill>
              </a:rPr>
              <a:t>规：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右移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位、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加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79512" y="558924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※</a:t>
            </a:r>
            <a:r>
              <a:rPr lang="zh-CN" altLang="en-US" dirty="0" smtClean="0">
                <a:solidFill>
                  <a:srgbClr val="C00000"/>
                </a:solidFill>
              </a:rPr>
              <a:t>只要求掌握浮点数的加减运算方法！ 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不</a:t>
            </a:r>
            <a:r>
              <a:rPr lang="zh-CN" altLang="en-US" sz="2000" dirty="0" smtClean="0">
                <a:solidFill>
                  <a:schemeClr val="tx1"/>
                </a:solidFill>
              </a:rPr>
              <a:t>要求部件组织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2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2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4" grpId="0"/>
      <p:bldP spid="322569" grpId="0"/>
      <p:bldP spid="322574" grpId="0"/>
      <p:bldP spid="322586" grpId="0"/>
      <p:bldP spid="16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394795" y="1841227"/>
            <a:ext cx="4065637" cy="839024"/>
            <a:chOff x="4538811" y="2778394"/>
            <a:chExt cx="4065637" cy="839024"/>
          </a:xfrm>
        </p:grpSpPr>
        <p:sp>
          <p:nvSpPr>
            <p:cNvPr id="14" name="Text Box 178"/>
            <p:cNvSpPr txBox="1">
              <a:spLocks noChangeArrowheads="1"/>
            </p:cNvSpPr>
            <p:nvPr/>
          </p:nvSpPr>
          <p:spPr bwMode="auto">
            <a:xfrm>
              <a:off x="4538811" y="2778394"/>
              <a:ext cx="1309539" cy="36472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接箭头连接符 15"/>
            <p:cNvCxnSpPr>
              <a:stCxn id="21" idx="1"/>
            </p:cNvCxnSpPr>
            <p:nvPr/>
          </p:nvCxnSpPr>
          <p:spPr bwMode="auto">
            <a:xfrm flipH="1" flipV="1">
              <a:off x="5848350" y="3143114"/>
              <a:ext cx="968052" cy="291944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Text Box 178"/>
            <p:cNvSpPr txBox="1">
              <a:spLocks noChangeArrowheads="1"/>
            </p:cNvSpPr>
            <p:nvPr/>
          </p:nvSpPr>
          <p:spPr bwMode="auto">
            <a:xfrm>
              <a:off x="6816402" y="3252698"/>
              <a:ext cx="1788046" cy="364720"/>
            </a:xfrm>
            <a:prstGeom prst="rect">
              <a:avLst/>
            </a:prstGeom>
            <a:noFill/>
            <a:ln w="15875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损失了有效位数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AFD1-8DA3-42DD-85D9-F6BB391807C0}" type="slidenum">
              <a:rPr lang="en-US" altLang="zh-CN"/>
              <a:pPr/>
              <a:t>89</a:t>
            </a:fld>
            <a:endParaRPr lang="en-US" altLang="zh-CN"/>
          </a:p>
        </p:txBody>
      </p:sp>
      <p:sp>
        <p:nvSpPr>
          <p:cNvPr id="310305" name="Text Box 33"/>
          <p:cNvSpPr txBox="1">
            <a:spLocks noChangeArrowheads="1"/>
          </p:cNvSpPr>
          <p:nvPr/>
        </p:nvSpPr>
        <p:spPr bwMode="auto">
          <a:xfrm>
            <a:off x="179388" y="332656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zh-CN" altLang="en-US" dirty="0" smtClean="0">
                <a:solidFill>
                  <a:srgbClr val="FF3399"/>
                </a:solidFill>
              </a:rPr>
              <a:t>浮点加减运算规则</a:t>
            </a:r>
            <a:endParaRPr lang="zh-CN" altLang="en-US" dirty="0">
              <a:solidFill>
                <a:srgbClr val="FF3399"/>
              </a:solidFill>
            </a:endParaRPr>
          </a:p>
        </p:txBody>
      </p:sp>
      <p:sp>
        <p:nvSpPr>
          <p:cNvPr id="310306" name="Text Box 34"/>
          <p:cNvSpPr txBox="1">
            <a:spLocks noChangeArrowheads="1"/>
          </p:cNvSpPr>
          <p:nvPr/>
        </p:nvSpPr>
        <p:spPr bwMode="auto">
          <a:xfrm>
            <a:off x="179388" y="270696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减少运算精度损失的方法：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zh-CN" altLang="en-US" u="sng" dirty="0">
                <a:solidFill>
                  <a:srgbClr val="990099"/>
                </a:solidFill>
              </a:rPr>
              <a:t>运算</a:t>
            </a:r>
            <a:r>
              <a:rPr lang="zh-CN" altLang="en-US" u="sng" dirty="0" smtClean="0">
                <a:solidFill>
                  <a:srgbClr val="990099"/>
                </a:solidFill>
              </a:rPr>
              <a:t>时增加</a:t>
            </a:r>
            <a:r>
              <a:rPr lang="zh-CN" altLang="en-US" dirty="0">
                <a:solidFill>
                  <a:schemeClr val="tx1"/>
                </a:solidFill>
              </a:rPr>
              <a:t>尾数的有效位数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常</a:t>
            </a:r>
            <a:r>
              <a:rPr lang="zh-CN" altLang="en-US" dirty="0" smtClean="0">
                <a:solidFill>
                  <a:schemeClr val="tx1"/>
                </a:solidFill>
              </a:rPr>
              <a:t>称为</a:t>
            </a:r>
            <a:r>
              <a:rPr lang="zh-CN" altLang="en-US" u="sng" dirty="0" smtClean="0">
                <a:solidFill>
                  <a:schemeClr val="tx1"/>
                </a:solidFill>
              </a:rPr>
              <a:t>附加位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如</a:t>
            </a:r>
            <a:r>
              <a:rPr lang="en-US" altLang="zh-CN" dirty="0" smtClean="0">
                <a:solidFill>
                  <a:schemeClr val="tx1"/>
                </a:solidFill>
              </a:rPr>
              <a:t>IEEE </a:t>
            </a:r>
            <a:r>
              <a:rPr lang="en-US" altLang="zh-CN" dirty="0">
                <a:solidFill>
                  <a:schemeClr val="tx1"/>
                </a:solidFill>
              </a:rPr>
              <a:t>754</a:t>
            </a:r>
            <a:r>
              <a:rPr lang="zh-CN" altLang="en-US" dirty="0">
                <a:solidFill>
                  <a:schemeClr val="tx1"/>
                </a:solidFill>
              </a:rPr>
              <a:t>标准中，中间结果</a:t>
            </a:r>
            <a:r>
              <a:rPr lang="zh-CN" altLang="en-US" u="sng" dirty="0">
                <a:solidFill>
                  <a:schemeClr val="tx1"/>
                </a:solidFill>
              </a:rPr>
              <a:t>至少保留</a:t>
            </a:r>
            <a:r>
              <a:rPr lang="zh-CN" altLang="en-US" dirty="0">
                <a:solidFill>
                  <a:schemeClr val="tx1"/>
                </a:solidFill>
              </a:rPr>
              <a:t>保护位、舍入位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10313" name="Text Box 41"/>
          <p:cNvSpPr txBox="1">
            <a:spLocks noChangeArrowheads="1"/>
          </p:cNvSpPr>
          <p:nvPr/>
        </p:nvSpPr>
        <p:spPr bwMode="auto">
          <a:xfrm>
            <a:off x="165249" y="836712"/>
            <a:ext cx="8785225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基本运算过程：</a:t>
            </a:r>
            <a:r>
              <a:rPr lang="zh-CN" altLang="en-US" dirty="0">
                <a:solidFill>
                  <a:schemeClr val="tx1"/>
                </a:solidFill>
              </a:rPr>
              <a:t>设浮点数</a:t>
            </a:r>
            <a:r>
              <a:rPr lang="en-US" altLang="zh-CN" dirty="0">
                <a:solidFill>
                  <a:schemeClr val="tx1"/>
                </a:solidFill>
              </a:rPr>
              <a:t>A=M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B=M</a:t>
            </a:r>
            <a:r>
              <a:rPr lang="en-US" altLang="zh-CN" baseline="-20000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，且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≤E</a:t>
            </a:r>
            <a:r>
              <a:rPr lang="en-US" altLang="zh-CN" baseline="-20000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</a:rPr>
              <a:t>  </a:t>
            </a:r>
            <a:r>
              <a:rPr lang="zh-CN" altLang="en-US" dirty="0">
                <a:solidFill>
                  <a:schemeClr val="accent2"/>
                </a:solidFill>
              </a:rPr>
              <a:t>①对阶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</a:rPr>
              <a:t>结果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</a:rPr>
              <a:t>阶＝</a:t>
            </a:r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A</a:t>
            </a:r>
            <a:r>
              <a:rPr lang="en-US" altLang="zh-CN" baseline="30000" dirty="0">
                <a:solidFill>
                  <a:schemeClr val="tx1"/>
                </a:solidFill>
              </a:rPr>
              <a:t>-E</a:t>
            </a:r>
            <a:r>
              <a:rPr lang="en-US" altLang="zh-CN" sz="2000" baseline="28000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)×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B</a:t>
            </a:r>
            <a:endParaRPr lang="zh-CN" altLang="en-US" sz="2000" baseline="2800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accent2"/>
                </a:solidFill>
              </a:rPr>
              <a:t>②运算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</a:rPr>
              <a:t>结果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</a:rPr>
              <a:t>尾数＝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6000" dirty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×2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A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-E</a:t>
            </a:r>
            <a:r>
              <a:rPr lang="en-US" altLang="zh-CN" sz="2000" baseline="28000" dirty="0">
                <a:solidFill>
                  <a:schemeClr val="tx1"/>
                </a:solidFill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</a:rPr>
              <a:t>±M</a:t>
            </a:r>
            <a:r>
              <a:rPr lang="en-US" altLang="zh-CN" baseline="-16000" dirty="0">
                <a:solidFill>
                  <a:schemeClr val="tx1"/>
                </a:solidFill>
              </a:rPr>
              <a:t>B</a:t>
            </a:r>
            <a:endParaRPr lang="zh-CN" altLang="en-US" baseline="-1600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③</a:t>
            </a:r>
            <a:r>
              <a:rPr lang="zh-CN" altLang="en-US" dirty="0">
                <a:solidFill>
                  <a:schemeClr val="accent2"/>
                </a:solidFill>
              </a:rPr>
              <a:t>规格化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使结果</a:t>
            </a:r>
            <a:r>
              <a:rPr lang="zh-CN" altLang="en-US" dirty="0" smtClean="0">
                <a:solidFill>
                  <a:schemeClr val="tx1"/>
                </a:solidFill>
              </a:rPr>
              <a:t>的尾数为</a:t>
            </a:r>
            <a:r>
              <a:rPr lang="zh-CN" altLang="en-US" dirty="0">
                <a:solidFill>
                  <a:schemeClr val="tx1"/>
                </a:solidFill>
              </a:rPr>
              <a:t>规格化数</a:t>
            </a:r>
          </a:p>
        </p:txBody>
      </p:sp>
      <p:sp>
        <p:nvSpPr>
          <p:cNvPr id="310316" name="AutoShape 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179388" y="4075112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*浮点加减运算步骤：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</a:rPr>
              <a:t>  对阶、尾数加减、尾数规格化、尾数舍入、溢出判断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5940152" y="4112280"/>
            <a:ext cx="216024" cy="540856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750"/>
                                        <p:tgtEl>
                                          <p:spTgt spid="31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306" grpId="0"/>
      <p:bldP spid="31031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1724-601E-435D-B6AA-51BC763A6C42}" type="slidenum">
              <a:rPr lang="en-US" altLang="zh-CN"/>
              <a:pPr/>
              <a:t>9</a:t>
            </a:fld>
            <a:endParaRPr lang="en-US" altLang="zh-CN" dirty="0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zh-CN" altLang="en-US" dirty="0" smtClean="0">
                <a:solidFill>
                  <a:srgbClr val="FF3399"/>
                </a:solidFill>
              </a:rPr>
              <a:t>补码</a:t>
            </a:r>
            <a:r>
              <a:rPr lang="en-US" altLang="zh-CN" dirty="0" smtClean="0">
                <a:solidFill>
                  <a:srgbClr val="FF3399"/>
                </a:solidFill>
              </a:rPr>
              <a:t>(</a:t>
            </a:r>
            <a:r>
              <a:rPr lang="en-US" altLang="zh-CN" dirty="0" err="1" smtClean="0">
                <a:solidFill>
                  <a:srgbClr val="FF3399"/>
                </a:solidFill>
              </a:rPr>
              <a:t>t</a:t>
            </a:r>
            <a:r>
              <a:rPr lang="en-US" altLang="zh-CN" b="0" dirty="0" err="1" smtClean="0">
                <a:solidFill>
                  <a:srgbClr val="FF3399"/>
                </a:solidFill>
                <a:latin typeface="+mn-lt"/>
              </a:rPr>
              <a:t>wo</a:t>
            </a:r>
            <a:r>
              <a:rPr lang="en-US" altLang="zh-CN" b="0" dirty="0" err="1" smtClean="0">
                <a:solidFill>
                  <a:srgbClr val="FF3399"/>
                </a:solidFill>
                <a:latin typeface="+mn-lt"/>
                <a:sym typeface="Symbol"/>
              </a:rPr>
              <a:t></a:t>
            </a:r>
            <a:r>
              <a:rPr lang="en-US" altLang="zh-CN" b="0" dirty="0" err="1" smtClean="0">
                <a:solidFill>
                  <a:srgbClr val="FF3399"/>
                </a:solidFill>
                <a:latin typeface="+mn-lt"/>
              </a:rPr>
              <a:t>s</a:t>
            </a:r>
            <a:r>
              <a:rPr lang="en-US" altLang="zh-CN" b="0" dirty="0" smtClean="0">
                <a:solidFill>
                  <a:srgbClr val="FF3399"/>
                </a:solidFill>
                <a:latin typeface="+mn-lt"/>
              </a:rPr>
              <a:t> complement</a:t>
            </a:r>
            <a:r>
              <a:rPr lang="en-US" altLang="zh-CN" dirty="0" smtClean="0">
                <a:solidFill>
                  <a:srgbClr val="FF3399"/>
                </a:solidFill>
              </a:rPr>
              <a:t>)</a:t>
            </a:r>
            <a:r>
              <a:rPr lang="zh-CN" altLang="en-US" dirty="0" smtClean="0">
                <a:solidFill>
                  <a:srgbClr val="FF3399"/>
                </a:solidFill>
              </a:rPr>
              <a:t>表示</a:t>
            </a:r>
            <a:r>
              <a:rPr lang="zh-CN" altLang="en-US" dirty="0">
                <a:solidFill>
                  <a:srgbClr val="FF3399"/>
                </a:solidFill>
              </a:rPr>
              <a:t>法</a:t>
            </a:r>
          </a:p>
          <a:p>
            <a:pPr marL="1973263" indent="-1973263"/>
            <a:r>
              <a:rPr lang="zh-CN" altLang="en-US" dirty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编码目标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符号与数值</a:t>
            </a:r>
            <a:r>
              <a:rPr lang="zh-CN" altLang="en-US" u="sng" dirty="0">
                <a:solidFill>
                  <a:srgbClr val="990099"/>
                </a:solidFill>
              </a:rPr>
              <a:t>一起</a:t>
            </a:r>
            <a:r>
              <a:rPr lang="zh-CN" altLang="en-US" u="sng" dirty="0" smtClean="0">
                <a:solidFill>
                  <a:srgbClr val="990099"/>
                </a:solidFill>
              </a:rPr>
              <a:t>运算</a:t>
            </a:r>
            <a:r>
              <a:rPr lang="zh-CN" altLang="en-US" dirty="0" smtClean="0">
                <a:solidFill>
                  <a:schemeClr val="tx1"/>
                </a:solidFill>
              </a:rPr>
              <a:t>，减法</a:t>
            </a:r>
            <a:r>
              <a:rPr lang="zh-CN" altLang="en-US" u="sng" dirty="0" smtClean="0">
                <a:solidFill>
                  <a:srgbClr val="990099"/>
                </a:solidFill>
              </a:rPr>
              <a:t>不比较大小</a:t>
            </a:r>
            <a:endParaRPr lang="zh-CN" altLang="en-US" u="sng" dirty="0">
              <a:solidFill>
                <a:srgbClr val="990099"/>
              </a:solidFill>
            </a:endParaRP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179388" y="1342405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(1)</a:t>
            </a:r>
            <a:r>
              <a:rPr lang="zh-CN" altLang="en-US" dirty="0">
                <a:solidFill>
                  <a:srgbClr val="FF3399"/>
                </a:solidFill>
              </a:rPr>
              <a:t>有模运算与补数</a:t>
            </a:r>
            <a:endParaRPr lang="zh-CN" altLang="en-US" dirty="0"/>
          </a:p>
          <a:p>
            <a:pPr marL="2786063" indent="-2786063"/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*</a:t>
            </a:r>
            <a:r>
              <a:rPr lang="zh-CN" altLang="en-US" dirty="0">
                <a:solidFill>
                  <a:srgbClr val="C00000"/>
                </a:solidFill>
              </a:rPr>
              <a:t>有模运算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仅</a:t>
            </a:r>
            <a:r>
              <a:rPr lang="zh-CN" altLang="en-US" dirty="0">
                <a:solidFill>
                  <a:schemeClr val="tx1"/>
                </a:solidFill>
              </a:rPr>
              <a:t>计量小于</a:t>
            </a:r>
            <a:r>
              <a:rPr lang="en-US" altLang="zh-CN" b="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模</a:t>
            </a:r>
            <a:r>
              <a:rPr lang="en-US" altLang="zh-CN" b="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dirty="0">
                <a:solidFill>
                  <a:schemeClr val="tx1"/>
                </a:solidFill>
              </a:rPr>
              <a:t>的部分，其余部分被丢弃</a:t>
            </a:r>
          </a:p>
          <a:p>
            <a:pPr marL="2786063" indent="-2786063"/>
            <a:r>
              <a:rPr lang="zh-CN" altLang="en-US" sz="2200" dirty="0">
                <a:solidFill>
                  <a:srgbClr val="990099"/>
                </a:solidFill>
              </a:rPr>
              <a:t> </a:t>
            </a:r>
            <a:r>
              <a:rPr lang="zh-CN" altLang="en-US" sz="2200" dirty="0" smtClean="0">
                <a:solidFill>
                  <a:srgbClr val="990099"/>
                </a:solidFill>
              </a:rPr>
              <a:t>     示例</a:t>
            </a:r>
            <a:r>
              <a:rPr lang="zh-CN" altLang="en-US" sz="2200" dirty="0">
                <a:solidFill>
                  <a:srgbClr val="990099"/>
                </a:solidFill>
              </a:rPr>
              <a:t>：</a:t>
            </a:r>
            <a:r>
              <a:rPr lang="zh-CN" altLang="en-US" sz="2200" dirty="0">
                <a:solidFill>
                  <a:schemeClr val="tx1"/>
                </a:solidFill>
              </a:rPr>
              <a:t>时针从</a:t>
            </a:r>
            <a:r>
              <a:rPr lang="en-US" altLang="zh-CN" sz="2200" dirty="0">
                <a:solidFill>
                  <a:schemeClr val="tx1"/>
                </a:solidFill>
              </a:rPr>
              <a:t>10</a:t>
            </a:r>
            <a:r>
              <a:rPr lang="zh-CN" altLang="en-US" sz="2200" dirty="0">
                <a:solidFill>
                  <a:schemeClr val="tx1"/>
                </a:solidFill>
              </a:rPr>
              <a:t>点拨向</a:t>
            </a:r>
            <a:r>
              <a:rPr lang="en-US" altLang="zh-CN" sz="2200" dirty="0">
                <a:solidFill>
                  <a:schemeClr val="tx1"/>
                </a:solidFill>
              </a:rPr>
              <a:t>7</a:t>
            </a:r>
            <a:r>
              <a:rPr lang="zh-CN" altLang="en-US" sz="2200" dirty="0">
                <a:solidFill>
                  <a:schemeClr val="tx1"/>
                </a:solidFill>
              </a:rPr>
              <a:t>点：①</a:t>
            </a:r>
            <a:r>
              <a:rPr lang="en-US" altLang="zh-CN" sz="2200" dirty="0" smtClean="0">
                <a:solidFill>
                  <a:schemeClr val="tx1"/>
                </a:solidFill>
              </a:rPr>
              <a:t>10</a:t>
            </a:r>
            <a:r>
              <a:rPr lang="zh-CN" altLang="en-US" sz="2200" dirty="0" smtClean="0">
                <a:solidFill>
                  <a:schemeClr val="tx1"/>
                </a:solidFill>
              </a:rPr>
              <a:t>－</a:t>
            </a:r>
            <a:r>
              <a:rPr lang="en-US" altLang="zh-CN" sz="2200" dirty="0" smtClean="0">
                <a:solidFill>
                  <a:schemeClr val="tx1"/>
                </a:solidFill>
              </a:rPr>
              <a:t>3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7</a:t>
            </a:r>
            <a:r>
              <a:rPr lang="zh-CN" altLang="en-US" sz="2200" dirty="0">
                <a:solidFill>
                  <a:schemeClr val="tx1"/>
                </a:solidFill>
              </a:rPr>
              <a:t>，②</a:t>
            </a:r>
            <a:r>
              <a:rPr lang="en-US" altLang="zh-CN" sz="2200" dirty="0" smtClean="0">
                <a:solidFill>
                  <a:schemeClr val="tx1"/>
                </a:solidFill>
              </a:rPr>
              <a:t>10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9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7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12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7</a:t>
            </a:r>
            <a:r>
              <a:rPr lang="zh-CN" altLang="en-US" dirty="0" smtClean="0">
                <a:solidFill>
                  <a:schemeClr val="accent2"/>
                </a:solidFill>
              </a:rPr>
              <a:t>      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marL="2786063" indent="-2786063"/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模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计量系统的计数</a:t>
            </a:r>
            <a:r>
              <a:rPr lang="zh-CN" altLang="en-US" dirty="0" smtClean="0">
                <a:solidFill>
                  <a:schemeClr val="tx1"/>
                </a:solidFill>
              </a:rPr>
              <a:t>范围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179388" y="4175869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补数：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满足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＋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，称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i="1" dirty="0">
                <a:solidFill>
                  <a:schemeClr val="tx1"/>
                </a:solidFill>
                <a:latin typeface="Times New Roman" pitchFamily="18" charset="0"/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互为模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的</a:t>
            </a:r>
            <a:r>
              <a:rPr lang="zh-CN" altLang="en-US" u="sng" dirty="0">
                <a:solidFill>
                  <a:srgbClr val="990099"/>
                </a:solidFill>
              </a:rPr>
              <a:t>补数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179388" y="3140968"/>
            <a:ext cx="878522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786063" indent="-2786063">
              <a:lnSpc>
                <a:spcPct val="13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特征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满足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＋</a:t>
            </a:r>
            <a:r>
              <a:rPr lang="en-US" altLang="zh-CN" i="1" dirty="0" err="1" smtClean="0">
                <a:solidFill>
                  <a:schemeClr val="tx1"/>
                </a:solidFill>
                <a:latin typeface="Times New Roman" pitchFamily="18" charset="0"/>
              </a:rPr>
              <a:t>kM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k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为整数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，</a:t>
            </a:r>
          </a:p>
          <a:p>
            <a:pPr marL="2786063" indent="-2786063">
              <a:lnSpc>
                <a:spcPct val="135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      </a:t>
            </a:r>
            <a:r>
              <a:rPr lang="zh-CN" altLang="en-US" dirty="0">
                <a:solidFill>
                  <a:schemeClr val="tx1"/>
                </a:solidFill>
              </a:rPr>
              <a:t>则记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≡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(mod</a:t>
            </a:r>
            <a:r>
              <a:rPr lang="en-US" altLang="zh-CN" i="1" dirty="0">
                <a:solidFill>
                  <a:schemeClr val="tx1"/>
                </a:solidFill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，称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为模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的</a:t>
            </a:r>
            <a:r>
              <a:rPr lang="zh-CN" altLang="en-US" u="sng" dirty="0">
                <a:solidFill>
                  <a:srgbClr val="990099"/>
                </a:solidFill>
                <a:latin typeface="Times New Roman" pitchFamily="18" charset="0"/>
              </a:rPr>
              <a:t>同余</a:t>
            </a: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179388" y="4653136"/>
            <a:ext cx="8857108" cy="1440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/>
              <a:t>    </a:t>
            </a:r>
            <a:r>
              <a:rPr lang="en-US" altLang="zh-CN" dirty="0" smtClean="0"/>
              <a:t> </a:t>
            </a:r>
            <a:r>
              <a:rPr lang="zh-CN" altLang="en-US" dirty="0">
                <a:solidFill>
                  <a:schemeClr val="accent2"/>
                </a:solidFill>
              </a:rPr>
              <a:t>运算特征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c</a:t>
            </a:r>
            <a:r>
              <a:rPr lang="zh-CN" altLang="en-US" i="1" dirty="0" smtClean="0">
                <a:solidFill>
                  <a:srgbClr val="990099"/>
                </a:solidFill>
                <a:latin typeface="Times New Roman" pitchFamily="18" charset="0"/>
              </a:rPr>
              <a:t>－</a:t>
            </a:r>
            <a:r>
              <a:rPr lang="en-US" altLang="zh-CN" i="1" dirty="0" smtClean="0">
                <a:solidFill>
                  <a:srgbClr val="990099"/>
                </a:solidFill>
                <a:latin typeface="Times New Roman" pitchFamily="18" charset="0"/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c</a:t>
            </a:r>
            <a:r>
              <a:rPr lang="zh-CN" altLang="en-US" i="1" dirty="0" smtClean="0">
                <a:solidFill>
                  <a:schemeClr val="tx1"/>
                </a:solidFill>
                <a:latin typeface="Times New Roman" pitchFamily="18" charset="0"/>
              </a:rPr>
              <a:t>－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－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c</a:t>
            </a:r>
            <a:r>
              <a:rPr lang="zh-CN" altLang="en-US" dirty="0" smtClean="0">
                <a:solidFill>
                  <a:srgbClr val="990099"/>
                </a:solidFill>
                <a:latin typeface="Times New Roman" pitchFamily="18" charset="0"/>
              </a:rPr>
              <a:t>＋</a:t>
            </a:r>
            <a:r>
              <a:rPr lang="en-US" altLang="zh-CN" i="1" dirty="0" smtClean="0">
                <a:solidFill>
                  <a:srgbClr val="990099"/>
                </a:solidFill>
                <a:latin typeface="Times New Roman" pitchFamily="18" charset="0"/>
              </a:rPr>
              <a:t>b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(mod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      即</a:t>
            </a:r>
            <a:r>
              <a:rPr lang="zh-CN" altLang="en-US" u="sng" dirty="0">
                <a:solidFill>
                  <a:srgbClr val="990099"/>
                </a:solidFill>
              </a:rPr>
              <a:t>减去</a:t>
            </a:r>
            <a:r>
              <a:rPr lang="zh-CN" altLang="en-US" dirty="0">
                <a:solidFill>
                  <a:schemeClr val="tx1"/>
                </a:solidFill>
              </a:rPr>
              <a:t>一个数</a:t>
            </a:r>
            <a:r>
              <a:rPr lang="zh-CN" altLang="en-US" u="sng" dirty="0">
                <a:solidFill>
                  <a:srgbClr val="990099"/>
                </a:solidFill>
              </a:rPr>
              <a:t>等价于加上</a:t>
            </a:r>
            <a:r>
              <a:rPr lang="zh-CN" altLang="en-US" dirty="0">
                <a:solidFill>
                  <a:schemeClr val="tx1"/>
                </a:solidFill>
              </a:rPr>
              <a:t>这个数的</a:t>
            </a:r>
            <a:r>
              <a:rPr lang="zh-CN" altLang="en-US" u="sng" dirty="0">
                <a:solidFill>
                  <a:schemeClr val="tx1"/>
                </a:solidFill>
              </a:rPr>
              <a:t>补数</a:t>
            </a:r>
          </a:p>
          <a:p>
            <a:pPr>
              <a:lnSpc>
                <a:spcPct val="115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                         </a:t>
            </a:r>
            <a:r>
              <a:rPr lang="zh-CN" altLang="en-US" b="0" dirty="0" smtClean="0">
                <a:solidFill>
                  <a:schemeClr val="tx1"/>
                </a:solidFill>
              </a:rPr>
              <a:t>└</a:t>
            </a:r>
            <a:r>
              <a:rPr lang="zh-CN" altLang="en-US" dirty="0" smtClean="0">
                <a:solidFill>
                  <a:schemeClr val="tx1"/>
                </a:solidFill>
              </a:rPr>
              <a:t>→</a:t>
            </a:r>
            <a:r>
              <a:rPr lang="zh-CN" altLang="en-US" sz="2000" dirty="0" smtClean="0">
                <a:solidFill>
                  <a:schemeClr val="tx1"/>
                </a:solidFill>
              </a:rPr>
              <a:t>减法可</a:t>
            </a:r>
            <a:r>
              <a:rPr lang="zh-CN" altLang="en-US" sz="2000" u="sng" dirty="0" smtClean="0"/>
              <a:t>转化</a:t>
            </a:r>
            <a:r>
              <a:rPr lang="zh-CN" altLang="en-US" sz="2000" u="sng" dirty="0"/>
              <a:t>为</a:t>
            </a:r>
            <a:r>
              <a:rPr lang="zh-CN" altLang="en-US" sz="2000" u="sng" dirty="0" smtClean="0"/>
              <a:t>加法</a:t>
            </a:r>
            <a:r>
              <a:rPr lang="zh-CN" altLang="en-US" sz="2000" dirty="0" smtClean="0">
                <a:solidFill>
                  <a:schemeClr val="tx1"/>
                </a:solidFill>
              </a:rPr>
              <a:t>→简化硬件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336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29"/>
          <p:cNvSpPr>
            <a:spLocks/>
          </p:cNvSpPr>
          <p:nvPr/>
        </p:nvSpPr>
        <p:spPr bwMode="auto">
          <a:xfrm>
            <a:off x="5940152" y="1484784"/>
            <a:ext cx="2263528" cy="335530"/>
          </a:xfrm>
          <a:prstGeom prst="borderCallout2">
            <a:avLst>
              <a:gd name="adj1" fmla="val 54480"/>
              <a:gd name="adj2" fmla="val 239"/>
              <a:gd name="adj3" fmla="val 53633"/>
              <a:gd name="adj4" fmla="val -11680"/>
              <a:gd name="adj5" fmla="val 124297"/>
              <a:gd name="adj6" fmla="val -32384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</a:rPr>
              <a:t>符合硬件运算特征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0" grpId="0"/>
      <p:bldP spid="13331" grpId="0"/>
      <p:bldP spid="13334" grpId="0"/>
      <p:bldP spid="13335" grpId="0"/>
      <p:bldP spid="10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F2B8-357C-43D5-87D4-E253D13442A0}" type="slidenum">
              <a:rPr lang="en-US" altLang="zh-CN"/>
              <a:pPr/>
              <a:t>90</a:t>
            </a:fld>
            <a:endParaRPr lang="en-US" altLang="zh-CN"/>
          </a:p>
        </p:txBody>
      </p:sp>
      <p:sp>
        <p:nvSpPr>
          <p:cNvPr id="329730" name="Text Box 2"/>
          <p:cNvSpPr txBox="1">
            <a:spLocks noChangeArrowheads="1"/>
          </p:cNvSpPr>
          <p:nvPr/>
        </p:nvSpPr>
        <p:spPr bwMode="auto">
          <a:xfrm>
            <a:off x="179388" y="334293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*浮点加减运算方法：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</a:rPr>
              <a:t>  设浮点数</a:t>
            </a:r>
            <a:r>
              <a:rPr lang="en-US" altLang="zh-CN" dirty="0">
                <a:solidFill>
                  <a:schemeClr val="tx1"/>
                </a:solidFill>
              </a:rPr>
              <a:t>A=M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B=M</a:t>
            </a:r>
            <a:r>
              <a:rPr lang="en-US" altLang="zh-CN" baseline="-20000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B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baseline="-20000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初步</a:t>
            </a:r>
            <a:r>
              <a:rPr lang="zh-CN" altLang="en-US" dirty="0">
                <a:solidFill>
                  <a:schemeClr val="tx1"/>
                </a:solidFill>
              </a:rPr>
              <a:t>结果</a:t>
            </a:r>
            <a:r>
              <a:rPr lang="en-US" altLang="zh-CN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×2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E</a:t>
            </a:r>
            <a:r>
              <a:rPr lang="en-US" altLang="zh-CN" baseline="34000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z="2000" baseline="28000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，规格化数</a:t>
            </a:r>
            <a:r>
              <a:rPr lang="en-US" altLang="zh-CN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×2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 smtClean="0">
                <a:solidFill>
                  <a:schemeClr val="tx1"/>
                </a:solidFill>
              </a:rPr>
              <a:t>F</a:t>
            </a:r>
            <a:endParaRPr lang="zh-CN" altLang="en-US" baseline="28000" dirty="0">
              <a:solidFill>
                <a:schemeClr val="tx1"/>
              </a:solidFill>
            </a:endParaRPr>
          </a:p>
        </p:txBody>
      </p:sp>
      <p:sp>
        <p:nvSpPr>
          <p:cNvPr id="329731" name="Text Box 3"/>
          <p:cNvSpPr txBox="1">
            <a:spLocks noChangeArrowheads="1"/>
          </p:cNvSpPr>
          <p:nvPr/>
        </p:nvSpPr>
        <p:spPr bwMode="auto">
          <a:xfrm>
            <a:off x="179388" y="172414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⑴对阶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①</a:t>
            </a:r>
            <a:r>
              <a:rPr lang="zh-CN" altLang="en-US" dirty="0">
                <a:solidFill>
                  <a:schemeClr val="tx1"/>
                </a:solidFill>
              </a:rPr>
              <a:t>求公共阶：</a:t>
            </a:r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max(E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,E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ΔE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|E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-E</a:t>
            </a:r>
            <a:r>
              <a:rPr lang="en-US" altLang="zh-CN" baseline="-20000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|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</a:rPr>
              <a:t>      ②</a:t>
            </a:r>
            <a:r>
              <a:rPr lang="zh-CN" altLang="en-US" dirty="0">
                <a:solidFill>
                  <a:schemeClr val="tx1"/>
                </a:solidFill>
              </a:rPr>
              <a:t>小</a:t>
            </a:r>
            <a:r>
              <a:rPr lang="zh-CN" altLang="en-US" dirty="0" smtClean="0">
                <a:solidFill>
                  <a:schemeClr val="tx1"/>
                </a:solidFill>
              </a:rPr>
              <a:t>阶尾数右移：移出的数值→附加位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9738" name="Text Box 10"/>
          <p:cNvSpPr txBox="1">
            <a:spLocks noChangeArrowheads="1"/>
          </p:cNvSpPr>
          <p:nvPr/>
        </p:nvSpPr>
        <p:spPr bwMode="auto">
          <a:xfrm>
            <a:off x="179388" y="2671752"/>
            <a:ext cx="8929116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1—</a:t>
            </a:r>
            <a:r>
              <a:rPr lang="zh-CN" altLang="en-US" sz="2200" dirty="0" smtClean="0">
                <a:solidFill>
                  <a:schemeClr val="tx1"/>
                </a:solidFill>
              </a:rPr>
              <a:t>浮点数的尾数用</a:t>
            </a:r>
            <a:r>
              <a:rPr lang="en-US" altLang="zh-CN" sz="2200" dirty="0" smtClean="0">
                <a:solidFill>
                  <a:schemeClr val="tx1"/>
                </a:solidFill>
              </a:rPr>
              <a:t>5</a:t>
            </a:r>
            <a:r>
              <a:rPr lang="zh-CN" altLang="en-US" sz="2200" dirty="0" smtClean="0">
                <a:solidFill>
                  <a:schemeClr val="tx1"/>
                </a:solidFill>
              </a:rPr>
              <a:t>位补码、阶用</a:t>
            </a:r>
            <a:r>
              <a:rPr lang="en-US" altLang="zh-CN" sz="2200" dirty="0" smtClean="0">
                <a:solidFill>
                  <a:schemeClr val="tx1"/>
                </a:solidFill>
              </a:rPr>
              <a:t>3</a:t>
            </a:r>
            <a:r>
              <a:rPr lang="zh-CN" altLang="en-US" sz="2200" dirty="0" smtClean="0">
                <a:solidFill>
                  <a:schemeClr val="tx1"/>
                </a:solidFill>
              </a:rPr>
              <a:t>位补码表示，附加位为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zh-CN" altLang="en-US" sz="2200" dirty="0" smtClean="0">
                <a:solidFill>
                  <a:schemeClr val="tx1"/>
                </a:solidFill>
              </a:rPr>
              <a:t>位，采用双符号位</a:t>
            </a:r>
            <a:r>
              <a:rPr lang="zh-CN" altLang="en-US" sz="2200" dirty="0">
                <a:solidFill>
                  <a:schemeClr val="tx1"/>
                </a:solidFill>
              </a:rPr>
              <a:t>运算</a:t>
            </a:r>
            <a:r>
              <a:rPr lang="zh-CN" altLang="en-US" sz="2200" dirty="0" smtClean="0">
                <a:solidFill>
                  <a:schemeClr val="tx1"/>
                </a:solidFill>
              </a:rPr>
              <a:t>。</a:t>
            </a:r>
            <a:r>
              <a:rPr lang="en-US" altLang="zh-CN" sz="2200" dirty="0" smtClean="0">
                <a:solidFill>
                  <a:schemeClr val="tx1"/>
                </a:solidFill>
              </a:rPr>
              <a:t>A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0.1101×2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01</a:t>
            </a:r>
            <a:r>
              <a:rPr lang="zh-CN" altLang="en-US" sz="2200" dirty="0" smtClean="0">
                <a:solidFill>
                  <a:schemeClr val="tx1"/>
                </a:solidFill>
              </a:rPr>
              <a:t>、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(-</a:t>
            </a:r>
            <a:r>
              <a:rPr lang="en-US" altLang="zh-CN" sz="2200" dirty="0">
                <a:solidFill>
                  <a:schemeClr val="tx1"/>
                </a:solidFill>
              </a:rPr>
              <a:t>0.1010)×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11</a:t>
            </a:r>
            <a:r>
              <a:rPr lang="zh-CN" altLang="en-US" sz="2200" dirty="0" smtClean="0">
                <a:solidFill>
                  <a:schemeClr val="tx1"/>
                </a:solidFill>
              </a:rPr>
              <a:t>，求</a:t>
            </a:r>
            <a:r>
              <a:rPr lang="en-US" altLang="zh-CN" sz="2200" dirty="0" smtClean="0">
                <a:solidFill>
                  <a:schemeClr val="tx1"/>
                </a:solidFill>
              </a:rPr>
              <a:t>[A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B]</a:t>
            </a:r>
            <a:r>
              <a:rPr lang="zh-CN" altLang="en-US" sz="2200" baseline="-16000" dirty="0" smtClean="0">
                <a:solidFill>
                  <a:schemeClr val="tx1"/>
                </a:solidFill>
              </a:rPr>
              <a:t>浮</a:t>
            </a:r>
            <a:endParaRPr lang="en-US" altLang="zh-CN" sz="2200" baseline="-160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解</a:t>
            </a: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r>
              <a:rPr lang="zh-CN" altLang="en-US" dirty="0" smtClean="0">
                <a:solidFill>
                  <a:srgbClr val="990099"/>
                </a:solidFill>
              </a:rPr>
              <a:t>：</a:t>
            </a:r>
            <a:r>
              <a:rPr lang="en-US" altLang="zh-CN" spc="-100" dirty="0" smtClean="0">
                <a:solidFill>
                  <a:schemeClr val="tx1"/>
                </a:solidFill>
              </a:rPr>
              <a:t>ΔE</a:t>
            </a:r>
            <a:r>
              <a:rPr lang="zh-CN" altLang="en-US" spc="-100" dirty="0" smtClean="0">
                <a:solidFill>
                  <a:schemeClr val="tx1"/>
                </a:solidFill>
              </a:rPr>
              <a:t>＝</a:t>
            </a:r>
            <a:r>
              <a:rPr lang="en-US" altLang="zh-CN" spc="-100" dirty="0">
                <a:solidFill>
                  <a:schemeClr val="tx1"/>
                </a:solidFill>
              </a:rPr>
              <a:t>|</a:t>
            </a:r>
            <a:r>
              <a:rPr lang="en-US" altLang="zh-CN" spc="-100" dirty="0" smtClean="0">
                <a:solidFill>
                  <a:schemeClr val="tx1"/>
                </a:solidFill>
              </a:rPr>
              <a:t>01</a:t>
            </a:r>
            <a:r>
              <a:rPr lang="zh-CN" altLang="en-US" spc="-100" dirty="0" smtClean="0">
                <a:solidFill>
                  <a:schemeClr val="tx1"/>
                </a:solidFill>
              </a:rPr>
              <a:t>－</a:t>
            </a:r>
            <a:r>
              <a:rPr lang="en-US" altLang="zh-CN" spc="-100" dirty="0" smtClean="0">
                <a:solidFill>
                  <a:schemeClr val="tx1"/>
                </a:solidFill>
              </a:rPr>
              <a:t>11|</a:t>
            </a:r>
            <a:r>
              <a:rPr lang="zh-CN" altLang="en-US" spc="-100" dirty="0" smtClean="0">
                <a:solidFill>
                  <a:schemeClr val="tx1"/>
                </a:solidFill>
              </a:rPr>
              <a:t>＝</a:t>
            </a:r>
            <a:r>
              <a:rPr lang="en-US" altLang="zh-CN" spc="-100" dirty="0" smtClean="0">
                <a:solidFill>
                  <a:schemeClr val="tx1"/>
                </a:solidFill>
              </a:rPr>
              <a:t>10</a:t>
            </a:r>
            <a:r>
              <a:rPr lang="zh-CN" altLang="en-US" spc="-100" dirty="0" smtClean="0">
                <a:solidFill>
                  <a:schemeClr val="tx1"/>
                </a:solidFill>
              </a:rPr>
              <a:t>，</a:t>
            </a:r>
            <a:r>
              <a:rPr lang="en-US" altLang="zh-CN" spc="-100" dirty="0" smtClean="0">
                <a:solidFill>
                  <a:schemeClr val="tx1"/>
                </a:solidFill>
              </a:rPr>
              <a:t>[</a:t>
            </a:r>
            <a:r>
              <a:rPr lang="en-US" altLang="zh-CN" spc="-100" dirty="0">
                <a:solidFill>
                  <a:schemeClr val="tx1"/>
                </a:solidFill>
              </a:rPr>
              <a:t>E</a:t>
            </a:r>
            <a:r>
              <a:rPr lang="en-US" altLang="zh-CN" spc="-100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pc="-100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spc="-100" dirty="0" smtClean="0">
                <a:solidFill>
                  <a:schemeClr val="tx1"/>
                </a:solidFill>
              </a:rPr>
              <a:t>]</a:t>
            </a:r>
            <a:r>
              <a:rPr lang="zh-CN" altLang="en-US" spc="-100" baseline="-16000" dirty="0" smtClean="0">
                <a:solidFill>
                  <a:schemeClr val="tx1"/>
                </a:solidFill>
              </a:rPr>
              <a:t>补</a:t>
            </a:r>
            <a:r>
              <a:rPr lang="zh-CN" altLang="en-US" spc="-100" dirty="0" smtClean="0">
                <a:solidFill>
                  <a:schemeClr val="tx1"/>
                </a:solidFill>
              </a:rPr>
              <a:t>＝</a:t>
            </a:r>
            <a:r>
              <a:rPr lang="en-US" altLang="zh-CN" spc="-100" dirty="0" smtClean="0"/>
              <a:t>00</a:t>
            </a:r>
            <a:r>
              <a:rPr lang="en-US" altLang="zh-CN" spc="-1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pc="-100" dirty="0" smtClean="0">
                <a:solidFill>
                  <a:schemeClr val="tx1"/>
                </a:solidFill>
              </a:rPr>
              <a:t>11</a:t>
            </a:r>
            <a:r>
              <a:rPr lang="zh-CN" altLang="en-US" spc="-100" dirty="0" smtClean="0">
                <a:solidFill>
                  <a:schemeClr val="tx1"/>
                </a:solidFill>
              </a:rPr>
              <a:t>，</a:t>
            </a:r>
            <a:endParaRPr lang="en-US" altLang="zh-CN" spc="-100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[M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/>
              <a:t>00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rgbClr val="990099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/>
              <a:t>11</a:t>
            </a:r>
            <a:r>
              <a:rPr lang="en-US" altLang="zh-CN" dirty="0" smtClean="0">
                <a:solidFill>
                  <a:schemeClr val="tx1"/>
                </a:solidFill>
              </a:rPr>
              <a:t>.0110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00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29739" name="Text Box 11"/>
          <p:cNvSpPr txBox="1">
            <a:spLocks noChangeArrowheads="1"/>
          </p:cNvSpPr>
          <p:nvPr/>
        </p:nvSpPr>
        <p:spPr bwMode="auto">
          <a:xfrm>
            <a:off x="179388" y="4551511"/>
            <a:ext cx="8785225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4572000" indent="-4572000">
              <a:lnSpc>
                <a:spcPct val="120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</a:rPr>
              <a:t>⑵尾数</a:t>
            </a:r>
            <a:r>
              <a:rPr lang="zh-CN" altLang="en-US" dirty="0">
                <a:solidFill>
                  <a:schemeClr val="accent2"/>
                </a:solidFill>
              </a:rPr>
              <a:t>加</a:t>
            </a:r>
            <a:r>
              <a:rPr lang="zh-CN" altLang="en-US" dirty="0" smtClean="0">
                <a:solidFill>
                  <a:schemeClr val="accent2"/>
                </a:solidFill>
              </a:rPr>
              <a:t>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±M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</a:rPr>
              <a:t>尾数</a:t>
            </a:r>
            <a:r>
              <a:rPr lang="zh-CN" altLang="en-US" dirty="0">
                <a:solidFill>
                  <a:schemeClr val="tx1"/>
                </a:solidFill>
              </a:rPr>
              <a:t>及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附加</a:t>
            </a:r>
            <a:r>
              <a:rPr lang="zh-CN" altLang="en-US" dirty="0">
                <a:solidFill>
                  <a:schemeClr val="tx1"/>
                </a:solidFill>
              </a:rPr>
              <a:t>位一起</a:t>
            </a:r>
            <a:r>
              <a:rPr lang="zh-CN" altLang="en-US" dirty="0" smtClean="0">
                <a:solidFill>
                  <a:schemeClr val="tx1"/>
                </a:solidFill>
              </a:rPr>
              <a:t>运算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0" indent="-4572000">
              <a:lnSpc>
                <a:spcPct val="120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       </a:t>
            </a:r>
            <a:r>
              <a:rPr lang="zh-CN" altLang="en-US" dirty="0" smtClean="0">
                <a:solidFill>
                  <a:srgbClr val="990099"/>
                </a:solidFill>
              </a:rPr>
              <a:t>注意：</a:t>
            </a:r>
            <a:r>
              <a:rPr lang="zh-CN" altLang="en-US" dirty="0" smtClean="0">
                <a:solidFill>
                  <a:schemeClr val="tx1"/>
                </a:solidFill>
              </a:rPr>
              <a:t>结果溢出</a:t>
            </a:r>
            <a:r>
              <a:rPr lang="zh-CN" altLang="en-US" u="sng" dirty="0" smtClean="0">
                <a:solidFill>
                  <a:schemeClr val="tx1"/>
                </a:solidFill>
              </a:rPr>
              <a:t>不算出错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∵可以规格化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329748" name="AutoShape 2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9749" name="AutoShape 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179512" y="5949280"/>
            <a:ext cx="87852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solidFill>
                  <a:srgbClr val="990099"/>
                </a:solidFill>
              </a:rPr>
              <a:t>    解</a:t>
            </a:r>
            <a:r>
              <a:rPr lang="en-US" altLang="zh-CN" dirty="0" smtClean="0">
                <a:solidFill>
                  <a:srgbClr val="990099"/>
                </a:solidFill>
              </a:rPr>
              <a:t>-2</a:t>
            </a:r>
            <a:r>
              <a:rPr lang="zh-CN" altLang="en-US" dirty="0" smtClean="0">
                <a:solidFill>
                  <a:srgbClr val="990099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[M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00.0011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01</a:t>
            </a:r>
            <a:r>
              <a:rPr lang="zh-CN" altLang="en-US" dirty="0" smtClean="0">
                <a:solidFill>
                  <a:schemeClr val="accent2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11.1010 </a:t>
            </a:r>
            <a:r>
              <a:rPr lang="en-US" altLang="zh-CN" dirty="0" smtClean="0">
                <a:solidFill>
                  <a:schemeClr val="accent2"/>
                </a:solidFill>
              </a:rPr>
              <a:t>00</a:t>
            </a:r>
            <a:r>
              <a:rPr lang="zh-CN" altLang="en-US" dirty="0" smtClean="0">
                <a:solidFill>
                  <a:schemeClr val="accent2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11.1001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01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211961" y="5462217"/>
            <a:ext cx="3744415" cy="457446"/>
            <a:chOff x="4499994" y="4987778"/>
            <a:chExt cx="3744415" cy="457446"/>
          </a:xfrm>
        </p:grpSpPr>
        <p:sp>
          <p:nvSpPr>
            <p:cNvPr id="329743" name="Text Box 15"/>
            <p:cNvSpPr txBox="1">
              <a:spLocks noChangeArrowheads="1"/>
            </p:cNvSpPr>
            <p:nvPr/>
          </p:nvSpPr>
          <p:spPr bwMode="auto">
            <a:xfrm flipH="1">
              <a:off x="4932041" y="5085184"/>
              <a:ext cx="3312368" cy="36004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加法器应包容溢出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如双符号位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)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接箭头连接符 20"/>
            <p:cNvCxnSpPr>
              <a:endCxn id="329743" idx="3"/>
            </p:cNvCxnSpPr>
            <p:nvPr/>
          </p:nvCxnSpPr>
          <p:spPr bwMode="auto">
            <a:xfrm>
              <a:off x="4499994" y="4987778"/>
              <a:ext cx="432047" cy="277426"/>
            </a:xfrm>
            <a:prstGeom prst="bentConnector3">
              <a:avLst>
                <a:gd name="adj1" fmla="val 29"/>
              </a:avLst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2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/>
      <p:bldP spid="329738" grpId="0"/>
      <p:bldP spid="329739" grpId="0"/>
      <p:bldP spid="19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4A4F-4B26-40EA-B82E-7CF9965F094D}" type="slidenum">
              <a:rPr lang="en-US" altLang="zh-CN"/>
              <a:pPr/>
              <a:t>91</a:t>
            </a:fld>
            <a:endParaRPr lang="en-US" altLang="zh-CN"/>
          </a:p>
        </p:txBody>
      </p:sp>
      <p:sp>
        <p:nvSpPr>
          <p:cNvPr id="416775" name="Text Box 7"/>
          <p:cNvSpPr txBox="1">
            <a:spLocks noChangeArrowheads="1"/>
          </p:cNvSpPr>
          <p:nvPr/>
        </p:nvSpPr>
        <p:spPr bwMode="auto">
          <a:xfrm>
            <a:off x="179388" y="332656"/>
            <a:ext cx="885710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pPr marL="2960688" indent="-2960688"/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⑶尾数规格化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规格化，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k</a:t>
            </a:r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</a:p>
          <a:p>
            <a:pPr marL="2960688" indent="-2960688"/>
            <a:r>
              <a:rPr lang="en-US" altLang="zh-CN" dirty="0" smtClean="0">
                <a:solidFill>
                  <a:srgbClr val="990099"/>
                </a:solidFill>
              </a:rPr>
              <a:t>        </a:t>
            </a:r>
            <a:r>
              <a:rPr lang="zh-CN" altLang="en-US" dirty="0" smtClean="0">
                <a:solidFill>
                  <a:srgbClr val="990099"/>
                </a:solidFill>
              </a:rPr>
              <a:t>处理方法：</a:t>
            </a:r>
            <a:endParaRPr lang="en-US" altLang="zh-CN" dirty="0" smtClean="0">
              <a:solidFill>
                <a:srgbClr val="990099"/>
              </a:solidFill>
            </a:endParaRPr>
          </a:p>
          <a:p>
            <a:pPr marL="2960688" indent="-2960688"/>
            <a:r>
              <a:rPr lang="en-US" altLang="zh-CN" dirty="0" smtClean="0">
                <a:solidFill>
                  <a:schemeClr val="tx1"/>
                </a:solidFill>
              </a:rPr>
              <a:t>             |M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en-US" altLang="zh-CN" dirty="0">
                <a:solidFill>
                  <a:schemeClr val="tx1"/>
                </a:solidFill>
              </a:rPr>
              <a:t>≥</a:t>
            </a:r>
            <a:r>
              <a:rPr lang="en-US" altLang="zh-CN" dirty="0" smtClean="0">
                <a:solidFill>
                  <a:schemeClr val="tx1"/>
                </a:solidFill>
              </a:rPr>
              <a:t>1.0</a:t>
            </a:r>
            <a:r>
              <a:rPr lang="zh-CN" altLang="en-US" dirty="0" smtClean="0">
                <a:solidFill>
                  <a:schemeClr val="tx1"/>
                </a:solidFill>
              </a:rPr>
              <a:t>时</a:t>
            </a:r>
            <a:r>
              <a:rPr lang="en-US" altLang="zh-CN" dirty="0" smtClean="0">
                <a:solidFill>
                  <a:schemeClr val="tx1"/>
                </a:solidFill>
              </a:rPr>
              <a:t>— 1</a:t>
            </a:r>
            <a:r>
              <a:rPr lang="zh-CN" altLang="en-US" dirty="0">
                <a:solidFill>
                  <a:schemeClr val="tx1"/>
                </a:solidFill>
              </a:rPr>
              <a:t>次右</a:t>
            </a:r>
            <a:r>
              <a:rPr lang="zh-CN" altLang="en-US" dirty="0" smtClean="0">
                <a:solidFill>
                  <a:schemeClr val="tx1"/>
                </a:solidFill>
              </a:rPr>
              <a:t>规               </a:t>
            </a:r>
            <a:r>
              <a:rPr lang="zh-CN" altLang="en-US" baseline="-25000" dirty="0" smtClean="0">
                <a:solidFill>
                  <a:schemeClr val="tx1"/>
                </a:solidFill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</a:rPr>
              <a:t>[</a:t>
            </a:r>
            <a:r>
              <a:rPr lang="en-US" altLang="zh-CN" sz="2000" i="1" dirty="0" smtClean="0">
                <a:solidFill>
                  <a:schemeClr val="tx1"/>
                </a:solidFill>
                <a:latin typeface="+mn-lt"/>
              </a:rPr>
              <a:t>k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1]</a:t>
            </a:r>
            <a:endParaRPr lang="zh-CN" altLang="en-US" sz="1800" dirty="0" smtClean="0">
              <a:solidFill>
                <a:schemeClr val="tx1"/>
              </a:solidFill>
            </a:endParaRPr>
          </a:p>
          <a:p>
            <a:pPr marL="2960688" indent="-2960688"/>
            <a:r>
              <a:rPr lang="zh-CN" altLang="en-US" dirty="0" smtClean="0">
                <a:solidFill>
                  <a:schemeClr val="tx1"/>
                </a:solidFill>
              </a:rPr>
              <a:t>        </a:t>
            </a:r>
            <a:r>
              <a:rPr lang="en-US" altLang="zh-CN" dirty="0" smtClean="0">
                <a:solidFill>
                  <a:schemeClr val="tx1"/>
                </a:solidFill>
              </a:rPr>
              <a:t>0.5≤|M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zh-CN" altLang="en-US" dirty="0" smtClean="0">
                <a:solidFill>
                  <a:schemeClr val="tx1"/>
                </a:solidFill>
              </a:rPr>
              <a:t>＜</a:t>
            </a:r>
            <a:r>
              <a:rPr lang="en-US" altLang="zh-CN" dirty="0" smtClean="0">
                <a:solidFill>
                  <a:schemeClr val="tx1"/>
                </a:solidFill>
              </a:rPr>
              <a:t>1.0</a:t>
            </a:r>
            <a:r>
              <a:rPr lang="zh-CN" altLang="en-US" dirty="0" smtClean="0">
                <a:solidFill>
                  <a:schemeClr val="tx1"/>
                </a:solidFill>
              </a:rPr>
              <a:t>时</a:t>
            </a:r>
            <a:r>
              <a:rPr lang="en-US" altLang="zh-CN" dirty="0" smtClean="0">
                <a:solidFill>
                  <a:schemeClr val="tx1"/>
                </a:solidFill>
              </a:rPr>
              <a:t>— </a:t>
            </a:r>
            <a:r>
              <a:rPr lang="zh-CN" altLang="en-US" dirty="0" smtClean="0">
                <a:solidFill>
                  <a:schemeClr val="tx1"/>
                </a:solidFill>
              </a:rPr>
              <a:t>无操作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已为规格化数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[</a:t>
            </a:r>
            <a:r>
              <a:rPr lang="en-US" altLang="zh-CN" sz="2000" i="1" dirty="0" smtClean="0">
                <a:solidFill>
                  <a:schemeClr val="tx1"/>
                </a:solidFill>
                <a:latin typeface="+mn-lt"/>
              </a:rPr>
              <a:t>k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0]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marL="3052763" indent="-3052763"/>
            <a:r>
              <a:rPr lang="zh-CN" altLang="en-US" dirty="0" smtClean="0">
                <a:solidFill>
                  <a:schemeClr val="tx1"/>
                </a:solidFill>
              </a:rPr>
              <a:t>             </a:t>
            </a:r>
            <a:r>
              <a:rPr lang="en-US" altLang="zh-CN" dirty="0" smtClean="0">
                <a:solidFill>
                  <a:schemeClr val="tx1"/>
                </a:solidFill>
              </a:rPr>
              <a:t>|M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 smtClean="0">
                <a:solidFill>
                  <a:schemeClr val="tx1"/>
                </a:solidFill>
              </a:rPr>
              <a:t>0.5</a:t>
            </a:r>
            <a:r>
              <a:rPr lang="zh-CN" altLang="en-US" dirty="0" smtClean="0">
                <a:solidFill>
                  <a:schemeClr val="tx1"/>
                </a:solidFill>
              </a:rPr>
              <a:t>时</a:t>
            </a:r>
            <a:r>
              <a:rPr lang="en-US" altLang="zh-CN" dirty="0" smtClean="0">
                <a:solidFill>
                  <a:schemeClr val="tx1"/>
                </a:solidFill>
              </a:rPr>
              <a:t>— 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x</a:t>
            </a:r>
            <a:r>
              <a:rPr lang="zh-CN" altLang="en-US" dirty="0" smtClean="0">
                <a:solidFill>
                  <a:schemeClr val="tx1"/>
                </a:solidFill>
              </a:rPr>
              <a:t>次</a:t>
            </a:r>
            <a:r>
              <a:rPr lang="zh-CN" altLang="en-US" dirty="0">
                <a:solidFill>
                  <a:schemeClr val="tx1"/>
                </a:solidFill>
              </a:rPr>
              <a:t>左</a:t>
            </a:r>
            <a:r>
              <a:rPr lang="zh-CN" altLang="en-US" dirty="0" smtClean="0">
                <a:solidFill>
                  <a:schemeClr val="tx1"/>
                </a:solidFill>
              </a:rPr>
              <a:t>规、直到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zh-CN" altLang="en-US" dirty="0" smtClean="0">
                <a:solidFill>
                  <a:schemeClr val="tx1"/>
                </a:solidFill>
              </a:rPr>
              <a:t>≥</a:t>
            </a:r>
            <a:r>
              <a:rPr lang="en-US" altLang="zh-CN" dirty="0">
                <a:solidFill>
                  <a:schemeClr val="tx1"/>
                </a:solidFill>
              </a:rPr>
              <a:t>0.5 </a:t>
            </a:r>
            <a:r>
              <a:rPr lang="en-US" altLang="zh-CN" sz="2000" dirty="0" smtClean="0">
                <a:solidFill>
                  <a:schemeClr val="tx1"/>
                </a:solidFill>
              </a:rPr>
              <a:t>[</a:t>
            </a:r>
            <a:r>
              <a:rPr lang="en-US" altLang="zh-CN" sz="2000" i="1" dirty="0" smtClean="0">
                <a:solidFill>
                  <a:schemeClr val="tx1"/>
                </a:solidFill>
                <a:latin typeface="+mn-lt"/>
              </a:rPr>
              <a:t>k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-</a:t>
            </a:r>
            <a:r>
              <a:rPr lang="en-US" altLang="zh-CN" sz="2000" i="1" dirty="0" smtClean="0">
                <a:solidFill>
                  <a:schemeClr val="tx1"/>
                </a:solidFill>
                <a:latin typeface="+mn-lt"/>
              </a:rPr>
              <a:t>x</a:t>
            </a:r>
            <a:r>
              <a:rPr lang="en-US" altLang="zh-CN" sz="2000" dirty="0" smtClean="0">
                <a:solidFill>
                  <a:schemeClr val="tx1"/>
                </a:solidFill>
              </a:rPr>
              <a:t>]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16777" name="Text Box 9"/>
          <p:cNvSpPr txBox="1">
            <a:spLocks noChangeArrowheads="1"/>
          </p:cNvSpPr>
          <p:nvPr/>
        </p:nvSpPr>
        <p:spPr bwMode="auto">
          <a:xfrm>
            <a:off x="179388" y="263691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4310063" indent="-4310063"/>
            <a:r>
              <a:rPr lang="en-US" altLang="zh-CN" dirty="0" smtClean="0">
                <a:solidFill>
                  <a:srgbClr val="990099"/>
                </a:solidFill>
              </a:rPr>
              <a:t>        </a:t>
            </a:r>
            <a:r>
              <a:rPr lang="zh-CN" altLang="en-US" dirty="0" smtClean="0">
                <a:solidFill>
                  <a:srgbClr val="990099"/>
                </a:solidFill>
              </a:rPr>
              <a:t>注意：</a:t>
            </a:r>
            <a:r>
              <a:rPr lang="zh-CN" altLang="en-US" dirty="0" smtClean="0">
                <a:solidFill>
                  <a:schemeClr val="tx1"/>
                </a:solidFill>
              </a:rPr>
              <a:t>①左移及右移均为</a:t>
            </a:r>
            <a:r>
              <a:rPr lang="zh-CN" altLang="en-US" u="sng" dirty="0" smtClean="0">
                <a:solidFill>
                  <a:schemeClr val="tx1"/>
                </a:solidFill>
              </a:rPr>
              <a:t>算术移位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6778" name="Text Box 10"/>
          <p:cNvSpPr txBox="1">
            <a:spLocks noChangeArrowheads="1"/>
          </p:cNvSpPr>
          <p:nvPr/>
        </p:nvSpPr>
        <p:spPr bwMode="auto">
          <a:xfrm>
            <a:off x="179388" y="313341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4310063" indent="-4310063"/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 smtClean="0">
                <a:solidFill>
                  <a:schemeClr val="tx1"/>
                </a:solidFill>
              </a:rPr>
              <a:t>      ②</a:t>
            </a:r>
            <a:r>
              <a:rPr lang="zh-CN" altLang="en-US" u="sng" dirty="0">
                <a:solidFill>
                  <a:schemeClr val="tx1"/>
                </a:solidFill>
              </a:rPr>
              <a:t>原码</a:t>
            </a:r>
            <a:r>
              <a:rPr lang="zh-CN" altLang="en-US" dirty="0">
                <a:solidFill>
                  <a:schemeClr val="tx1"/>
                </a:solidFill>
              </a:rPr>
              <a:t>规格化数的</a:t>
            </a:r>
            <a:r>
              <a:rPr lang="zh-CN" altLang="en-US" u="sng" dirty="0">
                <a:solidFill>
                  <a:schemeClr val="tx1"/>
                </a:solidFill>
              </a:rPr>
              <a:t>最高数值位为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marL="4310063" indent="-4310063"/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zh-CN" altLang="en-US" dirty="0" smtClean="0">
                <a:solidFill>
                  <a:schemeClr val="tx1"/>
                </a:solidFill>
              </a:rPr>
              <a:t>        </a:t>
            </a:r>
            <a:r>
              <a:rPr lang="zh-CN" altLang="en-US" u="sng" dirty="0">
                <a:solidFill>
                  <a:schemeClr val="tx1"/>
                </a:solidFill>
              </a:rPr>
              <a:t>补码</a:t>
            </a:r>
            <a:r>
              <a:rPr lang="zh-CN" altLang="en-US" dirty="0">
                <a:solidFill>
                  <a:schemeClr val="tx1"/>
                </a:solidFill>
              </a:rPr>
              <a:t>规格化数的</a:t>
            </a:r>
            <a:r>
              <a:rPr lang="zh-CN" altLang="en-US" u="sng" dirty="0">
                <a:solidFill>
                  <a:schemeClr val="tx1"/>
                </a:solidFill>
              </a:rPr>
              <a:t>最高数值位与符号相反</a:t>
            </a:r>
          </a:p>
        </p:txBody>
      </p:sp>
      <p:sp>
        <p:nvSpPr>
          <p:cNvPr id="416779" name="Text Box 11"/>
          <p:cNvSpPr txBox="1">
            <a:spLocks noChangeArrowheads="1"/>
          </p:cNvSpPr>
          <p:nvPr/>
        </p:nvSpPr>
        <p:spPr bwMode="auto">
          <a:xfrm>
            <a:off x="179388" y="407707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解</a:t>
            </a:r>
            <a:r>
              <a:rPr lang="en-US" altLang="zh-CN" dirty="0" smtClean="0">
                <a:solidFill>
                  <a:srgbClr val="990099"/>
                </a:solidFill>
              </a:rPr>
              <a:t>-3</a:t>
            </a:r>
            <a:r>
              <a:rPr lang="zh-CN" altLang="en-US" dirty="0" smtClean="0">
                <a:solidFill>
                  <a:srgbClr val="990099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因</a:t>
            </a:r>
            <a:r>
              <a:rPr lang="en-US" altLang="zh-CN" dirty="0" smtClean="0">
                <a:solidFill>
                  <a:schemeClr val="tx1"/>
                </a:solidFill>
              </a:rPr>
              <a:t>[E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11.1001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01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</a:t>
            </a:r>
            <a:r>
              <a:rPr lang="zh-CN" altLang="en-US" dirty="0" smtClean="0">
                <a:solidFill>
                  <a:schemeClr val="tx1"/>
                </a:solidFill>
              </a:rPr>
              <a:t>故需左规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次，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11.001</a:t>
            </a:r>
            <a:r>
              <a:rPr lang="en-US" altLang="zh-CN" dirty="0" smtClean="0">
                <a:solidFill>
                  <a:schemeClr val="accent2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[E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00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16780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6781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2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1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7" grpId="0"/>
      <p:bldP spid="416778" grpId="0"/>
      <p:bldP spid="416779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167A-F375-4095-89D4-CE8E39B16F54}" type="slidenum">
              <a:rPr lang="en-US" altLang="zh-CN"/>
              <a:pPr/>
              <a:t>92</a:t>
            </a:fld>
            <a:endParaRPr lang="en-US" altLang="zh-CN" dirty="0"/>
          </a:p>
        </p:txBody>
      </p:sp>
      <p:sp>
        <p:nvSpPr>
          <p:cNvPr id="328715" name="Text Box 11"/>
          <p:cNvSpPr txBox="1">
            <a:spLocks noChangeArrowheads="1"/>
          </p:cNvSpPr>
          <p:nvPr/>
        </p:nvSpPr>
        <p:spPr bwMode="auto">
          <a:xfrm>
            <a:off x="179388" y="42673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4035425" indent="-4035425"/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⑷尾数舍入</a:t>
            </a:r>
            <a:r>
              <a:rPr lang="en-US" altLang="zh-CN" dirty="0" smtClean="0">
                <a:solidFill>
                  <a:schemeClr val="accent2"/>
                </a:solidFill>
              </a:rPr>
              <a:t>— 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＋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为</a:t>
            </a:r>
            <a:r>
              <a:rPr lang="zh-CN" altLang="en-US" dirty="0" smtClean="0">
                <a:solidFill>
                  <a:schemeClr val="tx1"/>
                </a:solidFill>
              </a:rPr>
              <a:t>根据附加位得到的值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28716" name="Text Box 12"/>
          <p:cNvSpPr txBox="1">
            <a:spLocks noChangeArrowheads="1"/>
          </p:cNvSpPr>
          <p:nvPr/>
        </p:nvSpPr>
        <p:spPr bwMode="auto">
          <a:xfrm>
            <a:off x="179388" y="908720"/>
            <a:ext cx="878522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4035425" indent="-4035425"/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en-US" altLang="zh-CN" dirty="0" smtClean="0">
                <a:solidFill>
                  <a:srgbClr val="990099"/>
                </a:solidFill>
              </a:rPr>
              <a:t> </a:t>
            </a:r>
            <a:r>
              <a:rPr lang="zh-CN" altLang="en-US" dirty="0" smtClean="0">
                <a:solidFill>
                  <a:srgbClr val="990099"/>
                </a:solidFill>
              </a:rPr>
              <a:t>舍入方法：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系统</a:t>
            </a:r>
            <a:r>
              <a:rPr lang="zh-CN" altLang="en-US" sz="2000" dirty="0" smtClean="0">
                <a:solidFill>
                  <a:schemeClr val="tx1"/>
                </a:solidFill>
              </a:rPr>
              <a:t>结构确定方法，</a:t>
            </a:r>
            <a:r>
              <a:rPr lang="zh-CN" altLang="en-US" sz="2000" dirty="0">
                <a:solidFill>
                  <a:schemeClr val="tx1"/>
                </a:solidFill>
              </a:rPr>
              <a:t>计算机组</a:t>
            </a:r>
            <a:r>
              <a:rPr lang="zh-CN" altLang="en-US" sz="2000" dirty="0" smtClean="0">
                <a:solidFill>
                  <a:schemeClr val="tx1"/>
                </a:solidFill>
              </a:rPr>
              <a:t>成负责实现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4035425" indent="-4035425"/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zh-CN" altLang="en-US" dirty="0" smtClean="0">
                <a:solidFill>
                  <a:schemeClr val="tx1"/>
                </a:solidFill>
              </a:rPr>
              <a:t>  截断</a:t>
            </a:r>
            <a:r>
              <a:rPr lang="zh-CN" altLang="en-US" dirty="0">
                <a:solidFill>
                  <a:schemeClr val="tx1"/>
                </a:solidFill>
              </a:rPr>
              <a:t>法</a:t>
            </a:r>
            <a:r>
              <a:rPr lang="en-US" altLang="zh-CN" dirty="0">
                <a:solidFill>
                  <a:schemeClr val="tx1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尾数</a:t>
            </a:r>
            <a:r>
              <a:rPr lang="zh-CN" altLang="en-US" u="sng" dirty="0" smtClean="0">
                <a:solidFill>
                  <a:schemeClr val="tx1"/>
                </a:solidFill>
              </a:rPr>
              <a:t>不变</a:t>
            </a:r>
            <a:r>
              <a:rPr lang="zh-CN" altLang="en-US" dirty="0" smtClean="0">
                <a:solidFill>
                  <a:schemeClr val="tx1"/>
                </a:solidFill>
              </a:rPr>
              <a:t>       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[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0]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4035425" indent="-4035425"/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zh-CN" altLang="en-US" dirty="0" smtClean="0">
                <a:solidFill>
                  <a:schemeClr val="tx1"/>
                </a:solidFill>
              </a:rPr>
              <a:t>  恒</a:t>
            </a:r>
            <a:r>
              <a:rPr lang="zh-CN" altLang="en-US" dirty="0">
                <a:solidFill>
                  <a:schemeClr val="tx1"/>
                </a:solidFill>
              </a:rPr>
              <a:t>置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法</a:t>
            </a:r>
            <a:r>
              <a:rPr lang="en-US" altLang="zh-CN" dirty="0">
                <a:solidFill>
                  <a:schemeClr val="tx1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将尾数</a:t>
            </a:r>
            <a:r>
              <a:rPr lang="zh-CN" altLang="en-US" dirty="0" smtClean="0">
                <a:solidFill>
                  <a:schemeClr val="tx1"/>
                </a:solidFill>
              </a:rPr>
              <a:t>末位</a:t>
            </a:r>
            <a:r>
              <a:rPr lang="zh-CN" altLang="en-US" u="sng" dirty="0" smtClean="0">
                <a:solidFill>
                  <a:schemeClr val="tx1"/>
                </a:solidFill>
              </a:rPr>
              <a:t>置</a:t>
            </a:r>
            <a:r>
              <a:rPr lang="zh-CN" altLang="en-US" u="sng" dirty="0">
                <a:solidFill>
                  <a:schemeClr val="tx1"/>
                </a:solidFill>
              </a:rPr>
              <a:t>为</a:t>
            </a:r>
            <a:r>
              <a:rPr lang="en-US" altLang="zh-CN" u="sng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[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(M</a:t>
            </a:r>
            <a:r>
              <a:rPr lang="en-US" altLang="zh-CN" sz="2000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sz="2000" baseline="-20000" dirty="0" smtClean="0">
                <a:solidFill>
                  <a:schemeClr val="tx1"/>
                </a:solidFill>
              </a:rPr>
              <a:t>F</a:t>
            </a:r>
            <a:r>
              <a:rPr lang="zh-CN" altLang="en-US" sz="2000" baseline="-20000" dirty="0" smtClean="0">
                <a:solidFill>
                  <a:schemeClr val="tx1"/>
                </a:solidFill>
              </a:rPr>
              <a:t>末</a:t>
            </a:r>
            <a:r>
              <a:rPr lang="en-US" altLang="zh-CN" sz="2000" dirty="0" smtClean="0">
                <a:solidFill>
                  <a:schemeClr val="tx1"/>
                </a:solidFill>
              </a:rPr>
              <a:t>=1)? 0:1]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4035425" indent="-4035425"/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zh-CN" altLang="en-US" dirty="0" smtClean="0">
                <a:solidFill>
                  <a:schemeClr val="tx1"/>
                </a:solidFill>
              </a:rPr>
              <a:t>  舍入</a:t>
            </a:r>
            <a:r>
              <a:rPr lang="zh-CN" altLang="en-US" dirty="0">
                <a:solidFill>
                  <a:schemeClr val="tx1"/>
                </a:solidFill>
              </a:rPr>
              <a:t>法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附加位最高位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真值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入</a:t>
            </a:r>
            <a:r>
              <a:rPr lang="zh-CN" altLang="en-US" dirty="0" smtClean="0">
                <a:solidFill>
                  <a:schemeClr val="tx1"/>
                </a:solidFill>
              </a:rPr>
              <a:t>，否则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舍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</a:endParaRPr>
          </a:p>
          <a:p>
            <a:pPr marL="3409950" indent="-3409950"/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zh-CN" altLang="en-US" dirty="0" smtClean="0">
                <a:solidFill>
                  <a:schemeClr val="tx1"/>
                </a:solidFill>
              </a:rPr>
              <a:t>  查表</a:t>
            </a:r>
            <a:r>
              <a:rPr lang="zh-CN" altLang="en-US" dirty="0">
                <a:solidFill>
                  <a:schemeClr val="tx1"/>
                </a:solidFill>
              </a:rPr>
              <a:t>舍入法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用尾数末尾几位及附加</a:t>
            </a:r>
            <a:r>
              <a:rPr lang="zh-CN" altLang="en-US" dirty="0">
                <a:solidFill>
                  <a:schemeClr val="tx1"/>
                </a:solidFill>
              </a:rPr>
              <a:t>位</a:t>
            </a:r>
            <a:r>
              <a:rPr lang="zh-CN" altLang="en-US" dirty="0" smtClean="0">
                <a:solidFill>
                  <a:schemeClr val="tx1"/>
                </a:solidFill>
              </a:rPr>
              <a:t>查表，决定采用</a:t>
            </a:r>
            <a:r>
              <a:rPr lang="zh-CN" altLang="en-US" dirty="0">
                <a:solidFill>
                  <a:schemeClr val="tx1"/>
                </a:solidFill>
              </a:rPr>
              <a:t>恒置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法或舍入</a:t>
            </a:r>
            <a:r>
              <a:rPr lang="zh-CN" altLang="en-US" dirty="0">
                <a:solidFill>
                  <a:schemeClr val="tx1"/>
                </a:solidFill>
              </a:rPr>
              <a:t>法</a:t>
            </a:r>
          </a:p>
        </p:txBody>
      </p:sp>
      <p:sp>
        <p:nvSpPr>
          <p:cNvPr id="328717" name="Text Box 13"/>
          <p:cNvSpPr txBox="1">
            <a:spLocks noChangeArrowheads="1"/>
          </p:cNvSpPr>
          <p:nvPr/>
        </p:nvSpPr>
        <p:spPr bwMode="auto">
          <a:xfrm>
            <a:off x="179388" y="3671987"/>
            <a:ext cx="8785225" cy="96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en-US" altLang="zh-CN" dirty="0" smtClean="0">
                <a:solidFill>
                  <a:srgbClr val="990099"/>
                </a:solidFill>
              </a:rPr>
              <a:t> </a:t>
            </a:r>
            <a:r>
              <a:rPr lang="zh-CN" altLang="en-US" dirty="0" smtClean="0">
                <a:solidFill>
                  <a:srgbClr val="990099"/>
                </a:solidFill>
              </a:rPr>
              <a:t>注意：</a:t>
            </a:r>
            <a:r>
              <a:rPr lang="zh-CN" altLang="en-US" dirty="0">
                <a:solidFill>
                  <a:schemeClr val="tx1"/>
                </a:solidFill>
              </a:rPr>
              <a:t>①舍入</a:t>
            </a:r>
            <a:r>
              <a:rPr lang="zh-CN" altLang="en-US" u="sng" dirty="0"/>
              <a:t>针对真值</a:t>
            </a:r>
            <a:r>
              <a:rPr lang="zh-CN" altLang="en-US" dirty="0">
                <a:solidFill>
                  <a:schemeClr val="tx1"/>
                </a:solidFill>
              </a:rPr>
              <a:t>，舍使</a:t>
            </a:r>
            <a:r>
              <a:rPr lang="en-US" altLang="zh-CN" dirty="0">
                <a:solidFill>
                  <a:schemeClr val="tx1"/>
                </a:solidFill>
              </a:rPr>
              <a:t>|M|</a:t>
            </a:r>
            <a:r>
              <a:rPr lang="zh-CN" altLang="en-US" dirty="0">
                <a:solidFill>
                  <a:schemeClr val="tx1"/>
                </a:solidFill>
              </a:rPr>
              <a:t>变小、入使</a:t>
            </a:r>
            <a:r>
              <a:rPr lang="en-US" altLang="zh-CN" dirty="0">
                <a:solidFill>
                  <a:schemeClr val="tx1"/>
                </a:solidFill>
              </a:rPr>
              <a:t>|M|</a:t>
            </a:r>
            <a:r>
              <a:rPr lang="zh-CN" altLang="en-US" dirty="0">
                <a:solidFill>
                  <a:schemeClr val="tx1"/>
                </a:solidFill>
              </a:rPr>
              <a:t>变大</a:t>
            </a: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                    </a:t>
            </a:r>
            <a:r>
              <a:rPr lang="zh-CN" altLang="en-US" sz="2200" dirty="0" smtClean="0">
                <a:solidFill>
                  <a:schemeClr val="tx1"/>
                </a:solidFill>
              </a:rPr>
              <a:t>    </a:t>
            </a:r>
            <a:r>
              <a:rPr lang="zh-CN" altLang="en-US" sz="2200" b="0" dirty="0">
                <a:solidFill>
                  <a:schemeClr val="tx1"/>
                </a:solidFill>
              </a:rPr>
              <a:t>└</a:t>
            </a:r>
            <a:r>
              <a:rPr lang="zh-CN" altLang="en-US" sz="2200" dirty="0">
                <a:solidFill>
                  <a:schemeClr val="tx1"/>
                </a:solidFill>
              </a:rPr>
              <a:t>→不同码制的规则不同</a:t>
            </a:r>
          </a:p>
        </p:txBody>
      </p:sp>
      <p:sp>
        <p:nvSpPr>
          <p:cNvPr id="328718" name="Text Box 14"/>
          <p:cNvSpPr txBox="1">
            <a:spLocks noChangeArrowheads="1"/>
          </p:cNvSpPr>
          <p:nvPr/>
        </p:nvSpPr>
        <p:spPr bwMode="auto">
          <a:xfrm>
            <a:off x="179388" y="450912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</a:rPr>
              <a:t>②</a:t>
            </a:r>
            <a:r>
              <a:rPr lang="zh-CN" altLang="en-US" dirty="0">
                <a:solidFill>
                  <a:schemeClr val="tx1"/>
                </a:solidFill>
              </a:rPr>
              <a:t>舍入导致</a:t>
            </a:r>
            <a:r>
              <a:rPr lang="zh-CN" altLang="en-US" dirty="0" smtClean="0">
                <a:solidFill>
                  <a:schemeClr val="tx1"/>
                </a:solidFill>
              </a:rPr>
              <a:t>尾数溢出</a:t>
            </a:r>
            <a:r>
              <a:rPr lang="zh-CN" altLang="en-US" dirty="0">
                <a:solidFill>
                  <a:schemeClr val="tx1"/>
                </a:solidFill>
              </a:rPr>
              <a:t>时，</a:t>
            </a:r>
            <a:r>
              <a:rPr lang="zh-CN" altLang="en-US" dirty="0" smtClean="0">
                <a:solidFill>
                  <a:schemeClr val="tx1"/>
                </a:solidFill>
              </a:rPr>
              <a:t>需进行</a:t>
            </a:r>
            <a:r>
              <a:rPr lang="zh-CN" altLang="en-US" u="sng" dirty="0" smtClean="0">
                <a:solidFill>
                  <a:schemeClr val="tx1"/>
                </a:solidFill>
              </a:rPr>
              <a:t>规格化</a:t>
            </a:r>
            <a:r>
              <a:rPr lang="en-US" altLang="zh-CN" sz="2000" dirty="0" smtClean="0">
                <a:solidFill>
                  <a:schemeClr val="tx1"/>
                </a:solidFill>
              </a:rPr>
              <a:t>(1</a:t>
            </a:r>
            <a:r>
              <a:rPr lang="zh-CN" altLang="en-US" sz="2000" dirty="0">
                <a:solidFill>
                  <a:schemeClr val="tx1"/>
                </a:solidFill>
              </a:rPr>
              <a:t>次右</a:t>
            </a:r>
            <a:r>
              <a:rPr lang="zh-CN" altLang="en-US" sz="2000" dirty="0" smtClean="0">
                <a:solidFill>
                  <a:schemeClr val="tx1"/>
                </a:solidFill>
              </a:rPr>
              <a:t>规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u="sng" dirty="0">
              <a:solidFill>
                <a:schemeClr val="tx1"/>
              </a:solidFill>
            </a:endParaRPr>
          </a:p>
        </p:txBody>
      </p:sp>
      <p:sp>
        <p:nvSpPr>
          <p:cNvPr id="328719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720" name="AutoShape 1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722" name="AutoShape 1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79388" y="501317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解</a:t>
            </a:r>
            <a:r>
              <a:rPr lang="en-US" altLang="zh-CN" dirty="0" smtClean="0">
                <a:solidFill>
                  <a:srgbClr val="990099"/>
                </a:solidFill>
              </a:rPr>
              <a:t>-4</a:t>
            </a:r>
            <a:r>
              <a:rPr lang="zh-CN" altLang="en-US" dirty="0" smtClean="0">
                <a:solidFill>
                  <a:srgbClr val="990099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因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11.0010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[E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为负数，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</a:t>
            </a:r>
            <a:r>
              <a:rPr lang="zh-CN" altLang="en-US" dirty="0" smtClean="0">
                <a:solidFill>
                  <a:schemeClr val="tx1"/>
                </a:solidFill>
              </a:rPr>
              <a:t>附加位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应选择</a:t>
            </a:r>
            <a:r>
              <a:rPr lang="zh-CN" altLang="en-US" u="sng" dirty="0" smtClean="0">
                <a:solidFill>
                  <a:schemeClr val="tx1"/>
                </a:solidFill>
              </a:rPr>
              <a:t>舍</a:t>
            </a:r>
            <a:r>
              <a:rPr lang="zh-CN" altLang="en-US" dirty="0" smtClean="0">
                <a:solidFill>
                  <a:schemeClr val="tx1"/>
                </a:solidFill>
              </a:rPr>
              <a:t>，故</a:t>
            </a:r>
            <a:r>
              <a:rPr lang="en-US" altLang="zh-CN" dirty="0" smtClean="0">
                <a:solidFill>
                  <a:schemeClr val="tx1"/>
                </a:solidFill>
              </a:rPr>
              <a:t>[M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11.0010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10        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2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16" grpId="0"/>
      <p:bldP spid="328717" grpId="0"/>
      <p:bldP spid="328718" grpId="0"/>
      <p:bldP spid="11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84B9-2974-41C0-827B-43042A8B9AAA}" type="slidenum">
              <a:rPr lang="en-US" altLang="zh-CN"/>
              <a:pPr/>
              <a:t>93</a:t>
            </a:fld>
            <a:endParaRPr lang="en-US" altLang="zh-CN"/>
          </a:p>
        </p:txBody>
      </p:sp>
      <p:sp>
        <p:nvSpPr>
          <p:cNvPr id="326658" name="Text Box 2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4035425" indent="-4035425"/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⑸溢出判断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判断阶码是否上溢或下溢，并处理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035425" indent="-4035425"/>
            <a:r>
              <a:rPr lang="zh-CN" altLang="en-US" dirty="0">
                <a:solidFill>
                  <a:srgbClr val="990099"/>
                </a:solidFill>
              </a:rPr>
              <a:t> </a:t>
            </a:r>
            <a:r>
              <a:rPr lang="zh-CN" altLang="en-US" dirty="0" smtClean="0">
                <a:solidFill>
                  <a:srgbClr val="990099"/>
                </a:solidFill>
              </a:rPr>
              <a:t>      判断</a:t>
            </a:r>
            <a:r>
              <a:rPr lang="zh-CN" altLang="en-US" dirty="0">
                <a:solidFill>
                  <a:srgbClr val="990099"/>
                </a:solidFill>
              </a:rPr>
              <a:t>方法：</a:t>
            </a:r>
            <a:r>
              <a:rPr lang="zh-CN" altLang="en-US" dirty="0">
                <a:solidFill>
                  <a:schemeClr val="tx1"/>
                </a:solidFill>
              </a:rPr>
              <a:t>与阶的运算方法有关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如单</a:t>
            </a:r>
            <a:r>
              <a:rPr lang="en-US" altLang="zh-CN" sz="2000" dirty="0" smtClean="0">
                <a:solidFill>
                  <a:schemeClr val="tx1"/>
                </a:solidFill>
              </a:rPr>
              <a:t>/</a:t>
            </a:r>
            <a:r>
              <a:rPr lang="zh-CN" altLang="en-US" sz="2000" dirty="0" smtClean="0">
                <a:solidFill>
                  <a:schemeClr val="tx1"/>
                </a:solidFill>
              </a:rPr>
              <a:t>双符号位及码制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26704" name="Group 48"/>
          <p:cNvGrpSpPr>
            <a:grpSpLocks/>
          </p:cNvGrpSpPr>
          <p:nvPr/>
        </p:nvGrpSpPr>
        <p:grpSpPr bwMode="auto">
          <a:xfrm>
            <a:off x="1474986" y="2780928"/>
            <a:ext cx="7129462" cy="792162"/>
            <a:chOff x="748" y="2205"/>
            <a:chExt cx="4491" cy="499"/>
          </a:xfrm>
        </p:grpSpPr>
        <p:sp>
          <p:nvSpPr>
            <p:cNvPr id="326682" name="Text Box 26"/>
            <p:cNvSpPr txBox="1">
              <a:spLocks noChangeArrowheads="1"/>
            </p:cNvSpPr>
            <p:nvPr/>
          </p:nvSpPr>
          <p:spPr bwMode="auto">
            <a:xfrm>
              <a:off x="1565" y="2438"/>
              <a:ext cx="1088" cy="22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</a:rPr>
                <a:t>负数区</a:t>
              </a:r>
            </a:p>
          </p:txBody>
        </p:sp>
        <p:sp>
          <p:nvSpPr>
            <p:cNvPr id="326683" name="Text Box 27"/>
            <p:cNvSpPr txBox="1">
              <a:spLocks noChangeArrowheads="1"/>
            </p:cNvSpPr>
            <p:nvPr/>
          </p:nvSpPr>
          <p:spPr bwMode="auto">
            <a:xfrm>
              <a:off x="2653" y="2437"/>
              <a:ext cx="726" cy="22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机器零</a:t>
              </a:r>
            </a:p>
          </p:txBody>
        </p:sp>
        <p:sp>
          <p:nvSpPr>
            <p:cNvPr id="326684" name="Line 28"/>
            <p:cNvSpPr>
              <a:spLocks noChangeShapeType="1"/>
            </p:cNvSpPr>
            <p:nvPr/>
          </p:nvSpPr>
          <p:spPr bwMode="auto">
            <a:xfrm>
              <a:off x="3016" y="2614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687" name="Text Box 31"/>
            <p:cNvSpPr txBox="1">
              <a:spLocks noChangeArrowheads="1"/>
            </p:cNvSpPr>
            <p:nvPr/>
          </p:nvSpPr>
          <p:spPr bwMode="auto">
            <a:xfrm>
              <a:off x="3379" y="2438"/>
              <a:ext cx="1089" cy="22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</a:rPr>
                <a:t>正数区</a:t>
              </a:r>
            </a:p>
          </p:txBody>
        </p:sp>
        <p:sp>
          <p:nvSpPr>
            <p:cNvPr id="326688" name="Line 32"/>
            <p:cNvSpPr>
              <a:spLocks noChangeShapeType="1"/>
            </p:cNvSpPr>
            <p:nvPr/>
          </p:nvSpPr>
          <p:spPr bwMode="auto">
            <a:xfrm>
              <a:off x="2653" y="2205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689" name="Line 33"/>
            <p:cNvSpPr>
              <a:spLocks noChangeShapeType="1"/>
            </p:cNvSpPr>
            <p:nvPr/>
          </p:nvSpPr>
          <p:spPr bwMode="auto">
            <a:xfrm>
              <a:off x="3379" y="2205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690" name="Line 34"/>
            <p:cNvSpPr>
              <a:spLocks noChangeShapeType="1"/>
            </p:cNvSpPr>
            <p:nvPr/>
          </p:nvSpPr>
          <p:spPr bwMode="auto">
            <a:xfrm>
              <a:off x="4468" y="2205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691" name="Line 35"/>
            <p:cNvSpPr>
              <a:spLocks noChangeShapeType="1"/>
            </p:cNvSpPr>
            <p:nvPr/>
          </p:nvSpPr>
          <p:spPr bwMode="auto">
            <a:xfrm>
              <a:off x="1565" y="2205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26699" name="Group 43"/>
            <p:cNvGrpSpPr>
              <a:grpSpLocks/>
            </p:cNvGrpSpPr>
            <p:nvPr/>
          </p:nvGrpSpPr>
          <p:grpSpPr bwMode="auto">
            <a:xfrm>
              <a:off x="839" y="2251"/>
              <a:ext cx="4353" cy="408"/>
              <a:chOff x="976" y="1389"/>
              <a:chExt cx="4353" cy="408"/>
            </a:xfrm>
          </p:grpSpPr>
          <p:sp>
            <p:nvSpPr>
              <p:cNvPr id="326700" name="Text Box 44"/>
              <p:cNvSpPr txBox="1">
                <a:spLocks noChangeArrowheads="1"/>
              </p:cNvSpPr>
              <p:nvPr/>
            </p:nvSpPr>
            <p:spPr bwMode="auto">
              <a:xfrm>
                <a:off x="2789" y="1389"/>
                <a:ext cx="726" cy="182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0" rIns="1800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2000">
                    <a:solidFill>
                      <a:schemeClr val="tx1"/>
                    </a:solidFill>
                    <a:latin typeface="Times New Roman" pitchFamily="18" charset="0"/>
                  </a:rPr>
                  <a:t>下溢区</a:t>
                </a:r>
              </a:p>
            </p:txBody>
          </p:sp>
          <p:sp>
            <p:nvSpPr>
              <p:cNvPr id="326701" name="Text Box 45"/>
              <p:cNvSpPr txBox="1">
                <a:spLocks noChangeArrowheads="1"/>
              </p:cNvSpPr>
              <p:nvPr/>
            </p:nvSpPr>
            <p:spPr bwMode="auto">
              <a:xfrm>
                <a:off x="4610" y="1389"/>
                <a:ext cx="719" cy="408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0" rIns="1800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2000">
                    <a:solidFill>
                      <a:schemeClr val="tx1"/>
                    </a:solidFill>
                  </a:rPr>
                  <a:t>正上溢区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(+∞)</a:t>
                </a:r>
              </a:p>
            </p:txBody>
          </p:sp>
          <p:sp>
            <p:nvSpPr>
              <p:cNvPr id="326702" name="Text Box 46"/>
              <p:cNvSpPr txBox="1">
                <a:spLocks noChangeArrowheads="1"/>
              </p:cNvSpPr>
              <p:nvPr/>
            </p:nvSpPr>
            <p:spPr bwMode="auto">
              <a:xfrm>
                <a:off x="976" y="1389"/>
                <a:ext cx="719" cy="408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0" rIns="1800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负上溢区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(-∞)</a:t>
                </a:r>
              </a:p>
            </p:txBody>
          </p:sp>
        </p:grpSp>
        <p:sp>
          <p:nvSpPr>
            <p:cNvPr id="326703" name="Line 47"/>
            <p:cNvSpPr>
              <a:spLocks noChangeShapeType="1"/>
            </p:cNvSpPr>
            <p:nvPr/>
          </p:nvSpPr>
          <p:spPr bwMode="auto">
            <a:xfrm flipV="1">
              <a:off x="748" y="2658"/>
              <a:ext cx="44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6709" name="AutoShape 5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52"/>
          <p:cNvSpPr txBox="1">
            <a:spLocks noChangeArrowheads="1"/>
          </p:cNvSpPr>
          <p:nvPr/>
        </p:nvSpPr>
        <p:spPr bwMode="auto">
          <a:xfrm>
            <a:off x="179388" y="126876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4035425" indent="-4035425"/>
            <a:r>
              <a:rPr lang="zh-CN" altLang="en-US" dirty="0">
                <a:solidFill>
                  <a:srgbClr val="990099"/>
                </a:solidFill>
              </a:rPr>
              <a:t> </a:t>
            </a:r>
            <a:r>
              <a:rPr lang="zh-CN" altLang="en-US" dirty="0" smtClean="0">
                <a:solidFill>
                  <a:srgbClr val="990099"/>
                </a:solidFill>
              </a:rPr>
              <a:t>      溢出处理：</a:t>
            </a:r>
            <a:r>
              <a:rPr lang="zh-CN" altLang="en-US" dirty="0" smtClean="0">
                <a:solidFill>
                  <a:schemeClr val="tx1"/>
                </a:solidFill>
              </a:rPr>
              <a:t>以</a:t>
            </a:r>
            <a:r>
              <a:rPr lang="en-US" altLang="zh-CN" dirty="0">
                <a:solidFill>
                  <a:schemeClr val="tx1"/>
                </a:solidFill>
              </a:rPr>
              <a:t>IEEE </a:t>
            </a:r>
            <a:r>
              <a:rPr lang="en-US" altLang="zh-CN" dirty="0" smtClean="0">
                <a:solidFill>
                  <a:schemeClr val="tx1"/>
                </a:solidFill>
              </a:rPr>
              <a:t>754</a:t>
            </a:r>
            <a:r>
              <a:rPr lang="zh-CN" altLang="en-US" dirty="0" smtClean="0">
                <a:solidFill>
                  <a:schemeClr val="tx1"/>
                </a:solidFill>
              </a:rPr>
              <a:t>标准为例</a:t>
            </a:r>
            <a:endParaRPr lang="en-US" altLang="zh-CN" dirty="0" smtClean="0">
              <a:solidFill>
                <a:srgbClr val="990099"/>
              </a:solidFill>
            </a:endParaRPr>
          </a:p>
          <a:p>
            <a:pPr marL="4035425" indent="-4035425"/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E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上溢时</a:t>
            </a:r>
            <a:r>
              <a:rPr lang="zh-CN" altLang="en-US" dirty="0" smtClean="0">
                <a:solidFill>
                  <a:schemeClr val="tx1"/>
                </a:solidFill>
              </a:rPr>
              <a:t>，结果</a:t>
            </a:r>
            <a:r>
              <a:rPr lang="zh-CN" altLang="en-US" dirty="0">
                <a:solidFill>
                  <a:schemeClr val="tx1"/>
                </a:solidFill>
              </a:rPr>
              <a:t>置</a:t>
            </a: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en-US" altLang="zh-CN" dirty="0">
                <a:solidFill>
                  <a:schemeClr val="tx1"/>
                </a:solidFill>
              </a:rPr>
              <a:t>±</a:t>
            </a:r>
            <a:r>
              <a:rPr lang="zh-CN" altLang="en-US" dirty="0">
                <a:solidFill>
                  <a:schemeClr val="tx1"/>
                </a:solidFill>
              </a:rPr>
              <a:t>∞</a:t>
            </a:r>
            <a:r>
              <a:rPr lang="en-US" altLang="zh-CN" sz="2200" dirty="0" smtClean="0">
                <a:solidFill>
                  <a:schemeClr val="tx1"/>
                </a:solidFill>
              </a:rPr>
              <a:t>([E</a:t>
            </a:r>
            <a:r>
              <a:rPr lang="en-US" altLang="zh-CN" sz="2200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sz="2200" dirty="0" smtClean="0">
                <a:solidFill>
                  <a:schemeClr val="tx1"/>
                </a:solidFill>
              </a:rPr>
              <a:t>]</a:t>
            </a:r>
            <a:r>
              <a:rPr lang="zh-CN" altLang="en-US" sz="2200" baseline="-16000" dirty="0" smtClean="0">
                <a:solidFill>
                  <a:schemeClr val="tx1"/>
                </a:solidFill>
              </a:rPr>
              <a:t>移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255,[M</a:t>
            </a:r>
            <a:r>
              <a:rPr lang="en-US" altLang="zh-CN" sz="2200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sz="2200" dirty="0" smtClean="0">
                <a:solidFill>
                  <a:schemeClr val="tx1"/>
                </a:solidFill>
              </a:rPr>
              <a:t>]</a:t>
            </a:r>
            <a:r>
              <a:rPr lang="zh-CN" altLang="en-US" sz="2200" baseline="-16000" dirty="0">
                <a:solidFill>
                  <a:schemeClr val="tx1"/>
                </a:solidFill>
              </a:rPr>
              <a:t>源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0)</a:t>
            </a:r>
            <a:endParaRPr lang="zh-CN" altLang="en-US" sz="2200" dirty="0">
              <a:solidFill>
                <a:schemeClr val="tx1"/>
              </a:solidFill>
            </a:endParaRPr>
          </a:p>
          <a:p>
            <a:pPr marL="4035425" indent="-4035425"/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zh-CN" altLang="en-US" dirty="0" smtClean="0">
                <a:solidFill>
                  <a:schemeClr val="tx1"/>
                </a:solidFill>
              </a:rPr>
              <a:t>   </a:t>
            </a:r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下溢时</a:t>
            </a:r>
            <a:r>
              <a:rPr lang="zh-CN" altLang="en-US" dirty="0" smtClean="0">
                <a:solidFill>
                  <a:schemeClr val="tx1"/>
                </a:solidFill>
              </a:rPr>
              <a:t>，结果</a:t>
            </a:r>
            <a:r>
              <a:rPr lang="zh-CN" altLang="en-US" dirty="0">
                <a:solidFill>
                  <a:schemeClr val="tx1"/>
                </a:solidFill>
              </a:rPr>
              <a:t>置</a:t>
            </a: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zh-CN" altLang="en-US" dirty="0">
                <a:solidFill>
                  <a:schemeClr val="tx1"/>
                </a:solidFill>
              </a:rPr>
              <a:t>机器零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en-US" altLang="zh-CN" sz="2200" dirty="0">
                <a:solidFill>
                  <a:schemeClr val="tx1"/>
                </a:solidFill>
              </a:rPr>
              <a:t>[E</a:t>
            </a:r>
            <a:r>
              <a:rPr lang="en-US" altLang="zh-CN" sz="2200" baseline="-20000" dirty="0">
                <a:solidFill>
                  <a:schemeClr val="tx1"/>
                </a:solidFill>
              </a:rPr>
              <a:t>F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6000" dirty="0" smtClean="0">
                <a:solidFill>
                  <a:schemeClr val="tx1"/>
                </a:solidFill>
              </a:rPr>
              <a:t>移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,[</a:t>
            </a:r>
            <a:r>
              <a:rPr lang="en-US" altLang="zh-CN" sz="2200" dirty="0">
                <a:solidFill>
                  <a:schemeClr val="tx1"/>
                </a:solidFill>
              </a:rPr>
              <a:t>M</a:t>
            </a:r>
            <a:r>
              <a:rPr lang="en-US" altLang="zh-CN" sz="2200" baseline="-20000" dirty="0">
                <a:solidFill>
                  <a:schemeClr val="tx1"/>
                </a:solidFill>
              </a:rPr>
              <a:t>F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6000" dirty="0">
                <a:solidFill>
                  <a:schemeClr val="tx1"/>
                </a:solidFill>
              </a:rPr>
              <a:t>源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0)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179388" y="371703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解</a:t>
            </a:r>
            <a:r>
              <a:rPr lang="en-US" altLang="zh-CN" dirty="0" smtClean="0">
                <a:solidFill>
                  <a:srgbClr val="990099"/>
                </a:solidFill>
              </a:rPr>
              <a:t>-5</a:t>
            </a:r>
            <a:r>
              <a:rPr lang="zh-CN" altLang="en-US" dirty="0" smtClean="0">
                <a:solidFill>
                  <a:srgbClr val="990099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因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11.0010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[E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00 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，阶码未溢出，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</a:t>
            </a:r>
            <a:r>
              <a:rPr lang="zh-CN" altLang="en-US" dirty="0" smtClean="0">
                <a:solidFill>
                  <a:schemeClr val="tx1"/>
                </a:solidFill>
              </a:rPr>
              <a:t>故</a:t>
            </a:r>
            <a:r>
              <a:rPr lang="en-US" altLang="zh-CN" dirty="0" smtClean="0">
                <a:solidFill>
                  <a:schemeClr val="tx1"/>
                </a:solidFill>
              </a:rPr>
              <a:t>[M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1.0010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10        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26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CA1D-CF4F-4778-BF6D-18A7274F1BFD}" type="slidenum">
              <a:rPr lang="en-US" altLang="zh-CN"/>
              <a:pPr/>
              <a:t>94</a:t>
            </a:fld>
            <a:endParaRPr lang="en-US" altLang="zh-CN" dirty="0"/>
          </a:p>
        </p:txBody>
      </p:sp>
      <p:sp>
        <p:nvSpPr>
          <p:cNvPr id="327686" name="Text Box 6"/>
          <p:cNvSpPr txBox="1">
            <a:spLocks noChangeArrowheads="1"/>
          </p:cNvSpPr>
          <p:nvPr/>
        </p:nvSpPr>
        <p:spPr bwMode="auto">
          <a:xfrm>
            <a:off x="179388" y="28743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2</a:t>
            </a:r>
            <a:r>
              <a:rPr lang="zh-CN" altLang="en-US" dirty="0" smtClean="0">
                <a:solidFill>
                  <a:srgbClr val="FF3399"/>
                </a:solidFill>
              </a:rPr>
              <a:t>、浮点加减运算</a:t>
            </a:r>
            <a:r>
              <a:rPr lang="zh-CN" altLang="en-US" dirty="0">
                <a:solidFill>
                  <a:srgbClr val="FF3399"/>
                </a:solidFill>
              </a:rPr>
              <a:t>示例</a:t>
            </a:r>
          </a:p>
        </p:txBody>
      </p:sp>
      <p:sp>
        <p:nvSpPr>
          <p:cNvPr id="327687" name="Text Box 7"/>
          <p:cNvSpPr txBox="1">
            <a:spLocks noChangeArrowheads="1"/>
          </p:cNvSpPr>
          <p:nvPr/>
        </p:nvSpPr>
        <p:spPr bwMode="auto">
          <a:xfrm>
            <a:off x="179388" y="79954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2—</a:t>
            </a:r>
            <a:r>
              <a:rPr lang="zh-CN" altLang="en-US" dirty="0" smtClean="0">
                <a:solidFill>
                  <a:schemeClr val="tx1"/>
                </a:solidFill>
              </a:rPr>
              <a:t>浮点数的尾数用</a:t>
            </a:r>
            <a:r>
              <a:rPr lang="en-US" altLang="zh-CN" dirty="0" smtClean="0">
                <a:solidFill>
                  <a:schemeClr val="tx1"/>
                </a:solidFill>
              </a:rPr>
              <a:t>9</a:t>
            </a:r>
            <a:r>
              <a:rPr lang="zh-CN" altLang="en-US" dirty="0" smtClean="0">
                <a:solidFill>
                  <a:schemeClr val="tx1"/>
                </a:solidFill>
              </a:rPr>
              <a:t>位补码、阶用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位补码表示，运算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附加位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位，</a:t>
            </a:r>
            <a:r>
              <a:rPr lang="zh-CN" altLang="en-US" dirty="0">
                <a:solidFill>
                  <a:schemeClr val="tx1"/>
                </a:solidFill>
              </a:rPr>
              <a:t>运算采用</a:t>
            </a:r>
            <a:r>
              <a:rPr lang="zh-CN" altLang="en-US" dirty="0" smtClean="0">
                <a:solidFill>
                  <a:schemeClr val="tx1"/>
                </a:solidFill>
              </a:rPr>
              <a:t>双符号，尾数采用舍入法。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   求</a:t>
            </a:r>
            <a:r>
              <a:rPr lang="en-US" altLang="zh-CN" dirty="0" smtClean="0">
                <a:solidFill>
                  <a:schemeClr val="tx1"/>
                </a:solidFill>
              </a:rPr>
              <a:t>0.11011011×2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(-</a:t>
            </a:r>
            <a:r>
              <a:rPr lang="en-US" altLang="zh-CN" dirty="0">
                <a:solidFill>
                  <a:schemeClr val="tx1"/>
                </a:solidFill>
              </a:rPr>
              <a:t>0.10101100)×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100</a:t>
            </a:r>
            <a:r>
              <a:rPr lang="zh-CN" altLang="en-US" dirty="0" smtClean="0">
                <a:solidFill>
                  <a:schemeClr val="tx1"/>
                </a:solidFill>
              </a:rPr>
              <a:t>的浮点数。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27688" name="Text Box 8"/>
          <p:cNvSpPr txBox="1">
            <a:spLocks noChangeArrowheads="1"/>
          </p:cNvSpPr>
          <p:nvPr/>
        </p:nvSpPr>
        <p:spPr bwMode="auto">
          <a:xfrm>
            <a:off x="179388" y="22048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20000" dirty="0" smtClean="0">
                <a:solidFill>
                  <a:schemeClr val="tx1"/>
                </a:solidFill>
              </a:rPr>
              <a:t>浮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/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010;</a:t>
            </a:r>
            <a:r>
              <a:rPr lang="en-US" altLang="zh-CN" dirty="0" smtClean="0"/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11011011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20000" dirty="0" smtClean="0">
                <a:solidFill>
                  <a:schemeClr val="tx1"/>
                </a:solidFill>
              </a:rPr>
              <a:t>浮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/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100;</a:t>
            </a:r>
            <a:r>
              <a:rPr lang="en-US" altLang="zh-CN" dirty="0" smtClean="0"/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01010100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27689" name="Text Box 9"/>
          <p:cNvSpPr txBox="1">
            <a:spLocks noChangeArrowheads="1"/>
          </p:cNvSpPr>
          <p:nvPr/>
        </p:nvSpPr>
        <p:spPr bwMode="auto">
          <a:xfrm>
            <a:off x="179388" y="2765826"/>
            <a:ext cx="89646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</a:rPr>
              <a:t>⑴对</a:t>
            </a:r>
            <a:r>
              <a:rPr lang="zh-CN" altLang="en-US" dirty="0">
                <a:solidFill>
                  <a:schemeClr val="accent2"/>
                </a:solidFill>
              </a:rPr>
              <a:t>阶</a:t>
            </a:r>
            <a:r>
              <a:rPr lang="zh-CN" altLang="en-US" dirty="0" smtClean="0">
                <a:solidFill>
                  <a:schemeClr val="accent2"/>
                </a:solidFill>
              </a:rPr>
              <a:t>：</a:t>
            </a:r>
            <a:r>
              <a:rPr lang="en-US" altLang="zh-CN" spc="-100" dirty="0" smtClean="0">
                <a:solidFill>
                  <a:schemeClr val="tx1"/>
                </a:solidFill>
              </a:rPr>
              <a:t>ΔE</a:t>
            </a:r>
            <a:r>
              <a:rPr lang="zh-CN" altLang="en-US" spc="-100" dirty="0">
                <a:solidFill>
                  <a:schemeClr val="tx1"/>
                </a:solidFill>
              </a:rPr>
              <a:t>＝</a:t>
            </a:r>
            <a:r>
              <a:rPr lang="en-US" altLang="zh-CN" spc="-100" dirty="0" smtClean="0">
                <a:solidFill>
                  <a:schemeClr val="tx1"/>
                </a:solidFill>
              </a:rPr>
              <a:t>|010</a:t>
            </a:r>
            <a:r>
              <a:rPr lang="zh-CN" altLang="en-US" spc="-100" dirty="0" smtClean="0">
                <a:solidFill>
                  <a:schemeClr val="tx1"/>
                </a:solidFill>
              </a:rPr>
              <a:t>－</a:t>
            </a:r>
            <a:r>
              <a:rPr lang="en-US" altLang="zh-CN" spc="-100" dirty="0" smtClean="0">
                <a:solidFill>
                  <a:schemeClr val="tx1"/>
                </a:solidFill>
              </a:rPr>
              <a:t>100|</a:t>
            </a:r>
            <a:r>
              <a:rPr lang="zh-CN" altLang="en-US" spc="-100" dirty="0">
                <a:solidFill>
                  <a:schemeClr val="tx1"/>
                </a:solidFill>
              </a:rPr>
              <a:t>＝</a:t>
            </a:r>
            <a:r>
              <a:rPr lang="en-US" altLang="zh-CN" spc="-100" dirty="0" smtClean="0">
                <a:solidFill>
                  <a:schemeClr val="tx1"/>
                </a:solidFill>
              </a:rPr>
              <a:t>10</a:t>
            </a:r>
            <a:r>
              <a:rPr lang="zh-CN" altLang="en-US" spc="-100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[E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max(E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,E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/>
              <a:t>00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100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   </a:t>
            </a:r>
            <a:r>
              <a:rPr lang="en-US" altLang="zh-CN" dirty="0" smtClean="0">
                <a:solidFill>
                  <a:schemeClr val="tx1"/>
                </a:solidFill>
              </a:rPr>
              <a:t>[M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  <a:latin typeface="Times New Roman" pitchFamily="18" charset="0"/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00.</a:t>
            </a:r>
            <a:r>
              <a:rPr lang="en-US" altLang="zh-CN" dirty="0" smtClean="0">
                <a:solidFill>
                  <a:srgbClr val="990099"/>
                </a:solidFill>
              </a:rPr>
              <a:t>00</a:t>
            </a:r>
            <a:r>
              <a:rPr lang="en-US" altLang="zh-CN" dirty="0" smtClean="0">
                <a:solidFill>
                  <a:schemeClr val="tx1"/>
                </a:solidFill>
              </a:rPr>
              <a:t>110110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  <a:latin typeface="Times New Roman" pitchFamily="18" charset="0"/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11.01010100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00</a:t>
            </a:r>
          </a:p>
        </p:txBody>
      </p:sp>
      <p:sp>
        <p:nvSpPr>
          <p:cNvPr id="327690" name="Text Box 10"/>
          <p:cNvSpPr txBox="1">
            <a:spLocks noChangeArrowheads="1"/>
          </p:cNvSpPr>
          <p:nvPr/>
        </p:nvSpPr>
        <p:spPr bwMode="auto">
          <a:xfrm>
            <a:off x="179388" y="378148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⑵尾数</a:t>
            </a:r>
            <a:r>
              <a:rPr lang="zh-CN" altLang="en-US" dirty="0">
                <a:solidFill>
                  <a:schemeClr val="accent2"/>
                </a:solidFill>
              </a:rPr>
              <a:t>加减</a:t>
            </a:r>
            <a:r>
              <a:rPr lang="zh-CN" altLang="en-US" dirty="0" smtClean="0">
                <a:solidFill>
                  <a:schemeClr val="accent2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[M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[M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  <a:latin typeface="Times New Roman" pitchFamily="18" charset="0"/>
              </a:rPr>
              <a:t>补＋</a:t>
            </a:r>
            <a:r>
              <a:rPr lang="en-US" altLang="zh-CN" dirty="0" smtClean="0">
                <a:solidFill>
                  <a:schemeClr val="tx1"/>
                </a:solidFill>
              </a:rPr>
              <a:t>[M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  <a:latin typeface="Times New Roman" pitchFamily="18" charset="0"/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11.10001010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7691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79388" y="435755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⑶</a:t>
            </a:r>
            <a:r>
              <a:rPr lang="zh-CN" altLang="en-US" dirty="0">
                <a:solidFill>
                  <a:schemeClr val="accent2"/>
                </a:solidFill>
              </a:rPr>
              <a:t>尾数规格化</a:t>
            </a:r>
            <a:r>
              <a:rPr lang="zh-CN" altLang="en-US" dirty="0" smtClean="0">
                <a:solidFill>
                  <a:schemeClr val="accent2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|M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zh-CN" altLang="en-US" dirty="0" smtClean="0">
                <a:solidFill>
                  <a:schemeClr val="tx1"/>
                </a:solidFill>
              </a:rPr>
              <a:t>＜</a:t>
            </a:r>
            <a:r>
              <a:rPr lang="en-US" altLang="zh-CN" dirty="0" smtClean="0">
                <a:solidFill>
                  <a:schemeClr val="tx1"/>
                </a:solidFill>
              </a:rPr>
              <a:t>0.5</a:t>
            </a:r>
            <a:r>
              <a:rPr lang="zh-CN" altLang="en-US" dirty="0" smtClean="0">
                <a:solidFill>
                  <a:schemeClr val="tx1"/>
                </a:solidFill>
              </a:rPr>
              <a:t>，需</a:t>
            </a:r>
            <a:r>
              <a:rPr lang="zh-CN" altLang="en-US" dirty="0">
                <a:solidFill>
                  <a:schemeClr val="tx1"/>
                </a:solidFill>
              </a:rPr>
              <a:t>左</a:t>
            </a:r>
            <a:r>
              <a:rPr lang="zh-CN" altLang="en-US" dirty="0" smtClean="0">
                <a:solidFill>
                  <a:schemeClr val="tx1"/>
                </a:solidFill>
              </a:rPr>
              <a:t>规，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    </a:t>
            </a:r>
            <a:r>
              <a:rPr lang="zh-CN" altLang="en-US" dirty="0" smtClean="0">
                <a:solidFill>
                  <a:schemeClr val="tx1"/>
                </a:solidFill>
              </a:rPr>
              <a:t>        </a:t>
            </a:r>
            <a:r>
              <a:rPr lang="en-US" altLang="zh-CN" dirty="0" smtClean="0">
                <a:solidFill>
                  <a:schemeClr val="tx1"/>
                </a:solidFill>
              </a:rPr>
              <a:t>[M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  <a:latin typeface="Times New Roman" pitchFamily="18" charset="0"/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11.0001010</a:t>
            </a:r>
            <a:r>
              <a:rPr lang="en-US" altLang="zh-CN" dirty="0" smtClean="0">
                <a:solidFill>
                  <a:schemeClr val="accent2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  <a:latin typeface="Times New Roman" pitchFamily="18" charset="0"/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011</a:t>
            </a:r>
          </a:p>
        </p:txBody>
      </p:sp>
      <p:sp>
        <p:nvSpPr>
          <p:cNvPr id="14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+mn-ea"/>
                <a:ea typeface="+mn-ea"/>
              </a:rPr>
              <a:t>91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8" grpId="0"/>
      <p:bldP spid="327689" grpId="0"/>
      <p:bldP spid="327690" grpId="0"/>
      <p:bldP spid="13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680B-FE3D-429B-8905-1CA0379B1CA3}" type="slidenum">
              <a:rPr lang="en-US" altLang="zh-CN"/>
              <a:pPr/>
              <a:t>95</a:t>
            </a:fld>
            <a:endParaRPr lang="en-US" altLang="zh-CN" dirty="0"/>
          </a:p>
        </p:txBody>
      </p:sp>
      <p:sp>
        <p:nvSpPr>
          <p:cNvPr id="417797" name="Text Box 5"/>
          <p:cNvSpPr txBox="1">
            <a:spLocks noChangeArrowheads="1"/>
          </p:cNvSpPr>
          <p:nvPr/>
        </p:nvSpPr>
        <p:spPr bwMode="auto">
          <a:xfrm>
            <a:off x="179388" y="36749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⑷尾数</a:t>
            </a:r>
            <a:r>
              <a:rPr lang="zh-CN" altLang="en-US" dirty="0">
                <a:solidFill>
                  <a:schemeClr val="accent2"/>
                </a:solidFill>
                <a:latin typeface="+mn-ea"/>
                <a:ea typeface="+mn-ea"/>
              </a:rPr>
              <a:t>舍入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[M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  <a:sym typeface="Symbol"/>
              </a:rPr>
              <a:t></a:t>
            </a:r>
            <a:r>
              <a:rPr lang="en-US" altLang="zh-CN" baseline="-20000" dirty="0" smtClean="0">
                <a:solidFill>
                  <a:schemeClr val="tx1"/>
                </a:solidFill>
                <a:latin typeface="+mn-ea"/>
                <a:ea typeface="+mn-ea"/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  <a:latin typeface="+mn-ea"/>
                <a:ea typeface="+mn-ea"/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符号＝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11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、附加位＝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，应选择舍</a:t>
            </a:r>
            <a:endParaRPr lang="zh-CN" altLang="en-US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zh-CN" altLang="en-US" dirty="0">
                <a:solidFill>
                  <a:srgbClr val="990099"/>
                </a:solidFill>
                <a:latin typeface="+mn-ea"/>
                <a:ea typeface="+mn-ea"/>
              </a:rPr>
              <a:t>         </a:t>
            </a:r>
            <a:r>
              <a:rPr lang="zh-CN" altLang="en-US" dirty="0" smtClean="0">
                <a:solidFill>
                  <a:srgbClr val="990099"/>
                </a:solidFill>
                <a:latin typeface="+mn-ea"/>
                <a:ea typeface="+mn-ea"/>
              </a:rPr>
              <a:t>       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[M</a:t>
            </a:r>
            <a:r>
              <a:rPr lang="en-US" altLang="zh-CN" baseline="-20000" dirty="0">
                <a:solidFill>
                  <a:schemeClr val="tx1"/>
                </a:solidFill>
                <a:latin typeface="+mn-ea"/>
                <a:ea typeface="+mn-ea"/>
              </a:rPr>
              <a:t>F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  <a:latin typeface="+mn-ea"/>
                <a:ea typeface="+mn-ea"/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11.00010101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[E</a:t>
            </a:r>
            <a:r>
              <a:rPr lang="en-US" altLang="zh-CN" baseline="-20000" dirty="0">
                <a:solidFill>
                  <a:schemeClr val="tx1"/>
                </a:solidFill>
                <a:latin typeface="+mn-ea"/>
                <a:ea typeface="+mn-ea"/>
              </a:rPr>
              <a:t>F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  <a:latin typeface="+mn-ea"/>
                <a:ea typeface="+mn-ea"/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00 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011</a:t>
            </a:r>
          </a:p>
        </p:txBody>
      </p:sp>
      <p:sp>
        <p:nvSpPr>
          <p:cNvPr id="417798" name="Text Box 6"/>
          <p:cNvSpPr txBox="1">
            <a:spLocks noChangeArrowheads="1"/>
          </p:cNvSpPr>
          <p:nvPr/>
        </p:nvSpPr>
        <p:spPr bwMode="auto">
          <a:xfrm>
            <a:off x="179388" y="1375608"/>
            <a:ext cx="892911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⑸溢出</a:t>
            </a:r>
            <a:r>
              <a:rPr lang="zh-CN" altLang="en-US" dirty="0">
                <a:solidFill>
                  <a:schemeClr val="accent2"/>
                </a:solidFill>
                <a:latin typeface="+mn-ea"/>
                <a:ea typeface="+mn-ea"/>
              </a:rPr>
              <a:t>判断：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[E</a:t>
            </a:r>
            <a:r>
              <a:rPr lang="en-US" altLang="zh-CN" baseline="-20000" dirty="0">
                <a:solidFill>
                  <a:schemeClr val="tx1"/>
                </a:solidFill>
                <a:latin typeface="+mn-ea"/>
                <a:ea typeface="+mn-ea"/>
              </a:rPr>
              <a:t>F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  <a:latin typeface="+mn-ea"/>
                <a:ea typeface="+mn-ea"/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符号＝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00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，不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溢出，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     </a:t>
            </a:r>
            <a:r>
              <a:rPr lang="en-US" altLang="zh-CN" spc="-50" dirty="0" smtClean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ea typeface="+mn-ea"/>
              </a:rPr>
              <a:t>M</a:t>
            </a:r>
            <a:r>
              <a:rPr lang="en-US" altLang="zh-CN" spc="-50" baseline="-20000" dirty="0">
                <a:solidFill>
                  <a:schemeClr val="tx1"/>
                </a:solidFill>
                <a:latin typeface="+mn-ea"/>
                <a:ea typeface="+mn-ea"/>
              </a:rPr>
              <a:t>F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spc="-50" baseline="-20000" dirty="0">
                <a:solidFill>
                  <a:schemeClr val="tx1"/>
                </a:solidFill>
                <a:latin typeface="+mn-ea"/>
                <a:ea typeface="+mn-ea"/>
              </a:rPr>
              <a:t>补</a:t>
            </a:r>
            <a:r>
              <a:rPr lang="zh-CN" altLang="en-US" spc="-50" dirty="0">
                <a:solidFill>
                  <a:schemeClr val="tx1"/>
                </a:solidFill>
                <a:latin typeface="+mn-ea"/>
                <a:ea typeface="+mn-ea"/>
              </a:rPr>
              <a:t>＝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ea typeface="+mn-ea"/>
              </a:rPr>
              <a:t>1.00010101</a:t>
            </a:r>
            <a:r>
              <a:rPr lang="zh-CN" altLang="en-US" spc="-50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ea typeface="+mn-ea"/>
              </a:rPr>
              <a:t>[E</a:t>
            </a:r>
            <a:r>
              <a:rPr lang="en-US" altLang="zh-CN" spc="-50" baseline="-20000" dirty="0">
                <a:solidFill>
                  <a:schemeClr val="tx1"/>
                </a:solidFill>
                <a:latin typeface="+mn-ea"/>
                <a:ea typeface="+mn-ea"/>
              </a:rPr>
              <a:t>F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spc="-50" baseline="-20000" dirty="0">
                <a:solidFill>
                  <a:schemeClr val="tx1"/>
                </a:solidFill>
                <a:latin typeface="+mn-ea"/>
                <a:ea typeface="+mn-ea"/>
              </a:rPr>
              <a:t>补</a:t>
            </a:r>
            <a:r>
              <a:rPr lang="zh-CN" altLang="en-US" spc="-50" dirty="0">
                <a:solidFill>
                  <a:schemeClr val="tx1"/>
                </a:solidFill>
                <a:latin typeface="+mn-ea"/>
                <a:ea typeface="+mn-ea"/>
              </a:rPr>
              <a:t>＝</a:t>
            </a:r>
            <a:r>
              <a:rPr lang="en-US" altLang="zh-CN" spc="-50" dirty="0" smtClean="0">
                <a:solidFill>
                  <a:schemeClr val="tx1"/>
                </a:solidFill>
                <a:latin typeface="+mn-ea"/>
                <a:ea typeface="+mn-ea"/>
              </a:rPr>
              <a:t>0011</a:t>
            </a:r>
            <a:r>
              <a:rPr lang="zh-CN" altLang="en-US" spc="-50" dirty="0" smtClean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pc="-50" dirty="0" smtClean="0">
                <a:solidFill>
                  <a:schemeClr val="tx1"/>
                </a:solidFill>
                <a:latin typeface="+mn-ea"/>
                <a:ea typeface="+mn-ea"/>
              </a:rPr>
              <a:t>[F]</a:t>
            </a:r>
            <a:r>
              <a:rPr lang="zh-CN" altLang="en-US" spc="-50" baseline="-16000" dirty="0" smtClean="0">
                <a:solidFill>
                  <a:schemeClr val="tx1"/>
                </a:solidFill>
                <a:latin typeface="+mn-ea"/>
                <a:ea typeface="+mn-ea"/>
              </a:rPr>
              <a:t>浮</a:t>
            </a:r>
            <a:r>
              <a:rPr lang="zh-CN" altLang="en-US" spc="-50" dirty="0" smtClean="0">
                <a:solidFill>
                  <a:schemeClr val="tx1"/>
                </a:solidFill>
                <a:latin typeface="+mn-ea"/>
                <a:ea typeface="+mn-ea"/>
              </a:rPr>
              <a:t>＝</a:t>
            </a:r>
            <a:r>
              <a:rPr lang="en-US" altLang="zh-CN" spc="-50" dirty="0" smtClean="0">
                <a:solidFill>
                  <a:schemeClr val="tx1"/>
                </a:solidFill>
                <a:latin typeface="+mn-ea"/>
                <a:ea typeface="+mn-ea"/>
              </a:rPr>
              <a:t>0011;100010101</a:t>
            </a:r>
            <a:endParaRPr lang="en-US" altLang="zh-CN" spc="-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17801" name="Text Box 9"/>
          <p:cNvSpPr txBox="1">
            <a:spLocks noChangeArrowheads="1"/>
          </p:cNvSpPr>
          <p:nvPr/>
        </p:nvSpPr>
        <p:spPr bwMode="auto">
          <a:xfrm>
            <a:off x="179388" y="245572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浮点数的尾数用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位补码、阶用</a:t>
            </a:r>
            <a:r>
              <a:rPr lang="en-US" altLang="zh-CN" dirty="0">
                <a:solidFill>
                  <a:schemeClr val="tx1"/>
                </a:solidFill>
              </a:rPr>
              <a:t>6</a:t>
            </a:r>
            <a:r>
              <a:rPr lang="zh-CN" altLang="en-US" dirty="0" smtClean="0">
                <a:solidFill>
                  <a:schemeClr val="tx1"/>
                </a:solidFill>
              </a:rPr>
              <a:t>位移码表示，附加位为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位，采用单</a:t>
            </a:r>
            <a:r>
              <a:rPr lang="zh-CN" altLang="en-US" dirty="0">
                <a:solidFill>
                  <a:schemeClr val="tx1"/>
                </a:solidFill>
              </a:rPr>
              <a:t>符号位</a:t>
            </a:r>
            <a:r>
              <a:rPr lang="zh-CN" altLang="en-US" dirty="0" smtClean="0">
                <a:solidFill>
                  <a:schemeClr val="tx1"/>
                </a:solidFill>
              </a:rPr>
              <a:t>运算，尾数采用舍入</a:t>
            </a:r>
            <a:r>
              <a:rPr lang="zh-CN" altLang="en-US" dirty="0">
                <a:solidFill>
                  <a:schemeClr val="tx1"/>
                </a:solidFill>
              </a:rPr>
              <a:t>法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</a:t>
            </a:r>
            <a:r>
              <a:rPr lang="zh-CN" altLang="en-US" dirty="0" smtClean="0">
                <a:solidFill>
                  <a:schemeClr val="tx1"/>
                </a:solidFill>
              </a:rPr>
              <a:t>求</a:t>
            </a:r>
            <a:r>
              <a:rPr lang="en-US" altLang="zh-CN" dirty="0">
                <a:solidFill>
                  <a:schemeClr val="tx1"/>
                </a:solidFill>
              </a:rPr>
              <a:t>0.111101001×2</a:t>
            </a:r>
            <a:r>
              <a:rPr lang="en-US" altLang="zh-CN" baseline="30000" dirty="0">
                <a:solidFill>
                  <a:schemeClr val="tx1"/>
                </a:solidFill>
              </a:rPr>
              <a:t>12</a:t>
            </a:r>
            <a:r>
              <a:rPr lang="en-US" altLang="zh-CN" dirty="0">
                <a:solidFill>
                  <a:schemeClr val="tx1"/>
                </a:solidFill>
              </a:rPr>
              <a:t>+0.110010101×2</a:t>
            </a:r>
            <a:r>
              <a:rPr lang="en-US" altLang="zh-CN" baseline="30000" dirty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的浮点数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7802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+mn-ea"/>
                <a:ea typeface="+mn-ea"/>
              </a:rPr>
              <a:t>92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8" grpId="0"/>
      <p:bldP spid="417801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F046-C5DA-4321-8B0D-6634E89CDC53}" type="slidenum">
              <a:rPr lang="en-US" altLang="zh-CN"/>
              <a:pPr/>
              <a:t>96</a:t>
            </a:fld>
            <a:endParaRPr lang="en-US" altLang="zh-CN"/>
          </a:p>
        </p:txBody>
      </p:sp>
      <p:sp>
        <p:nvSpPr>
          <p:cNvPr id="325634" name="Text Box 2"/>
          <p:cNvSpPr txBox="1">
            <a:spLocks noChangeArrowheads="1"/>
          </p:cNvSpPr>
          <p:nvPr/>
        </p:nvSpPr>
        <p:spPr bwMode="auto">
          <a:xfrm>
            <a:off x="179388" y="2827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3</a:t>
            </a:r>
            <a:r>
              <a:rPr lang="zh-CN" altLang="en-US" dirty="0" smtClean="0">
                <a:solidFill>
                  <a:srgbClr val="FF3399"/>
                </a:solidFill>
              </a:rPr>
              <a:t>、浮点加减运算流程</a:t>
            </a:r>
            <a:endParaRPr lang="zh-CN" altLang="en-US" dirty="0">
              <a:solidFill>
                <a:srgbClr val="FF3399"/>
              </a:solidFill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251595" y="836712"/>
            <a:ext cx="8640885" cy="5400734"/>
            <a:chOff x="179512" y="836712"/>
            <a:chExt cx="8640885" cy="5400734"/>
          </a:xfrm>
        </p:grpSpPr>
        <p:sp>
          <p:nvSpPr>
            <p:cNvPr id="325704" name="Text Box 72"/>
            <p:cNvSpPr txBox="1">
              <a:spLocks noChangeArrowheads="1"/>
            </p:cNvSpPr>
            <p:nvPr/>
          </p:nvSpPr>
          <p:spPr bwMode="auto">
            <a:xfrm>
              <a:off x="3203773" y="1146110"/>
              <a:ext cx="2366415" cy="33328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求阶差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ΔE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A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－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B</a:t>
              </a:r>
              <a:endParaRPr lang="en-US" altLang="zh-CN" sz="20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325732" name="Text Box 100"/>
            <p:cNvSpPr txBox="1">
              <a:spLocks noChangeArrowheads="1"/>
            </p:cNvSpPr>
            <p:nvPr/>
          </p:nvSpPr>
          <p:spPr bwMode="auto">
            <a:xfrm>
              <a:off x="467544" y="1969985"/>
              <a:ext cx="3610199" cy="36036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B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Times New Roman" pitchFamily="18" charset="0"/>
                </a:rPr>
                <a:t>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A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×2</a:t>
              </a:r>
              <a:r>
                <a:rPr lang="en-US" altLang="zh-CN" sz="2000" baseline="30000" dirty="0" smtClean="0">
                  <a:solidFill>
                    <a:schemeClr val="tx1"/>
                  </a:solidFill>
                </a:rPr>
                <a:t>ΔE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B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B</a:t>
              </a:r>
              <a:endParaRPr lang="zh-CN" altLang="en-US" sz="2000" baseline="300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cxnSp>
          <p:nvCxnSpPr>
            <p:cNvPr id="3" name="直接箭头连接符 2"/>
            <p:cNvCxnSpPr/>
            <p:nvPr/>
          </p:nvCxnSpPr>
          <p:spPr bwMode="auto">
            <a:xfrm>
              <a:off x="3851920" y="867330"/>
              <a:ext cx="0" cy="2880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>
              <a:off x="4930899" y="867330"/>
              <a:ext cx="0" cy="2880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直接箭头连接符 19"/>
            <p:cNvCxnSpPr>
              <a:stCxn id="325704" idx="2"/>
              <a:endCxn id="21" idx="0"/>
            </p:cNvCxnSpPr>
            <p:nvPr/>
          </p:nvCxnSpPr>
          <p:spPr bwMode="auto">
            <a:xfrm>
              <a:off x="4386981" y="1479398"/>
              <a:ext cx="475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AutoShape 55"/>
            <p:cNvSpPr>
              <a:spLocks noChangeArrowheads="1"/>
            </p:cNvSpPr>
            <p:nvPr/>
          </p:nvSpPr>
          <p:spPr bwMode="auto">
            <a:xfrm>
              <a:off x="3347441" y="1623414"/>
              <a:ext cx="2088580" cy="324036"/>
            </a:xfrm>
            <a:prstGeom prst="flowChartDecision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2000" dirty="0" smtClean="0">
                  <a:solidFill>
                    <a:schemeClr val="tx1"/>
                  </a:solidFill>
                </a:rPr>
                <a:t>ΔE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＜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？</a:t>
              </a:r>
              <a:endParaRPr lang="zh-CN" altLang="en-US" sz="2000" dirty="0"/>
            </a:p>
          </p:txBody>
        </p:sp>
        <p:sp>
          <p:nvSpPr>
            <p:cNvPr id="22" name="Text Box 100"/>
            <p:cNvSpPr txBox="1">
              <a:spLocks noChangeArrowheads="1"/>
            </p:cNvSpPr>
            <p:nvPr/>
          </p:nvSpPr>
          <p:spPr bwMode="auto">
            <a:xfrm>
              <a:off x="4715941" y="1974202"/>
              <a:ext cx="3672333" cy="36036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A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A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A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Times New Roman" pitchFamily="18" charset="0"/>
                </a:rPr>
                <a:t>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B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B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×2</a:t>
              </a:r>
              <a:r>
                <a:rPr lang="en-US" altLang="zh-CN" sz="2000" baseline="30000" dirty="0" smtClean="0">
                  <a:solidFill>
                    <a:schemeClr val="tx1"/>
                  </a:solidFill>
                </a:rPr>
                <a:t>-ΔE</a:t>
              </a:r>
              <a:endParaRPr lang="zh-CN" altLang="en-US" sz="2000" baseline="300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cxnSp>
          <p:nvCxnSpPr>
            <p:cNvPr id="23" name="直接箭头连接符 22"/>
            <p:cNvCxnSpPr>
              <a:stCxn id="21" idx="1"/>
              <a:endCxn id="325732" idx="0"/>
            </p:cNvCxnSpPr>
            <p:nvPr/>
          </p:nvCxnSpPr>
          <p:spPr bwMode="auto">
            <a:xfrm rot="10800000" flipV="1">
              <a:off x="2272645" y="1785431"/>
              <a:ext cx="1074797" cy="18455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直接箭头连接符 25"/>
            <p:cNvCxnSpPr>
              <a:stCxn id="21" idx="3"/>
              <a:endCxn id="22" idx="0"/>
            </p:cNvCxnSpPr>
            <p:nvPr/>
          </p:nvCxnSpPr>
          <p:spPr bwMode="auto">
            <a:xfrm>
              <a:off x="5436021" y="1785432"/>
              <a:ext cx="1116087" cy="18877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Line 121"/>
            <p:cNvSpPr>
              <a:spLocks noChangeShapeType="1"/>
            </p:cNvSpPr>
            <p:nvPr/>
          </p:nvSpPr>
          <p:spPr bwMode="auto">
            <a:xfrm flipV="1">
              <a:off x="2267744" y="2483366"/>
              <a:ext cx="4284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cxnSp>
          <p:nvCxnSpPr>
            <p:cNvPr id="33" name="直接箭头连接符 32"/>
            <p:cNvCxnSpPr>
              <a:stCxn id="325732" idx="2"/>
            </p:cNvCxnSpPr>
            <p:nvPr/>
          </p:nvCxnSpPr>
          <p:spPr bwMode="auto">
            <a:xfrm flipH="1">
              <a:off x="2272643" y="2330348"/>
              <a:ext cx="1" cy="15301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/>
            <p:cNvCxnSpPr>
              <a:stCxn id="22" idx="2"/>
              <a:endCxn id="32" idx="1"/>
            </p:cNvCxnSpPr>
            <p:nvPr/>
          </p:nvCxnSpPr>
          <p:spPr bwMode="auto">
            <a:xfrm flipH="1">
              <a:off x="6552107" y="2334565"/>
              <a:ext cx="1" cy="14880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2" name="Text Box 78"/>
            <p:cNvSpPr txBox="1">
              <a:spLocks noChangeArrowheads="1"/>
            </p:cNvSpPr>
            <p:nvPr/>
          </p:nvSpPr>
          <p:spPr bwMode="auto">
            <a:xfrm>
              <a:off x="3563814" y="5909155"/>
              <a:ext cx="1548066" cy="328291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</a:rPr>
                <a:t>得到结果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9" name="AutoShape 55"/>
            <p:cNvSpPr>
              <a:spLocks noChangeArrowheads="1"/>
            </p:cNvSpPr>
            <p:nvPr/>
          </p:nvSpPr>
          <p:spPr bwMode="auto">
            <a:xfrm>
              <a:off x="5111880" y="4752431"/>
              <a:ext cx="1836309" cy="34807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r"/>
              <a:r>
                <a:rPr lang="en-US" altLang="zh-CN" sz="2000" dirty="0" smtClean="0">
                  <a:solidFill>
                    <a:schemeClr val="tx1"/>
                  </a:solidFill>
                </a:rPr>
                <a:t>|M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|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＞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？</a:t>
              </a:r>
              <a:endParaRPr lang="zh-CN" altLang="en-US" sz="2000" dirty="0"/>
            </a:p>
          </p:txBody>
        </p:sp>
        <p:sp>
          <p:nvSpPr>
            <p:cNvPr id="90" name="Text Box 127"/>
            <p:cNvSpPr txBox="1">
              <a:spLocks noChangeArrowheads="1"/>
            </p:cNvSpPr>
            <p:nvPr/>
          </p:nvSpPr>
          <p:spPr bwMode="auto">
            <a:xfrm>
              <a:off x="5868069" y="5187810"/>
              <a:ext cx="2952328" cy="3600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&gt;&gt;1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+mn-lt"/>
                </a:rPr>
                <a:t>＋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+mn-ea"/>
                  <a:ea typeface="+mn-ea"/>
                </a:rPr>
                <a:t>1</a:t>
              </a:r>
              <a:endParaRPr lang="en-US" altLang="zh-CN" sz="2000" baseline="-25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91" name="AutoShape 55"/>
            <p:cNvSpPr>
              <a:spLocks noChangeArrowheads="1"/>
            </p:cNvSpPr>
            <p:nvPr/>
          </p:nvSpPr>
          <p:spPr bwMode="auto">
            <a:xfrm>
              <a:off x="3275856" y="5286570"/>
              <a:ext cx="2087090" cy="356630"/>
            </a:xfrm>
            <a:prstGeom prst="flowChartDecision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溢出？</a:t>
              </a:r>
              <a:endParaRPr lang="zh-CN" altLang="en-US" sz="2000" dirty="0"/>
            </a:p>
          </p:txBody>
        </p:sp>
        <p:sp>
          <p:nvSpPr>
            <p:cNvPr id="111" name="Text Box 128"/>
            <p:cNvSpPr txBox="1">
              <a:spLocks noChangeArrowheads="1"/>
            </p:cNvSpPr>
            <p:nvPr/>
          </p:nvSpPr>
          <p:spPr bwMode="auto">
            <a:xfrm>
              <a:off x="3069629" y="1545031"/>
              <a:ext cx="2682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13" name="Text Box 128"/>
            <p:cNvSpPr txBox="1">
              <a:spLocks noChangeArrowheads="1"/>
            </p:cNvSpPr>
            <p:nvPr/>
          </p:nvSpPr>
          <p:spPr bwMode="auto">
            <a:xfrm>
              <a:off x="5438675" y="1545031"/>
              <a:ext cx="2682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N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 Box 103"/>
            <p:cNvSpPr txBox="1">
              <a:spLocks noChangeArrowheads="1"/>
            </p:cNvSpPr>
            <p:nvPr/>
          </p:nvSpPr>
          <p:spPr bwMode="auto">
            <a:xfrm>
              <a:off x="2699717" y="2628683"/>
              <a:ext cx="3312368" cy="3603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尾数加</a:t>
              </a: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>
                  <a:solidFill>
                    <a:schemeClr val="tx1"/>
                  </a:solidFill>
                </a:rPr>
                <a:t>减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A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B</a:t>
              </a:r>
              <a:endParaRPr lang="en-US" altLang="zh-CN" sz="2000" i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cxnSp>
          <p:nvCxnSpPr>
            <p:cNvPr id="149" name="直接箭头连接符 148"/>
            <p:cNvCxnSpPr>
              <a:endCxn id="148" idx="0"/>
            </p:cNvCxnSpPr>
            <p:nvPr/>
          </p:nvCxnSpPr>
          <p:spPr bwMode="auto">
            <a:xfrm flipH="1">
              <a:off x="4355901" y="2483366"/>
              <a:ext cx="75" cy="14531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0" name="直接箭头连接符 149"/>
            <p:cNvCxnSpPr>
              <a:stCxn id="148" idx="2"/>
            </p:cNvCxnSpPr>
            <p:nvPr/>
          </p:nvCxnSpPr>
          <p:spPr bwMode="auto">
            <a:xfrm flipH="1">
              <a:off x="4355690" y="2989046"/>
              <a:ext cx="211" cy="2033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1" name="直接箭头连接符 150"/>
            <p:cNvCxnSpPr/>
            <p:nvPr/>
          </p:nvCxnSpPr>
          <p:spPr bwMode="auto">
            <a:xfrm>
              <a:off x="4355976" y="3198338"/>
              <a:ext cx="0" cy="30267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2" name="直接箭头连接符 79"/>
            <p:cNvCxnSpPr>
              <a:endCxn id="154" idx="0"/>
            </p:cNvCxnSpPr>
            <p:nvPr/>
          </p:nvCxnSpPr>
          <p:spPr bwMode="auto">
            <a:xfrm>
              <a:off x="1655664" y="3207072"/>
              <a:ext cx="0" cy="29393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3" name="直接箭头连接符 82"/>
            <p:cNvCxnSpPr>
              <a:stCxn id="164" idx="1"/>
              <a:endCxn id="155" idx="0"/>
            </p:cNvCxnSpPr>
            <p:nvPr/>
          </p:nvCxnSpPr>
          <p:spPr bwMode="auto">
            <a:xfrm>
              <a:off x="7056275" y="3192433"/>
              <a:ext cx="1" cy="29393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4" name="Text Box 127"/>
            <p:cNvSpPr txBox="1">
              <a:spLocks noChangeArrowheads="1"/>
            </p:cNvSpPr>
            <p:nvPr/>
          </p:nvSpPr>
          <p:spPr bwMode="auto">
            <a:xfrm>
              <a:off x="179512" y="3501008"/>
              <a:ext cx="2952304" cy="3600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&lt;&lt;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+mn-lt"/>
                </a:rPr>
                <a:t>x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－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+mn-lt"/>
                </a:rPr>
                <a:t>x</a:t>
              </a:r>
              <a:endParaRPr lang="en-US" altLang="zh-CN" sz="2000" i="1" baseline="-250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55" name="Text Box 127"/>
            <p:cNvSpPr txBox="1">
              <a:spLocks noChangeArrowheads="1"/>
            </p:cNvSpPr>
            <p:nvPr/>
          </p:nvSpPr>
          <p:spPr bwMode="auto">
            <a:xfrm>
              <a:off x="5580112" y="3486370"/>
              <a:ext cx="2952328" cy="3600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&gt;&gt;1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+mn-lt"/>
                </a:rPr>
                <a:t>＋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+mn-ea"/>
                  <a:ea typeface="+mn-ea"/>
                </a:rPr>
                <a:t>1</a:t>
              </a:r>
              <a:endParaRPr lang="en-US" altLang="zh-CN" sz="2000" baseline="-25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56" name="Text Box 70"/>
            <p:cNvSpPr txBox="1">
              <a:spLocks noChangeArrowheads="1"/>
            </p:cNvSpPr>
            <p:nvPr/>
          </p:nvSpPr>
          <p:spPr bwMode="auto">
            <a:xfrm>
              <a:off x="2987824" y="4125117"/>
              <a:ext cx="2735883" cy="360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尾数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舍入，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+mn-lt"/>
                </a:rPr>
                <a:t>y</a:t>
              </a:r>
              <a:endParaRPr lang="zh-CN" altLang="en-US" sz="2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57" name="Text Box 128"/>
            <p:cNvSpPr txBox="1">
              <a:spLocks noChangeArrowheads="1"/>
            </p:cNvSpPr>
            <p:nvPr/>
          </p:nvSpPr>
          <p:spPr bwMode="auto">
            <a:xfrm>
              <a:off x="7040015" y="3126332"/>
              <a:ext cx="916361" cy="348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|M</a:t>
              </a:r>
              <a:r>
                <a:rPr lang="en-US" altLang="zh-CN" sz="18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F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|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＞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1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58" name="Text Box 128"/>
            <p:cNvSpPr txBox="1">
              <a:spLocks noChangeArrowheads="1"/>
            </p:cNvSpPr>
            <p:nvPr/>
          </p:nvSpPr>
          <p:spPr bwMode="auto">
            <a:xfrm>
              <a:off x="467544" y="3126331"/>
              <a:ext cx="1152129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|M</a:t>
              </a:r>
              <a:r>
                <a:rPr lang="en-US" altLang="zh-CN" sz="18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F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|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＜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0.5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59" name="直接箭头连接符 158"/>
            <p:cNvCxnSpPr/>
            <p:nvPr/>
          </p:nvCxnSpPr>
          <p:spPr bwMode="auto">
            <a:xfrm flipH="1">
              <a:off x="4355826" y="3990426"/>
              <a:ext cx="75" cy="14531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0" name="Line 121"/>
            <p:cNvSpPr>
              <a:spLocks noChangeShapeType="1"/>
            </p:cNvSpPr>
            <p:nvPr/>
          </p:nvSpPr>
          <p:spPr bwMode="auto">
            <a:xfrm>
              <a:off x="1655664" y="4005064"/>
              <a:ext cx="54006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cxnSp>
          <p:nvCxnSpPr>
            <p:cNvPr id="161" name="直接箭头连接符 160"/>
            <p:cNvCxnSpPr>
              <a:stCxn id="154" idx="2"/>
              <a:endCxn id="160" idx="0"/>
            </p:cNvCxnSpPr>
            <p:nvPr/>
          </p:nvCxnSpPr>
          <p:spPr bwMode="auto">
            <a:xfrm>
              <a:off x="1655664" y="3861048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2" name="直接箭头连接符 161"/>
            <p:cNvCxnSpPr>
              <a:stCxn id="155" idx="2"/>
              <a:endCxn id="160" idx="1"/>
            </p:cNvCxnSpPr>
            <p:nvPr/>
          </p:nvCxnSpPr>
          <p:spPr bwMode="auto">
            <a:xfrm>
              <a:off x="7056276" y="3846410"/>
              <a:ext cx="0" cy="15865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3" name="Text Box 128"/>
            <p:cNvSpPr txBox="1">
              <a:spLocks noChangeArrowheads="1"/>
            </p:cNvSpPr>
            <p:nvPr/>
          </p:nvSpPr>
          <p:spPr bwMode="auto">
            <a:xfrm>
              <a:off x="2843733" y="3192433"/>
              <a:ext cx="1512168" cy="293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0.5</a:t>
              </a:r>
              <a:r>
                <a:rPr lang="zh-CN" altLang="en-US" sz="1800" dirty="0">
                  <a:solidFill>
                    <a:schemeClr val="tx1"/>
                  </a:solidFill>
                </a:rPr>
                <a:t>≤</a:t>
              </a:r>
              <a:r>
                <a:rPr lang="en-US" altLang="zh-CN" sz="1800" dirty="0">
                  <a:solidFill>
                    <a:schemeClr val="tx1"/>
                  </a:solidFill>
                </a:rPr>
                <a:t>|M</a:t>
              </a:r>
              <a:r>
                <a:rPr lang="en-US" altLang="zh-CN" sz="18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F</a:t>
              </a:r>
              <a:r>
                <a:rPr lang="en-US" altLang="zh-CN" sz="1800" dirty="0">
                  <a:solidFill>
                    <a:schemeClr val="tx1"/>
                  </a:solidFill>
                </a:rPr>
                <a:t>|</a:t>
              </a:r>
              <a:r>
                <a:rPr lang="zh-CN" altLang="en-US" sz="1800" dirty="0">
                  <a:solidFill>
                    <a:schemeClr val="tx1"/>
                  </a:solidFill>
                </a:rPr>
                <a:t>＜</a:t>
              </a:r>
              <a:r>
                <a:rPr lang="en-US" altLang="zh-CN" sz="1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4" name="Line 121"/>
            <p:cNvSpPr>
              <a:spLocks noChangeShapeType="1"/>
            </p:cNvSpPr>
            <p:nvPr/>
          </p:nvSpPr>
          <p:spPr bwMode="auto">
            <a:xfrm flipV="1">
              <a:off x="1655664" y="3192433"/>
              <a:ext cx="540061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cxnSp>
          <p:nvCxnSpPr>
            <p:cNvPr id="165" name="直接箭头连接符 164"/>
            <p:cNvCxnSpPr>
              <a:stCxn id="156" idx="2"/>
              <a:endCxn id="89" idx="0"/>
            </p:cNvCxnSpPr>
            <p:nvPr/>
          </p:nvCxnSpPr>
          <p:spPr bwMode="auto">
            <a:xfrm rot="16200000" flipH="1">
              <a:off x="5059425" y="3781820"/>
              <a:ext cx="266951" cy="167426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7" name="直接箭头连接符 166"/>
            <p:cNvCxnSpPr>
              <a:stCxn id="89" idx="3"/>
              <a:endCxn id="90" idx="0"/>
            </p:cNvCxnSpPr>
            <p:nvPr/>
          </p:nvCxnSpPr>
          <p:spPr bwMode="auto">
            <a:xfrm>
              <a:off x="6948189" y="4926470"/>
              <a:ext cx="396044" cy="26134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6" name="Text Box 128"/>
            <p:cNvSpPr txBox="1">
              <a:spLocks noChangeArrowheads="1"/>
            </p:cNvSpPr>
            <p:nvPr/>
          </p:nvSpPr>
          <p:spPr bwMode="auto">
            <a:xfrm>
              <a:off x="6876181" y="4653671"/>
              <a:ext cx="2682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Y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77" name="直接箭头连接符 176"/>
            <p:cNvCxnSpPr>
              <a:stCxn id="89" idx="1"/>
              <a:endCxn id="91" idx="0"/>
            </p:cNvCxnSpPr>
            <p:nvPr/>
          </p:nvCxnSpPr>
          <p:spPr bwMode="auto">
            <a:xfrm rot="10800000" flipV="1">
              <a:off x="4319402" y="4926470"/>
              <a:ext cx="792479" cy="36010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0" name="直接箭头连接符 166"/>
            <p:cNvCxnSpPr>
              <a:stCxn id="90" idx="2"/>
            </p:cNvCxnSpPr>
            <p:nvPr/>
          </p:nvCxnSpPr>
          <p:spPr bwMode="auto">
            <a:xfrm rot="5400000" flipH="1">
              <a:off x="5619424" y="3823041"/>
              <a:ext cx="424712" cy="3024906"/>
            </a:xfrm>
            <a:prstGeom prst="bentConnector4">
              <a:avLst>
                <a:gd name="adj1" fmla="val -31896"/>
                <a:gd name="adj2" fmla="val 5844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3" name="Text Box 80"/>
            <p:cNvSpPr txBox="1">
              <a:spLocks noChangeArrowheads="1"/>
            </p:cNvSpPr>
            <p:nvPr/>
          </p:nvSpPr>
          <p:spPr bwMode="auto">
            <a:xfrm>
              <a:off x="1619597" y="5907568"/>
              <a:ext cx="1440979" cy="32974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置溢出标志</a:t>
              </a:r>
            </a:p>
          </p:txBody>
        </p:sp>
        <p:cxnSp>
          <p:nvCxnSpPr>
            <p:cNvPr id="195" name="直接箭头连接符 176"/>
            <p:cNvCxnSpPr>
              <a:stCxn id="91" idx="2"/>
              <a:endCxn id="42" idx="0"/>
            </p:cNvCxnSpPr>
            <p:nvPr/>
          </p:nvCxnSpPr>
          <p:spPr bwMode="auto">
            <a:xfrm>
              <a:off x="4319401" y="5643200"/>
              <a:ext cx="18446" cy="26595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1" name="直接箭头连接符 176"/>
            <p:cNvCxnSpPr>
              <a:stCxn id="91" idx="1"/>
              <a:endCxn id="193" idx="0"/>
            </p:cNvCxnSpPr>
            <p:nvPr/>
          </p:nvCxnSpPr>
          <p:spPr bwMode="auto">
            <a:xfrm rot="10800000" flipV="1">
              <a:off x="2340088" y="5464884"/>
              <a:ext cx="935769" cy="44268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3" name="Text Box 128"/>
            <p:cNvSpPr txBox="1">
              <a:spLocks noChangeArrowheads="1"/>
            </p:cNvSpPr>
            <p:nvPr/>
          </p:nvSpPr>
          <p:spPr bwMode="auto">
            <a:xfrm>
              <a:off x="4879701" y="4653671"/>
              <a:ext cx="2682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N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243" name="Text Box 128"/>
            <p:cNvSpPr txBox="1">
              <a:spLocks noChangeArrowheads="1"/>
            </p:cNvSpPr>
            <p:nvPr/>
          </p:nvSpPr>
          <p:spPr bwMode="auto">
            <a:xfrm>
              <a:off x="3059757" y="5199617"/>
              <a:ext cx="2682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Y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247" name="Text Box 128"/>
            <p:cNvSpPr txBox="1">
              <a:spLocks noChangeArrowheads="1"/>
            </p:cNvSpPr>
            <p:nvPr/>
          </p:nvSpPr>
          <p:spPr bwMode="auto">
            <a:xfrm>
              <a:off x="4067869" y="5619858"/>
              <a:ext cx="2682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N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250" name="Text Box 128"/>
            <p:cNvSpPr txBox="1">
              <a:spLocks noChangeArrowheads="1"/>
            </p:cNvSpPr>
            <p:nvPr/>
          </p:nvSpPr>
          <p:spPr bwMode="auto">
            <a:xfrm>
              <a:off x="2676163" y="836712"/>
              <a:ext cx="1175682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A=M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×2</a:t>
              </a:r>
              <a:r>
                <a:rPr lang="en-US" altLang="zh-CN" sz="1800" baseline="30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1600" baseline="26000" dirty="0" smtClean="0">
                  <a:solidFill>
                    <a:schemeClr val="tx1"/>
                  </a:solidFill>
                </a:rPr>
                <a:t>A</a:t>
              </a:r>
              <a:endParaRPr lang="en-US" altLang="zh-CN" sz="1800" baseline="26000" dirty="0">
                <a:solidFill>
                  <a:schemeClr val="tx1"/>
                </a:solidFill>
              </a:endParaRPr>
            </a:p>
          </p:txBody>
        </p:sp>
        <p:sp>
          <p:nvSpPr>
            <p:cNvPr id="251" name="Text Box 128"/>
            <p:cNvSpPr txBox="1">
              <a:spLocks noChangeArrowheads="1"/>
            </p:cNvSpPr>
            <p:nvPr/>
          </p:nvSpPr>
          <p:spPr bwMode="auto">
            <a:xfrm>
              <a:off x="4931965" y="836712"/>
              <a:ext cx="1175682" cy="2850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B=M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B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×2</a:t>
              </a:r>
              <a:r>
                <a:rPr lang="en-US" altLang="zh-CN" sz="1800" baseline="30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1600" baseline="26000" dirty="0" smtClean="0">
                  <a:solidFill>
                    <a:schemeClr val="tx1"/>
                  </a:solidFill>
                </a:rPr>
                <a:t>B</a:t>
              </a:r>
              <a:endParaRPr lang="en-US" altLang="zh-CN" sz="1800" baseline="26000" dirty="0">
                <a:solidFill>
                  <a:schemeClr val="tx1"/>
                </a:solidFill>
              </a:endParaRPr>
            </a:p>
          </p:txBody>
        </p:sp>
        <p:sp>
          <p:nvSpPr>
            <p:cNvPr id="253" name="Text Box 127"/>
            <p:cNvSpPr txBox="1">
              <a:spLocks noChangeArrowheads="1"/>
            </p:cNvSpPr>
            <p:nvPr/>
          </p:nvSpPr>
          <p:spPr bwMode="auto">
            <a:xfrm>
              <a:off x="3275856" y="3501008"/>
              <a:ext cx="2194520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endParaRPr lang="en-US" altLang="zh-CN" sz="2000" i="1" baseline="-2500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255" name="直接箭头连接符 254"/>
            <p:cNvCxnSpPr/>
            <p:nvPr/>
          </p:nvCxnSpPr>
          <p:spPr bwMode="auto">
            <a:xfrm>
              <a:off x="4355976" y="3861048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97</a:t>
            </a:fld>
            <a:endParaRPr lang="en-US" altLang="zh-CN"/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838200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§</a:t>
            </a:r>
            <a:r>
              <a:rPr lang="en-US" altLang="zh-CN" sz="3200" dirty="0" smtClean="0">
                <a:solidFill>
                  <a:schemeClr val="tx1"/>
                </a:solidFill>
              </a:rPr>
              <a:t>2.5 </a:t>
            </a:r>
            <a:r>
              <a:rPr lang="zh-CN" altLang="en-US" sz="3200" dirty="0" smtClean="0">
                <a:solidFill>
                  <a:schemeClr val="tx1"/>
                </a:solidFill>
              </a:rPr>
              <a:t>十进制数的加减运算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9388" y="98072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*十进制数的数据类型：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表示方法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十进制、定点格式、</a:t>
            </a:r>
            <a:r>
              <a:rPr lang="en-US" altLang="zh-CN" dirty="0" smtClean="0">
                <a:solidFill>
                  <a:schemeClr val="tx1"/>
                </a:solidFill>
              </a:rPr>
              <a:t>BCD</a:t>
            </a:r>
            <a:r>
              <a:rPr lang="zh-CN" altLang="en-US" dirty="0" smtClean="0">
                <a:solidFill>
                  <a:schemeClr val="tx1"/>
                </a:solidFill>
              </a:rPr>
              <a:t>码</a:t>
            </a:r>
            <a:r>
              <a:rPr lang="en-US" altLang="zh-CN" dirty="0" smtClean="0">
                <a:solidFill>
                  <a:schemeClr val="tx1"/>
                </a:solidFill>
              </a:rPr>
              <a:t>(8421</a:t>
            </a:r>
            <a:r>
              <a:rPr lang="zh-CN" altLang="en-US" dirty="0" smtClean="0">
                <a:solidFill>
                  <a:schemeClr val="tx1"/>
                </a:solidFill>
              </a:rPr>
              <a:t>码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  数据长度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几种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851920" y="1988840"/>
            <a:ext cx="1794919" cy="432048"/>
            <a:chOff x="7164288" y="901998"/>
            <a:chExt cx="1794919" cy="432048"/>
          </a:xfrm>
        </p:grpSpPr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7164288" y="901998"/>
              <a:ext cx="1434556" cy="36036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i="1" dirty="0" smtClean="0">
                  <a:solidFill>
                    <a:schemeClr val="tx1"/>
                  </a:solidFill>
                  <a:latin typeface="+mn-lt"/>
                </a:rPr>
                <a:t>d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k-1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 </a:t>
              </a:r>
              <a:r>
                <a:rPr lang="en-US" altLang="zh-CN" sz="2000" i="1" dirty="0">
                  <a:solidFill>
                    <a:schemeClr val="tx1"/>
                  </a:solidFill>
                  <a:latin typeface="+mn-lt"/>
                </a:rPr>
                <a:t>d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8598844" y="901998"/>
              <a:ext cx="360363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i="1" dirty="0" err="1" smtClean="0">
                  <a:solidFill>
                    <a:schemeClr val="tx1"/>
                  </a:solidFill>
                  <a:latin typeface="+mn-lt"/>
                </a:rPr>
                <a:t>d</a:t>
              </a:r>
              <a:r>
                <a:rPr lang="en-US" altLang="zh-CN" sz="2000" baseline="-20000" dirty="0" err="1" smtClean="0">
                  <a:solidFill>
                    <a:schemeClr val="tx1"/>
                  </a:solidFill>
                </a:rPr>
                <a:t>S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8598844" y="1288327"/>
              <a:ext cx="45719" cy="45719"/>
            </a:xfrm>
            <a:prstGeom prst="ellipse">
              <a:avLst/>
            </a:prstGeom>
            <a:solidFill>
              <a:srgbClr val="FF3399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179512" y="242088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*十进制数的</a:t>
            </a:r>
            <a:r>
              <a:rPr lang="zh-CN" altLang="en-US" dirty="0">
                <a:solidFill>
                  <a:srgbClr val="C00000"/>
                </a:solidFill>
              </a:rPr>
              <a:t>运算</a:t>
            </a:r>
            <a:r>
              <a:rPr lang="zh-CN" altLang="en-US" dirty="0" smtClean="0">
                <a:solidFill>
                  <a:srgbClr val="C00000"/>
                </a:solidFill>
              </a:rPr>
              <a:t>方法：</a:t>
            </a:r>
            <a:r>
              <a:rPr lang="zh-CN" altLang="en-US" dirty="0" smtClean="0">
                <a:solidFill>
                  <a:schemeClr val="tx1"/>
                </a:solidFill>
              </a:rPr>
              <a:t>二进制运算＋结果校正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以</a:t>
            </a:r>
            <a:r>
              <a:rPr lang="en-US" altLang="zh-CN" sz="1800" dirty="0" smtClean="0">
                <a:solidFill>
                  <a:schemeClr val="tx1"/>
                </a:solidFill>
              </a:rPr>
              <a:t>BCD</a:t>
            </a:r>
            <a:r>
              <a:rPr lang="zh-CN" altLang="en-US" sz="1800" dirty="0" smtClean="0">
                <a:solidFill>
                  <a:schemeClr val="tx1"/>
                </a:solidFill>
              </a:rPr>
              <a:t>码为单位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179512" y="2924944"/>
            <a:ext cx="8785225" cy="317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、十进制</a:t>
            </a:r>
            <a:r>
              <a:rPr lang="zh-CN" altLang="en-US" dirty="0" smtClean="0">
                <a:solidFill>
                  <a:srgbClr val="FF3399"/>
                </a:solidFill>
              </a:rPr>
              <a:t>加法校正</a:t>
            </a:r>
            <a:r>
              <a:rPr lang="en-US" altLang="zh-CN" dirty="0">
                <a:solidFill>
                  <a:srgbClr val="FF3399"/>
                </a:solidFill>
              </a:rPr>
              <a:t>(</a:t>
            </a:r>
            <a:r>
              <a:rPr lang="en-US" altLang="zh-CN" b="0" dirty="0">
                <a:solidFill>
                  <a:srgbClr val="FF3399"/>
                </a:solidFill>
                <a:latin typeface="+mn-lt"/>
              </a:rPr>
              <a:t>Adjust</a:t>
            </a:r>
            <a:r>
              <a:rPr lang="en-US" altLang="zh-CN" dirty="0" smtClean="0">
                <a:solidFill>
                  <a:srgbClr val="FF3399"/>
                </a:solidFill>
              </a:rPr>
              <a:t>)</a:t>
            </a:r>
            <a:r>
              <a:rPr lang="zh-CN" altLang="en-US" dirty="0" smtClean="0">
                <a:solidFill>
                  <a:srgbClr val="FF3399"/>
                </a:solidFill>
              </a:rPr>
              <a:t>规则</a:t>
            </a:r>
            <a:endParaRPr lang="en-US" altLang="zh-CN" dirty="0">
              <a:solidFill>
                <a:srgbClr val="FF3399"/>
              </a:solidFill>
            </a:endParaRPr>
          </a:p>
          <a:p>
            <a:r>
              <a:rPr lang="zh-CN" altLang="en-US" sz="2200" dirty="0" smtClean="0">
                <a:solidFill>
                  <a:schemeClr val="tx1"/>
                </a:solidFill>
              </a:rPr>
              <a:t>    设</a:t>
            </a:r>
            <a:r>
              <a:rPr lang="en-US" altLang="zh-CN" sz="2200" dirty="0">
                <a:solidFill>
                  <a:schemeClr val="tx1"/>
                </a:solidFill>
              </a:rPr>
              <a:t>BCD</a:t>
            </a:r>
            <a:r>
              <a:rPr lang="zh-CN" altLang="en-US" sz="2200" dirty="0">
                <a:solidFill>
                  <a:schemeClr val="tx1"/>
                </a:solidFill>
              </a:rPr>
              <a:t>码</a:t>
            </a:r>
            <a:r>
              <a:rPr lang="zh-CN" altLang="en-US" sz="2200" dirty="0" smtClean="0">
                <a:solidFill>
                  <a:schemeClr val="tx1"/>
                </a:solidFill>
              </a:rPr>
              <a:t>二进制相加、</a:t>
            </a:r>
            <a:r>
              <a:rPr lang="zh-CN" altLang="en-US" sz="2200" dirty="0">
                <a:solidFill>
                  <a:schemeClr val="tx1"/>
                </a:solidFill>
              </a:rPr>
              <a:t>十进制相加的和</a:t>
            </a:r>
            <a:r>
              <a:rPr lang="zh-CN" altLang="en-US" sz="2200" dirty="0" smtClean="0">
                <a:solidFill>
                  <a:schemeClr val="tx1"/>
                </a:solidFill>
              </a:rPr>
              <a:t>为分别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i="1" dirty="0" smtClean="0">
                <a:solidFill>
                  <a:schemeClr val="tx1"/>
                </a:solidFill>
              </a:rPr>
              <a:t>、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sz="800" i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zh-CN" altLang="en-US" sz="2200" dirty="0" smtClean="0">
                <a:solidFill>
                  <a:schemeClr val="tx1"/>
                </a:solidFill>
                <a:sym typeface="Symbol"/>
              </a:rPr>
              <a:t>，</a:t>
            </a:r>
            <a:endParaRPr lang="en-US" altLang="zh-CN" sz="2200" dirty="0" smtClean="0">
              <a:solidFill>
                <a:schemeClr val="tx1"/>
              </a:solidFill>
              <a:sym typeface="Symbol"/>
            </a:endParaRPr>
          </a:p>
          <a:p>
            <a:r>
              <a:rPr lang="en-US" altLang="zh-CN" sz="2200" dirty="0">
                <a:solidFill>
                  <a:schemeClr val="tx1"/>
                </a:solidFill>
                <a:sym typeface="Symbol"/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  <a:sym typeface="Symbol"/>
              </a:rPr>
              <a:t>     </a:t>
            </a:r>
            <a:r>
              <a:rPr lang="zh-CN" altLang="en-US" sz="2200" dirty="0" smtClean="0">
                <a:solidFill>
                  <a:schemeClr val="tx1"/>
                </a:solidFill>
                <a:sym typeface="Symbol"/>
              </a:rPr>
              <a:t>其中，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200" baseline="-16000" dirty="0">
                <a:solidFill>
                  <a:schemeClr val="tx1"/>
                </a:solidFill>
              </a:rPr>
              <a:t>3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200" baseline="-16000" dirty="0">
                <a:solidFill>
                  <a:schemeClr val="tx1"/>
                </a:solidFill>
              </a:rPr>
              <a:t>2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200" baseline="-16000" dirty="0">
                <a:solidFill>
                  <a:schemeClr val="tx1"/>
                </a:solidFill>
              </a:rPr>
              <a:t>1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200" baseline="-16000" dirty="0">
                <a:solidFill>
                  <a:schemeClr val="tx1"/>
                </a:solidFill>
              </a:rPr>
              <a:t>0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200" baseline="-16000" dirty="0">
                <a:solidFill>
                  <a:schemeClr val="tx1"/>
                </a:solidFill>
              </a:rPr>
              <a:t>3</a:t>
            </a:r>
            <a:r>
              <a:rPr lang="zh-CN" altLang="en-US" sz="2200" dirty="0">
                <a:solidFill>
                  <a:schemeClr val="tx1"/>
                </a:solidFill>
              </a:rPr>
              <a:t>位的进位为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aseline="-16000" dirty="0">
                <a:solidFill>
                  <a:schemeClr val="tx1"/>
                </a:solidFill>
              </a:rPr>
              <a:t>3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*加法校正规则：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14000"/>
              </a:lnSpc>
            </a:pPr>
            <a:endParaRPr lang="en-US" altLang="zh-CN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rgbClr val="C00000"/>
              </a:solidFill>
              <a:latin typeface="+mn-ea"/>
              <a:ea typeface="+mn-ea"/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加法校正的组织：</a:t>
            </a:r>
            <a:endParaRPr lang="en-US" altLang="zh-CN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27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+mn-ea"/>
                <a:ea typeface="+mn-ea"/>
              </a:rPr>
              <a:t>21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2627784" y="4295040"/>
            <a:ext cx="5112568" cy="12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2200" i="1" dirty="0" smtClean="0">
                <a:solidFill>
                  <a:srgbClr val="990099"/>
                </a:solidFill>
                <a:latin typeface="+mn-ea"/>
                <a:ea typeface="+mn-ea"/>
              </a:rPr>
              <a:t>     </a:t>
            </a:r>
            <a:r>
              <a:rPr lang="en-US" altLang="zh-CN" sz="2200" i="1" dirty="0" smtClean="0">
                <a:solidFill>
                  <a:srgbClr val="990099"/>
                </a:solidFill>
                <a:latin typeface="+mn-lt"/>
              </a:rPr>
              <a:t>F</a:t>
            </a:r>
            <a:r>
              <a:rPr lang="zh-CN" altLang="en-US" sz="2200" dirty="0" smtClean="0">
                <a:solidFill>
                  <a:srgbClr val="990099"/>
                </a:solidFill>
              </a:rPr>
              <a:t>≤</a:t>
            </a:r>
            <a:r>
              <a:rPr lang="en-US" altLang="zh-CN" sz="2200" dirty="0" smtClean="0">
                <a:solidFill>
                  <a:srgbClr val="990099"/>
                </a:solidFill>
              </a:rPr>
              <a:t>9</a:t>
            </a:r>
            <a:r>
              <a:rPr lang="zh-CN" altLang="en-US" sz="2200" dirty="0" smtClean="0">
                <a:solidFill>
                  <a:srgbClr val="990099"/>
                </a:solidFill>
              </a:rPr>
              <a:t>时</a:t>
            </a:r>
            <a:r>
              <a:rPr lang="en-US" altLang="zh-CN" sz="2200" dirty="0" smtClean="0">
                <a:solidFill>
                  <a:srgbClr val="990099"/>
                </a:solidFill>
              </a:rPr>
              <a:t>—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sz="800" i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sz="2200" i="1" dirty="0" smtClean="0">
                <a:solidFill>
                  <a:schemeClr val="tx1"/>
                </a:solidFill>
                <a:latin typeface="+mn-ea"/>
                <a:ea typeface="+mn-ea"/>
              </a:rPr>
              <a:t>   </a:t>
            </a:r>
            <a:r>
              <a:rPr lang="zh-CN" altLang="en-US" sz="2200" baseline="-160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未产生进位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sz="2200" dirty="0" smtClean="0">
                <a:solidFill>
                  <a:srgbClr val="990099"/>
                </a:solidFill>
              </a:rPr>
              <a:t>10</a:t>
            </a:r>
            <a:r>
              <a:rPr lang="zh-CN" altLang="en-US" sz="2200" dirty="0" smtClean="0">
                <a:solidFill>
                  <a:srgbClr val="990099"/>
                </a:solidFill>
              </a:rPr>
              <a:t>≤</a:t>
            </a:r>
            <a:r>
              <a:rPr lang="en-US" altLang="zh-CN" sz="2200" i="1" dirty="0">
                <a:solidFill>
                  <a:srgbClr val="990099"/>
                </a:solidFill>
                <a:latin typeface="+mn-lt"/>
              </a:rPr>
              <a:t>F</a:t>
            </a:r>
            <a:r>
              <a:rPr lang="zh-CN" altLang="en-US" sz="2200" dirty="0" smtClean="0">
                <a:solidFill>
                  <a:srgbClr val="990099"/>
                </a:solidFill>
              </a:rPr>
              <a:t>≤</a:t>
            </a:r>
            <a:r>
              <a:rPr lang="en-US" altLang="zh-CN" sz="2200" dirty="0" smtClean="0">
                <a:solidFill>
                  <a:srgbClr val="990099"/>
                </a:solidFill>
              </a:rPr>
              <a:t>15</a:t>
            </a:r>
            <a:r>
              <a:rPr lang="zh-CN" altLang="en-US" sz="2200" dirty="0" smtClean="0">
                <a:solidFill>
                  <a:srgbClr val="990099"/>
                </a:solidFill>
              </a:rPr>
              <a:t>时</a:t>
            </a:r>
            <a:r>
              <a:rPr lang="en-US" altLang="zh-CN" sz="2200" dirty="0" smtClean="0">
                <a:solidFill>
                  <a:srgbClr val="990099"/>
                </a:solidFill>
              </a:rPr>
              <a:t>—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sz="800" i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zh-CN" altLang="en-US" sz="2000" dirty="0" smtClean="0">
                <a:solidFill>
                  <a:schemeClr val="tx1"/>
                </a:solidFill>
                <a:sym typeface="Symbol"/>
              </a:rPr>
              <a:t>＝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6</a:t>
            </a:r>
            <a:r>
              <a:rPr lang="zh-CN" altLang="en-US" sz="2200" dirty="0" smtClean="0">
                <a:solidFill>
                  <a:schemeClr val="tx1"/>
                </a:solidFill>
              </a:rPr>
              <a:t>、需产生进位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zh-CN" altLang="en-US" sz="2200" dirty="0" smtClean="0">
                <a:solidFill>
                  <a:srgbClr val="990099"/>
                </a:solidFill>
              </a:rPr>
              <a:t>    </a:t>
            </a:r>
            <a:r>
              <a:rPr lang="en-US" altLang="zh-CN" sz="2200" i="1" dirty="0" smtClean="0">
                <a:solidFill>
                  <a:srgbClr val="990099"/>
                </a:solidFill>
                <a:latin typeface="+mn-lt"/>
              </a:rPr>
              <a:t>F</a:t>
            </a:r>
            <a:r>
              <a:rPr lang="zh-CN" altLang="en-US" sz="2200" dirty="0" smtClean="0">
                <a:solidFill>
                  <a:srgbClr val="990099"/>
                </a:solidFill>
              </a:rPr>
              <a:t>＞</a:t>
            </a:r>
            <a:r>
              <a:rPr lang="en-US" altLang="zh-CN" sz="2200" dirty="0" smtClean="0">
                <a:solidFill>
                  <a:srgbClr val="990099"/>
                </a:solidFill>
              </a:rPr>
              <a:t>15</a:t>
            </a:r>
            <a:r>
              <a:rPr lang="zh-CN" altLang="en-US" sz="2200" dirty="0" smtClean="0">
                <a:solidFill>
                  <a:srgbClr val="990099"/>
                </a:solidFill>
              </a:rPr>
              <a:t>时</a:t>
            </a:r>
            <a:r>
              <a:rPr lang="en-US" altLang="zh-CN" sz="2200" dirty="0" smtClean="0">
                <a:solidFill>
                  <a:srgbClr val="990099"/>
                </a:solidFill>
              </a:rPr>
              <a:t>—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sz="800" i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zh-CN" altLang="en-US" sz="2000" dirty="0" smtClean="0">
                <a:solidFill>
                  <a:schemeClr val="tx1"/>
                </a:solidFill>
                <a:sym typeface="Symbol"/>
              </a:rPr>
              <a:t>＝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6 (</a:t>
            </a:r>
            <a:r>
              <a:rPr lang="zh-CN" altLang="en-US" sz="2200" dirty="0" smtClean="0">
                <a:solidFill>
                  <a:schemeClr val="tx1"/>
                </a:solidFill>
              </a:rPr>
              <a:t>已产生进位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3059832" y="5509681"/>
            <a:ext cx="468052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校正条件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3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3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校正操作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sz="800" i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←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0630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3" grpId="0"/>
      <p:bldP spid="39" grpId="0"/>
      <p:bldP spid="40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6173108" y="1284799"/>
            <a:ext cx="176169" cy="648965"/>
            <a:chOff x="6173108" y="1284799"/>
            <a:chExt cx="176169" cy="648965"/>
          </a:xfrm>
        </p:grpSpPr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6173108" y="1644839"/>
              <a:ext cx="176169" cy="28892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6173108" y="1284799"/>
              <a:ext cx="176169" cy="28892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98</a:t>
            </a:fld>
            <a:endParaRPr lang="en-US" altLang="zh-CN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9512" y="260648"/>
            <a:ext cx="8785225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2</a:t>
            </a:r>
            <a:r>
              <a:rPr lang="zh-CN" altLang="en-US" dirty="0" smtClean="0">
                <a:solidFill>
                  <a:srgbClr val="FF3399"/>
                </a:solidFill>
              </a:rPr>
              <a:t>、十进制减法</a:t>
            </a:r>
            <a:r>
              <a:rPr lang="zh-CN" altLang="en-US" dirty="0">
                <a:solidFill>
                  <a:srgbClr val="FF3399"/>
                </a:solidFill>
              </a:rPr>
              <a:t>校正规则</a:t>
            </a:r>
            <a:endParaRPr lang="en-US" altLang="zh-CN" dirty="0">
              <a:solidFill>
                <a:srgbClr val="FF3399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二进制减法特征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用加法实现，够减时产生进位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                    </a:t>
            </a:r>
            <a:r>
              <a:rPr lang="zh-CN" altLang="en-US" sz="2000" dirty="0" smtClean="0">
                <a:solidFill>
                  <a:schemeClr val="tx1"/>
                </a:solidFill>
              </a:rPr>
              <a:t>如</a:t>
            </a:r>
            <a:r>
              <a:rPr lang="en-US" altLang="zh-CN" sz="2000" dirty="0" smtClean="0">
                <a:solidFill>
                  <a:schemeClr val="tx1"/>
                </a:solidFill>
              </a:rPr>
              <a:t>0101</a:t>
            </a:r>
            <a:r>
              <a:rPr lang="zh-CN" altLang="en-US" sz="20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</a:rPr>
              <a:t>0011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0101</a:t>
            </a:r>
            <a:r>
              <a:rPr lang="zh-CN" altLang="en-US" sz="2000" dirty="0" smtClean="0">
                <a:solidFill>
                  <a:schemeClr val="tx1"/>
                </a:solidFill>
              </a:rPr>
              <a:t>＋</a:t>
            </a:r>
            <a:r>
              <a:rPr lang="en-US" altLang="zh-CN" sz="2000" dirty="0" smtClean="0">
                <a:solidFill>
                  <a:schemeClr val="tx1"/>
                </a:solidFill>
              </a:rPr>
              <a:t>1101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1 0010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      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 0101</a:t>
            </a:r>
            <a:r>
              <a:rPr lang="zh-CN" altLang="en-US" sz="20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</a:rPr>
              <a:t>0111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0101</a:t>
            </a:r>
            <a:r>
              <a:rPr lang="zh-CN" altLang="en-US" sz="2000" dirty="0">
                <a:solidFill>
                  <a:schemeClr val="tx1"/>
                </a:solidFill>
              </a:rPr>
              <a:t>＋</a:t>
            </a:r>
            <a:r>
              <a:rPr lang="en-US" altLang="zh-CN" sz="2000" dirty="0" smtClean="0">
                <a:solidFill>
                  <a:schemeClr val="tx1"/>
                </a:solidFill>
              </a:rPr>
              <a:t>1001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1110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   设</a:t>
            </a:r>
            <a:r>
              <a:rPr lang="en-US" altLang="zh-CN" dirty="0">
                <a:solidFill>
                  <a:schemeClr val="tx1"/>
                </a:solidFill>
              </a:rPr>
              <a:t>BCD</a:t>
            </a:r>
            <a:r>
              <a:rPr lang="zh-CN" altLang="en-US" dirty="0">
                <a:solidFill>
                  <a:schemeClr val="tx1"/>
                </a:solidFill>
              </a:rPr>
              <a:t>码二进制</a:t>
            </a:r>
            <a:r>
              <a:rPr lang="zh-CN" altLang="en-US" dirty="0" smtClean="0">
                <a:solidFill>
                  <a:schemeClr val="tx1"/>
                </a:solidFill>
              </a:rPr>
              <a:t>相</a:t>
            </a:r>
            <a:r>
              <a:rPr lang="zh-CN" altLang="en-US" dirty="0">
                <a:solidFill>
                  <a:schemeClr val="tx1"/>
                </a:solidFill>
              </a:rPr>
              <a:t>减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chemeClr val="tx1"/>
                </a:solidFill>
              </a:rPr>
              <a:t>十进制</a:t>
            </a:r>
            <a:r>
              <a:rPr lang="zh-CN" altLang="en-US" dirty="0" smtClean="0">
                <a:solidFill>
                  <a:schemeClr val="tx1"/>
                </a:solidFill>
              </a:rPr>
              <a:t>相减的差为</a:t>
            </a:r>
            <a:r>
              <a:rPr lang="zh-CN" altLang="en-US" dirty="0">
                <a:solidFill>
                  <a:schemeClr val="tx1"/>
                </a:solidFill>
              </a:rPr>
              <a:t>分别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i="1" dirty="0">
                <a:solidFill>
                  <a:schemeClr val="tx1"/>
                </a:solidFill>
              </a:rPr>
              <a:t>、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sz="800" i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zh-CN" altLang="en-US" dirty="0">
                <a:solidFill>
                  <a:schemeClr val="tx1"/>
                </a:solidFill>
                <a:sym typeface="Symbol"/>
              </a:rPr>
              <a:t>，</a:t>
            </a:r>
            <a:endParaRPr lang="en-US" altLang="zh-CN" dirty="0">
              <a:solidFill>
                <a:schemeClr val="tx1"/>
              </a:solidFill>
              <a:sym typeface="Symbol"/>
            </a:endParaRPr>
          </a:p>
          <a:p>
            <a:r>
              <a:rPr lang="en-US" altLang="zh-CN" dirty="0">
                <a:solidFill>
                  <a:schemeClr val="tx1"/>
                </a:solidFill>
                <a:sym typeface="Symbol"/>
              </a:rPr>
              <a:t>      </a:t>
            </a:r>
            <a:r>
              <a:rPr lang="zh-CN" altLang="en-US" dirty="0">
                <a:solidFill>
                  <a:schemeClr val="tx1"/>
                </a:solidFill>
                <a:sym typeface="Symbol"/>
              </a:rPr>
              <a:t>其中，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中最高位的进位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借位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>
                <a:solidFill>
                  <a:schemeClr val="tx1"/>
                </a:solidFill>
              </a:rPr>
              <a:t>3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*减法校正规则：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减法校正的组织：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3059832" y="4221088"/>
            <a:ext cx="417646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校正条件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校正操作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sz="800" i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－</a:t>
            </a:r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←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771800" y="2852936"/>
            <a:ext cx="504056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i="1" dirty="0" smtClean="0">
                <a:solidFill>
                  <a:srgbClr val="990099"/>
                </a:solidFill>
                <a:latin typeface="+mn-lt"/>
              </a:rPr>
              <a:t>C</a:t>
            </a:r>
            <a:r>
              <a:rPr lang="en-US" altLang="zh-CN" baseline="-16000" dirty="0" smtClean="0">
                <a:solidFill>
                  <a:srgbClr val="990099"/>
                </a:solidFill>
                <a:latin typeface="+mn-ea"/>
                <a:ea typeface="+mn-ea"/>
              </a:rPr>
              <a:t>3</a:t>
            </a:r>
            <a:r>
              <a:rPr lang="zh-CN" altLang="en-US" dirty="0" smtClean="0">
                <a:solidFill>
                  <a:srgbClr val="990099"/>
                </a:solidFill>
              </a:rPr>
              <a:t>＝</a:t>
            </a: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r>
              <a:rPr lang="zh-CN" altLang="en-US" dirty="0" smtClean="0">
                <a:solidFill>
                  <a:srgbClr val="990099"/>
                </a:solidFill>
              </a:rPr>
              <a:t>时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sz="800" i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    (</a:t>
            </a:r>
            <a:r>
              <a:rPr lang="zh-CN" altLang="en-US" dirty="0" smtClean="0">
                <a:solidFill>
                  <a:schemeClr val="tx1"/>
                </a:solidFill>
              </a:rPr>
              <a:t>已产生借位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i="1" dirty="0" smtClean="0">
                <a:solidFill>
                  <a:srgbClr val="990099"/>
                </a:solidFill>
                <a:latin typeface="+mn-lt"/>
              </a:rPr>
              <a:t>C</a:t>
            </a:r>
            <a:r>
              <a:rPr lang="en-US" altLang="zh-CN" baseline="-16000" dirty="0" smtClean="0">
                <a:solidFill>
                  <a:srgbClr val="990099"/>
                </a:solidFill>
                <a:latin typeface="+mn-ea"/>
              </a:rPr>
              <a:t>3</a:t>
            </a:r>
            <a:r>
              <a:rPr lang="zh-CN" altLang="en-US" dirty="0" smtClean="0">
                <a:solidFill>
                  <a:srgbClr val="990099"/>
                </a:solidFill>
              </a:rPr>
              <a:t>＝</a:t>
            </a: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r>
              <a:rPr lang="zh-CN" altLang="en-US" dirty="0" smtClean="0">
                <a:solidFill>
                  <a:srgbClr val="990099"/>
                </a:solidFill>
              </a:rPr>
              <a:t>时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sz="800" i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＝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－</a:t>
            </a:r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chemeClr val="tx1"/>
                </a:solidFill>
              </a:rPr>
              <a:t>需</a:t>
            </a:r>
            <a:r>
              <a:rPr lang="zh-CN" altLang="en-US" dirty="0" smtClean="0">
                <a:solidFill>
                  <a:schemeClr val="tx1"/>
                </a:solidFill>
              </a:rPr>
              <a:t>产生借位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</a:t>
            </a:r>
            <a:r>
              <a:rPr lang="zh-CN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</a:rPr>
              <a:t>[</a:t>
            </a:r>
            <a:r>
              <a:rPr lang="zh-CN" altLang="en-US" sz="2000" dirty="0" smtClean="0">
                <a:solidFill>
                  <a:schemeClr val="tx1"/>
                </a:solidFill>
              </a:rPr>
              <a:t>如</a:t>
            </a:r>
            <a:r>
              <a:rPr lang="en-US" altLang="zh-CN" sz="2000" dirty="0" smtClean="0">
                <a:solidFill>
                  <a:schemeClr val="tx1"/>
                </a:solidFill>
              </a:rPr>
              <a:t>1110</a:t>
            </a:r>
            <a:r>
              <a:rPr lang="zh-CN" altLang="en-US" sz="20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</a:rPr>
              <a:t>0110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1000]</a:t>
            </a:r>
          </a:p>
        </p:txBody>
      </p:sp>
    </p:spTree>
    <p:extLst>
      <p:ext uri="{BB962C8B-B14F-4D97-AF65-F5344CB8AC3E}">
        <p14:creationId xmlns:p14="http://schemas.microsoft.com/office/powerpoint/2010/main" val="375492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99</a:t>
            </a:fld>
            <a:endParaRPr lang="en-US" altLang="zh-CN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79512" y="36749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3</a:t>
            </a:r>
            <a:r>
              <a:rPr lang="zh-CN" altLang="en-US" dirty="0" smtClean="0">
                <a:solidFill>
                  <a:srgbClr val="FF3399"/>
                </a:solidFill>
              </a:rPr>
              <a:t>、十进制加减法的逻辑实现</a:t>
            </a:r>
            <a:endParaRPr lang="en-US" altLang="zh-CN" dirty="0">
              <a:solidFill>
                <a:srgbClr val="FF3399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*校正需求：</a:t>
            </a:r>
            <a:r>
              <a:rPr lang="zh-CN" altLang="en-US" dirty="0" smtClean="0">
                <a:solidFill>
                  <a:schemeClr val="accent2"/>
                </a:solidFill>
              </a:rPr>
              <a:t>条件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sz="2200" dirty="0" smtClean="0">
                <a:solidFill>
                  <a:schemeClr val="tx1"/>
                </a:solidFill>
              </a:rPr>
              <a:t>加法时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200" baseline="-16000" dirty="0" smtClean="0">
                <a:solidFill>
                  <a:schemeClr val="tx1"/>
                </a:solidFill>
              </a:rPr>
              <a:t>3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200" baseline="-16000" dirty="0" smtClean="0">
                <a:solidFill>
                  <a:schemeClr val="tx1"/>
                </a:solidFill>
              </a:rPr>
              <a:t>2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200" baseline="-16000" dirty="0">
                <a:solidFill>
                  <a:schemeClr val="tx1"/>
                </a:solidFill>
              </a:rPr>
              <a:t>3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200" baseline="-16000" dirty="0">
                <a:solidFill>
                  <a:schemeClr val="tx1"/>
                </a:solidFill>
              </a:rPr>
              <a:t>1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aseline="-16000" dirty="0" smtClean="0">
                <a:solidFill>
                  <a:schemeClr val="tx1"/>
                </a:solidFill>
              </a:rPr>
              <a:t>3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1</a:t>
            </a:r>
            <a:r>
              <a:rPr lang="zh-CN" altLang="en-US" sz="2200" dirty="0" smtClean="0">
                <a:solidFill>
                  <a:schemeClr val="tx1"/>
                </a:solidFill>
              </a:rPr>
              <a:t>，减法时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aseline="-16000" dirty="0" smtClean="0">
                <a:solidFill>
                  <a:schemeClr val="tx1"/>
                </a:solidFill>
              </a:rPr>
              <a:t>3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0</a:t>
            </a:r>
            <a:endParaRPr lang="en-US" altLang="zh-CN" sz="2200" dirty="0" smtClean="0">
              <a:solidFill>
                <a:schemeClr val="accent2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         操作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sz="2200" dirty="0" smtClean="0">
                <a:solidFill>
                  <a:schemeClr val="tx1"/>
                </a:solidFill>
              </a:rPr>
              <a:t>加法为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sz="800" i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6</a:t>
            </a:r>
            <a:r>
              <a:rPr lang="zh-CN" altLang="en-US" sz="2200" dirty="0" smtClean="0">
                <a:solidFill>
                  <a:schemeClr val="tx1"/>
                </a:solidFill>
              </a:rPr>
              <a:t>、减法</a:t>
            </a:r>
            <a:r>
              <a:rPr lang="zh-CN" altLang="en-US" sz="2200" dirty="0">
                <a:solidFill>
                  <a:schemeClr val="tx1"/>
                </a:solidFill>
              </a:rPr>
              <a:t>为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sz="800" i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>
                <a:solidFill>
                  <a:schemeClr val="tx1"/>
                </a:solidFill>
              </a:rPr>
              <a:t>－</a:t>
            </a:r>
            <a:r>
              <a:rPr lang="en-US" altLang="zh-CN" sz="2200" dirty="0">
                <a:solidFill>
                  <a:schemeClr val="tx1"/>
                </a:solidFill>
              </a:rPr>
              <a:t>6</a:t>
            </a:r>
            <a:r>
              <a:rPr lang="zh-CN" altLang="en-US" sz="2200" dirty="0" smtClean="0">
                <a:solidFill>
                  <a:schemeClr val="tx1"/>
                </a:solidFill>
              </a:rPr>
              <a:t>，</a:t>
            </a:r>
            <a:r>
              <a:rPr lang="en-US" altLang="zh-CN" sz="2200" i="1" dirty="0" smtClean="0">
                <a:solidFill>
                  <a:srgbClr val="990099"/>
                </a:solidFill>
                <a:latin typeface="+mn-lt"/>
              </a:rPr>
              <a:t>C</a:t>
            </a:r>
            <a:r>
              <a:rPr lang="en-US" altLang="zh-CN" sz="800" dirty="0">
                <a:solidFill>
                  <a:schemeClr val="tx1"/>
                </a:solidFill>
                <a:latin typeface="+mn-lt"/>
                <a:sym typeface="Symbol"/>
              </a:rPr>
              <a:t> </a:t>
            </a:r>
            <a:r>
              <a:rPr lang="en-US" altLang="zh-CN" sz="2200" dirty="0" smtClean="0">
                <a:solidFill>
                  <a:srgbClr val="990099"/>
                </a:solidFill>
                <a:sym typeface="Symbol"/>
              </a:rPr>
              <a:t></a:t>
            </a:r>
            <a:r>
              <a:rPr lang="en-US" altLang="zh-CN" sz="2200" baseline="-16000" dirty="0" smtClean="0">
                <a:solidFill>
                  <a:srgbClr val="990099"/>
                </a:solidFill>
              </a:rPr>
              <a:t>3</a:t>
            </a:r>
            <a:r>
              <a:rPr lang="zh-CN" altLang="en-US" sz="2200" dirty="0">
                <a:solidFill>
                  <a:srgbClr val="990099"/>
                </a:solidFill>
              </a:rPr>
              <a:t>←</a:t>
            </a:r>
            <a:r>
              <a:rPr lang="en-US" altLang="zh-CN" sz="2200" dirty="0" smtClean="0">
                <a:solidFill>
                  <a:srgbClr val="990099"/>
                </a:solidFill>
              </a:rPr>
              <a:t>1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80" name="组合 179"/>
          <p:cNvGrpSpPr/>
          <p:nvPr/>
        </p:nvGrpSpPr>
        <p:grpSpPr>
          <a:xfrm>
            <a:off x="1056940" y="2636912"/>
            <a:ext cx="6611404" cy="2952204"/>
            <a:chOff x="1344972" y="2997076"/>
            <a:chExt cx="6611404" cy="2952204"/>
          </a:xfrm>
        </p:grpSpPr>
        <p:sp>
          <p:nvSpPr>
            <p:cNvPr id="104" name="Text Box 421"/>
            <p:cNvSpPr txBox="1">
              <a:spLocks noChangeArrowheads="1"/>
            </p:cNvSpPr>
            <p:nvPr/>
          </p:nvSpPr>
          <p:spPr bwMode="auto">
            <a:xfrm>
              <a:off x="1896368" y="3429124"/>
              <a:ext cx="5472608" cy="2093764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zh-CN" altLang="en-US" sz="18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十进制加减法器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80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80000"/>
                </a:lnSpc>
              </a:pP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80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80000"/>
                </a:lnSpc>
              </a:pP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80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80000"/>
                </a:lnSpc>
              </a:pP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80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 Box 151"/>
            <p:cNvSpPr txBox="1">
              <a:spLocks noChangeArrowheads="1"/>
            </p:cNvSpPr>
            <p:nvPr/>
          </p:nvSpPr>
          <p:spPr bwMode="auto">
            <a:xfrm>
              <a:off x="3757239" y="4941292"/>
              <a:ext cx="3107679" cy="43180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位二进制加减法器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计算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)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 Box 151"/>
            <p:cNvSpPr txBox="1">
              <a:spLocks noChangeArrowheads="1"/>
            </p:cNvSpPr>
            <p:nvPr/>
          </p:nvSpPr>
          <p:spPr bwMode="auto">
            <a:xfrm>
              <a:off x="3901257" y="3501132"/>
              <a:ext cx="3107679" cy="43180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位二进制加减法器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校正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)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 flipV="1">
              <a:off x="3966827" y="5373092"/>
              <a:ext cx="0" cy="28828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直接箭头连接符 9"/>
            <p:cNvCxnSpPr/>
            <p:nvPr/>
          </p:nvCxnSpPr>
          <p:spPr bwMode="auto">
            <a:xfrm flipV="1">
              <a:off x="4254859" y="5373340"/>
              <a:ext cx="0" cy="28828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 bwMode="auto">
            <a:xfrm flipV="1">
              <a:off x="4739771" y="5373340"/>
              <a:ext cx="0" cy="28828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 flipV="1">
              <a:off x="5027803" y="5373588"/>
              <a:ext cx="0" cy="28828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 flipV="1">
              <a:off x="5558616" y="5373340"/>
              <a:ext cx="0" cy="28828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 flipV="1">
              <a:off x="5846648" y="5373588"/>
              <a:ext cx="0" cy="28828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 flipV="1">
              <a:off x="6360864" y="5373588"/>
              <a:ext cx="0" cy="28828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 flipV="1">
              <a:off x="6648896" y="5373836"/>
              <a:ext cx="0" cy="28828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 Box 155"/>
            <p:cNvSpPr txBox="1">
              <a:spLocks noChangeArrowheads="1"/>
            </p:cNvSpPr>
            <p:nvPr/>
          </p:nvSpPr>
          <p:spPr bwMode="auto">
            <a:xfrm>
              <a:off x="3877046" y="5589240"/>
              <a:ext cx="2987872" cy="3600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3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3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A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2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B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2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A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B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1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A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B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 Box 155"/>
            <p:cNvSpPr txBox="1">
              <a:spLocks noChangeArrowheads="1"/>
            </p:cNvSpPr>
            <p:nvPr/>
          </p:nvSpPr>
          <p:spPr bwMode="auto">
            <a:xfrm>
              <a:off x="4128615" y="4653384"/>
              <a:ext cx="2691457" cy="2879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3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 S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2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S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1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S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 bwMode="auto">
            <a:xfrm flipV="1">
              <a:off x="4128614" y="3932932"/>
              <a:ext cx="2" cy="100860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 flipV="1">
              <a:off x="4920703" y="3932932"/>
              <a:ext cx="1" cy="100885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 flipV="1">
              <a:off x="5712792" y="3932932"/>
              <a:ext cx="0" cy="100885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 flipV="1">
              <a:off x="6504880" y="3932932"/>
              <a:ext cx="0" cy="100910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flipV="1">
              <a:off x="4416648" y="3932176"/>
              <a:ext cx="0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 flipH="1">
              <a:off x="2029049" y="4077196"/>
              <a:ext cx="397177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39" name="直接箭头连接符 38"/>
            <p:cNvCxnSpPr/>
            <p:nvPr/>
          </p:nvCxnSpPr>
          <p:spPr bwMode="auto">
            <a:xfrm flipV="1">
              <a:off x="5208736" y="3932176"/>
              <a:ext cx="0" cy="14414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 flipV="1">
              <a:off x="6000824" y="3932176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 flipV="1">
              <a:off x="6792912" y="3935910"/>
              <a:ext cx="0" cy="43305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50" name="直接箭头连接符 49"/>
            <p:cNvCxnSpPr/>
            <p:nvPr/>
          </p:nvCxnSpPr>
          <p:spPr bwMode="auto">
            <a:xfrm flipH="1">
              <a:off x="4416648" y="4148200"/>
              <a:ext cx="237626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 flipH="1">
              <a:off x="3092777" y="5230750"/>
              <a:ext cx="67423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直接箭头连接符 76"/>
            <p:cNvCxnSpPr/>
            <p:nvPr/>
          </p:nvCxnSpPr>
          <p:spPr bwMode="auto">
            <a:xfrm flipH="1">
              <a:off x="2456080" y="5229324"/>
              <a:ext cx="309177" cy="142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/>
            <p:nvPr/>
          </p:nvCxnSpPr>
          <p:spPr bwMode="auto">
            <a:xfrm flipH="1">
              <a:off x="2456080" y="4667794"/>
              <a:ext cx="365057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2" name="Text Box 421"/>
            <p:cNvSpPr txBox="1">
              <a:spLocks noChangeArrowheads="1"/>
            </p:cNvSpPr>
            <p:nvPr/>
          </p:nvSpPr>
          <p:spPr bwMode="auto">
            <a:xfrm>
              <a:off x="2189455" y="4581250"/>
              <a:ext cx="271641" cy="717229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270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MUX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直接箭头连接符 85"/>
            <p:cNvCxnSpPr>
              <a:stCxn id="82" idx="1"/>
            </p:cNvCxnSpPr>
            <p:nvPr/>
          </p:nvCxnSpPr>
          <p:spPr bwMode="auto">
            <a:xfrm rot="10800000">
              <a:off x="2029049" y="3789041"/>
              <a:ext cx="160406" cy="1150825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96" name="Text Box 155"/>
            <p:cNvSpPr txBox="1">
              <a:spLocks noChangeArrowheads="1"/>
            </p:cNvSpPr>
            <p:nvPr/>
          </p:nvSpPr>
          <p:spPr bwMode="auto">
            <a:xfrm>
              <a:off x="6711188" y="4365736"/>
              <a:ext cx="180020" cy="2152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直接箭头连接符 97"/>
            <p:cNvCxnSpPr/>
            <p:nvPr/>
          </p:nvCxnSpPr>
          <p:spPr bwMode="auto">
            <a:xfrm flipH="1">
              <a:off x="1669008" y="3789040"/>
              <a:ext cx="36004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5" name="Text Box 155"/>
            <p:cNvSpPr txBox="1">
              <a:spLocks noChangeArrowheads="1"/>
            </p:cNvSpPr>
            <p:nvPr/>
          </p:nvSpPr>
          <p:spPr bwMode="auto">
            <a:xfrm>
              <a:off x="1344972" y="3721975"/>
              <a:ext cx="324036" cy="2788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C</a:t>
              </a:r>
              <a:r>
                <a:rPr lang="en-US" altLang="zh-CN" sz="18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3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直接箭头连接符 109"/>
            <p:cNvCxnSpPr/>
            <p:nvPr/>
          </p:nvCxnSpPr>
          <p:spPr bwMode="auto">
            <a:xfrm flipH="1">
              <a:off x="6864918" y="5157192"/>
              <a:ext cx="648074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3" name="直接箭头连接符 112"/>
            <p:cNvCxnSpPr>
              <a:endCxn id="7" idx="3"/>
            </p:cNvCxnSpPr>
            <p:nvPr/>
          </p:nvCxnSpPr>
          <p:spPr bwMode="auto">
            <a:xfrm rot="16200000" flipV="1">
              <a:off x="6396868" y="4329100"/>
              <a:ext cx="1440160" cy="216024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/>
            </a:ln>
            <a:effectLst/>
          </p:spPr>
        </p:cxnSp>
        <p:cxnSp>
          <p:nvCxnSpPr>
            <p:cNvPr id="116" name="直接箭头连接符 112"/>
            <p:cNvCxnSpPr>
              <a:endCxn id="82" idx="0"/>
            </p:cNvCxnSpPr>
            <p:nvPr/>
          </p:nvCxnSpPr>
          <p:spPr bwMode="auto">
            <a:xfrm rot="10800000" flipV="1">
              <a:off x="2325276" y="4234734"/>
              <a:ext cx="4899684" cy="346516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/>
            </a:ln>
            <a:effectLst/>
          </p:spPr>
        </p:cxnSp>
        <p:sp>
          <p:nvSpPr>
            <p:cNvPr id="127" name="Text Box 155"/>
            <p:cNvSpPr txBox="1">
              <a:spLocks noChangeArrowheads="1"/>
            </p:cNvSpPr>
            <p:nvPr/>
          </p:nvSpPr>
          <p:spPr bwMode="auto">
            <a:xfrm>
              <a:off x="3289188" y="5229324"/>
              <a:ext cx="324036" cy="2788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C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3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cxnSp>
          <p:nvCxnSpPr>
            <p:cNvPr id="128" name="直接箭头连接符 127"/>
            <p:cNvCxnSpPr/>
            <p:nvPr/>
          </p:nvCxnSpPr>
          <p:spPr bwMode="auto">
            <a:xfrm flipV="1">
              <a:off x="4272632" y="3285108"/>
              <a:ext cx="0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直接箭头连接符 129"/>
            <p:cNvCxnSpPr/>
            <p:nvPr/>
          </p:nvCxnSpPr>
          <p:spPr bwMode="auto">
            <a:xfrm flipV="1">
              <a:off x="5064720" y="3285108"/>
              <a:ext cx="0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1" name="直接箭头连接符 130"/>
            <p:cNvCxnSpPr/>
            <p:nvPr/>
          </p:nvCxnSpPr>
          <p:spPr bwMode="auto">
            <a:xfrm flipV="1">
              <a:off x="5856808" y="3285108"/>
              <a:ext cx="0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2" name="直接箭头连接符 131"/>
            <p:cNvCxnSpPr/>
            <p:nvPr/>
          </p:nvCxnSpPr>
          <p:spPr bwMode="auto">
            <a:xfrm flipV="1">
              <a:off x="6648896" y="3285108"/>
              <a:ext cx="0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3" name="Text Box 155"/>
            <p:cNvSpPr txBox="1">
              <a:spLocks noChangeArrowheads="1"/>
            </p:cNvSpPr>
            <p:nvPr/>
          </p:nvSpPr>
          <p:spPr bwMode="auto">
            <a:xfrm>
              <a:off x="4200624" y="2997076"/>
              <a:ext cx="2736304" cy="3960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8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3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S</a:t>
              </a:r>
              <a:r>
                <a:rPr lang="en-US" altLang="zh-CN" sz="18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2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S</a:t>
              </a:r>
              <a:r>
                <a:rPr lang="en-US" altLang="zh-CN" sz="18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1 </a:t>
              </a:r>
              <a:r>
                <a:rPr lang="en-US" altLang="zh-CN" sz="1800" baseline="-26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S</a:t>
              </a:r>
              <a:r>
                <a:rPr lang="en-US" altLang="zh-CN" sz="18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 Box 155"/>
            <p:cNvSpPr txBox="1">
              <a:spLocks noChangeArrowheads="1"/>
            </p:cNvSpPr>
            <p:nvPr/>
          </p:nvSpPr>
          <p:spPr bwMode="auto">
            <a:xfrm>
              <a:off x="7440984" y="4989230"/>
              <a:ext cx="515392" cy="31197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op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8" name="Text Box 2"/>
          <p:cNvSpPr txBox="1">
            <a:spLocks noChangeArrowheads="1"/>
          </p:cNvSpPr>
          <p:nvPr/>
        </p:nvSpPr>
        <p:spPr bwMode="auto">
          <a:xfrm>
            <a:off x="179263" y="5589240"/>
            <a:ext cx="8785225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*二</a:t>
            </a:r>
            <a:r>
              <a:rPr lang="en-US" altLang="zh-CN" dirty="0" smtClean="0">
                <a:solidFill>
                  <a:srgbClr val="C00000"/>
                </a:solidFill>
              </a:rPr>
              <a:t>/</a:t>
            </a:r>
            <a:r>
              <a:rPr lang="zh-CN" altLang="en-US" dirty="0" smtClean="0">
                <a:solidFill>
                  <a:srgbClr val="C00000"/>
                </a:solidFill>
              </a:rPr>
              <a:t>十进制加减法</a:t>
            </a:r>
            <a:r>
              <a:rPr lang="zh-CN" altLang="en-US" dirty="0">
                <a:solidFill>
                  <a:srgbClr val="C00000"/>
                </a:solidFill>
              </a:rPr>
              <a:t>器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选择输出 或 选择输入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                               (</a:t>
            </a:r>
            <a:r>
              <a:rPr lang="en-US" altLang="zh-CN" sz="1800" dirty="0">
                <a:solidFill>
                  <a:schemeClr val="tx1"/>
                </a:solidFill>
              </a:rPr>
              <a:t>2</a:t>
            </a:r>
            <a:r>
              <a:rPr lang="zh-CN" altLang="en-US" sz="1800" dirty="0">
                <a:solidFill>
                  <a:schemeClr val="tx1"/>
                </a:solidFill>
              </a:rPr>
              <a:t>个</a:t>
            </a:r>
            <a:r>
              <a:rPr lang="en-US" altLang="zh-CN" sz="1800" dirty="0">
                <a:solidFill>
                  <a:schemeClr val="tx1"/>
                </a:solidFill>
              </a:rPr>
              <a:t>AS) </a:t>
            </a:r>
            <a:r>
              <a:rPr lang="en-US" altLang="zh-CN" sz="1800" dirty="0" smtClean="0">
                <a:solidFill>
                  <a:schemeClr val="tx1"/>
                </a:solidFill>
              </a:rPr>
              <a:t>      (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zh-CN" altLang="en-US" sz="1800" dirty="0">
                <a:solidFill>
                  <a:schemeClr val="tx1"/>
                </a:solidFill>
              </a:rPr>
              <a:t>个</a:t>
            </a:r>
            <a:r>
              <a:rPr lang="en-US" altLang="zh-CN" sz="1800" dirty="0" smtClean="0">
                <a:solidFill>
                  <a:schemeClr val="tx1"/>
                </a:solidFill>
              </a:rPr>
              <a:t>AS</a:t>
            </a:r>
            <a:r>
              <a:rPr lang="zh-CN" altLang="en-US" sz="1800" dirty="0" smtClean="0">
                <a:solidFill>
                  <a:schemeClr val="tx1"/>
                </a:solidFill>
              </a:rPr>
              <a:t>、</a:t>
            </a:r>
            <a:r>
              <a:rPr lang="en-US" altLang="zh-CN" sz="1800" dirty="0" smtClean="0">
                <a:solidFill>
                  <a:schemeClr val="tx1"/>
                </a:solidFill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</a:rPr>
              <a:t>次操作</a:t>
            </a:r>
            <a:r>
              <a:rPr lang="en-US" altLang="zh-CN" sz="1800" dirty="0" smtClean="0">
                <a:solidFill>
                  <a:schemeClr val="tx1"/>
                </a:solidFill>
              </a:rPr>
              <a:t>[</a:t>
            </a:r>
            <a:r>
              <a:rPr lang="zh-CN" altLang="en-US" sz="1800" dirty="0" smtClean="0">
                <a:solidFill>
                  <a:schemeClr val="tx1"/>
                </a:solidFill>
              </a:rPr>
              <a:t>图</a:t>
            </a:r>
            <a:r>
              <a:rPr lang="en-US" altLang="zh-CN" sz="1800" dirty="0" smtClean="0">
                <a:solidFill>
                  <a:schemeClr val="tx1"/>
                </a:solidFill>
              </a:rPr>
              <a:t>2.35])</a:t>
            </a:r>
          </a:p>
        </p:txBody>
      </p:sp>
      <p:grpSp>
        <p:nvGrpSpPr>
          <p:cNvPr id="179" name="组合 178"/>
          <p:cNvGrpSpPr/>
          <p:nvPr/>
        </p:nvGrpSpPr>
        <p:grpSpPr>
          <a:xfrm>
            <a:off x="2461096" y="3937172"/>
            <a:ext cx="2963664" cy="1073152"/>
            <a:chOff x="2749128" y="4297336"/>
            <a:chExt cx="2963664" cy="1073152"/>
          </a:xfrm>
        </p:grpSpPr>
        <p:cxnSp>
          <p:nvCxnSpPr>
            <p:cNvPr id="25" name="直接箭头连接符 24"/>
            <p:cNvCxnSpPr/>
            <p:nvPr/>
          </p:nvCxnSpPr>
          <p:spPr bwMode="auto">
            <a:xfrm flipH="1" flipV="1">
              <a:off x="3370657" y="4797214"/>
              <a:ext cx="757571" cy="6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7" name="直接箭头连接符 26"/>
            <p:cNvCxnSpPr/>
            <p:nvPr/>
          </p:nvCxnSpPr>
          <p:spPr bwMode="auto">
            <a:xfrm flipH="1">
              <a:off x="3371042" y="4653384"/>
              <a:ext cx="234175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 bwMode="auto">
            <a:xfrm flipH="1" flipV="1">
              <a:off x="3371044" y="4365104"/>
              <a:ext cx="1549659" cy="6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54" name="Text Box 418"/>
            <p:cNvSpPr txBox="1">
              <a:spLocks noChangeArrowheads="1"/>
            </p:cNvSpPr>
            <p:nvPr/>
          </p:nvSpPr>
          <p:spPr bwMode="auto">
            <a:xfrm>
              <a:off x="2821136" y="4297337"/>
              <a:ext cx="288032" cy="7188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200" dirty="0">
                  <a:solidFill>
                    <a:schemeClr val="tx1"/>
                  </a:solidFill>
                </a:rPr>
                <a:t>≥</a:t>
              </a:r>
              <a:r>
                <a:rPr lang="en-US" altLang="zh-CN" sz="1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6" name="Text Box 421"/>
            <p:cNvSpPr txBox="1">
              <a:spLocks noChangeArrowheads="1"/>
            </p:cNvSpPr>
            <p:nvPr/>
          </p:nvSpPr>
          <p:spPr bwMode="auto">
            <a:xfrm>
              <a:off x="3109862" y="4584104"/>
              <a:ext cx="261180" cy="2851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&amp;</a:t>
              </a:r>
            </a:p>
          </p:txBody>
        </p:sp>
        <p:sp>
          <p:nvSpPr>
            <p:cNvPr id="63" name="Text Box 434"/>
            <p:cNvSpPr txBox="1">
              <a:spLocks noChangeArrowheads="1"/>
            </p:cNvSpPr>
            <p:nvPr/>
          </p:nvSpPr>
          <p:spPr bwMode="auto">
            <a:xfrm>
              <a:off x="3109862" y="4297336"/>
              <a:ext cx="261180" cy="2839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</a:p>
          </p:txBody>
        </p:sp>
        <p:sp>
          <p:nvSpPr>
            <p:cNvPr id="65" name="Text Box 421"/>
            <p:cNvSpPr txBox="1">
              <a:spLocks noChangeArrowheads="1"/>
            </p:cNvSpPr>
            <p:nvPr/>
          </p:nvSpPr>
          <p:spPr bwMode="auto">
            <a:xfrm>
              <a:off x="2821136" y="5085308"/>
              <a:ext cx="271641" cy="2851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1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直接箭头连接符 69"/>
            <p:cNvCxnSpPr/>
            <p:nvPr/>
          </p:nvCxnSpPr>
          <p:spPr bwMode="auto">
            <a:xfrm rot="10800000">
              <a:off x="3109863" y="4942036"/>
              <a:ext cx="337114" cy="288714"/>
            </a:xfrm>
            <a:prstGeom prst="bentConnector3">
              <a:avLst>
                <a:gd name="adj1" fmla="val -148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76" name="椭圆 75"/>
            <p:cNvSpPr/>
            <p:nvPr/>
          </p:nvSpPr>
          <p:spPr bwMode="auto">
            <a:xfrm>
              <a:off x="2749128" y="5188684"/>
              <a:ext cx="72008" cy="72008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90" name="直接箭头连接符 89"/>
            <p:cNvCxnSpPr/>
            <p:nvPr/>
          </p:nvCxnSpPr>
          <p:spPr bwMode="auto">
            <a:xfrm flipH="1">
              <a:off x="3371042" y="4509120"/>
              <a:ext cx="75757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</p:grpSp>
      <p:sp>
        <p:nvSpPr>
          <p:cNvPr id="181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Text Box 2"/>
          <p:cNvSpPr txBox="1">
            <a:spLocks noChangeArrowheads="1"/>
          </p:cNvSpPr>
          <p:nvPr/>
        </p:nvSpPr>
        <p:spPr bwMode="auto">
          <a:xfrm>
            <a:off x="179512" y="176526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*十进制加减法器组成：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个加减法器</a:t>
            </a:r>
            <a:r>
              <a:rPr lang="en-US" altLang="zh-CN" dirty="0" smtClean="0">
                <a:solidFill>
                  <a:schemeClr val="tx1"/>
                </a:solidFill>
              </a:rPr>
              <a:t>(AS)</a:t>
            </a:r>
            <a:r>
              <a:rPr lang="zh-CN" altLang="en-US" dirty="0" smtClean="0">
                <a:solidFill>
                  <a:schemeClr val="tx1"/>
                </a:solidFill>
              </a:rPr>
              <a:t>、校正电路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 思路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800" i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选择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±6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±0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800" i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的逻辑</a:t>
            </a:r>
            <a:r>
              <a:rPr lang="zh-CN" altLang="en-US" dirty="0">
                <a:solidFill>
                  <a:schemeClr val="tx1"/>
                </a:solidFill>
              </a:rPr>
              <a:t>为校正</a:t>
            </a:r>
            <a:r>
              <a:rPr lang="zh-CN" altLang="en-US" dirty="0" smtClean="0">
                <a:solidFill>
                  <a:schemeClr val="tx1"/>
                </a:solidFill>
              </a:rPr>
              <a:t>条件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 flipH="1">
            <a:off x="3275857" y="1700808"/>
            <a:ext cx="4638594" cy="648072"/>
          </a:xfrm>
          <a:prstGeom prst="straightConnector1">
            <a:avLst/>
          </a:prstGeom>
          <a:noFill/>
          <a:ln w="15875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2998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/>
      <p:bldP spid="62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51789</TotalTime>
  <Words>19731</Words>
  <Application>Microsoft Office PowerPoint</Application>
  <PresentationFormat>全屏显示(4:3)</PresentationFormat>
  <Paragraphs>3018</Paragraphs>
  <Slides>110</Slides>
  <Notes>43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110</vt:i4>
      </vt:variant>
    </vt:vector>
  </HeadingPairs>
  <TitlesOfParts>
    <vt:vector size="113" baseType="lpstr">
      <vt:lpstr>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Windows 用户</cp:lastModifiedBy>
  <cp:revision>1749</cp:revision>
  <dcterms:created xsi:type="dcterms:W3CDTF">2002-02-16T03:40:16Z</dcterms:created>
  <dcterms:modified xsi:type="dcterms:W3CDTF">2018-09-15T03:51:10Z</dcterms:modified>
</cp:coreProperties>
</file>