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34" r:id="rId3"/>
    <p:sldId id="257" r:id="rId4"/>
    <p:sldId id="400" r:id="rId5"/>
    <p:sldId id="393" r:id="rId6"/>
    <p:sldId id="435" r:id="rId7"/>
    <p:sldId id="327" r:id="rId8"/>
    <p:sldId id="437" r:id="rId9"/>
    <p:sldId id="401" r:id="rId10"/>
    <p:sldId id="402" r:id="rId11"/>
    <p:sldId id="403" r:id="rId12"/>
    <p:sldId id="404" r:id="rId13"/>
    <p:sldId id="439" r:id="rId14"/>
    <p:sldId id="406" r:id="rId15"/>
    <p:sldId id="407" r:id="rId16"/>
    <p:sldId id="440" r:id="rId17"/>
    <p:sldId id="380" r:id="rId18"/>
    <p:sldId id="382" r:id="rId19"/>
    <p:sldId id="409" r:id="rId20"/>
    <p:sldId id="411" r:id="rId21"/>
    <p:sldId id="442" r:id="rId22"/>
    <p:sldId id="390" r:id="rId23"/>
    <p:sldId id="414" r:id="rId24"/>
    <p:sldId id="387" r:id="rId25"/>
    <p:sldId id="337" r:id="rId26"/>
    <p:sldId id="336" r:id="rId27"/>
    <p:sldId id="389" r:id="rId28"/>
    <p:sldId id="415" r:id="rId29"/>
    <p:sldId id="366" r:id="rId30"/>
    <p:sldId id="385" r:id="rId31"/>
    <p:sldId id="441" r:id="rId32"/>
    <p:sldId id="446" r:id="rId33"/>
    <p:sldId id="447" r:id="rId34"/>
    <p:sldId id="344" r:id="rId35"/>
    <p:sldId id="448" r:id="rId36"/>
    <p:sldId id="452" r:id="rId37"/>
    <p:sldId id="451" r:id="rId38"/>
    <p:sldId id="453" r:id="rId39"/>
    <p:sldId id="449" r:id="rId40"/>
    <p:sldId id="455" r:id="rId41"/>
    <p:sldId id="450" r:id="rId42"/>
    <p:sldId id="454" r:id="rId43"/>
    <p:sldId id="456" r:id="rId44"/>
    <p:sldId id="324" r:id="rId45"/>
    <p:sldId id="349" r:id="rId46"/>
    <p:sldId id="260" r:id="rId47"/>
    <p:sldId id="425" r:id="rId48"/>
    <p:sldId id="365" r:id="rId49"/>
    <p:sldId id="364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3300"/>
    <a:srgbClr val="FF3399"/>
    <a:srgbClr val="FFCC99"/>
    <a:srgbClr val="CCFFFF"/>
    <a:srgbClr val="CC99FF"/>
    <a:srgbClr val="99CCFF"/>
    <a:srgbClr val="CCECFF"/>
    <a:srgbClr val="FF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9" autoAdjust="0"/>
    <p:restoredTop sz="99108" autoAdjust="0"/>
  </p:normalViewPr>
  <p:slideViewPr>
    <p:cSldViewPr>
      <p:cViewPr>
        <p:scale>
          <a:sx n="80" d="100"/>
          <a:sy n="80" d="100"/>
        </p:scale>
        <p:origin x="-1214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04B3FC-1A4B-4B12-962E-399EB469EE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28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26EC81-93EC-470C-8508-EE772E0B4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26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</a:t>
            </a:r>
            <a:r>
              <a:rPr lang="en-US" altLang="zh-CN" dirty="0" smtClean="0"/>
              <a:t>6</a:t>
            </a:r>
            <a:r>
              <a:rPr lang="zh-CN" altLang="en-US" dirty="0" smtClean="0"/>
              <a:t>学时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0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P14</a:t>
            </a:r>
            <a:r>
              <a:rPr lang="zh-CN" altLang="en-US" dirty="0" smtClean="0"/>
              <a:t>看扩展操作码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557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指令地址为主存单元地址，指令字长＝下条指令地址－当前指令地址</a:t>
            </a:r>
            <a:endParaRPr lang="en-US" altLang="zh-CN" dirty="0" smtClean="0"/>
          </a:p>
          <a:p>
            <a:r>
              <a:rPr lang="en-US" altLang="zh-CN" dirty="0" smtClean="0"/>
              <a:t>P15</a:t>
            </a:r>
            <a:r>
              <a:rPr lang="zh-CN" altLang="en-US" dirty="0" smtClean="0"/>
              <a:t>看变长指令字结构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MSB—Most</a:t>
            </a:r>
            <a:r>
              <a:rPr lang="en-US" altLang="zh-CN" baseline="0" dirty="0" smtClean="0">
                <a:latin typeface="Times New Roman" pitchFamily="18" charset="0"/>
                <a:cs typeface="Times New Roman" pitchFamily="18" charset="0"/>
              </a:rPr>
              <a:t> Significant Byte, LSB—Least Significant Byte</a:t>
            </a:r>
          </a:p>
          <a:p>
            <a:r>
              <a:rPr lang="en-US" altLang="zh-CN" baseline="0" dirty="0" err="1" smtClean="0"/>
              <a:t>MSb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LSb</a:t>
            </a:r>
            <a:r>
              <a:rPr lang="zh-CN" altLang="en-US" baseline="0" dirty="0" smtClean="0"/>
              <a:t>表示的是</a:t>
            </a:r>
            <a:r>
              <a:rPr lang="en-US" altLang="zh-CN" baseline="0" dirty="0" smtClean="0"/>
              <a:t>bit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字节对齐</a:t>
            </a:r>
            <a:r>
              <a:rPr lang="en-US" altLang="zh-CN" dirty="0" smtClean="0"/>
              <a:t>--</a:t>
            </a:r>
            <a:r>
              <a:rPr lang="zh-CN" altLang="en-US" dirty="0" smtClean="0"/>
              <a:t>≤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个字节的边界对齐方式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833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思考：如何实现数据的直接寻址？</a:t>
            </a:r>
            <a:r>
              <a:rPr lang="en-US" altLang="zh-CN" dirty="0" smtClean="0"/>
              <a:t>R0+disp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51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P35—REG</a:t>
            </a:r>
            <a:r>
              <a:rPr lang="zh-CN" altLang="en-US" dirty="0" smtClean="0"/>
              <a:t>个数与地址位数，</a:t>
            </a:r>
            <a:r>
              <a:rPr lang="en-US" altLang="zh-CN" dirty="0" smtClean="0"/>
              <a:t>P34—</a:t>
            </a:r>
            <a:r>
              <a:rPr lang="zh-CN" altLang="en-US" dirty="0" smtClean="0"/>
              <a:t>分开存放的依据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292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145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无符号运算指令的原因是有符号溢出作为异常处理，或没有标志位、比较与后续操作合并</a:t>
            </a:r>
            <a:endParaRPr lang="en-US" altLang="zh-CN" dirty="0" smtClean="0"/>
          </a:p>
          <a:p>
            <a:r>
              <a:rPr lang="zh-CN" altLang="en-US" dirty="0" smtClean="0"/>
              <a:t>逻辑非用或非实现（与</a:t>
            </a:r>
            <a:r>
              <a:rPr lang="en-US" altLang="zh-CN" dirty="0" smtClean="0"/>
              <a:t>$0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为使</a:t>
            </a:r>
            <a:r>
              <a:rPr lang="en-US" altLang="zh-CN" dirty="0" err="1" smtClean="0"/>
              <a:t>addiu</a:t>
            </a:r>
            <a:r>
              <a:rPr lang="zh-CN" altLang="en-US" dirty="0" smtClean="0"/>
              <a:t>指令具有</a:t>
            </a:r>
            <a:r>
              <a:rPr lang="en-US" altLang="zh-CN" dirty="0" err="1" smtClean="0"/>
              <a:t>subiu</a:t>
            </a:r>
            <a:r>
              <a:rPr lang="zh-CN" altLang="en-US" dirty="0" smtClean="0"/>
              <a:t>功能，</a:t>
            </a:r>
            <a:r>
              <a:rPr lang="en-US" altLang="zh-CN" dirty="0" err="1" smtClean="0"/>
              <a:t>Imme</a:t>
            </a:r>
            <a:r>
              <a:rPr lang="zh-CN" altLang="en-US" dirty="0" smtClean="0"/>
              <a:t>应为符号扩展。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25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72782-E581-46D2-9B0A-5F302473FF3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约定举例：自然语言就是一个约定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功能前缀</a:t>
            </a:r>
            <a:r>
              <a:rPr lang="en-US" altLang="zh-CN" dirty="0" smtClean="0"/>
              <a:t>—LOCK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REP</a:t>
            </a:r>
            <a:r>
              <a:rPr lang="zh-CN" altLang="en-US" dirty="0" smtClean="0"/>
              <a:t>；段前缀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段覆盖，分支提示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76EDE-62F2-4656-8E21-36C099F06FB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IA16</a:t>
            </a:r>
            <a:r>
              <a:rPr lang="zh-CN" altLang="en-US" dirty="0" smtClean="0"/>
              <a:t>含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80286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32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88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指令中各操作数类型须相同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85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P12</a:t>
            </a:r>
            <a:r>
              <a:rPr lang="zh-CN" altLang="en-US" dirty="0" smtClean="0"/>
              <a:t>的频率含义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852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P13</a:t>
            </a:r>
            <a:r>
              <a:rPr lang="zh-CN" altLang="en-US" dirty="0" smtClean="0"/>
              <a:t>看例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0CEE8-CBCF-46A7-B0E2-6B292CC89A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33BCB-405B-4252-B1AB-9BE1FC1392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262A7-BA8C-437C-9B0E-97FE0FE9EF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EB791-C9E0-4D65-BF23-95C47086C0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9A9FD-9651-4D51-82C0-EDF3C3C00A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F5A4C-CC3D-4E6D-8323-E030B43887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6A3B2-27D8-4535-9DD3-DB891C7FD2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413D5-1F8E-430A-BE52-9E7D2BE358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FCB1E953-56A6-4A30-B320-3D0CFA2AEDF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 Unicode MS" panose="020B0604020202020204" pitchFamily="34" charset="-122"/>
              </a:rPr>
              <a:t>SEU.CSE.RGL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DCF04-1B24-4BF4-99C9-2DF6A709E9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FE315-931F-4C90-A00D-424BAB9F03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E3BDD9-18DF-48C7-B10E-B7E3F3983A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0.xml"/><Relationship Id="rId4" Type="http://schemas.openxmlformats.org/officeDocument/2006/relationships/slide" Target="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2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第四章  指令系统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F005-AAAC-491D-ABB8-4EB106F7377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79263" y="334293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其他操作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*浮点运算：</a:t>
            </a:r>
            <a:r>
              <a:rPr lang="en-US" altLang="zh-CN" b="1" dirty="0" smtClean="0">
                <a:latin typeface="宋体" pitchFamily="2" charset="-122"/>
              </a:rPr>
              <a:t>FADD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FSUB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*十进制运算：</a:t>
            </a:r>
            <a:r>
              <a:rPr lang="zh-CN" altLang="en-US" b="1" dirty="0" smtClean="0">
                <a:latin typeface="宋体" pitchFamily="2" charset="-122"/>
              </a:rPr>
              <a:t>加法校正、减法校正等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控制：</a:t>
            </a:r>
            <a:r>
              <a:rPr lang="zh-CN" altLang="en-US" b="1" u="sng" dirty="0" smtClean="0">
                <a:latin typeface="宋体" pitchFamily="2" charset="-122"/>
              </a:rPr>
              <a:t>标志</a:t>
            </a:r>
            <a:r>
              <a:rPr lang="zh-CN" altLang="en-US" b="1" dirty="0">
                <a:latin typeface="宋体" pitchFamily="2" charset="-122"/>
              </a:rPr>
              <a:t>置位</a:t>
            </a:r>
            <a:r>
              <a:rPr lang="zh-CN" altLang="en-US" b="1" dirty="0" smtClean="0">
                <a:latin typeface="宋体" pitchFamily="2" charset="-122"/>
              </a:rPr>
              <a:t>、标志复位、程序结束等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←如</a:t>
            </a:r>
            <a:r>
              <a:rPr lang="en-US" altLang="zh-CN" sz="1800" b="1" dirty="0" smtClean="0">
                <a:latin typeface="宋体" pitchFamily="2" charset="-122"/>
              </a:rPr>
              <a:t>CF/ZF</a:t>
            </a:r>
            <a:r>
              <a:rPr lang="zh-CN" altLang="en-US" sz="1800" b="1" dirty="0" smtClean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79512" y="242088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指令功能小结：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r>
              <a:rPr lang="en-US" altLang="zh-CN" b="1" dirty="0" smtClean="0">
                <a:latin typeface="宋体" pitchFamily="2" charset="-122"/>
              </a:rPr>
              <a:t>(OP)</a:t>
            </a:r>
            <a:r>
              <a:rPr lang="zh-CN" altLang="en-US" b="1" dirty="0" smtClean="0">
                <a:latin typeface="宋体" pitchFamily="2" charset="-122"/>
              </a:rPr>
              <a:t>、保存结果、形成下条指令地址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99792" y="3365237"/>
            <a:ext cx="5364596" cy="431354"/>
            <a:chOff x="2807804" y="3212976"/>
            <a:chExt cx="5364596" cy="431354"/>
          </a:xfrm>
        </p:grpSpPr>
        <p:sp>
          <p:nvSpPr>
            <p:cNvPr id="2" name="左大括号 1"/>
            <p:cNvSpPr/>
            <p:nvPr/>
          </p:nvSpPr>
          <p:spPr bwMode="auto">
            <a:xfrm rot="16200000">
              <a:off x="4049942" y="1970838"/>
              <a:ext cx="144016" cy="262829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275856" y="3356992"/>
              <a:ext cx="187220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数据操作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" name="左大括号 13"/>
            <p:cNvSpPr/>
            <p:nvPr/>
          </p:nvSpPr>
          <p:spPr bwMode="auto">
            <a:xfrm rot="16200000">
              <a:off x="6966266" y="2150858"/>
              <a:ext cx="144016" cy="226825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6230763" y="3356992"/>
              <a:ext cx="17256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r>
                <a:rPr lang="zh-CN" altLang="en-US" sz="1800" b="1" dirty="0">
                  <a:latin typeface="宋体" pitchFamily="2" charset="-122"/>
                </a:rPr>
                <a:t>计算</a:t>
              </a:r>
            </a:p>
          </p:txBody>
        </p:sp>
      </p:grp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79512" y="378904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支持多种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操作类型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包括操作功能及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类型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OPD</a:t>
            </a:r>
            <a:r>
              <a:rPr lang="zh-CN" altLang="en-US" b="1" dirty="0">
                <a:latin typeface="宋体" pitchFamily="2" charset="-122"/>
              </a:rPr>
              <a:t>的存放</a:t>
            </a:r>
            <a:r>
              <a:rPr lang="zh-CN" altLang="en-US" b="1" dirty="0" smtClean="0">
                <a:latin typeface="宋体" pitchFamily="2" charset="-122"/>
              </a:rPr>
              <a:t>部件有多种</a:t>
            </a:r>
            <a:r>
              <a:rPr lang="en-US" altLang="zh-CN" sz="2000" b="1" dirty="0" smtClean="0">
                <a:latin typeface="宋体" pitchFamily="2" charset="-122"/>
              </a:rPr>
              <a:t>(REG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、外设等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79263" y="466068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指令地址计算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</a:t>
            </a:r>
            <a:r>
              <a:rPr lang="zh-CN" altLang="en-US" b="1" dirty="0" smtClean="0">
                <a:latin typeface="宋体" pitchFamily="2" charset="-122"/>
              </a:rPr>
              <a:t>对于顺序型指令，</a:t>
            </a:r>
            <a:r>
              <a:rPr lang="en-US" altLang="zh-CN" b="1" dirty="0" smtClean="0">
                <a:latin typeface="宋体" pitchFamily="2" charset="-122"/>
              </a:rPr>
              <a:t>Next PC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latin typeface="+mn-ea"/>
                <a:ea typeface="+mn-ea"/>
                <a:cs typeface="Arial Unicode MS" pitchFamily="34" charset="-122"/>
              </a:rPr>
              <a:t> </a:t>
            </a:r>
            <a:endParaRPr lang="en-US" altLang="zh-CN" dirty="0" smtClean="0">
              <a:latin typeface="+mn-ea"/>
              <a:ea typeface="+mn-ea"/>
              <a:cs typeface="Arial Unicode MS" pitchFamily="34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+mn-ea"/>
                <a:ea typeface="+mn-ea"/>
                <a:cs typeface="Arial Unicode MS" pitchFamily="34" charset="-122"/>
              </a:rPr>
              <a:t>       </a:t>
            </a:r>
            <a:r>
              <a:rPr lang="zh-CN" altLang="en-US" b="1" dirty="0" smtClean="0">
                <a:latin typeface="+mn-ea"/>
                <a:ea typeface="+mn-ea"/>
                <a:cs typeface="Arial Unicode MS" pitchFamily="34" charset="-122"/>
              </a:rPr>
              <a:t>对于转移型指令，</a:t>
            </a:r>
            <a:r>
              <a:rPr lang="en-US" altLang="zh-CN" b="1" dirty="0" smtClean="0">
                <a:latin typeface="宋体" pitchFamily="2" charset="-122"/>
              </a:rPr>
              <a:t>Next 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(IR)</a:t>
            </a:r>
            <a:r>
              <a:rPr lang="zh-CN" altLang="en-US" b="1" dirty="0" smtClean="0">
                <a:latin typeface="宋体" pitchFamily="2" charset="-122"/>
              </a:rPr>
              <a:t>的计算结果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02865" y="2853261"/>
            <a:ext cx="3384551" cy="720726"/>
            <a:chOff x="1502865" y="2996307"/>
            <a:chExt cx="3384551" cy="720726"/>
          </a:xfrm>
        </p:grpSpPr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1502865" y="2996307"/>
              <a:ext cx="72072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2223590" y="2996307"/>
              <a:ext cx="7921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b="1" baseline="-18000" dirty="0">
                  <a:latin typeface="宋体" pitchFamily="2" charset="-122"/>
                </a:rPr>
                <a:t>1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3015753" y="2996307"/>
              <a:ext cx="8636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b="1" baseline="-18000" dirty="0">
                  <a:latin typeface="宋体" pitchFamily="2" charset="-122"/>
                </a:rPr>
                <a:t>2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51" name="AutoShape 30"/>
            <p:cNvSpPr>
              <a:spLocks noChangeArrowheads="1"/>
            </p:cNvSpPr>
            <p:nvPr/>
          </p:nvSpPr>
          <p:spPr bwMode="auto">
            <a:xfrm>
              <a:off x="4095253" y="3140769"/>
              <a:ext cx="792163" cy="130175"/>
            </a:xfrm>
            <a:prstGeom prst="leftRightArrow">
              <a:avLst>
                <a:gd name="adj1" fmla="val 50000"/>
                <a:gd name="adj2" fmla="val 12170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1516657" y="3356670"/>
              <a:ext cx="233748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示例：</a:t>
              </a:r>
              <a:r>
                <a:rPr lang="en-US" altLang="zh-CN" sz="2200" b="1" dirty="0" smtClean="0">
                  <a:latin typeface="宋体" pitchFamily="2" charset="-122"/>
                </a:rPr>
                <a:t>001 001 10</a:t>
              </a:r>
            </a:p>
          </p:txBody>
        </p:sp>
      </p:grpSp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87AA-F4A0-400B-BDD0-4F02A3C47A04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229435" name="AutoShape 5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39" name="AutoShape 6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二、指令格式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5554727" y="2348880"/>
            <a:ext cx="2256567" cy="561852"/>
            <a:chOff x="6323647" y="2420242"/>
            <a:chExt cx="2256567" cy="561852"/>
          </a:xfrm>
        </p:grpSpPr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6323647" y="2420565"/>
              <a:ext cx="1200681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操作功能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7524328" y="2420242"/>
              <a:ext cx="1055886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类型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7249132" y="2708920"/>
              <a:ext cx="491220" cy="254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944238" y="2708920"/>
              <a:ext cx="309695" cy="27317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1835696" y="2348880"/>
            <a:ext cx="2655638" cy="466602"/>
            <a:chOff x="1835696" y="2420242"/>
            <a:chExt cx="2655638" cy="466602"/>
          </a:xfrm>
        </p:grpSpPr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1835696" y="2420565"/>
              <a:ext cx="1298362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3134056" y="2420242"/>
              <a:ext cx="1357278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目的</a:t>
              </a: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831670" y="2708920"/>
              <a:ext cx="186089" cy="1776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3491880" y="2708920"/>
              <a:ext cx="144016" cy="1779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101728" y="3177905"/>
            <a:ext cx="3557345" cy="504453"/>
            <a:chOff x="5029718" y="3464647"/>
            <a:chExt cx="3557345" cy="504453"/>
          </a:xfrm>
        </p:grpSpPr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5868142" y="3680422"/>
              <a:ext cx="1512170" cy="28835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下条指令地址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7596334" y="3680745"/>
              <a:ext cx="990729" cy="28835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1" name="直接箭头连接符 93"/>
            <p:cNvCxnSpPr>
              <a:stCxn id="69" idx="1"/>
            </p:cNvCxnSpPr>
            <p:nvPr/>
          </p:nvCxnSpPr>
          <p:spPr bwMode="auto">
            <a:xfrm rot="10800000">
              <a:off x="5029718" y="3680746"/>
              <a:ext cx="838424" cy="143855"/>
            </a:xfrm>
            <a:prstGeom prst="bentConnector3">
              <a:avLst>
                <a:gd name="adj1" fmla="val 12400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直接箭头连接符 71"/>
            <p:cNvCxnSpPr>
              <a:stCxn id="70" idx="0"/>
            </p:cNvCxnSpPr>
            <p:nvPr/>
          </p:nvCxnSpPr>
          <p:spPr bwMode="auto">
            <a:xfrm flipH="1" flipV="1">
              <a:off x="7596335" y="3464844"/>
              <a:ext cx="495364" cy="2159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直接箭头连接符 72"/>
            <p:cNvCxnSpPr>
              <a:stCxn id="70" idx="0"/>
            </p:cNvCxnSpPr>
            <p:nvPr/>
          </p:nvCxnSpPr>
          <p:spPr bwMode="auto">
            <a:xfrm flipH="1" flipV="1">
              <a:off x="5707410" y="3464844"/>
              <a:ext cx="2384289" cy="2159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直接箭头连接符 73"/>
            <p:cNvCxnSpPr>
              <a:stCxn id="70" idx="0"/>
            </p:cNvCxnSpPr>
            <p:nvPr/>
          </p:nvCxnSpPr>
          <p:spPr bwMode="auto">
            <a:xfrm flipH="1" flipV="1">
              <a:off x="6390817" y="3464647"/>
              <a:ext cx="1700882" cy="21609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6" name="Text Box 44"/>
          <p:cNvSpPr txBox="1">
            <a:spLocks noChangeArrowheads="1"/>
          </p:cNvSpPr>
          <p:nvPr/>
        </p:nvSpPr>
        <p:spPr bwMode="auto">
          <a:xfrm>
            <a:off x="179512" y="5229200"/>
            <a:ext cx="88110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指令格式的性能：</a:t>
            </a:r>
            <a:r>
              <a:rPr lang="zh-CN" altLang="en-US" b="1" dirty="0" smtClean="0">
                <a:latin typeface="宋体" pitchFamily="2" charset="-122"/>
              </a:rPr>
              <a:t>规整性、平均码长   </a:t>
            </a:r>
            <a:r>
              <a:rPr lang="en-US" altLang="zh-CN" sz="1800" b="1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dirty="0" smtClean="0">
                <a:latin typeface="宋体" pitchFamily="2" charset="-122"/>
              </a:rPr>
              <a:t>译码</a:t>
            </a:r>
            <a:r>
              <a:rPr lang="zh-CN" altLang="en-US" sz="1800" b="1" dirty="0">
                <a:latin typeface="宋体" pitchFamily="2" charset="-122"/>
              </a:rPr>
              <a:t>复杂</a:t>
            </a:r>
            <a:r>
              <a:rPr lang="zh-CN" altLang="en-US" sz="1800" b="1" dirty="0" smtClean="0">
                <a:latin typeface="宋体" pitchFamily="2" charset="-122"/>
              </a:rPr>
              <a:t>度、存储空间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85" name="Text Box 44"/>
          <p:cNvSpPr txBox="1">
            <a:spLocks noChangeArrowheads="1"/>
          </p:cNvSpPr>
          <p:nvPr/>
        </p:nvSpPr>
        <p:spPr bwMode="auto">
          <a:xfrm>
            <a:off x="179512" y="5683314"/>
            <a:ext cx="88110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*信息的表示方法：</a:t>
            </a:r>
            <a:r>
              <a:rPr lang="zh-CN" altLang="en-US" b="1" dirty="0" smtClean="0">
                <a:latin typeface="宋体" pitchFamily="2" charset="-122"/>
              </a:rPr>
              <a:t>显式、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隐式</a:t>
            </a:r>
            <a:r>
              <a:rPr lang="zh-CN" altLang="en-US" b="1" dirty="0" smtClean="0">
                <a:latin typeface="宋体" pitchFamily="2" charset="-122"/>
              </a:rPr>
              <a:t>，隐式信息通过</a:t>
            </a:r>
            <a:r>
              <a:rPr lang="zh-CN" altLang="en-US" b="1" u="sng" dirty="0" smtClean="0">
                <a:latin typeface="宋体" pitchFamily="2" charset="-122"/>
              </a:rPr>
              <a:t>操作码</a:t>
            </a:r>
            <a:r>
              <a:rPr lang="zh-CN" altLang="en-US" b="1" dirty="0" smtClean="0">
                <a:latin typeface="宋体" pitchFamily="2" charset="-122"/>
              </a:rPr>
              <a:t>指明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7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 Box 20"/>
          <p:cNvSpPr txBox="1">
            <a:spLocks noChangeArrowheads="1"/>
          </p:cNvSpPr>
          <p:nvPr/>
        </p:nvSpPr>
        <p:spPr bwMode="auto">
          <a:xfrm>
            <a:off x="179264" y="908720"/>
            <a:ext cx="87852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指令所含信息：</a:t>
            </a:r>
            <a:r>
              <a:rPr lang="zh-CN" altLang="en-US" b="1" dirty="0" smtClean="0">
                <a:latin typeface="宋体" pitchFamily="2" charset="-122"/>
              </a:rPr>
              <a:t>操作类型、源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地址、下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指令地址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1" name="Text Box 20"/>
          <p:cNvSpPr txBox="1">
            <a:spLocks noChangeArrowheads="1"/>
          </p:cNvSpPr>
          <p:nvPr/>
        </p:nvSpPr>
        <p:spPr bwMode="auto">
          <a:xfrm>
            <a:off x="179512" y="1340768"/>
            <a:ext cx="878522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指令格式组成：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操作码表示的信息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3203848" y="1455887"/>
            <a:ext cx="3744912" cy="360362"/>
            <a:chOff x="3214678" y="1916832"/>
            <a:chExt cx="3744912" cy="360362"/>
          </a:xfrm>
        </p:grpSpPr>
        <p:sp>
          <p:nvSpPr>
            <p:cNvPr id="93" name="Text Box 22"/>
            <p:cNvSpPr txBox="1">
              <a:spLocks noChangeArrowheads="1"/>
            </p:cNvSpPr>
            <p:nvPr/>
          </p:nvSpPr>
          <p:spPr bwMode="auto">
            <a:xfrm>
              <a:off x="3214678" y="1916832"/>
              <a:ext cx="1511300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操作码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94" name="Text Box 23"/>
            <p:cNvSpPr txBox="1">
              <a:spLocks noChangeArrowheads="1"/>
            </p:cNvSpPr>
            <p:nvPr/>
          </p:nvSpPr>
          <p:spPr bwMode="auto">
            <a:xfrm>
              <a:off x="4725978" y="1916832"/>
              <a:ext cx="223361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地址码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5364088" y="1916832"/>
              <a:ext cx="0" cy="3603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6300192" y="1916832"/>
              <a:ext cx="0" cy="3603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3779912" y="1794882"/>
            <a:ext cx="51125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指令的标识信息，如操作类型、格式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5101728" y="2781823"/>
            <a:ext cx="3695701" cy="7921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2200" b="1" dirty="0" smtClean="0">
                <a:latin typeface="宋体" pitchFamily="2" charset="-122"/>
              </a:rPr>
              <a:t>i: A</a:t>
            </a:r>
            <a:r>
              <a:rPr lang="en-US" altLang="zh-CN" sz="2200" b="1" baseline="-18000" dirty="0" smtClean="0">
                <a:latin typeface="宋体" pitchFamily="2" charset="-122"/>
              </a:rPr>
              <a:t>D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(A</a:t>
            </a:r>
            <a:r>
              <a:rPr lang="en-US" altLang="zh-CN" sz="2200" b="1" baseline="-18000" dirty="0">
                <a:latin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</a:rPr>
              <a:t>) </a:t>
            </a:r>
            <a:r>
              <a:rPr lang="en-US" altLang="zh-CN" sz="2200" b="1" dirty="0" smtClean="0">
                <a:latin typeface="宋体" pitchFamily="2" charset="-122"/>
              </a:rPr>
              <a:t>OPER </a:t>
            </a:r>
            <a:r>
              <a:rPr lang="en-US" altLang="zh-CN" sz="2200" b="1" dirty="0">
                <a:latin typeface="宋体" pitchFamily="2" charset="-122"/>
              </a:rPr>
              <a:t>(A</a:t>
            </a:r>
            <a:r>
              <a:rPr lang="en-US" altLang="zh-CN" sz="2200" b="1" baseline="-18000" dirty="0">
                <a:latin typeface="宋体" pitchFamily="2" charset="-122"/>
              </a:rPr>
              <a:t>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r>
              <a:rPr lang="en-US" altLang="zh-CN" sz="2200" b="1" dirty="0">
                <a:latin typeface="宋体" pitchFamily="2" charset="-122"/>
              </a:rPr>
              <a:t>j</a:t>
            </a:r>
            <a:r>
              <a:rPr lang="en-US" altLang="zh-CN" sz="2200" b="1" dirty="0" smtClean="0">
                <a:latin typeface="宋体" pitchFamily="2" charset="-122"/>
              </a:rPr>
              <a:t>: …</a:t>
            </a:r>
          </a:p>
        </p:txBody>
      </p:sp>
      <p:sp>
        <p:nvSpPr>
          <p:cNvPr id="55" name="Text Box 44"/>
          <p:cNvSpPr txBox="1">
            <a:spLocks noChangeArrowheads="1"/>
          </p:cNvSpPr>
          <p:nvPr/>
        </p:nvSpPr>
        <p:spPr bwMode="auto">
          <a:xfrm>
            <a:off x="179511" y="3709481"/>
            <a:ext cx="885698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机器指令组成：</a:t>
            </a:r>
            <a:r>
              <a:rPr lang="zh-CN" altLang="en-US" b="1" spc="-100" dirty="0" smtClean="0">
                <a:latin typeface="宋体" pitchFamily="2" charset="-122"/>
              </a:rPr>
              <a:t>指令由</a:t>
            </a:r>
            <a:r>
              <a:rPr lang="zh-CN" altLang="en-US" b="1" u="sng" spc="-100" dirty="0" smtClean="0">
                <a:latin typeface="宋体" pitchFamily="2" charset="-122"/>
              </a:rPr>
              <a:t>指令格式</a:t>
            </a:r>
            <a:r>
              <a:rPr lang="zh-CN" altLang="en-US" b="1" spc="-100" dirty="0" smtClean="0">
                <a:latin typeface="宋体" pitchFamily="2" charset="-122"/>
              </a:rPr>
              <a:t>及</a:t>
            </a:r>
            <a:r>
              <a:rPr lang="zh-CN" altLang="en-US" b="1" u="sng" spc="-100" dirty="0" smtClean="0">
                <a:latin typeface="宋体" pitchFamily="2" charset="-122"/>
              </a:rPr>
              <a:t>编码</a:t>
            </a:r>
            <a:r>
              <a:rPr lang="zh-CN" altLang="en-US" b="1" spc="-100" dirty="0" smtClean="0">
                <a:latin typeface="宋体" pitchFamily="2" charset="-122"/>
              </a:rPr>
              <a:t>组成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1403648" y="4221088"/>
            <a:ext cx="302433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格式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: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1:m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: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操作类型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1:1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4742" y="4300342"/>
            <a:ext cx="3095650" cy="928858"/>
            <a:chOff x="5148758" y="4365104"/>
            <a:chExt cx="3095650" cy="928858"/>
          </a:xfrm>
        </p:grpSpPr>
        <p:sp>
          <p:nvSpPr>
            <p:cNvPr id="78" name="Text Box 46"/>
            <p:cNvSpPr txBox="1">
              <a:spLocks noChangeArrowheads="1"/>
            </p:cNvSpPr>
            <p:nvPr/>
          </p:nvSpPr>
          <p:spPr bwMode="auto">
            <a:xfrm>
              <a:off x="5148758" y="4365104"/>
              <a:ext cx="1153839" cy="92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Aft>
                  <a:spcPts val="0"/>
                </a:spcAft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种格式：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800" b="1" dirty="0" smtClean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1800" b="1" dirty="0" smtClean="0">
                  <a:latin typeface="宋体" pitchFamily="2" charset="-122"/>
                </a:rPr>
                <a:t>第</a:t>
              </a:r>
              <a:r>
                <a:rPr lang="en-US" altLang="zh-CN" sz="1800" b="1" dirty="0" smtClean="0">
                  <a:latin typeface="宋体" pitchFamily="2" charset="-122"/>
                </a:rPr>
                <a:t>k</a:t>
              </a:r>
              <a:r>
                <a:rPr lang="zh-CN" altLang="en-US" sz="1800" b="1" dirty="0" smtClean="0">
                  <a:latin typeface="宋体" pitchFamily="2" charset="-122"/>
                </a:rPr>
                <a:t>种格式：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7020321" y="4372600"/>
              <a:ext cx="1224087" cy="2805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80" name="Line 48"/>
            <p:cNvSpPr>
              <a:spLocks noChangeShapeType="1"/>
            </p:cNvSpPr>
            <p:nvPr/>
          </p:nvSpPr>
          <p:spPr bwMode="auto">
            <a:xfrm flipH="1">
              <a:off x="7667550" y="4372600"/>
              <a:ext cx="794" cy="280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9"/>
            <p:cNvSpPr txBox="1">
              <a:spLocks noChangeArrowheads="1"/>
            </p:cNvSpPr>
            <p:nvPr/>
          </p:nvSpPr>
          <p:spPr bwMode="auto">
            <a:xfrm>
              <a:off x="6876256" y="4626843"/>
              <a:ext cx="3397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50"/>
            <p:cNvSpPr txBox="1">
              <a:spLocks noChangeArrowheads="1"/>
            </p:cNvSpPr>
            <p:nvPr/>
          </p:nvSpPr>
          <p:spPr bwMode="auto">
            <a:xfrm>
              <a:off x="6301630" y="4372601"/>
              <a:ext cx="718691" cy="28053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800" b="1" baseline="-18000" dirty="0" smtClean="0">
                  <a:latin typeface="+mn-lt"/>
                </a:rPr>
                <a:t>~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i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83" name="Text Box 51"/>
            <p:cNvSpPr txBox="1">
              <a:spLocks noChangeArrowheads="1"/>
            </p:cNvSpPr>
            <p:nvPr/>
          </p:nvSpPr>
          <p:spPr bwMode="auto">
            <a:xfrm>
              <a:off x="7163071" y="5013177"/>
              <a:ext cx="752955" cy="28078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84" name="Text Box 52"/>
            <p:cNvSpPr txBox="1">
              <a:spLocks noChangeArrowheads="1"/>
            </p:cNvSpPr>
            <p:nvPr/>
          </p:nvSpPr>
          <p:spPr bwMode="auto">
            <a:xfrm>
              <a:off x="6300192" y="5013176"/>
              <a:ext cx="862880" cy="28078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 smtClean="0">
                  <a:latin typeface="宋体" pitchFamily="2" charset="-122"/>
                </a:rPr>
                <a:t>j</a:t>
              </a:r>
              <a:r>
                <a:rPr lang="en-US" altLang="zh-CN" sz="1800" b="1" baseline="-18000" dirty="0" err="1">
                  <a:latin typeface="+mn-lt"/>
                </a:rPr>
                <a:t>~</a:t>
              </a:r>
              <a:r>
                <a:rPr lang="en-US" altLang="zh-CN" sz="1800" b="1" baseline="-18000" dirty="0" err="1" smtClean="0">
                  <a:latin typeface="宋体" pitchFamily="2" charset="-122"/>
                </a:rPr>
                <a:t>n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5" grpId="0"/>
      <p:bldP spid="91" grpId="0"/>
      <p:bldP spid="53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73BB-031B-4863-80EA-C2A6EC32B419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79388" y="300425"/>
            <a:ext cx="87852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操作码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需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表示的信息：</a:t>
            </a:r>
            <a:r>
              <a:rPr lang="zh-CN" altLang="en-US" b="1" dirty="0">
                <a:latin typeface="宋体" pitchFamily="2" charset="-122"/>
              </a:rPr>
              <a:t>操作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zh-CN" altLang="en-US" sz="2000" b="1" dirty="0" smtClean="0">
                <a:latin typeface="宋体" pitchFamily="2" charset="-122"/>
              </a:rPr>
              <a:t>                       </a:t>
            </a:r>
            <a:r>
              <a:rPr lang="zh-CN" altLang="en-US" sz="2000" b="1" baseline="-25000" dirty="0" smtClean="0">
                <a:latin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</a:rPr>
              <a:t>│         └─</a:t>
            </a:r>
            <a:r>
              <a:rPr lang="zh-CN" altLang="en-US" sz="2000" b="1" dirty="0" smtClean="0">
                <a:latin typeface="宋体" pitchFamily="2" charset="-122"/>
              </a:rPr>
              <a:t>→地址码个数、目的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位置</a:t>
            </a:r>
            <a:endParaRPr lang="en-US" altLang="zh-CN" sz="20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    └─</a:t>
            </a:r>
            <a:r>
              <a:rPr lang="zh-CN" altLang="en-US" sz="2000" b="1" dirty="0" smtClean="0">
                <a:latin typeface="宋体" pitchFamily="2" charset="-122"/>
              </a:rPr>
              <a:t>→操作功能、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类型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230521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179512" y="1988840"/>
            <a:ext cx="8834437" cy="325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*信息的表示：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系统结构研究的内容，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组成只需认知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无二义性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兼顾</a:t>
            </a:r>
            <a:r>
              <a:rPr lang="zh-CN" altLang="en-US" b="1" dirty="0">
                <a:latin typeface="宋体" pitchFamily="2" charset="-122"/>
              </a:rPr>
              <a:t>规整性及平均码长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操作类型</a:t>
            </a:r>
            <a:r>
              <a:rPr lang="zh-CN" altLang="en-US" b="1" u="sng" dirty="0" smtClean="0">
                <a:latin typeface="宋体" pitchFamily="2" charset="-122"/>
              </a:rPr>
              <a:t>显式</a:t>
            </a:r>
            <a:r>
              <a:rPr lang="zh-CN" altLang="en-US" b="1" dirty="0" smtClean="0">
                <a:latin typeface="宋体" pitchFamily="2" charset="-122"/>
              </a:rPr>
              <a:t>表示，指令格式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可</a:t>
            </a:r>
            <a:r>
              <a:rPr lang="zh-CN" altLang="en-US" b="1" u="sng" dirty="0" smtClean="0">
                <a:latin typeface="宋体" pitchFamily="2" charset="-122"/>
              </a:rPr>
              <a:t>显</a:t>
            </a:r>
            <a:r>
              <a:rPr lang="zh-CN" altLang="en-US" b="1" u="sng" dirty="0">
                <a:latin typeface="宋体" pitchFamily="2" charset="-122"/>
              </a:rPr>
              <a:t>式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u="sng" dirty="0" smtClean="0">
                <a:latin typeface="宋体" pitchFamily="2" charset="-122"/>
              </a:rPr>
              <a:t>隐式</a:t>
            </a:r>
            <a:r>
              <a:rPr lang="zh-CN" altLang="en-US" b="1" dirty="0" smtClean="0">
                <a:latin typeface="宋体" pitchFamily="2" charset="-122"/>
              </a:rPr>
              <a:t>表示；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隐式信息由操作类型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显式信息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指明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隐式表示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的条件：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需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编码的信息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3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779912" y="3789040"/>
            <a:ext cx="4968552" cy="87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宋体" pitchFamily="2" charset="-122"/>
              </a:rPr>
              <a:t>参数</a:t>
            </a:r>
            <a:r>
              <a:rPr lang="zh-CN" altLang="en-US" b="1" dirty="0" smtClean="0">
                <a:latin typeface="宋体" pitchFamily="2" charset="-122"/>
              </a:rPr>
              <a:t>只有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种类型时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dirty="0" smtClean="0">
                <a:latin typeface="宋体" pitchFamily="2" charset="-122"/>
              </a:rPr>
              <a:t> └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类型、地址码个数、目的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位置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AutoShape 1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203848" y="4653136"/>
            <a:ext cx="295267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 u="sng" dirty="0" smtClean="0">
                <a:latin typeface="宋体" pitchFamily="2" charset="-122"/>
              </a:rPr>
              <a:t>显式表示的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oShape 38"/>
          <p:cNvSpPr>
            <a:spLocks/>
          </p:cNvSpPr>
          <p:nvPr/>
        </p:nvSpPr>
        <p:spPr bwMode="auto">
          <a:xfrm>
            <a:off x="5244537" y="6164510"/>
            <a:ext cx="2567823" cy="288826"/>
          </a:xfrm>
          <a:prstGeom prst="borderCallout2">
            <a:avLst>
              <a:gd name="adj1" fmla="val 47100"/>
              <a:gd name="adj2" fmla="val 11"/>
              <a:gd name="adj3" fmla="val 44794"/>
              <a:gd name="adj4" fmla="val -9086"/>
              <a:gd name="adj5" fmla="val -250170"/>
              <a:gd name="adj6" fmla="val -49826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 smtClean="0">
                <a:latin typeface="+mn-lt"/>
              </a:rPr>
              <a:t>部分系统包含寻址方式</a:t>
            </a:r>
            <a:endParaRPr lang="en-US" altLang="zh-CN" sz="1800" b="1" dirty="0"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62358"/>
            <a:ext cx="8785101" cy="129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dirty="0" smtClean="0">
                <a:latin typeface="宋体" pitchFamily="2" charset="-122"/>
              </a:rPr>
              <a:t>某指令系统中的指令功能为：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(Ra)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，指令的地址码个数分别为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个、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个、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个、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个，操作码如何组织？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628800"/>
            <a:ext cx="8785101" cy="246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1600" b="1" baseline="-25000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需表示信息：操作类型、地址码个数、目的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位置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表示的方法：</a:t>
            </a:r>
            <a:r>
              <a:rPr lang="zh-CN" altLang="en-US" sz="2200" b="1" u="sng" spc="-100" dirty="0">
                <a:latin typeface="宋体" pitchFamily="2" charset="-122"/>
              </a:rPr>
              <a:t>操作</a:t>
            </a:r>
            <a:r>
              <a:rPr lang="zh-CN" altLang="en-US" sz="2200" b="1" u="sng" spc="-100" dirty="0" smtClean="0">
                <a:latin typeface="宋体" pitchFamily="2" charset="-122"/>
              </a:rPr>
              <a:t>类型</a:t>
            </a:r>
            <a:r>
              <a:rPr lang="zh-CN" altLang="en-US" sz="2200" b="1" spc="-100" dirty="0" smtClean="0">
                <a:latin typeface="宋体" pitchFamily="2" charset="-122"/>
              </a:rPr>
              <a:t>显式表示、</a:t>
            </a:r>
            <a:r>
              <a:rPr lang="zh-CN" altLang="en-US" sz="2200" b="1" u="sng" spc="-100" dirty="0" smtClean="0">
                <a:latin typeface="宋体" pitchFamily="2" charset="-122"/>
              </a:rPr>
              <a:t>其余</a:t>
            </a:r>
            <a:r>
              <a:rPr lang="zh-CN" altLang="en-US" sz="2200" b="1" spc="-100" dirty="0" smtClean="0">
                <a:solidFill>
                  <a:srgbClr val="990099"/>
                </a:solidFill>
                <a:latin typeface="宋体" pitchFamily="2" charset="-122"/>
              </a:rPr>
              <a:t>可</a:t>
            </a:r>
            <a:r>
              <a:rPr lang="zh-CN" altLang="en-US" sz="2200" b="1" spc="-100" dirty="0" smtClean="0">
                <a:latin typeface="宋体" pitchFamily="2" charset="-122"/>
              </a:rPr>
              <a:t>隐式表示，无二义性</a:t>
            </a:r>
            <a:endParaRPr lang="en-US" altLang="zh-CN" sz="2200" b="1" spc="-100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编码方法</a:t>
            </a:r>
            <a:r>
              <a:rPr lang="en-US" altLang="zh-CN" sz="2200" b="1" dirty="0" smtClean="0">
                <a:latin typeface="宋体" pitchFamily="2" charset="-122"/>
              </a:rPr>
              <a:t>1—</a:t>
            </a:r>
            <a:r>
              <a:rPr lang="zh-CN" altLang="en-US" sz="2200" b="1" dirty="0" smtClean="0">
                <a:latin typeface="宋体" pitchFamily="2" charset="-122"/>
              </a:rPr>
              <a:t>全部显式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latin typeface="宋体" pitchFamily="2" charset="-122"/>
              </a:rPr>
              <a:t>编码方法</a:t>
            </a:r>
            <a:r>
              <a:rPr lang="en-US" altLang="zh-CN" sz="2200" b="1" dirty="0" smtClean="0">
                <a:latin typeface="宋体" pitchFamily="2" charset="-122"/>
              </a:rPr>
              <a:t>2—</a:t>
            </a:r>
            <a:r>
              <a:rPr lang="zh-CN" altLang="en-US" sz="2200" b="1" dirty="0" smtClean="0">
                <a:latin typeface="宋体" pitchFamily="2" charset="-122"/>
              </a:rPr>
              <a:t>目的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位置</a:t>
            </a:r>
            <a:r>
              <a:rPr lang="zh-CN" altLang="en-US" sz="2200" b="1" dirty="0" smtClean="0">
                <a:latin typeface="宋体" pitchFamily="2" charset="-122"/>
              </a:rPr>
              <a:t>隐式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编码方法</a:t>
            </a:r>
            <a:r>
              <a:rPr lang="en-US" altLang="zh-CN" sz="2200" b="1" dirty="0" smtClean="0">
                <a:latin typeface="宋体" pitchFamily="2" charset="-122"/>
              </a:rPr>
              <a:t>3—</a:t>
            </a:r>
            <a:r>
              <a:rPr lang="zh-CN" altLang="en-US" sz="2200" b="1" dirty="0" smtClean="0">
                <a:latin typeface="宋体" pitchFamily="2" charset="-122"/>
              </a:rPr>
              <a:t>尽量</a:t>
            </a:r>
            <a:r>
              <a:rPr lang="zh-CN" altLang="en-US" sz="2000" b="1" dirty="0" smtClean="0">
                <a:latin typeface="宋体" pitchFamily="2" charset="-122"/>
              </a:rPr>
              <a:t>隐式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26" name="AutoShape 1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788024" y="1268760"/>
            <a:ext cx="3816424" cy="280786"/>
            <a:chOff x="2771800" y="5733256"/>
            <a:chExt cx="3816424" cy="280786"/>
          </a:xfrm>
        </p:grpSpPr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5074667" y="5733256"/>
              <a:ext cx="1513557" cy="2805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 flipH="1">
              <a:off x="5723335" y="5733256"/>
              <a:ext cx="794" cy="280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4360665" y="5733257"/>
              <a:ext cx="714003" cy="2805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3</a:t>
              </a:r>
              <a:r>
                <a:rPr lang="en-US" altLang="zh-CN" sz="1800" b="1" baseline="-18000" dirty="0" smtClean="0">
                  <a:latin typeface="+mn-lt"/>
                </a:rPr>
                <a:t>~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4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3490664" y="5733257"/>
              <a:ext cx="649288" cy="28078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35" name="Text Box 52"/>
            <p:cNvSpPr txBox="1">
              <a:spLocks noChangeArrowheads="1"/>
            </p:cNvSpPr>
            <p:nvPr/>
          </p:nvSpPr>
          <p:spPr bwMode="auto">
            <a:xfrm>
              <a:off x="2771800" y="5733256"/>
              <a:ext cx="718864" cy="28078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800" b="1" baseline="-18000" dirty="0" smtClean="0">
                  <a:latin typeface="+mn-lt"/>
                </a:rPr>
                <a:t>~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179512" y="4077072"/>
            <a:ext cx="8834437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*指令条数与操作码的关系：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一条指令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常指</a:t>
            </a:r>
            <a:r>
              <a:rPr lang="zh-CN" altLang="en-US" sz="2200" b="1" u="sng" dirty="0" smtClean="0">
                <a:latin typeface="宋体" pitchFamily="2" charset="-122"/>
              </a:rPr>
              <a:t>操作类型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zh-CN" altLang="en-US" sz="2200" b="1" u="sng" dirty="0" smtClean="0">
                <a:latin typeface="宋体" pitchFamily="2" charset="-122"/>
              </a:rPr>
              <a:t>地址码个数</a:t>
            </a:r>
            <a:r>
              <a:rPr lang="zh-CN" altLang="en-US" sz="2200" b="1" dirty="0" smtClean="0">
                <a:latin typeface="宋体" pitchFamily="2" charset="-122"/>
              </a:rPr>
              <a:t>相同的指令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 作 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表示信息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有</a:t>
            </a:r>
            <a:r>
              <a:rPr lang="zh-CN" altLang="en-US" sz="2200" b="1" dirty="0" smtClean="0">
                <a:latin typeface="宋体" pitchFamily="2" charset="-122"/>
              </a:rPr>
              <a:t>操作</a:t>
            </a:r>
            <a:r>
              <a:rPr lang="zh-CN" altLang="en-US" sz="2200" b="1" dirty="0">
                <a:latin typeface="宋体" pitchFamily="2" charset="-122"/>
              </a:rPr>
              <a:t>类型、地址码</a:t>
            </a:r>
            <a:r>
              <a:rPr lang="zh-CN" altLang="en-US" sz="2200" b="1" dirty="0" smtClean="0">
                <a:latin typeface="宋体" pitchFamily="2" charset="-122"/>
              </a:rPr>
              <a:t>个数、</a:t>
            </a:r>
            <a:r>
              <a:rPr lang="zh-CN" altLang="en-US" sz="2200" b="1" u="sng" dirty="0">
                <a:latin typeface="宋体" pitchFamily="2" charset="-122"/>
              </a:rPr>
              <a:t>目的</a:t>
            </a:r>
            <a:r>
              <a:rPr lang="en-US" altLang="zh-CN" sz="2200" b="1" u="sng" dirty="0">
                <a:latin typeface="宋体" pitchFamily="2" charset="-122"/>
              </a:rPr>
              <a:t>OPD</a:t>
            </a:r>
            <a:r>
              <a:rPr lang="zh-CN" altLang="en-US" sz="2200" b="1" u="sng" dirty="0" smtClean="0">
                <a:latin typeface="宋体" pitchFamily="2" charset="-122"/>
              </a:rPr>
              <a:t>位置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两者关系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指令条数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zh-CN" altLang="en-US" sz="2200" b="1" dirty="0" smtClean="0">
                <a:latin typeface="宋体" pitchFamily="2" charset="-122"/>
              </a:rPr>
              <a:t>操作码个数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</a:t>
            </a:r>
            <a:r>
              <a:rPr lang="zh-CN" altLang="en-US" sz="2000" b="1" dirty="0" smtClean="0">
                <a:latin typeface="宋体" pitchFamily="2" charset="-122"/>
              </a:rPr>
              <a:t>例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的指令条数为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3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4644008" y="2420888"/>
            <a:ext cx="4153917" cy="1705806"/>
            <a:chOff x="4644008" y="2758542"/>
            <a:chExt cx="4153917" cy="1705806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5225106" y="3550630"/>
              <a:ext cx="3572819" cy="48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000</a:t>
              </a:r>
              <a:r>
                <a:rPr lang="en-US" altLang="zh-CN" sz="2200" b="1" dirty="0" smtClean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zh-CN" altLang="en-US" sz="2200" b="1" dirty="0" smtClean="0">
                  <a:latin typeface="宋体" pitchFamily="2" charset="-122"/>
                </a:rPr>
                <a:t>、</a:t>
              </a: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001</a:t>
              </a:r>
              <a:r>
                <a:rPr lang="en-US" altLang="zh-CN" sz="2200" b="1" dirty="0" smtClean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zh-CN" altLang="en-US" sz="2200" b="1" dirty="0" smtClean="0">
                  <a:latin typeface="宋体" pitchFamily="2" charset="-122"/>
                </a:rPr>
                <a:t>、</a:t>
              </a: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001</a:t>
              </a:r>
              <a:r>
                <a:rPr lang="en-US" altLang="zh-CN" sz="2200" b="1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2200" b="1" dirty="0" smtClean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r>
                <a:rPr lang="zh-CN" altLang="en-US" sz="2200" b="1" dirty="0" smtClean="0">
                  <a:latin typeface="宋体" pitchFamily="2" charset="-122"/>
                </a:rPr>
                <a:t>和</a:t>
              </a: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001</a:t>
              </a:r>
              <a:r>
                <a:rPr lang="en-US" altLang="zh-CN" sz="2200" b="1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2200" b="1" dirty="0" smtClean="0">
                  <a:solidFill>
                    <a:srgbClr val="990099"/>
                  </a:solidFill>
                  <a:latin typeface="宋体" pitchFamily="2" charset="-122"/>
                </a:rPr>
                <a:t>1</a:t>
              </a:r>
              <a:endParaRPr lang="en-US" altLang="zh-CN" sz="2200" b="1" dirty="0" smtClean="0">
                <a:latin typeface="宋体" pitchFamily="2" charset="-122"/>
              </a:endParaRPr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5220072" y="3982678"/>
              <a:ext cx="3096344" cy="48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000</a:t>
              </a:r>
              <a:r>
                <a:rPr lang="zh-CN" altLang="en-US" sz="2200" b="1" dirty="0" smtClean="0">
                  <a:latin typeface="宋体" pitchFamily="2" charset="-122"/>
                </a:rPr>
                <a:t>、</a:t>
              </a: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001</a:t>
              </a:r>
              <a:r>
                <a:rPr lang="zh-CN" altLang="en-US" sz="2200" b="1" dirty="0" smtClean="0">
                  <a:latin typeface="宋体" pitchFamily="2" charset="-122"/>
                </a:rPr>
                <a:t>、</a:t>
              </a: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001</a:t>
              </a:r>
              <a:r>
                <a:rPr lang="en-US" altLang="zh-CN" sz="2200" b="1" dirty="0" smtClean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r>
                <a:rPr lang="zh-CN" altLang="en-US" sz="2200" b="1" dirty="0" smtClean="0">
                  <a:latin typeface="宋体" pitchFamily="2" charset="-122"/>
                </a:rPr>
                <a:t>和</a:t>
              </a:r>
              <a:r>
                <a:rPr lang="en-US" altLang="zh-CN" sz="2200" b="1" dirty="0" smtClean="0">
                  <a:solidFill>
                    <a:srgbClr val="FF3399"/>
                  </a:solidFill>
                  <a:latin typeface="宋体" pitchFamily="2" charset="-122"/>
                </a:rPr>
                <a:t>001</a:t>
              </a:r>
              <a:r>
                <a:rPr lang="en-US" altLang="zh-CN" sz="2200" b="1" dirty="0" smtClean="0">
                  <a:solidFill>
                    <a:srgbClr val="990099"/>
                  </a:solidFill>
                  <a:latin typeface="宋体" pitchFamily="2" charset="-122"/>
                </a:rPr>
                <a:t>1</a:t>
              </a:r>
              <a:endParaRPr lang="en-US" altLang="zh-CN" sz="2200" b="1" dirty="0" smtClean="0">
                <a:latin typeface="宋体" pitchFamily="2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644008" y="2758542"/>
              <a:ext cx="4153917" cy="837152"/>
              <a:chOff x="4882579" y="2758542"/>
              <a:chExt cx="4153917" cy="837152"/>
            </a:xfrm>
          </p:grpSpPr>
          <p:sp>
            <p:nvSpPr>
              <p:cNvPr id="48" name="Text Box 52"/>
              <p:cNvSpPr txBox="1">
                <a:spLocks noChangeArrowheads="1"/>
              </p:cNvSpPr>
              <p:nvPr/>
            </p:nvSpPr>
            <p:spPr bwMode="auto">
              <a:xfrm>
                <a:off x="5714603" y="2903616"/>
                <a:ext cx="277200" cy="597392"/>
              </a:xfrm>
              <a:prstGeom prst="rect">
                <a:avLst/>
              </a:prstGeom>
              <a:solidFill>
                <a:srgbClr val="FFCC99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46800"/>
              <a:lstStyle/>
              <a:p>
                <a:pPr algn="ctr">
                  <a:lnSpc>
                    <a:spcPct val="90000"/>
                  </a:lnSpc>
                </a:pPr>
                <a:endParaRPr lang="en-US" altLang="zh-CN" sz="1800" b="1" baseline="-18000" dirty="0">
                  <a:latin typeface="宋体" pitchFamily="2" charset="-122"/>
                </a:endParaRPr>
              </a:p>
            </p:txBody>
          </p:sp>
          <p:sp>
            <p:nvSpPr>
              <p:cNvPr id="51" name="Text Box 52"/>
              <p:cNvSpPr txBox="1">
                <a:spLocks noChangeArrowheads="1"/>
              </p:cNvSpPr>
              <p:nvPr/>
            </p:nvSpPr>
            <p:spPr bwMode="auto">
              <a:xfrm>
                <a:off x="6703665" y="2903616"/>
                <a:ext cx="277200" cy="597392"/>
              </a:xfrm>
              <a:prstGeom prst="rect">
                <a:avLst/>
              </a:prstGeom>
              <a:solidFill>
                <a:srgbClr val="FFCC99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46800"/>
              <a:lstStyle/>
              <a:p>
                <a:pPr algn="ctr">
                  <a:lnSpc>
                    <a:spcPct val="90000"/>
                  </a:lnSpc>
                </a:pPr>
                <a:endParaRPr lang="en-US" altLang="zh-CN" sz="1800" b="1" baseline="-18000" dirty="0">
                  <a:latin typeface="宋体" pitchFamily="2" charset="-122"/>
                </a:endParaRPr>
              </a:p>
            </p:txBody>
          </p:sp>
          <p:sp>
            <p:nvSpPr>
              <p:cNvPr id="32" name="Text Box 5"/>
              <p:cNvSpPr txBox="1">
                <a:spLocks noChangeArrowheads="1"/>
              </p:cNvSpPr>
              <p:nvPr/>
            </p:nvSpPr>
            <p:spPr bwMode="auto">
              <a:xfrm>
                <a:off x="4882579" y="2758542"/>
                <a:ext cx="4153917" cy="837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  000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0</a:t>
                </a:r>
                <a:r>
                  <a:rPr lang="zh-CN" altLang="en-US" sz="2200" b="1" dirty="0" smtClean="0">
                    <a:latin typeface="宋体" pitchFamily="2" charset="-122"/>
                  </a:rPr>
                  <a:t>、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001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0</a:t>
                </a:r>
                <a:r>
                  <a:rPr lang="zh-CN" altLang="en-US" sz="2200" b="1" dirty="0" smtClean="0">
                    <a:latin typeface="宋体" pitchFamily="2" charset="-122"/>
                  </a:rPr>
                  <a:t>、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001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0</a:t>
                </a:r>
                <a:r>
                  <a:rPr lang="zh-CN" altLang="en-US" sz="2200" b="1" dirty="0" smtClean="0">
                    <a:latin typeface="宋体" pitchFamily="2" charset="-122"/>
                  </a:rPr>
                  <a:t>和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001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1</a:t>
                </a:r>
              </a:p>
              <a:p>
                <a:pPr>
                  <a:lnSpc>
                    <a:spcPct val="105000"/>
                  </a:lnSpc>
                </a:pPr>
                <a:r>
                  <a:rPr lang="zh-CN" altLang="en-US" sz="2200" b="1" dirty="0" smtClean="0">
                    <a:latin typeface="宋体" pitchFamily="2" charset="-122"/>
                  </a:rPr>
                  <a:t>或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000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1</a:t>
                </a:r>
                <a:r>
                  <a:rPr lang="zh-CN" altLang="en-US" sz="2200" b="1" dirty="0" smtClean="0">
                    <a:latin typeface="宋体" pitchFamily="2" charset="-122"/>
                  </a:rPr>
                  <a:t>、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001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1</a:t>
                </a:r>
                <a:r>
                  <a:rPr lang="zh-CN" altLang="en-US" sz="2200" b="1" dirty="0" smtClean="0">
                    <a:latin typeface="宋体" pitchFamily="2" charset="-122"/>
                  </a:rPr>
                  <a:t>、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001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0</a:t>
                </a:r>
                <a:r>
                  <a:rPr lang="zh-CN" altLang="en-US" sz="2200" b="1" dirty="0" smtClean="0">
                    <a:latin typeface="宋体" pitchFamily="2" charset="-122"/>
                  </a:rPr>
                  <a:t>和</a:t>
                </a:r>
                <a:r>
                  <a:rPr lang="en-US" altLang="zh-CN" sz="22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001</a:t>
                </a:r>
                <a:r>
                  <a:rPr lang="en-US" altLang="zh-CN" sz="22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1</a:t>
                </a:r>
                <a:endParaRPr lang="en-US" altLang="zh-CN" sz="22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3995936" y="5445223"/>
            <a:ext cx="3851734" cy="576065"/>
            <a:chOff x="3995936" y="5445223"/>
            <a:chExt cx="3851734" cy="576065"/>
          </a:xfrm>
        </p:grpSpPr>
        <p:cxnSp>
          <p:nvCxnSpPr>
            <p:cNvPr id="42" name="直接箭头连接符 2"/>
            <p:cNvCxnSpPr/>
            <p:nvPr/>
          </p:nvCxnSpPr>
          <p:spPr bwMode="auto">
            <a:xfrm rot="10800000" flipV="1">
              <a:off x="3995941" y="5445223"/>
              <a:ext cx="3851729" cy="576064"/>
            </a:xfrm>
            <a:prstGeom prst="bentConnector3">
              <a:avLst>
                <a:gd name="adj1" fmla="val 47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2"/>
            <p:cNvCxnSpPr/>
            <p:nvPr/>
          </p:nvCxnSpPr>
          <p:spPr bwMode="auto">
            <a:xfrm flipV="1">
              <a:off x="3995936" y="5877271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6235659" y="5689823"/>
              <a:ext cx="1504693" cy="294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规整性</a:t>
              </a:r>
              <a:r>
                <a:rPr lang="zh-CN" altLang="en-US" dirty="0" smtClean="0">
                  <a:latin typeface="宋体" pitchFamily="2" charset="-122"/>
                  <a:sym typeface="Symbol"/>
                </a:rPr>
                <a:t></a:t>
              </a:r>
              <a:r>
                <a:rPr lang="zh-CN" altLang="en-US" sz="1800" b="1" dirty="0" smtClean="0">
                  <a:latin typeface="宋体" pitchFamily="2" charset="-122"/>
                </a:rPr>
                <a:t>功能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</p:grpSp>
      <p:sp>
        <p:nvSpPr>
          <p:cNvPr id="65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6B8-3923-4E07-B340-7FB93B2F3EB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179512" y="1988840"/>
            <a:ext cx="88569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en-US" altLang="zh-CN" b="1" dirty="0" smtClean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en-US" altLang="zh-CN" sz="2200" b="1" dirty="0" smtClean="0">
                <a:latin typeface="+mn-ea"/>
                <a:ea typeface="+mn-ea"/>
              </a:rPr>
              <a:t>7</a:t>
            </a:r>
            <a:r>
              <a:rPr lang="zh-CN" altLang="en-US" sz="2200" b="1" dirty="0" smtClean="0">
                <a:latin typeface="Times New Roman"/>
              </a:rPr>
              <a:t>种</a:t>
            </a:r>
            <a:r>
              <a:rPr lang="zh-CN" altLang="en-US" sz="2200" b="1" dirty="0" smtClean="0">
                <a:latin typeface="宋体" pitchFamily="2" charset="-122"/>
              </a:rPr>
              <a:t>操作的使用</a:t>
            </a:r>
            <a:r>
              <a:rPr lang="zh-CN" altLang="en-US" sz="2200" b="1" dirty="0">
                <a:latin typeface="宋体" pitchFamily="2" charset="-122"/>
              </a:rPr>
              <a:t>频率分别为</a:t>
            </a:r>
            <a:r>
              <a:rPr lang="en-US" altLang="zh-CN" sz="2200" b="1" spc="-50" dirty="0">
                <a:latin typeface="宋体" pitchFamily="2" charset="-122"/>
              </a:rPr>
              <a:t>0.4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0.26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0.15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0.05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 smtClean="0">
                <a:latin typeface="宋体" pitchFamily="2" charset="-122"/>
              </a:rPr>
              <a:t>，分别按定长、</a:t>
            </a:r>
            <a:r>
              <a:rPr lang="zh-CN" altLang="en-US" sz="2200" b="1" dirty="0">
                <a:latin typeface="宋体" pitchFamily="2" charset="-122"/>
              </a:rPr>
              <a:t>哈夫曼</a:t>
            </a:r>
            <a:r>
              <a:rPr lang="zh-CN" altLang="en-US" sz="2200" b="1" dirty="0" smtClean="0">
                <a:latin typeface="宋体" pitchFamily="2" charset="-122"/>
              </a:rPr>
              <a:t>、扩展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种长度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格式进行编码</a:t>
            </a:r>
            <a:endParaRPr lang="zh-CN" altLang="en-US" sz="2200" b="1" dirty="0">
              <a:latin typeface="宋体" pitchFamily="2" charset="-122"/>
            </a:endParaRPr>
          </a:p>
        </p:txBody>
      </p:sp>
      <p:graphicFrame>
        <p:nvGraphicFramePr>
          <p:cNvPr id="232572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02709"/>
              </p:ext>
            </p:extLst>
          </p:nvPr>
        </p:nvGraphicFramePr>
        <p:xfrm>
          <a:off x="8028384" y="2792565"/>
          <a:ext cx="864047" cy="2652659"/>
        </p:xfrm>
        <a:graphic>
          <a:graphicData uri="http://schemas.openxmlformats.org/drawingml/2006/table">
            <a:tbl>
              <a:tblPr/>
              <a:tblGrid>
                <a:gridCol w="864047"/>
              </a:tblGrid>
              <a:tr h="322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扩展码</a:t>
                      </a:r>
                      <a:endParaRPr kumimoji="1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93293"/>
              </p:ext>
            </p:extLst>
          </p:nvPr>
        </p:nvGraphicFramePr>
        <p:xfrm>
          <a:off x="4427984" y="2790882"/>
          <a:ext cx="2523678" cy="2654342"/>
        </p:xfrm>
        <a:graphic>
          <a:graphicData uri="http://schemas.openxmlformats.org/drawingml/2006/table">
            <a:tbl>
              <a:tblPr/>
              <a:tblGrid>
                <a:gridCol w="864096"/>
                <a:gridCol w="800422"/>
                <a:gridCol w="859160"/>
              </a:tblGrid>
              <a:tr h="32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定长码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2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∑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-16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16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1800" b="1" i="0" u="none" strike="noStrike" cap="none" normalizeH="0" baseline="-1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码长种类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86975"/>
              </p:ext>
            </p:extLst>
          </p:nvPr>
        </p:nvGraphicFramePr>
        <p:xfrm>
          <a:off x="6948264" y="2790882"/>
          <a:ext cx="1080120" cy="2654342"/>
        </p:xfrm>
        <a:graphic>
          <a:graphicData uri="http://schemas.openxmlformats.org/drawingml/2006/table">
            <a:tbl>
              <a:tblPr/>
              <a:tblGrid>
                <a:gridCol w="1080120"/>
              </a:tblGrid>
              <a:tr h="32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哈夫曼码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11101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51520" y="4942851"/>
            <a:ext cx="3960441" cy="1228746"/>
            <a:chOff x="683567" y="4504510"/>
            <a:chExt cx="3960441" cy="1228746"/>
          </a:xfrm>
        </p:grpSpPr>
        <p:sp>
          <p:nvSpPr>
            <p:cNvPr id="94" name="Text Box 43"/>
            <p:cNvSpPr txBox="1">
              <a:spLocks noChangeArrowheads="1"/>
            </p:cNvSpPr>
            <p:nvPr/>
          </p:nvSpPr>
          <p:spPr bwMode="auto">
            <a:xfrm>
              <a:off x="2984021" y="5013176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0.15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95" name="Text Box 43"/>
            <p:cNvSpPr txBox="1">
              <a:spLocks noChangeArrowheads="1"/>
            </p:cNvSpPr>
            <p:nvPr/>
          </p:nvSpPr>
          <p:spPr bwMode="auto">
            <a:xfrm>
              <a:off x="3560085" y="5013176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0.26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96" name="Text Box 43"/>
            <p:cNvSpPr txBox="1">
              <a:spLocks noChangeArrowheads="1"/>
            </p:cNvSpPr>
            <p:nvPr/>
          </p:nvSpPr>
          <p:spPr bwMode="auto">
            <a:xfrm>
              <a:off x="4136149" y="5013176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0.40</a:t>
              </a:r>
              <a:endParaRPr lang="en-US" altLang="zh-CN" sz="1800" dirty="0">
                <a:latin typeface="+mn-lt"/>
              </a:endParaRPr>
            </a:p>
          </p:txBody>
        </p:sp>
        <p:cxnSp>
          <p:nvCxnSpPr>
            <p:cNvPr id="97" name="直接连接符 96"/>
            <p:cNvCxnSpPr>
              <a:stCxn id="102" idx="2"/>
              <a:endCxn id="95" idx="0"/>
            </p:cNvCxnSpPr>
            <p:nvPr/>
          </p:nvCxnSpPr>
          <p:spPr bwMode="auto">
            <a:xfrm>
              <a:off x="3525983" y="4725144"/>
              <a:ext cx="288032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>
              <a:stCxn id="102" idx="2"/>
              <a:endCxn id="96" idx="0"/>
            </p:cNvCxnSpPr>
            <p:nvPr/>
          </p:nvCxnSpPr>
          <p:spPr bwMode="auto">
            <a:xfrm>
              <a:off x="3525983" y="4725144"/>
              <a:ext cx="864096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 Box 25"/>
            <p:cNvSpPr txBox="1">
              <a:spLocks noChangeArrowheads="1"/>
            </p:cNvSpPr>
            <p:nvPr/>
          </p:nvSpPr>
          <p:spPr bwMode="auto">
            <a:xfrm>
              <a:off x="3275856" y="5444331"/>
              <a:ext cx="133405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4</a:t>
              </a:r>
              <a:r>
                <a:rPr lang="zh-CN" altLang="en-US" sz="1800" b="1" dirty="0" smtClean="0">
                  <a:latin typeface="宋体" pitchFamily="2" charset="-122"/>
                </a:rPr>
                <a:t>叉哈夫曼树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0" name="Text Box 25"/>
            <p:cNvSpPr txBox="1">
              <a:spLocks noChangeArrowheads="1"/>
            </p:cNvSpPr>
            <p:nvPr/>
          </p:nvSpPr>
          <p:spPr bwMode="auto">
            <a:xfrm>
              <a:off x="683567" y="4504510"/>
              <a:ext cx="2365379" cy="29264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高</a:t>
              </a:r>
              <a:r>
                <a:rPr lang="en-US" altLang="zh-CN" sz="1800" b="1" dirty="0" smtClean="0">
                  <a:latin typeface="宋体" pitchFamily="2" charset="-122"/>
                </a:rPr>
                <a:t>3</a:t>
              </a:r>
              <a:r>
                <a:rPr lang="zh-CN" altLang="en-US" sz="1800" b="1" dirty="0" smtClean="0">
                  <a:latin typeface="宋体" pitchFamily="2" charset="-122"/>
                </a:rPr>
                <a:t>层，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2</a:t>
              </a:r>
              <a:r>
                <a:rPr lang="zh-CN" altLang="en-US" sz="1800" b="1" dirty="0" smtClean="0">
                  <a:solidFill>
                    <a:srgbClr val="C00000"/>
                  </a:solidFill>
                  <a:latin typeface="宋体" pitchFamily="2" charset="-122"/>
                </a:rPr>
                <a:t>层</a:t>
              </a:r>
              <a:r>
                <a:rPr lang="zh-CN" altLang="en-US" sz="1800" b="1" dirty="0" smtClean="0">
                  <a:latin typeface="宋体" pitchFamily="2" charset="-122"/>
                </a:rPr>
                <a:t>有叶结点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1" name="直接连接符 100"/>
            <p:cNvCxnSpPr>
              <a:stCxn id="102" idx="2"/>
              <a:endCxn id="94" idx="0"/>
            </p:cNvCxnSpPr>
            <p:nvPr/>
          </p:nvCxnSpPr>
          <p:spPr bwMode="auto">
            <a:xfrm flipH="1">
              <a:off x="3237951" y="4725144"/>
              <a:ext cx="288032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 Box 43"/>
            <p:cNvSpPr txBox="1">
              <a:spLocks noChangeArrowheads="1"/>
            </p:cNvSpPr>
            <p:nvPr/>
          </p:nvSpPr>
          <p:spPr bwMode="auto">
            <a:xfrm>
              <a:off x="3272053" y="4509120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1.00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03" name="Text Box 43"/>
            <p:cNvSpPr txBox="1">
              <a:spLocks noChangeArrowheads="1"/>
            </p:cNvSpPr>
            <p:nvPr/>
          </p:nvSpPr>
          <p:spPr bwMode="auto">
            <a:xfrm>
              <a:off x="1547664" y="5013176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0.19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04" name="Text Box 43"/>
            <p:cNvSpPr txBox="1">
              <a:spLocks noChangeArrowheads="1"/>
            </p:cNvSpPr>
            <p:nvPr/>
          </p:nvSpPr>
          <p:spPr bwMode="auto">
            <a:xfrm>
              <a:off x="683568" y="551723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0.04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05" name="Text Box 43"/>
            <p:cNvSpPr txBox="1">
              <a:spLocks noChangeArrowheads="1"/>
            </p:cNvSpPr>
            <p:nvPr/>
          </p:nvSpPr>
          <p:spPr bwMode="auto">
            <a:xfrm>
              <a:off x="1259632" y="551723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0.04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06" name="Text Box 43"/>
            <p:cNvSpPr txBox="1">
              <a:spLocks noChangeArrowheads="1"/>
            </p:cNvSpPr>
            <p:nvPr/>
          </p:nvSpPr>
          <p:spPr bwMode="auto">
            <a:xfrm>
              <a:off x="1831893" y="551723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0.05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2407957" y="551723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0.06</a:t>
              </a:r>
              <a:endParaRPr lang="en-US" altLang="zh-CN" sz="1800" dirty="0">
                <a:latin typeface="+mn-lt"/>
              </a:endParaRPr>
            </a:p>
          </p:txBody>
        </p:sp>
        <p:cxnSp>
          <p:nvCxnSpPr>
            <p:cNvPr id="108" name="直接连接符 107"/>
            <p:cNvCxnSpPr>
              <a:stCxn id="103" idx="2"/>
              <a:endCxn id="104" idx="0"/>
            </p:cNvCxnSpPr>
            <p:nvPr/>
          </p:nvCxnSpPr>
          <p:spPr bwMode="auto">
            <a:xfrm flipH="1">
              <a:off x="937498" y="5229200"/>
              <a:ext cx="864096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>
              <a:stCxn id="103" idx="2"/>
              <a:endCxn id="105" idx="0"/>
            </p:cNvCxnSpPr>
            <p:nvPr/>
          </p:nvCxnSpPr>
          <p:spPr bwMode="auto">
            <a:xfrm flipH="1">
              <a:off x="1513562" y="5229200"/>
              <a:ext cx="288032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>
              <a:stCxn id="103" idx="2"/>
              <a:endCxn id="106" idx="0"/>
            </p:cNvCxnSpPr>
            <p:nvPr/>
          </p:nvCxnSpPr>
          <p:spPr bwMode="auto">
            <a:xfrm>
              <a:off x="1801594" y="5229200"/>
              <a:ext cx="284229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>
              <a:stCxn id="103" idx="2"/>
              <a:endCxn id="107" idx="0"/>
            </p:cNvCxnSpPr>
            <p:nvPr/>
          </p:nvCxnSpPr>
          <p:spPr bwMode="auto">
            <a:xfrm>
              <a:off x="1801594" y="5229200"/>
              <a:ext cx="860293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>
              <a:stCxn id="102" idx="2"/>
              <a:endCxn id="103" idx="0"/>
            </p:cNvCxnSpPr>
            <p:nvPr/>
          </p:nvCxnSpPr>
          <p:spPr bwMode="auto">
            <a:xfrm flipH="1">
              <a:off x="1801594" y="4725144"/>
              <a:ext cx="1724389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4283968" y="4833156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3707904" y="4833156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15" name="Text Box 31"/>
            <p:cNvSpPr txBox="1">
              <a:spLocks noChangeArrowheads="1"/>
            </p:cNvSpPr>
            <p:nvPr/>
          </p:nvSpPr>
          <p:spPr bwMode="auto">
            <a:xfrm>
              <a:off x="2987824" y="4833156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16" name="Text Box 31"/>
            <p:cNvSpPr txBox="1">
              <a:spLocks noChangeArrowheads="1"/>
            </p:cNvSpPr>
            <p:nvPr/>
          </p:nvSpPr>
          <p:spPr bwMode="auto">
            <a:xfrm>
              <a:off x="1547664" y="4833156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17" name="Text Box 31"/>
            <p:cNvSpPr txBox="1">
              <a:spLocks noChangeArrowheads="1"/>
            </p:cNvSpPr>
            <p:nvPr/>
          </p:nvSpPr>
          <p:spPr bwMode="auto">
            <a:xfrm>
              <a:off x="2627784" y="5337212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18" name="Text Box 31"/>
            <p:cNvSpPr txBox="1">
              <a:spLocks noChangeArrowheads="1"/>
            </p:cNvSpPr>
            <p:nvPr/>
          </p:nvSpPr>
          <p:spPr bwMode="auto">
            <a:xfrm>
              <a:off x="1979712" y="5337212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1259632" y="5337212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83568" y="5337212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51520" y="2854619"/>
            <a:ext cx="3960440" cy="2020834"/>
            <a:chOff x="683568" y="2272262"/>
            <a:chExt cx="3960440" cy="2020834"/>
          </a:xfrm>
        </p:grpSpPr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2984021" y="263691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0.60</a:t>
              </a:r>
            </a:p>
          </p:txBody>
        </p:sp>
        <p:sp>
          <p:nvSpPr>
            <p:cNvPr id="123" name="Text Box 43"/>
            <p:cNvSpPr txBox="1">
              <a:spLocks noChangeArrowheads="1"/>
            </p:cNvSpPr>
            <p:nvPr/>
          </p:nvSpPr>
          <p:spPr bwMode="auto">
            <a:xfrm>
              <a:off x="3491880" y="227687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1.00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24" name="Text Box 43"/>
            <p:cNvSpPr txBox="1">
              <a:spLocks noChangeArrowheads="1"/>
            </p:cNvSpPr>
            <p:nvPr/>
          </p:nvSpPr>
          <p:spPr bwMode="auto">
            <a:xfrm>
              <a:off x="2267744" y="299695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0.34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25" name="Text Box 43"/>
            <p:cNvSpPr txBox="1">
              <a:spLocks noChangeArrowheads="1"/>
            </p:cNvSpPr>
            <p:nvPr/>
          </p:nvSpPr>
          <p:spPr bwMode="auto">
            <a:xfrm>
              <a:off x="1543861" y="335699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0.19</a:t>
              </a:r>
              <a:endParaRPr lang="en-US" altLang="zh-CN" sz="1800" dirty="0">
                <a:latin typeface="+mn-lt"/>
              </a:endParaRPr>
            </a:p>
          </p:txBody>
        </p:sp>
        <p:cxnSp>
          <p:nvCxnSpPr>
            <p:cNvPr id="126" name="直接连接符 125"/>
            <p:cNvCxnSpPr>
              <a:stCxn id="128" idx="2"/>
              <a:endCxn id="131" idx="0"/>
            </p:cNvCxnSpPr>
            <p:nvPr/>
          </p:nvCxnSpPr>
          <p:spPr bwMode="auto">
            <a:xfrm flipH="1">
              <a:off x="2085823" y="3933056"/>
              <a:ext cx="288032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 Box 43"/>
            <p:cNvSpPr txBox="1">
              <a:spLocks noChangeArrowheads="1"/>
            </p:cNvSpPr>
            <p:nvPr/>
          </p:nvSpPr>
          <p:spPr bwMode="auto">
            <a:xfrm>
              <a:off x="967797" y="371703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0.08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28" name="Text Box 43"/>
            <p:cNvSpPr txBox="1">
              <a:spLocks noChangeArrowheads="1"/>
            </p:cNvSpPr>
            <p:nvPr/>
          </p:nvSpPr>
          <p:spPr bwMode="auto">
            <a:xfrm>
              <a:off x="2119925" y="371703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0.11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29" name="Text Box 43"/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0.04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30" name="Text Box 43"/>
            <p:cNvSpPr txBox="1">
              <a:spLocks noChangeArrowheads="1"/>
            </p:cNvSpPr>
            <p:nvPr/>
          </p:nvSpPr>
          <p:spPr bwMode="auto">
            <a:xfrm>
              <a:off x="1259632" y="407707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0.04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31" name="Text Box 43"/>
            <p:cNvSpPr txBox="1">
              <a:spLocks noChangeArrowheads="1"/>
            </p:cNvSpPr>
            <p:nvPr/>
          </p:nvSpPr>
          <p:spPr bwMode="auto">
            <a:xfrm>
              <a:off x="1831893" y="407707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0.05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32" name="Text Box 43"/>
            <p:cNvSpPr txBox="1">
              <a:spLocks noChangeArrowheads="1"/>
            </p:cNvSpPr>
            <p:nvPr/>
          </p:nvSpPr>
          <p:spPr bwMode="auto">
            <a:xfrm>
              <a:off x="2407957" y="407707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0.06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33" name="Text Box 43"/>
            <p:cNvSpPr txBox="1">
              <a:spLocks noChangeArrowheads="1"/>
            </p:cNvSpPr>
            <p:nvPr/>
          </p:nvSpPr>
          <p:spPr bwMode="auto">
            <a:xfrm>
              <a:off x="2984021" y="335699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0.15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34" name="Text Box 43"/>
            <p:cNvSpPr txBox="1">
              <a:spLocks noChangeArrowheads="1"/>
            </p:cNvSpPr>
            <p:nvPr/>
          </p:nvSpPr>
          <p:spPr bwMode="auto">
            <a:xfrm>
              <a:off x="3560085" y="299695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0.26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135" name="Text Box 43"/>
            <p:cNvSpPr txBox="1">
              <a:spLocks noChangeArrowheads="1"/>
            </p:cNvSpPr>
            <p:nvPr/>
          </p:nvSpPr>
          <p:spPr bwMode="auto">
            <a:xfrm>
              <a:off x="4136149" y="2636912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0.40</a:t>
              </a:r>
              <a:endParaRPr lang="en-US" altLang="zh-CN" sz="1800" dirty="0">
                <a:latin typeface="+mn-lt"/>
              </a:endParaRPr>
            </a:p>
          </p:txBody>
        </p:sp>
        <p:cxnSp>
          <p:nvCxnSpPr>
            <p:cNvPr id="136" name="直接连接符 135"/>
            <p:cNvCxnSpPr>
              <a:stCxn id="128" idx="2"/>
              <a:endCxn id="132" idx="0"/>
            </p:cNvCxnSpPr>
            <p:nvPr/>
          </p:nvCxnSpPr>
          <p:spPr bwMode="auto">
            <a:xfrm>
              <a:off x="2373855" y="3933056"/>
              <a:ext cx="288032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>
              <a:stCxn id="127" idx="2"/>
              <a:endCxn id="129" idx="0"/>
            </p:cNvCxnSpPr>
            <p:nvPr/>
          </p:nvCxnSpPr>
          <p:spPr bwMode="auto">
            <a:xfrm flipH="1">
              <a:off x="937498" y="3933056"/>
              <a:ext cx="284229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>
              <a:stCxn id="127" idx="2"/>
              <a:endCxn id="130" idx="0"/>
            </p:cNvCxnSpPr>
            <p:nvPr/>
          </p:nvCxnSpPr>
          <p:spPr bwMode="auto">
            <a:xfrm>
              <a:off x="1221727" y="3933056"/>
              <a:ext cx="291835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>
              <a:stCxn id="125" idx="2"/>
              <a:endCxn id="127" idx="0"/>
            </p:cNvCxnSpPr>
            <p:nvPr/>
          </p:nvCxnSpPr>
          <p:spPr bwMode="auto">
            <a:xfrm flipH="1">
              <a:off x="1221727" y="3573016"/>
              <a:ext cx="576064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>
              <a:stCxn id="125" idx="2"/>
              <a:endCxn id="128" idx="0"/>
            </p:cNvCxnSpPr>
            <p:nvPr/>
          </p:nvCxnSpPr>
          <p:spPr bwMode="auto">
            <a:xfrm>
              <a:off x="1797791" y="3573016"/>
              <a:ext cx="576064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>
              <a:stCxn id="124" idx="2"/>
              <a:endCxn id="125" idx="0"/>
            </p:cNvCxnSpPr>
            <p:nvPr/>
          </p:nvCxnSpPr>
          <p:spPr bwMode="auto">
            <a:xfrm flipH="1">
              <a:off x="1797791" y="3212976"/>
              <a:ext cx="723883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>
              <a:stCxn id="124" idx="2"/>
              <a:endCxn id="133" idx="0"/>
            </p:cNvCxnSpPr>
            <p:nvPr/>
          </p:nvCxnSpPr>
          <p:spPr bwMode="auto">
            <a:xfrm>
              <a:off x="2521674" y="3212976"/>
              <a:ext cx="716277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>
              <a:stCxn id="122" idx="2"/>
              <a:endCxn id="124" idx="0"/>
            </p:cNvCxnSpPr>
            <p:nvPr/>
          </p:nvCxnSpPr>
          <p:spPr bwMode="auto">
            <a:xfrm flipH="1">
              <a:off x="2521674" y="2852936"/>
              <a:ext cx="716277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>
              <a:stCxn id="122" idx="2"/>
              <a:endCxn id="134" idx="0"/>
            </p:cNvCxnSpPr>
            <p:nvPr/>
          </p:nvCxnSpPr>
          <p:spPr bwMode="auto">
            <a:xfrm>
              <a:off x="3237951" y="2852936"/>
              <a:ext cx="576064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>
              <a:stCxn id="123" idx="2"/>
              <a:endCxn id="122" idx="0"/>
            </p:cNvCxnSpPr>
            <p:nvPr/>
          </p:nvCxnSpPr>
          <p:spPr bwMode="auto">
            <a:xfrm flipH="1">
              <a:off x="3237951" y="2492896"/>
              <a:ext cx="507859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>
              <a:stCxn id="123" idx="2"/>
              <a:endCxn id="135" idx="0"/>
            </p:cNvCxnSpPr>
            <p:nvPr/>
          </p:nvCxnSpPr>
          <p:spPr bwMode="auto">
            <a:xfrm>
              <a:off x="3745810" y="2492896"/>
              <a:ext cx="644269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7" name="Text Box 31"/>
            <p:cNvSpPr txBox="1">
              <a:spLocks noChangeArrowheads="1"/>
            </p:cNvSpPr>
            <p:nvPr/>
          </p:nvSpPr>
          <p:spPr bwMode="auto">
            <a:xfrm>
              <a:off x="827584" y="3897052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1475656" y="3897052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49" name="Text Box 31"/>
            <p:cNvSpPr txBox="1">
              <a:spLocks noChangeArrowheads="1"/>
            </p:cNvSpPr>
            <p:nvPr/>
          </p:nvSpPr>
          <p:spPr bwMode="auto">
            <a:xfrm>
              <a:off x="1979712" y="3897052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0" name="Text Box 31"/>
            <p:cNvSpPr txBox="1">
              <a:spLocks noChangeArrowheads="1"/>
            </p:cNvSpPr>
            <p:nvPr/>
          </p:nvSpPr>
          <p:spPr bwMode="auto">
            <a:xfrm>
              <a:off x="2627784" y="3897052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1" name="Text Box 31"/>
            <p:cNvSpPr txBox="1">
              <a:spLocks noChangeArrowheads="1"/>
            </p:cNvSpPr>
            <p:nvPr/>
          </p:nvSpPr>
          <p:spPr bwMode="auto">
            <a:xfrm>
              <a:off x="1331640" y="3501008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2" name="Text Box 31"/>
            <p:cNvSpPr txBox="1">
              <a:spLocks noChangeArrowheads="1"/>
            </p:cNvSpPr>
            <p:nvPr/>
          </p:nvSpPr>
          <p:spPr bwMode="auto">
            <a:xfrm>
              <a:off x="2123728" y="3501008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3" name="Text Box 31"/>
            <p:cNvSpPr txBox="1">
              <a:spLocks noChangeArrowheads="1"/>
            </p:cNvSpPr>
            <p:nvPr/>
          </p:nvSpPr>
          <p:spPr bwMode="auto">
            <a:xfrm>
              <a:off x="2051720" y="3104964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4" name="Text Box 31"/>
            <p:cNvSpPr txBox="1">
              <a:spLocks noChangeArrowheads="1"/>
            </p:cNvSpPr>
            <p:nvPr/>
          </p:nvSpPr>
          <p:spPr bwMode="auto">
            <a:xfrm>
              <a:off x="2904930" y="3124639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5" name="Text Box 31"/>
            <p:cNvSpPr txBox="1">
              <a:spLocks noChangeArrowheads="1"/>
            </p:cNvSpPr>
            <p:nvPr/>
          </p:nvSpPr>
          <p:spPr bwMode="auto">
            <a:xfrm>
              <a:off x="2771800" y="2744924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6" name="Text Box 31"/>
            <p:cNvSpPr txBox="1">
              <a:spLocks noChangeArrowheads="1"/>
            </p:cNvSpPr>
            <p:nvPr/>
          </p:nvSpPr>
          <p:spPr bwMode="auto">
            <a:xfrm>
              <a:off x="3542116" y="2766696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3347864" y="2406656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1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8" name="Text Box 31"/>
            <p:cNvSpPr txBox="1">
              <a:spLocks noChangeArrowheads="1"/>
            </p:cNvSpPr>
            <p:nvPr/>
          </p:nvSpPr>
          <p:spPr bwMode="auto">
            <a:xfrm>
              <a:off x="4067944" y="2406656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lt"/>
                </a:rPr>
                <a:t>0</a:t>
              </a:r>
              <a:endParaRPr lang="en-US" altLang="zh-CN" sz="1600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59" name="Text Box 25"/>
            <p:cNvSpPr txBox="1">
              <a:spLocks noChangeArrowheads="1"/>
            </p:cNvSpPr>
            <p:nvPr/>
          </p:nvSpPr>
          <p:spPr bwMode="auto">
            <a:xfrm>
              <a:off x="3275856" y="3932163"/>
              <a:ext cx="133405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r>
                <a:rPr lang="zh-CN" altLang="en-US" sz="1800" b="1" dirty="0" smtClean="0">
                  <a:latin typeface="宋体" pitchFamily="2" charset="-122"/>
                </a:rPr>
                <a:t>叉哈夫曼树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0" name="Text Box 25"/>
            <p:cNvSpPr txBox="1">
              <a:spLocks noChangeArrowheads="1"/>
            </p:cNvSpPr>
            <p:nvPr/>
          </p:nvSpPr>
          <p:spPr bwMode="auto">
            <a:xfrm>
              <a:off x="683568" y="2272262"/>
              <a:ext cx="2365378" cy="29264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高</a:t>
              </a:r>
              <a:r>
                <a:rPr lang="en-US" altLang="zh-CN" sz="1800" b="1" dirty="0" smtClean="0">
                  <a:latin typeface="宋体" pitchFamily="2" charset="-122"/>
                </a:rPr>
                <a:t>6</a:t>
              </a:r>
              <a:r>
                <a:rPr lang="zh-CN" altLang="en-US" sz="1800" b="1" dirty="0" smtClean="0">
                  <a:latin typeface="宋体" pitchFamily="2" charset="-122"/>
                </a:rPr>
                <a:t>层，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dirty="0" smtClean="0">
                  <a:solidFill>
                    <a:srgbClr val="C00000"/>
                  </a:solidFill>
                  <a:latin typeface="宋体" pitchFamily="2" charset="-122"/>
                </a:rPr>
                <a:t>层</a:t>
              </a:r>
              <a:r>
                <a:rPr lang="zh-CN" altLang="en-US" sz="1800" b="1" dirty="0" smtClean="0">
                  <a:latin typeface="宋体" pitchFamily="2" charset="-122"/>
                </a:rPr>
                <a:t>有叶结点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162" name="Text Box 9"/>
          <p:cNvSpPr txBox="1">
            <a:spLocks noChangeArrowheads="1"/>
          </p:cNvSpPr>
          <p:nvPr/>
        </p:nvSpPr>
        <p:spPr bwMode="auto">
          <a:xfrm>
            <a:off x="152276" y="295275"/>
            <a:ext cx="8884220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charset="-122"/>
              </a:rPr>
              <a:t>操作码的编码：  </a:t>
            </a:r>
            <a:r>
              <a:rPr lang="en-US" altLang="zh-CN" sz="2000" b="1" dirty="0" smtClean="0">
                <a:latin typeface="宋体" charset="-122"/>
              </a:rPr>
              <a:t>(</a:t>
            </a:r>
            <a:r>
              <a:rPr lang="zh-CN" altLang="en-US" sz="2000" b="1" dirty="0" smtClean="0">
                <a:latin typeface="宋体" charset="-122"/>
              </a:rPr>
              <a:t>显式表示信息的编码</a:t>
            </a:r>
            <a:r>
              <a:rPr lang="en-US" altLang="zh-CN" sz="2000" b="1" dirty="0" smtClean="0">
                <a:latin typeface="宋体" charset="-122"/>
              </a:rPr>
              <a:t>)</a:t>
            </a:r>
            <a:endParaRPr lang="en-US" altLang="zh-CN" b="1" dirty="0" smtClean="0"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charset="-122"/>
              </a:rPr>
              <a:t>定</a:t>
            </a: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按序编码</a:t>
            </a:r>
            <a:r>
              <a:rPr lang="zh-CN" altLang="en-US" b="1" dirty="0" smtClean="0">
                <a:latin typeface="宋体" charset="-122"/>
              </a:rPr>
              <a:t>，长度</a:t>
            </a:r>
            <a:r>
              <a:rPr lang="en-US" altLang="zh-CN" b="1" dirty="0">
                <a:latin typeface="宋体" charset="-122"/>
              </a:rPr>
              <a:t>L</a:t>
            </a:r>
            <a:r>
              <a:rPr lang="zh-CN" altLang="en-US" b="1" dirty="0">
                <a:latin typeface="宋体" charset="-122"/>
              </a:rPr>
              <a:t>＝</a:t>
            </a:r>
            <a:r>
              <a:rPr lang="zh-CN" altLang="en-US" dirty="0" smtClean="0">
                <a:latin typeface="宋体" charset="-122"/>
                <a:sym typeface="Symbol"/>
              </a:rPr>
              <a:t></a:t>
            </a:r>
            <a:r>
              <a:rPr lang="en-US" altLang="zh-CN" dirty="0" smtClean="0">
                <a:latin typeface="+mn-lt"/>
              </a:rPr>
              <a:t>log</a:t>
            </a:r>
            <a:r>
              <a:rPr lang="en-US" altLang="zh-CN" b="1" baseline="-20000" dirty="0" smtClean="0">
                <a:latin typeface="宋体" charset="-122"/>
              </a:rPr>
              <a:t>2</a:t>
            </a:r>
            <a:r>
              <a:rPr lang="zh-CN" altLang="en-US" sz="2200" b="1" dirty="0" smtClean="0">
                <a:latin typeface="宋体" charset="-122"/>
              </a:rPr>
              <a:t>操作码个数</a:t>
            </a:r>
            <a:r>
              <a:rPr lang="zh-CN" altLang="en-US" dirty="0" smtClean="0">
                <a:latin typeface="宋体" charset="-122"/>
                <a:sym typeface="Symbol"/>
              </a:rPr>
              <a:t></a:t>
            </a:r>
            <a:r>
              <a:rPr lang="zh-CN" altLang="en-US" b="1" dirty="0" smtClean="0">
                <a:latin typeface="宋体" charset="-122"/>
              </a:rPr>
              <a:t> </a:t>
            </a:r>
            <a:endParaRPr lang="zh-CN" altLang="en-US" b="1" dirty="0"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charset="-122"/>
              </a:rPr>
              <a:t>变</a:t>
            </a: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长编码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 smtClean="0">
                <a:latin typeface="宋体" charset="-122"/>
              </a:rPr>
              <a:t>带权编码，如</a:t>
            </a:r>
            <a:r>
              <a:rPr lang="zh-CN" altLang="en-US" b="1" u="sng" dirty="0">
                <a:latin typeface="宋体" charset="-122"/>
              </a:rPr>
              <a:t>扩展</a:t>
            </a:r>
            <a:r>
              <a:rPr lang="zh-CN" altLang="en-US" b="1" u="sng" dirty="0" smtClean="0">
                <a:latin typeface="宋体" charset="-122"/>
              </a:rPr>
              <a:t>编码</a:t>
            </a:r>
            <a:r>
              <a:rPr lang="en-US" altLang="zh-CN" sz="2000" b="1" dirty="0" smtClean="0">
                <a:latin typeface="宋体" charset="-122"/>
              </a:rPr>
              <a:t>(</a:t>
            </a:r>
            <a:r>
              <a:rPr lang="zh-CN" altLang="en-US" sz="2000" b="1" dirty="0" smtClean="0">
                <a:latin typeface="宋体" charset="-122"/>
              </a:rPr>
              <a:t>基于</a:t>
            </a:r>
            <a:r>
              <a:rPr lang="zh-CN" altLang="en-US" sz="2000" b="1" u="sng" dirty="0" smtClean="0">
                <a:latin typeface="宋体" charset="-122"/>
              </a:rPr>
              <a:t>哈夫曼编码</a:t>
            </a:r>
            <a:r>
              <a:rPr lang="en-US" altLang="zh-CN" sz="2000" b="1" dirty="0" smtClean="0">
                <a:latin typeface="宋体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charset="-122"/>
              </a:rPr>
              <a:t>                        k</a:t>
            </a:r>
            <a:r>
              <a:rPr lang="zh-CN" altLang="en-US" sz="1800" b="1" dirty="0">
                <a:latin typeface="宋体" charset="-122"/>
              </a:rPr>
              <a:t>叉哈夫曼树→</a:t>
            </a:r>
            <a:r>
              <a:rPr lang="zh-CN" altLang="en-US" sz="1800" dirty="0">
                <a:latin typeface="宋体" charset="-122"/>
              </a:rPr>
              <a:t>┴</a:t>
            </a:r>
            <a:r>
              <a:rPr lang="zh-CN" altLang="en-US" sz="1800" b="1" dirty="0">
                <a:latin typeface="宋体" charset="-122"/>
              </a:rPr>
              <a:t>←减少长度种类←</a:t>
            </a:r>
            <a:r>
              <a:rPr lang="zh-CN" altLang="en-US" sz="1800" dirty="0">
                <a:latin typeface="宋体" charset="-122"/>
              </a:rPr>
              <a:t>┘</a:t>
            </a:r>
            <a:r>
              <a:rPr lang="en-US" altLang="zh-CN" sz="1800" b="1" dirty="0">
                <a:latin typeface="宋体" charset="-122"/>
              </a:rPr>
              <a:t> </a:t>
            </a:r>
            <a:r>
              <a:rPr lang="zh-CN" altLang="en-US" sz="1800" dirty="0">
                <a:latin typeface="宋体" charset="-122"/>
              </a:rPr>
              <a:t>└</a:t>
            </a:r>
            <a:r>
              <a:rPr lang="zh-CN" altLang="en-US" sz="1800" b="1" dirty="0">
                <a:latin typeface="宋体" charset="-122"/>
              </a:rPr>
              <a:t>←</a:t>
            </a:r>
            <a:r>
              <a:rPr lang="en-US" altLang="zh-CN" sz="1800" b="1" dirty="0">
                <a:latin typeface="宋体" charset="-122"/>
              </a:rPr>
              <a:t>2</a:t>
            </a:r>
            <a:r>
              <a:rPr lang="zh-CN" altLang="en-US" sz="1800" b="1" dirty="0">
                <a:latin typeface="宋体" charset="-122"/>
              </a:rPr>
              <a:t>叉哈夫曼树</a:t>
            </a:r>
            <a:endParaRPr lang="en-US" altLang="zh-CN" sz="1800" dirty="0">
              <a:latin typeface="宋体" charset="-122"/>
            </a:endParaRPr>
          </a:p>
        </p:txBody>
      </p:sp>
      <p:sp>
        <p:nvSpPr>
          <p:cNvPr id="79" name="Text Box 26"/>
          <p:cNvSpPr txBox="1">
            <a:spLocks noChangeArrowheads="1"/>
          </p:cNvSpPr>
          <p:nvPr/>
        </p:nvSpPr>
        <p:spPr bwMode="auto">
          <a:xfrm>
            <a:off x="4451311" y="5517232"/>
            <a:ext cx="4585185" cy="936104"/>
          </a:xfrm>
          <a:prstGeom prst="rect">
            <a:avLst/>
          </a:prstGeom>
          <a:noFill/>
          <a:ln w="15875">
            <a:noFill/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哈夫曼编码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叉哈夫曼树</a:t>
            </a:r>
            <a:endParaRPr lang="en-US" altLang="zh-CN" sz="2000" b="1" dirty="0" smtClean="0">
              <a:latin typeface="宋体" pitchFamily="2" charset="-122"/>
            </a:endParaRPr>
          </a:p>
          <a:p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定长编码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000" b="1" dirty="0" smtClean="0">
                <a:latin typeface="宋体" pitchFamily="2" charset="-122"/>
              </a:rPr>
              <a:t>m</a:t>
            </a:r>
            <a:r>
              <a:rPr lang="zh-CN" altLang="en-US" sz="2000" b="1" dirty="0" smtClean="0">
                <a:latin typeface="宋体" pitchFamily="2" charset="-122"/>
              </a:rPr>
              <a:t>叉哈夫曼树</a:t>
            </a:r>
            <a:r>
              <a:rPr lang="en-US" altLang="zh-CN" sz="1800" b="1" dirty="0" smtClean="0">
                <a:latin typeface="宋体" pitchFamily="2" charset="-122"/>
              </a:rPr>
              <a:t>(1</a:t>
            </a:r>
            <a:r>
              <a:rPr lang="zh-CN" altLang="en-US" sz="1800" b="1" dirty="0" smtClean="0">
                <a:latin typeface="宋体" pitchFamily="2" charset="-122"/>
              </a:rPr>
              <a:t>层有叶结点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扩展编码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000" b="1" dirty="0">
                <a:latin typeface="宋体" pitchFamily="2" charset="-122"/>
              </a:rPr>
              <a:t>k</a:t>
            </a:r>
            <a:r>
              <a:rPr lang="zh-CN" altLang="en-US" sz="2000" b="1" dirty="0">
                <a:latin typeface="宋体" pitchFamily="2" charset="-122"/>
              </a:rPr>
              <a:t>叉哈夫曼树</a:t>
            </a:r>
            <a:r>
              <a:rPr lang="en-US" altLang="zh-CN" sz="1800" b="1" dirty="0" smtClean="0">
                <a:latin typeface="宋体" pitchFamily="2" charset="-122"/>
              </a:rPr>
              <a:t>(n</a:t>
            </a:r>
            <a:r>
              <a:rPr lang="zh-CN" altLang="en-US" sz="1800" b="1" dirty="0" smtClean="0">
                <a:latin typeface="宋体" pitchFamily="2" charset="-122"/>
              </a:rPr>
              <a:t>层</a:t>
            </a:r>
            <a:r>
              <a:rPr lang="zh-CN" altLang="en-US" sz="1800" b="1" dirty="0">
                <a:latin typeface="宋体" pitchFamily="2" charset="-122"/>
              </a:rPr>
              <a:t>有叶结点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91" name="AutoShape 1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3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728-27C7-44D7-9798-3D824A8E89C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179388" y="300019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地址码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*需表示的信息：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地址、目的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地址，下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指令地址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1241465"/>
            <a:ext cx="8834437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*信息的表示：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系统结构研究的内容，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组成只需认知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全部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可</a:t>
            </a:r>
            <a:r>
              <a:rPr lang="zh-CN" altLang="en-US" b="1" u="sng" dirty="0" smtClean="0">
                <a:latin typeface="宋体" pitchFamily="2" charset="-122"/>
              </a:rPr>
              <a:t>显</a:t>
            </a:r>
            <a:r>
              <a:rPr lang="zh-CN" altLang="en-US" b="1" u="sng" dirty="0">
                <a:latin typeface="宋体" pitchFamily="2" charset="-122"/>
              </a:rPr>
              <a:t>式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u="sng" dirty="0" smtClean="0">
                <a:latin typeface="宋体" pitchFamily="2" charset="-122"/>
              </a:rPr>
              <a:t>隐式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          └</a:t>
            </a:r>
            <a:r>
              <a:rPr lang="zh-CN" altLang="en-US" sz="2000" b="1" dirty="0" smtClean="0">
                <a:latin typeface="宋体" pitchFamily="2" charset="-122"/>
              </a:rPr>
              <a:t>←由操作码指明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zh-CN" altLang="en-US" sz="2000" b="1" dirty="0" smtClean="0">
                <a:latin typeface="宋体" pitchFamily="2" charset="-122"/>
              </a:rPr>
              <a:t>如例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的指令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和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需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编码的信息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latin typeface="宋体" pitchFamily="2" charset="-122"/>
              </a:rPr>
              <a:t>显式表示的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7" name="Text Box 100"/>
          <p:cNvSpPr txBox="1">
            <a:spLocks noChangeArrowheads="1"/>
          </p:cNvSpPr>
          <p:nvPr/>
        </p:nvSpPr>
        <p:spPr bwMode="auto">
          <a:xfrm>
            <a:off x="179388" y="3501008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术语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单地址指令</a:t>
            </a:r>
            <a:r>
              <a:rPr lang="zh-CN" altLang="en-US" b="1" dirty="0" smtClean="0">
                <a:latin typeface="宋体" pitchFamily="2" charset="-122"/>
              </a:rPr>
              <a:t>、双地址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、零地址指令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8" name="Group 88"/>
          <p:cNvGrpSpPr>
            <a:grpSpLocks/>
          </p:cNvGrpSpPr>
          <p:nvPr/>
        </p:nvGrpSpPr>
        <p:grpSpPr bwMode="auto">
          <a:xfrm>
            <a:off x="1835572" y="4075212"/>
            <a:ext cx="4392612" cy="1370012"/>
            <a:chOff x="1338" y="1434"/>
            <a:chExt cx="2767" cy="863"/>
          </a:xfrm>
        </p:grpSpPr>
        <p:sp>
          <p:nvSpPr>
            <p:cNvPr id="19" name="Text Box 89"/>
            <p:cNvSpPr txBox="1">
              <a:spLocks noChangeArrowheads="1"/>
            </p:cNvSpPr>
            <p:nvPr/>
          </p:nvSpPr>
          <p:spPr bwMode="auto">
            <a:xfrm>
              <a:off x="1338" y="1434"/>
              <a:ext cx="1044" cy="8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2000" b="1" dirty="0"/>
                <a:t>零地址指令：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/>
                <a:t>单地址指令：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/>
                <a:t>双地址指令：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三地址指令：</a:t>
              </a: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381" y="1434"/>
              <a:ext cx="953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1" name="Text Box 91"/>
            <p:cNvSpPr txBox="1">
              <a:spLocks noChangeArrowheads="1"/>
            </p:cNvSpPr>
            <p:nvPr/>
          </p:nvSpPr>
          <p:spPr bwMode="auto">
            <a:xfrm>
              <a:off x="2381" y="1660"/>
              <a:ext cx="499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2" name="Text Box 92"/>
            <p:cNvSpPr txBox="1">
              <a:spLocks noChangeArrowheads="1"/>
            </p:cNvSpPr>
            <p:nvPr/>
          </p:nvSpPr>
          <p:spPr bwMode="auto">
            <a:xfrm>
              <a:off x="2880" y="1660"/>
              <a:ext cx="454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3" name="Text Box 93"/>
            <p:cNvSpPr txBox="1">
              <a:spLocks noChangeArrowheads="1"/>
            </p:cNvSpPr>
            <p:nvPr/>
          </p:nvSpPr>
          <p:spPr bwMode="auto">
            <a:xfrm>
              <a:off x="2381" y="1888"/>
              <a:ext cx="499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4" name="Text Box 94"/>
            <p:cNvSpPr txBox="1">
              <a:spLocks noChangeArrowheads="1"/>
            </p:cNvSpPr>
            <p:nvPr/>
          </p:nvSpPr>
          <p:spPr bwMode="auto">
            <a:xfrm>
              <a:off x="2880" y="1888"/>
              <a:ext cx="318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5" name="Text Box 95"/>
            <p:cNvSpPr txBox="1">
              <a:spLocks noChangeArrowheads="1"/>
            </p:cNvSpPr>
            <p:nvPr/>
          </p:nvSpPr>
          <p:spPr bwMode="auto">
            <a:xfrm>
              <a:off x="3198" y="1888"/>
              <a:ext cx="27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96"/>
            <p:cNvSpPr txBox="1">
              <a:spLocks noChangeArrowheads="1"/>
            </p:cNvSpPr>
            <p:nvPr/>
          </p:nvSpPr>
          <p:spPr bwMode="auto">
            <a:xfrm>
              <a:off x="2381" y="2114"/>
              <a:ext cx="499" cy="18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7" name="Text Box 97"/>
            <p:cNvSpPr txBox="1">
              <a:spLocks noChangeArrowheads="1"/>
            </p:cNvSpPr>
            <p:nvPr/>
          </p:nvSpPr>
          <p:spPr bwMode="auto">
            <a:xfrm>
              <a:off x="2880" y="2114"/>
              <a:ext cx="409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8" name="Text Box 98"/>
            <p:cNvSpPr txBox="1">
              <a:spLocks noChangeArrowheads="1"/>
            </p:cNvSpPr>
            <p:nvPr/>
          </p:nvSpPr>
          <p:spPr bwMode="auto">
            <a:xfrm>
              <a:off x="3288" y="2114"/>
              <a:ext cx="409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2</a:t>
              </a:r>
            </a:p>
          </p:txBody>
        </p:sp>
        <p:sp>
          <p:nvSpPr>
            <p:cNvPr id="29" name="Text Box 99"/>
            <p:cNvSpPr txBox="1">
              <a:spLocks noChangeArrowheads="1"/>
            </p:cNvSpPr>
            <p:nvPr/>
          </p:nvSpPr>
          <p:spPr bwMode="auto">
            <a:xfrm>
              <a:off x="3696" y="2115"/>
              <a:ext cx="40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3</a:t>
              </a:r>
            </a:p>
          </p:txBody>
        </p:sp>
      </p:grpSp>
      <p:sp>
        <p:nvSpPr>
          <p:cNvPr id="30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1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9512" y="3010489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*地址码的编码：</a:t>
            </a:r>
            <a:r>
              <a:rPr lang="zh-CN" altLang="en-US" b="1" dirty="0" smtClean="0">
                <a:latin typeface="宋体" pitchFamily="2" charset="-122"/>
              </a:rPr>
              <a:t>稍后讨论</a:t>
            </a:r>
            <a:r>
              <a:rPr lang="en-US" altLang="zh-CN" b="1" dirty="0" smtClean="0">
                <a:latin typeface="宋体" pitchFamily="2" charset="-122"/>
              </a:rPr>
              <a:t>(§4.3</a:t>
            </a:r>
            <a:r>
              <a:rPr lang="zh-CN" altLang="en-US" b="1" dirty="0" smtClean="0">
                <a:latin typeface="宋体" pitchFamily="2" charset="-122"/>
              </a:rPr>
              <a:t>寻址方式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34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2924723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⑴操作码长</a:t>
            </a:r>
            <a:r>
              <a:rPr lang="zh-CN" altLang="en-US" b="1" dirty="0" smtClean="0">
                <a:latin typeface="宋体" pitchFamily="2" charset="-122"/>
              </a:rPr>
              <a:t>度＝</a:t>
            </a:r>
            <a:r>
              <a:rPr lang="en-US" altLang="zh-CN" b="1" dirty="0" smtClean="0">
                <a:latin typeface="宋体" pitchFamily="2" charset="-122"/>
              </a:rPr>
              <a:t>16-6-6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，双地址</a:t>
            </a:r>
            <a:r>
              <a:rPr lang="zh-CN" altLang="en-US" b="1" dirty="0" smtClean="0">
                <a:latin typeface="宋体" pitchFamily="2" charset="-122"/>
              </a:rPr>
              <a:t>指令数≤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30000" dirty="0" smtClean="0">
                <a:latin typeface="宋体" pitchFamily="2" charset="-122"/>
              </a:rPr>
              <a:t>4</a:t>
            </a:r>
            <a:r>
              <a:rPr lang="en-US" altLang="zh-CN" b="1" dirty="0" smtClean="0">
                <a:latin typeface="宋体" pitchFamily="2" charset="-122"/>
              </a:rPr>
              <a:t>-P-Q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357736"/>
            <a:ext cx="8834437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设</a:t>
            </a:r>
            <a:r>
              <a:rPr lang="zh-CN" altLang="en-US" b="1" dirty="0" smtClean="0">
                <a:latin typeface="宋体" pitchFamily="2" charset="-122"/>
              </a:rPr>
              <a:t>指令长度为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 smtClean="0">
                <a:latin typeface="宋体" pitchFamily="2" charset="-122"/>
              </a:rPr>
              <a:t>位，各</a:t>
            </a:r>
            <a:r>
              <a:rPr lang="zh-CN" altLang="en-US" b="1" dirty="0">
                <a:latin typeface="宋体" pitchFamily="2" charset="-122"/>
              </a:rPr>
              <a:t>地址码均为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位，</a:t>
            </a:r>
            <a:r>
              <a:rPr lang="zh-CN" altLang="en-US" b="1" dirty="0" smtClean="0">
                <a:latin typeface="宋体" pitchFamily="2" charset="-122"/>
              </a:rPr>
              <a:t>指令格式有零</a:t>
            </a:r>
            <a:r>
              <a:rPr lang="zh-CN" altLang="en-US" b="1" dirty="0">
                <a:latin typeface="宋体" pitchFamily="2" charset="-122"/>
              </a:rPr>
              <a:t>地址、单地址、双地址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种。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⑴操作码采用</a:t>
            </a:r>
            <a:r>
              <a:rPr lang="zh-CN" altLang="en-US" b="1" dirty="0">
                <a:latin typeface="宋体" pitchFamily="2" charset="-122"/>
              </a:rPr>
              <a:t>定</a:t>
            </a:r>
            <a:r>
              <a:rPr lang="zh-CN" altLang="en-US" b="1" dirty="0" smtClean="0">
                <a:latin typeface="宋体" pitchFamily="2" charset="-122"/>
              </a:rPr>
              <a:t>长编码方式时</a:t>
            </a:r>
            <a:r>
              <a:rPr lang="zh-CN" altLang="en-US" b="1" dirty="0">
                <a:latin typeface="宋体" pitchFamily="2" charset="-122"/>
              </a:rPr>
              <a:t>，若零地址、单地址指令分别为</a:t>
            </a:r>
            <a:r>
              <a:rPr lang="en-US" altLang="zh-CN" b="1" dirty="0" smtClean="0">
                <a:latin typeface="宋体" pitchFamily="2" charset="-122"/>
              </a:rPr>
              <a:t>P</a:t>
            </a:r>
            <a:r>
              <a:rPr lang="zh-CN" altLang="en-US" b="1" dirty="0" smtClean="0">
                <a:latin typeface="宋体" pitchFamily="2" charset="-122"/>
              </a:rPr>
              <a:t>条和</a:t>
            </a:r>
            <a:r>
              <a:rPr lang="en-US" altLang="zh-CN" b="1" dirty="0" smtClean="0">
                <a:latin typeface="宋体" pitchFamily="2" charset="-122"/>
              </a:rPr>
              <a:t>Q</a:t>
            </a:r>
            <a:r>
              <a:rPr lang="zh-CN" altLang="en-US" b="1" dirty="0" smtClean="0">
                <a:latin typeface="宋体" pitchFamily="2" charset="-122"/>
              </a:rPr>
              <a:t>条，则双</a:t>
            </a:r>
            <a:r>
              <a:rPr lang="zh-CN" altLang="en-US" b="1" dirty="0">
                <a:latin typeface="宋体" pitchFamily="2" charset="-122"/>
              </a:rPr>
              <a:t>地址指令</a:t>
            </a:r>
            <a:r>
              <a:rPr lang="zh-CN" altLang="en-US" b="1" u="sng" dirty="0">
                <a:latin typeface="宋体" pitchFamily="2" charset="-122"/>
              </a:rPr>
              <a:t>最多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zh-CN" altLang="en-US" b="1" dirty="0" smtClean="0">
                <a:latin typeface="宋体" pitchFamily="2" charset="-122"/>
              </a:rPr>
              <a:t>多少条？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⑵操作码采用扩展编码方式时</a:t>
            </a:r>
            <a:r>
              <a:rPr lang="zh-CN" altLang="en-US" b="1" dirty="0">
                <a:latin typeface="宋体" pitchFamily="2" charset="-122"/>
              </a:rPr>
              <a:t>，若零地址、双地址指令分别为</a:t>
            </a:r>
            <a:r>
              <a:rPr lang="en-US" altLang="zh-CN" b="1" dirty="0" smtClean="0">
                <a:latin typeface="宋体" pitchFamily="2" charset="-122"/>
              </a:rPr>
              <a:t>X</a:t>
            </a:r>
            <a:r>
              <a:rPr lang="zh-CN" altLang="en-US" b="1" dirty="0" smtClean="0">
                <a:latin typeface="宋体" pitchFamily="2" charset="-122"/>
              </a:rPr>
              <a:t>条和</a:t>
            </a:r>
            <a:r>
              <a:rPr lang="en-US" altLang="zh-CN" b="1" dirty="0" smtClean="0">
                <a:latin typeface="宋体" pitchFamily="2" charset="-122"/>
              </a:rPr>
              <a:t>Y</a:t>
            </a:r>
            <a:r>
              <a:rPr lang="zh-CN" altLang="en-US" b="1" dirty="0" smtClean="0">
                <a:latin typeface="宋体" pitchFamily="2" charset="-122"/>
              </a:rPr>
              <a:t>条，</a:t>
            </a:r>
            <a:r>
              <a:rPr lang="zh-CN" altLang="en-US" b="1" dirty="0">
                <a:latin typeface="宋体" pitchFamily="2" charset="-122"/>
              </a:rPr>
              <a:t>单地址指令</a:t>
            </a:r>
            <a:r>
              <a:rPr lang="zh-CN" altLang="en-US" b="1" u="sng" dirty="0" smtClean="0">
                <a:latin typeface="宋体" pitchFamily="2" charset="-122"/>
              </a:rPr>
              <a:t>最多</a:t>
            </a:r>
            <a:r>
              <a:rPr lang="zh-CN" altLang="en-US" b="1" dirty="0" smtClean="0">
                <a:latin typeface="宋体" pitchFamily="2" charset="-122"/>
              </a:rPr>
              <a:t>有多少条</a:t>
            </a:r>
            <a:r>
              <a:rPr lang="en-US" altLang="zh-CN" b="1" dirty="0" smtClean="0">
                <a:latin typeface="宋体" pitchFamily="2" charset="-122"/>
              </a:rPr>
              <a:t>(M)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179388" y="4797152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en-US" altLang="zh-CN" b="1" dirty="0">
                <a:latin typeface="宋体" pitchFamily="2" charset="-122"/>
              </a:rPr>
              <a:t>⑵</a:t>
            </a:r>
            <a:r>
              <a:rPr lang="zh-CN" altLang="en-US" b="1" dirty="0">
                <a:latin typeface="宋体" pitchFamily="2" charset="-122"/>
              </a:rPr>
              <a:t>零、单、双地址指令操作码长</a:t>
            </a:r>
            <a:r>
              <a:rPr lang="zh-CN" altLang="en-US" b="1" dirty="0" smtClean="0">
                <a:latin typeface="宋体" pitchFamily="2" charset="-122"/>
              </a:rPr>
              <a:t>度分别为</a:t>
            </a:r>
            <a:r>
              <a:rPr lang="en-US" altLang="zh-CN" b="1" dirty="0" smtClean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179388" y="5251266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</a:t>
            </a:r>
            <a:r>
              <a:rPr lang="en-US" altLang="zh-CN" b="1" dirty="0" smtClean="0">
                <a:latin typeface="宋体" pitchFamily="2" charset="-122"/>
              </a:rPr>
              <a:t>X</a:t>
            </a:r>
            <a:r>
              <a:rPr lang="zh-CN" altLang="en-US" b="1" dirty="0" smtClean="0">
                <a:latin typeface="宋体" pitchFamily="2" charset="-122"/>
              </a:rPr>
              <a:t>≤</a:t>
            </a:r>
            <a:r>
              <a:rPr lang="en-US" altLang="zh-CN" b="1" dirty="0" smtClean="0">
                <a:latin typeface="宋体" pitchFamily="2" charset="-122"/>
              </a:rPr>
              <a:t>[(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-M]×2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30000" dirty="0" smtClean="0">
                <a:latin typeface="宋体" pitchFamily="2" charset="-122"/>
              </a:rPr>
              <a:t>6</a:t>
            </a:r>
            <a:r>
              <a:rPr lang="en-US" altLang="zh-CN" b="1" dirty="0" smtClean="0">
                <a:latin typeface="宋体" pitchFamily="2" charset="-122"/>
              </a:rPr>
              <a:t>-X/2</a:t>
            </a:r>
            <a:r>
              <a:rPr lang="en-US" altLang="zh-CN" b="1" baseline="30000" dirty="0" smtClean="0">
                <a:latin typeface="宋体" pitchFamily="2" charset="-122"/>
              </a:rPr>
              <a:t>6</a:t>
            </a:r>
            <a:endParaRPr lang="en-US" altLang="zh-CN" b="1" baseline="30000" dirty="0">
              <a:latin typeface="宋体" pitchFamily="2" charset="-122"/>
            </a:endParaRPr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971550" y="3738949"/>
            <a:ext cx="2881313" cy="1008062"/>
            <a:chOff x="793" y="2750"/>
            <a:chExt cx="1815" cy="635"/>
          </a:xfrm>
        </p:grpSpPr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1247" y="2977"/>
              <a:ext cx="1361" cy="408"/>
              <a:chOff x="2472" y="3385"/>
              <a:chExt cx="1361" cy="408"/>
            </a:xfrm>
          </p:grpSpPr>
          <p:sp>
            <p:nvSpPr>
              <p:cNvPr id="15" name="Text Box 94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6" name="Text Box 95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7" name="Text Box 96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endParaRPr lang="en-US" altLang="zh-CN" sz="2000" b="1" baseline="-18000">
                  <a:latin typeface="宋体" pitchFamily="2" charset="-122"/>
                </a:endParaRPr>
              </a:p>
            </p:txBody>
          </p:sp>
        </p:grp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793" y="2750"/>
              <a:ext cx="1815" cy="635"/>
              <a:chOff x="2018" y="3158"/>
              <a:chExt cx="1815" cy="635"/>
            </a:xfrm>
          </p:grpSpPr>
          <p:sp>
            <p:nvSpPr>
              <p:cNvPr id="10" name="Text Box 98"/>
              <p:cNvSpPr txBox="1">
                <a:spLocks noChangeArrowheads="1"/>
              </p:cNvSpPr>
              <p:nvPr/>
            </p:nvSpPr>
            <p:spPr bwMode="auto">
              <a:xfrm>
                <a:off x="2018" y="3612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?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1" name="Text Box 99"/>
              <p:cNvSpPr txBox="1">
                <a:spLocks noChangeArrowheads="1"/>
              </p:cNvSpPr>
              <p:nvPr/>
            </p:nvSpPr>
            <p:spPr bwMode="auto">
              <a:xfrm>
                <a:off x="2018" y="3385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Q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2" name="Text Box 100"/>
              <p:cNvSpPr txBox="1">
                <a:spLocks noChangeArrowheads="1"/>
              </p:cNvSpPr>
              <p:nvPr/>
            </p:nvSpPr>
            <p:spPr bwMode="auto">
              <a:xfrm>
                <a:off x="2018" y="3158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P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3" name="Text Box 10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  <p:sp>
            <p:nvSpPr>
              <p:cNvPr id="14" name="Text Box 102"/>
              <p:cNvSpPr txBox="1">
                <a:spLocks noChangeArrowheads="1"/>
              </p:cNvSpPr>
              <p:nvPr/>
            </p:nvSpPr>
            <p:spPr bwMode="auto">
              <a:xfrm>
                <a:off x="2472" y="3158"/>
                <a:ext cx="136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</p:grpSp>
      </p:grp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4930775" y="3738949"/>
            <a:ext cx="2881313" cy="1008062"/>
            <a:chOff x="3106" y="2750"/>
            <a:chExt cx="1815" cy="635"/>
          </a:xfrm>
        </p:grpSpPr>
        <p:grpSp>
          <p:nvGrpSpPr>
            <p:cNvPr id="19" name="Group 109"/>
            <p:cNvGrpSpPr>
              <a:grpSpLocks/>
            </p:cNvGrpSpPr>
            <p:nvPr/>
          </p:nvGrpSpPr>
          <p:grpSpPr bwMode="auto">
            <a:xfrm>
              <a:off x="3560" y="2977"/>
              <a:ext cx="1361" cy="408"/>
              <a:chOff x="2472" y="3385"/>
              <a:chExt cx="1361" cy="408"/>
            </a:xfrm>
          </p:grpSpPr>
          <p:sp>
            <p:nvSpPr>
              <p:cNvPr id="27" name="Text Box 110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8" name="Text Box 111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29" name="Text Box 112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A</a:t>
                </a:r>
                <a:endParaRPr lang="en-US" altLang="zh-CN" sz="2000" b="1" baseline="-18000" dirty="0">
                  <a:latin typeface="宋体" pitchFamily="2" charset="-122"/>
                </a:endParaRPr>
              </a:p>
            </p:txBody>
          </p:sp>
        </p:grpSp>
        <p:grpSp>
          <p:nvGrpSpPr>
            <p:cNvPr id="20" name="Group 118"/>
            <p:cNvGrpSpPr>
              <a:grpSpLocks/>
            </p:cNvGrpSpPr>
            <p:nvPr/>
          </p:nvGrpSpPr>
          <p:grpSpPr bwMode="auto">
            <a:xfrm>
              <a:off x="3106" y="2750"/>
              <a:ext cx="1815" cy="635"/>
              <a:chOff x="3106" y="2750"/>
              <a:chExt cx="1815" cy="635"/>
            </a:xfrm>
          </p:grpSpPr>
          <p:sp>
            <p:nvSpPr>
              <p:cNvPr id="21" name="Text Box 104"/>
              <p:cNvSpPr txBox="1">
                <a:spLocks noChangeArrowheads="1"/>
              </p:cNvSpPr>
              <p:nvPr/>
            </p:nvSpPr>
            <p:spPr bwMode="auto">
              <a:xfrm>
                <a:off x="3108" y="3204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Y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2" name="Text Box 105"/>
              <p:cNvSpPr txBox="1">
                <a:spLocks noChangeArrowheads="1"/>
              </p:cNvSpPr>
              <p:nvPr/>
            </p:nvSpPr>
            <p:spPr bwMode="auto">
              <a:xfrm>
                <a:off x="3106" y="2978"/>
                <a:ext cx="1136" cy="18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    </a:t>
                </a:r>
                <a:r>
                  <a:rPr lang="en-US" altLang="zh-CN" sz="2000" b="1" dirty="0" smtClean="0">
                    <a:latin typeface="宋体" pitchFamily="2" charset="-122"/>
                  </a:rPr>
                  <a:t>M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3" name="Text Box 106"/>
              <p:cNvSpPr txBox="1">
                <a:spLocks noChangeArrowheads="1"/>
              </p:cNvSpPr>
              <p:nvPr/>
            </p:nvSpPr>
            <p:spPr bwMode="auto">
              <a:xfrm>
                <a:off x="3108" y="2750"/>
                <a:ext cx="1813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X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4" name="Line 107"/>
              <p:cNvSpPr>
                <a:spLocks noChangeShapeType="1"/>
              </p:cNvSpPr>
              <p:nvPr/>
            </p:nvSpPr>
            <p:spPr bwMode="auto">
              <a:xfrm>
                <a:off x="424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8"/>
              <p:cNvSpPr>
                <a:spLocks noChangeShapeType="1"/>
              </p:cNvSpPr>
              <p:nvPr/>
            </p:nvSpPr>
            <p:spPr bwMode="auto">
              <a:xfrm>
                <a:off x="356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17"/>
              <p:cNvSpPr>
                <a:spLocks noChangeShapeType="1"/>
              </p:cNvSpPr>
              <p:nvPr/>
            </p:nvSpPr>
            <p:spPr bwMode="auto">
              <a:xfrm>
                <a:off x="3560" y="2976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126"/>
          <p:cNvGrpSpPr>
            <a:grpSpLocks/>
          </p:cNvGrpSpPr>
          <p:nvPr/>
        </p:nvGrpSpPr>
        <p:grpSpPr bwMode="auto">
          <a:xfrm>
            <a:off x="5364164" y="3380572"/>
            <a:ext cx="3095625" cy="503238"/>
            <a:chOff x="3379" y="2523"/>
            <a:chExt cx="1950" cy="317"/>
          </a:xfrm>
        </p:grpSpPr>
        <p:sp>
          <p:nvSpPr>
            <p:cNvPr id="31" name="Oval 120"/>
            <p:cNvSpPr>
              <a:spLocks noChangeArrowheads="1"/>
            </p:cNvSpPr>
            <p:nvPr/>
          </p:nvSpPr>
          <p:spPr bwMode="auto">
            <a:xfrm>
              <a:off x="3379" y="2793"/>
              <a:ext cx="454" cy="47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969" y="2523"/>
              <a:ext cx="136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≤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-Y)×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 smtClean="0">
                  <a:solidFill>
                    <a:schemeClr val="accent2"/>
                  </a:solidFill>
                  <a:latin typeface="宋体" pitchFamily="2" charset="-122"/>
                </a:rPr>
                <a:t>6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-M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条</a:t>
              </a:r>
              <a:endParaRPr lang="zh-CN" altLang="en-US" sz="2000" b="1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 flipV="1">
              <a:off x="3742" y="2659"/>
              <a:ext cx="272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130"/>
          <p:cNvGrpSpPr>
            <a:grpSpLocks/>
          </p:cNvGrpSpPr>
          <p:nvPr/>
        </p:nvGrpSpPr>
        <p:grpSpPr bwMode="auto">
          <a:xfrm>
            <a:off x="4140200" y="3380172"/>
            <a:ext cx="1871663" cy="835025"/>
            <a:chOff x="2608" y="2251"/>
            <a:chExt cx="1179" cy="526"/>
          </a:xfrm>
        </p:grpSpPr>
        <p:sp>
          <p:nvSpPr>
            <p:cNvPr id="35" name="Text Box 115"/>
            <p:cNvSpPr txBox="1">
              <a:spLocks noChangeArrowheads="1"/>
            </p:cNvSpPr>
            <p:nvPr/>
          </p:nvSpPr>
          <p:spPr bwMode="auto">
            <a:xfrm>
              <a:off x="2608" y="2251"/>
              <a:ext cx="11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≤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(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>
                  <a:solidFill>
                    <a:srgbClr val="990099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-Y)×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 smtClean="0">
                  <a:solidFill>
                    <a:srgbClr val="990099"/>
                  </a:solidFill>
                  <a:latin typeface="宋体" pitchFamily="2" charset="-122"/>
                </a:rPr>
                <a:t>6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条</a:t>
              </a:r>
              <a:endParaRPr lang="zh-CN" altLang="en-US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auto">
            <a:xfrm>
              <a:off x="3359" y="2596"/>
              <a:ext cx="362" cy="181"/>
            </a:xfrm>
            <a:prstGeom prst="ellips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24"/>
            <p:cNvSpPr>
              <a:spLocks noChangeShapeType="1"/>
            </p:cNvSpPr>
            <p:nvPr/>
          </p:nvSpPr>
          <p:spPr bwMode="auto">
            <a:xfrm flipH="1" flipV="1">
              <a:off x="2962" y="2432"/>
              <a:ext cx="9" cy="24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29"/>
            <p:cNvSpPr>
              <a:spLocks noChangeShapeType="1"/>
            </p:cNvSpPr>
            <p:nvPr/>
          </p:nvSpPr>
          <p:spPr bwMode="auto">
            <a:xfrm flipH="1">
              <a:off x="2962" y="2677"/>
              <a:ext cx="40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081940" y="2016612"/>
            <a:ext cx="2400453" cy="1237846"/>
            <a:chOff x="5081940" y="1944604"/>
            <a:chExt cx="2400453" cy="1237846"/>
          </a:xfrm>
        </p:grpSpPr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5651500" y="2894095"/>
              <a:ext cx="1830893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操作码</a:t>
              </a:r>
              <a:r>
                <a:rPr lang="en-US" altLang="zh-CN" sz="1800" b="1" dirty="0" smtClean="0">
                  <a:latin typeface="宋体" pitchFamily="2" charset="-122"/>
                </a:rPr>
                <a:t>/</a:t>
              </a:r>
              <a:r>
                <a:rPr lang="zh-CN" altLang="en-US" sz="1800" b="1" dirty="0" smtClean="0">
                  <a:latin typeface="宋体" pitchFamily="2" charset="-122"/>
                </a:rPr>
                <a:t>条＝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6" idx="0"/>
            </p:cNvCxnSpPr>
            <p:nvPr/>
          </p:nvCxnSpPr>
          <p:spPr bwMode="auto">
            <a:xfrm>
              <a:off x="5081940" y="1944604"/>
              <a:ext cx="1485007" cy="9494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727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32EE-FC32-4977-A90F-233D513A343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179388" y="334293"/>
            <a:ext cx="88122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字长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1698625" indent="-1698625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*指令组成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/>
              <a:t>操作码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+mn-ea"/>
                <a:ea typeface="+mn-ea"/>
              </a:rPr>
              <a:t>{</a:t>
            </a:r>
            <a:r>
              <a:rPr lang="zh-CN" altLang="en-US" b="1" dirty="0" smtClean="0">
                <a:latin typeface="+mn-ea"/>
                <a:ea typeface="+mn-ea"/>
              </a:rPr>
              <a:t>地址码</a:t>
            </a:r>
            <a:r>
              <a:rPr lang="en-US" altLang="zh-CN" b="1" dirty="0" smtClean="0">
                <a:latin typeface="+mn-ea"/>
                <a:ea typeface="+mn-ea"/>
              </a:rPr>
              <a:t>}</a:t>
            </a:r>
          </a:p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*指令字长：</a:t>
            </a:r>
            <a:r>
              <a:rPr lang="zh-CN" altLang="en-US" b="1" dirty="0" smtClean="0">
                <a:latin typeface="宋体" pitchFamily="2" charset="-122"/>
              </a:rPr>
              <a:t>指令格式所</a:t>
            </a:r>
            <a:r>
              <a:rPr lang="zh-CN" altLang="en-US" b="1" u="sng" dirty="0" smtClean="0">
                <a:latin typeface="宋体" pitchFamily="2" charset="-122"/>
              </a:rPr>
              <a:t>包含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位数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7493" name="Text Box 101"/>
          <p:cNvSpPr txBox="1">
            <a:spLocks noChangeArrowheads="1"/>
          </p:cNvSpPr>
          <p:nvPr/>
        </p:nvSpPr>
        <p:spPr bwMode="auto">
          <a:xfrm>
            <a:off x="179388" y="1700808"/>
            <a:ext cx="8812212" cy="8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指令字长的组织要求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80" dirty="0" smtClean="0">
                <a:latin typeface="宋体" pitchFamily="2" charset="-122"/>
              </a:rPr>
              <a:t>指令</a:t>
            </a:r>
            <a:r>
              <a:rPr lang="zh-CN" altLang="en-US" b="1" spc="-80" dirty="0">
                <a:latin typeface="宋体" pitchFamily="2" charset="-122"/>
              </a:rPr>
              <a:t>字长＝</a:t>
            </a:r>
            <a:r>
              <a:rPr lang="en-US" altLang="zh-CN" b="1" spc="-80" dirty="0">
                <a:latin typeface="宋体" pitchFamily="2" charset="-122"/>
              </a:rPr>
              <a:t>n</a:t>
            </a:r>
            <a:r>
              <a:rPr lang="en-US" altLang="zh-CN" b="1" spc="-80" dirty="0" smtClean="0">
                <a:latin typeface="宋体" pitchFamily="2" charset="-122"/>
              </a:rPr>
              <a:t>×</a:t>
            </a:r>
            <a:r>
              <a:rPr lang="zh-CN" altLang="en-US" b="1" spc="-80" dirty="0" smtClean="0">
                <a:latin typeface="宋体" pitchFamily="2" charset="-122"/>
              </a:rPr>
              <a:t>主存单元长度</a:t>
            </a:r>
            <a:endParaRPr lang="en-US" altLang="zh-CN" b="1" spc="-8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-80" dirty="0" smtClean="0">
                <a:latin typeface="宋体" pitchFamily="2" charset="-122"/>
              </a:rPr>
              <a:t>                                (</a:t>
            </a:r>
            <a:r>
              <a:rPr lang="zh-CN" altLang="en-US" sz="2000" b="1" spc="-80" dirty="0" smtClean="0">
                <a:latin typeface="宋体" pitchFamily="2" charset="-122"/>
              </a:rPr>
              <a:t>机器</a:t>
            </a:r>
            <a:r>
              <a:rPr lang="zh-CN" altLang="en-US" sz="2000" b="1" spc="-80" dirty="0">
                <a:latin typeface="宋体" pitchFamily="2" charset="-122"/>
              </a:rPr>
              <a:t>字长＝</a:t>
            </a:r>
            <a:r>
              <a:rPr lang="en-US" altLang="zh-CN" sz="2000" b="1" spc="-80" dirty="0">
                <a:latin typeface="宋体" pitchFamily="2" charset="-122"/>
              </a:rPr>
              <a:t>m</a:t>
            </a:r>
            <a:r>
              <a:rPr lang="en-US" altLang="zh-CN" sz="2000" b="1" spc="-80" dirty="0" smtClean="0">
                <a:latin typeface="宋体" pitchFamily="2" charset="-122"/>
              </a:rPr>
              <a:t>×</a:t>
            </a:r>
            <a:r>
              <a:rPr lang="zh-CN" altLang="en-US" sz="2000" b="1" spc="-80" dirty="0" smtClean="0">
                <a:latin typeface="宋体" pitchFamily="2" charset="-122"/>
              </a:rPr>
              <a:t>主存单元长度，</a:t>
            </a:r>
            <a:r>
              <a:rPr lang="en-US" altLang="zh-CN" sz="2000" b="1" spc="-80" dirty="0" smtClean="0">
                <a:latin typeface="宋体" pitchFamily="2" charset="-122"/>
              </a:rPr>
              <a:t>m</a:t>
            </a:r>
            <a:r>
              <a:rPr lang="zh-CN" altLang="en-US" sz="2000" b="1" spc="-80" dirty="0" smtClean="0">
                <a:latin typeface="宋体" pitchFamily="2" charset="-122"/>
              </a:rPr>
              <a:t>为常数</a:t>
            </a:r>
            <a:r>
              <a:rPr lang="en-US" altLang="zh-CN" sz="2000" b="1" spc="-80" dirty="0" smtClean="0">
                <a:latin typeface="宋体" pitchFamily="2" charset="-122"/>
              </a:rPr>
              <a:t>)</a:t>
            </a:r>
            <a:endParaRPr lang="zh-CN" altLang="en-US" sz="2000" b="1" spc="-80" dirty="0">
              <a:latin typeface="宋体" pitchFamily="2" charset="-122"/>
            </a:endParaRPr>
          </a:p>
        </p:txBody>
      </p:sp>
      <p:sp>
        <p:nvSpPr>
          <p:cNvPr id="187494" name="Text Box 102"/>
          <p:cNvSpPr txBox="1">
            <a:spLocks noChangeArrowheads="1"/>
          </p:cNvSpPr>
          <p:nvPr/>
        </p:nvSpPr>
        <p:spPr bwMode="auto">
          <a:xfrm>
            <a:off x="179388" y="2636912"/>
            <a:ext cx="8812212" cy="90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 smtClean="0">
                <a:latin typeface="宋体" pitchFamily="2" charset="-122"/>
              </a:rPr>
              <a:t>单</a:t>
            </a:r>
            <a:r>
              <a:rPr lang="zh-CN" altLang="en-US" b="1" u="sng" dirty="0" smtClean="0">
                <a:latin typeface="宋体" pitchFamily="2" charset="-122"/>
              </a:rPr>
              <a:t>字</a:t>
            </a:r>
            <a:r>
              <a:rPr lang="zh-CN" altLang="en-US" b="1" u="sng" dirty="0">
                <a:latin typeface="宋体" pitchFamily="2" charset="-122"/>
              </a:rPr>
              <a:t>长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、双字长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、半字长指令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 </a:t>
            </a:r>
            <a:r>
              <a:rPr lang="zh-CN" altLang="en-US" sz="2200" dirty="0" smtClean="0">
                <a:latin typeface="宋体" pitchFamily="2" charset="-122"/>
              </a:rPr>
              <a:t>└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相对</a:t>
            </a:r>
            <a:r>
              <a:rPr lang="zh-CN" altLang="en-US" sz="2000" b="1" dirty="0">
                <a:latin typeface="宋体" pitchFamily="2" charset="-122"/>
              </a:rPr>
              <a:t>于机器</a:t>
            </a:r>
            <a:r>
              <a:rPr lang="zh-CN" altLang="en-US" sz="2000" b="1" dirty="0" smtClean="0">
                <a:latin typeface="宋体" pitchFamily="2" charset="-122"/>
              </a:rPr>
              <a:t>字长而言 </a:t>
            </a:r>
            <a:r>
              <a:rPr lang="en-US" altLang="zh-CN" sz="2000" b="1" dirty="0" smtClean="0">
                <a:latin typeface="宋体" pitchFamily="2" charset="-122"/>
              </a:rPr>
              <a:t>(CPU</a:t>
            </a:r>
            <a:r>
              <a:rPr lang="zh-CN" altLang="en-US" sz="2000" b="1" dirty="0" smtClean="0">
                <a:latin typeface="宋体" pitchFamily="2" charset="-122"/>
              </a:rPr>
              <a:t>常按字访问主存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87503" name="Text Box 111"/>
          <p:cNvSpPr txBox="1">
            <a:spLocks noChangeArrowheads="1"/>
          </p:cNvSpPr>
          <p:nvPr/>
        </p:nvSpPr>
        <p:spPr bwMode="auto">
          <a:xfrm>
            <a:off x="179388" y="3933056"/>
            <a:ext cx="881221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指令集结构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指令系统的特性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长指令字结构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完全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相同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变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长指令字结构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不尽相同</a:t>
            </a:r>
          </a:p>
        </p:txBody>
      </p:sp>
      <p:sp>
        <p:nvSpPr>
          <p:cNvPr id="32" name="AutoShape 1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371315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8"/>
          <p:cNvSpPr>
            <a:spLocks/>
          </p:cNvSpPr>
          <p:nvPr/>
        </p:nvSpPr>
        <p:spPr bwMode="auto">
          <a:xfrm>
            <a:off x="7596336" y="4077072"/>
            <a:ext cx="936104" cy="360040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118952"/>
              <a:gd name="adj6" fmla="val -36599"/>
            </a:avLst>
          </a:prstGeom>
          <a:solidFill>
            <a:srgbClr val="CCFFFF"/>
          </a:solidFill>
          <a:ln w="15875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en-US" altLang="zh-CN" sz="1800" b="1" dirty="0" smtClean="0">
                <a:latin typeface="宋体" pitchFamily="2" charset="-122"/>
              </a:rPr>
              <a:t>n</a:t>
            </a:r>
            <a:r>
              <a:rPr lang="zh-CN" altLang="en-US" sz="1800" b="1" dirty="0" smtClean="0">
                <a:latin typeface="宋体" pitchFamily="2" charset="-122"/>
              </a:rPr>
              <a:t>为常数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34" name="AutoShape 38"/>
          <p:cNvSpPr>
            <a:spLocks/>
          </p:cNvSpPr>
          <p:nvPr/>
        </p:nvSpPr>
        <p:spPr bwMode="auto">
          <a:xfrm>
            <a:off x="5652120" y="836712"/>
            <a:ext cx="1656184" cy="360040"/>
          </a:xfrm>
          <a:prstGeom prst="borderCallout2">
            <a:avLst>
              <a:gd name="adj1" fmla="val 47100"/>
              <a:gd name="adj2" fmla="val 11"/>
              <a:gd name="adj3" fmla="val 45446"/>
              <a:gd name="adj4" fmla="val -12571"/>
              <a:gd name="adj5" fmla="val 151454"/>
              <a:gd name="adj6" fmla="val -6793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 smtClean="0">
                <a:latin typeface="宋体" pitchFamily="2" charset="-122"/>
              </a:rPr>
              <a:t>指显式表示的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>
            <a:off x="107504" y="3501008"/>
            <a:ext cx="8884096" cy="46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spc="-100" dirty="0" smtClean="0">
                <a:solidFill>
                  <a:srgbClr val="990099"/>
                </a:solidFill>
                <a:latin typeface="宋体" pitchFamily="2" charset="-122"/>
              </a:rPr>
              <a:t>4—</a:t>
            </a:r>
            <a:r>
              <a:rPr lang="en-US" altLang="zh-CN" b="1" spc="-100" dirty="0" smtClean="0">
                <a:latin typeface="宋体" pitchFamily="2" charset="-122"/>
              </a:rPr>
              <a:t>16</a:t>
            </a:r>
            <a:r>
              <a:rPr lang="zh-CN" altLang="en-US" b="1" spc="-100" dirty="0" smtClean="0">
                <a:latin typeface="宋体" pitchFamily="2" charset="-122"/>
              </a:rPr>
              <a:t>位</a:t>
            </a:r>
            <a:r>
              <a:rPr lang="en-US" altLang="zh-CN" b="1" spc="-100" dirty="0" smtClean="0">
                <a:latin typeface="宋体" pitchFamily="2" charset="-122"/>
              </a:rPr>
              <a:t>CPU</a:t>
            </a:r>
            <a:r>
              <a:rPr lang="zh-CN" altLang="en-US" b="1" spc="-100" dirty="0" smtClean="0">
                <a:latin typeface="宋体" pitchFamily="2" charset="-122"/>
              </a:rPr>
              <a:t>中，存储器按字节编址，双字长指令为多少位？</a:t>
            </a:r>
            <a:endParaRPr lang="zh-CN" altLang="en-US" b="1" spc="-1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3" grpId="0"/>
      <p:bldP spid="187494" grpId="0"/>
      <p:bldP spid="187503" grpId="0"/>
      <p:bldP spid="33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BEBC-BA9D-4951-9101-6024383F117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0575" name="Text Box 111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§4.2 </a:t>
            </a:r>
            <a:r>
              <a:rPr lang="zh-CN" altLang="en-US" sz="3200" b="1" dirty="0" smtClean="0">
                <a:latin typeface="宋体" pitchFamily="2" charset="-122"/>
              </a:rPr>
              <a:t>数据的存放方式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190590" name="Text Box 126"/>
          <p:cNvSpPr txBox="1">
            <a:spLocks noChangeArrowheads="1"/>
          </p:cNvSpPr>
          <p:nvPr/>
        </p:nvSpPr>
        <p:spPr bwMode="auto">
          <a:xfrm>
            <a:off x="179388" y="1442159"/>
            <a:ext cx="8785225" cy="453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中的存放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以定点数为例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长度</a:t>
            </a:r>
            <a:r>
              <a:rPr lang="zh-CN" altLang="en-US" b="1" dirty="0" smtClean="0">
                <a:latin typeface="宋体" pitchFamily="2" charset="-122"/>
              </a:rPr>
              <a:t>＝机器字长＝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最长数据</a:t>
            </a:r>
            <a:r>
              <a:rPr lang="zh-CN" altLang="en-US" b="1" dirty="0" smtClean="0">
                <a:latin typeface="宋体" pitchFamily="2" charset="-122"/>
              </a:rPr>
              <a:t>的长度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长数据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长度＝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的存放方式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短数据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长度＜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的存放方式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数据地址及长度的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表示：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0669" name="Text Box 205"/>
          <p:cNvSpPr txBox="1">
            <a:spLocks noChangeArrowheads="1"/>
          </p:cNvSpPr>
          <p:nvPr/>
        </p:nvSpPr>
        <p:spPr bwMode="auto">
          <a:xfrm>
            <a:off x="5077941" y="2276872"/>
            <a:ext cx="27344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占用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全部位数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90670" name="Text Box 206"/>
          <p:cNvSpPr txBox="1">
            <a:spLocks noChangeArrowheads="1"/>
          </p:cNvSpPr>
          <p:nvPr/>
        </p:nvSpPr>
        <p:spPr bwMode="auto">
          <a:xfrm>
            <a:off x="5076056" y="2708920"/>
            <a:ext cx="35298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低端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部分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90706" name="Group 242"/>
          <p:cNvGrpSpPr>
            <a:grpSpLocks/>
          </p:cNvGrpSpPr>
          <p:nvPr/>
        </p:nvGrpSpPr>
        <p:grpSpPr bwMode="auto">
          <a:xfrm>
            <a:off x="5427663" y="3288158"/>
            <a:ext cx="2959100" cy="2085975"/>
            <a:chOff x="3556" y="2252"/>
            <a:chExt cx="1864" cy="1314"/>
          </a:xfrm>
        </p:grpSpPr>
        <p:sp>
          <p:nvSpPr>
            <p:cNvPr id="190672" name="Text Box 208"/>
            <p:cNvSpPr txBox="1">
              <a:spLocks noChangeArrowheads="1"/>
            </p:cNvSpPr>
            <p:nvPr/>
          </p:nvSpPr>
          <p:spPr bwMode="auto">
            <a:xfrm>
              <a:off x="3556" y="2252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3" name="Text Box 209"/>
            <p:cNvSpPr txBox="1">
              <a:spLocks noChangeArrowheads="1"/>
            </p:cNvSpPr>
            <p:nvPr/>
          </p:nvSpPr>
          <p:spPr bwMode="auto">
            <a:xfrm>
              <a:off x="3556" y="2931"/>
              <a:ext cx="16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         </a:t>
              </a:r>
              <a:r>
                <a:rPr lang="en-US" altLang="zh-CN" sz="2000" b="1" dirty="0" smtClean="0">
                  <a:latin typeface="Times New Roman"/>
                </a:rPr>
                <a:t>…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  <p:sp>
          <p:nvSpPr>
            <p:cNvPr id="190674" name="Text Box 210"/>
            <p:cNvSpPr txBox="1">
              <a:spLocks noChangeArrowheads="1"/>
            </p:cNvSpPr>
            <p:nvPr/>
          </p:nvSpPr>
          <p:spPr bwMode="auto">
            <a:xfrm>
              <a:off x="4600" y="2252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90675" name="Text Box 211"/>
            <p:cNvSpPr txBox="1">
              <a:spLocks noChangeArrowheads="1"/>
            </p:cNvSpPr>
            <p:nvPr/>
          </p:nvSpPr>
          <p:spPr bwMode="auto">
            <a:xfrm>
              <a:off x="3556" y="2614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R3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6" name="Text Box 212"/>
            <p:cNvSpPr txBox="1">
              <a:spLocks noChangeArrowheads="1"/>
            </p:cNvSpPr>
            <p:nvPr/>
          </p:nvSpPr>
          <p:spPr bwMode="auto">
            <a:xfrm>
              <a:off x="4600" y="2614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=110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7" name="Text Box 213"/>
            <p:cNvSpPr txBox="1">
              <a:spLocks noChangeArrowheads="1"/>
            </p:cNvSpPr>
            <p:nvPr/>
          </p:nvSpPr>
          <p:spPr bwMode="auto">
            <a:xfrm>
              <a:off x="3783" y="2614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地址码</a:t>
              </a:r>
              <a:r>
                <a:rPr lang="en-US" altLang="zh-CN" sz="1800" b="1" dirty="0" smtClean="0">
                  <a:latin typeface="宋体" pitchFamily="2" charset="-122"/>
                </a:rPr>
                <a:t>=</a:t>
              </a:r>
              <a:r>
                <a:rPr lang="en-US" altLang="zh-CN" sz="1800" b="1" dirty="0">
                  <a:latin typeface="宋体" pitchFamily="2" charset="-122"/>
                </a:rPr>
                <a:t>111</a:t>
              </a:r>
            </a:p>
          </p:txBody>
        </p:sp>
        <p:sp>
          <p:nvSpPr>
            <p:cNvPr id="190678" name="Text Box 214"/>
            <p:cNvSpPr txBox="1">
              <a:spLocks noChangeArrowheads="1"/>
            </p:cNvSpPr>
            <p:nvPr/>
          </p:nvSpPr>
          <p:spPr bwMode="auto">
            <a:xfrm>
              <a:off x="3556" y="3158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R7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9" name="Text Box 215" descr="宽上对角线"/>
            <p:cNvSpPr txBox="1">
              <a:spLocks noChangeArrowheads="1"/>
            </p:cNvSpPr>
            <p:nvPr/>
          </p:nvSpPr>
          <p:spPr bwMode="auto">
            <a:xfrm>
              <a:off x="3783" y="3158"/>
              <a:ext cx="1634" cy="18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0" name="Text Box 216"/>
            <p:cNvSpPr txBox="1">
              <a:spLocks noChangeArrowheads="1"/>
            </p:cNvSpPr>
            <p:nvPr/>
          </p:nvSpPr>
          <p:spPr bwMode="auto">
            <a:xfrm>
              <a:off x="3784" y="2252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地址码</a:t>
              </a:r>
              <a:r>
                <a:rPr lang="en-US" altLang="zh-CN" sz="1800" b="1" dirty="0" smtClean="0">
                  <a:latin typeface="宋体" pitchFamily="2" charset="-122"/>
                </a:rPr>
                <a:t>=</a:t>
              </a:r>
              <a:r>
                <a:rPr lang="en-US" altLang="zh-CN" sz="1800" b="1" dirty="0">
                  <a:latin typeface="宋体" pitchFamily="2" charset="-122"/>
                </a:rPr>
                <a:t>001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90682" name="Text Box 218"/>
            <p:cNvSpPr txBox="1">
              <a:spLocks noChangeArrowheads="1"/>
            </p:cNvSpPr>
            <p:nvPr/>
          </p:nvSpPr>
          <p:spPr bwMode="auto">
            <a:xfrm>
              <a:off x="3558" y="2795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R4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3" name="Text Box 219" descr="宽上对角线"/>
            <p:cNvSpPr txBox="1">
              <a:spLocks noChangeArrowheads="1"/>
            </p:cNvSpPr>
            <p:nvPr/>
          </p:nvSpPr>
          <p:spPr bwMode="auto">
            <a:xfrm>
              <a:off x="3785" y="2795"/>
              <a:ext cx="1632" cy="18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5" name="Text Box 221"/>
            <p:cNvSpPr txBox="1">
              <a:spLocks noChangeArrowheads="1"/>
            </p:cNvSpPr>
            <p:nvPr/>
          </p:nvSpPr>
          <p:spPr bwMode="auto">
            <a:xfrm>
              <a:off x="3558" y="2387"/>
              <a:ext cx="16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</a:t>
              </a: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   </a:t>
              </a:r>
              <a:r>
                <a:rPr lang="en-US" altLang="zh-CN" sz="2000" b="1">
                  <a:latin typeface="Times New Roman"/>
                </a:rPr>
                <a:t>…</a:t>
              </a:r>
              <a:endParaRPr lang="en-US" altLang="zh-CN" sz="2000" b="1" baseline="-20000">
                <a:latin typeface="宋体" pitchFamily="2" charset="-122"/>
              </a:endParaRPr>
            </a:p>
          </p:txBody>
        </p:sp>
        <p:sp>
          <p:nvSpPr>
            <p:cNvPr id="190701" name="Text Box 237"/>
            <p:cNvSpPr txBox="1">
              <a:spLocks noChangeArrowheads="1"/>
            </p:cNvSpPr>
            <p:nvPr/>
          </p:nvSpPr>
          <p:spPr bwMode="auto">
            <a:xfrm>
              <a:off x="3556" y="3339"/>
              <a:ext cx="186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FF3399"/>
                  </a:solidFill>
                  <a:latin typeface="宋体" pitchFamily="2" charset="-122"/>
                </a:rPr>
                <a:t>  ☆ </a:t>
              </a:r>
              <a:r>
                <a:rPr lang="en-US" altLang="zh-CN" sz="2000" b="1" dirty="0" smtClean="0">
                  <a:latin typeface="宋体" pitchFamily="2" charset="-122"/>
                </a:rPr>
                <a:t>(b)</a:t>
              </a:r>
              <a:r>
                <a:rPr lang="zh-CN" altLang="en-US" sz="2000" b="1" dirty="0" smtClean="0">
                  <a:latin typeface="宋体" pitchFamily="2" charset="-122"/>
                </a:rPr>
                <a:t>部分</a:t>
              </a:r>
              <a:r>
                <a:rPr lang="en-US" altLang="zh-CN" sz="2000" b="1" dirty="0" smtClean="0">
                  <a:latin typeface="宋体" pitchFamily="2" charset="-122"/>
                </a:rPr>
                <a:t>REG</a:t>
              </a:r>
              <a:r>
                <a:rPr lang="zh-CN" altLang="en-US" sz="2000" b="1" dirty="0" smtClean="0">
                  <a:latin typeface="宋体" pitchFamily="2" charset="-122"/>
                </a:rPr>
                <a:t>方案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</p:grpSp>
      <p:sp>
        <p:nvSpPr>
          <p:cNvPr id="190754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404938" y="3287900"/>
            <a:ext cx="2952748" cy="1725614"/>
            <a:chOff x="1404938" y="3357563"/>
            <a:chExt cx="2952748" cy="1725614"/>
          </a:xfrm>
        </p:grpSpPr>
        <p:sp>
          <p:nvSpPr>
            <p:cNvPr id="58" name="Text Box 222"/>
            <p:cNvSpPr txBox="1">
              <a:spLocks noChangeArrowheads="1"/>
            </p:cNvSpPr>
            <p:nvPr/>
          </p:nvSpPr>
          <p:spPr bwMode="auto">
            <a:xfrm>
              <a:off x="1404938" y="3357563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59" name="Text Box 223"/>
            <p:cNvSpPr txBox="1">
              <a:spLocks noChangeArrowheads="1"/>
            </p:cNvSpPr>
            <p:nvPr/>
          </p:nvSpPr>
          <p:spPr bwMode="auto">
            <a:xfrm>
              <a:off x="1404938" y="4435476"/>
              <a:ext cx="2665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</a:t>
              </a: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   </a:t>
              </a:r>
              <a:r>
                <a:rPr lang="en-US" altLang="zh-CN" sz="2000" b="1">
                  <a:latin typeface="Times New Roman"/>
                </a:rPr>
                <a:t>…</a:t>
              </a:r>
              <a:endParaRPr lang="en-US" altLang="zh-CN" sz="2000" b="1" baseline="-20000">
                <a:latin typeface="宋体" pitchFamily="2" charset="-122"/>
              </a:endParaRPr>
            </a:p>
          </p:txBody>
        </p:sp>
        <p:sp>
          <p:nvSpPr>
            <p:cNvPr id="60" name="Text Box 225"/>
            <p:cNvSpPr txBox="1">
              <a:spLocks noChangeArrowheads="1"/>
            </p:cNvSpPr>
            <p:nvPr/>
          </p:nvSpPr>
          <p:spPr bwMode="auto">
            <a:xfrm>
              <a:off x="1404938" y="3932238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R3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1" name="Text Box 227" descr="宽上对角线"/>
            <p:cNvSpPr txBox="1">
              <a:spLocks noChangeArrowheads="1"/>
            </p:cNvSpPr>
            <p:nvPr/>
          </p:nvSpPr>
          <p:spPr bwMode="auto">
            <a:xfrm>
              <a:off x="1765300" y="3933826"/>
              <a:ext cx="2592385" cy="280992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>
                <a:latin typeface="宋体" pitchFamily="2" charset="-122"/>
              </a:endParaRPr>
            </a:p>
          </p:txBody>
        </p:sp>
        <p:sp>
          <p:nvSpPr>
            <p:cNvPr id="62" name="Text Box 228"/>
            <p:cNvSpPr txBox="1">
              <a:spLocks noChangeArrowheads="1"/>
            </p:cNvSpPr>
            <p:nvPr/>
          </p:nvSpPr>
          <p:spPr bwMode="auto">
            <a:xfrm>
              <a:off x="1404938" y="4795839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R7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3" name="Text Box 229" descr="宽上对角线"/>
            <p:cNvSpPr txBox="1">
              <a:spLocks noChangeArrowheads="1"/>
            </p:cNvSpPr>
            <p:nvPr/>
          </p:nvSpPr>
          <p:spPr bwMode="auto">
            <a:xfrm>
              <a:off x="1765300" y="4786322"/>
              <a:ext cx="2592385" cy="29685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4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6888" y="3357563"/>
              <a:ext cx="2590798" cy="28575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231"/>
            <p:cNvSpPr txBox="1">
              <a:spLocks noChangeArrowheads="1"/>
            </p:cNvSpPr>
            <p:nvPr/>
          </p:nvSpPr>
          <p:spPr bwMode="auto">
            <a:xfrm>
              <a:off x="1408113" y="4219576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R4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232" descr="宽上对角线"/>
            <p:cNvSpPr txBox="1">
              <a:spLocks noChangeArrowheads="1"/>
            </p:cNvSpPr>
            <p:nvPr/>
          </p:nvSpPr>
          <p:spPr bwMode="auto">
            <a:xfrm>
              <a:off x="1768476" y="4219576"/>
              <a:ext cx="2589210" cy="280994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233"/>
            <p:cNvSpPr txBox="1">
              <a:spLocks noChangeArrowheads="1"/>
            </p:cNvSpPr>
            <p:nvPr/>
          </p:nvSpPr>
          <p:spPr bwMode="auto">
            <a:xfrm>
              <a:off x="1408113" y="3571876"/>
              <a:ext cx="2665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765300" y="3284984"/>
            <a:ext cx="2593976" cy="2088555"/>
            <a:chOff x="1765300" y="3355976"/>
            <a:chExt cx="2593976" cy="2088555"/>
          </a:xfrm>
        </p:grpSpPr>
        <p:sp>
          <p:nvSpPr>
            <p:cNvPr id="69" name="Text Box 236"/>
            <p:cNvSpPr txBox="1">
              <a:spLocks noChangeArrowheads="1"/>
            </p:cNvSpPr>
            <p:nvPr/>
          </p:nvSpPr>
          <p:spPr bwMode="auto">
            <a:xfrm>
              <a:off x="1765300" y="5084168"/>
              <a:ext cx="2308226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(a)REG</a:t>
              </a:r>
              <a:r>
                <a:rPr lang="zh-CN" altLang="en-US" sz="2000" b="1" dirty="0" smtClean="0">
                  <a:latin typeface="+mn-ea"/>
                  <a:ea typeface="+mn-ea"/>
                </a:rPr>
                <a:t>低端方案</a:t>
              </a:r>
              <a:endParaRPr lang="zh-CN" altLang="en-US" sz="2000" b="1" baseline="-20000" dirty="0">
                <a:latin typeface="+mn-ea"/>
                <a:ea typeface="+mn-ea"/>
              </a:endParaRPr>
            </a:p>
          </p:txBody>
        </p:sp>
        <p:sp>
          <p:nvSpPr>
            <p:cNvPr id="70" name="Text Box 224"/>
            <p:cNvSpPr txBox="1">
              <a:spLocks noChangeArrowheads="1"/>
            </p:cNvSpPr>
            <p:nvPr/>
          </p:nvSpPr>
          <p:spPr bwMode="auto">
            <a:xfrm>
              <a:off x="3062288" y="3355976"/>
              <a:ext cx="1296988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71" name="Text Box 226"/>
            <p:cNvSpPr txBox="1">
              <a:spLocks noChangeArrowheads="1"/>
            </p:cNvSpPr>
            <p:nvPr/>
          </p:nvSpPr>
          <p:spPr bwMode="auto">
            <a:xfrm>
              <a:off x="3060701" y="3932238"/>
              <a:ext cx="129857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=011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2" name="Text Box 234"/>
            <p:cNvSpPr txBox="1">
              <a:spLocks noChangeArrowheads="1"/>
            </p:cNvSpPr>
            <p:nvPr/>
          </p:nvSpPr>
          <p:spPr bwMode="auto">
            <a:xfrm>
              <a:off x="3060701" y="4222751"/>
              <a:ext cx="1296988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=100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3" name="Text Box 235"/>
            <p:cNvSpPr txBox="1">
              <a:spLocks noChangeArrowheads="1"/>
            </p:cNvSpPr>
            <p:nvPr/>
          </p:nvSpPr>
          <p:spPr bwMode="auto">
            <a:xfrm>
              <a:off x="3060701" y="4789488"/>
              <a:ext cx="1296988" cy="297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  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403648" y="5948387"/>
            <a:ext cx="7488832" cy="288925"/>
            <a:chOff x="2410844" y="2003413"/>
            <a:chExt cx="7488832" cy="288925"/>
          </a:xfrm>
        </p:grpSpPr>
        <p:sp>
          <p:nvSpPr>
            <p:cNvPr id="86" name="Text Box 278"/>
            <p:cNvSpPr txBox="1">
              <a:spLocks noChangeArrowheads="1"/>
            </p:cNvSpPr>
            <p:nvPr/>
          </p:nvSpPr>
          <p:spPr bwMode="auto">
            <a:xfrm>
              <a:off x="2410844" y="2003413"/>
              <a:ext cx="1296988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 err="1" smtClean="0">
                  <a:latin typeface="宋体" pitchFamily="2" charset="-122"/>
                </a:rPr>
                <a:t>OPi</a:t>
              </a:r>
              <a:r>
                <a:rPr lang="en-US" altLang="zh-CN" sz="2000" b="1" dirty="0" smtClean="0">
                  <a:latin typeface="宋体" pitchFamily="2" charset="-122"/>
                </a:rPr>
                <a:t>  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endParaRPr lang="en-US" altLang="zh-CN" sz="20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87" name="Line 279"/>
            <p:cNvSpPr>
              <a:spLocks noChangeShapeType="1"/>
            </p:cNvSpPr>
            <p:nvPr/>
          </p:nvSpPr>
          <p:spPr bwMode="auto">
            <a:xfrm>
              <a:off x="3425256" y="2003413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280"/>
            <p:cNvSpPr txBox="1">
              <a:spLocks noChangeArrowheads="1"/>
            </p:cNvSpPr>
            <p:nvPr/>
          </p:nvSpPr>
          <p:spPr bwMode="auto">
            <a:xfrm>
              <a:off x="3707831" y="2003413"/>
              <a:ext cx="10080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xxx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4" name="Text Box 287"/>
            <p:cNvSpPr txBox="1">
              <a:spLocks noChangeArrowheads="1"/>
            </p:cNvSpPr>
            <p:nvPr/>
          </p:nvSpPr>
          <p:spPr bwMode="auto">
            <a:xfrm>
              <a:off x="4811549" y="2003413"/>
              <a:ext cx="5088127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w</a:t>
              </a:r>
              <a:r>
                <a:rPr lang="zh-CN" altLang="en-US" sz="2000" b="1" dirty="0" smtClean="0">
                  <a:latin typeface="宋体" pitchFamily="2" charset="-122"/>
                </a:rPr>
                <a:t>表示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当前指令</a:t>
              </a:r>
              <a:r>
                <a:rPr lang="zh-CN" altLang="en-US" sz="2000" b="1" dirty="0" smtClean="0"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latin typeface="宋体" pitchFamily="2" charset="-122"/>
                </a:rPr>
                <a:t>长度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仅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种时可隐式表示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50" name="Text Box 126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*数据的表示特性：</a:t>
            </a:r>
            <a:r>
              <a:rPr lang="zh-CN" altLang="en-US" b="1" dirty="0" smtClean="0">
                <a:latin typeface="宋体" pitchFamily="2" charset="-122"/>
              </a:rPr>
              <a:t>一类数据有多种长度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265313" y="3295241"/>
            <a:ext cx="1298575" cy="1720851"/>
            <a:chOff x="3060701" y="3355976"/>
            <a:chExt cx="1298575" cy="1720851"/>
          </a:xfrm>
        </p:grpSpPr>
        <p:sp>
          <p:nvSpPr>
            <p:cNvPr id="53" name="Text Box 224"/>
            <p:cNvSpPr txBox="1">
              <a:spLocks noChangeArrowheads="1"/>
            </p:cNvSpPr>
            <p:nvPr/>
          </p:nvSpPr>
          <p:spPr bwMode="auto">
            <a:xfrm>
              <a:off x="3062288" y="3355976"/>
              <a:ext cx="12969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4" name="Text Box 226"/>
            <p:cNvSpPr txBox="1">
              <a:spLocks noChangeArrowheads="1"/>
            </p:cNvSpPr>
            <p:nvPr/>
          </p:nvSpPr>
          <p:spPr bwMode="auto">
            <a:xfrm>
              <a:off x="3060701" y="3932238"/>
              <a:ext cx="12985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=011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55" name="Text Box 234"/>
            <p:cNvSpPr txBox="1">
              <a:spLocks noChangeArrowheads="1"/>
            </p:cNvSpPr>
            <p:nvPr/>
          </p:nvSpPr>
          <p:spPr bwMode="auto">
            <a:xfrm>
              <a:off x="3060701" y="4222751"/>
              <a:ext cx="1296988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=100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4" name="Text Box 235"/>
            <p:cNvSpPr txBox="1">
              <a:spLocks noChangeArrowheads="1"/>
            </p:cNvSpPr>
            <p:nvPr/>
          </p:nvSpPr>
          <p:spPr bwMode="auto">
            <a:xfrm>
              <a:off x="3060701" y="4789489"/>
              <a:ext cx="12969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  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sp>
        <p:nvSpPr>
          <p:cNvPr id="52" name="AutoShape 18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 Box 240"/>
          <p:cNvSpPr txBox="1">
            <a:spLocks noChangeArrowheads="1"/>
          </p:cNvSpPr>
          <p:nvPr/>
        </p:nvSpPr>
        <p:spPr bwMode="auto">
          <a:xfrm>
            <a:off x="3923928" y="5395282"/>
            <a:ext cx="50686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地址为方案编号，长度由操作码指明</a:t>
            </a:r>
            <a:endParaRPr lang="zh-CN" altLang="en-US" b="1" spc="-1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9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90" grpId="0"/>
      <p:bldP spid="190669" grpId="0"/>
      <p:bldP spid="190670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945C-A33B-4F7F-9B5F-92D4DB030157}" type="slidenum">
              <a:rPr lang="en-US" altLang="zh-CN"/>
              <a:pPr/>
              <a:t>19</a:t>
            </a:fld>
            <a:endParaRPr lang="en-US" altLang="zh-CN" dirty="0"/>
          </a:p>
        </p:txBody>
      </p:sp>
      <p:sp>
        <p:nvSpPr>
          <p:cNvPr id="236592" name="Text Box 48"/>
          <p:cNvSpPr txBox="1">
            <a:spLocks noChangeArrowheads="1"/>
          </p:cNvSpPr>
          <p:nvPr/>
        </p:nvSpPr>
        <p:spPr bwMode="auto">
          <a:xfrm>
            <a:off x="179263" y="325105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、数据在存储器中的存放方式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 smtClean="0">
                <a:latin typeface="宋体" pitchFamily="2" charset="-122"/>
              </a:rPr>
              <a:t>主存单元长度＝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最短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zh-CN" altLang="en-US" b="1" dirty="0" smtClean="0">
                <a:latin typeface="宋体" pitchFamily="2" charset="-122"/>
              </a:rPr>
              <a:t>的长度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数据的存放方式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数据地址及长度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的表示：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36593" name="Text Box 49"/>
          <p:cNvSpPr txBox="1">
            <a:spLocks noChangeArrowheads="1"/>
          </p:cNvSpPr>
          <p:nvPr/>
        </p:nvSpPr>
        <p:spPr bwMode="auto">
          <a:xfrm>
            <a:off x="179388" y="1700808"/>
            <a:ext cx="59047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数据内容存放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连续的存储单元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36608" name="Text Box 64"/>
          <p:cNvSpPr txBox="1">
            <a:spLocks noChangeArrowheads="1"/>
          </p:cNvSpPr>
          <p:nvPr/>
        </p:nvSpPr>
        <p:spPr bwMode="auto">
          <a:xfrm>
            <a:off x="179388" y="3541811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方式的属性：</a:t>
            </a:r>
            <a:r>
              <a:rPr lang="zh-CN" altLang="en-US" b="1" dirty="0" smtClean="0">
                <a:latin typeface="宋体" pitchFamily="2" charset="-122"/>
              </a:rPr>
              <a:t>包括端序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Endian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、对齐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Alignment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端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6676" name="Group 132"/>
          <p:cNvGrpSpPr>
            <a:grpSpLocks/>
          </p:cNvGrpSpPr>
          <p:nvPr/>
        </p:nvGrpSpPr>
        <p:grpSpPr bwMode="auto">
          <a:xfrm>
            <a:off x="1692276" y="4551513"/>
            <a:ext cx="3959227" cy="1589091"/>
            <a:chOff x="840" y="846"/>
            <a:chExt cx="2494" cy="1001"/>
          </a:xfrm>
        </p:grpSpPr>
        <p:sp>
          <p:nvSpPr>
            <p:cNvPr id="236677" name="Text Box 133"/>
            <p:cNvSpPr txBox="1">
              <a:spLocks noChangeArrowheads="1"/>
            </p:cNvSpPr>
            <p:nvPr/>
          </p:nvSpPr>
          <p:spPr bwMode="auto">
            <a:xfrm>
              <a:off x="840" y="1650"/>
              <a:ext cx="1212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大端方式</a:t>
              </a:r>
              <a:r>
                <a:rPr lang="en-US" altLang="zh-CN" sz="1800" b="1" dirty="0" smtClean="0">
                  <a:latin typeface="宋体" pitchFamily="2" charset="-122"/>
                </a:rPr>
                <a:t>(N</a:t>
              </a:r>
              <a:r>
                <a:rPr lang="zh-CN" altLang="en-US" sz="1800" b="1" dirty="0" smtClean="0">
                  <a:latin typeface="宋体" pitchFamily="2" charset="-122"/>
                </a:rPr>
                <a:t>～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MSB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78" name="Text Box 134"/>
            <p:cNvSpPr txBox="1">
              <a:spLocks noChangeArrowheads="1"/>
            </p:cNvSpPr>
            <p:nvPr/>
          </p:nvSpPr>
          <p:spPr bwMode="auto">
            <a:xfrm>
              <a:off x="930" y="890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679" name="Line 135"/>
            <p:cNvSpPr>
              <a:spLocks noChangeShapeType="1"/>
            </p:cNvSpPr>
            <p:nvPr/>
          </p:nvSpPr>
          <p:spPr bwMode="auto">
            <a:xfrm flipH="1">
              <a:off x="1247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0" name="Text Box 136"/>
            <p:cNvSpPr txBox="1">
              <a:spLocks noChangeArrowheads="1"/>
            </p:cNvSpPr>
            <p:nvPr/>
          </p:nvSpPr>
          <p:spPr bwMode="auto">
            <a:xfrm>
              <a:off x="1248" y="890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6681" name="Line 137"/>
            <p:cNvSpPr>
              <a:spLocks noChangeShapeType="1"/>
            </p:cNvSpPr>
            <p:nvPr/>
          </p:nvSpPr>
          <p:spPr bwMode="auto">
            <a:xfrm flipH="1">
              <a:off x="1746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2" name="Line 138"/>
            <p:cNvSpPr>
              <a:spLocks noChangeShapeType="1"/>
            </p:cNvSpPr>
            <p:nvPr/>
          </p:nvSpPr>
          <p:spPr bwMode="auto">
            <a:xfrm>
              <a:off x="1248" y="107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3" name="Line 139"/>
            <p:cNvSpPr>
              <a:spLocks noChangeShapeType="1"/>
            </p:cNvSpPr>
            <p:nvPr/>
          </p:nvSpPr>
          <p:spPr bwMode="auto">
            <a:xfrm>
              <a:off x="1248" y="125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4" name="Line 140"/>
            <p:cNvSpPr>
              <a:spLocks noChangeShapeType="1"/>
            </p:cNvSpPr>
            <p:nvPr/>
          </p:nvSpPr>
          <p:spPr bwMode="auto">
            <a:xfrm>
              <a:off x="1248" y="1434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5" name="Line 141"/>
            <p:cNvSpPr>
              <a:spLocks noChangeShapeType="1"/>
            </p:cNvSpPr>
            <p:nvPr/>
          </p:nvSpPr>
          <p:spPr bwMode="auto">
            <a:xfrm flipH="1">
              <a:off x="1746" y="981"/>
              <a:ext cx="72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7" name="Text Box 143"/>
            <p:cNvSpPr txBox="1">
              <a:spLocks noChangeArrowheads="1"/>
            </p:cNvSpPr>
            <p:nvPr/>
          </p:nvSpPr>
          <p:spPr bwMode="auto">
            <a:xfrm>
              <a:off x="2427" y="878"/>
              <a:ext cx="90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数据地址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236696" name="Group 152"/>
          <p:cNvGrpSpPr>
            <a:grpSpLocks/>
          </p:cNvGrpSpPr>
          <p:nvPr/>
        </p:nvGrpSpPr>
        <p:grpSpPr bwMode="auto">
          <a:xfrm>
            <a:off x="5553818" y="4549923"/>
            <a:ext cx="2606675" cy="1590675"/>
            <a:chOff x="3680" y="845"/>
            <a:chExt cx="1642" cy="1002"/>
          </a:xfrm>
        </p:grpSpPr>
        <p:sp>
          <p:nvSpPr>
            <p:cNvPr id="236697" name="Line 153"/>
            <p:cNvSpPr>
              <a:spLocks noChangeShapeType="1"/>
            </p:cNvSpPr>
            <p:nvPr/>
          </p:nvSpPr>
          <p:spPr bwMode="auto">
            <a:xfrm flipV="1">
              <a:off x="3680" y="981"/>
              <a:ext cx="515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8" name="Text Box 154"/>
            <p:cNvSpPr txBox="1">
              <a:spLocks noChangeArrowheads="1"/>
            </p:cNvSpPr>
            <p:nvPr/>
          </p:nvSpPr>
          <p:spPr bwMode="auto">
            <a:xfrm>
              <a:off x="4105" y="1660"/>
              <a:ext cx="1217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小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端方式</a:t>
              </a:r>
              <a:r>
                <a:rPr lang="en-US" altLang="zh-CN" sz="1800" b="1" dirty="0" smtClean="0">
                  <a:latin typeface="宋体" pitchFamily="2" charset="-122"/>
                </a:rPr>
                <a:t>(N</a:t>
              </a:r>
              <a:r>
                <a:rPr lang="zh-CN" altLang="en-US" sz="1800" b="1" dirty="0" smtClean="0">
                  <a:latin typeface="宋体" pitchFamily="2" charset="-122"/>
                </a:rPr>
                <a:t>～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LSB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99" name="Text Box 155"/>
            <p:cNvSpPr txBox="1">
              <a:spLocks noChangeArrowheads="1"/>
            </p:cNvSpPr>
            <p:nvPr/>
          </p:nvSpPr>
          <p:spPr bwMode="auto">
            <a:xfrm>
              <a:off x="4195" y="889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00" name="Line 156"/>
            <p:cNvSpPr>
              <a:spLocks noChangeShapeType="1"/>
            </p:cNvSpPr>
            <p:nvPr/>
          </p:nvSpPr>
          <p:spPr bwMode="auto">
            <a:xfrm flipH="1">
              <a:off x="4512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1" name="Text Box 157"/>
            <p:cNvSpPr txBox="1">
              <a:spLocks noChangeArrowheads="1"/>
            </p:cNvSpPr>
            <p:nvPr/>
          </p:nvSpPr>
          <p:spPr bwMode="auto">
            <a:xfrm>
              <a:off x="4513" y="889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</p:txBody>
        </p:sp>
        <p:sp>
          <p:nvSpPr>
            <p:cNvPr id="236702" name="Line 158"/>
            <p:cNvSpPr>
              <a:spLocks noChangeShapeType="1"/>
            </p:cNvSpPr>
            <p:nvPr/>
          </p:nvSpPr>
          <p:spPr bwMode="auto">
            <a:xfrm flipH="1">
              <a:off x="5011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3" name="Line 159"/>
            <p:cNvSpPr>
              <a:spLocks noChangeShapeType="1"/>
            </p:cNvSpPr>
            <p:nvPr/>
          </p:nvSpPr>
          <p:spPr bwMode="auto">
            <a:xfrm>
              <a:off x="4513" y="107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4" name="Line 160"/>
            <p:cNvSpPr>
              <a:spLocks noChangeShapeType="1"/>
            </p:cNvSpPr>
            <p:nvPr/>
          </p:nvSpPr>
          <p:spPr bwMode="auto">
            <a:xfrm>
              <a:off x="4513" y="125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5" name="Line 161"/>
            <p:cNvSpPr>
              <a:spLocks noChangeShapeType="1"/>
            </p:cNvSpPr>
            <p:nvPr/>
          </p:nvSpPr>
          <p:spPr bwMode="auto">
            <a:xfrm>
              <a:off x="4513" y="143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714" name="Text Box 170"/>
          <p:cNvSpPr txBox="1">
            <a:spLocks noChangeArrowheads="1"/>
          </p:cNvSpPr>
          <p:nvPr/>
        </p:nvSpPr>
        <p:spPr bwMode="auto">
          <a:xfrm>
            <a:off x="1907704" y="3995925"/>
            <a:ext cx="6912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存储时的</a:t>
            </a:r>
            <a:r>
              <a:rPr lang="zh-CN" altLang="en-US" b="1" u="sng" dirty="0" smtClean="0">
                <a:latin typeface="宋体" pitchFamily="2" charset="-122"/>
              </a:rPr>
              <a:t>字节顺序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N</a:t>
            </a:r>
            <a:r>
              <a:rPr lang="zh-CN" altLang="en-US" sz="2000" b="1" dirty="0" smtClean="0">
                <a:latin typeface="宋体" pitchFamily="2" charset="-122"/>
              </a:rPr>
              <a:t>中的内容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，有大端、小端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6715" name="Group 171"/>
          <p:cNvGrpSpPr>
            <a:grpSpLocks/>
          </p:cNvGrpSpPr>
          <p:nvPr/>
        </p:nvGrpSpPr>
        <p:grpSpPr bwMode="auto">
          <a:xfrm>
            <a:off x="6372200" y="1340768"/>
            <a:ext cx="1728787" cy="1293813"/>
            <a:chOff x="3197" y="1253"/>
            <a:chExt cx="1089" cy="815"/>
          </a:xfrm>
        </p:grpSpPr>
        <p:sp>
          <p:nvSpPr>
            <p:cNvPr id="236716" name="Text Box 172"/>
            <p:cNvSpPr txBox="1">
              <a:spLocks noChangeArrowheads="1"/>
            </p:cNvSpPr>
            <p:nvPr/>
          </p:nvSpPr>
          <p:spPr bwMode="auto">
            <a:xfrm>
              <a:off x="3197" y="1297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17" name="Line 173"/>
            <p:cNvSpPr>
              <a:spLocks noChangeShapeType="1"/>
            </p:cNvSpPr>
            <p:nvPr/>
          </p:nvSpPr>
          <p:spPr bwMode="auto">
            <a:xfrm flipH="1">
              <a:off x="3514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18" name="Text Box 174"/>
            <p:cNvSpPr txBox="1">
              <a:spLocks noChangeArrowheads="1"/>
            </p:cNvSpPr>
            <p:nvPr/>
          </p:nvSpPr>
          <p:spPr bwMode="auto">
            <a:xfrm>
              <a:off x="3515" y="1297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6719" name="Line 175"/>
            <p:cNvSpPr>
              <a:spLocks noChangeShapeType="1"/>
            </p:cNvSpPr>
            <p:nvPr/>
          </p:nvSpPr>
          <p:spPr bwMode="auto">
            <a:xfrm flipH="1">
              <a:off x="4013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0" name="Line 176"/>
            <p:cNvSpPr>
              <a:spLocks noChangeShapeType="1"/>
            </p:cNvSpPr>
            <p:nvPr/>
          </p:nvSpPr>
          <p:spPr bwMode="auto">
            <a:xfrm>
              <a:off x="3515" y="1478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1" name="Line 177"/>
            <p:cNvSpPr>
              <a:spLocks noChangeShapeType="1"/>
            </p:cNvSpPr>
            <p:nvPr/>
          </p:nvSpPr>
          <p:spPr bwMode="auto">
            <a:xfrm>
              <a:off x="3515" y="166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2" name="Line 178"/>
            <p:cNvSpPr>
              <a:spLocks noChangeShapeType="1"/>
            </p:cNvSpPr>
            <p:nvPr/>
          </p:nvSpPr>
          <p:spPr bwMode="auto">
            <a:xfrm>
              <a:off x="3515" y="184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3" name="AutoShape 179"/>
            <p:cNvSpPr>
              <a:spLocks/>
            </p:cNvSpPr>
            <p:nvPr/>
          </p:nvSpPr>
          <p:spPr bwMode="auto">
            <a:xfrm>
              <a:off x="4060" y="1298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24" name="Text Box 180"/>
            <p:cNvSpPr txBox="1">
              <a:spLocks noChangeArrowheads="1"/>
            </p:cNvSpPr>
            <p:nvPr/>
          </p:nvSpPr>
          <p:spPr bwMode="auto">
            <a:xfrm>
              <a:off x="4105" y="1344"/>
              <a:ext cx="181" cy="6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数据长度</a:t>
              </a:r>
            </a:p>
          </p:txBody>
        </p:sp>
      </p:grpSp>
      <p:sp>
        <p:nvSpPr>
          <p:cNvPr id="236725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26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179388" y="2629361"/>
            <a:ext cx="8785100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数据地址用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最小的单元地址</a:t>
            </a:r>
            <a:r>
              <a:rPr lang="en-US" altLang="zh-CN" b="1" dirty="0">
                <a:latin typeface="宋体" pitchFamily="2" charset="-122"/>
              </a:rPr>
              <a:t>(N)</a:t>
            </a:r>
            <a:r>
              <a:rPr lang="zh-CN" altLang="en-US" b="1" dirty="0" smtClean="0">
                <a:latin typeface="宋体" pitchFamily="2" charset="-122"/>
              </a:rPr>
              <a:t>表示，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数据长度</a:t>
            </a:r>
            <a:r>
              <a:rPr lang="zh-CN" altLang="en-US" b="1" dirty="0">
                <a:latin typeface="宋体" pitchFamily="2" charset="-122"/>
              </a:rPr>
              <a:t>由操作码</a:t>
            </a:r>
            <a:r>
              <a:rPr lang="zh-CN" altLang="en-US" b="1" dirty="0" smtClean="0">
                <a:latin typeface="宋体" pitchFamily="2" charset="-122"/>
              </a:rPr>
              <a:t>指明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方法</a:t>
            </a:r>
            <a:r>
              <a:rPr lang="zh-CN" altLang="en-US" sz="1800" b="1" dirty="0" smtClean="0">
                <a:latin typeface="宋体" pitchFamily="2" charset="-122"/>
              </a:rPr>
              <a:t>同数据在</a:t>
            </a:r>
            <a:r>
              <a:rPr lang="en-US" altLang="zh-CN" sz="1800" b="1" dirty="0" smtClean="0">
                <a:latin typeface="宋体" pitchFamily="2" charset="-122"/>
              </a:rPr>
              <a:t>REG</a:t>
            </a:r>
            <a:r>
              <a:rPr lang="zh-CN" altLang="en-US" sz="1800" b="1" dirty="0" smtClean="0">
                <a:latin typeface="宋体" pitchFamily="2" charset="-122"/>
              </a:rPr>
              <a:t>中存放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19475" y="5196036"/>
            <a:ext cx="2536826" cy="631825"/>
            <a:chOff x="3419475" y="5196036"/>
            <a:chExt cx="2536826" cy="631825"/>
          </a:xfrm>
        </p:grpSpPr>
        <p:sp>
          <p:nvSpPr>
            <p:cNvPr id="49" name="Text Box 142"/>
            <p:cNvSpPr txBox="1">
              <a:spLocks noChangeArrowheads="1"/>
            </p:cNvSpPr>
            <p:nvPr/>
          </p:nvSpPr>
          <p:spPr bwMode="auto">
            <a:xfrm>
              <a:off x="3419475" y="5197624"/>
              <a:ext cx="1222375" cy="357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数据组成：</a:t>
              </a:r>
            </a:p>
          </p:txBody>
        </p:sp>
        <p:sp>
          <p:nvSpPr>
            <p:cNvPr id="50" name="Text Box 144"/>
            <p:cNvSpPr txBox="1">
              <a:spLocks noChangeArrowheads="1"/>
            </p:cNvSpPr>
            <p:nvPr/>
          </p:nvSpPr>
          <p:spPr bwMode="auto">
            <a:xfrm>
              <a:off x="4570413" y="5196036"/>
              <a:ext cx="1366838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18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51" name="Text Box 145"/>
            <p:cNvSpPr txBox="1">
              <a:spLocks noChangeArrowheads="1"/>
            </p:cNvSpPr>
            <p:nvPr/>
          </p:nvSpPr>
          <p:spPr bwMode="auto">
            <a:xfrm>
              <a:off x="4500563" y="5627836"/>
              <a:ext cx="1455738" cy="2000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MSB</a:t>
              </a:r>
              <a:r>
                <a:rPr lang="zh-CN" altLang="en-US" sz="1800" b="1" dirty="0" smtClean="0">
                  <a:latin typeface="宋体" pitchFamily="2" charset="-122"/>
                </a:rPr>
                <a:t>      </a:t>
              </a:r>
              <a:r>
                <a:rPr lang="en-US" altLang="zh-CN" sz="1800" b="1" dirty="0" smtClean="0">
                  <a:latin typeface="宋体" pitchFamily="2" charset="-122"/>
                </a:rPr>
                <a:t>LSB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2" name="Line 146"/>
            <p:cNvSpPr>
              <a:spLocks noChangeShapeType="1"/>
            </p:cNvSpPr>
            <p:nvPr/>
          </p:nvSpPr>
          <p:spPr bwMode="auto">
            <a:xfrm>
              <a:off x="5045075" y="5743724"/>
              <a:ext cx="431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47"/>
            <p:cNvSpPr>
              <a:spLocks noChangeShapeType="1"/>
            </p:cNvSpPr>
            <p:nvPr/>
          </p:nvSpPr>
          <p:spPr bwMode="auto">
            <a:xfrm>
              <a:off x="4929188" y="5196036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48"/>
            <p:cNvSpPr>
              <a:spLocks noChangeShapeType="1"/>
            </p:cNvSpPr>
            <p:nvPr/>
          </p:nvSpPr>
          <p:spPr bwMode="auto">
            <a:xfrm>
              <a:off x="5264150" y="5196036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49"/>
            <p:cNvSpPr>
              <a:spLocks noChangeShapeType="1"/>
            </p:cNvSpPr>
            <p:nvPr/>
          </p:nvSpPr>
          <p:spPr bwMode="auto">
            <a:xfrm>
              <a:off x="5553075" y="5196036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3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3" grpId="0"/>
      <p:bldP spid="236608" grpId="0"/>
      <p:bldP spid="236714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821644" cy="574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⑴指令系统的组成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常见指令</a:t>
            </a:r>
            <a:r>
              <a:rPr lang="zh-CN" altLang="en-US" sz="2200" b="1" dirty="0">
                <a:latin typeface="宋体" pitchFamily="2" charset="-122"/>
              </a:rPr>
              <a:t>的功能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操作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宋体" pitchFamily="2" charset="-122"/>
              </a:rPr>
              <a:t>类型、参数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，指令格式的组成、性能，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操作码信息</a:t>
            </a:r>
            <a:r>
              <a:rPr lang="zh-CN" altLang="en-US" sz="2200" b="1" dirty="0">
                <a:latin typeface="宋体" pitchFamily="2" charset="-122"/>
              </a:rPr>
              <a:t>的表示</a:t>
            </a:r>
            <a:r>
              <a:rPr lang="zh-CN" altLang="en-US" sz="2200" b="1" dirty="0" smtClean="0">
                <a:latin typeface="宋体" pitchFamily="2" charset="-122"/>
              </a:rPr>
              <a:t>及编码，地址码信息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latin typeface="宋体" pitchFamily="2" charset="-122"/>
              </a:rPr>
              <a:t>表示，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指令字长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⑵操作数</a:t>
            </a: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(OPD)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的存放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在寄存器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/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存储器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/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指令中的存放方法、地址及长度表示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⑶寻址方式 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地址码的编码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chemeClr val="tx1"/>
                </a:solidFill>
              </a:rPr>
              <a:t>     </a:t>
            </a:r>
            <a:r>
              <a:rPr lang="en-US" altLang="zh-CN" sz="2200" b="1" u="none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</a:rPr>
              <a:t>指令寻址方式，数据寻址方式，指令格式分析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latin typeface="+mn-ea"/>
                <a:ea typeface="+mn-ea"/>
              </a:rPr>
              <a:t>举例</a:t>
            </a:r>
            <a:r>
              <a:rPr lang="en-US" altLang="zh-CN" sz="2000" b="1" u="none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⑷指令系统举例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spc="-100" dirty="0"/>
              <a:t>△</a:t>
            </a:r>
            <a:r>
              <a:rPr lang="en-US" altLang="zh-CN" sz="2000" b="1" spc="-100" dirty="0">
                <a:latin typeface="+mn-ea"/>
              </a:rPr>
              <a:t>)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latin typeface="宋体" pitchFamily="2" charset="-122"/>
              </a:rPr>
              <a:t>     </a:t>
            </a:r>
            <a:r>
              <a:rPr lang="zh-CN" altLang="en-US" sz="2200" b="1" u="none" dirty="0" smtClean="0">
                <a:latin typeface="宋体" pitchFamily="2" charset="-122"/>
              </a:rPr>
              <a:t>指令系统</a:t>
            </a:r>
            <a:r>
              <a:rPr lang="en-US" altLang="zh-CN" sz="2200" b="1" u="none" dirty="0" smtClean="0">
                <a:latin typeface="宋体" pitchFamily="2" charset="-122"/>
              </a:rPr>
              <a:t>—MIPS</a:t>
            </a:r>
            <a:r>
              <a:rPr lang="zh-CN" altLang="en-US" sz="2200" b="1" u="none" dirty="0" smtClean="0">
                <a:latin typeface="宋体" pitchFamily="2" charset="-122"/>
              </a:rPr>
              <a:t>、</a:t>
            </a:r>
            <a:r>
              <a:rPr lang="en-US" altLang="zh-CN" sz="2200" b="1" u="none" dirty="0" smtClean="0">
                <a:latin typeface="宋体" pitchFamily="2" charset="-122"/>
              </a:rPr>
              <a:t>Pentium</a:t>
            </a: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宋体" pitchFamily="2" charset="-122"/>
              </a:rPr>
              <a:t> </a:t>
            </a:r>
            <a:r>
              <a:rPr lang="en-US" altLang="zh-CN" sz="2200" b="1" spc="-50" dirty="0" smtClean="0">
                <a:latin typeface="宋体" pitchFamily="2" charset="-122"/>
              </a:rPr>
              <a:t>    </a:t>
            </a:r>
            <a:r>
              <a:rPr lang="zh-CN" altLang="en-US" sz="2200" b="1" spc="-50" dirty="0">
                <a:latin typeface="宋体" pitchFamily="2" charset="-122"/>
              </a:rPr>
              <a:t>涉及</a:t>
            </a:r>
            <a:r>
              <a:rPr lang="zh-CN" altLang="en-US" sz="2200" b="1" spc="-50" dirty="0" smtClean="0">
                <a:latin typeface="宋体" pitchFamily="2" charset="-122"/>
              </a:rPr>
              <a:t>内容</a:t>
            </a:r>
            <a:r>
              <a:rPr lang="en-US" altLang="zh-CN" sz="2200" b="1" spc="-50" dirty="0" smtClean="0">
                <a:latin typeface="宋体" pitchFamily="2" charset="-122"/>
              </a:rPr>
              <a:t>—</a:t>
            </a:r>
            <a:r>
              <a:rPr lang="zh-CN" altLang="en-US" sz="2200" b="1" u="none" spc="-50" dirty="0" smtClean="0">
                <a:latin typeface="宋体" pitchFamily="2" charset="-122"/>
              </a:rPr>
              <a:t>数据表示、</a:t>
            </a:r>
            <a:r>
              <a:rPr lang="en-US" altLang="zh-CN" sz="2200" b="1" u="none" spc="-50" dirty="0" smtClean="0">
                <a:latin typeface="宋体" pitchFamily="2" charset="-122"/>
              </a:rPr>
              <a:t>OPD</a:t>
            </a:r>
            <a:r>
              <a:rPr lang="zh-CN" altLang="en-US" sz="2200" b="1" u="none" spc="-50" dirty="0" smtClean="0">
                <a:latin typeface="宋体" pitchFamily="2" charset="-122"/>
              </a:rPr>
              <a:t>存放、寻址方式、指令格式、指令功能</a:t>
            </a:r>
            <a:endParaRPr lang="en-US" altLang="zh-CN" sz="2200" b="1" u="none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⑸指令系统的发展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spc="-100" dirty="0"/>
              <a:t>△</a:t>
            </a:r>
            <a:r>
              <a:rPr lang="en-US" altLang="zh-CN" sz="2000" b="1" spc="-100" dirty="0">
                <a:latin typeface="+mn-ea"/>
              </a:rPr>
              <a:t>)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性能及优化，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CISC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RISC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4211960" y="2060848"/>
            <a:ext cx="2376264" cy="12398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956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D34-1D20-470F-9182-EBCC17121EC1}" type="slidenum">
              <a:rPr lang="en-US" altLang="zh-CN"/>
              <a:pPr/>
              <a:t>20</a:t>
            </a:fld>
            <a:endParaRPr lang="en-US" altLang="zh-CN" dirty="0"/>
          </a:p>
        </p:txBody>
      </p:sp>
      <p:sp>
        <p:nvSpPr>
          <p:cNvPr id="238625" name="Text Box 33"/>
          <p:cNvSpPr txBox="1">
            <a:spLocks noChangeArrowheads="1"/>
          </p:cNvSpPr>
          <p:nvPr/>
        </p:nvSpPr>
        <p:spPr bwMode="auto">
          <a:xfrm>
            <a:off x="179388" y="3101526"/>
            <a:ext cx="8834437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216400" indent="-4216400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边界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对齐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方式：</a:t>
            </a:r>
            <a:r>
              <a:rPr lang="zh-CN" altLang="en-US" b="1" dirty="0" smtClean="0">
                <a:latin typeface="宋体" pitchFamily="2" charset="-122"/>
              </a:rPr>
              <a:t>数据地址</a:t>
            </a:r>
            <a:r>
              <a:rPr lang="en-US" altLang="zh-CN" b="1" dirty="0" smtClean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zh-CN" altLang="en-US" b="1" u="sng" dirty="0">
                <a:latin typeface="宋体" pitchFamily="2" charset="-122"/>
              </a:rPr>
              <a:t>数据</a:t>
            </a:r>
            <a:r>
              <a:rPr lang="zh-CN" altLang="en-US" b="1" u="sng" dirty="0" smtClean="0">
                <a:latin typeface="宋体" pitchFamily="2" charset="-122"/>
              </a:rPr>
              <a:t>边界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数据长度的倍数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marL="4216400" indent="-4216400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 如</a:t>
            </a:r>
            <a:r>
              <a:rPr lang="en-US" altLang="zh-CN" sz="2200" b="1" dirty="0">
                <a:latin typeface="宋体" pitchFamily="2" charset="-122"/>
              </a:rPr>
              <a:t>:</a:t>
            </a:r>
            <a:r>
              <a:rPr lang="zh-CN" altLang="en-US" sz="2200" b="1" dirty="0">
                <a:latin typeface="宋体" pitchFamily="2" charset="-122"/>
              </a:rPr>
              <a:t>长度为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个单元的</a:t>
            </a:r>
            <a:r>
              <a:rPr lang="en-US" altLang="zh-CN" sz="2200" b="1" dirty="0">
                <a:latin typeface="宋体" pitchFamily="2" charset="-122"/>
              </a:rPr>
              <a:t>N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smtClean="0">
                <a:latin typeface="宋体" pitchFamily="2" charset="-122"/>
              </a:rPr>
              <a:t>****B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***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**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</a:t>
            </a:r>
            <a:r>
              <a:rPr lang="en-US" altLang="zh-CN" sz="2200" b="1" dirty="0" smtClean="0">
                <a:latin typeface="宋体" pitchFamily="2" charset="-122"/>
              </a:rPr>
              <a:t>B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38626" name="Text Box 34"/>
          <p:cNvSpPr txBox="1">
            <a:spLocks noChangeArrowheads="1"/>
          </p:cNvSpPr>
          <p:nvPr/>
        </p:nvSpPr>
        <p:spPr bwMode="auto">
          <a:xfrm>
            <a:off x="179263" y="28271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对齐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存储时的</a:t>
            </a:r>
            <a:r>
              <a:rPr lang="zh-CN" altLang="en-US" b="1" u="sng" dirty="0" smtClean="0">
                <a:latin typeface="宋体" pitchFamily="2" charset="-122"/>
              </a:rPr>
              <a:t>位置限制</a:t>
            </a:r>
            <a:r>
              <a:rPr lang="en-US" altLang="zh-CN" sz="2000" b="1" dirty="0" smtClean="0">
                <a:latin typeface="宋体" pitchFamily="2" charset="-122"/>
              </a:rPr>
              <a:t>(N</a:t>
            </a:r>
            <a:r>
              <a:rPr lang="zh-CN" altLang="en-US" sz="2000" b="1" dirty="0" smtClean="0">
                <a:latin typeface="宋体" pitchFamily="2" charset="-122"/>
              </a:rPr>
              <a:t>的取值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/>
              <a:t>有</a:t>
            </a:r>
            <a:r>
              <a:rPr lang="zh-CN" altLang="en-US" b="1" dirty="0"/>
              <a:t>不</a:t>
            </a:r>
            <a:r>
              <a:rPr lang="zh-CN" altLang="en-US" b="1" dirty="0" smtClean="0"/>
              <a:t>对齐、对齐</a:t>
            </a:r>
            <a:r>
              <a:rPr lang="en-US" altLang="zh-CN" b="1" dirty="0" smtClean="0">
                <a:latin typeface="+mn-ea"/>
                <a:ea typeface="+mn-ea"/>
              </a:rPr>
              <a:t>2</a:t>
            </a:r>
            <a:r>
              <a:rPr lang="zh-CN" altLang="en-US" b="1" dirty="0" smtClean="0"/>
              <a:t>种</a:t>
            </a:r>
            <a:endParaRPr lang="en-US" altLang="zh-CN" b="1" dirty="0" smtClean="0"/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对齐的类型有边界对齐、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字节对齐等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38648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539552" y="1266468"/>
            <a:ext cx="4073525" cy="1838326"/>
            <a:chOff x="630" y="2091"/>
            <a:chExt cx="2566" cy="115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084" y="3067"/>
              <a:ext cx="145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不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对齐方式</a:t>
              </a: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174" y="2091"/>
              <a:ext cx="110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</a:t>
              </a:r>
              <a:r>
                <a:rPr lang="zh-CN" altLang="en-US" sz="1800" b="1" dirty="0" smtClean="0">
                  <a:latin typeface="宋体" pitchFamily="2" charset="-122"/>
                </a:rPr>
                <a:t>体交叉存储器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2789" y="2116"/>
              <a:ext cx="407" cy="9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30" y="2304"/>
              <a:ext cx="54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C(N=3)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50" y="230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A(N=0)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170" y="230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B(N=1)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1170" y="2484"/>
              <a:ext cx="162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630" y="248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D(N=7)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2250" y="266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1710" y="266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E(N=9)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4" name="Text Box 15" descr="宽上对角线"/>
            <p:cNvSpPr txBox="1">
              <a:spLocks noChangeArrowheads="1"/>
            </p:cNvSpPr>
            <p:nvPr/>
          </p:nvSpPr>
          <p:spPr bwMode="auto">
            <a:xfrm>
              <a:off x="63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16" descr="宽上对角线"/>
            <p:cNvSpPr txBox="1">
              <a:spLocks noChangeArrowheads="1"/>
            </p:cNvSpPr>
            <p:nvPr/>
          </p:nvSpPr>
          <p:spPr bwMode="auto">
            <a:xfrm>
              <a:off x="171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17" descr="宽上对角线"/>
            <p:cNvSpPr txBox="1">
              <a:spLocks noChangeArrowheads="1"/>
            </p:cNvSpPr>
            <p:nvPr/>
          </p:nvSpPr>
          <p:spPr bwMode="auto">
            <a:xfrm>
              <a:off x="117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18" descr="宽上对角线"/>
            <p:cNvSpPr txBox="1">
              <a:spLocks noChangeArrowheads="1"/>
            </p:cNvSpPr>
            <p:nvPr/>
          </p:nvSpPr>
          <p:spPr bwMode="auto">
            <a:xfrm>
              <a:off x="225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76" name="Text Box 19"/>
            <p:cNvSpPr txBox="1">
              <a:spLocks noChangeArrowheads="1"/>
            </p:cNvSpPr>
            <p:nvPr/>
          </p:nvSpPr>
          <p:spPr bwMode="auto">
            <a:xfrm>
              <a:off x="630" y="266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F(N=10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860032" y="1266469"/>
            <a:ext cx="4104456" cy="1838326"/>
            <a:chOff x="4716016" y="765135"/>
            <a:chExt cx="4104456" cy="1838326"/>
          </a:xfrm>
        </p:grpSpPr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5435154" y="2314536"/>
              <a:ext cx="230505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对齐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方式</a:t>
              </a: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7308404" y="109216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A(N=0)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716016" y="1092160"/>
              <a:ext cx="172878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4716016" y="1379498"/>
              <a:ext cx="3455988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C(N=4)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6444804" y="1668423"/>
              <a:ext cx="17272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D(N=8)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5579616" y="1668423"/>
              <a:ext cx="8651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E(N=10)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9" name="Text Box 27" descr="宽上对角线"/>
            <p:cNvSpPr txBox="1">
              <a:spLocks noChangeArrowheads="1"/>
            </p:cNvSpPr>
            <p:nvPr/>
          </p:nvSpPr>
          <p:spPr bwMode="auto">
            <a:xfrm>
              <a:off x="4716016" y="1668423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6444804" y="1957348"/>
              <a:ext cx="17272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F(N=12)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91" name="Text Box 29" descr="宽上对角线"/>
            <p:cNvSpPr txBox="1">
              <a:spLocks noChangeArrowheads="1"/>
            </p:cNvSpPr>
            <p:nvPr/>
          </p:nvSpPr>
          <p:spPr bwMode="auto">
            <a:xfrm>
              <a:off x="4716016" y="1957348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2" name="Text Box 30" descr="宽上对角线"/>
            <p:cNvSpPr txBox="1">
              <a:spLocks noChangeArrowheads="1"/>
            </p:cNvSpPr>
            <p:nvPr/>
          </p:nvSpPr>
          <p:spPr bwMode="auto">
            <a:xfrm>
              <a:off x="5579616" y="1957348"/>
              <a:ext cx="865188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5580410" y="765135"/>
              <a:ext cx="179990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</a:t>
              </a:r>
              <a:r>
                <a:rPr lang="zh-CN" altLang="en-US" sz="1800" b="1" dirty="0" smtClean="0">
                  <a:latin typeface="宋体" pitchFamily="2" charset="-122"/>
                </a:rPr>
                <a:t>体交叉存储器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4" name="Text Box 32" descr="宽上对角线"/>
            <p:cNvSpPr txBox="1">
              <a:spLocks noChangeArrowheads="1"/>
            </p:cNvSpPr>
            <p:nvPr/>
          </p:nvSpPr>
          <p:spPr bwMode="auto">
            <a:xfrm>
              <a:off x="6444804" y="1092160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>
              <a:off x="8174359" y="836712"/>
              <a:ext cx="646113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</p:grpSp>
      <p:sp>
        <p:nvSpPr>
          <p:cNvPr id="96" name="Text Box 56"/>
          <p:cNvSpPr txBox="1">
            <a:spLocks noChangeArrowheads="1"/>
          </p:cNvSpPr>
          <p:nvPr/>
        </p:nvSpPr>
        <p:spPr bwMode="auto">
          <a:xfrm>
            <a:off x="179388" y="40050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假设</a:t>
            </a:r>
            <a:r>
              <a:rPr lang="zh-CN" altLang="zh-CN" b="1" u="sng" dirty="0" smtClean="0">
                <a:latin typeface="+mn-ea"/>
                <a:ea typeface="+mn-ea"/>
              </a:rPr>
              <a:t>存储器</a:t>
            </a:r>
            <a:r>
              <a:rPr lang="zh-CN" altLang="zh-CN" b="1" dirty="0">
                <a:latin typeface="+mn-ea"/>
                <a:ea typeface="+mn-ea"/>
              </a:rPr>
              <a:t>按字节编址，数据</a:t>
            </a:r>
            <a:r>
              <a:rPr lang="zh-CN" altLang="zh-CN" b="1" dirty="0" smtClean="0">
                <a:latin typeface="+mn-ea"/>
                <a:ea typeface="+mn-ea"/>
              </a:rPr>
              <a:t>在</a:t>
            </a:r>
            <a:r>
              <a:rPr lang="zh-CN" altLang="en-US" b="1" dirty="0" smtClean="0">
                <a:latin typeface="+mn-ea"/>
                <a:ea typeface="+mn-ea"/>
              </a:rPr>
              <a:t>存储器</a:t>
            </a:r>
            <a:r>
              <a:rPr lang="zh-CN" altLang="zh-CN" b="1" dirty="0" smtClean="0">
                <a:latin typeface="+mn-ea"/>
                <a:ea typeface="+mn-ea"/>
              </a:rPr>
              <a:t>中</a:t>
            </a:r>
            <a:r>
              <a:rPr lang="zh-CN" altLang="zh-CN" b="1" dirty="0">
                <a:latin typeface="+mn-ea"/>
                <a:ea typeface="+mn-ea"/>
              </a:rPr>
              <a:t>采用小端、边界对齐方式存放，则</a:t>
            </a:r>
            <a:r>
              <a:rPr lang="en-US" altLang="zh-CN" b="1" dirty="0" smtClean="0">
                <a:latin typeface="+mn-ea"/>
                <a:ea typeface="+mn-ea"/>
              </a:rPr>
              <a:t>2005H</a:t>
            </a:r>
            <a:r>
              <a:rPr lang="zh-CN" altLang="zh-CN" b="1" dirty="0" smtClean="0">
                <a:latin typeface="+mn-ea"/>
                <a:ea typeface="+mn-ea"/>
              </a:rPr>
              <a:t>号</a:t>
            </a:r>
            <a:r>
              <a:rPr lang="zh-CN" altLang="en-US" b="1" dirty="0" smtClean="0">
                <a:latin typeface="+mn-ea"/>
                <a:ea typeface="+mn-ea"/>
              </a:rPr>
              <a:t>存储</a:t>
            </a:r>
            <a:r>
              <a:rPr lang="zh-CN" altLang="zh-CN" b="1" dirty="0" smtClean="0">
                <a:latin typeface="+mn-ea"/>
                <a:ea typeface="+mn-ea"/>
              </a:rPr>
              <a:t>单元</a:t>
            </a:r>
            <a:r>
              <a:rPr lang="zh-CN" altLang="zh-CN" b="1" dirty="0">
                <a:latin typeface="+mn-ea"/>
                <a:ea typeface="+mn-ea"/>
              </a:rPr>
              <a:t>中，</a:t>
            </a:r>
            <a:r>
              <a:rPr lang="zh-CN" altLang="zh-CN" b="1" dirty="0" smtClean="0">
                <a:latin typeface="+mn-ea"/>
                <a:ea typeface="+mn-ea"/>
              </a:rPr>
              <a:t>可</a:t>
            </a:r>
            <a:r>
              <a:rPr lang="zh-CN" altLang="en-US" b="1" dirty="0" smtClean="0">
                <a:latin typeface="+mn-ea"/>
                <a:ea typeface="+mn-ea"/>
              </a:rPr>
              <a:t>以</a:t>
            </a:r>
            <a:r>
              <a:rPr lang="zh-CN" altLang="zh-CN" b="1" dirty="0" smtClean="0">
                <a:latin typeface="+mn-ea"/>
                <a:ea typeface="+mn-ea"/>
              </a:rPr>
              <a:t>存放机器</a:t>
            </a:r>
            <a:r>
              <a:rPr lang="zh-CN" altLang="zh-CN" b="1" dirty="0">
                <a:latin typeface="+mn-ea"/>
                <a:ea typeface="+mn-ea"/>
              </a:rPr>
              <a:t>数</a:t>
            </a:r>
            <a:r>
              <a:rPr lang="en-US" altLang="zh-CN" b="1" dirty="0">
                <a:latin typeface="+mn-ea"/>
                <a:ea typeface="+mn-ea"/>
              </a:rPr>
              <a:t>12345678H</a:t>
            </a:r>
            <a:r>
              <a:rPr lang="zh-CN" altLang="zh-CN" b="1" dirty="0">
                <a:latin typeface="+mn-ea"/>
                <a:ea typeface="+mn-ea"/>
              </a:rPr>
              <a:t>中的哪个字节</a:t>
            </a:r>
            <a:r>
              <a:rPr lang="zh-CN" altLang="zh-CN" b="1" dirty="0" smtClean="0">
                <a:latin typeface="+mn-ea"/>
                <a:ea typeface="+mn-ea"/>
              </a:rPr>
              <a:t>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7" name="Text Box 11"/>
          <p:cNvSpPr txBox="1">
            <a:spLocks noChangeArrowheads="1"/>
          </p:cNvSpPr>
          <p:nvPr/>
        </p:nvSpPr>
        <p:spPr bwMode="auto">
          <a:xfrm>
            <a:off x="179389" y="5373216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边界对齐方式时，地址</a:t>
            </a:r>
            <a:r>
              <a:rPr lang="en-US" altLang="zh-CN" b="1" dirty="0" smtClean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＝ </a:t>
            </a:r>
            <a:r>
              <a:rPr lang="en-US" altLang="zh-CN" dirty="0" smtClean="0">
                <a:latin typeface="宋体" pitchFamily="2" charset="-122"/>
                <a:sym typeface="Symbol"/>
              </a:rPr>
              <a:t>                  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</a:t>
            </a:r>
            <a:r>
              <a:rPr lang="zh-CN" altLang="en-US" b="1" dirty="0" smtClean="0">
                <a:latin typeface="宋体" pitchFamily="2" charset="-122"/>
              </a:rPr>
              <a:t>小端方式存放时，</a:t>
            </a:r>
            <a:r>
              <a:rPr lang="en-US" altLang="zh-CN" b="1" dirty="0" smtClean="0">
                <a:latin typeface="宋体" pitchFamily="2" charset="-122"/>
              </a:rPr>
              <a:t>2005H</a:t>
            </a:r>
            <a:r>
              <a:rPr lang="zh-CN" altLang="en-US" b="1" dirty="0" smtClean="0">
                <a:latin typeface="宋体" pitchFamily="2" charset="-122"/>
              </a:rPr>
              <a:t>存放的是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8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5191398" y="5365665"/>
            <a:ext cx="29810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sym typeface="Symbol"/>
              </a:rPr>
              <a:t></a:t>
            </a:r>
            <a:r>
              <a:rPr lang="en-US" altLang="zh-CN" b="1" dirty="0" smtClean="0">
                <a:latin typeface="宋体" pitchFamily="2" charset="-122"/>
              </a:rPr>
              <a:t>2005H/4</a:t>
            </a:r>
            <a:r>
              <a:rPr lang="en-US" altLang="zh-CN" dirty="0" smtClean="0">
                <a:latin typeface="宋体" pitchFamily="2" charset="-122"/>
                <a:sym typeface="Symbol"/>
              </a:rPr>
              <a:t>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*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2004H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56H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779912" y="4077072"/>
            <a:ext cx="3960440" cy="2016224"/>
            <a:chOff x="683568" y="1700808"/>
            <a:chExt cx="3960440" cy="2016224"/>
          </a:xfrm>
        </p:grpSpPr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2627784" y="2998944"/>
              <a:ext cx="648072" cy="43005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D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2627784" y="2132856"/>
              <a:ext cx="648072" cy="43005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B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3995936" y="2568888"/>
              <a:ext cx="648072" cy="860112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419873" y="1701105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00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3995936" y="256490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3995936" y="1700808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4644008" y="1700808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3995936" y="170080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995936" y="342900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3995936" y="213285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3995936" y="191683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3995936" y="234888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3995936" y="299695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3995936" y="278092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3995936" y="321297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2051720" y="1701105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0000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0001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 smtClean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0010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0011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0100</a:t>
              </a: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2627783" y="256490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2627783" y="1700808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3275855" y="1700808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2627783" y="170080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2627783" y="342900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2627783" y="213285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2627783" y="191683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2627783" y="234888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2627783" y="299695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2627783" y="278092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2627783" y="321297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683568" y="1701105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00000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00001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00010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00011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00100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00101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00110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00111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01000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1259631" y="256490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1259631" y="1700808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1907703" y="1700808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1259631" y="170080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1259631" y="342900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1259631" y="213285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1259631" y="191683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259631" y="234888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1259631" y="299695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1259631" y="278092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1259631" y="321297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Text Box 22"/>
            <p:cNvSpPr txBox="1">
              <a:spLocks noChangeArrowheads="1"/>
            </p:cNvSpPr>
            <p:nvPr/>
          </p:nvSpPr>
          <p:spPr bwMode="auto">
            <a:xfrm>
              <a:off x="1259632" y="1701804"/>
              <a:ext cx="648072" cy="2150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15" name="Text Box 22"/>
            <p:cNvSpPr txBox="1">
              <a:spLocks noChangeArrowheads="1"/>
            </p:cNvSpPr>
            <p:nvPr/>
          </p:nvSpPr>
          <p:spPr bwMode="auto">
            <a:xfrm>
              <a:off x="1259632" y="2781924"/>
              <a:ext cx="648072" cy="2150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sp>
        <p:nvSpPr>
          <p:cNvPr id="116" name="AutoShape 38"/>
          <p:cNvSpPr>
            <a:spLocks/>
          </p:cNvSpPr>
          <p:nvPr/>
        </p:nvSpPr>
        <p:spPr bwMode="auto">
          <a:xfrm>
            <a:off x="189781" y="3645024"/>
            <a:ext cx="1285875" cy="360040"/>
          </a:xfrm>
          <a:prstGeom prst="borderCallout2">
            <a:avLst>
              <a:gd name="adj1" fmla="val 49746"/>
              <a:gd name="adj2" fmla="val 100011"/>
              <a:gd name="adj3" fmla="val 50737"/>
              <a:gd name="adj4" fmla="val 108170"/>
              <a:gd name="adj5" fmla="val 135581"/>
              <a:gd name="adj6" fmla="val 16761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 smtClean="0">
                <a:latin typeface="宋体" pitchFamily="2" charset="-122"/>
              </a:rPr>
              <a:t>指</a:t>
            </a:r>
            <a:r>
              <a:rPr lang="zh-CN" altLang="en-US" sz="1800" b="1" dirty="0">
                <a:latin typeface="宋体" pitchFamily="2" charset="-122"/>
              </a:rPr>
              <a:t>程序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25" grpId="0"/>
      <p:bldP spid="96" grpId="0"/>
      <p:bldP spid="97" grpId="0"/>
      <p:bldP spid="39" grpId="0"/>
      <p:bldP spid="1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179388" y="332656"/>
            <a:ext cx="8785225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dirty="0" smtClean="0">
                <a:latin typeface="宋体" pitchFamily="2" charset="-122"/>
              </a:rPr>
              <a:t>某</a:t>
            </a:r>
            <a:r>
              <a:rPr lang="en-US" altLang="zh-CN" sz="2200" b="1" dirty="0" smtClean="0">
                <a:latin typeface="宋体" pitchFamily="2" charset="-122"/>
              </a:rPr>
              <a:t>32</a:t>
            </a:r>
            <a:r>
              <a:rPr lang="zh-CN" altLang="en-US" sz="2200" b="1" dirty="0" smtClean="0">
                <a:latin typeface="宋体" pitchFamily="2" charset="-122"/>
              </a:rPr>
              <a:t>位计算机中，</a:t>
            </a:r>
            <a:r>
              <a:rPr lang="zh-CN" altLang="zh-CN" sz="2200" b="1" dirty="0" smtClean="0">
                <a:latin typeface="+mn-ea"/>
                <a:ea typeface="+mn-ea"/>
              </a:rPr>
              <a:t>存储器</a:t>
            </a:r>
            <a:r>
              <a:rPr lang="zh-CN" altLang="zh-CN" sz="2200" b="1" dirty="0">
                <a:latin typeface="+mn-ea"/>
                <a:ea typeface="+mn-ea"/>
              </a:rPr>
              <a:t>按字节编址，数据</a:t>
            </a:r>
            <a:r>
              <a:rPr lang="zh-CN" altLang="zh-CN" sz="2200" b="1" dirty="0" smtClean="0">
                <a:latin typeface="+mn-ea"/>
                <a:ea typeface="+mn-ea"/>
              </a:rPr>
              <a:t>在</a:t>
            </a:r>
            <a:r>
              <a:rPr lang="zh-CN" altLang="en-US" sz="2200" b="1" dirty="0" smtClean="0">
                <a:latin typeface="+mn-ea"/>
                <a:ea typeface="+mn-ea"/>
              </a:rPr>
              <a:t>存储器</a:t>
            </a:r>
            <a:r>
              <a:rPr lang="zh-CN" altLang="zh-CN" sz="2200" b="1" dirty="0" smtClean="0">
                <a:latin typeface="+mn-ea"/>
                <a:ea typeface="+mn-ea"/>
              </a:rPr>
              <a:t>中采用</a:t>
            </a:r>
            <a:r>
              <a:rPr lang="zh-CN" altLang="en-US" sz="2200" b="1" dirty="0" smtClean="0">
                <a:latin typeface="+mn-ea"/>
                <a:ea typeface="+mn-ea"/>
              </a:rPr>
              <a:t>大</a:t>
            </a:r>
            <a:r>
              <a:rPr lang="zh-CN" altLang="zh-CN" sz="2200" b="1" dirty="0" smtClean="0">
                <a:latin typeface="+mn-ea"/>
                <a:ea typeface="+mn-ea"/>
              </a:rPr>
              <a:t>端</a:t>
            </a:r>
            <a:r>
              <a:rPr lang="zh-CN" altLang="zh-CN" sz="2200" b="1" dirty="0">
                <a:latin typeface="+mn-ea"/>
                <a:ea typeface="+mn-ea"/>
              </a:rPr>
              <a:t>、边界对齐方式</a:t>
            </a:r>
            <a:r>
              <a:rPr lang="zh-CN" altLang="zh-CN" sz="2200" b="1" dirty="0" smtClean="0">
                <a:latin typeface="+mn-ea"/>
                <a:ea typeface="+mn-ea"/>
              </a:rPr>
              <a:t>存放</a:t>
            </a:r>
            <a:r>
              <a:rPr lang="zh-CN" altLang="en-US" sz="2200" b="1" dirty="0" smtClean="0">
                <a:latin typeface="+mn-ea"/>
                <a:ea typeface="+mn-ea"/>
              </a:rPr>
              <a:t>。有下列</a:t>
            </a:r>
            <a:r>
              <a:rPr lang="en-US" altLang="zh-CN" sz="2200" b="1" dirty="0" smtClean="0">
                <a:latin typeface="+mn-ea"/>
                <a:ea typeface="+mn-ea"/>
              </a:rPr>
              <a:t>C</a:t>
            </a:r>
            <a:r>
              <a:rPr lang="zh-CN" altLang="en-US" sz="2200" b="1" dirty="0" smtClean="0">
                <a:latin typeface="+mn-ea"/>
                <a:ea typeface="+mn-ea"/>
              </a:rPr>
              <a:t>语言结构数组：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</a:t>
            </a:r>
            <a:r>
              <a:rPr lang="en-US" altLang="zh-CN" sz="2200" dirty="0" err="1" smtClean="0">
                <a:latin typeface="+mn-lt"/>
                <a:ea typeface="+mn-ea"/>
              </a:rPr>
              <a:t>struct</a:t>
            </a:r>
            <a:r>
              <a:rPr lang="en-US" altLang="zh-CN" sz="2200" dirty="0" smtClean="0">
                <a:latin typeface="+mn-lt"/>
                <a:ea typeface="+mn-ea"/>
              </a:rPr>
              <a:t> </a:t>
            </a:r>
            <a:r>
              <a:rPr lang="en-US" altLang="zh-CN" sz="2200" dirty="0">
                <a:latin typeface="+mn-lt"/>
                <a:ea typeface="+mn-ea"/>
              </a:rPr>
              <a:t>{ </a:t>
            </a:r>
            <a:r>
              <a:rPr lang="en-US" altLang="zh-CN" sz="2200" dirty="0" smtClean="0">
                <a:latin typeface="+mn-lt"/>
                <a:ea typeface="+mn-ea"/>
              </a:rPr>
              <a:t>char </a:t>
            </a:r>
            <a:r>
              <a:rPr lang="en-US" altLang="zh-CN" sz="2200" dirty="0" err="1" smtClean="0">
                <a:latin typeface="+mn-lt"/>
                <a:ea typeface="+mn-ea"/>
              </a:rPr>
              <a:t>a;int</a:t>
            </a:r>
            <a:r>
              <a:rPr lang="en-US" altLang="zh-CN" sz="2200" dirty="0" smtClean="0">
                <a:latin typeface="+mn-lt"/>
                <a:ea typeface="+mn-ea"/>
              </a:rPr>
              <a:t> </a:t>
            </a:r>
            <a:r>
              <a:rPr lang="en-US" altLang="zh-CN" sz="2200" dirty="0" err="1" smtClean="0">
                <a:latin typeface="+mn-lt"/>
                <a:ea typeface="+mn-ea"/>
              </a:rPr>
              <a:t>b;short</a:t>
            </a:r>
            <a:r>
              <a:rPr lang="en-US" altLang="zh-CN" sz="2200" dirty="0" smtClean="0">
                <a:latin typeface="+mn-lt"/>
                <a:ea typeface="+mn-ea"/>
              </a:rPr>
              <a:t> c;} </a:t>
            </a:r>
            <a:r>
              <a:rPr lang="en-US" altLang="zh-CN" sz="2200" dirty="0" err="1" smtClean="0">
                <a:latin typeface="+mn-lt"/>
                <a:ea typeface="+mn-ea"/>
              </a:rPr>
              <a:t>ss</a:t>
            </a:r>
            <a:r>
              <a:rPr lang="en-US" altLang="zh-CN" sz="2200" dirty="0" smtClean="0">
                <a:latin typeface="+mn-lt"/>
                <a:ea typeface="+mn-ea"/>
              </a:rPr>
              <a:t>[20];</a:t>
            </a:r>
            <a:endParaRPr lang="zh-CN" altLang="en-US" sz="2200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若</a:t>
            </a:r>
            <a:r>
              <a:rPr lang="en-US" altLang="zh-CN" sz="2200" dirty="0" err="1" smtClean="0">
                <a:latin typeface="+mn-lt"/>
                <a:ea typeface="+mn-ea"/>
              </a:rPr>
              <a:t>ss</a:t>
            </a:r>
            <a:r>
              <a:rPr lang="zh-CN" altLang="en-US" sz="2200" b="1" dirty="0" smtClean="0">
                <a:latin typeface="+mn-ea"/>
                <a:ea typeface="+mn-ea"/>
              </a:rPr>
              <a:t>在存储器中的起始地址为</a:t>
            </a:r>
            <a:r>
              <a:rPr lang="en-US" altLang="zh-CN" sz="2200" b="1" dirty="0" smtClean="0">
                <a:latin typeface="+mn-ea"/>
                <a:ea typeface="+mn-ea"/>
              </a:rPr>
              <a:t>200H</a:t>
            </a:r>
            <a:r>
              <a:rPr lang="zh-CN" altLang="en-US" sz="2200" b="1" dirty="0" smtClean="0">
                <a:latin typeface="+mn-ea"/>
                <a:ea typeface="+mn-ea"/>
              </a:rPr>
              <a:t>，则</a:t>
            </a:r>
            <a:r>
              <a:rPr lang="en-US" altLang="zh-CN" sz="2200" b="1" dirty="0" err="1" smtClean="0">
                <a:latin typeface="+mn-ea"/>
                <a:ea typeface="+mn-ea"/>
              </a:rPr>
              <a:t>ss</a:t>
            </a:r>
            <a:r>
              <a:rPr lang="en-US" altLang="zh-CN" sz="2200" b="1" dirty="0" smtClean="0">
                <a:latin typeface="+mn-ea"/>
                <a:ea typeface="+mn-ea"/>
              </a:rPr>
              <a:t>[1].b</a:t>
            </a:r>
            <a:r>
              <a:rPr lang="zh-CN" altLang="en-US" sz="2200" b="1" dirty="0" smtClean="0">
                <a:latin typeface="+mn-ea"/>
                <a:ea typeface="+mn-ea"/>
              </a:rPr>
              <a:t>的地址是多少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9388" y="1988840"/>
            <a:ext cx="583277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dirty="0" err="1" smtClean="0">
                <a:latin typeface="+mn-lt"/>
              </a:rPr>
              <a:t>ss</a:t>
            </a:r>
            <a:r>
              <a:rPr lang="zh-CN" altLang="en-US" sz="2200" b="1" dirty="0" smtClean="0">
                <a:latin typeface="宋体" pitchFamily="2" charset="-122"/>
              </a:rPr>
              <a:t>在存储器中的存放效果为：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则</a:t>
            </a:r>
            <a:r>
              <a:rPr lang="en-US" altLang="zh-CN" sz="2200" b="1" dirty="0" err="1" smtClean="0">
                <a:latin typeface="宋体" pitchFamily="2" charset="-122"/>
              </a:rPr>
              <a:t>i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j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635896" y="3284984"/>
            <a:ext cx="2088232" cy="430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i="1" dirty="0" err="1" smtClean="0"/>
              <a:t>m</a:t>
            </a:r>
            <a:r>
              <a:rPr lang="en-US" altLang="zh-CN" sz="2200" dirty="0" err="1" smtClean="0"/>
              <a:t>×sizeof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en-US" altLang="zh-CN" sz="2200" dirty="0" err="1" smtClean="0"/>
              <a:t>int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796136" y="2106868"/>
            <a:ext cx="2592288" cy="1682172"/>
            <a:chOff x="6228184" y="2271648"/>
            <a:chExt cx="2592288" cy="1682172"/>
          </a:xfrm>
        </p:grpSpPr>
        <p:sp>
          <p:nvSpPr>
            <p:cNvPr id="6" name="Text Box 172"/>
            <p:cNvSpPr txBox="1">
              <a:spLocks noChangeArrowheads="1"/>
            </p:cNvSpPr>
            <p:nvPr/>
          </p:nvSpPr>
          <p:spPr bwMode="auto">
            <a:xfrm>
              <a:off x="6228184" y="2271648"/>
              <a:ext cx="576065" cy="16821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200H</a:t>
              </a:r>
              <a:endParaRPr lang="en-US" altLang="zh-CN" sz="1800" b="1" dirty="0">
                <a:solidFill>
                  <a:srgbClr val="C00000"/>
                </a:solidFill>
                <a:latin typeface="宋体" pitchFamily="2" charset="-122"/>
              </a:endParaRPr>
            </a:p>
            <a:p>
              <a:pPr algn="r"/>
              <a:r>
                <a:rPr lang="en-US" altLang="zh-CN" sz="1800" b="1" dirty="0" err="1" smtClean="0">
                  <a:latin typeface="宋体" pitchFamily="2" charset="-122"/>
                </a:rPr>
                <a:t>i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j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k</a:t>
              </a: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x</a:t>
              </a: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y</a:t>
              </a:r>
            </a:p>
          </p:txBody>
        </p:sp>
        <p:sp>
          <p:nvSpPr>
            <p:cNvPr id="8" name="Text Box 174"/>
            <p:cNvSpPr txBox="1">
              <a:spLocks noChangeArrowheads="1"/>
            </p:cNvSpPr>
            <p:nvPr/>
          </p:nvSpPr>
          <p:spPr bwMode="auto">
            <a:xfrm>
              <a:off x="6875685" y="2271648"/>
              <a:ext cx="1224782" cy="16821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[0].a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</a:t>
              </a:r>
              <a:r>
                <a:rPr lang="en-US" altLang="zh-CN" sz="1800" b="1" dirty="0" smtClean="0">
                  <a:latin typeface="宋体" pitchFamily="2" charset="-122"/>
                </a:rPr>
                <a:t>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</a:t>
              </a:r>
              <a:r>
                <a:rPr lang="en-US" altLang="zh-CN" sz="1800" b="1" dirty="0" smtClean="0">
                  <a:latin typeface="宋体" pitchFamily="2" charset="-122"/>
                </a:rPr>
                <a:t>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[1].a</a:t>
              </a:r>
            </a:p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[1].b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[1].c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" name="Line 176"/>
            <p:cNvSpPr>
              <a:spLocks noChangeShapeType="1"/>
            </p:cNvSpPr>
            <p:nvPr/>
          </p:nvSpPr>
          <p:spPr bwMode="auto">
            <a:xfrm>
              <a:off x="6875685" y="255898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6"/>
            <p:cNvSpPr>
              <a:spLocks noChangeShapeType="1"/>
            </p:cNvSpPr>
            <p:nvPr/>
          </p:nvSpPr>
          <p:spPr bwMode="auto">
            <a:xfrm>
              <a:off x="6876331" y="2842250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6"/>
            <p:cNvSpPr>
              <a:spLocks noChangeShapeType="1"/>
            </p:cNvSpPr>
            <p:nvPr/>
          </p:nvSpPr>
          <p:spPr bwMode="auto">
            <a:xfrm>
              <a:off x="6876331" y="3115042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6876977" y="338440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6"/>
            <p:cNvSpPr>
              <a:spLocks noChangeShapeType="1"/>
            </p:cNvSpPr>
            <p:nvPr/>
          </p:nvSpPr>
          <p:spPr bwMode="auto">
            <a:xfrm>
              <a:off x="6875040" y="3657198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72"/>
            <p:cNvSpPr txBox="1">
              <a:spLocks noChangeArrowheads="1"/>
            </p:cNvSpPr>
            <p:nvPr/>
          </p:nvSpPr>
          <p:spPr bwMode="auto">
            <a:xfrm>
              <a:off x="8172475" y="2273806"/>
              <a:ext cx="647997" cy="16800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 smtClean="0">
                  <a:latin typeface="+mn-lt"/>
                </a:rPr>
                <a:t>char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 err="1" smtClean="0">
                  <a:latin typeface="+mn-lt"/>
                </a:rPr>
                <a:t>int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 smtClean="0">
                  <a:latin typeface="+mn-lt"/>
                </a:rPr>
                <a:t>short</a:t>
              </a:r>
            </a:p>
            <a:p>
              <a:r>
                <a:rPr lang="en-US" altLang="zh-CN" sz="1800" dirty="0" smtClean="0">
                  <a:latin typeface="+mn-lt"/>
                </a:rPr>
                <a:t>char</a:t>
              </a:r>
            </a:p>
            <a:p>
              <a:r>
                <a:rPr lang="en-US" altLang="zh-CN" sz="1800" dirty="0" err="1" smtClean="0">
                  <a:latin typeface="+mn-lt"/>
                </a:rPr>
                <a:t>int</a:t>
              </a:r>
              <a:endParaRPr lang="en-US" altLang="zh-CN" sz="1800" dirty="0" smtClean="0">
                <a:latin typeface="+mn-lt"/>
              </a:endParaRPr>
            </a:p>
            <a:p>
              <a:r>
                <a:rPr lang="en-US" altLang="zh-CN" sz="1800" dirty="0" smtClean="0">
                  <a:latin typeface="+mn-lt"/>
                </a:rPr>
                <a:t>short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24" name="右大括号 23"/>
            <p:cNvSpPr/>
            <p:nvPr/>
          </p:nvSpPr>
          <p:spPr bwMode="auto">
            <a:xfrm>
              <a:off x="8676456" y="2293762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右大括号 29"/>
            <p:cNvSpPr/>
            <p:nvPr/>
          </p:nvSpPr>
          <p:spPr bwMode="auto">
            <a:xfrm>
              <a:off x="8677102" y="3132459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79388" y="4149080"/>
            <a:ext cx="8785225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数据在其他部件中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的存放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*在指令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中的存放：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在堆栈中的存放：</a:t>
            </a: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3059832" y="5373216"/>
            <a:ext cx="514934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长度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b="1" dirty="0" smtClean="0">
                <a:latin typeface="宋体" pitchFamily="2" charset="-122"/>
              </a:rPr>
              <a:t>只有一种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＝机器字长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179512" y="5877272"/>
            <a:ext cx="432048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   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4-1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P166—3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79512" y="2820705"/>
            <a:ext cx="576064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由于</a:t>
            </a:r>
            <a:r>
              <a:rPr lang="en-US" altLang="zh-CN" sz="2200" dirty="0" err="1" smtClean="0"/>
              <a:t>sizeof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ss</a:t>
            </a:r>
            <a:r>
              <a:rPr lang="en-US" altLang="zh-CN" sz="2200" b="1" dirty="0" smtClean="0">
                <a:latin typeface="宋体" pitchFamily="2" charset="-122"/>
              </a:rPr>
              <a:t>[0</a:t>
            </a:r>
            <a:r>
              <a:rPr lang="en-US" altLang="zh-CN" sz="2200" b="1" dirty="0">
                <a:latin typeface="宋体" pitchFamily="2" charset="-122"/>
              </a:rPr>
              <a:t>])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dirty="0"/>
              <a:t> </a:t>
            </a:r>
            <a:r>
              <a:rPr lang="en-US" altLang="zh-CN" sz="2200" dirty="0" err="1"/>
              <a:t>sizeof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ss</a:t>
            </a:r>
            <a:r>
              <a:rPr lang="en-US" altLang="zh-CN" sz="2200" b="1" dirty="0">
                <a:latin typeface="宋体" pitchFamily="2" charset="-122"/>
              </a:rPr>
              <a:t>[1</a:t>
            </a:r>
            <a:r>
              <a:rPr lang="en-US" altLang="zh-CN" sz="2200" b="1" dirty="0" smtClean="0">
                <a:latin typeface="宋体" pitchFamily="2" charset="-122"/>
              </a:rPr>
              <a:t>])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则</a:t>
            </a:r>
            <a:r>
              <a:rPr lang="en-US" altLang="zh-CN" sz="2200" dirty="0" err="1" smtClean="0"/>
              <a:t>sizeof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ss</a:t>
            </a:r>
            <a:r>
              <a:rPr lang="en-US" altLang="zh-CN" sz="2200" b="1" dirty="0" smtClean="0">
                <a:latin typeface="宋体" pitchFamily="2" charset="-122"/>
              </a:rPr>
              <a:t>[0</a:t>
            </a:r>
            <a:r>
              <a:rPr lang="en-US" altLang="zh-CN" sz="2200" b="1" dirty="0">
                <a:latin typeface="宋体" pitchFamily="2" charset="-122"/>
              </a:rPr>
              <a:t>])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故</a:t>
            </a:r>
            <a:r>
              <a:rPr lang="en-US" altLang="zh-CN" sz="2200" b="1" dirty="0">
                <a:latin typeface="宋体" pitchFamily="2" charset="-122"/>
              </a:rPr>
              <a:t>k</a:t>
            </a:r>
            <a:r>
              <a:rPr lang="zh-CN" altLang="en-US" sz="2200" b="1" dirty="0" smtClean="0">
                <a:latin typeface="宋体" pitchFamily="2" charset="-122"/>
              </a:rPr>
              <a:t>＝  </a:t>
            </a:r>
            <a:r>
              <a:rPr lang="en-US" altLang="zh-CN" sz="2200" b="1" dirty="0" smtClean="0">
                <a:latin typeface="宋体" pitchFamily="2" charset="-122"/>
              </a:rPr>
              <a:t>                  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195736" y="2442954"/>
            <a:ext cx="223224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204H      208H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94954" y="3717032"/>
            <a:ext cx="4393270" cy="4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b="1" dirty="0" smtClean="0">
                <a:latin typeface="宋体" pitchFamily="2" charset="-122"/>
              </a:rPr>
              <a:t>208H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>
                <a:solidFill>
                  <a:srgbClr val="990099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/4</a:t>
            </a:r>
            <a:r>
              <a:rPr lang="en-US" altLang="zh-CN" sz="2200" dirty="0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</a:t>
            </a:r>
            <a:r>
              <a:rPr lang="en-US" altLang="zh-CN" sz="2200" dirty="0" smtClean="0">
                <a:solidFill>
                  <a:srgbClr val="990099"/>
                </a:solidFill>
                <a:latin typeface="+mn-lt"/>
                <a:sym typeface="Symbol"/>
              </a:rPr>
              <a:t>×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20CH</a:t>
            </a:r>
            <a:r>
              <a:rPr lang="zh-CN" altLang="en-US" sz="2200" b="1" dirty="0"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    </a:t>
            </a:r>
            <a:r>
              <a:rPr lang="zh-CN" altLang="en-US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210H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3491880" y="4638849"/>
            <a:ext cx="5472733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长度＜机器字长，</a:t>
            </a:r>
            <a:r>
              <a:rPr lang="en-US" altLang="zh-CN" b="1" u="sng" spc="-100" dirty="0" smtClean="0">
                <a:latin typeface="宋体" pitchFamily="2" charset="-122"/>
              </a:rPr>
              <a:t>MEM</a:t>
            </a:r>
            <a:r>
              <a:rPr lang="zh-CN" altLang="en-US" b="1" u="sng" spc="-100" dirty="0" smtClean="0">
                <a:latin typeface="宋体" pitchFamily="2" charset="-122"/>
              </a:rPr>
              <a:t>端序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zh-CN" altLang="en-US" b="1" u="sng" spc="-100" dirty="0" smtClean="0">
                <a:latin typeface="宋体" pitchFamily="2" charset="-122"/>
              </a:rPr>
              <a:t>不</a:t>
            </a:r>
            <a:r>
              <a:rPr lang="zh-CN" altLang="en-US" b="1" u="sng" spc="-100" dirty="0">
                <a:latin typeface="宋体" pitchFamily="2" charset="-122"/>
              </a:rPr>
              <a:t>对齐</a:t>
            </a:r>
            <a:r>
              <a:rPr lang="zh-CN" altLang="en-US" b="1" spc="-100" dirty="0" smtClean="0">
                <a:latin typeface="宋体" pitchFamily="2" charset="-122"/>
              </a:rPr>
              <a:t>方式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(</a:t>
            </a:r>
            <a:r>
              <a:rPr lang="zh-CN" altLang="en-US" sz="1800" b="1" dirty="0" smtClean="0">
                <a:latin typeface="宋体" pitchFamily="2" charset="-122"/>
              </a:rPr>
              <a:t>指令字长</a:t>
            </a:r>
            <a:r>
              <a:rPr lang="zh-CN" altLang="en-US" sz="1800" b="1" dirty="0" smtClean="0">
                <a:latin typeface="+mn-ea"/>
                <a:ea typeface="+mn-ea"/>
              </a:rPr>
              <a:t>↓</a:t>
            </a:r>
            <a:r>
              <a:rPr lang="en-US" altLang="zh-CN" sz="1800" b="1" dirty="0" smtClean="0">
                <a:latin typeface="宋体" pitchFamily="2" charset="-122"/>
              </a:rPr>
              <a:t>)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指令放在</a:t>
            </a:r>
            <a:r>
              <a:rPr lang="en-US" altLang="zh-CN" sz="1800" b="1" dirty="0">
                <a:latin typeface="宋体" pitchFamily="2" charset="-122"/>
              </a:rPr>
              <a:t>MEM</a:t>
            </a:r>
            <a:r>
              <a:rPr lang="zh-CN" altLang="en-US" sz="1800" b="1" dirty="0">
                <a:latin typeface="宋体" pitchFamily="2" charset="-122"/>
              </a:rPr>
              <a:t>中</a:t>
            </a:r>
            <a:r>
              <a:rPr lang="en-US" altLang="zh-CN" sz="1800" b="1" dirty="0">
                <a:latin typeface="宋体" pitchFamily="2" charset="-122"/>
              </a:rPr>
              <a:t>)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指令字长↓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5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  <p:bldP spid="35" grpId="0"/>
      <p:bldP spid="36" grpId="0"/>
      <p:bldP spid="22" grpId="0" animBg="1"/>
      <p:bldP spid="25" grpId="0"/>
      <p:bldP spid="26" grpId="0"/>
      <p:bldP spid="23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3122-01E2-4AFE-8407-D6ACFC4EE3B4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23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1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4.3 </a:t>
            </a:r>
            <a:r>
              <a:rPr lang="zh-CN" altLang="en-US" sz="3200" b="1" dirty="0" smtClean="0">
                <a:latin typeface="宋体" pitchFamily="2" charset="-122"/>
              </a:rPr>
              <a:t>寻址方式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寻址方式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根据</a:t>
            </a:r>
            <a:r>
              <a:rPr lang="zh-CN" altLang="en-US" b="1" u="sng" dirty="0" smtClean="0">
                <a:latin typeface="宋体" pitchFamily="2" charset="-122"/>
              </a:rPr>
              <a:t>地址码</a:t>
            </a:r>
            <a:r>
              <a:rPr lang="zh-CN" altLang="en-US" b="1" dirty="0" smtClean="0">
                <a:latin typeface="宋体" pitchFamily="2" charset="-122"/>
              </a:rPr>
              <a:t>形成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地址、下条指令地址的方法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缩短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zh-CN" altLang="en-US" b="1" dirty="0">
                <a:latin typeface="宋体" pitchFamily="2" charset="-122"/>
              </a:rPr>
              <a:t>码长度，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方便</a:t>
            </a:r>
            <a:r>
              <a:rPr lang="zh-CN" altLang="en-US" b="1" dirty="0">
                <a:latin typeface="宋体" pitchFamily="2" charset="-122"/>
              </a:rPr>
              <a:t>编译程序形成</a:t>
            </a:r>
            <a:r>
              <a:rPr lang="zh-CN" altLang="en-US" b="1" dirty="0" smtClean="0">
                <a:latin typeface="宋体" pitchFamily="2" charset="-122"/>
              </a:rPr>
              <a:t>代码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的编码方式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操作码为操作类型的编码方式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420888"/>
            <a:ext cx="8785225" cy="136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的存放部件：</a:t>
            </a:r>
            <a:r>
              <a:rPr lang="zh-CN" altLang="en-US" b="1" spc="-100" dirty="0" smtClean="0">
                <a:latin typeface="宋体" pitchFamily="2" charset="-122"/>
              </a:rPr>
              <a:t>寄存器、存储器、外设，指令寄存器、堆栈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   按地址访问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常独立编址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     不按地址访问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指令的存放部件：</a:t>
            </a:r>
            <a:r>
              <a:rPr lang="zh-CN" altLang="en-US" b="1" dirty="0" smtClean="0">
                <a:latin typeface="宋体" pitchFamily="2" charset="-122"/>
              </a:rPr>
              <a:t>存储器            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1800" b="1" dirty="0" smtClean="0">
                <a:latin typeface="宋体" pitchFamily="2" charset="-122"/>
              </a:rPr>
              <a:t>存储程序工作方式要求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79388" y="378904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程序存储器：</a:t>
            </a:r>
            <a:r>
              <a:rPr lang="zh-CN" altLang="en-US" b="1" dirty="0" smtClean="0">
                <a:latin typeface="宋体" pitchFamily="2" charset="-122"/>
              </a:rPr>
              <a:t>程序使用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指令可访问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的存储器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结构参数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编址单位＝主存，地址空间＞主存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(VA)—</a:t>
            </a:r>
            <a:r>
              <a:rPr lang="zh-CN" altLang="en-US" b="1" spc="-100" dirty="0" smtClean="0">
                <a:latin typeface="宋体" pitchFamily="2" charset="-122"/>
              </a:rPr>
              <a:t>程序使用的</a:t>
            </a:r>
            <a:r>
              <a:rPr lang="en-US" altLang="zh-CN" b="1" spc="-100" dirty="0" smtClean="0">
                <a:latin typeface="宋体" pitchFamily="2" charset="-122"/>
              </a:rPr>
              <a:t>MEM</a:t>
            </a:r>
            <a:r>
              <a:rPr lang="zh-CN" altLang="en-US" b="1" spc="-100" dirty="0" smtClean="0">
                <a:latin typeface="宋体" pitchFamily="2" charset="-122"/>
              </a:rPr>
              <a:t>地址</a:t>
            </a:r>
            <a:r>
              <a:rPr lang="zh-CN" altLang="en-US" b="1" spc="-100" dirty="0">
                <a:latin typeface="宋体" pitchFamily="2" charset="-122"/>
              </a:rPr>
              <a:t>，如段号</a:t>
            </a:r>
            <a:r>
              <a:rPr lang="en-US" altLang="zh-CN" b="1" spc="-100" dirty="0">
                <a:latin typeface="宋体" pitchFamily="2" charset="-122"/>
              </a:rPr>
              <a:t>:</a:t>
            </a:r>
            <a:r>
              <a:rPr lang="zh-CN" altLang="en-US" b="1" spc="-100" dirty="0">
                <a:latin typeface="宋体" pitchFamily="2" charset="-122"/>
              </a:rPr>
              <a:t>段内地址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131840" y="2873551"/>
            <a:ext cx="5472609" cy="72011"/>
            <a:chOff x="1619672" y="2980973"/>
            <a:chExt cx="5472609" cy="72011"/>
          </a:xfrm>
        </p:grpSpPr>
        <p:sp>
          <p:nvSpPr>
            <p:cNvPr id="18" name="右大括号 17"/>
            <p:cNvSpPr/>
            <p:nvPr/>
          </p:nvSpPr>
          <p:spPr bwMode="auto">
            <a:xfrm rot="5400000">
              <a:off x="3023826" y="1576819"/>
              <a:ext cx="72011" cy="2880320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右大括号 18"/>
            <p:cNvSpPr/>
            <p:nvPr/>
          </p:nvSpPr>
          <p:spPr bwMode="auto">
            <a:xfrm rot="5400000">
              <a:off x="5940152" y="1900855"/>
              <a:ext cx="72009" cy="2232248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512" y="5157192"/>
            <a:ext cx="8856984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有效地址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(EA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spc="-100" dirty="0" smtClean="0">
                <a:latin typeface="宋体" pitchFamily="2" charset="-122"/>
              </a:rPr>
              <a:t>指令形成的</a:t>
            </a:r>
            <a:r>
              <a:rPr lang="en-US" altLang="zh-CN" b="1" spc="-100" dirty="0" smtClean="0">
                <a:latin typeface="宋体" pitchFamily="2" charset="-122"/>
              </a:rPr>
              <a:t>MEM</a:t>
            </a:r>
            <a:r>
              <a:rPr lang="zh-CN" altLang="en-US" b="1" spc="-100" dirty="0" smtClean="0">
                <a:latin typeface="宋体" pitchFamily="2" charset="-122"/>
              </a:rPr>
              <a:t>地址</a:t>
            </a:r>
            <a:r>
              <a:rPr lang="zh-CN" altLang="en-US" b="1" spc="-100" dirty="0">
                <a:latin typeface="宋体" pitchFamily="2" charset="-122"/>
              </a:rPr>
              <a:t>，如段内</a:t>
            </a:r>
            <a:r>
              <a:rPr lang="zh-CN" altLang="en-US" b="1" spc="-100" dirty="0" smtClean="0">
                <a:latin typeface="宋体" pitchFamily="2" charset="-122"/>
              </a:rPr>
              <a:t>地址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或</a:t>
            </a:r>
            <a:r>
              <a:rPr lang="zh-CN" altLang="en-US" b="1" spc="-100" dirty="0">
                <a:latin typeface="宋体" pitchFamily="2" charset="-122"/>
              </a:rPr>
              <a:t>逻辑地址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            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程序分段时</a:t>
            </a:r>
            <a:r>
              <a:rPr lang="en-US" altLang="zh-CN" sz="1800" b="1" dirty="0" smtClean="0">
                <a:latin typeface="宋体" pitchFamily="2" charset="-122"/>
              </a:rPr>
              <a:t>) (</a:t>
            </a:r>
            <a:r>
              <a:rPr lang="zh-CN" altLang="en-US" sz="1800" b="1" dirty="0" smtClean="0">
                <a:latin typeface="宋体" pitchFamily="2" charset="-122"/>
              </a:rPr>
              <a:t>不分段时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139952" y="2873551"/>
            <a:ext cx="1800200" cy="1021405"/>
            <a:chOff x="4464149" y="2801543"/>
            <a:chExt cx="1800200" cy="1021405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4464149" y="3606924"/>
              <a:ext cx="1656184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5148387" y="2801543"/>
              <a:ext cx="1115962" cy="10214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AutoShape 38"/>
          <p:cNvSpPr>
            <a:spLocks/>
          </p:cNvSpPr>
          <p:nvPr/>
        </p:nvSpPr>
        <p:spPr bwMode="auto">
          <a:xfrm>
            <a:off x="2915816" y="5733256"/>
            <a:ext cx="2804542" cy="360040"/>
          </a:xfrm>
          <a:prstGeom prst="borderCallout2">
            <a:avLst>
              <a:gd name="adj1" fmla="val 49746"/>
              <a:gd name="adj2" fmla="val 100011"/>
              <a:gd name="adj3" fmla="val 50737"/>
              <a:gd name="adj4" fmla="val 108170"/>
              <a:gd name="adj5" fmla="val -44315"/>
              <a:gd name="adj6" fmla="val 12179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利用局部</a:t>
            </a:r>
            <a:r>
              <a:rPr lang="zh-CN" altLang="en-US" sz="1800" b="1" dirty="0" smtClean="0">
                <a:latin typeface="宋体" pitchFamily="2" charset="-122"/>
              </a:rPr>
              <a:t>性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缩短</a:t>
            </a:r>
            <a:r>
              <a:rPr lang="zh-CN" altLang="en-US" sz="1800" b="1" dirty="0" smtClean="0">
                <a:latin typeface="宋体" pitchFamily="2" charset="-122"/>
              </a:rPr>
              <a:t>指令字长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6A3-4366-4A0D-AFCA-094492B3F6B3}" type="slidenum">
              <a:rPr lang="en-US" altLang="zh-CN"/>
              <a:pPr/>
              <a:t>23</a:t>
            </a:fld>
            <a:endParaRPr lang="en-US" altLang="zh-CN" dirty="0"/>
          </a:p>
        </p:txBody>
      </p:sp>
      <p:sp>
        <p:nvSpPr>
          <p:cNvPr id="241770" name="Text Box 106"/>
          <p:cNvSpPr txBox="1">
            <a:spLocks noChangeArrowheads="1"/>
          </p:cNvSpPr>
          <p:nvPr/>
        </p:nvSpPr>
        <p:spPr bwMode="auto">
          <a:xfrm>
            <a:off x="179388" y="334293"/>
            <a:ext cx="8785225" cy="568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*指令的类型：</a:t>
            </a:r>
            <a:r>
              <a:rPr lang="zh-CN" altLang="en-US" b="1" dirty="0">
                <a:latin typeface="宋体" pitchFamily="2" charset="-122"/>
              </a:rPr>
              <a:t>顺序型指令、转移型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指令的寻址类型：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*指令的寻址方式：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指令寻址方式的识别：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41771" name="Text Box 107"/>
          <p:cNvSpPr txBox="1">
            <a:spLocks noChangeArrowheads="1"/>
          </p:cNvSpPr>
          <p:nvPr/>
        </p:nvSpPr>
        <p:spPr bwMode="auto">
          <a:xfrm>
            <a:off x="179388" y="1693257"/>
            <a:ext cx="882011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顺序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寻址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下条指令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 smtClean="0">
                <a:latin typeface="+mn-ea"/>
                <a:ea typeface="+mn-ea"/>
                <a:cs typeface="Arial Unicode MS" pitchFamily="34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适于顺序型指令</a:t>
            </a:r>
            <a:endParaRPr lang="en-US" altLang="zh-CN" b="1" dirty="0" smtClean="0">
              <a:latin typeface="+mn-ea"/>
              <a:ea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  <a:cs typeface="Arial Unicode MS" pitchFamily="34" charset="-122"/>
              </a:rPr>
              <a:t>         表示：</a:t>
            </a:r>
            <a:r>
              <a:rPr lang="zh-CN" altLang="en-US" b="1" u="sng" dirty="0" smtClean="0">
                <a:latin typeface="+mn-ea"/>
                <a:ea typeface="+mn-ea"/>
                <a:cs typeface="Arial Unicode MS" pitchFamily="34" charset="-122"/>
              </a:rPr>
              <a:t>均隐式</a:t>
            </a:r>
            <a:r>
              <a:rPr lang="zh-CN" altLang="en-US" b="1" dirty="0" smtClean="0">
                <a:latin typeface="+mn-ea"/>
                <a:ea typeface="+mn-ea"/>
                <a:cs typeface="Arial Unicode MS" pitchFamily="34" charset="-122"/>
              </a:rPr>
              <a:t>表示 </a:t>
            </a:r>
            <a:r>
              <a:rPr lang="en-US" altLang="zh-CN" sz="2000" b="1" dirty="0" smtClean="0">
                <a:latin typeface="+mn-ea"/>
                <a:ea typeface="+mn-ea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itchFamily="34" charset="-122"/>
              </a:rPr>
              <a:t>∵形成方法</a:t>
            </a:r>
            <a:r>
              <a:rPr lang="zh-CN" altLang="en-US" sz="2000" b="1" dirty="0" smtClean="0">
                <a:latin typeface="+mn-ea"/>
                <a:ea typeface="+mn-ea"/>
              </a:rPr>
              <a:t>与当前指令内容无关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跳跃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寻址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  <a:ea typeface="+mn-ea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表示：</a:t>
            </a:r>
            <a:endParaRPr lang="zh-CN" altLang="en-US" sz="2000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241772" name="Text Box 108"/>
          <p:cNvSpPr txBox="1">
            <a:spLocks noChangeArrowheads="1"/>
          </p:cNvSpPr>
          <p:nvPr/>
        </p:nvSpPr>
        <p:spPr bwMode="auto">
          <a:xfrm>
            <a:off x="2483644" y="2636912"/>
            <a:ext cx="57607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下条指令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地址码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+mn-ea"/>
                <a:cs typeface="Arial Unicode MS" pitchFamily="34" charset="-122"/>
              </a:rPr>
              <a:t>，</a:t>
            </a:r>
            <a:r>
              <a:rPr lang="zh-CN" altLang="en-US" b="1" spc="-50" dirty="0" smtClean="0">
                <a:latin typeface="宋体" pitchFamily="2" charset="-122"/>
              </a:rPr>
              <a:t>适于</a:t>
            </a:r>
            <a:r>
              <a:rPr lang="zh-CN" altLang="en-US" b="1" spc="-50" dirty="0">
                <a:latin typeface="宋体" pitchFamily="2" charset="-122"/>
              </a:rPr>
              <a:t>转移型指令</a:t>
            </a:r>
            <a:endParaRPr lang="en-US" altLang="zh-CN" b="1" dirty="0" smtClean="0">
              <a:latin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latin typeface="+mn-ea"/>
                <a:cs typeface="Arial Unicode MS" pitchFamily="34" charset="-122"/>
              </a:rPr>
              <a:t>常显式</a:t>
            </a:r>
            <a:r>
              <a:rPr lang="zh-CN" altLang="en-US" b="1" dirty="0" smtClean="0">
                <a:latin typeface="+mn-ea"/>
                <a:cs typeface="Arial Unicode MS" pitchFamily="34" charset="-122"/>
              </a:rPr>
              <a:t>表示 </a:t>
            </a:r>
            <a:r>
              <a:rPr lang="en-US" altLang="zh-CN" sz="2000" b="1" dirty="0" smtClean="0">
                <a:latin typeface="+mn-ea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latin typeface="+mn-ea"/>
                <a:cs typeface="Arial Unicode MS" pitchFamily="34" charset="-122"/>
              </a:rPr>
              <a:t>∵形</a:t>
            </a:r>
            <a:r>
              <a:rPr lang="zh-CN" altLang="en-US" sz="2000" b="1" spc="-50" dirty="0" smtClean="0">
                <a:latin typeface="+mn-ea"/>
                <a:cs typeface="Arial Unicode MS" pitchFamily="34" charset="-122"/>
              </a:rPr>
              <a:t>成方法</a:t>
            </a:r>
            <a:r>
              <a:rPr lang="en-US" altLang="zh-CN" sz="2000" b="1" spc="-50" dirty="0" smtClean="0">
                <a:latin typeface="+mn-lt"/>
                <a:cs typeface="Arial Unicode MS" pitchFamily="34" charset="-122"/>
              </a:rPr>
              <a:t> </a:t>
            </a:r>
            <a:r>
              <a:rPr lang="en-US" altLang="zh-CN" sz="2000" b="1" i="1" spc="-50" dirty="0" smtClean="0">
                <a:latin typeface="+mn-lt"/>
              </a:rPr>
              <a:t>f</a:t>
            </a:r>
            <a:r>
              <a:rPr lang="en-US" altLang="zh-CN" sz="2000" b="1" i="1" spc="-50" baseline="-25000" dirty="0" smtClean="0">
                <a:latin typeface="+mn-lt"/>
              </a:rPr>
              <a:t> </a:t>
            </a:r>
            <a:r>
              <a:rPr lang="zh-CN" altLang="en-US" sz="2000" b="1" spc="-50" dirty="0" smtClean="0">
                <a:latin typeface="宋体" pitchFamily="2" charset="-122"/>
              </a:rPr>
              <a:t>与</a:t>
            </a:r>
            <a:r>
              <a:rPr lang="zh-CN" altLang="en-US" sz="2000" b="1" spc="-50" dirty="0">
                <a:latin typeface="宋体" pitchFamily="2" charset="-122"/>
              </a:rPr>
              <a:t>当前</a:t>
            </a:r>
            <a:r>
              <a:rPr lang="zh-CN" altLang="en-US" sz="2000" b="1" spc="-50" dirty="0" smtClean="0">
                <a:latin typeface="宋体" pitchFamily="2" charset="-122"/>
              </a:rPr>
              <a:t>指令内容有关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</p:txBody>
      </p:sp>
      <p:sp>
        <p:nvSpPr>
          <p:cNvPr id="241790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107"/>
          <p:cNvSpPr txBox="1">
            <a:spLocks noChangeArrowheads="1"/>
          </p:cNvSpPr>
          <p:nvPr/>
        </p:nvSpPr>
        <p:spPr bwMode="auto">
          <a:xfrm>
            <a:off x="3059832" y="3623657"/>
            <a:ext cx="57606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隐含，直接、相对等，稍后讨论</a:t>
            </a:r>
            <a:endParaRPr lang="zh-CN" altLang="en-US" b="1" dirty="0"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5148064" y="3068960"/>
            <a:ext cx="1080120" cy="20607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5" name="Text Box 107"/>
          <p:cNvSpPr txBox="1">
            <a:spLocks noChangeArrowheads="1"/>
          </p:cNvSpPr>
          <p:nvPr/>
        </p:nvSpPr>
        <p:spPr bwMode="auto">
          <a:xfrm>
            <a:off x="3636589" y="5445224"/>
            <a:ext cx="525589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指令译码</a:t>
            </a:r>
            <a:r>
              <a:rPr lang="zh-CN" altLang="en-US" b="1" dirty="0" smtClean="0">
                <a:latin typeface="宋体" pitchFamily="2" charset="-122"/>
              </a:rPr>
              <a:t>阶段，</a:t>
            </a:r>
            <a:r>
              <a:rPr lang="zh-CN" altLang="en-US" b="1" dirty="0">
                <a:latin typeface="宋体" pitchFamily="2" charset="-122"/>
              </a:rPr>
              <a:t>通过</a:t>
            </a:r>
            <a:r>
              <a:rPr lang="zh-CN" altLang="en-US" b="1" u="sng" dirty="0" smtClean="0">
                <a:latin typeface="宋体" pitchFamily="2" charset="-122"/>
              </a:rPr>
              <a:t>操作码等</a:t>
            </a:r>
            <a:r>
              <a:rPr lang="zh-CN" altLang="en-US" b="1" dirty="0" smtClean="0">
                <a:latin typeface="宋体" pitchFamily="2" charset="-122"/>
              </a:rPr>
              <a:t>区分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6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Text Box 107"/>
          <p:cNvSpPr txBox="1">
            <a:spLocks noChangeArrowheads="1"/>
          </p:cNvSpPr>
          <p:nvPr/>
        </p:nvSpPr>
        <p:spPr bwMode="auto">
          <a:xfrm>
            <a:off x="179513" y="4077072"/>
            <a:ext cx="87129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指令地址计算时机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spc="-100" dirty="0" smtClean="0">
                <a:latin typeface="宋体" pitchFamily="2" charset="-122"/>
              </a:rPr>
              <a:t>取指时</a:t>
            </a:r>
            <a:r>
              <a:rPr lang="zh-CN" altLang="en-US" b="1" spc="-100" dirty="0" smtClean="0">
                <a:latin typeface="宋体" pitchFamily="2" charset="-122"/>
              </a:rPr>
              <a:t>实现</a:t>
            </a:r>
            <a:r>
              <a:rPr lang="en-US" altLang="zh-CN" b="1" spc="-100" dirty="0" smtClean="0">
                <a:latin typeface="宋体" pitchFamily="2" charset="-122"/>
              </a:rPr>
              <a:t>PC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b="1" spc="-100" dirty="0" smtClean="0">
                <a:latin typeface="宋体" pitchFamily="2" charset="-122"/>
              </a:rPr>
              <a:t>(</a:t>
            </a:r>
            <a:r>
              <a:rPr lang="en-US" altLang="zh-CN" b="1" spc="-100" dirty="0">
                <a:latin typeface="宋体" pitchFamily="2" charset="-122"/>
              </a:rPr>
              <a:t>PC)</a:t>
            </a:r>
            <a:r>
              <a:rPr lang="zh-CN" altLang="en-US" b="1" spc="-100" dirty="0">
                <a:latin typeface="宋体" pitchFamily="2" charset="-122"/>
              </a:rPr>
              <a:t>＋</a:t>
            </a:r>
            <a:r>
              <a:rPr lang="en-US" altLang="zh-CN" spc="-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spc="-100" dirty="0">
                <a:latin typeface="宋体" pitchFamily="2" charset="-122"/>
              </a:rPr>
              <a:t>1</a:t>
            </a:r>
            <a:r>
              <a:rPr lang="en-US" altLang="zh-CN" spc="-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                        </a:t>
            </a:r>
            <a:r>
              <a:rPr lang="zh-CN" altLang="en-US" b="1" u="sng" spc="-100" dirty="0" smtClean="0">
                <a:latin typeface="宋体" pitchFamily="2" charset="-122"/>
              </a:rPr>
              <a:t>执行时</a:t>
            </a:r>
            <a:r>
              <a:rPr lang="zh-CN" altLang="en-US" b="1" spc="-100" dirty="0" smtClean="0">
                <a:latin typeface="宋体" pitchFamily="2" charset="-122"/>
              </a:rPr>
              <a:t>可能实现</a:t>
            </a:r>
            <a:r>
              <a:rPr lang="en-US" altLang="zh-CN" b="1" spc="-100" dirty="0" smtClean="0">
                <a:latin typeface="宋体" pitchFamily="2" charset="-122"/>
              </a:rPr>
              <a:t>PC</a:t>
            </a:r>
            <a:r>
              <a:rPr lang="zh-CN" altLang="en-US" b="1" spc="-100" dirty="0">
                <a:latin typeface="宋体" pitchFamily="2" charset="-122"/>
              </a:rPr>
              <a:t>←</a:t>
            </a:r>
            <a:r>
              <a:rPr lang="en-US" altLang="zh-CN" b="1" spc="-100" dirty="0" smtClean="0">
                <a:latin typeface="宋体" pitchFamily="2" charset="-122"/>
              </a:rPr>
              <a:t>(IR)</a:t>
            </a:r>
            <a:r>
              <a:rPr lang="zh-CN" altLang="en-US" b="1" spc="-100" dirty="0" smtClean="0">
                <a:latin typeface="宋体" pitchFamily="2" charset="-122"/>
              </a:rPr>
              <a:t>计算结果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地址形成方法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i="1" dirty="0" smtClean="0">
                <a:latin typeface="+mn-lt"/>
              </a:rPr>
              <a:t>f </a:t>
            </a: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有关时，注意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＝指令地址＋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71" grpId="0"/>
      <p:bldP spid="241772" grpId="0"/>
      <p:bldP spid="44" grpId="0"/>
      <p:bldP spid="4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13" name="Text Box 29"/>
          <p:cNvSpPr txBox="1">
            <a:spLocks noChangeArrowheads="1"/>
          </p:cNvSpPr>
          <p:nvPr/>
        </p:nvSpPr>
        <p:spPr bwMode="auto">
          <a:xfrm>
            <a:off x="179388" y="227704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立即寻址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Immediate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放在</a:t>
            </a:r>
            <a:r>
              <a:rPr lang="zh-CN" altLang="en-US" b="1" u="sng" dirty="0" smtClean="0">
                <a:latin typeface="宋体" pitchFamily="2" charset="-122"/>
              </a:rPr>
              <a:t>指令</a:t>
            </a:r>
            <a:r>
              <a:rPr lang="en-US" altLang="zh-CN" b="1" u="sng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中，地址参数为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本身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不是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5634" name="Text Box 50"/>
          <p:cNvSpPr txBox="1">
            <a:spLocks noChangeArrowheads="1"/>
          </p:cNvSpPr>
          <p:nvPr/>
        </p:nvSpPr>
        <p:spPr bwMode="auto">
          <a:xfrm>
            <a:off x="179388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Register A</a:t>
            </a:r>
            <a:r>
              <a:rPr lang="en-US" altLang="zh-CN" sz="2000" dirty="0" smtClean="0">
                <a:solidFill>
                  <a:srgbClr val="FF3399"/>
                </a:solidFill>
              </a:rPr>
              <a:t>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latin typeface="宋体" pitchFamily="2" charset="-122"/>
              </a:rPr>
              <a:t>数据</a:t>
            </a:r>
            <a:r>
              <a:rPr lang="en-US" altLang="zh-CN" b="1" u="sng" dirty="0" smtClean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为数据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95667" name="Group 83"/>
          <p:cNvGrpSpPr>
            <a:grpSpLocks/>
          </p:cNvGrpSpPr>
          <p:nvPr/>
        </p:nvGrpSpPr>
        <p:grpSpPr bwMode="auto">
          <a:xfrm>
            <a:off x="1331640" y="3284910"/>
            <a:ext cx="2951164" cy="792162"/>
            <a:chOff x="930" y="2251"/>
            <a:chExt cx="1859" cy="499"/>
          </a:xfrm>
        </p:grpSpPr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1565" y="2251"/>
              <a:ext cx="1224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F1     </a:t>
              </a:r>
              <a:r>
                <a:rPr lang="en-US" altLang="zh-CN" sz="2000" b="1" dirty="0" err="1" smtClean="0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15" name="Text Box 31"/>
            <p:cNvSpPr txBox="1">
              <a:spLocks noChangeArrowheads="1"/>
            </p:cNvSpPr>
            <p:nvPr/>
          </p:nvSpPr>
          <p:spPr bwMode="auto">
            <a:xfrm>
              <a:off x="930" y="2251"/>
              <a:ext cx="635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5616" name="Line 32"/>
            <p:cNvSpPr>
              <a:spLocks noChangeShapeType="1"/>
            </p:cNvSpPr>
            <p:nvPr/>
          </p:nvSpPr>
          <p:spPr bwMode="auto">
            <a:xfrm>
              <a:off x="1791" y="225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8" name="Text Box 34"/>
            <p:cNvSpPr txBox="1">
              <a:spLocks noChangeArrowheads="1"/>
            </p:cNvSpPr>
            <p:nvPr/>
          </p:nvSpPr>
          <p:spPr bwMode="auto">
            <a:xfrm>
              <a:off x="945" y="2523"/>
              <a:ext cx="84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err="1" smtClean="0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65" name="AutoShape 81"/>
            <p:cNvSpPr>
              <a:spLocks/>
            </p:cNvSpPr>
            <p:nvPr/>
          </p:nvSpPr>
          <p:spPr bwMode="auto">
            <a:xfrm rot="5400000">
              <a:off x="2273" y="2005"/>
              <a:ext cx="43" cy="989"/>
            </a:xfrm>
            <a:prstGeom prst="rightBrace">
              <a:avLst>
                <a:gd name="adj1" fmla="val 193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66" name="Text Box 82"/>
            <p:cNvSpPr txBox="1">
              <a:spLocks noChangeArrowheads="1"/>
            </p:cNvSpPr>
            <p:nvPr/>
          </p:nvSpPr>
          <p:spPr bwMode="auto">
            <a:xfrm>
              <a:off x="2064" y="2523"/>
              <a:ext cx="54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操作数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331640" y="5013176"/>
            <a:ext cx="4506919" cy="1216412"/>
            <a:chOff x="1476376" y="5212984"/>
            <a:chExt cx="4506919" cy="1216412"/>
          </a:xfrm>
        </p:grpSpPr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2484438" y="5283216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F2  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498976" y="5565796"/>
              <a:ext cx="1223963" cy="8636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286248" y="5212984"/>
              <a:ext cx="1697047" cy="3528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4498976" y="585313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4498976" y="614205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7"/>
            <p:cNvSpPr>
              <a:spLocks noChangeShapeType="1"/>
            </p:cNvSpPr>
            <p:nvPr/>
          </p:nvSpPr>
          <p:spPr bwMode="auto">
            <a:xfrm>
              <a:off x="3203576" y="5997596"/>
              <a:ext cx="12969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3275013" y="5641996"/>
              <a:ext cx="1081088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1476376" y="5283216"/>
              <a:ext cx="1008063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2843213" y="5283216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1476376" y="5925192"/>
              <a:ext cx="1368425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rot="5400000">
              <a:off x="3035289" y="5822173"/>
              <a:ext cx="35719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线形标注 1 56"/>
          <p:cNvSpPr/>
          <p:nvPr/>
        </p:nvSpPr>
        <p:spPr bwMode="auto">
          <a:xfrm>
            <a:off x="4932040" y="3429028"/>
            <a:ext cx="3672707" cy="367736"/>
          </a:xfrm>
          <a:prstGeom prst="borderCallout1">
            <a:avLst>
              <a:gd name="adj1" fmla="val 46996"/>
              <a:gd name="adj2" fmla="val -315"/>
              <a:gd name="adj3" fmla="val 25838"/>
              <a:gd name="adj4" fmla="val -14632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/>
              <a:t>为便于理解，均以</a:t>
            </a:r>
            <a:r>
              <a:rPr lang="zh-CN" altLang="en-US" sz="1800" b="1" dirty="0">
                <a:solidFill>
                  <a:srgbClr val="990099"/>
                </a:solidFill>
              </a:rPr>
              <a:t>单地址指令</a:t>
            </a:r>
            <a:r>
              <a:rPr lang="zh-CN" altLang="en-US" sz="1800" b="1" dirty="0"/>
              <a:t>为例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87624" y="1838152"/>
            <a:ext cx="7584903" cy="366712"/>
            <a:chOff x="659209" y="1484783"/>
            <a:chExt cx="7584903" cy="366712"/>
          </a:xfrm>
        </p:grpSpPr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691680" y="1484783"/>
              <a:ext cx="2879725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寻址方式</a:t>
              </a:r>
              <a:r>
                <a:rPr lang="zh-CN" altLang="en-US" sz="2000" b="1" dirty="0" smtClean="0">
                  <a:latin typeface="宋体" pitchFamily="2" charset="-122"/>
                </a:rPr>
                <a:t>位</a:t>
              </a:r>
              <a:r>
                <a:rPr lang="en-US" altLang="zh-CN" sz="2000" b="1" dirty="0" smtClean="0">
                  <a:latin typeface="宋体" pitchFamily="2" charset="-122"/>
                </a:rPr>
                <a:t>F  </a:t>
              </a:r>
              <a:r>
                <a:rPr lang="zh-CN" altLang="en-US" sz="2000" b="1" dirty="0" smtClean="0">
                  <a:latin typeface="宋体" pitchFamily="2" charset="-122"/>
                </a:rPr>
                <a:t>地址</a:t>
              </a:r>
              <a:r>
                <a:rPr lang="zh-CN" altLang="en-US" sz="2000" b="1" dirty="0">
                  <a:latin typeface="宋体" pitchFamily="2" charset="-122"/>
                </a:rPr>
                <a:t>参数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4690467" y="1491133"/>
              <a:ext cx="3553645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或</a:t>
              </a:r>
              <a:r>
                <a:rPr lang="en-US" altLang="zh-CN" sz="2000" b="1" dirty="0" smtClean="0"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latin typeface="宋体" pitchFamily="2" charset="-122"/>
                </a:rPr>
                <a:t>EA＝</a:t>
              </a:r>
              <a:r>
                <a:rPr lang="en-US" altLang="zh-CN" sz="2000" b="1" dirty="0" smtClean="0">
                  <a:latin typeface="+mn-lt"/>
                  <a:ea typeface="+mj-ea"/>
                </a:rPr>
                <a:t> </a:t>
              </a:r>
              <a:r>
                <a:rPr lang="en-US" altLang="zh-CN" sz="2000" b="1" i="1" dirty="0" smtClean="0">
                  <a:latin typeface="+mn-lt"/>
                </a:rPr>
                <a:t>f</a:t>
              </a:r>
              <a:r>
                <a:rPr lang="en-US" altLang="zh-CN" sz="2000" b="1" i="1" baseline="-25000" dirty="0" smtClean="0">
                  <a:latin typeface="+mn-lt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(F,</a:t>
              </a:r>
              <a:r>
                <a:rPr lang="zh-CN" altLang="en-US" sz="2000" b="1" dirty="0" smtClean="0">
                  <a:latin typeface="宋体" pitchFamily="2" charset="-122"/>
                </a:rPr>
                <a:t>地址参数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" name="Line 75"/>
            <p:cNvSpPr>
              <a:spLocks noChangeShapeType="1"/>
            </p:cNvSpPr>
            <p:nvPr/>
          </p:nvSpPr>
          <p:spPr bwMode="auto">
            <a:xfrm>
              <a:off x="3264893" y="1484783"/>
              <a:ext cx="3175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659209" y="1484784"/>
              <a:ext cx="1032471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地址码：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5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663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*寻址方式识别：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指令译码</a:t>
            </a:r>
            <a:r>
              <a:rPr lang="zh-CN" altLang="en-US" b="1" dirty="0">
                <a:latin typeface="宋体" pitchFamily="2" charset="-122"/>
              </a:rPr>
              <a:t>阶段，</a:t>
            </a:r>
            <a:r>
              <a:rPr lang="zh-CN" altLang="en-US" b="1" dirty="0" smtClean="0">
                <a:latin typeface="宋体" pitchFamily="2" charset="-122"/>
              </a:rPr>
              <a:t>通过</a:t>
            </a:r>
            <a:r>
              <a:rPr lang="zh-CN" altLang="en-US" b="1" u="sng" dirty="0" smtClean="0">
                <a:latin typeface="宋体" pitchFamily="2" charset="-122"/>
              </a:rPr>
              <a:t>地址码</a:t>
            </a:r>
            <a:r>
              <a:rPr lang="zh-CN" altLang="en-US" b="1" dirty="0" smtClean="0">
                <a:latin typeface="宋体" pitchFamily="2" charset="-122"/>
              </a:rPr>
              <a:t>区分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*地址码的组成：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同一</a:t>
            </a:r>
            <a:r>
              <a:rPr lang="en-US" altLang="zh-CN" sz="2000" b="1" dirty="0" smtClean="0">
                <a:latin typeface="+mn-ea"/>
                <a:ea typeface="+mn-ea"/>
              </a:rPr>
              <a:t>OPD</a:t>
            </a:r>
            <a:r>
              <a:rPr lang="zh-CN" altLang="en-US" sz="2000" b="1" dirty="0" smtClean="0">
                <a:latin typeface="+mn-ea"/>
                <a:ea typeface="+mn-ea"/>
              </a:rPr>
              <a:t>可能有</a:t>
            </a:r>
            <a:r>
              <a:rPr lang="zh-CN" altLang="en-US" sz="2000" b="1" u="sng" dirty="0" smtClean="0">
                <a:latin typeface="+mn-ea"/>
                <a:ea typeface="+mn-ea"/>
              </a:rPr>
              <a:t>多种</a:t>
            </a:r>
            <a:r>
              <a:rPr lang="zh-CN" altLang="en-US" sz="2000" b="1" dirty="0" smtClean="0">
                <a:latin typeface="+mn-ea"/>
                <a:ea typeface="+mn-ea"/>
              </a:rPr>
              <a:t>寻址方式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4F1269AD-0063-47B6-BACB-68E0D4A7D6EB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3" grpId="0"/>
      <p:bldP spid="195634" grpId="0"/>
      <p:bldP spid="57" grpId="0" animBg="1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9AD-0063-47B6-BACB-68E0D4A7D6E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79388" y="365757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直接寻址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Direct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u="sng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中，</a:t>
            </a:r>
            <a:r>
              <a:rPr lang="zh-CN" altLang="en-US" b="1" dirty="0">
                <a:latin typeface="宋体" pitchFamily="2" charset="-122"/>
              </a:rPr>
              <a:t>地址参数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179388" y="2281976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间接寻址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Indirect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为存放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1913" y="3113190"/>
            <a:ext cx="5111751" cy="1246188"/>
            <a:chOff x="1331913" y="2924944"/>
            <a:chExt cx="5111751" cy="1246188"/>
          </a:xfrm>
        </p:grpSpPr>
        <p:sp>
          <p:nvSpPr>
            <p:cNvPr id="56" name="Text Box 72"/>
            <p:cNvSpPr txBox="1">
              <a:spLocks noChangeArrowheads="1"/>
            </p:cNvSpPr>
            <p:nvPr/>
          </p:nvSpPr>
          <p:spPr bwMode="auto">
            <a:xfrm>
              <a:off x="2555876" y="3071817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F4      A</a:t>
              </a: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3708401" y="3432180"/>
              <a:ext cx="6350" cy="57288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3708401" y="4005064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5076826" y="2924944"/>
              <a:ext cx="1081088" cy="311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4991101" y="3129732"/>
              <a:ext cx="0" cy="1035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6227764" y="3129732"/>
              <a:ext cx="0" cy="104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3779912" y="3674067"/>
              <a:ext cx="1008063" cy="3309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991101" y="3239269"/>
              <a:ext cx="1236663" cy="8604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ym typeface="Symbol"/>
                </a:rPr>
                <a:t></a:t>
              </a:r>
              <a:endParaRPr lang="en-US" altLang="zh-CN" sz="1800" b="1" dirty="0" smtClean="0"/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1331913" y="3667076"/>
              <a:ext cx="22764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M[A]</a:t>
              </a:r>
              <a:r>
                <a:rPr lang="zh-CN" altLang="en-US" sz="2000" b="1" dirty="0" smtClean="0"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r>
                <a:rPr lang="en-US" altLang="zh-CN" sz="2000" b="1" dirty="0" smtClean="0">
                  <a:sym typeface="Symbol"/>
                </a:rPr>
                <a:t></a:t>
              </a:r>
              <a:endParaRPr lang="en-US" altLang="zh-CN" sz="2000" b="1" dirty="0"/>
            </a:p>
          </p:txBody>
        </p:sp>
        <p:sp>
          <p:nvSpPr>
            <p:cNvPr id="54" name="Text Box 70"/>
            <p:cNvSpPr txBox="1">
              <a:spLocks noChangeArrowheads="1"/>
            </p:cNvSpPr>
            <p:nvPr/>
          </p:nvSpPr>
          <p:spPr bwMode="auto">
            <a:xfrm>
              <a:off x="1527176" y="3071817"/>
              <a:ext cx="1028700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5" name="Line 71"/>
            <p:cNvSpPr>
              <a:spLocks noChangeShapeType="1"/>
            </p:cNvSpPr>
            <p:nvPr/>
          </p:nvSpPr>
          <p:spPr bwMode="auto">
            <a:xfrm>
              <a:off x="2916238" y="307181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8"/>
            <p:cNvSpPr>
              <a:spLocks noChangeShapeType="1"/>
            </p:cNvSpPr>
            <p:nvPr/>
          </p:nvSpPr>
          <p:spPr bwMode="auto">
            <a:xfrm>
              <a:off x="5003801" y="352660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5003801" y="380283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1"/>
            <p:cNvSpPr>
              <a:spLocks noChangeShapeType="1"/>
            </p:cNvSpPr>
            <p:nvPr/>
          </p:nvSpPr>
          <p:spPr bwMode="auto">
            <a:xfrm>
              <a:off x="6083301" y="395523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82"/>
            <p:cNvSpPr>
              <a:spLocks noChangeShapeType="1"/>
            </p:cNvSpPr>
            <p:nvPr/>
          </p:nvSpPr>
          <p:spPr bwMode="auto">
            <a:xfrm>
              <a:off x="6443664" y="3383732"/>
              <a:ext cx="0" cy="5715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83"/>
            <p:cNvSpPr>
              <a:spLocks noChangeShapeType="1"/>
            </p:cNvSpPr>
            <p:nvPr/>
          </p:nvSpPr>
          <p:spPr bwMode="auto">
            <a:xfrm flipH="1">
              <a:off x="6227764" y="3383732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80"/>
          <p:cNvSpPr txBox="1">
            <a:spLocks noChangeArrowheads="1"/>
          </p:cNvSpPr>
          <p:nvPr/>
        </p:nvSpPr>
        <p:spPr bwMode="auto">
          <a:xfrm>
            <a:off x="179388" y="4254189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寄存器间接寻址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Register Indirect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中，地址参数为存放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的地址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57290" y="1278203"/>
            <a:ext cx="6000792" cy="1070677"/>
            <a:chOff x="1357290" y="1196752"/>
            <a:chExt cx="6000792" cy="1070677"/>
          </a:xfrm>
        </p:grpSpPr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4991111" y="1484784"/>
              <a:ext cx="1236652" cy="78264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7" name="Text Box 66"/>
            <p:cNvSpPr txBox="1">
              <a:spLocks noChangeArrowheads="1"/>
            </p:cNvSpPr>
            <p:nvPr/>
          </p:nvSpPr>
          <p:spPr bwMode="auto">
            <a:xfrm>
              <a:off x="2533669" y="1277930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F3      A</a:t>
              </a: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6386532" y="1553050"/>
              <a:ext cx="971550" cy="642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3705228" y="1988840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5072066" y="1196752"/>
              <a:ext cx="1081088" cy="2613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5000628" y="176735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4991111" y="205310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27"/>
            <p:cNvSpPr>
              <a:spLocks/>
            </p:cNvSpPr>
            <p:nvPr/>
          </p:nvSpPr>
          <p:spPr bwMode="auto">
            <a:xfrm>
              <a:off x="6286512" y="1484784"/>
              <a:ext cx="71438" cy="782645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3794144" y="1635120"/>
              <a:ext cx="10080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525607" y="1277930"/>
              <a:ext cx="10080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2894032" y="1277930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68"/>
            <p:cNvSpPr txBox="1">
              <a:spLocks noChangeArrowheads="1"/>
            </p:cNvSpPr>
            <p:nvPr/>
          </p:nvSpPr>
          <p:spPr bwMode="auto">
            <a:xfrm>
              <a:off x="1357290" y="1772493"/>
              <a:ext cx="15843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rot="5400000">
              <a:off x="3535355" y="1813715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331640" y="5223474"/>
            <a:ext cx="7598078" cy="1085846"/>
            <a:chOff x="1290304" y="3211514"/>
            <a:chExt cx="7598078" cy="1085846"/>
          </a:xfrm>
        </p:grpSpPr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2508228" y="3211514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F5  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143240" y="3929066"/>
              <a:ext cx="135732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rot="5400000">
              <a:off x="2964645" y="3750471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4479924" y="3571876"/>
              <a:ext cx="1223962" cy="72548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4367834" y="3267908"/>
              <a:ext cx="1458974" cy="3036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地址寄存器组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6" name="Line 100"/>
            <p:cNvSpPr>
              <a:spLocks noChangeShapeType="1"/>
            </p:cNvSpPr>
            <p:nvPr/>
          </p:nvSpPr>
          <p:spPr bwMode="auto">
            <a:xfrm>
              <a:off x="4479924" y="378619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1"/>
            <p:cNvSpPr>
              <a:spLocks noChangeShapeType="1"/>
            </p:cNvSpPr>
            <p:nvPr/>
          </p:nvSpPr>
          <p:spPr bwMode="auto">
            <a:xfrm>
              <a:off x="4479924" y="408146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06"/>
            <p:cNvSpPr txBox="1">
              <a:spLocks noChangeArrowheads="1"/>
            </p:cNvSpPr>
            <p:nvPr/>
          </p:nvSpPr>
          <p:spPr bwMode="auto">
            <a:xfrm>
              <a:off x="3206748" y="3578222"/>
              <a:ext cx="1079500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89" name="Text Box 107"/>
            <p:cNvSpPr txBox="1">
              <a:spLocks noChangeArrowheads="1"/>
            </p:cNvSpPr>
            <p:nvPr/>
          </p:nvSpPr>
          <p:spPr bwMode="auto">
            <a:xfrm>
              <a:off x="1500166" y="3211514"/>
              <a:ext cx="1008062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90" name="Line 108"/>
            <p:cNvSpPr>
              <a:spLocks noChangeShapeType="1"/>
            </p:cNvSpPr>
            <p:nvPr/>
          </p:nvSpPr>
          <p:spPr bwMode="auto">
            <a:xfrm>
              <a:off x="2868591" y="3211514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1290304" y="3930701"/>
              <a:ext cx="1757674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3" name="Text Box 117"/>
            <p:cNvSpPr txBox="1">
              <a:spLocks noChangeArrowheads="1"/>
            </p:cNvSpPr>
            <p:nvPr/>
          </p:nvSpPr>
          <p:spPr bwMode="auto">
            <a:xfrm>
              <a:off x="7808881" y="3640142"/>
              <a:ext cx="1079501" cy="6334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120"/>
            <p:cNvSpPr txBox="1">
              <a:spLocks noChangeArrowheads="1"/>
            </p:cNvSpPr>
            <p:nvPr/>
          </p:nvSpPr>
          <p:spPr bwMode="auto">
            <a:xfrm>
              <a:off x="6511928" y="3250421"/>
              <a:ext cx="1081087" cy="3214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5" name="Line 123"/>
            <p:cNvSpPr>
              <a:spLocks noChangeShapeType="1"/>
            </p:cNvSpPr>
            <p:nvPr/>
          </p:nvSpPr>
          <p:spPr bwMode="auto">
            <a:xfrm>
              <a:off x="6440490" y="3794122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24"/>
            <p:cNvSpPr>
              <a:spLocks noChangeShapeType="1"/>
            </p:cNvSpPr>
            <p:nvPr/>
          </p:nvSpPr>
          <p:spPr bwMode="auto">
            <a:xfrm>
              <a:off x="6440490" y="408146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25"/>
            <p:cNvSpPr txBox="1">
              <a:spLocks noChangeArrowheads="1"/>
            </p:cNvSpPr>
            <p:nvPr/>
          </p:nvSpPr>
          <p:spPr bwMode="auto">
            <a:xfrm>
              <a:off x="6440490" y="3571876"/>
              <a:ext cx="1223962" cy="72548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8" name="AutoShape 126"/>
            <p:cNvSpPr>
              <a:spLocks/>
            </p:cNvSpPr>
            <p:nvPr/>
          </p:nvSpPr>
          <p:spPr bwMode="auto">
            <a:xfrm>
              <a:off x="7726374" y="3571876"/>
              <a:ext cx="71438" cy="725484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511796" y="3929066"/>
              <a:ext cx="92869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sp>
        <p:nvSpPr>
          <p:cNvPr id="101" name="AutoShape 35"/>
          <p:cNvSpPr>
            <a:spLocks noChangeArrowheads="1"/>
          </p:cNvSpPr>
          <p:nvPr/>
        </p:nvSpPr>
        <p:spPr bwMode="auto">
          <a:xfrm>
            <a:off x="6929454" y="3216761"/>
            <a:ext cx="1963026" cy="572279"/>
          </a:xfrm>
          <a:prstGeom prst="wedgeRectCallout">
            <a:avLst>
              <a:gd name="adj1" fmla="val -80199"/>
              <a:gd name="adj2" fmla="val -60677"/>
            </a:avLst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1800" b="1" dirty="0" smtClean="0">
                <a:latin typeface="宋体" pitchFamily="2" charset="-122"/>
              </a:rPr>
              <a:t>因需要访存，很少使用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适用于</a:t>
            </a:r>
            <a:r>
              <a:rPr lang="en-US" altLang="zh-CN" sz="1800" b="1" dirty="0" smtClean="0">
                <a:latin typeface="宋体" pitchFamily="2" charset="-122"/>
              </a:rPr>
              <a:t>**p)</a:t>
            </a:r>
            <a:endParaRPr lang="zh-CN" altLang="en-US" sz="1800" b="1" dirty="0"/>
          </a:p>
        </p:txBody>
      </p:sp>
      <p:sp>
        <p:nvSpPr>
          <p:cNvPr id="103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5936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1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8" name="AutoShape 35"/>
          <p:cNvSpPr>
            <a:spLocks noChangeArrowheads="1"/>
          </p:cNvSpPr>
          <p:nvPr/>
        </p:nvSpPr>
        <p:spPr bwMode="auto">
          <a:xfrm>
            <a:off x="7081854" y="2352665"/>
            <a:ext cx="1847864" cy="572279"/>
          </a:xfrm>
          <a:prstGeom prst="wedgeRectCallout">
            <a:avLst>
              <a:gd name="adj1" fmla="val -64672"/>
              <a:gd name="adj2" fmla="val -62341"/>
            </a:avLst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1800" b="1" dirty="0" smtClean="0">
                <a:latin typeface="宋体" pitchFamily="2" charset="-122"/>
              </a:rPr>
              <a:t>不是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zh-CN" altLang="en-US" sz="1800" b="1" dirty="0" smtClean="0">
                <a:latin typeface="宋体" pitchFamily="2" charset="-122"/>
              </a:rPr>
              <a:t>寻址方式可用于指令寻址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3" grpId="0"/>
      <p:bldP spid="10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1DC2-E00C-42B9-BF3F-7D679382E621}" type="slidenum">
              <a:rPr lang="en-US" altLang="zh-CN"/>
              <a:pPr/>
              <a:t>26</a:t>
            </a:fld>
            <a:endParaRPr lang="en-US" altLang="zh-CN" dirty="0"/>
          </a:p>
        </p:txBody>
      </p:sp>
      <p:sp>
        <p:nvSpPr>
          <p:cNvPr id="132363" name="AutoShape 2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365" name="AutoShape 26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5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(6)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变址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Indexing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</a:t>
            </a:r>
            <a:r>
              <a:rPr lang="zh-CN" altLang="en-US" b="1" dirty="0" smtClean="0">
                <a:latin typeface="宋体" pitchFamily="2" charset="-122"/>
              </a:rPr>
              <a:t>变址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号及形式地址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基准地址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331640" y="1340768"/>
            <a:ext cx="7632973" cy="1229784"/>
            <a:chOff x="1331640" y="1260780"/>
            <a:chExt cx="7632973" cy="1229784"/>
          </a:xfrm>
        </p:grpSpPr>
        <p:sp>
          <p:nvSpPr>
            <p:cNvPr id="100" name="Text Box 100"/>
            <p:cNvSpPr txBox="1">
              <a:spLocks noChangeArrowheads="1"/>
            </p:cNvSpPr>
            <p:nvPr/>
          </p:nvSpPr>
          <p:spPr bwMode="auto">
            <a:xfrm>
              <a:off x="6372225" y="1626964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Text Box 86"/>
            <p:cNvSpPr txBox="1">
              <a:spLocks noChangeArrowheads="1"/>
            </p:cNvSpPr>
            <p:nvPr/>
          </p:nvSpPr>
          <p:spPr bwMode="auto">
            <a:xfrm>
              <a:off x="2339702" y="1403655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F6 </a:t>
              </a:r>
              <a:r>
                <a:rPr lang="en-US" altLang="zh-CN" sz="2000" b="1" spc="-300" dirty="0" err="1" smtClean="0">
                  <a:latin typeface="宋体" pitchFamily="2" charset="-122"/>
                </a:rPr>
                <a:t>I</a:t>
              </a:r>
              <a:r>
                <a:rPr lang="en-US" altLang="zh-CN" sz="2000" b="1" dirty="0" err="1" smtClean="0">
                  <a:latin typeface="宋体" pitchFamily="2" charset="-122"/>
                </a:rPr>
                <a:t>j</a:t>
              </a:r>
              <a:r>
                <a:rPr lang="en-US" altLang="zh-CN" sz="2000" b="1" dirty="0" smtClean="0">
                  <a:latin typeface="宋体" pitchFamily="2" charset="-122"/>
                </a:rPr>
                <a:t>    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2" name="Line 85"/>
            <p:cNvSpPr>
              <a:spLocks noChangeShapeType="1"/>
            </p:cNvSpPr>
            <p:nvPr/>
          </p:nvSpPr>
          <p:spPr bwMode="auto">
            <a:xfrm>
              <a:off x="2720702" y="140365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H="1">
              <a:off x="7667625" y="1776189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88"/>
            <p:cNvSpPr txBox="1">
              <a:spLocks noChangeArrowheads="1"/>
            </p:cNvSpPr>
            <p:nvPr/>
          </p:nvSpPr>
          <p:spPr bwMode="auto">
            <a:xfrm>
              <a:off x="1476375" y="2132856"/>
              <a:ext cx="21955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Ij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5" name="Oval 89"/>
            <p:cNvSpPr>
              <a:spLocks noChangeArrowheads="1"/>
            </p:cNvSpPr>
            <p:nvPr/>
          </p:nvSpPr>
          <p:spPr bwMode="auto">
            <a:xfrm>
              <a:off x="5722938" y="1914302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>
              <a:off x="5795963" y="2057177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>
              <a:off x="5867400" y="1985739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5867400" y="1262368"/>
              <a:ext cx="0" cy="6551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93"/>
            <p:cNvSpPr txBox="1">
              <a:spLocks noChangeArrowheads="1"/>
            </p:cNvSpPr>
            <p:nvPr/>
          </p:nvSpPr>
          <p:spPr bwMode="auto">
            <a:xfrm>
              <a:off x="1331640" y="1403655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10" name="Text Box 94"/>
            <p:cNvSpPr txBox="1">
              <a:spLocks noChangeArrowheads="1"/>
            </p:cNvSpPr>
            <p:nvPr/>
          </p:nvSpPr>
          <p:spPr bwMode="auto">
            <a:xfrm>
              <a:off x="7669213" y="1914302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</p:txBody>
        </p:sp>
        <p:sp>
          <p:nvSpPr>
            <p:cNvPr id="111" name="Text Box 95"/>
            <p:cNvSpPr txBox="1">
              <a:spLocks noChangeArrowheads="1"/>
            </p:cNvSpPr>
            <p:nvPr/>
          </p:nvSpPr>
          <p:spPr bwMode="auto">
            <a:xfrm>
              <a:off x="6445250" y="1338039"/>
              <a:ext cx="1081088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6372225" y="191430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9"/>
            <p:cNvSpPr>
              <a:spLocks noChangeShapeType="1"/>
            </p:cNvSpPr>
            <p:nvPr/>
          </p:nvSpPr>
          <p:spPr bwMode="auto">
            <a:xfrm>
              <a:off x="6372225" y="220163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101"/>
            <p:cNvSpPr>
              <a:spLocks/>
            </p:cNvSpPr>
            <p:nvPr/>
          </p:nvSpPr>
          <p:spPr bwMode="auto">
            <a:xfrm>
              <a:off x="7596188" y="1626964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4210050" y="1628552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变址值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4089400" y="1299939"/>
              <a:ext cx="15255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变址寄存器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</a:p>
          </p:txBody>
        </p:sp>
        <p:sp>
          <p:nvSpPr>
            <p:cNvPr id="117" name="Line 104"/>
            <p:cNvSpPr>
              <a:spLocks noChangeShapeType="1"/>
            </p:cNvSpPr>
            <p:nvPr/>
          </p:nvSpPr>
          <p:spPr bwMode="auto">
            <a:xfrm>
              <a:off x="4210050" y="188731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05"/>
            <p:cNvSpPr>
              <a:spLocks noChangeShapeType="1"/>
            </p:cNvSpPr>
            <p:nvPr/>
          </p:nvSpPr>
          <p:spPr bwMode="auto">
            <a:xfrm>
              <a:off x="4210050" y="216512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5362575" y="2058764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V="1">
              <a:off x="3563938" y="1262368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V="1">
              <a:off x="3563938" y="1260780"/>
              <a:ext cx="23034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09"/>
            <p:cNvSpPr>
              <a:spLocks noChangeShapeType="1"/>
            </p:cNvSpPr>
            <p:nvPr/>
          </p:nvSpPr>
          <p:spPr bwMode="auto">
            <a:xfrm flipV="1">
              <a:off x="6011863" y="2058764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110"/>
            <p:cNvSpPr txBox="1">
              <a:spLocks noChangeArrowheads="1"/>
            </p:cNvSpPr>
            <p:nvPr/>
          </p:nvSpPr>
          <p:spPr bwMode="auto">
            <a:xfrm>
              <a:off x="8064500" y="1631727"/>
              <a:ext cx="90011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首地址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24" name="Line 111"/>
            <p:cNvSpPr>
              <a:spLocks noChangeShapeType="1"/>
            </p:cNvSpPr>
            <p:nvPr/>
          </p:nvSpPr>
          <p:spPr bwMode="auto">
            <a:xfrm>
              <a:off x="3060427" y="1405243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13"/>
            <p:cNvSpPr>
              <a:spLocks noChangeShapeType="1"/>
            </p:cNvSpPr>
            <p:nvPr/>
          </p:nvSpPr>
          <p:spPr bwMode="auto">
            <a:xfrm flipV="1">
              <a:off x="2915816" y="1764018"/>
              <a:ext cx="0" cy="29683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114"/>
            <p:cNvSpPr txBox="1">
              <a:spLocks noChangeArrowheads="1"/>
            </p:cNvSpPr>
            <p:nvPr/>
          </p:nvSpPr>
          <p:spPr bwMode="auto">
            <a:xfrm>
              <a:off x="3059113" y="1772816"/>
              <a:ext cx="11525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变址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 flipV="1">
              <a:off x="2915817" y="2060848"/>
              <a:ext cx="129582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179388" y="25926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*特点：</a:t>
            </a:r>
            <a:r>
              <a:rPr lang="zh-CN" altLang="en-US" b="1" dirty="0" smtClean="0">
                <a:latin typeface="宋体" pitchFamily="2" charset="-122"/>
              </a:rPr>
              <a:t>常用于</a:t>
            </a:r>
            <a:r>
              <a:rPr lang="zh-CN" altLang="en-US" b="1" u="sng" dirty="0" smtClean="0">
                <a:latin typeface="宋体" pitchFamily="2" charset="-122"/>
              </a:rPr>
              <a:t>数据块</a:t>
            </a:r>
            <a:r>
              <a:rPr lang="zh-CN" altLang="en-US" b="1" dirty="0" smtClean="0">
                <a:latin typeface="宋体" pitchFamily="2" charset="-122"/>
              </a:rPr>
              <a:t>访问，变址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常具有</a:t>
            </a:r>
            <a:r>
              <a:rPr lang="zh-CN" altLang="en-US" b="1" u="sng" dirty="0" smtClean="0">
                <a:latin typeface="宋体" pitchFamily="2" charset="-122"/>
              </a:rPr>
              <a:t>自动变址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29" name="Text Box 179"/>
          <p:cNvSpPr txBox="1">
            <a:spLocks noChangeArrowheads="1"/>
          </p:cNvSpPr>
          <p:nvPr/>
        </p:nvSpPr>
        <p:spPr bwMode="auto">
          <a:xfrm>
            <a:off x="179263" y="30614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(7)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基址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Base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为基址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号及形式地址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偏移地址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331640" y="4032778"/>
            <a:ext cx="7632973" cy="1202070"/>
            <a:chOff x="1331640" y="3955122"/>
            <a:chExt cx="7632973" cy="1202070"/>
          </a:xfrm>
        </p:grpSpPr>
        <p:sp>
          <p:nvSpPr>
            <p:cNvPr id="131" name="Text Box 229"/>
            <p:cNvSpPr txBox="1">
              <a:spLocks noChangeArrowheads="1"/>
            </p:cNvSpPr>
            <p:nvPr/>
          </p:nvSpPr>
          <p:spPr bwMode="auto">
            <a:xfrm>
              <a:off x="6372225" y="4293592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2" name="Text Box 214"/>
            <p:cNvSpPr txBox="1">
              <a:spLocks noChangeArrowheads="1"/>
            </p:cNvSpPr>
            <p:nvPr/>
          </p:nvSpPr>
          <p:spPr bwMode="auto">
            <a:xfrm>
              <a:off x="2339702" y="4097997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F7 </a:t>
              </a:r>
              <a:r>
                <a:rPr lang="en-US" altLang="zh-CN" sz="2000" b="1" spc="-300" dirty="0" err="1" smtClean="0">
                  <a:latin typeface="宋体" pitchFamily="2" charset="-122"/>
                </a:rPr>
                <a:t>B</a:t>
              </a:r>
              <a:r>
                <a:rPr lang="en-US" altLang="zh-CN" sz="2000" b="1" dirty="0" err="1" smtClean="0">
                  <a:latin typeface="宋体" pitchFamily="2" charset="-122"/>
                </a:rPr>
                <a:t>j</a:t>
              </a: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/>
                <a:t>     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3" name="Line 213"/>
            <p:cNvSpPr>
              <a:spLocks noChangeShapeType="1"/>
            </p:cNvSpPr>
            <p:nvPr/>
          </p:nvSpPr>
          <p:spPr bwMode="auto">
            <a:xfrm>
              <a:off x="2720702" y="409799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16"/>
            <p:cNvSpPr>
              <a:spLocks noChangeShapeType="1"/>
            </p:cNvSpPr>
            <p:nvPr/>
          </p:nvSpPr>
          <p:spPr bwMode="auto">
            <a:xfrm flipH="1">
              <a:off x="7667625" y="429359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Text Box 217"/>
            <p:cNvSpPr txBox="1">
              <a:spLocks noChangeArrowheads="1"/>
            </p:cNvSpPr>
            <p:nvPr/>
          </p:nvSpPr>
          <p:spPr bwMode="auto">
            <a:xfrm>
              <a:off x="1476375" y="4797152"/>
              <a:ext cx="23034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Bj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6" name="Oval 218"/>
            <p:cNvSpPr>
              <a:spLocks noChangeArrowheads="1"/>
            </p:cNvSpPr>
            <p:nvPr/>
          </p:nvSpPr>
          <p:spPr bwMode="auto">
            <a:xfrm>
              <a:off x="5795963" y="4581327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219"/>
            <p:cNvSpPr>
              <a:spLocks noChangeShapeType="1"/>
            </p:cNvSpPr>
            <p:nvPr/>
          </p:nvSpPr>
          <p:spPr bwMode="auto">
            <a:xfrm>
              <a:off x="5868988" y="4724202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20"/>
            <p:cNvSpPr>
              <a:spLocks noChangeShapeType="1"/>
            </p:cNvSpPr>
            <p:nvPr/>
          </p:nvSpPr>
          <p:spPr bwMode="auto">
            <a:xfrm>
              <a:off x="5940425" y="4652764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21"/>
            <p:cNvSpPr>
              <a:spLocks noChangeShapeType="1"/>
            </p:cNvSpPr>
            <p:nvPr/>
          </p:nvSpPr>
          <p:spPr bwMode="auto">
            <a:xfrm>
              <a:off x="5938838" y="3955122"/>
              <a:ext cx="1587" cy="6266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222"/>
            <p:cNvSpPr txBox="1">
              <a:spLocks noChangeArrowheads="1"/>
            </p:cNvSpPr>
            <p:nvPr/>
          </p:nvSpPr>
          <p:spPr bwMode="auto">
            <a:xfrm>
              <a:off x="1331640" y="4097996"/>
              <a:ext cx="1008063" cy="36195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41" name="Text Box 223"/>
            <p:cNvSpPr txBox="1">
              <a:spLocks noChangeArrowheads="1"/>
            </p:cNvSpPr>
            <p:nvPr/>
          </p:nvSpPr>
          <p:spPr bwMode="auto">
            <a:xfrm>
              <a:off x="7669213" y="4433292"/>
              <a:ext cx="1117600" cy="6381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2" name="Text Box 224"/>
            <p:cNvSpPr txBox="1">
              <a:spLocks noChangeArrowheads="1"/>
            </p:cNvSpPr>
            <p:nvPr/>
          </p:nvSpPr>
          <p:spPr bwMode="auto">
            <a:xfrm>
              <a:off x="6445250" y="4009430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3" name="Line 227"/>
            <p:cNvSpPr>
              <a:spLocks noChangeShapeType="1"/>
            </p:cNvSpPr>
            <p:nvPr/>
          </p:nvSpPr>
          <p:spPr bwMode="auto">
            <a:xfrm>
              <a:off x="6372225" y="4580930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28"/>
            <p:cNvSpPr>
              <a:spLocks noChangeShapeType="1"/>
            </p:cNvSpPr>
            <p:nvPr/>
          </p:nvSpPr>
          <p:spPr bwMode="auto">
            <a:xfrm>
              <a:off x="6372225" y="486826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AutoShape 230"/>
            <p:cNvSpPr>
              <a:spLocks/>
            </p:cNvSpPr>
            <p:nvPr/>
          </p:nvSpPr>
          <p:spPr bwMode="auto">
            <a:xfrm>
              <a:off x="7596188" y="4293592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Text Box 233"/>
            <p:cNvSpPr txBox="1">
              <a:spLocks noChangeArrowheads="1"/>
            </p:cNvSpPr>
            <p:nvPr/>
          </p:nvSpPr>
          <p:spPr bwMode="auto">
            <a:xfrm>
              <a:off x="4283075" y="4295577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基地址</a:t>
              </a: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47" name="Text Box 234"/>
            <p:cNvSpPr txBox="1">
              <a:spLocks noChangeArrowheads="1"/>
            </p:cNvSpPr>
            <p:nvPr/>
          </p:nvSpPr>
          <p:spPr bwMode="auto">
            <a:xfrm>
              <a:off x="4198938" y="3975596"/>
              <a:ext cx="14525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基址寄存器组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8" name="Line 235"/>
            <p:cNvSpPr>
              <a:spLocks noChangeShapeType="1"/>
            </p:cNvSpPr>
            <p:nvPr/>
          </p:nvSpPr>
          <p:spPr bwMode="auto">
            <a:xfrm>
              <a:off x="4283075" y="455275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36"/>
            <p:cNvSpPr>
              <a:spLocks noChangeShapeType="1"/>
            </p:cNvSpPr>
            <p:nvPr/>
          </p:nvSpPr>
          <p:spPr bwMode="auto">
            <a:xfrm>
              <a:off x="4283075" y="484008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37"/>
            <p:cNvSpPr>
              <a:spLocks noChangeShapeType="1"/>
            </p:cNvSpPr>
            <p:nvPr/>
          </p:nvSpPr>
          <p:spPr bwMode="auto">
            <a:xfrm flipV="1">
              <a:off x="5435600" y="4725789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38"/>
            <p:cNvSpPr>
              <a:spLocks noChangeShapeType="1"/>
            </p:cNvSpPr>
            <p:nvPr/>
          </p:nvSpPr>
          <p:spPr bwMode="auto">
            <a:xfrm flipV="1">
              <a:off x="3563888" y="3956710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39"/>
            <p:cNvSpPr>
              <a:spLocks noChangeShapeType="1"/>
            </p:cNvSpPr>
            <p:nvPr/>
          </p:nvSpPr>
          <p:spPr bwMode="auto">
            <a:xfrm>
              <a:off x="3563887" y="3955122"/>
              <a:ext cx="23765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0"/>
            <p:cNvSpPr>
              <a:spLocks noChangeShapeType="1"/>
            </p:cNvSpPr>
            <p:nvPr/>
          </p:nvSpPr>
          <p:spPr bwMode="auto">
            <a:xfrm flipV="1">
              <a:off x="6084888" y="4725789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241"/>
            <p:cNvSpPr txBox="1">
              <a:spLocks noChangeArrowheads="1"/>
            </p:cNvSpPr>
            <p:nvPr/>
          </p:nvSpPr>
          <p:spPr bwMode="auto">
            <a:xfrm>
              <a:off x="8027988" y="4149130"/>
              <a:ext cx="9366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基地址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55" name="Line 253"/>
            <p:cNvSpPr>
              <a:spLocks noChangeShapeType="1"/>
            </p:cNvSpPr>
            <p:nvPr/>
          </p:nvSpPr>
          <p:spPr bwMode="auto">
            <a:xfrm>
              <a:off x="3060427" y="409958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4"/>
            <p:cNvSpPr>
              <a:spLocks noChangeShapeType="1"/>
            </p:cNvSpPr>
            <p:nvPr/>
          </p:nvSpPr>
          <p:spPr bwMode="auto">
            <a:xfrm>
              <a:off x="2915816" y="4724450"/>
              <a:ext cx="1368847" cy="6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55"/>
            <p:cNvSpPr>
              <a:spLocks noChangeShapeType="1"/>
            </p:cNvSpPr>
            <p:nvPr/>
          </p:nvSpPr>
          <p:spPr bwMode="auto">
            <a:xfrm flipV="1">
              <a:off x="2915816" y="4458360"/>
              <a:ext cx="0" cy="2660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Text Box 256"/>
            <p:cNvSpPr txBox="1">
              <a:spLocks noChangeArrowheads="1"/>
            </p:cNvSpPr>
            <p:nvPr/>
          </p:nvSpPr>
          <p:spPr bwMode="auto">
            <a:xfrm>
              <a:off x="3132460" y="4437112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基址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</p:grpSp>
      <p:sp>
        <p:nvSpPr>
          <p:cNvPr id="159" name="Text Box 179"/>
          <p:cNvSpPr txBox="1">
            <a:spLocks noChangeArrowheads="1"/>
          </p:cNvSpPr>
          <p:nvPr/>
        </p:nvSpPr>
        <p:spPr bwMode="auto">
          <a:xfrm>
            <a:off x="179263" y="523484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*特点：</a:t>
            </a:r>
            <a:r>
              <a:rPr lang="zh-CN" altLang="en-US" b="1" dirty="0" smtClean="0">
                <a:latin typeface="宋体" pitchFamily="2" charset="-122"/>
              </a:rPr>
              <a:t>常用于</a:t>
            </a:r>
            <a:r>
              <a:rPr lang="zh-CN" altLang="en-US" b="1" u="sng" dirty="0" smtClean="0">
                <a:latin typeface="宋体" pitchFamily="2" charset="-122"/>
              </a:rPr>
              <a:t>段式存储管理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60" name="Text Box 118"/>
          <p:cNvSpPr txBox="1">
            <a:spLocks noChangeArrowheads="1"/>
          </p:cNvSpPr>
          <p:nvPr/>
        </p:nvSpPr>
        <p:spPr bwMode="auto">
          <a:xfrm>
            <a:off x="179263" y="5683314"/>
            <a:ext cx="88572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*说明：</a:t>
            </a:r>
            <a:r>
              <a:rPr lang="zh-CN" altLang="en-US" b="1" spc="-100" dirty="0" smtClean="0">
                <a:latin typeface="宋体" pitchFamily="2" charset="-122"/>
              </a:rPr>
              <a:t>基址</a:t>
            </a:r>
            <a:r>
              <a:rPr lang="en-US" altLang="zh-CN" b="1" spc="-100" dirty="0" smtClean="0">
                <a:latin typeface="宋体" pitchFamily="2" charset="-122"/>
              </a:rPr>
              <a:t>REG</a:t>
            </a:r>
            <a:r>
              <a:rPr lang="zh-CN" altLang="en-US" b="1" spc="-100" dirty="0" smtClean="0">
                <a:latin typeface="宋体" pitchFamily="2" charset="-122"/>
              </a:rPr>
              <a:t>组</a:t>
            </a:r>
            <a:r>
              <a:rPr lang="en-US" altLang="zh-CN" b="1" spc="-100" dirty="0" smtClean="0">
                <a:latin typeface="宋体" pitchFamily="2" charset="-122"/>
              </a:rPr>
              <a:t>/</a:t>
            </a:r>
            <a:r>
              <a:rPr lang="zh-CN" altLang="en-US" b="1" spc="-100" dirty="0" smtClean="0">
                <a:latin typeface="宋体" pitchFamily="2" charset="-122"/>
              </a:rPr>
              <a:t>变址</a:t>
            </a:r>
            <a:r>
              <a:rPr lang="en-US" altLang="zh-CN" b="1" spc="-100" dirty="0" smtClean="0">
                <a:latin typeface="宋体" pitchFamily="2" charset="-122"/>
              </a:rPr>
              <a:t>REG</a:t>
            </a:r>
            <a:r>
              <a:rPr lang="zh-CN" altLang="en-US" b="1" spc="-100" dirty="0" smtClean="0">
                <a:latin typeface="宋体" pitchFamily="2" charset="-122"/>
              </a:rPr>
              <a:t>组只有</a:t>
            </a:r>
            <a:r>
              <a:rPr lang="en-US" altLang="zh-CN" b="1" spc="-100" dirty="0" smtClean="0">
                <a:latin typeface="宋体" pitchFamily="2" charset="-122"/>
              </a:rPr>
              <a:t>1</a:t>
            </a:r>
            <a:r>
              <a:rPr lang="zh-CN" altLang="en-US" b="1" spc="-100" dirty="0" smtClean="0">
                <a:latin typeface="宋体" pitchFamily="2" charset="-122"/>
              </a:rPr>
              <a:t>个</a:t>
            </a:r>
            <a:r>
              <a:rPr lang="en-US" altLang="zh-CN" b="1" spc="-100" dirty="0" smtClean="0">
                <a:latin typeface="宋体" pitchFamily="2" charset="-122"/>
              </a:rPr>
              <a:t>REG</a:t>
            </a:r>
            <a:r>
              <a:rPr lang="zh-CN" altLang="en-US" b="1" spc="-100" dirty="0" smtClean="0">
                <a:latin typeface="宋体" pitchFamily="2" charset="-122"/>
              </a:rPr>
              <a:t>时，</a:t>
            </a:r>
            <a:r>
              <a:rPr lang="en-US" altLang="zh-CN" b="1" spc="-100" dirty="0" err="1" smtClean="0">
                <a:latin typeface="宋体" pitchFamily="2" charset="-122"/>
              </a:rPr>
              <a:t>Ij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err="1" smtClean="0">
                <a:latin typeface="宋体" pitchFamily="2" charset="-122"/>
              </a:rPr>
              <a:t>Bj</a:t>
            </a:r>
            <a:r>
              <a:rPr lang="zh-CN" altLang="en-US" b="1" spc="-100" dirty="0" smtClean="0">
                <a:latin typeface="宋体" pitchFamily="2" charset="-122"/>
              </a:rPr>
              <a:t>需隐式表示</a:t>
            </a:r>
            <a:endParaRPr lang="en-US" altLang="zh-CN" b="1" spc="-100" dirty="0">
              <a:latin typeface="宋体" pitchFamily="2" charset="-122"/>
            </a:endParaRPr>
          </a:p>
        </p:txBody>
      </p:sp>
      <p:sp>
        <p:nvSpPr>
          <p:cNvPr id="6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35"/>
          <p:cNvSpPr>
            <a:spLocks noChangeArrowheads="1"/>
          </p:cNvSpPr>
          <p:nvPr/>
        </p:nvSpPr>
        <p:spPr bwMode="auto">
          <a:xfrm>
            <a:off x="5652120" y="3288769"/>
            <a:ext cx="1800052" cy="284247"/>
          </a:xfrm>
          <a:prstGeom prst="wedgeRectCallout">
            <a:avLst>
              <a:gd name="adj1" fmla="val -64516"/>
              <a:gd name="adj2" fmla="val 63308"/>
            </a:avLst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dirty="0" err="1" smtClean="0">
                <a:latin typeface="宋体" pitchFamily="2" charset="-122"/>
              </a:rPr>
              <a:t>Bj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为基准地址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59" grpId="0"/>
      <p:bldP spid="160" grpId="0"/>
      <p:bldP spid="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 bwMode="auto">
          <a:xfrm>
            <a:off x="4571938" y="2203154"/>
            <a:ext cx="3960502" cy="576064"/>
          </a:xfrm>
          <a:prstGeom prst="rect">
            <a:avLst/>
          </a:prstGeom>
          <a:solidFill>
            <a:srgbClr val="CCCC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145346" y="1722302"/>
            <a:ext cx="5387094" cy="1056916"/>
          </a:xfrm>
          <a:prstGeom prst="rect">
            <a:avLst/>
          </a:prstGeom>
          <a:solidFill>
            <a:srgbClr val="99CC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475655" y="4074968"/>
            <a:ext cx="6984281" cy="1142762"/>
            <a:chOff x="1475655" y="4500817"/>
            <a:chExt cx="6984281" cy="1142762"/>
          </a:xfrm>
        </p:grpSpPr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6372226" y="4819661"/>
              <a:ext cx="1223963" cy="82391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2555876" y="4711711"/>
              <a:ext cx="10795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F8  A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4140201" y="4792024"/>
              <a:ext cx="1152525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4067176" y="5070488"/>
              <a:ext cx="122555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XX</a:t>
              </a: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572132" y="5067315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5645157" y="5210190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5716594" y="5138752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1547813" y="4711711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2916238" y="4711711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1475655" y="5294492"/>
              <a:ext cx="2376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指令的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>
                  <a:latin typeface="宋体" pitchFamily="2" charset="-122"/>
                </a:rPr>
                <a:t>PC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96336" y="5080056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6445251" y="4500817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6372226" y="507207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6"/>
            <p:cNvSpPr>
              <a:spLocks noChangeShapeType="1"/>
            </p:cNvSpPr>
            <p:nvPr/>
          </p:nvSpPr>
          <p:spPr bwMode="auto">
            <a:xfrm>
              <a:off x="6372226" y="5359411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48"/>
            <p:cNvSpPr>
              <a:spLocks/>
            </p:cNvSpPr>
            <p:nvPr/>
          </p:nvSpPr>
          <p:spPr bwMode="auto">
            <a:xfrm>
              <a:off x="7596336" y="4819661"/>
              <a:ext cx="72877" cy="823917"/>
            </a:xfrm>
            <a:prstGeom prst="rightBrace">
              <a:avLst>
                <a:gd name="adj1" fmla="val 39737"/>
                <a:gd name="adj2" fmla="val 49348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5143504" y="5210191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rot="5400000" flipH="1" flipV="1">
              <a:off x="3213884" y="4643446"/>
              <a:ext cx="1436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286116" y="4572008"/>
              <a:ext cx="242889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直接箭头连接符 83"/>
            <p:cNvCxnSpPr>
              <a:endCxn id="66" idx="0"/>
            </p:cNvCxnSpPr>
            <p:nvPr/>
          </p:nvCxnSpPr>
          <p:spPr bwMode="auto">
            <a:xfrm rot="16200000" flipH="1">
              <a:off x="5468150" y="4818869"/>
              <a:ext cx="495305" cy="15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66" idx="6"/>
            </p:cNvCxnSpPr>
            <p:nvPr/>
          </p:nvCxnSpPr>
          <p:spPr bwMode="auto">
            <a:xfrm>
              <a:off x="5861057" y="5210984"/>
              <a:ext cx="496893" cy="55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54DB-04DE-40F4-A7E3-F19793911E49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199708" name="Text Box 28"/>
          <p:cNvSpPr txBox="1">
            <a:spLocks noChangeArrowheads="1"/>
          </p:cNvSpPr>
          <p:nvPr/>
        </p:nvSpPr>
        <p:spPr bwMode="auto">
          <a:xfrm>
            <a:off x="179388" y="3201506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(8)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相对寻址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Relative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指令放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为形式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偏移量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9979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99" name="Text Box 119"/>
          <p:cNvSpPr txBox="1">
            <a:spLocks noChangeArrowheads="1"/>
          </p:cNvSpPr>
          <p:nvPr/>
        </p:nvSpPr>
        <p:spPr bwMode="auto">
          <a:xfrm>
            <a:off x="179388" y="5231267"/>
            <a:ext cx="8809557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说明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200" b="1" spc="-50" dirty="0" smtClean="0">
                <a:latin typeface="宋体" pitchFamily="2" charset="-122"/>
              </a:rPr>
              <a:t>相对寻址的</a:t>
            </a:r>
            <a:r>
              <a:rPr lang="en-US" altLang="zh-CN" sz="2200" b="1" spc="-50" dirty="0" smtClean="0">
                <a:latin typeface="宋体" pitchFamily="2" charset="-122"/>
              </a:rPr>
              <a:t>A</a:t>
            </a:r>
            <a:r>
              <a:rPr lang="zh-CN" altLang="en-US" sz="2200" b="1" spc="-50" dirty="0" smtClean="0">
                <a:latin typeface="宋体" pitchFamily="2" charset="-122"/>
              </a:rPr>
              <a:t>为</a:t>
            </a:r>
            <a:r>
              <a:rPr lang="zh-CN" altLang="en-US" sz="2200" b="1" spc="-50" dirty="0" smtClean="0">
                <a:solidFill>
                  <a:srgbClr val="990099"/>
                </a:solidFill>
                <a:latin typeface="宋体" pitchFamily="2" charset="-122"/>
              </a:rPr>
              <a:t>有</a:t>
            </a:r>
            <a:r>
              <a:rPr lang="zh-CN" altLang="en-US" sz="2200" b="1" spc="-50" dirty="0">
                <a:solidFill>
                  <a:srgbClr val="990099"/>
                </a:solidFill>
                <a:latin typeface="宋体" pitchFamily="2" charset="-122"/>
              </a:rPr>
              <a:t>符号</a:t>
            </a:r>
            <a:r>
              <a:rPr lang="zh-CN" altLang="en-US" sz="2200" b="1" spc="-50" dirty="0" smtClean="0">
                <a:solidFill>
                  <a:srgbClr val="990099"/>
                </a:solidFill>
                <a:latin typeface="宋体" pitchFamily="2" charset="-122"/>
              </a:rPr>
              <a:t>数</a:t>
            </a:r>
            <a:r>
              <a:rPr lang="zh-CN" altLang="en-US" sz="2200" b="1" spc="-50" dirty="0" smtClean="0">
                <a:latin typeface="宋体" pitchFamily="2" charset="-122"/>
              </a:rPr>
              <a:t>！变址</a:t>
            </a:r>
            <a:r>
              <a:rPr lang="en-US" altLang="zh-CN" sz="2200" b="1" spc="-50" dirty="0" smtClean="0">
                <a:latin typeface="宋体" pitchFamily="2" charset="-122"/>
              </a:rPr>
              <a:t>/</a:t>
            </a:r>
            <a:r>
              <a:rPr lang="zh-CN" altLang="en-US" sz="2200" b="1" spc="-50" dirty="0" smtClean="0">
                <a:latin typeface="宋体" pitchFamily="2" charset="-122"/>
              </a:rPr>
              <a:t>基址寻址的</a:t>
            </a:r>
            <a:r>
              <a:rPr lang="en-US" altLang="zh-CN" sz="2200" b="1" spc="-50" dirty="0" smtClean="0">
                <a:latin typeface="宋体" pitchFamily="2" charset="-122"/>
              </a:rPr>
              <a:t>A</a:t>
            </a:r>
            <a:r>
              <a:rPr lang="zh-CN" altLang="en-US" sz="2200" b="1" spc="-50" dirty="0" smtClean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sz="2200" b="1" spc="-50" dirty="0" smtClean="0">
                <a:latin typeface="宋体" pitchFamily="2" charset="-122"/>
              </a:rPr>
              <a:t>为无符号数</a:t>
            </a:r>
            <a:endParaRPr lang="zh-CN" altLang="en-US" sz="2200" b="1" spc="-50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99800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806" name="AutoShape 1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60"/>
          <p:cNvSpPr txBox="1">
            <a:spLocks noChangeArrowheads="1"/>
          </p:cNvSpPr>
          <p:nvPr/>
        </p:nvSpPr>
        <p:spPr bwMode="auto">
          <a:xfrm>
            <a:off x="179388" y="338897"/>
            <a:ext cx="878510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*常见的寄存器组织：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理论上，数据、地址、基址、变址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间无关联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sz="2200" b="1" dirty="0" smtClean="0">
                <a:latin typeface="宋体" pitchFamily="2" charset="-122"/>
              </a:rPr>
              <a:t>①</a:t>
            </a:r>
            <a:r>
              <a:rPr lang="zh-CN" altLang="en-US" sz="2200" b="1" dirty="0">
                <a:latin typeface="宋体" pitchFamily="2" charset="-122"/>
              </a:rPr>
              <a:t>基址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、变址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zh-CN" altLang="en-US" sz="2200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latin typeface="宋体" pitchFamily="2" charset="-122"/>
              </a:rPr>
              <a:t>子集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②</a:t>
            </a:r>
            <a:r>
              <a:rPr lang="zh-CN" altLang="en-US" sz="2200" b="1" dirty="0">
                <a:latin typeface="宋体" pitchFamily="2" charset="-122"/>
              </a:rPr>
              <a:t>数据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与地址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sz="2200" b="1" dirty="0">
                <a:latin typeface="宋体" pitchFamily="2" charset="-122"/>
              </a:rPr>
              <a:t>混用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通用寄存器</a:t>
            </a:r>
            <a:r>
              <a:rPr lang="en-US" altLang="zh-CN" sz="2200" b="1" dirty="0" smtClean="0">
                <a:latin typeface="宋体" pitchFamily="2" charset="-122"/>
              </a:rPr>
              <a:t>GPR) 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333920" y="1722302"/>
            <a:ext cx="7270528" cy="1418666"/>
            <a:chOff x="1333920" y="2732124"/>
            <a:chExt cx="7270528" cy="1418666"/>
          </a:xfrm>
        </p:grpSpPr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1785918" y="2732124"/>
              <a:ext cx="1000132" cy="1418666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可见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</a:p>
            <a:p>
              <a:pPr algn="ctr"/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endParaRPr lang="en-US" altLang="zh-CN" sz="12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专用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1785918" y="3789040"/>
              <a:ext cx="1000132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3211828" y="2732124"/>
              <a:ext cx="1000132" cy="48085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4651988" y="3212976"/>
              <a:ext cx="1000132" cy="576064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6084168" y="3212976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6" name="Text Box 98"/>
            <p:cNvSpPr txBox="1">
              <a:spLocks noChangeArrowheads="1"/>
            </p:cNvSpPr>
            <p:nvPr/>
          </p:nvSpPr>
          <p:spPr bwMode="auto">
            <a:xfrm>
              <a:off x="7460300" y="3501008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>
                  <a:latin typeface="+mn-lt"/>
                </a:rPr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Q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3211828" y="3212976"/>
              <a:ext cx="1000132" cy="576064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651988" y="2732124"/>
              <a:ext cx="1000132" cy="48085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6084168" y="3501008"/>
              <a:ext cx="1000132" cy="28803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7460300" y="3226858"/>
              <a:ext cx="1000132" cy="274150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左大括号 92"/>
            <p:cNvSpPr/>
            <p:nvPr/>
          </p:nvSpPr>
          <p:spPr bwMode="auto">
            <a:xfrm>
              <a:off x="1620812" y="2732124"/>
              <a:ext cx="142876" cy="1418666"/>
            </a:xfrm>
            <a:prstGeom prst="leftBrace">
              <a:avLst>
                <a:gd name="adj1" fmla="val 43888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Text Box 28"/>
            <p:cNvSpPr txBox="1">
              <a:spLocks noChangeArrowheads="1"/>
            </p:cNvSpPr>
            <p:nvPr/>
          </p:nvSpPr>
          <p:spPr bwMode="auto">
            <a:xfrm>
              <a:off x="1333920" y="2852936"/>
              <a:ext cx="285752" cy="11334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所有寄存器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3203848" y="3865038"/>
              <a:ext cx="540060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数据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   地址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   </a:t>
              </a:r>
              <a:r>
                <a:rPr lang="zh-CN" altLang="en-US" sz="18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基址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   变址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97" name="线形标注 1 96"/>
          <p:cNvSpPr/>
          <p:nvPr/>
        </p:nvSpPr>
        <p:spPr bwMode="auto">
          <a:xfrm>
            <a:off x="7740103" y="5721786"/>
            <a:ext cx="1224385" cy="344579"/>
          </a:xfrm>
          <a:prstGeom prst="borderCallout1">
            <a:avLst>
              <a:gd name="adj1" fmla="val 46996"/>
              <a:gd name="adj2" fmla="val -315"/>
              <a:gd name="adj3" fmla="val -16290"/>
              <a:gd name="adj4" fmla="val -32280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 smtClean="0">
                <a:latin typeface="+mn-ea"/>
                <a:ea typeface="+mn-ea"/>
              </a:rPr>
              <a:t>因</a:t>
            </a:r>
            <a:r>
              <a:rPr lang="en-US" altLang="zh-CN" sz="1800" b="1" dirty="0" smtClean="0">
                <a:latin typeface="+mn-ea"/>
                <a:ea typeface="+mn-ea"/>
              </a:rPr>
              <a:t>ISA</a:t>
            </a:r>
            <a:r>
              <a:rPr lang="zh-CN" altLang="en-US" sz="1800" b="1" dirty="0" smtClean="0">
                <a:latin typeface="+mn-ea"/>
                <a:ea typeface="+mn-ea"/>
              </a:rPr>
              <a:t>而异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5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99708" grpId="0"/>
      <p:bldP spid="199799" grpId="0"/>
      <p:bldP spid="9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7BD-6688-4347-8B23-3B87C273B63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236535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某计算机的存储器按</a:t>
            </a:r>
            <a:r>
              <a:rPr lang="zh-CN" altLang="en-US" b="1" dirty="0">
                <a:latin typeface="宋体" pitchFamily="2" charset="-122"/>
              </a:rPr>
              <a:t>字节编址</a:t>
            </a:r>
            <a:r>
              <a:rPr lang="zh-CN" altLang="en-US" b="1" dirty="0" smtClean="0">
                <a:latin typeface="宋体" pitchFamily="2" charset="-122"/>
              </a:rPr>
              <a:t>，相对寻址的跳转指令格式</a:t>
            </a:r>
            <a:r>
              <a:rPr lang="zh-CN" altLang="en-US" b="1" dirty="0">
                <a:latin typeface="宋体" pitchFamily="2" charset="-122"/>
              </a:rPr>
              <a:t>如右图所</a:t>
            </a:r>
            <a:r>
              <a:rPr lang="zh-CN" altLang="en-US" b="1" dirty="0" smtClean="0">
                <a:latin typeface="宋体" pitchFamily="2" charset="-122"/>
              </a:rPr>
              <a:t>示，</a:t>
            </a:r>
            <a:r>
              <a:rPr lang="zh-CN" altLang="en-US" b="1" dirty="0">
                <a:latin typeface="宋体" pitchFamily="2" charset="-122"/>
              </a:rPr>
              <a:t>偏移</a:t>
            </a:r>
            <a:r>
              <a:rPr lang="zh-CN" altLang="en-US" b="1" dirty="0" smtClean="0">
                <a:latin typeface="宋体" pitchFamily="2" charset="-122"/>
              </a:rPr>
              <a:t>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用补码表示。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取指令时自动完成</a:t>
            </a:r>
            <a:r>
              <a:rPr lang="en-US" altLang="zh-CN" b="1" dirty="0" smtClean="0">
                <a:latin typeface="宋体" pitchFamily="2" charset="-122"/>
              </a:rPr>
              <a:t>PC←(PC)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 smtClean="0">
                <a:latin typeface="宋体" pitchFamily="2" charset="-122"/>
              </a:rPr>
              <a:t>。若某相对寻址的跳转指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令存放在</a:t>
            </a:r>
            <a:r>
              <a:rPr lang="en-US" altLang="zh-CN" b="1" dirty="0" smtClean="0">
                <a:latin typeface="宋体" pitchFamily="2" charset="-122"/>
              </a:rPr>
              <a:t>0100H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en-US" altLang="zh-CN" b="1" dirty="0" smtClean="0">
                <a:latin typeface="宋体" pitchFamily="2" charset="-122"/>
              </a:rPr>
              <a:t>0101H</a:t>
            </a:r>
            <a:r>
              <a:rPr lang="zh-CN" altLang="en-US" b="1" dirty="0" smtClean="0">
                <a:latin typeface="宋体" pitchFamily="2" charset="-122"/>
              </a:rPr>
              <a:t>两个存储单元中。</a:t>
            </a:r>
            <a:r>
              <a:rPr lang="zh-CN" altLang="en-US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①若该跳转指令</a:t>
            </a:r>
            <a:r>
              <a:rPr lang="zh-CN" altLang="en-US" b="1" dirty="0">
                <a:latin typeface="宋体" pitchFamily="2" charset="-122"/>
              </a:rPr>
              <a:t>的转移</a:t>
            </a:r>
            <a:r>
              <a:rPr lang="zh-CN" altLang="en-US" b="1" dirty="0" smtClean="0">
                <a:latin typeface="宋体" pitchFamily="2" charset="-122"/>
              </a:rPr>
              <a:t>目标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0120H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则</a:t>
            </a:r>
            <a:r>
              <a:rPr lang="en-US" altLang="zh-CN" b="1" dirty="0" smtClean="0">
                <a:latin typeface="宋体" pitchFamily="2" charset="-122"/>
              </a:rPr>
              <a:t>M[0101H]</a:t>
            </a:r>
            <a:r>
              <a:rPr lang="zh-CN" altLang="en-US" b="1" dirty="0" smtClean="0">
                <a:latin typeface="宋体" pitchFamily="2" charset="-122"/>
              </a:rPr>
              <a:t>＝？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②若</a:t>
            </a:r>
            <a:r>
              <a:rPr lang="en-US" altLang="zh-CN" b="1" dirty="0" smtClean="0">
                <a:latin typeface="宋体" pitchFamily="2" charset="-122"/>
              </a:rPr>
              <a:t>M[0101H]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EEH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zh-CN" altLang="en-US" b="1" dirty="0" smtClean="0">
                <a:latin typeface="宋体" pitchFamily="2" charset="-122"/>
              </a:rPr>
              <a:t>该跳转指令</a:t>
            </a:r>
            <a:r>
              <a:rPr lang="zh-CN" altLang="en-US" b="1" dirty="0">
                <a:latin typeface="宋体" pitchFamily="2" charset="-122"/>
              </a:rPr>
              <a:t>的转移</a:t>
            </a:r>
            <a:r>
              <a:rPr lang="zh-CN" altLang="en-US" b="1" dirty="0" smtClean="0">
                <a:latin typeface="宋体" pitchFamily="2" charset="-122"/>
              </a:rPr>
              <a:t>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＝？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43749" name="Group 37"/>
          <p:cNvGrpSpPr>
            <a:grpSpLocks/>
          </p:cNvGrpSpPr>
          <p:nvPr/>
        </p:nvGrpSpPr>
        <p:grpSpPr bwMode="auto">
          <a:xfrm>
            <a:off x="5937894" y="1268760"/>
            <a:ext cx="2522538" cy="649288"/>
            <a:chOff x="815" y="2659"/>
            <a:chExt cx="1589" cy="409"/>
          </a:xfrm>
        </p:grpSpPr>
        <p:sp>
          <p:nvSpPr>
            <p:cNvPr id="243725" name="Text Box 13"/>
            <p:cNvSpPr txBox="1">
              <a:spLocks noChangeArrowheads="1"/>
            </p:cNvSpPr>
            <p:nvPr/>
          </p:nvSpPr>
          <p:spPr bwMode="auto">
            <a:xfrm>
              <a:off x="815" y="2840"/>
              <a:ext cx="817" cy="2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1633" y="2840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43740" name="Line 28"/>
            <p:cNvSpPr>
              <a:spLocks noChangeShapeType="1"/>
            </p:cNvSpPr>
            <p:nvPr/>
          </p:nvSpPr>
          <p:spPr bwMode="auto">
            <a:xfrm>
              <a:off x="816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1" name="Line 29"/>
            <p:cNvSpPr>
              <a:spLocks noChangeShapeType="1"/>
            </p:cNvSpPr>
            <p:nvPr/>
          </p:nvSpPr>
          <p:spPr bwMode="auto">
            <a:xfrm>
              <a:off x="1632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2" name="Line 30"/>
            <p:cNvSpPr>
              <a:spLocks noChangeShapeType="1"/>
            </p:cNvSpPr>
            <p:nvPr/>
          </p:nvSpPr>
          <p:spPr bwMode="auto">
            <a:xfrm>
              <a:off x="2404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3" name="Text Box 31"/>
            <p:cNvSpPr txBox="1">
              <a:spLocks noChangeArrowheads="1"/>
            </p:cNvSpPr>
            <p:nvPr/>
          </p:nvSpPr>
          <p:spPr bwMode="auto">
            <a:xfrm>
              <a:off x="952" y="2659"/>
              <a:ext cx="5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第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字节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43744" name="Text Box 32"/>
            <p:cNvSpPr txBox="1">
              <a:spLocks noChangeArrowheads="1"/>
            </p:cNvSpPr>
            <p:nvPr/>
          </p:nvSpPr>
          <p:spPr bwMode="auto">
            <a:xfrm>
              <a:off x="1769" y="2659"/>
              <a:ext cx="56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第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r>
                <a:rPr lang="zh-CN" altLang="en-US" sz="1800" b="1" dirty="0" smtClean="0">
                  <a:latin typeface="宋体" pitchFamily="2" charset="-122"/>
                </a:rPr>
                <a:t>字节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43745" name="Line 33"/>
            <p:cNvSpPr>
              <a:spLocks noChangeShapeType="1"/>
            </p:cNvSpPr>
            <p:nvPr/>
          </p:nvSpPr>
          <p:spPr bwMode="auto">
            <a:xfrm flipV="1">
              <a:off x="2289" y="2750"/>
              <a:ext cx="11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6" name="Line 34"/>
            <p:cNvSpPr>
              <a:spLocks noChangeShapeType="1"/>
            </p:cNvSpPr>
            <p:nvPr/>
          </p:nvSpPr>
          <p:spPr bwMode="auto">
            <a:xfrm>
              <a:off x="1496" y="2750"/>
              <a:ext cx="1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7" name="Line 35"/>
            <p:cNvSpPr>
              <a:spLocks noChangeShapeType="1"/>
            </p:cNvSpPr>
            <p:nvPr/>
          </p:nvSpPr>
          <p:spPr bwMode="auto">
            <a:xfrm flipH="1" flipV="1">
              <a:off x="1632" y="2751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8" name="Line 36"/>
            <p:cNvSpPr>
              <a:spLocks noChangeShapeType="1"/>
            </p:cNvSpPr>
            <p:nvPr/>
          </p:nvSpPr>
          <p:spPr bwMode="auto">
            <a:xfrm flipH="1">
              <a:off x="816" y="275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750" name="Text Box 38"/>
          <p:cNvSpPr txBox="1">
            <a:spLocks noChangeArrowheads="1"/>
          </p:cNvSpPr>
          <p:nvPr/>
        </p:nvSpPr>
        <p:spPr bwMode="auto">
          <a:xfrm>
            <a:off x="179388" y="2997200"/>
            <a:ext cx="87852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①</a:t>
            </a:r>
            <a:r>
              <a:rPr lang="zh-CN" altLang="en-US" b="1" dirty="0" smtClean="0">
                <a:latin typeface="宋体" pitchFamily="2" charset="-122"/>
              </a:rPr>
              <a:t>取指令结束时，</a:t>
            </a:r>
            <a:r>
              <a:rPr lang="en-US" altLang="zh-CN" b="1" dirty="0">
                <a:latin typeface="宋体" pitchFamily="2" charset="-122"/>
              </a:rPr>
              <a:t>(PC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0100H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43751" name="Text Box 39"/>
          <p:cNvSpPr txBox="1">
            <a:spLocks noChangeArrowheads="1"/>
          </p:cNvSpPr>
          <p:nvPr/>
        </p:nvSpPr>
        <p:spPr bwMode="auto">
          <a:xfrm>
            <a:off x="179388" y="4743376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②</a:t>
            </a:r>
            <a:r>
              <a:rPr lang="zh-CN" altLang="en-US" b="1" dirty="0">
                <a:latin typeface="宋体" pitchFamily="2" charset="-122"/>
              </a:rPr>
              <a:t>取</a:t>
            </a:r>
            <a:r>
              <a:rPr lang="zh-CN" altLang="en-US" b="1" dirty="0" smtClean="0">
                <a:latin typeface="宋体" pitchFamily="2" charset="-122"/>
              </a:rPr>
              <a:t>指令结束时，</a:t>
            </a:r>
            <a:r>
              <a:rPr lang="en-US" altLang="zh-CN" b="1" dirty="0">
                <a:latin typeface="宋体" pitchFamily="2" charset="-122"/>
              </a:rPr>
              <a:t>(PC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      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EEH</a:t>
            </a:r>
            <a:r>
              <a:rPr lang="zh-CN" altLang="en-US" b="1" dirty="0" smtClean="0">
                <a:latin typeface="宋体" pitchFamily="2" charset="-122"/>
              </a:rPr>
              <a:t>，符号扩展后的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FFEEH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          转移</a:t>
            </a:r>
            <a:r>
              <a:rPr lang="zh-CN" altLang="en-US" b="1" dirty="0">
                <a:latin typeface="宋体" pitchFamily="2" charset="-122"/>
              </a:rPr>
              <a:t>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/>
              <a:t>disp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FFEEH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00F0H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43753" name="Text Box 41"/>
          <p:cNvSpPr txBox="1">
            <a:spLocks noChangeArrowheads="1"/>
          </p:cNvSpPr>
          <p:nvPr/>
        </p:nvSpPr>
        <p:spPr bwMode="auto">
          <a:xfrm>
            <a:off x="179388" y="3429000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转移目标的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，    </a:t>
            </a:r>
            <a:r>
              <a:rPr lang="zh-CN" altLang="en-US" sz="1800" b="1" dirty="0" smtClean="0">
                <a:latin typeface="宋体" pitchFamily="2" charset="-122"/>
              </a:rPr>
              <a:t>←常在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指令执行</a:t>
            </a:r>
            <a:r>
              <a:rPr lang="zh-CN" altLang="en-US" sz="1800" b="1" dirty="0" smtClean="0">
                <a:latin typeface="宋体" pitchFamily="2" charset="-122"/>
              </a:rPr>
              <a:t>阶段完成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[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0120H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001EH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8</a:t>
            </a:r>
            <a:r>
              <a:rPr lang="zh-CN" altLang="en-US" b="1" dirty="0" smtClean="0">
                <a:latin typeface="宋体" pitchFamily="2" charset="-122"/>
              </a:rPr>
              <a:t>位的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1EH</a:t>
            </a:r>
            <a:r>
              <a:rPr lang="zh-CN" altLang="en-US" b="1" dirty="0" smtClean="0">
                <a:latin typeface="宋体" pitchFamily="2" charset="-122"/>
              </a:rPr>
              <a:t>，故</a:t>
            </a:r>
            <a:r>
              <a:rPr lang="en-US" altLang="zh-CN" b="1" dirty="0" smtClean="0">
                <a:latin typeface="宋体" pitchFamily="2" charset="-122"/>
              </a:rPr>
              <a:t>M[0101H]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1EH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43754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50" grpId="0"/>
      <p:bldP spid="243751" grpId="0"/>
      <p:bldP spid="2437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B1A9-3221-4966-99E7-B96DFE6AA525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79388" y="285728"/>
            <a:ext cx="8785225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某计算机主存按字节</a:t>
            </a:r>
            <a:r>
              <a:rPr lang="zh-CN" altLang="en-US" b="1" dirty="0" smtClean="0">
                <a:latin typeface="宋体" pitchFamily="2" charset="-122"/>
              </a:rPr>
              <a:t>编址，有</a:t>
            </a:r>
            <a:r>
              <a:rPr lang="zh-CN" altLang="en-US" b="1" dirty="0">
                <a:latin typeface="宋体" pitchFamily="2" charset="-122"/>
              </a:rPr>
              <a:t>符号</a:t>
            </a:r>
            <a:r>
              <a:rPr lang="zh-CN" altLang="en-US" b="1" dirty="0" smtClean="0">
                <a:latin typeface="宋体" pitchFamily="2" charset="-122"/>
              </a:rPr>
              <a:t>定点数用补码表示，单地址指令</a:t>
            </a:r>
            <a:r>
              <a:rPr lang="zh-CN" altLang="en-US" b="1" dirty="0">
                <a:latin typeface="宋体" pitchFamily="2" charset="-122"/>
              </a:rPr>
              <a:t>格式</a:t>
            </a:r>
            <a:r>
              <a:rPr lang="zh-CN" altLang="en-US" b="1" dirty="0" smtClean="0">
                <a:latin typeface="宋体" pitchFamily="2" charset="-122"/>
              </a:rPr>
              <a:t>如下图</a:t>
            </a:r>
            <a:r>
              <a:rPr lang="zh-CN" altLang="en-US" b="1" dirty="0">
                <a:latin typeface="宋体" pitchFamily="2" charset="-122"/>
              </a:rPr>
              <a:t>所</a:t>
            </a:r>
            <a:r>
              <a:rPr lang="zh-CN" altLang="en-US" b="1" dirty="0" smtClean="0">
                <a:latin typeface="宋体" pitchFamily="2" charset="-122"/>
              </a:rPr>
              <a:t>示，基址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各有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分别记为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。设</a:t>
            </a:r>
            <a:r>
              <a:rPr lang="en-US" altLang="zh-CN" b="1" dirty="0">
                <a:latin typeface="宋体" pitchFamily="2" charset="-122"/>
              </a:rPr>
              <a:t>(RB</a:t>
            </a:r>
            <a:r>
              <a:rPr lang="en-US" altLang="zh-CN" b="1" dirty="0" smtClean="0">
                <a:latin typeface="宋体" pitchFamily="2" charset="-122"/>
              </a:rPr>
              <a:t>)=8000H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)=0007H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(PC)=1234H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请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 smtClean="0">
                <a:latin typeface="宋体" pitchFamily="2" charset="-122"/>
              </a:rPr>
              <a:t>计算下列指令字①</a:t>
            </a:r>
            <a:r>
              <a:rPr lang="en-US" altLang="zh-CN" b="1" dirty="0">
                <a:latin typeface="宋体" pitchFamily="2" charset="-122"/>
              </a:rPr>
              <a:t>4428H ②2244H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③</a:t>
            </a:r>
            <a:r>
              <a:rPr lang="en-US" altLang="zh-CN" b="1" dirty="0" smtClean="0">
                <a:latin typeface="宋体" pitchFamily="2" charset="-122"/>
              </a:rPr>
              <a:t>1390H </a:t>
            </a: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79389" y="2863828"/>
            <a:ext cx="5688755" cy="47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①4428H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0100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1000B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179388" y="3297214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②2244H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0010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0100B</a:t>
            </a:r>
            <a:r>
              <a:rPr lang="zh-CN" altLang="en-US" b="1" dirty="0">
                <a:latin typeface="宋体" pitchFamily="2" charset="-122"/>
              </a:rPr>
              <a:t>，基址</a:t>
            </a:r>
            <a:r>
              <a:rPr lang="zh-CN" altLang="en-US" b="1" dirty="0" smtClean="0">
                <a:latin typeface="宋体" pitchFamily="2" charset="-122"/>
              </a:rPr>
              <a:t>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A=44H)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79388" y="415447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③1392H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0001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0000B</a:t>
            </a:r>
            <a:r>
              <a:rPr lang="zh-CN" altLang="en-US" b="1" dirty="0">
                <a:latin typeface="宋体" pitchFamily="2" charset="-122"/>
              </a:rPr>
              <a:t>，变址寻址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A=90H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79388" y="50117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④3592H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1001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latin typeface="宋体" pitchFamily="2" charset="-122"/>
              </a:rPr>
              <a:t>0010B</a:t>
            </a:r>
            <a:r>
              <a:rPr lang="zh-CN" altLang="en-US" b="1" dirty="0">
                <a:latin typeface="宋体" pitchFamily="2" charset="-122"/>
              </a:rPr>
              <a:t>，相对寻址</a:t>
            </a:r>
            <a:r>
              <a:rPr lang="en-US" altLang="zh-CN" b="1" dirty="0">
                <a:latin typeface="宋体" pitchFamily="2" charset="-122"/>
              </a:rPr>
              <a:t>(A=92H)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5364088" y="1628973"/>
            <a:ext cx="3457575" cy="1223963"/>
            <a:chOff x="3198" y="565"/>
            <a:chExt cx="2178" cy="771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243" y="708"/>
              <a:ext cx="784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027" y="708"/>
              <a:ext cx="1303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F       A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3243" y="565"/>
              <a:ext cx="213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  </a:t>
              </a:r>
              <a:r>
                <a:rPr lang="en-US" altLang="zh-CN" sz="1800" b="1" dirty="0" smtClean="0">
                  <a:latin typeface="宋体" pitchFamily="2" charset="-122"/>
                </a:rPr>
                <a:t>    10 </a:t>
              </a:r>
              <a:r>
                <a:rPr lang="en-US" altLang="zh-CN" sz="1800" b="1" dirty="0">
                  <a:latin typeface="宋体" pitchFamily="2" charset="-122"/>
                </a:rPr>
                <a:t>9 </a:t>
              </a:r>
              <a:r>
                <a:rPr lang="en-US" altLang="zh-CN" sz="1800" b="1" dirty="0" smtClean="0">
                  <a:latin typeface="宋体" pitchFamily="2" charset="-122"/>
                </a:rPr>
                <a:t> 8 7         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377" y="70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198" y="928"/>
              <a:ext cx="2178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00</a:t>
              </a:r>
              <a:r>
                <a:rPr lang="zh-CN" altLang="en-US" sz="1800" b="1" dirty="0">
                  <a:latin typeface="宋体" pitchFamily="2" charset="-122"/>
                </a:rPr>
                <a:t>为立即寻址，</a:t>
              </a:r>
              <a:r>
                <a:rPr lang="en-US" altLang="zh-CN" sz="1800" b="1" dirty="0">
                  <a:latin typeface="宋体" pitchFamily="2" charset="-122"/>
                </a:rPr>
                <a:t>01</a:t>
              </a:r>
              <a:r>
                <a:rPr lang="zh-CN" altLang="en-US" sz="1800" b="1" dirty="0">
                  <a:latin typeface="宋体" pitchFamily="2" charset="-122"/>
                </a:rPr>
                <a:t>为相对寻址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10</a:t>
              </a:r>
              <a:r>
                <a:rPr lang="zh-CN" altLang="en-US" sz="1800" b="1" dirty="0">
                  <a:latin typeface="宋体" pitchFamily="2" charset="-122"/>
                </a:rPr>
                <a:t>为基址寻址，</a:t>
              </a: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zh-CN" altLang="en-US" sz="1800" b="1" dirty="0">
                  <a:latin typeface="宋体" pitchFamily="2" charset="-122"/>
                </a:rPr>
                <a:t>为变址寻址</a:t>
              </a:r>
            </a:p>
          </p:txBody>
        </p:sp>
      </p:grpSp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5868144" y="2852936"/>
            <a:ext cx="216024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[OPD]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28H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79388" y="3725842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8000H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8044H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179388" y="4583098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0007H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90H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0097H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179388" y="5436051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92H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FF92H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转移目标的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/>
              <a:t>disp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1234H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2)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11C8H</a:t>
            </a:r>
            <a:endParaRPr lang="zh-CN" altLang="en-US" sz="2000" b="1" dirty="0">
              <a:latin typeface="宋体" pitchFamily="2" charset="-122"/>
              <a:sym typeface="Wingdings" pitchFamily="2" charset="2"/>
            </a:endParaRPr>
          </a:p>
        </p:txBody>
      </p:sp>
      <p:sp>
        <p:nvSpPr>
          <p:cNvPr id="25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170008" grpId="0"/>
      <p:bldP spid="170009" grpId="0"/>
      <p:bldP spid="170010" grpId="0"/>
      <p:bldP spid="1700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2CB7-76AE-423B-A775-840B1009864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52400" y="2932618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*指令的表示：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u="sng" dirty="0" smtClean="0">
                <a:latin typeface="宋体" pitchFamily="2" charset="-122"/>
              </a:rPr>
              <a:t>一定格式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二进制编码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§4.1 </a:t>
            </a:r>
            <a:r>
              <a:rPr lang="zh-CN" altLang="en-US" sz="3200" b="1" dirty="0" smtClean="0">
                <a:latin typeface="宋体" pitchFamily="2" charset="-122"/>
              </a:rPr>
              <a:t>指令系统</a:t>
            </a:r>
            <a:r>
              <a:rPr lang="zh-CN" altLang="en-US" sz="3200" b="1" dirty="0">
                <a:latin typeface="宋体" pitchFamily="2" charset="-122"/>
              </a:rPr>
              <a:t>组成</a:t>
            </a: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179512" y="342313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指令格式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指令中所有信息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操作及操作数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的编码格式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79512" y="908720"/>
            <a:ext cx="8857108" cy="214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机器指令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可</a:t>
            </a:r>
            <a:r>
              <a:rPr lang="zh-CN" altLang="en-US" b="1" u="sng" dirty="0" smtClean="0">
                <a:latin typeface="宋体" pitchFamily="2" charset="-122"/>
              </a:rPr>
              <a:t>直接识别和执行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实现功能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命令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         </a:t>
            </a:r>
            <a:r>
              <a:rPr lang="zh-CN" altLang="en-US" sz="1800" b="1" dirty="0" smtClean="0">
                <a:latin typeface="宋体" pitchFamily="2" charset="-122"/>
              </a:rPr>
              <a:t>包括</a:t>
            </a:r>
            <a:r>
              <a:rPr lang="zh-CN" altLang="en-US" sz="1800" b="1" u="sng" dirty="0" smtClean="0">
                <a:latin typeface="宋体" pitchFamily="2" charset="-122"/>
              </a:rPr>
              <a:t>操作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zh-CN" altLang="en-US" sz="1800" b="1" u="sng" dirty="0" smtClean="0">
                <a:latin typeface="宋体" pitchFamily="2" charset="-122"/>
              </a:rPr>
              <a:t>操作数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dirty="0" smtClean="0">
                <a:latin typeface="宋体" pitchFamily="2" charset="-122"/>
              </a:rPr>
              <a:t>┘</a:t>
            </a:r>
            <a:endParaRPr lang="en-US" altLang="zh-CN" sz="20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指令系统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所有机器指令的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集合</a:t>
            </a:r>
            <a:r>
              <a:rPr lang="zh-CN" altLang="en-US" b="1" dirty="0" smtClean="0">
                <a:latin typeface="宋体" pitchFamily="2" charset="-122"/>
              </a:rPr>
              <a:t>，即指令集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sz="2000" dirty="0" smtClean="0">
                <a:latin typeface="+mn-lt"/>
              </a:rPr>
              <a:t>Instruction Set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反映硬件实现的</a:t>
            </a:r>
            <a:r>
              <a:rPr lang="zh-CN" altLang="en-US" sz="1800" b="1" u="sng" dirty="0" smtClean="0">
                <a:latin typeface="宋体" pitchFamily="2" charset="-122"/>
              </a:rPr>
              <a:t>所有功能</a:t>
            </a:r>
            <a:r>
              <a:rPr lang="en-US" altLang="zh-CN" sz="1800" b="1" dirty="0" smtClean="0">
                <a:latin typeface="宋体" pitchFamily="2" charset="-122"/>
              </a:rPr>
              <a:t>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179512" y="3855185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*指令系统的特性：</a:t>
            </a:r>
            <a:r>
              <a:rPr lang="zh-CN" altLang="en-US" b="1" dirty="0">
                <a:latin typeface="宋体" pitchFamily="2" charset="-122"/>
              </a:rPr>
              <a:t>是软硬件交界面</a:t>
            </a:r>
            <a:r>
              <a:rPr lang="zh-CN" altLang="en-US" b="1" dirty="0" smtClean="0">
                <a:latin typeface="宋体" pitchFamily="2" charset="-122"/>
              </a:rPr>
              <a:t>之一</a:t>
            </a:r>
            <a:endParaRPr lang="zh-CN" altLang="en-US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44116" y="4287233"/>
            <a:ext cx="7429552" cy="1008924"/>
            <a:chOff x="1144116" y="4581128"/>
            <a:chExt cx="7429552" cy="1008924"/>
          </a:xfrm>
        </p:grpSpPr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358958" y="4732306"/>
              <a:ext cx="1296987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计算机硬件</a:t>
              </a: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3072942" y="4732306"/>
              <a:ext cx="1296987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计算机软件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1144116" y="4732306"/>
              <a:ext cx="1071562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应用需求</a:t>
              </a:r>
            </a:p>
          </p:txBody>
        </p:sp>
        <p:sp>
          <p:nvSpPr>
            <p:cNvPr id="56" name="Text Box 71"/>
            <p:cNvSpPr txBox="1">
              <a:spLocks noChangeArrowheads="1"/>
            </p:cNvSpPr>
            <p:nvPr/>
          </p:nvSpPr>
          <p:spPr bwMode="auto">
            <a:xfrm>
              <a:off x="4573140" y="4581128"/>
              <a:ext cx="57150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执行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7" name="Text Box 73"/>
            <p:cNvSpPr txBox="1">
              <a:spLocks noChangeArrowheads="1"/>
            </p:cNvSpPr>
            <p:nvPr/>
          </p:nvSpPr>
          <p:spPr bwMode="auto">
            <a:xfrm>
              <a:off x="7502098" y="4732306"/>
              <a:ext cx="1071570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应用结果</a:t>
              </a:r>
            </a:p>
          </p:txBody>
        </p:sp>
        <p:cxnSp>
          <p:nvCxnSpPr>
            <p:cNvPr id="58" name="直接箭头连接符 57"/>
            <p:cNvCxnSpPr>
              <a:stCxn id="55" idx="3"/>
              <a:endCxn id="54" idx="1"/>
            </p:cNvCxnSpPr>
            <p:nvPr/>
          </p:nvCxnSpPr>
          <p:spPr bwMode="auto">
            <a:xfrm>
              <a:off x="2215678" y="4912488"/>
              <a:ext cx="85726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54" idx="3"/>
              <a:endCxn id="53" idx="1"/>
            </p:cNvCxnSpPr>
            <p:nvPr/>
          </p:nvCxnSpPr>
          <p:spPr bwMode="auto">
            <a:xfrm>
              <a:off x="4369929" y="4912488"/>
              <a:ext cx="989029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>
              <a:stCxn id="53" idx="3"/>
              <a:endCxn id="57" idx="1"/>
            </p:cNvCxnSpPr>
            <p:nvPr/>
          </p:nvCxnSpPr>
          <p:spPr bwMode="auto">
            <a:xfrm>
              <a:off x="6655945" y="4912488"/>
              <a:ext cx="846153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 Box 71"/>
            <p:cNvSpPr txBox="1">
              <a:spLocks noChangeArrowheads="1"/>
            </p:cNvSpPr>
            <p:nvPr/>
          </p:nvSpPr>
          <p:spPr bwMode="auto">
            <a:xfrm>
              <a:off x="6716280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实现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2" name="Text Box 71"/>
            <p:cNvSpPr txBox="1">
              <a:spLocks noChangeArrowheads="1"/>
            </p:cNvSpPr>
            <p:nvPr/>
          </p:nvSpPr>
          <p:spPr bwMode="auto">
            <a:xfrm>
              <a:off x="2358562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形成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2483768" y="5229200"/>
              <a:ext cx="4752528" cy="3608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指令系统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指令格式及其编码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2699792" y="4941168"/>
              <a:ext cx="0" cy="2872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V="1">
              <a:off x="7020272" y="4941168"/>
              <a:ext cx="0" cy="2880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179512" y="5317411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机器指令的实质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指令功能</a:t>
            </a:r>
            <a:r>
              <a:rPr lang="en-US" altLang="zh-CN" b="1" dirty="0" smtClean="0">
                <a:latin typeface="宋体" pitchFamily="2" charset="-122"/>
              </a:rPr>
              <a:t>-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含编码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间的约定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339752" y="3423137"/>
            <a:ext cx="1008112" cy="1575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Text Box 320"/>
          <p:cNvSpPr txBox="1">
            <a:spLocks noChangeArrowheads="1"/>
          </p:cNvSpPr>
          <p:nvPr/>
        </p:nvSpPr>
        <p:spPr bwMode="auto">
          <a:xfrm>
            <a:off x="142844" y="5799401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计算机组成的任务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认知</a:t>
            </a:r>
            <a:r>
              <a:rPr lang="zh-CN" altLang="en-US" b="1" u="none" dirty="0" smtClean="0">
                <a:latin typeface="宋体" pitchFamily="2" charset="-122"/>
              </a:rPr>
              <a:t>指令系统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设计</a:t>
            </a:r>
            <a:r>
              <a:rPr lang="en-US" altLang="zh-CN" sz="2000" b="1" u="none" dirty="0" smtClean="0">
                <a:latin typeface="宋体" pitchFamily="2" charset="-122"/>
              </a:rPr>
              <a:t>CPU</a:t>
            </a:r>
            <a:r>
              <a:rPr lang="zh-CN" altLang="en-US" sz="2000" b="1" u="none" dirty="0" smtClean="0">
                <a:latin typeface="宋体" pitchFamily="2" charset="-122"/>
              </a:rPr>
              <a:t>的基础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/>
      <p:bldP spid="47" grpId="0"/>
      <p:bldP spid="48" grpId="0"/>
      <p:bldP spid="51" grpId="0"/>
      <p:bldP spid="112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0306-89D6-4F5E-AF52-DA7BA908C2B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79388" y="369355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(9)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隐含寻址方式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ea typeface="+mn-ea"/>
              </a:rPr>
              <a:t>(</a:t>
            </a:r>
            <a:r>
              <a:rPr lang="en-US" sz="2000" dirty="0" smtClean="0">
                <a:solidFill>
                  <a:srgbClr val="FF3399"/>
                </a:solidFill>
                <a:latin typeface="+mn-lt"/>
                <a:ea typeface="+mn-ea"/>
              </a:rPr>
              <a:t>Implied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不使用地址码，</a:t>
            </a:r>
            <a:r>
              <a:rPr lang="zh-CN" altLang="en-US" b="1" u="sng" dirty="0" smtClean="0">
                <a:latin typeface="宋体" pitchFamily="2" charset="-122"/>
              </a:rPr>
              <a:t>地址形成方法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b="1" dirty="0" smtClean="0">
                <a:latin typeface="宋体" pitchFamily="2" charset="-122"/>
              </a:rPr>
              <a:t>隐式表示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          </a:t>
            </a:r>
            <a:r>
              <a:rPr lang="zh-CN" altLang="en-US" sz="20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r>
              <a:rPr lang="zh-CN" altLang="en-US" sz="2000" b="1" dirty="0">
                <a:latin typeface="宋体" pitchFamily="2" charset="-122"/>
              </a:rPr>
              <a:t>参数</a:t>
            </a:r>
            <a:r>
              <a:rPr lang="zh-CN" altLang="en-US" sz="2000" b="1" dirty="0" smtClean="0">
                <a:latin typeface="宋体" pitchFamily="2" charset="-122"/>
              </a:rPr>
              <a:t>固定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179388" y="48616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②不同指令系统的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寻址方式命名</a:t>
            </a:r>
            <a:r>
              <a:rPr lang="zh-CN" altLang="en-US" b="1" dirty="0" smtClean="0">
                <a:latin typeface="宋体" pitchFamily="2" charset="-122"/>
              </a:rPr>
              <a:t>可能不同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变址寻址、基址寻址、相对寻址统称为偏移寻址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aphicFrame>
        <p:nvGraphicFramePr>
          <p:cNvPr id="19357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83927"/>
              </p:ext>
            </p:extLst>
          </p:nvPr>
        </p:nvGraphicFramePr>
        <p:xfrm>
          <a:off x="1475656" y="3683312"/>
          <a:ext cx="7488832" cy="1113840"/>
        </p:xfrm>
        <a:graphic>
          <a:graphicData uri="http://schemas.openxmlformats.org/drawingml/2006/table">
            <a:tbl>
              <a:tblPr/>
              <a:tblGrid>
                <a:gridCol w="1368152"/>
                <a:gridCol w="612068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常用寻址方式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数据寻址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除相对寻址外，其余均可使用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指令寻址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一般只使用直接、寄存器间接、相对、隐含方式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179388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◇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寻址方式的应用：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①不同指令系统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所支持的寻址方式</a:t>
            </a:r>
            <a:r>
              <a:rPr lang="zh-CN" altLang="en-US" b="1" dirty="0" smtClean="0">
                <a:latin typeface="宋体" pitchFamily="2" charset="-122"/>
              </a:rPr>
              <a:t>有所不同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3575" name="Text Box 39"/>
          <p:cNvSpPr txBox="1">
            <a:spLocks noChangeArrowheads="1"/>
          </p:cNvSpPr>
          <p:nvPr/>
        </p:nvSpPr>
        <p:spPr bwMode="auto">
          <a:xfrm>
            <a:off x="179388" y="1626185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示例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  <a:sym typeface="Wingdings" pitchFamily="2" charset="2"/>
              </a:rPr>
              <a:t>(a)OPD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为固定值的常数，</a:t>
            </a:r>
            <a:r>
              <a:rPr lang="zh-CN" altLang="en-US" sz="2200" b="1" dirty="0" smtClean="0">
                <a:latin typeface="宋体" pitchFamily="2" charset="-122"/>
              </a:rPr>
              <a:t>如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中的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</a:t>
            </a:r>
            <a:r>
              <a:rPr lang="en-US" altLang="zh-CN" sz="2200" b="1" dirty="0" smtClean="0">
                <a:latin typeface="宋体" pitchFamily="2" charset="-122"/>
              </a:rPr>
              <a:t>  (b)</a:t>
            </a:r>
            <a:r>
              <a:rPr lang="en-US" altLang="zh-CN" sz="2200" b="1" dirty="0" smtClean="0">
                <a:latin typeface="宋体" pitchFamily="2" charset="-122"/>
                <a:sym typeface="Wingdings" pitchFamily="2" charset="2"/>
              </a:rPr>
              <a:t>OPD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在堆栈或固定的</a:t>
            </a:r>
            <a:r>
              <a:rPr lang="en-US" altLang="zh-CN" sz="2200" b="1" dirty="0" smtClean="0">
                <a:latin typeface="宋体" pitchFamily="2" charset="-122"/>
                <a:sym typeface="Wingdings" pitchFamily="2" charset="2"/>
              </a:rPr>
              <a:t>REG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中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，如返回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指令、顺序寻址</a:t>
            </a:r>
            <a:endParaRPr lang="en-US" altLang="zh-CN" sz="2200" b="1" dirty="0" smtClean="0">
              <a:latin typeface="宋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9" grpId="0"/>
      <p:bldP spid="193564" grpId="0"/>
      <p:bldP spid="1935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、指令格式分析及其应用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指令系统的指令功能与指令字格式：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仅定点数一种类型，寄存器为通用寄存器</a:t>
            </a:r>
            <a:r>
              <a:rPr lang="en-US" altLang="zh-CN" b="1" dirty="0" smtClean="0">
                <a:latin typeface="宋体" pitchFamily="2" charset="-122"/>
              </a:rPr>
              <a:t>(GPR)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80355" y="1786495"/>
            <a:ext cx="8856712" cy="4018769"/>
            <a:chOff x="180355" y="1714487"/>
            <a:chExt cx="8856712" cy="4018769"/>
          </a:xfrm>
        </p:grpSpPr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5147692" y="1716076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寻址方式     指令寻址方式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</a:t>
              </a:r>
              <a:r>
                <a:rPr lang="zh-CN" altLang="en-US" sz="1800" b="1" dirty="0" smtClean="0">
                  <a:latin typeface="宋体" pitchFamily="2" charset="-122"/>
                </a:rPr>
                <a:t>间接、寄存器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</a:t>
              </a:r>
              <a:r>
                <a:rPr lang="zh-CN" altLang="en-US" sz="1800" b="1" dirty="0" smtClean="0">
                  <a:latin typeface="宋体" pitchFamily="2" charset="-122"/>
                </a:rPr>
                <a:t>寄存器     隐含</a:t>
              </a:r>
              <a:r>
                <a:rPr lang="en-US" altLang="zh-CN" sz="1800" b="1" dirty="0">
                  <a:latin typeface="宋体" pitchFamily="2" charset="-122"/>
                </a:rPr>
                <a:t>EA=(PC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</a:t>
              </a:r>
              <a:r>
                <a:rPr lang="zh-CN" altLang="en-US" sz="1800" b="1" dirty="0" smtClean="0">
                  <a:latin typeface="宋体" pitchFamily="2" charset="-122"/>
                </a:rPr>
                <a:t>直接</a:t>
              </a:r>
              <a:r>
                <a:rPr lang="en-US" altLang="zh-CN" sz="1800" b="1" dirty="0" smtClean="0">
                  <a:latin typeface="宋体" pitchFamily="2" charset="-122"/>
                </a:rPr>
                <a:t>EA=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</a:t>
              </a:r>
              <a:r>
                <a:rPr lang="zh-CN" altLang="en-US" sz="1800" b="1" dirty="0" smtClean="0">
                  <a:latin typeface="宋体" pitchFamily="2" charset="-122"/>
                </a:rPr>
                <a:t> 相对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2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3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4</a:t>
              </a:r>
              <a:r>
                <a:rPr lang="zh-CN" altLang="en-US" sz="1600" b="1" dirty="0">
                  <a:latin typeface="宋体" pitchFamily="2" charset="-122"/>
                </a:rPr>
                <a:t>位   </a:t>
              </a:r>
              <a:r>
                <a:rPr lang="en-US" altLang="zh-CN" sz="1600" b="1" dirty="0">
                  <a:latin typeface="宋体" pitchFamily="2" charset="-122"/>
                </a:rPr>
                <a:t>2</a:t>
              </a:r>
              <a:r>
                <a:rPr lang="zh-CN" altLang="en-US" sz="1600" b="1" dirty="0">
                  <a:latin typeface="宋体" pitchFamily="2" charset="-122"/>
                </a:rPr>
                <a:t>位 </a:t>
              </a:r>
              <a:r>
                <a:rPr lang="zh-CN" altLang="en-US" sz="1600" b="1" dirty="0"/>
                <a:t> </a:t>
              </a:r>
              <a:r>
                <a:rPr lang="en-US" altLang="zh-CN" sz="1600" b="1" dirty="0">
                  <a:latin typeface="宋体" pitchFamily="2" charset="-122"/>
                </a:rPr>
                <a:t>2</a:t>
              </a:r>
              <a:r>
                <a:rPr lang="zh-CN" altLang="en-US" sz="1600" b="1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14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1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22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24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25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6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9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0" name="Text Box 159"/>
            <p:cNvSpPr txBox="1">
              <a:spLocks noChangeArrowheads="1"/>
            </p:cNvSpPr>
            <p:nvPr/>
          </p:nvSpPr>
          <p:spPr bwMode="auto">
            <a:xfrm>
              <a:off x="3419872" y="1714488"/>
              <a:ext cx="165479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指令字格式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31" name="Text Box 160"/>
            <p:cNvSpPr txBox="1">
              <a:spLocks noChangeArrowheads="1"/>
            </p:cNvSpPr>
            <p:nvPr/>
          </p:nvSpPr>
          <p:spPr bwMode="auto">
            <a:xfrm>
              <a:off x="180355" y="1714487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</a:t>
              </a:r>
              <a:r>
                <a:rPr lang="en-US" altLang="zh-CN" sz="1800" b="1" dirty="0" err="1" smtClean="0">
                  <a:latin typeface="宋体" pitchFamily="2" charset="-122"/>
                </a:rPr>
                <a:t>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</a:t>
              </a:r>
              <a:r>
                <a:rPr lang="en-US" altLang="zh-CN" sz="1800" b="1" dirty="0" smtClean="0">
                  <a:latin typeface="宋体" pitchFamily="2" charset="-122"/>
                </a:rPr>
                <a:t>←M</a:t>
              </a:r>
              <a:r>
                <a:rPr lang="en-US" altLang="zh-CN" sz="1800" b="1" spc="-200" dirty="0" smtClean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 smtClean="0"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r>
                <a:rPr lang="en-US" altLang="zh-CN" sz="1800" b="1" dirty="0">
                  <a:latin typeface="宋体" pitchFamily="2" charset="-122"/>
                </a:rPr>
                <a:t>←(</a:t>
              </a:r>
              <a:r>
                <a:rPr lang="en-US" altLang="zh-CN" sz="1800" b="1" dirty="0" smtClean="0">
                  <a:latin typeface="宋体" pitchFamily="2" charset="-122"/>
                </a:rPr>
                <a:t>RD)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RS)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 smtClean="0">
                  <a:latin typeface="宋体" pitchFamily="2" charset="-122"/>
                </a:rPr>
                <a:t>   RD</a:t>
              </a:r>
              <a:r>
                <a:rPr lang="en-US" altLang="zh-CN" sz="1800" b="1" dirty="0">
                  <a:latin typeface="宋体" pitchFamily="2" charset="-122"/>
                </a:rPr>
                <a:t>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300" dirty="0" smtClean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减法</a:t>
              </a:r>
              <a:r>
                <a:rPr lang="en-US" altLang="zh-CN" sz="1800" b="1" dirty="0" smtClean="0">
                  <a:latin typeface="宋体" pitchFamily="2" charset="-122"/>
                </a:rPr>
                <a:t>(SUB</a:t>
              </a:r>
              <a:r>
                <a:rPr lang="en-US" altLang="zh-CN" sz="1800" b="1" dirty="0">
                  <a:latin typeface="宋体" pitchFamily="2" charset="-122"/>
                </a:rPr>
                <a:t>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自</a:t>
              </a:r>
              <a:r>
                <a:rPr lang="zh-CN" altLang="en-US" sz="1800" b="1" dirty="0">
                  <a:latin typeface="宋体" pitchFamily="2" charset="-122"/>
                </a:rPr>
                <a:t>增</a:t>
              </a:r>
              <a:r>
                <a:rPr lang="en-US" altLang="zh-CN" sz="1800" b="1" dirty="0">
                  <a:latin typeface="宋体" pitchFamily="2" charset="-122"/>
                </a:rPr>
                <a:t>(INC):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JNZ): 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ZF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时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</a:t>
              </a:r>
              <a:r>
                <a:rPr lang="zh-CN" altLang="en-US" sz="1800" b="1" dirty="0" smtClean="0">
                  <a:latin typeface="宋体" pitchFamily="2" charset="-122"/>
                </a:rPr>
                <a:t>   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4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3420492" y="400605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6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7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39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40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1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3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4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6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7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8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3419872" y="3718620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5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29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3" name="Text Box 50"/>
          <p:cNvSpPr txBox="1">
            <a:spLocks noChangeArrowheads="1"/>
          </p:cNvSpPr>
          <p:nvPr/>
        </p:nvSpPr>
        <p:spPr bwMode="auto">
          <a:xfrm>
            <a:off x="214282" y="397113"/>
            <a:ext cx="87154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*部件参数：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存储器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按字节编址，地址空间为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位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dirty="0" smtClean="0">
                <a:latin typeface="宋体" pitchFamily="2" charset="-122"/>
              </a:rPr>
              <a:t>PC+1</a:t>
            </a:r>
            <a:r>
              <a:rPr lang="zh-CN" altLang="en-US" sz="1800" b="1" dirty="0" smtClean="0">
                <a:latin typeface="宋体" pitchFamily="2" charset="-122"/>
              </a:rPr>
              <a:t>、直接寻址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寄存器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b="1" dirty="0" smtClean="0">
                <a:latin typeface="宋体" pitchFamily="2" charset="-122"/>
              </a:rPr>
              <a:t>GPR</a:t>
            </a:r>
            <a:r>
              <a:rPr lang="zh-CN" altLang="en-US" b="1" dirty="0" smtClean="0">
                <a:latin typeface="宋体" pitchFamily="2" charset="-122"/>
              </a:rPr>
              <a:t>，机器字长为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位       </a:t>
            </a:r>
            <a:r>
              <a:rPr lang="zh-CN" altLang="en-US" sz="1800" b="1" dirty="0" smtClean="0">
                <a:latin typeface="宋体" pitchFamily="2" charset="-122"/>
              </a:rPr>
              <a:t>←数据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地址等长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214282" y="1748423"/>
            <a:ext cx="871543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*地址码参数：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数据寻址方式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立即、寄存器、寄存器间接，隐含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方式位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r>
              <a:rPr lang="en-US" altLang="zh-CN" b="1" dirty="0" smtClean="0">
                <a:latin typeface="宋体" pitchFamily="2" charset="-122"/>
              </a:rPr>
              <a:t>ADD</a:t>
            </a:r>
            <a:r>
              <a:rPr lang="zh-CN" altLang="en-US" b="1" dirty="0" smtClean="0">
                <a:latin typeface="宋体" pitchFamily="2" charset="-122"/>
              </a:rPr>
              <a:t>显式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≥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，其余隐式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指令寻址方式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直接、相对，隐含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方式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r>
              <a:rPr lang="en-US" altLang="zh-CN" b="1" dirty="0" smtClean="0">
                <a:latin typeface="宋体" pitchFamily="2" charset="-122"/>
              </a:rPr>
              <a:t>JNZ</a:t>
            </a:r>
            <a:r>
              <a:rPr lang="zh-CN" altLang="en-US" b="1" dirty="0" smtClean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≥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，其余隐式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251520" y="4069521"/>
            <a:ext cx="867819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*操作码参数：</a:t>
            </a:r>
            <a:r>
              <a:rPr lang="zh-CN" altLang="en-US" b="1" dirty="0" smtClean="0">
                <a:latin typeface="宋体" pitchFamily="2" charset="-122"/>
              </a:rPr>
              <a:t>变长编码</a:t>
            </a:r>
            <a:r>
              <a:rPr lang="en-US" altLang="zh-CN" b="1" dirty="0" smtClean="0">
                <a:latin typeface="宋体" pitchFamily="2" charset="-122"/>
              </a:rPr>
              <a:t>(8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位置隐式表示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最左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251520" y="4543960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*指令格式参数：</a:t>
            </a:r>
            <a:r>
              <a:rPr lang="zh-CN" altLang="en-US" b="1" dirty="0" smtClean="0">
                <a:latin typeface="宋体" pitchFamily="2" charset="-122"/>
              </a:rPr>
              <a:t>地址码个数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单地址、双地址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</a:t>
            </a:r>
            <a:r>
              <a:rPr lang="zh-CN" altLang="en-US" b="1" dirty="0" smtClean="0">
                <a:latin typeface="宋体" pitchFamily="2" charset="-122"/>
              </a:rPr>
              <a:t>指令字长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单字长、双字长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，指令字结构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变长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dirty="0" smtClean="0">
                <a:latin typeface="宋体" pitchFamily="2" charset="-122"/>
              </a:rPr>
              <a:t>某计算机采用</a:t>
            </a:r>
            <a:r>
              <a:rPr lang="en-US" altLang="zh-CN" sz="2200" b="1" dirty="0" err="1" smtClean="0">
                <a:latin typeface="宋体" pitchFamily="2" charset="-122"/>
              </a:rPr>
              <a:t>Demo_IS</a:t>
            </a:r>
            <a:r>
              <a:rPr lang="zh-CN" altLang="en-US" sz="2200" b="1" dirty="0" smtClean="0">
                <a:latin typeface="宋体" pitchFamily="2" charset="-122"/>
              </a:rPr>
              <a:t>指令系统，有符号整数用补码表示，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取指令时自动</a:t>
            </a:r>
            <a:r>
              <a:rPr lang="zh-CN" altLang="en-US" sz="2200" b="1" dirty="0">
                <a:latin typeface="宋体" pitchFamily="2" charset="-122"/>
              </a:rPr>
              <a:t>完成</a:t>
            </a:r>
            <a:r>
              <a:rPr lang="en-US" altLang="zh-CN" sz="2200" b="1" dirty="0">
                <a:latin typeface="宋体" pitchFamily="2" charset="-122"/>
              </a:rPr>
              <a:t>PC←(PC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sz="2200" b="1" dirty="0" smtClean="0">
                <a:latin typeface="宋体" pitchFamily="2" charset="-122"/>
              </a:rPr>
              <a:t>。⑴说明指令字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的功能；⑵写出</a:t>
            </a:r>
            <a:r>
              <a:rPr lang="en-US" altLang="zh-CN" sz="2200" b="1" dirty="0" smtClean="0">
                <a:latin typeface="宋体" pitchFamily="2" charset="-122"/>
              </a:rPr>
              <a:t>y=</a:t>
            </a:r>
            <a:r>
              <a:rPr lang="en-US" altLang="zh-CN" sz="2200" b="1" dirty="0" err="1" smtClean="0">
                <a:latin typeface="宋体" pitchFamily="2" charset="-122"/>
              </a:rPr>
              <a:t>x+y</a:t>
            </a:r>
            <a:r>
              <a:rPr lang="zh-CN" altLang="en-US" sz="2200" b="1" dirty="0" smtClean="0">
                <a:latin typeface="宋体" pitchFamily="2" charset="-122"/>
              </a:rPr>
              <a:t>的指令序列，</a:t>
            </a:r>
            <a:r>
              <a:rPr lang="en-US" altLang="zh-CN" sz="2200" b="1" dirty="0" smtClean="0">
                <a:latin typeface="宋体" pitchFamily="2" charset="-122"/>
              </a:rPr>
              <a:t>x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放在</a:t>
            </a:r>
            <a:r>
              <a:rPr lang="en-US" altLang="zh-CN" sz="2200" b="1" dirty="0" smtClean="0">
                <a:latin typeface="宋体" pitchFamily="2" charset="-122"/>
              </a:rPr>
              <a:t>14H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15H</a:t>
            </a:r>
            <a:r>
              <a:rPr lang="zh-CN" altLang="en-US" sz="2200" b="1" dirty="0" smtClean="0">
                <a:latin typeface="宋体" pitchFamily="2" charset="-122"/>
              </a:rPr>
              <a:t>存储单元中；⑶操作码只可放在高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位，最多还可定义多少条指令？⑷若操作码只可放在首字节呢？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179388" y="198884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⑴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10000100B</a:t>
            </a:r>
            <a:r>
              <a:rPr lang="zh-CN" altLang="en-US" sz="2200" b="1" dirty="0" smtClean="0">
                <a:latin typeface="宋体" pitchFamily="2" charset="-122"/>
              </a:rPr>
              <a:t>，指令功能为</a:t>
            </a:r>
            <a:r>
              <a:rPr lang="en-US" altLang="zh-CN" sz="2200" b="1" dirty="0" smtClean="0">
                <a:latin typeface="宋体" pitchFamily="2" charset="-122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79512" y="2420888"/>
            <a:ext cx="8785225" cy="171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⑵指令序列为</a:t>
            </a:r>
            <a:r>
              <a:rPr lang="zh-CN" altLang="en-US" sz="2200" b="1" spc="200" dirty="0" smtClean="0">
                <a:latin typeface="宋体" pitchFamily="2" charset="-122"/>
              </a:rPr>
              <a:t>：</a:t>
            </a:r>
            <a:r>
              <a:rPr lang="en-US" altLang="zh-CN" sz="2000" b="1" dirty="0" smtClean="0">
                <a:latin typeface="宋体" pitchFamily="2" charset="-122"/>
              </a:rPr>
              <a:t>00000000 00010100  // R0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14H           ;&amp;x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00100100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M[(R0)]        </a:t>
            </a:r>
          </a:p>
          <a:p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10000000           // R0←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1       ;&amp;y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01010100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(R1)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</a:rPr>
              <a:t>[(R0)]</a:t>
            </a: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00100100           // M</a:t>
            </a:r>
            <a:r>
              <a:rPr lang="en-US" altLang="zh-CN" sz="2000" b="1" dirty="0">
                <a:latin typeface="宋体" pitchFamily="2" charset="-122"/>
              </a:rPr>
              <a:t>[(R0</a:t>
            </a:r>
            <a:r>
              <a:rPr lang="en-US" altLang="zh-CN" sz="2000" b="1" dirty="0" smtClean="0">
                <a:latin typeface="宋体" pitchFamily="2" charset="-122"/>
              </a:rPr>
              <a:t>)]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R1)      </a:t>
            </a:r>
            <a:endParaRPr lang="zh-CN" altLang="en-US" sz="2000" b="1" dirty="0" smtClean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4077072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⑶高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位已使用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个编码，</a:t>
            </a:r>
            <a:r>
              <a:rPr lang="zh-CN" altLang="en-US" sz="2200" b="1" u="sng" dirty="0" smtClean="0">
                <a:latin typeface="宋体" pitchFamily="2" charset="-122"/>
              </a:rPr>
              <a:t>最多</a:t>
            </a:r>
            <a:r>
              <a:rPr lang="zh-CN" altLang="en-US" sz="2200" b="1" dirty="0" smtClean="0">
                <a:latin typeface="宋体" pitchFamily="2" charset="-122"/>
              </a:rPr>
              <a:t>还可定义的指令数为：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 2</a:t>
            </a:r>
            <a:r>
              <a:rPr lang="en-US" altLang="zh-CN" sz="2200" b="1" baseline="30000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6</a:t>
            </a:r>
            <a:r>
              <a:rPr lang="zh-CN" altLang="en-US" sz="2200" b="1" dirty="0" smtClean="0">
                <a:latin typeface="宋体" pitchFamily="2" charset="-122"/>
              </a:rPr>
              <a:t>条；      </a:t>
            </a:r>
            <a:r>
              <a:rPr lang="zh-CN" altLang="en-US" sz="2200" dirty="0" smtClean="0">
                <a:solidFill>
                  <a:srgbClr val="990099"/>
                </a:solidFill>
                <a:latin typeface="宋体" pitchFamily="2" charset="-122"/>
              </a:rPr>
              <a:t>└←</a:t>
            </a:r>
            <a:r>
              <a:rPr lang="zh-CN" altLang="en-US" sz="2000" b="1" dirty="0" smtClean="0">
                <a:latin typeface="宋体" pitchFamily="2" charset="-122"/>
              </a:rPr>
              <a:t>每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个操作码</a:t>
            </a:r>
          </a:p>
        </p:txBody>
      </p:sp>
      <p:sp>
        <p:nvSpPr>
          <p:cNvPr id="7" name="Text Box 141"/>
          <p:cNvSpPr txBox="1">
            <a:spLocks noChangeArrowheads="1"/>
          </p:cNvSpPr>
          <p:nvPr/>
        </p:nvSpPr>
        <p:spPr bwMode="auto">
          <a:xfrm>
            <a:off x="179512" y="4941168"/>
            <a:ext cx="8785225" cy="116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⑷低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位已定义编码中，空闲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1)×3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24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r>
              <a:rPr lang="zh-CN" altLang="en-US" sz="2200" b="1" dirty="0">
                <a:latin typeface="宋体" pitchFamily="2" charset="-122"/>
              </a:rPr>
              <a:t>编码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最多</a:t>
            </a:r>
            <a:r>
              <a:rPr lang="zh-CN" altLang="en-US" sz="2200" b="1" dirty="0">
                <a:latin typeface="宋体" pitchFamily="2" charset="-122"/>
              </a:rPr>
              <a:t>还可</a:t>
            </a:r>
            <a:r>
              <a:rPr lang="zh-CN" altLang="en-US" sz="2200" b="1" dirty="0" smtClean="0">
                <a:latin typeface="宋体" pitchFamily="2" charset="-122"/>
              </a:rPr>
              <a:t>定义的指令数为：</a:t>
            </a:r>
            <a:r>
              <a:rPr lang="en-US" altLang="zh-CN" sz="2200" b="1" dirty="0" smtClean="0">
                <a:latin typeface="宋体" pitchFamily="2" charset="-122"/>
              </a:rPr>
              <a:t>24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u="sng" dirty="0" smtClean="0">
                <a:latin typeface="宋体" pitchFamily="2" charset="-122"/>
              </a:rPr>
              <a:t>(</a:t>
            </a:r>
            <a:r>
              <a:rPr lang="en-US" altLang="zh-CN" sz="2200" b="1" u="sng" dirty="0">
                <a:latin typeface="宋体" pitchFamily="2" charset="-122"/>
              </a:rPr>
              <a:t>2</a:t>
            </a:r>
            <a:r>
              <a:rPr lang="en-US" altLang="zh-CN" sz="2200" b="1" u="sng" baseline="30000" dirty="0">
                <a:latin typeface="宋体" pitchFamily="2" charset="-122"/>
              </a:rPr>
              <a:t>4</a:t>
            </a:r>
            <a:r>
              <a:rPr lang="zh-CN" altLang="en-US" sz="2200" b="1" u="sng" dirty="0">
                <a:latin typeface="宋体" pitchFamily="2" charset="-122"/>
              </a:rPr>
              <a:t>－</a:t>
            </a:r>
            <a:r>
              <a:rPr lang="en-US" altLang="zh-CN" sz="2200" b="1" u="sng" dirty="0">
                <a:latin typeface="宋体" pitchFamily="2" charset="-122"/>
              </a:rPr>
              <a:t>10</a:t>
            </a:r>
            <a:r>
              <a:rPr lang="en-US" altLang="zh-CN" sz="2200" b="1" u="sng" dirty="0" smtClean="0">
                <a:latin typeface="宋体" pitchFamily="2" charset="-122"/>
              </a:rPr>
              <a:t>)</a:t>
            </a:r>
            <a:r>
              <a:rPr lang="en-US" altLang="zh-CN" sz="2200" b="1" dirty="0" smtClean="0">
                <a:latin typeface="宋体" pitchFamily="2" charset="-122"/>
              </a:rPr>
              <a:t>×2</a:t>
            </a:r>
            <a:r>
              <a:rPr lang="en-US" altLang="zh-CN" sz="2200" b="1" baseline="30000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120</a:t>
            </a:r>
            <a:r>
              <a:rPr lang="zh-CN" altLang="en-US" sz="2200" b="1" dirty="0" smtClean="0">
                <a:latin typeface="宋体" pitchFamily="2" charset="-122"/>
              </a:rPr>
              <a:t>条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b="1" dirty="0" smtClean="0">
                <a:latin typeface="宋体" pitchFamily="2" charset="-122"/>
              </a:rPr>
              <a:t>                 </a:t>
            </a:r>
            <a:r>
              <a:rPr lang="en-US" altLang="zh-CN" sz="1600" b="1" dirty="0" smtClean="0">
                <a:latin typeface="宋体" pitchFamily="2" charset="-122"/>
              </a:rPr>
              <a:t>                        </a:t>
            </a:r>
            <a:r>
              <a:rPr lang="zh-CN" altLang="en-US" sz="1600" b="1" dirty="0" smtClean="0">
                <a:latin typeface="宋体" pitchFamily="2" charset="-122"/>
              </a:rPr>
              <a:t>      高</a:t>
            </a:r>
            <a:r>
              <a:rPr lang="en-US" altLang="zh-CN" sz="1600" b="1" dirty="0" smtClean="0">
                <a:latin typeface="宋体" pitchFamily="2" charset="-122"/>
              </a:rPr>
              <a:t>4</a:t>
            </a:r>
            <a:r>
              <a:rPr lang="zh-CN" altLang="en-US" sz="1600" b="1" dirty="0" smtClean="0">
                <a:latin typeface="宋体" pitchFamily="2" charset="-122"/>
              </a:rPr>
              <a:t>位空闲</a:t>
            </a:r>
            <a:endParaRPr lang="zh-CN" altLang="en-US" sz="1800" b="1" dirty="0" smtClean="0">
              <a:latin typeface="宋体" pitchFamily="2" charset="-122"/>
            </a:endParaRP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C1F7-4333-47C2-AAFB-4A26211FEBE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4.4  </a:t>
            </a:r>
            <a:r>
              <a:rPr lang="zh-CN" altLang="en-US" sz="3200" b="1" dirty="0" smtClean="0">
                <a:latin typeface="宋体" pitchFamily="2" charset="-122"/>
              </a:rPr>
              <a:t>指令</a:t>
            </a:r>
            <a:r>
              <a:rPr lang="zh-CN" altLang="en-US" sz="3200" b="1" dirty="0">
                <a:latin typeface="宋体" pitchFamily="2" charset="-122"/>
              </a:rPr>
              <a:t>系统</a:t>
            </a:r>
            <a:r>
              <a:rPr lang="zh-CN" altLang="en-US" sz="3200" b="1" dirty="0" smtClean="0">
                <a:latin typeface="宋体" pitchFamily="2" charset="-122"/>
              </a:rPr>
              <a:t>举例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65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2622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179389" y="1052736"/>
            <a:ext cx="6696868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*指令系统的性能：</a:t>
            </a:r>
            <a:r>
              <a:rPr lang="zh-CN" altLang="en-US" b="1" dirty="0" smtClean="0">
                <a:latin typeface="宋体" pitchFamily="2" charset="-122"/>
              </a:rPr>
              <a:t>对硬件及软件的支持程度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对硬件的支持程度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对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软件的支持程度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/>
          </a:p>
        </p:txBody>
      </p:sp>
      <p:sp>
        <p:nvSpPr>
          <p:cNvPr id="15" name="Text Box 72"/>
          <p:cNvSpPr txBox="1">
            <a:spLocks noChangeArrowheads="1"/>
          </p:cNvSpPr>
          <p:nvPr/>
        </p:nvSpPr>
        <p:spPr bwMode="auto">
          <a:xfrm>
            <a:off x="179388" y="1556792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     </a:t>
            </a:r>
            <a:r>
              <a:rPr lang="zh-CN" altLang="en-US" b="1" dirty="0" smtClean="0">
                <a:latin typeface="宋体" pitchFamily="2" charset="-122"/>
              </a:rPr>
              <a:t>能否减少</a:t>
            </a:r>
            <a:r>
              <a:rPr lang="zh-CN" altLang="en-US" b="1" u="sng" dirty="0" smtClean="0">
                <a:latin typeface="宋体" pitchFamily="2" charset="-122"/>
              </a:rPr>
              <a:t>译码时间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执行时间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衡量指标：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规整性，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的操作</a:t>
            </a:r>
            <a:r>
              <a:rPr lang="zh-CN" altLang="en-US" b="1" dirty="0" smtClean="0">
                <a:latin typeface="宋体" pitchFamily="2" charset="-122"/>
              </a:rPr>
              <a:t>功能、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的存取</a:t>
            </a:r>
            <a:r>
              <a:rPr lang="zh-CN" altLang="en-US" b="1" dirty="0" smtClean="0">
                <a:latin typeface="宋体" pitchFamily="2" charset="-122"/>
              </a:rPr>
              <a:t>速度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179512" y="2959784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     </a:t>
            </a:r>
            <a:r>
              <a:rPr lang="zh-CN" altLang="en-US" b="1" dirty="0" smtClean="0">
                <a:latin typeface="宋体" pitchFamily="2" charset="-122"/>
              </a:rPr>
              <a:t>能否减少</a:t>
            </a:r>
            <a:r>
              <a:rPr lang="zh-CN" altLang="en-US" b="1" u="sng" dirty="0" smtClean="0">
                <a:latin typeface="宋体" pitchFamily="2" charset="-122"/>
              </a:rPr>
              <a:t>指令条数</a:t>
            </a:r>
            <a:r>
              <a:rPr lang="zh-CN" altLang="en-US" b="1" dirty="0" smtClean="0">
                <a:latin typeface="宋体" pitchFamily="2" charset="-122"/>
              </a:rPr>
              <a:t>及缩短</a:t>
            </a:r>
            <a:r>
              <a:rPr lang="zh-CN" altLang="en-US" b="1" u="sng" dirty="0" smtClean="0">
                <a:latin typeface="宋体" pitchFamily="2" charset="-122"/>
              </a:rPr>
              <a:t>指令字长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衡量指标：</a:t>
            </a:r>
            <a:r>
              <a:rPr lang="zh-CN" altLang="en-US" b="1" dirty="0" smtClean="0">
                <a:latin typeface="宋体" pitchFamily="2" charset="-122"/>
              </a:rPr>
              <a:t>指令功能、寻址方式种类、地址码个数等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" name="Text Box 138"/>
          <p:cNvSpPr txBox="1">
            <a:spLocks noChangeArrowheads="1"/>
          </p:cNvSpPr>
          <p:nvPr/>
        </p:nvSpPr>
        <p:spPr bwMode="auto">
          <a:xfrm>
            <a:off x="179388" y="3883114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衡量指标的矛盾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规整性与指令字长、指令功能强与弱等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179388" y="436510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*指令格式的优化方法：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采用大</a:t>
            </a:r>
            <a:r>
              <a:rPr lang="zh-CN" altLang="en-US" b="1" dirty="0">
                <a:latin typeface="宋体" pitchFamily="2" charset="-122"/>
              </a:rPr>
              <a:t>概率事件优先</a:t>
            </a:r>
            <a:r>
              <a:rPr lang="zh-CN" altLang="en-US" b="1" dirty="0" smtClean="0">
                <a:latin typeface="宋体" pitchFamily="2" charset="-122"/>
              </a:rPr>
              <a:t>原则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扩展编码，仅支持高频操作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参数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操作码分开存放，重叠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隐含地址码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或内部参数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179263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MIPS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      </a:t>
            </a:r>
            <a:r>
              <a:rPr lang="en-US" altLang="zh-CN" b="1" dirty="0" smtClean="0">
                <a:latin typeface="+mn-ea"/>
                <a:ea typeface="+mn-ea"/>
              </a:rPr>
              <a:t>--</a:t>
            </a:r>
            <a:r>
              <a:rPr lang="zh-CN" altLang="en-US" b="1" dirty="0" smtClean="0">
                <a:latin typeface="+mn-ea"/>
                <a:ea typeface="+mn-ea"/>
              </a:rPr>
              <a:t>仅</a:t>
            </a:r>
            <a:r>
              <a:rPr lang="en-US" altLang="zh-CN" b="1" dirty="0" smtClean="0">
                <a:latin typeface="+mn-ea"/>
                <a:ea typeface="+mn-ea"/>
              </a:rPr>
              <a:t>MIPS32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52275" y="985952"/>
            <a:ext cx="88122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*整数：</a:t>
            </a:r>
            <a:r>
              <a:rPr lang="zh-CN" altLang="en-US" b="1" dirty="0" smtClean="0">
                <a:latin typeface="宋体" pitchFamily="2" charset="-122"/>
              </a:rPr>
              <a:t>二进制、定点格式、无符号及补码编码，</a:t>
            </a:r>
            <a:r>
              <a:rPr lang="en-US" altLang="zh-CN" b="1" dirty="0" smtClean="0">
                <a:latin typeface="宋体" pitchFamily="2" charset="-122"/>
              </a:rPr>
              <a:t>8/16/32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*浮点数：</a:t>
            </a:r>
            <a:r>
              <a:rPr lang="en-US" altLang="zh-CN" b="1" dirty="0" smtClean="0">
                <a:latin typeface="宋体" pitchFamily="2" charset="-122"/>
              </a:rPr>
              <a:t>IEEE 754</a:t>
            </a:r>
            <a:r>
              <a:rPr lang="zh-CN" altLang="en-US" b="1" dirty="0" smtClean="0">
                <a:latin typeface="宋体" pitchFamily="2" charset="-122"/>
              </a:rPr>
              <a:t>标准，单精度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双精度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*逻辑数：</a:t>
            </a:r>
            <a:r>
              <a:rPr lang="zh-CN" altLang="en-US" b="1" dirty="0" smtClean="0">
                <a:latin typeface="宋体" pitchFamily="2" charset="-122"/>
              </a:rPr>
              <a:t>二进制、位向量格式、逻辑编码，长度同整数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52275" y="2815768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的存放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*存储器：</a:t>
            </a:r>
            <a:r>
              <a:rPr lang="zh-CN" altLang="en-US" b="1" spc="-100" dirty="0" smtClean="0">
                <a:latin typeface="宋体" pitchFamily="2" charset="-122"/>
              </a:rPr>
              <a:t>按字节编址、</a:t>
            </a:r>
            <a:r>
              <a:rPr lang="en-US" altLang="zh-CN" b="1" spc="-100" dirty="0">
                <a:latin typeface="宋体" pitchFamily="2" charset="-122"/>
              </a:rPr>
              <a:t>32</a:t>
            </a:r>
            <a:r>
              <a:rPr lang="zh-CN" altLang="en-US" b="1" spc="-100" dirty="0">
                <a:latin typeface="宋体" pitchFamily="2" charset="-122"/>
              </a:rPr>
              <a:t>位</a:t>
            </a:r>
            <a:r>
              <a:rPr lang="zh-CN" altLang="en-US" b="1" spc="-100" dirty="0" smtClean="0">
                <a:latin typeface="宋体" pitchFamily="2" charset="-122"/>
              </a:rPr>
              <a:t>地址空间，大端、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en-US" altLang="zh-CN" sz="1800" b="1" spc="-100" dirty="0">
                <a:latin typeface="宋体" pitchFamily="2" charset="-122"/>
              </a:rPr>
              <a:t>4</a:t>
            </a:r>
            <a:r>
              <a:rPr lang="zh-CN" altLang="en-US" sz="1800" b="1" spc="-100" dirty="0">
                <a:latin typeface="宋体" pitchFamily="2" charset="-122"/>
              </a:rPr>
              <a:t>字节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对齐方式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指令寄存器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只存放</a:t>
            </a:r>
            <a:r>
              <a:rPr lang="en-US" altLang="zh-CN" b="1" dirty="0" smtClean="0">
                <a:latin typeface="宋体" pitchFamily="2" charset="-122"/>
              </a:rPr>
              <a:t>16</a:t>
            </a:r>
            <a:r>
              <a:rPr lang="zh-CN" altLang="en-US" b="1" dirty="0" smtClean="0">
                <a:latin typeface="宋体" pitchFamily="2" charset="-122"/>
              </a:rPr>
              <a:t>位常数，大端、不对齐方式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52275" y="4183920"/>
            <a:ext cx="88394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*寄存器：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32×32</a:t>
            </a:r>
            <a:r>
              <a:rPr lang="zh-CN" altLang="en-US" b="1" dirty="0" smtClean="0">
                <a:latin typeface="宋体" pitchFamily="2" charset="-122"/>
              </a:rPr>
              <a:t>位，只存放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存取时需类型转换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FPRs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32×32</a:t>
            </a:r>
            <a:r>
              <a:rPr lang="zh-CN" altLang="en-US" b="1" dirty="0" smtClean="0">
                <a:latin typeface="宋体" pitchFamily="2" charset="-122"/>
              </a:rPr>
              <a:t>位，双精度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占用相邻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b="1" dirty="0" smtClean="0">
                <a:latin typeface="宋体" pitchFamily="2" charset="-122"/>
              </a:rPr>
              <a:t>FPR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专用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Hi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en-US" altLang="zh-CN" b="1" dirty="0" smtClean="0">
                <a:latin typeface="宋体" pitchFamily="2" charset="-122"/>
              </a:rPr>
              <a:t>Lo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乘除时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Cause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en-US" altLang="zh-CN" b="1" dirty="0" smtClean="0">
                <a:latin typeface="宋体" pitchFamily="2" charset="-122"/>
              </a:rPr>
              <a:t>EPC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异常时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79512" y="5517232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GPRs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使用约定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注意</a:t>
            </a:r>
            <a:r>
              <a:rPr lang="en-US" altLang="zh-CN" b="1" dirty="0" smtClean="0">
                <a:latin typeface="宋体" pitchFamily="2" charset="-122"/>
              </a:rPr>
              <a:t>$0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$31</a:t>
            </a:r>
            <a:r>
              <a:rPr lang="zh-CN" altLang="en-US" b="1" dirty="0" smtClean="0">
                <a:latin typeface="宋体" pitchFamily="2" charset="-122"/>
              </a:rPr>
              <a:t>，其余再说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5868144" y="780165"/>
            <a:ext cx="2376264" cy="7200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1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1 12"/>
          <p:cNvSpPr/>
          <p:nvPr/>
        </p:nvSpPr>
        <p:spPr bwMode="auto">
          <a:xfrm>
            <a:off x="6660232" y="6036749"/>
            <a:ext cx="2160240" cy="344579"/>
          </a:xfrm>
          <a:prstGeom prst="borderCallout1">
            <a:avLst>
              <a:gd name="adj1" fmla="val 46996"/>
              <a:gd name="adj2" fmla="val -315"/>
              <a:gd name="adj3" fmla="val -419474"/>
              <a:gd name="adj4" fmla="val -28620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ALU</a:t>
            </a:r>
            <a:r>
              <a:rPr lang="zh-CN" altLang="en-US" sz="1800" b="1" dirty="0" smtClean="0">
                <a:latin typeface="+mn-ea"/>
                <a:ea typeface="+mn-ea"/>
              </a:rPr>
              <a:t>只进行</a:t>
            </a:r>
            <a:r>
              <a:rPr lang="en-US" altLang="zh-CN" sz="1800" b="1" dirty="0" smtClean="0">
                <a:latin typeface="+mn-ea"/>
                <a:ea typeface="+mn-ea"/>
              </a:rPr>
              <a:t>32</a:t>
            </a:r>
            <a:r>
              <a:rPr lang="zh-CN" altLang="en-US" sz="1800" b="1" dirty="0" smtClean="0">
                <a:latin typeface="+mn-ea"/>
                <a:ea typeface="+mn-ea"/>
              </a:rPr>
              <a:t>位运算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6" name="线形标注 1 15"/>
          <p:cNvSpPr/>
          <p:nvPr/>
        </p:nvSpPr>
        <p:spPr bwMode="auto">
          <a:xfrm>
            <a:off x="1547664" y="6036749"/>
            <a:ext cx="2240260" cy="344579"/>
          </a:xfrm>
          <a:prstGeom prst="borderCallout1">
            <a:avLst>
              <a:gd name="adj1" fmla="val 49760"/>
              <a:gd name="adj2" fmla="val 100451"/>
              <a:gd name="adj3" fmla="val -24187"/>
              <a:gd name="adj4" fmla="val 112680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理解为什么这么约定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9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utoUpdateAnimBg="0"/>
      <p:bldP spid="11" grpId="0" autoUpdateAnimBg="0"/>
      <p:bldP spid="12" grpId="0" autoUpdateAnimBg="0"/>
      <p:bldP spid="13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88943" y="325105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</a:p>
        </p:txBody>
      </p:sp>
      <p:graphicFrame>
        <p:nvGraphicFramePr>
          <p:cNvPr id="4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59833"/>
              </p:ext>
            </p:extLst>
          </p:nvPr>
        </p:nvGraphicFramePr>
        <p:xfrm>
          <a:off x="683568" y="908720"/>
          <a:ext cx="8136904" cy="2508310"/>
        </p:xfrm>
        <a:graphic>
          <a:graphicData uri="http://schemas.openxmlformats.org/drawingml/2006/table">
            <a:tbl>
              <a:tblPr/>
              <a:tblGrid>
                <a:gridCol w="1440656"/>
                <a:gridCol w="1367656"/>
                <a:gridCol w="2808312"/>
                <a:gridCol w="2520280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地址码组成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注释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为立即数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GPRs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基址寻址</a:t>
                      </a:r>
                      <a:endParaRPr kumimoji="1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及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为偏移量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，相加时先位扩展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50000"/>
                      </a:srgbClr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伪直接寻址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‖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‖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表示内容拼接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83109">
                <a:tc gridSpan="4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GPRs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恒为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R31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保存调用的返回地址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3493457"/>
            <a:ext cx="8812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*数据寻址方式：</a:t>
            </a:r>
            <a:r>
              <a:rPr lang="zh-CN" altLang="en-US" b="1" dirty="0" smtClean="0">
                <a:latin typeface="宋体" pitchFamily="2" charset="-122"/>
              </a:rPr>
              <a:t>立即、寄存器、基址         </a:t>
            </a:r>
            <a:r>
              <a:rPr lang="zh-CN" altLang="en-US" sz="2000" b="1" dirty="0" smtClean="0">
                <a:latin typeface="宋体" pitchFamily="2" charset="-122"/>
              </a:rPr>
              <a:t>←没有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间接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相对、伪直接，隐含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EA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(PC)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4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179513" y="4442336"/>
            <a:ext cx="53285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思考：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了解指令格式后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⑴为何相对寻址中</a:t>
            </a:r>
            <a:r>
              <a:rPr lang="en-US" altLang="zh-CN" b="1" dirty="0" err="1" smtClean="0">
                <a:latin typeface="宋体" pitchFamily="2" charset="-122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要</a:t>
            </a:r>
            <a:r>
              <a:rPr lang="en-US" altLang="zh-CN" b="1" dirty="0" smtClean="0">
                <a:latin typeface="宋体" pitchFamily="2" charset="-122"/>
              </a:rPr>
              <a:t>&lt;&lt;2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⑵为何基址寻址中</a:t>
            </a:r>
            <a:r>
              <a:rPr lang="en-US" altLang="zh-CN" b="1" dirty="0" err="1" smtClean="0">
                <a:latin typeface="宋体" pitchFamily="2" charset="-122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不</a:t>
            </a:r>
            <a:r>
              <a:rPr lang="en-US" altLang="zh-CN" b="1" dirty="0" smtClean="0">
                <a:latin typeface="宋体" pitchFamily="2" charset="-122"/>
              </a:rPr>
              <a:t>&lt;&lt;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⑶为何不采用直接寻址？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5220072" y="4949883"/>
            <a:ext cx="3744416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4B</a:t>
            </a:r>
            <a:r>
              <a:rPr lang="zh-CN" altLang="en-US" sz="2000" b="1" dirty="0">
                <a:latin typeface="宋体" pitchFamily="2" charset="-122"/>
              </a:rPr>
              <a:t>对齐</a:t>
            </a:r>
            <a:r>
              <a:rPr lang="en-US" altLang="zh-CN" sz="2000" b="1" dirty="0">
                <a:latin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</a:rPr>
              <a:t>可扩大寻址范围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89"/>
          <p:cNvSpPr txBox="1">
            <a:spLocks noChangeArrowheads="1"/>
          </p:cNvSpPr>
          <p:nvPr/>
        </p:nvSpPr>
        <p:spPr bwMode="auto">
          <a:xfrm>
            <a:off x="5220072" y="5394988"/>
            <a:ext cx="3744416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短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zh-CN" altLang="en-US" sz="2000" b="1" dirty="0" smtClean="0">
                <a:latin typeface="宋体" pitchFamily="2" charset="-122"/>
              </a:rPr>
              <a:t>，边界对齐为</a:t>
            </a:r>
            <a:r>
              <a:rPr lang="en-US" altLang="zh-CN" sz="2000" b="1" dirty="0" smtClean="0">
                <a:latin typeface="宋体" pitchFamily="2" charset="-122"/>
              </a:rPr>
              <a:t>1B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5220072" y="5847656"/>
            <a:ext cx="3637068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地址码＜指令字长</a:t>
            </a:r>
            <a:r>
              <a:rPr lang="en-US" altLang="zh-CN" sz="2000" b="1" dirty="0" smtClean="0">
                <a:latin typeface="宋体" pitchFamily="2" charset="-122"/>
              </a:rPr>
              <a:t>!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5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3" y="285728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有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种指令格式，采用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长指令字</a:t>
            </a: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en-US" altLang="zh-CN" b="1" dirty="0" smtClean="0">
                <a:latin typeface="宋体" pitchFamily="2" charset="-122"/>
              </a:rPr>
              <a:t>(32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graphicFrame>
        <p:nvGraphicFramePr>
          <p:cNvPr id="7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57085"/>
              </p:ext>
            </p:extLst>
          </p:nvPr>
        </p:nvGraphicFramePr>
        <p:xfrm>
          <a:off x="1071539" y="1214422"/>
          <a:ext cx="7676925" cy="1363200"/>
        </p:xfrm>
        <a:graphic>
          <a:graphicData uri="http://schemas.openxmlformats.org/drawingml/2006/table">
            <a:tbl>
              <a:tblPr/>
              <a:tblGrid>
                <a:gridCol w="1285883"/>
                <a:gridCol w="1206466"/>
                <a:gridCol w="1152128"/>
                <a:gridCol w="1080120"/>
                <a:gridCol w="1080120"/>
                <a:gridCol w="936104"/>
                <a:gridCol w="936104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shamt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func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J-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1547664" y="2636912"/>
            <a:ext cx="734481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kumimoji="0" lang="zh-CN" altLang="en-US" sz="1800" b="1" dirty="0" smtClean="0">
                <a:latin typeface="+mn-ea"/>
                <a:ea typeface="+mn-ea"/>
              </a:rPr>
              <a:t>注：</a:t>
            </a:r>
            <a:r>
              <a:rPr kumimoji="0" lang="en-US" altLang="zh-CN" sz="1800" b="1" dirty="0" smtClean="0">
                <a:latin typeface="+mn-ea"/>
                <a:ea typeface="+mn-ea"/>
              </a:rPr>
              <a:t>op</a:t>
            </a:r>
            <a:r>
              <a:rPr kumimoji="0" lang="zh-CN" altLang="en-US" sz="1800" b="1" dirty="0" smtClean="0">
                <a:latin typeface="+mn-ea"/>
                <a:ea typeface="+mn-ea"/>
              </a:rPr>
              <a:t>及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func</a:t>
            </a:r>
            <a:r>
              <a:rPr kumimoji="0" lang="en-US" altLang="zh-CN" sz="1800" b="1" dirty="0" smtClean="0">
                <a:latin typeface="+mn-ea"/>
                <a:ea typeface="+mn-ea"/>
              </a:rPr>
              <a:t>—</a:t>
            </a:r>
            <a:r>
              <a:rPr kumimoji="0" lang="zh-CN" altLang="en-US" sz="1800" b="1" dirty="0" smtClean="0">
                <a:latin typeface="+mn-ea"/>
                <a:ea typeface="+mn-ea"/>
              </a:rPr>
              <a:t>操作码，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rs</a:t>
            </a:r>
            <a:r>
              <a:rPr kumimoji="0" lang="zh-CN" altLang="en-US" sz="1800" b="1" dirty="0" smtClean="0">
                <a:latin typeface="+mn-ea"/>
                <a:ea typeface="+mn-ea"/>
              </a:rPr>
              <a:t>、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rt</a:t>
            </a:r>
            <a:r>
              <a:rPr kumimoji="0" lang="zh-CN" altLang="en-US" sz="1800" b="1" dirty="0" smtClean="0">
                <a:latin typeface="+mn-ea"/>
                <a:ea typeface="+mn-ea"/>
              </a:rPr>
              <a:t>及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rd</a:t>
            </a:r>
            <a:r>
              <a:rPr kumimoji="0" lang="en-US" altLang="zh-CN" sz="1800" b="1" dirty="0" smtClean="0">
                <a:latin typeface="+mn-ea"/>
                <a:ea typeface="+mn-ea"/>
              </a:rPr>
              <a:t>—</a:t>
            </a:r>
            <a:r>
              <a:rPr kumimoji="0" lang="zh-CN" altLang="en-US" sz="1800" b="1" dirty="0" smtClean="0">
                <a:latin typeface="+mn-ea"/>
                <a:ea typeface="+mn-ea"/>
              </a:rPr>
              <a:t>寄存器号</a:t>
            </a:r>
            <a:r>
              <a:rPr kumimoji="0" lang="en-US" altLang="zh-CN" sz="1800" b="1" dirty="0" smtClean="0">
                <a:latin typeface="+mn-ea"/>
                <a:ea typeface="+mn-ea"/>
              </a:rPr>
              <a:t>(</a:t>
            </a:r>
            <a:r>
              <a:rPr kumimoji="0" lang="zh-CN" altLang="en-US" sz="1800" b="1" dirty="0" smtClean="0">
                <a:latin typeface="+mn-ea"/>
                <a:ea typeface="+mn-ea"/>
              </a:rPr>
              <a:t>源及目的</a:t>
            </a:r>
            <a:r>
              <a:rPr kumimoji="0" lang="en-US" altLang="zh-CN" sz="1800" b="1" dirty="0" smtClean="0">
                <a:latin typeface="+mn-ea"/>
                <a:ea typeface="+mn-ea"/>
              </a:rPr>
              <a:t>OPD)</a:t>
            </a:r>
            <a:r>
              <a:rPr kumimoji="0" lang="zh-CN" altLang="en-US" sz="1800" b="1" dirty="0" smtClean="0">
                <a:latin typeface="+mn-ea"/>
                <a:ea typeface="+mn-ea"/>
              </a:rPr>
              <a:t>，</a:t>
            </a:r>
            <a:endParaRPr kumimoji="0" lang="en-US" altLang="zh-CN" sz="1800" b="1" dirty="0" smtClean="0">
              <a:latin typeface="+mn-ea"/>
              <a:ea typeface="+mn-ea"/>
            </a:endParaRPr>
          </a:p>
          <a:p>
            <a:pPr algn="just">
              <a:lnSpc>
                <a:spcPct val="115000"/>
              </a:lnSpc>
            </a:pPr>
            <a:r>
              <a:rPr kumimoji="0" lang="en-US" altLang="zh-CN" sz="1800" b="1" dirty="0" smtClean="0">
                <a:latin typeface="+mn-ea"/>
                <a:ea typeface="+mn-ea"/>
              </a:rPr>
              <a:t>    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shamt</a:t>
            </a:r>
            <a:r>
              <a:rPr kumimoji="0" lang="en-US" altLang="zh-CN" sz="1800" b="1" dirty="0" smtClean="0">
                <a:latin typeface="+mn-ea"/>
                <a:ea typeface="+mn-ea"/>
              </a:rPr>
              <a:t>—</a:t>
            </a:r>
            <a:r>
              <a:rPr kumimoji="0" lang="zh-CN" altLang="en-US" sz="1800" b="1" dirty="0" smtClean="0">
                <a:latin typeface="+mn-ea"/>
                <a:ea typeface="+mn-ea"/>
              </a:rPr>
              <a:t>移位位数，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imme</a:t>
            </a:r>
            <a:r>
              <a:rPr kumimoji="0" lang="en-US" altLang="zh-CN" sz="1800" b="1" dirty="0" smtClean="0">
                <a:latin typeface="+mn-ea"/>
                <a:ea typeface="+mn-ea"/>
              </a:rPr>
              <a:t>/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disp</a:t>
            </a:r>
            <a:r>
              <a:rPr kumimoji="0" lang="en-US" altLang="zh-CN" sz="1800" b="1" dirty="0" smtClean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立即</a:t>
            </a:r>
            <a:r>
              <a:rPr kumimoji="0" lang="zh-CN" altLang="en-US" sz="1800" b="1" dirty="0" smtClean="0">
                <a:latin typeface="+mn-ea"/>
                <a:ea typeface="+mn-ea"/>
              </a:rPr>
              <a:t>数或偏移量，</a:t>
            </a:r>
            <a:r>
              <a:rPr kumimoji="0" lang="en-US" altLang="zh-CN" sz="1800" b="1" dirty="0" err="1" smtClean="0">
                <a:latin typeface="+mn-ea"/>
                <a:ea typeface="+mn-ea"/>
              </a:rPr>
              <a:t>addr</a:t>
            </a:r>
            <a:r>
              <a:rPr kumimoji="0" lang="en-US" altLang="zh-CN" sz="1800" b="1" dirty="0" smtClean="0">
                <a:latin typeface="+mn-ea"/>
                <a:ea typeface="+mn-ea"/>
              </a:rPr>
              <a:t>—</a:t>
            </a:r>
            <a:r>
              <a:rPr kumimoji="0" lang="zh-CN" altLang="en-US" sz="1800" b="1" dirty="0" smtClean="0">
                <a:latin typeface="+mn-ea"/>
                <a:ea typeface="+mn-ea"/>
              </a:rPr>
              <a:t>形式地址</a:t>
            </a:r>
            <a:endParaRPr kumimoji="0" lang="zh-CN" altLang="en-US" sz="1800" b="1" dirty="0">
              <a:latin typeface="宋体" pitchFamily="2" charset="-122"/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179388" y="3404607"/>
            <a:ext cx="8812212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指令格式的特征：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了解指令功能后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操作码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采用扩展编码</a:t>
            </a:r>
            <a:r>
              <a:rPr lang="en-US" altLang="zh-CN" sz="2000" b="1" dirty="0" smtClean="0">
                <a:latin typeface="宋体" pitchFamily="2" charset="-122"/>
              </a:rPr>
              <a:t>(R-</a:t>
            </a:r>
            <a:r>
              <a:rPr lang="zh-CN" altLang="en-US" sz="2000" b="1" dirty="0" smtClean="0">
                <a:latin typeface="宋体" pitchFamily="2" charset="-122"/>
              </a:rPr>
              <a:t>型</a:t>
            </a:r>
            <a:r>
              <a:rPr lang="en-US" altLang="zh-CN" sz="2000" b="1" dirty="0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000000)</a:t>
            </a:r>
            <a:r>
              <a:rPr lang="zh-CN" altLang="en-US" b="1" dirty="0" smtClean="0">
                <a:latin typeface="宋体" pitchFamily="2" charset="-122"/>
              </a:rPr>
              <a:t>，分开存放，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地址码个数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≤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位置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最右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隐式表示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寻址方式位</a:t>
            </a:r>
            <a:r>
              <a:rPr lang="zh-CN" altLang="en-US" b="1" u="sng" dirty="0" smtClean="0">
                <a:latin typeface="宋体" pitchFamily="2" charset="-122"/>
              </a:rPr>
              <a:t>隐式</a:t>
            </a:r>
            <a:r>
              <a:rPr lang="zh-CN" altLang="en-US" b="1" dirty="0" smtClean="0">
                <a:latin typeface="宋体" pitchFamily="2" charset="-122"/>
              </a:rPr>
              <a:t>表示，</a:t>
            </a:r>
            <a:r>
              <a:rPr lang="zh-CN" altLang="en-US" b="1" dirty="0">
                <a:latin typeface="宋体" pitchFamily="2" charset="-122"/>
              </a:rPr>
              <a:t>参数分开存放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    (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种方式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地址或</a:t>
            </a:r>
            <a:r>
              <a:rPr lang="en-US" altLang="zh-CN" sz="1800" b="1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个</a:t>
            </a:r>
            <a:r>
              <a:rPr lang="en-US" altLang="zh-CN" sz="1800" b="1" dirty="0" smtClean="0">
                <a:latin typeface="宋体" pitchFamily="2" charset="-122"/>
              </a:rPr>
              <a:t>op/</a:t>
            </a:r>
            <a:r>
              <a:rPr lang="zh-CN" altLang="en-US" sz="1800" b="1" dirty="0" smtClean="0">
                <a:latin typeface="宋体" pitchFamily="2" charset="-122"/>
              </a:rPr>
              <a:t>方式</a:t>
            </a:r>
            <a:r>
              <a:rPr lang="en-US" altLang="zh-CN" sz="1800" b="1" dirty="0" smtClean="0">
                <a:latin typeface="宋体" pitchFamily="2" charset="-122"/>
              </a:rPr>
              <a:t>)   (</a:t>
            </a:r>
            <a:r>
              <a:rPr lang="zh-CN" altLang="en-US" sz="1800" b="1" dirty="0" smtClean="0">
                <a:latin typeface="宋体" pitchFamily="2" charset="-122"/>
              </a:rPr>
              <a:t>如基址寻址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1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4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9512" y="3140968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en-US" altLang="zh-CN" b="1" dirty="0" smtClean="0">
                <a:latin typeface="宋体" pitchFamily="2" charset="-122"/>
              </a:rPr>
              <a:t>R-</a:t>
            </a:r>
            <a:r>
              <a:rPr lang="zh-CN" altLang="en-US" b="1" dirty="0" smtClean="0">
                <a:latin typeface="宋体" pitchFamily="2" charset="-122"/>
              </a:rPr>
              <a:t>型指令</a:t>
            </a:r>
            <a:r>
              <a:rPr lang="zh-CN" altLang="en-US" b="1" u="sng" dirty="0" smtClean="0">
                <a:latin typeface="宋体" pitchFamily="2" charset="-122"/>
              </a:rPr>
              <a:t>无</a:t>
            </a:r>
            <a:r>
              <a:rPr lang="en-US" altLang="zh-CN" b="1" u="sng" dirty="0">
                <a:latin typeface="宋体" pitchFamily="2" charset="-122"/>
              </a:rPr>
              <a:t>not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无</a:t>
            </a:r>
            <a:r>
              <a:rPr lang="en-US" altLang="zh-CN" b="1" u="sng" dirty="0" smtClean="0">
                <a:latin typeface="宋体" pitchFamily="2" charset="-122"/>
              </a:rPr>
              <a:t>&lt;&lt;</a:t>
            </a:r>
            <a:r>
              <a:rPr lang="en-US" altLang="zh-CN" b="1" u="sng" baseline="-18000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I-</a:t>
            </a:r>
            <a:r>
              <a:rPr lang="zh-CN" altLang="en-US" b="1" dirty="0" smtClean="0">
                <a:latin typeface="宋体" pitchFamily="2" charset="-122"/>
              </a:rPr>
              <a:t>型指令</a:t>
            </a:r>
            <a:r>
              <a:rPr lang="zh-CN" altLang="en-US" b="1" u="sng" dirty="0" smtClean="0">
                <a:latin typeface="宋体" pitchFamily="2" charset="-122"/>
              </a:rPr>
              <a:t>无</a:t>
            </a:r>
            <a:r>
              <a:rPr lang="en-US" altLang="zh-CN" b="1" u="sng" dirty="0" err="1" smtClean="0">
                <a:latin typeface="宋体" pitchFamily="2" charset="-122"/>
              </a:rPr>
              <a:t>subiu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(</a:t>
            </a:r>
            <a:r>
              <a:rPr lang="zh-CN" altLang="en-US" sz="1800" b="1" dirty="0" smtClean="0">
                <a:latin typeface="宋体" pitchFamily="2" charset="-122"/>
              </a:rPr>
              <a:t>∴</a:t>
            </a:r>
            <a:r>
              <a:rPr lang="en-US" altLang="zh-CN" sz="1800" b="1" dirty="0" smtClean="0">
                <a:latin typeface="+mn-ea"/>
              </a:rPr>
              <a:t>($</a:t>
            </a:r>
            <a:r>
              <a:rPr lang="en-US" altLang="zh-CN" sz="1800" b="1" dirty="0">
                <a:latin typeface="+mn-ea"/>
              </a:rPr>
              <a:t>0)</a:t>
            </a:r>
            <a:r>
              <a:rPr lang="zh-CN" altLang="en-US" sz="1800" b="1" dirty="0">
                <a:latin typeface="+mn-ea"/>
              </a:rPr>
              <a:t>≡</a:t>
            </a:r>
            <a:r>
              <a:rPr lang="en-US" altLang="zh-CN" sz="1800" b="1" dirty="0" smtClean="0">
                <a:latin typeface="+mn-ea"/>
              </a:rPr>
              <a:t>0</a:t>
            </a:r>
            <a:r>
              <a:rPr lang="en-US" altLang="zh-CN" sz="1800" b="1" dirty="0" smtClean="0">
                <a:latin typeface="宋体" pitchFamily="2" charset="-122"/>
              </a:rPr>
              <a:t>)  (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&lt;&lt;</a:t>
            </a:r>
            <a:r>
              <a:rPr lang="en-US" altLang="zh-CN" sz="1800" b="1" baseline="-18000" dirty="0" smtClean="0">
                <a:latin typeface="宋体" pitchFamily="2" charset="-122"/>
              </a:rPr>
              <a:t>L</a:t>
            </a:r>
            <a:r>
              <a:rPr lang="en-US" altLang="zh-CN" sz="1800" b="1" dirty="0" smtClean="0">
                <a:latin typeface="宋体" pitchFamily="2" charset="-122"/>
              </a:rPr>
              <a:t>)            (</a:t>
            </a:r>
            <a:r>
              <a:rPr lang="zh-CN" altLang="en-US" sz="1800" b="1" dirty="0" smtClean="0">
                <a:latin typeface="宋体" pitchFamily="2" charset="-122"/>
              </a:rPr>
              <a:t>∴</a:t>
            </a:r>
            <a:r>
              <a:rPr lang="en-US" altLang="zh-CN" sz="1800" b="1" dirty="0" err="1" smtClean="0">
                <a:latin typeface="+mn-ea"/>
              </a:rPr>
              <a:t>addiu</a:t>
            </a:r>
            <a:r>
              <a:rPr lang="zh-CN" altLang="en-US" sz="1800" b="1" dirty="0">
                <a:latin typeface="+mn-ea"/>
              </a:rPr>
              <a:t>采用</a:t>
            </a:r>
            <a:r>
              <a:rPr lang="en-US" altLang="zh-CN" sz="1800" b="1" dirty="0" err="1" smtClean="0">
                <a:latin typeface="+mn-ea"/>
              </a:rPr>
              <a:t>SExt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3" y="350185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功能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常用指令有</a:t>
            </a:r>
            <a:r>
              <a:rPr lang="en-US" altLang="zh-CN" b="1" dirty="0" smtClean="0">
                <a:latin typeface="宋体" pitchFamily="2" charset="-122"/>
              </a:rPr>
              <a:t>31</a:t>
            </a:r>
            <a:r>
              <a:rPr lang="zh-CN" altLang="en-US" b="1" dirty="0" smtClean="0">
                <a:latin typeface="宋体" pitchFamily="2" charset="-122"/>
              </a:rPr>
              <a:t>条，包数据传送、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运算、转移控制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2400" y="127474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R-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400" b="1" dirty="0" smtClean="0">
                <a:latin typeface="宋体" pitchFamily="2" charset="-122"/>
              </a:rPr>
              <a:t>算术、逻辑、移位，小于置位、</a:t>
            </a:r>
            <a:r>
              <a:rPr lang="zh-CN" altLang="en-US" b="1" dirty="0" smtClean="0">
                <a:latin typeface="宋体" pitchFamily="2" charset="-122"/>
              </a:rPr>
              <a:t>过程返回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I-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加法</a:t>
            </a:r>
            <a:r>
              <a:rPr lang="zh-CN" altLang="en-US" b="1" dirty="0">
                <a:latin typeface="宋体" pitchFamily="2" charset="-122"/>
              </a:rPr>
              <a:t>、逻辑、</a:t>
            </a:r>
            <a:r>
              <a:rPr lang="zh-CN" altLang="en-US" b="1" dirty="0" smtClean="0">
                <a:latin typeface="宋体" pitchFamily="2" charset="-122"/>
              </a:rPr>
              <a:t>赋值，存取，小于</a:t>
            </a:r>
            <a:r>
              <a:rPr lang="zh-CN" altLang="en-US" b="1" dirty="0">
                <a:latin typeface="宋体" pitchFamily="2" charset="-122"/>
              </a:rPr>
              <a:t>置位、</a:t>
            </a:r>
            <a:r>
              <a:rPr lang="zh-CN" altLang="en-US" b="1" dirty="0" smtClean="0">
                <a:latin typeface="宋体" pitchFamily="2" charset="-122"/>
              </a:rPr>
              <a:t>分支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J-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跳转、过程调用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Text Box 141"/>
          <p:cNvSpPr txBox="1">
            <a:spLocks noChangeArrowheads="1"/>
          </p:cNvSpPr>
          <p:nvPr/>
        </p:nvSpPr>
        <p:spPr bwMode="auto">
          <a:xfrm>
            <a:off x="179512" y="3933056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使用的指令格式：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顺序型指令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R-</a:t>
            </a:r>
            <a:r>
              <a:rPr lang="zh-CN" altLang="en-US" b="1" dirty="0" smtClean="0">
                <a:latin typeface="宋体" pitchFamily="2" charset="-122"/>
              </a:rPr>
              <a:t>型、</a:t>
            </a:r>
            <a:r>
              <a:rPr lang="en-US" altLang="zh-CN" b="1" dirty="0" smtClean="0">
                <a:latin typeface="宋体" pitchFamily="2" charset="-122"/>
              </a:rPr>
              <a:t>I-</a:t>
            </a:r>
            <a:r>
              <a:rPr lang="zh-CN" altLang="en-US" b="1" dirty="0" smtClean="0">
                <a:latin typeface="宋体" pitchFamily="2" charset="-122"/>
              </a:rPr>
              <a:t>型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转移型指令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I-</a:t>
            </a:r>
            <a:r>
              <a:rPr lang="zh-CN" altLang="en-US" b="1" dirty="0" smtClean="0">
                <a:latin typeface="宋体" pitchFamily="2" charset="-122"/>
              </a:rPr>
              <a:t>型、</a:t>
            </a:r>
            <a:r>
              <a:rPr lang="en-US" altLang="zh-CN" b="1" dirty="0" smtClean="0">
                <a:latin typeface="宋体" pitchFamily="2" charset="-122"/>
              </a:rPr>
              <a:t>J-</a:t>
            </a:r>
            <a:r>
              <a:rPr lang="zh-CN" altLang="en-US" b="1" dirty="0" smtClean="0">
                <a:latin typeface="宋体" pitchFamily="2" charset="-122"/>
              </a:rPr>
              <a:t>型及</a:t>
            </a:r>
            <a:r>
              <a:rPr lang="en-US" altLang="zh-CN" b="1" dirty="0" smtClean="0">
                <a:latin typeface="宋体" pitchFamily="2" charset="-122"/>
              </a:rPr>
              <a:t>R-</a:t>
            </a:r>
            <a:r>
              <a:rPr lang="zh-CN" altLang="en-US" b="1" dirty="0" smtClean="0">
                <a:latin typeface="宋体" pitchFamily="2" charset="-122"/>
              </a:rPr>
              <a:t>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条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79512" y="4861609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分支指令的特点：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</a:t>
            </a:r>
            <a:r>
              <a:rPr lang="zh-CN" altLang="en-US" sz="2000" b="1" dirty="0">
                <a:latin typeface="宋体" pitchFamily="2" charset="-122"/>
              </a:rPr>
              <a:t>有</a:t>
            </a:r>
            <a:r>
              <a:rPr lang="en-US" altLang="zh-CN" sz="2000" b="1" dirty="0" err="1" smtClean="0">
                <a:latin typeface="宋体" pitchFamily="2" charset="-122"/>
              </a:rPr>
              <a:t>slt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sltu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beq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bne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指令数量少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原应为</a:t>
            </a:r>
            <a:r>
              <a:rPr lang="en-US" altLang="zh-CN" sz="2000" b="1" dirty="0" smtClean="0">
                <a:latin typeface="宋体" pitchFamily="2" charset="-122"/>
              </a:rPr>
              <a:t>10</a:t>
            </a:r>
            <a:r>
              <a:rPr lang="zh-CN" altLang="en-US" sz="2000" b="1" dirty="0" smtClean="0">
                <a:latin typeface="宋体" pitchFamily="2" charset="-122"/>
              </a:rPr>
              <a:t>条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，无需保存标志</a:t>
            </a:r>
            <a:r>
              <a:rPr lang="en-US" altLang="zh-CN" sz="2000" b="1" dirty="0" smtClean="0">
                <a:latin typeface="宋体" pitchFamily="2" charset="-122"/>
              </a:rPr>
              <a:t>(ZF/CF/SF/OF)</a:t>
            </a:r>
          </a:p>
        </p:txBody>
      </p:sp>
      <p:sp>
        <p:nvSpPr>
          <p:cNvPr id="1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24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40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33705"/>
              </p:ext>
            </p:extLst>
          </p:nvPr>
        </p:nvGraphicFramePr>
        <p:xfrm>
          <a:off x="395537" y="404664"/>
          <a:ext cx="8519864" cy="5869800"/>
        </p:xfrm>
        <a:graphic>
          <a:graphicData uri="http://schemas.openxmlformats.org/drawingml/2006/table">
            <a:tbl>
              <a:tblPr/>
              <a:tblGrid>
                <a:gridCol w="1728192"/>
                <a:gridCol w="2448272"/>
                <a:gridCol w="762000"/>
                <a:gridCol w="685800"/>
                <a:gridCol w="685800"/>
                <a:gridCol w="685800"/>
                <a:gridCol w="685800"/>
                <a:gridCol w="838200"/>
              </a:tblGrid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func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addu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有符号减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无符号减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xor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或非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nor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 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 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过程返回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jr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797F-0FBD-41D7-A4EF-85B7D5C31D49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一、指令功能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179388" y="1409834"/>
            <a:ext cx="8785225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操作数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  <a:latin typeface="+mn-lt"/>
              </a:rPr>
              <a:t>Operand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,OPD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高级语言支持的数据类型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指令系统支持的数据类型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两者的关系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4283968" y="1864073"/>
            <a:ext cx="4392612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u="sng" dirty="0" smtClean="0">
                <a:solidFill>
                  <a:srgbClr val="990099"/>
                </a:solidFill>
              </a:rPr>
              <a:t>基本</a:t>
            </a:r>
            <a:r>
              <a:rPr lang="zh-CN" altLang="en-US" b="1" dirty="0" smtClean="0"/>
              <a:t>数据类型、</a:t>
            </a:r>
            <a:r>
              <a:rPr lang="zh-CN" altLang="en-US" b="1" u="sng" dirty="0" smtClean="0">
                <a:solidFill>
                  <a:srgbClr val="990099"/>
                </a:solidFill>
              </a:rPr>
              <a:t>高级</a:t>
            </a:r>
            <a:r>
              <a:rPr lang="zh-CN" altLang="en-US" b="1" dirty="0" smtClean="0"/>
              <a:t>数据类型</a:t>
            </a:r>
            <a:endParaRPr lang="en-US" altLang="zh-CN" b="1" dirty="0" smtClean="0"/>
          </a:p>
          <a:p>
            <a:pPr marL="2147888" indent="-2147888">
              <a:lnSpc>
                <a:spcPct val="105000"/>
              </a:lnSpc>
            </a:pPr>
            <a:r>
              <a:rPr lang="zh-CN" altLang="en-US" sz="1800" dirty="0" smtClean="0">
                <a:latin typeface="宋体" pitchFamily="2" charset="-122"/>
              </a:rPr>
              <a:t> └←</a:t>
            </a:r>
            <a:r>
              <a:rPr lang="zh-CN" altLang="en-US" sz="1800" b="1" dirty="0" smtClean="0">
                <a:latin typeface="宋体" pitchFamily="2" charset="-122"/>
              </a:rPr>
              <a:t>编程效率的要求→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zh-CN" altLang="en-US" sz="1800" dirty="0">
              <a:latin typeface="宋体" pitchFamily="2" charset="-122"/>
            </a:endParaRPr>
          </a:p>
        </p:txBody>
      </p:sp>
      <p:grpSp>
        <p:nvGrpSpPr>
          <p:cNvPr id="226325" name="Group 21"/>
          <p:cNvGrpSpPr>
            <a:grpSpLocks/>
          </p:cNvGrpSpPr>
          <p:nvPr/>
        </p:nvGrpSpPr>
        <p:grpSpPr bwMode="auto">
          <a:xfrm>
            <a:off x="1907802" y="3645024"/>
            <a:ext cx="6624638" cy="720725"/>
            <a:chOff x="520" y="2251"/>
            <a:chExt cx="4173" cy="454"/>
          </a:xfrm>
        </p:grpSpPr>
        <p:sp>
          <p:nvSpPr>
            <p:cNvPr id="226320" name="Text Box 16"/>
            <p:cNvSpPr txBox="1">
              <a:spLocks noChangeArrowheads="1"/>
            </p:cNvSpPr>
            <p:nvPr/>
          </p:nvSpPr>
          <p:spPr bwMode="auto">
            <a:xfrm>
              <a:off x="520" y="2341"/>
              <a:ext cx="136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高级语言支持类型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26321" name="Text Box 17"/>
            <p:cNvSpPr txBox="1">
              <a:spLocks noChangeArrowheads="1"/>
            </p:cNvSpPr>
            <p:nvPr/>
          </p:nvSpPr>
          <p:spPr bwMode="auto">
            <a:xfrm>
              <a:off x="1972" y="2478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软件映像</a:t>
              </a:r>
              <a:r>
                <a:rPr lang="en-US" altLang="zh-CN" sz="2000" b="1" dirty="0" smtClean="0">
                  <a:latin typeface="宋体" pitchFamily="2" charset="-122"/>
                </a:rPr>
                <a:t>(1-x</a:t>
              </a:r>
              <a:r>
                <a:rPr lang="en-US" altLang="zh-CN" sz="2000" b="1" dirty="0">
                  <a:latin typeface="宋体" pitchFamily="2" charset="-122"/>
                </a:rPr>
                <a:t>%)</a:t>
              </a:r>
            </a:p>
          </p:txBody>
        </p:sp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1972" y="2251"/>
              <a:ext cx="104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直接使用</a:t>
              </a:r>
              <a:r>
                <a:rPr lang="en-US" altLang="zh-CN" sz="2000" b="1" dirty="0" smtClean="0">
                  <a:latin typeface="宋体" pitchFamily="2" charset="-122"/>
                </a:rPr>
                <a:t>(x</a:t>
              </a:r>
              <a:r>
                <a:rPr lang="en-US" altLang="zh-CN" sz="2000" b="1" dirty="0">
                  <a:latin typeface="宋体" pitchFamily="2" charset="-122"/>
                </a:rPr>
                <a:t>%)</a:t>
              </a: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3333" y="2341"/>
              <a:ext cx="136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指令系统支持类型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1882" y="2478"/>
              <a:ext cx="14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79512" y="871552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指指令可实现的操作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硬件要求区分操作数类型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283968" y="2656161"/>
            <a:ext cx="4536504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使用频率较高</a:t>
            </a:r>
            <a:r>
              <a:rPr lang="zh-CN" altLang="en-US" b="1" dirty="0" smtClean="0">
                <a:latin typeface="宋体" pitchFamily="2" charset="-122"/>
              </a:rPr>
              <a:t>的数据类型</a:t>
            </a:r>
            <a:endParaRPr lang="en-US" altLang="zh-CN" b="1" dirty="0" smtClean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r>
              <a:rPr lang="zh-CN" altLang="en-US" sz="1800" dirty="0" smtClean="0">
                <a:latin typeface="宋体" pitchFamily="2" charset="-122"/>
              </a:rPr>
              <a:t>  └←</a:t>
            </a:r>
            <a:r>
              <a:rPr lang="zh-CN" altLang="en-US" sz="1800" b="1" dirty="0" smtClean="0">
                <a:latin typeface="宋体" pitchFamily="2" charset="-122"/>
              </a:rPr>
              <a:t>硬件性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价的</a:t>
            </a:r>
            <a:r>
              <a:rPr lang="zh-CN" altLang="en-US" sz="1800" b="1" dirty="0" smtClean="0">
                <a:latin typeface="宋体" pitchFamily="2" charset="-122"/>
              </a:rPr>
              <a:t>要求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均为</a:t>
            </a:r>
            <a:r>
              <a:rPr lang="zh-CN" altLang="en-US" sz="1800" b="1" u="sng" dirty="0" smtClean="0">
                <a:solidFill>
                  <a:srgbClr val="990099"/>
                </a:solidFill>
                <a:latin typeface="宋体" pitchFamily="2" charset="-122"/>
              </a:rPr>
              <a:t>基本</a:t>
            </a:r>
            <a:r>
              <a:rPr lang="zh-CN" altLang="en-US" sz="1800" b="1" dirty="0" smtClean="0">
                <a:latin typeface="宋体" pitchFamily="2" charset="-122"/>
              </a:rPr>
              <a:t>类型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388" y="4293096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OPD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类型示例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以</a:t>
            </a:r>
            <a:r>
              <a:rPr lang="en-US" altLang="zh-CN" sz="2200" b="1" dirty="0" smtClean="0">
                <a:latin typeface="宋体" pitchFamily="2" charset="-122"/>
              </a:rPr>
              <a:t>IA32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smtClean="0">
                <a:latin typeface="+mn-lt"/>
              </a:rPr>
              <a:t>Intel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lt"/>
              </a:rPr>
              <a:t>Architecture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lt"/>
              </a:rPr>
              <a:t>32bit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为例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  </a:t>
            </a:r>
            <a:r>
              <a:rPr lang="en-US" altLang="zh-CN" sz="2200" b="1" spc="-50" dirty="0" smtClean="0">
                <a:latin typeface="宋体" pitchFamily="2" charset="-122"/>
              </a:rPr>
              <a:t>8/16/32</a:t>
            </a:r>
            <a:r>
              <a:rPr lang="zh-CN" altLang="en-US" sz="2200" b="1" spc="-50" dirty="0" smtClean="0">
                <a:latin typeface="宋体" pitchFamily="2" charset="-122"/>
              </a:rPr>
              <a:t>位的整数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有</a:t>
            </a:r>
            <a:r>
              <a:rPr lang="en-US" altLang="zh-CN" sz="1800" b="1" spc="-50" dirty="0" smtClean="0">
                <a:latin typeface="宋体" pitchFamily="2" charset="-122"/>
              </a:rPr>
              <a:t>/</a:t>
            </a:r>
            <a:r>
              <a:rPr lang="zh-CN" altLang="en-US" sz="1800" b="1" spc="-50" dirty="0" smtClean="0">
                <a:latin typeface="宋体" pitchFamily="2" charset="-122"/>
              </a:rPr>
              <a:t>无符号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  <a:r>
              <a:rPr lang="zh-CN" altLang="en-US" sz="2200" b="1" spc="-50" dirty="0" smtClean="0">
                <a:latin typeface="宋体" pitchFamily="2" charset="-122"/>
              </a:rPr>
              <a:t>及位域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含逻辑数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  <a:r>
              <a:rPr lang="zh-CN" altLang="en-US" sz="2200" b="1" spc="-50" dirty="0" smtClean="0">
                <a:latin typeface="宋体" pitchFamily="2" charset="-122"/>
              </a:rPr>
              <a:t>，</a:t>
            </a:r>
            <a:r>
              <a:rPr lang="en-US" altLang="zh-CN" sz="2200" b="1" spc="-50" dirty="0" smtClean="0">
                <a:latin typeface="宋体" pitchFamily="2" charset="-122"/>
              </a:rPr>
              <a:t>32/48</a:t>
            </a:r>
            <a:r>
              <a:rPr lang="zh-CN" altLang="en-US" sz="2200" b="1" spc="-50" dirty="0" smtClean="0">
                <a:latin typeface="宋体" pitchFamily="2" charset="-122"/>
              </a:rPr>
              <a:t>位的指针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endParaRPr lang="en-US" altLang="zh-CN" sz="2200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32/64</a:t>
            </a:r>
            <a:r>
              <a:rPr lang="zh-CN" altLang="en-US" sz="2200" b="1" dirty="0" smtClean="0">
                <a:latin typeface="宋体" pitchFamily="2" charset="-122"/>
              </a:rPr>
              <a:t>位的浮点数，</a:t>
            </a:r>
            <a:r>
              <a:rPr lang="en-US" altLang="zh-CN" sz="2200" b="1" dirty="0" smtClean="0">
                <a:latin typeface="宋体" pitchFamily="2" charset="-122"/>
              </a:rPr>
              <a:t>8</a:t>
            </a:r>
            <a:r>
              <a:rPr lang="zh-CN" altLang="en-US" sz="2200" b="1" dirty="0" smtClean="0">
                <a:latin typeface="宋体" pitchFamily="2" charset="-122"/>
              </a:rPr>
              <a:t>位的</a:t>
            </a:r>
            <a:r>
              <a:rPr lang="en-US" altLang="zh-CN" sz="2200" b="1" dirty="0" smtClean="0">
                <a:latin typeface="宋体" pitchFamily="2" charset="-122"/>
              </a:rPr>
              <a:t>BCD</a:t>
            </a:r>
            <a:r>
              <a:rPr lang="zh-CN" altLang="en-US" sz="2200" b="1" dirty="0" smtClean="0">
                <a:latin typeface="宋体" pitchFamily="2" charset="-122"/>
              </a:rPr>
              <a:t>数，</a:t>
            </a:r>
            <a:r>
              <a:rPr lang="en-US" altLang="zh-CN" sz="2200" b="1" dirty="0" smtClean="0">
                <a:latin typeface="宋体" pitchFamily="2" charset="-122"/>
              </a:rPr>
              <a:t>64</a:t>
            </a:r>
            <a:r>
              <a:rPr lang="zh-CN" altLang="en-US" sz="2200" b="1" dirty="0" smtClean="0">
                <a:latin typeface="宋体" pitchFamily="2" charset="-122"/>
              </a:rPr>
              <a:t>位的压缩</a:t>
            </a:r>
            <a:r>
              <a:rPr lang="en-US" altLang="zh-CN" sz="2200" b="1" dirty="0" smtClean="0">
                <a:latin typeface="宋体" pitchFamily="2" charset="-122"/>
              </a:rPr>
              <a:t>SIMD</a:t>
            </a:r>
            <a:r>
              <a:rPr lang="zh-CN" altLang="en-US" sz="2200" b="1" dirty="0" smtClean="0">
                <a:latin typeface="宋体" pitchFamily="2" charset="-122"/>
              </a:rPr>
              <a:t>数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79512" y="5589240"/>
            <a:ext cx="8785225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存放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的部件：</a:t>
            </a:r>
            <a:r>
              <a:rPr lang="zh-CN" altLang="en-US" b="1" dirty="0" smtClean="0">
                <a:latin typeface="宋体" pitchFamily="2" charset="-122"/>
              </a:rPr>
              <a:t>寄存器、</a:t>
            </a:r>
            <a:r>
              <a:rPr lang="zh-CN" altLang="en-US" b="1" dirty="0">
                <a:latin typeface="宋体" pitchFamily="2" charset="-122"/>
              </a:rPr>
              <a:t>存储器、外设</a:t>
            </a:r>
            <a:r>
              <a:rPr lang="zh-CN" altLang="en-US" b="1" dirty="0" smtClean="0">
                <a:latin typeface="宋体" pitchFamily="2" charset="-122"/>
              </a:rPr>
              <a:t>、指令寄存器等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(</a:t>
            </a:r>
            <a:r>
              <a:rPr lang="zh-CN" altLang="en-US" sz="1800" b="1" dirty="0">
                <a:latin typeface="宋体" pitchFamily="2" charset="-122"/>
              </a:rPr>
              <a:t>记为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baseline="-25000" dirty="0" smtClean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记为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MEM</a:t>
            </a:r>
            <a:r>
              <a:rPr lang="en-US" altLang="zh-CN" sz="1800" b="1" dirty="0" smtClean="0">
                <a:latin typeface="宋体" pitchFamily="2" charset="-122"/>
              </a:rPr>
              <a:t>)            (</a:t>
            </a:r>
            <a:r>
              <a:rPr lang="zh-CN" altLang="en-US" sz="1800" b="1" dirty="0" smtClean="0">
                <a:latin typeface="宋体" pitchFamily="2" charset="-122"/>
              </a:rPr>
              <a:t>存放常数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" name="AutoShape 38"/>
          <p:cNvSpPr>
            <a:spLocks/>
          </p:cNvSpPr>
          <p:nvPr/>
        </p:nvSpPr>
        <p:spPr bwMode="auto">
          <a:xfrm>
            <a:off x="7668344" y="4270648"/>
            <a:ext cx="1152128" cy="310480"/>
          </a:xfrm>
          <a:prstGeom prst="borderCallout2">
            <a:avLst>
              <a:gd name="adj1" fmla="val 47100"/>
              <a:gd name="adj2" fmla="val 11"/>
              <a:gd name="adj3" fmla="val 48092"/>
              <a:gd name="adj4" fmla="val -18645"/>
              <a:gd name="adj5" fmla="val -49222"/>
              <a:gd name="adj6" fmla="val -11826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 smtClean="0">
                <a:latin typeface="宋体" pitchFamily="2" charset="-122"/>
              </a:rPr>
              <a:t>编译实现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/>
      <p:bldP spid="226317" grpId="0"/>
      <p:bldP spid="21" grpId="0"/>
      <p:bldP spid="23" grpId="0"/>
      <p:bldP spid="24" grpId="0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40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64804"/>
              </p:ext>
            </p:extLst>
          </p:nvPr>
        </p:nvGraphicFramePr>
        <p:xfrm>
          <a:off x="323529" y="457200"/>
          <a:ext cx="8496943" cy="5196646"/>
        </p:xfrm>
        <a:graphic>
          <a:graphicData uri="http://schemas.openxmlformats.org/drawingml/2006/table">
            <a:tbl>
              <a:tblPr/>
              <a:tblGrid>
                <a:gridCol w="2304255"/>
                <a:gridCol w="3456384"/>
                <a:gridCol w="864096"/>
                <a:gridCol w="671737"/>
                <a:gridCol w="533400"/>
                <a:gridCol w="667071"/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addi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mme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altLang="en-US" sz="1800" b="0" kern="100" dirty="0" smtClean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addiu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andi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xori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高位赋值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lui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&lt;&lt;16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取字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存字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取字节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取无符号字节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存字节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00" b="1" kern="1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7</a:t>
                      </a:r>
                      <a:r>
                        <a:rPr lang="en-US" altLang="zh-CN" sz="1800" b="1" kern="100" baseline="-18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1800" b="1" kern="1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zh-CN" sz="1800" b="1" kern="100" baseline="-180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相等转移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beq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sz="1800" b="1" kern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不等转移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bne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if((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altLang="zh-CN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slti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001010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slti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u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64411"/>
              </p:ext>
            </p:extLst>
          </p:nvPr>
        </p:nvGraphicFramePr>
        <p:xfrm>
          <a:off x="323528" y="5661248"/>
          <a:ext cx="8496944" cy="655120"/>
        </p:xfrm>
        <a:graphic>
          <a:graphicData uri="http://schemas.openxmlformats.org/drawingml/2006/table">
            <a:tbl>
              <a:tblPr/>
              <a:tblGrid>
                <a:gridCol w="1728192"/>
                <a:gridCol w="4032448"/>
                <a:gridCol w="864096"/>
                <a:gridCol w="1872208"/>
              </a:tblGrid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跳转</a:t>
                      </a: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j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Addr</a:t>
                      </a:r>
                      <a:endParaRPr lang="zh-CN" altLang="en-US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过程调用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jal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$31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Addr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38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2844" y="2204864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若</a:t>
            </a:r>
            <a:r>
              <a:rPr lang="zh-CN" altLang="en-US" b="1" dirty="0">
                <a:latin typeface="宋体" pitchFamily="2" charset="-122"/>
              </a:rPr>
              <a:t>整型</a:t>
            </a:r>
            <a:r>
              <a:rPr lang="zh-CN" altLang="en-US" b="1" dirty="0" smtClean="0">
                <a:latin typeface="宋体" pitchFamily="2" charset="-122"/>
              </a:rPr>
              <a:t>数组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的首址放在</a:t>
            </a:r>
            <a:r>
              <a:rPr lang="en-US" altLang="zh-CN" b="1" dirty="0" smtClean="0">
                <a:latin typeface="宋体" pitchFamily="2" charset="-122"/>
              </a:rPr>
              <a:t>$10</a:t>
            </a:r>
            <a:r>
              <a:rPr lang="zh-CN" altLang="en-US" b="1" dirty="0" smtClean="0">
                <a:latin typeface="宋体" pitchFamily="2" charset="-122"/>
              </a:rPr>
              <a:t>中，说明下列</a:t>
            </a:r>
            <a:r>
              <a:rPr lang="zh-CN" altLang="en-US" b="1" dirty="0">
                <a:latin typeface="宋体" pitchFamily="2" charset="-122"/>
              </a:rPr>
              <a:t>代码</a:t>
            </a:r>
            <a:r>
              <a:rPr lang="zh-CN" altLang="en-US" b="1" dirty="0" smtClean="0">
                <a:latin typeface="宋体" pitchFamily="2" charset="-122"/>
              </a:rPr>
              <a:t>的功能：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     00000020H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100011 01010 01011 00000 00000 01000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      00000024H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001000 01011 01100 00000 </a:t>
            </a:r>
            <a:r>
              <a:rPr lang="en-US" altLang="zh-CN" sz="2200" b="1" dirty="0">
                <a:latin typeface="宋体" pitchFamily="2" charset="-122"/>
              </a:rPr>
              <a:t>00000 </a:t>
            </a:r>
            <a:r>
              <a:rPr lang="en-US" altLang="zh-CN" sz="2200" b="1" dirty="0" smtClean="0">
                <a:latin typeface="宋体" pitchFamily="2" charset="-122"/>
              </a:rPr>
              <a:t>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     00000028H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101011 </a:t>
            </a:r>
            <a:r>
              <a:rPr lang="en-US" altLang="zh-CN" sz="2200" b="1" dirty="0">
                <a:latin typeface="宋体" pitchFamily="2" charset="-122"/>
              </a:rPr>
              <a:t>01010 </a:t>
            </a:r>
            <a:r>
              <a:rPr lang="en-US" altLang="zh-CN" sz="2200" b="1" dirty="0" smtClean="0">
                <a:latin typeface="宋体" pitchFamily="2" charset="-122"/>
              </a:rPr>
              <a:t>01100 </a:t>
            </a:r>
            <a:r>
              <a:rPr lang="en-US" altLang="zh-CN" sz="2200" b="1" dirty="0">
                <a:latin typeface="宋体" pitchFamily="2" charset="-122"/>
              </a:rPr>
              <a:t>00000 00000 01000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208"/>
          <p:cNvSpPr txBox="1">
            <a:spLocks noChangeArrowheads="1"/>
          </p:cNvSpPr>
          <p:nvPr/>
        </p:nvSpPr>
        <p:spPr bwMode="auto">
          <a:xfrm>
            <a:off x="142844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指令功能分别为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$11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[($10)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8]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$12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($11)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endParaRPr lang="en-US" altLang="zh-CN" b="1" kern="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            M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[($10)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]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($12)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5" name="Text Box 208"/>
          <p:cNvSpPr txBox="1">
            <a:spLocks noChangeArrowheads="1"/>
          </p:cNvSpPr>
          <p:nvPr/>
        </p:nvSpPr>
        <p:spPr bwMode="auto">
          <a:xfrm>
            <a:off x="142844" y="4869160"/>
            <a:ext cx="8893652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en-US" altLang="zh-CN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因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&amp;A[0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8/</a:t>
            </a:r>
            <a:r>
              <a:rPr lang="en-US" altLang="zh-CN" kern="0" dirty="0" err="1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sizeof</a:t>
            </a:r>
            <a:r>
              <a:rPr lang="en-US" altLang="zh-CN" kern="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int</a:t>
            </a:r>
            <a:r>
              <a:rPr lang="en-US" altLang="zh-CN" kern="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故代码功能为</a:t>
            </a:r>
            <a:r>
              <a:rPr lang="en-US" altLang="zh-CN" b="1" dirty="0" smtClean="0">
                <a:latin typeface="宋体" pitchFamily="2" charset="-122"/>
              </a:rPr>
              <a:t>A[2]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A[2]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142844" y="35773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分别写出实现</a:t>
            </a:r>
            <a:r>
              <a:rPr lang="en-US" altLang="zh-CN" b="1" dirty="0" smtClean="0">
                <a:latin typeface="宋体" pitchFamily="2" charset="-122"/>
              </a:rPr>
              <a:t>$1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($2)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($3)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$1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($2)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功能的指令字，其中运算均为有符号运算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5" name="Text Box 208"/>
          <p:cNvSpPr txBox="1">
            <a:spLocks noChangeArrowheads="1"/>
          </p:cNvSpPr>
          <p:nvPr/>
        </p:nvSpPr>
        <p:spPr bwMode="auto">
          <a:xfrm>
            <a:off x="179263" y="126876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指令字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为：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000000</a:t>
            </a:r>
            <a:r>
              <a:rPr lang="en-US" altLang="zh-CN" sz="2200" b="1" dirty="0" smtClean="0">
                <a:latin typeface="宋体" pitchFamily="2" charset="-122"/>
              </a:rPr>
              <a:t> 00010 00011 00001 00000 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100000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6" name="Text Box 208"/>
          <p:cNvSpPr txBox="1">
            <a:spLocks noChangeArrowheads="1"/>
          </p:cNvSpPr>
          <p:nvPr/>
        </p:nvSpPr>
        <p:spPr bwMode="auto">
          <a:xfrm>
            <a:off x="179263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指令字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为：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001000</a:t>
            </a:r>
            <a:r>
              <a:rPr lang="en-US" altLang="zh-CN" sz="2200" b="1" dirty="0" smtClean="0">
                <a:latin typeface="宋体" pitchFamily="2" charset="-122"/>
              </a:rPr>
              <a:t> 00010 00001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11111 11111 111110</a:t>
            </a:r>
            <a:endParaRPr lang="zh-CN" altLang="en-US" sz="22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6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35" grpId="0"/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Pentium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52275" y="876489"/>
            <a:ext cx="881221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有</a:t>
            </a:r>
            <a:r>
              <a:rPr lang="zh-CN" altLang="en-US" b="1" spc="-100" dirty="0" smtClean="0">
                <a:latin typeface="宋体" pitchFamily="2" charset="-122"/>
              </a:rPr>
              <a:t>整数、浮点数、位域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含逻辑数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、指针、压缩</a:t>
            </a:r>
            <a:r>
              <a:rPr lang="en-US" altLang="zh-CN" b="1" spc="-100" dirty="0" smtClean="0">
                <a:latin typeface="宋体" pitchFamily="2" charset="-122"/>
              </a:rPr>
              <a:t>SIMD</a:t>
            </a:r>
            <a:r>
              <a:rPr lang="zh-CN" altLang="en-US" b="1" spc="-100" dirty="0" smtClean="0">
                <a:latin typeface="宋体" pitchFamily="2" charset="-122"/>
              </a:rPr>
              <a:t>数、</a:t>
            </a:r>
            <a:r>
              <a:rPr lang="en-US" altLang="zh-CN" b="1" spc="-100" dirty="0" smtClean="0">
                <a:latin typeface="宋体" pitchFamily="2" charset="-122"/>
              </a:rPr>
              <a:t>BCD</a:t>
            </a:r>
            <a:r>
              <a:rPr lang="zh-CN" altLang="en-US" b="1" spc="-100" dirty="0" smtClean="0">
                <a:latin typeface="宋体" pitchFamily="2" charset="-122"/>
              </a:rPr>
              <a:t>数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(</a:t>
            </a:r>
            <a:r>
              <a:rPr lang="zh-CN" altLang="en-US" sz="2000" b="1" dirty="0" smtClean="0">
                <a:latin typeface="宋体" pitchFamily="2" charset="-122"/>
              </a:rPr>
              <a:t>同</a:t>
            </a:r>
            <a:r>
              <a:rPr lang="en-US" altLang="zh-CN" sz="2000" b="1" dirty="0" smtClean="0">
                <a:latin typeface="宋体" pitchFamily="2" charset="-122"/>
              </a:rPr>
              <a:t>MIPS)           (32/38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)    (64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)    (8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152275" y="2132856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的存放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*存储器：</a:t>
            </a:r>
            <a:r>
              <a:rPr lang="zh-CN" altLang="en-US" b="1" spc="-100" dirty="0" smtClean="0">
                <a:latin typeface="宋体" pitchFamily="2" charset="-122"/>
              </a:rPr>
              <a:t>按字节编址、</a:t>
            </a:r>
            <a:r>
              <a:rPr lang="en-US" altLang="zh-CN" b="1" spc="-100" dirty="0">
                <a:latin typeface="宋体" pitchFamily="2" charset="-122"/>
              </a:rPr>
              <a:t>32</a:t>
            </a:r>
            <a:r>
              <a:rPr lang="zh-CN" altLang="en-US" b="1" spc="-100" dirty="0">
                <a:latin typeface="宋体" pitchFamily="2" charset="-122"/>
              </a:rPr>
              <a:t>位</a:t>
            </a:r>
            <a:r>
              <a:rPr lang="zh-CN" altLang="en-US" b="1" spc="-100" dirty="0" smtClean="0">
                <a:latin typeface="宋体" pitchFamily="2" charset="-122"/>
              </a:rPr>
              <a:t>地址空间，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小端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sz="1800" b="1" spc="-100" dirty="0" smtClean="0">
                <a:latin typeface="宋体" pitchFamily="2" charset="-122"/>
              </a:rPr>
              <a:t>(4</a:t>
            </a:r>
            <a:r>
              <a:rPr lang="zh-CN" altLang="en-US" sz="1800" b="1" spc="-100" dirty="0" smtClean="0">
                <a:latin typeface="宋体" pitchFamily="2" charset="-122"/>
              </a:rPr>
              <a:t>字节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对齐方式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指令寄存器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可存放</a:t>
            </a:r>
            <a:r>
              <a:rPr lang="en-US" altLang="zh-CN" b="1" dirty="0" smtClean="0">
                <a:latin typeface="宋体" pitchFamily="2" charset="-122"/>
              </a:rPr>
              <a:t>8/16/32</a:t>
            </a:r>
            <a:r>
              <a:rPr lang="zh-CN" altLang="en-US" b="1" dirty="0" smtClean="0">
                <a:latin typeface="宋体" pitchFamily="2" charset="-122"/>
              </a:rPr>
              <a:t>位常数，小端、不对齐方式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152275" y="3501008"/>
            <a:ext cx="8812213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*寄存器：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8×32</a:t>
            </a:r>
            <a:r>
              <a:rPr lang="zh-CN" altLang="en-US" b="1" dirty="0" smtClean="0">
                <a:latin typeface="宋体" pitchFamily="2" charset="-122"/>
              </a:rPr>
              <a:t>位，可存放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8/16/32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(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位采用部分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方案、</a:t>
            </a:r>
            <a:r>
              <a:rPr lang="en-US" altLang="zh-CN" sz="2000" b="1" dirty="0" smtClean="0">
                <a:latin typeface="宋体" pitchFamily="2" charset="-122"/>
              </a:rPr>
              <a:t>16</a:t>
            </a:r>
            <a:r>
              <a:rPr lang="zh-CN" altLang="en-US" sz="2000" b="1" dirty="0" smtClean="0">
                <a:latin typeface="宋体" pitchFamily="2" charset="-122"/>
              </a:rPr>
              <a:t>位采用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低端方案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FPRs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8×32</a:t>
            </a:r>
            <a:r>
              <a:rPr lang="zh-CN" altLang="en-US" b="1" dirty="0" smtClean="0">
                <a:latin typeface="宋体" pitchFamily="2" charset="-122"/>
              </a:rPr>
              <a:t>位，双精度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占用相邻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b="1" dirty="0" smtClean="0">
                <a:latin typeface="宋体" pitchFamily="2" charset="-122"/>
              </a:rPr>
              <a:t>FPR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专用寄存器有</a:t>
            </a:r>
            <a:r>
              <a:rPr lang="en-US" altLang="zh-CN" b="1" dirty="0" smtClean="0">
                <a:latin typeface="宋体" pitchFamily="2" charset="-122"/>
              </a:rPr>
              <a:t>EIP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CS/DS/ES/FS/GS/SS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EFLAG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           (EFLAG</a:t>
            </a:r>
            <a:r>
              <a:rPr lang="zh-CN" altLang="en-US" sz="2000" b="1" dirty="0" smtClean="0">
                <a:latin typeface="宋体" pitchFamily="2" charset="-122"/>
              </a:rPr>
              <a:t>中包含</a:t>
            </a:r>
            <a:r>
              <a:rPr lang="en-US" altLang="zh-CN" sz="2000" b="1" dirty="0" smtClean="0">
                <a:latin typeface="宋体" pitchFamily="2" charset="-122"/>
              </a:rPr>
              <a:t>ZF/CF/SF/OF/AF</a:t>
            </a:r>
            <a:r>
              <a:rPr lang="zh-CN" altLang="en-US" sz="2000" b="1" dirty="0" smtClean="0">
                <a:latin typeface="宋体" pitchFamily="2" charset="-122"/>
              </a:rPr>
              <a:t>等标志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6" name="右大括号 35"/>
          <p:cNvSpPr/>
          <p:nvPr/>
        </p:nvSpPr>
        <p:spPr bwMode="auto">
          <a:xfrm rot="5400000">
            <a:off x="2919735" y="-23465"/>
            <a:ext cx="72008" cy="3664570"/>
          </a:xfrm>
          <a:prstGeom prst="rightBrace">
            <a:avLst>
              <a:gd name="adj1" fmla="val 36552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79512" y="5539298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GPRs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使用约定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所有寄存器都有限制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详见寻址方式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41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6300192" y="5676709"/>
            <a:ext cx="2736304" cy="344579"/>
          </a:xfrm>
          <a:prstGeom prst="borderCallout1">
            <a:avLst>
              <a:gd name="adj1" fmla="val 46996"/>
              <a:gd name="adj2" fmla="val -315"/>
              <a:gd name="adj3" fmla="val -517407"/>
              <a:gd name="adj4" fmla="val -22918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ALU</a:t>
            </a:r>
            <a:r>
              <a:rPr lang="zh-CN" altLang="en-US" sz="1800" b="1" dirty="0" smtClean="0">
                <a:latin typeface="+mn-ea"/>
                <a:ea typeface="+mn-ea"/>
              </a:rPr>
              <a:t>可进行</a:t>
            </a:r>
            <a:r>
              <a:rPr lang="en-US" altLang="zh-CN" sz="1800" b="1" dirty="0" smtClean="0">
                <a:latin typeface="+mn-ea"/>
                <a:ea typeface="+mn-ea"/>
              </a:rPr>
              <a:t>8/16/32</a:t>
            </a:r>
            <a:r>
              <a:rPr lang="zh-CN" altLang="en-US" sz="1800" b="1" dirty="0" smtClean="0">
                <a:latin typeface="+mn-ea"/>
                <a:ea typeface="+mn-ea"/>
              </a:rPr>
              <a:t>位运算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74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6" grpId="0" animBg="1"/>
      <p:bldP spid="37" grpId="0" autoUpdateAnimBg="0"/>
      <p:bldP spid="12" grpId="0" animBg="1"/>
      <p:bldP spid="1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2400" y="332656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aphicFrame>
        <p:nvGraphicFramePr>
          <p:cNvPr id="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8682"/>
              </p:ext>
            </p:extLst>
          </p:nvPr>
        </p:nvGraphicFramePr>
        <p:xfrm>
          <a:off x="899592" y="942808"/>
          <a:ext cx="7777163" cy="4358400"/>
        </p:xfrm>
        <a:graphic>
          <a:graphicData uri="http://schemas.openxmlformats.org/drawingml/2006/table">
            <a:tbl>
              <a:tblPr/>
              <a:tblGrid>
                <a:gridCol w="2952750"/>
                <a:gridCol w="2808288"/>
                <a:gridCol w="201612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＝指令中的立即数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寄存器间接寻址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(I)×S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(EIP)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4138">
                <a:tc gridSpan="3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说明：通用寄存器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R—EAX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ECX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，基址寄存器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B—EBX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，变址寄存器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I—ESI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</a:p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偏移量，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EIP—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程序计数器，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比例因子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5365665"/>
            <a:ext cx="8812213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*数据寻址方式：</a:t>
            </a:r>
            <a:r>
              <a:rPr lang="zh-CN" altLang="en-US" b="1" dirty="0" smtClean="0">
                <a:latin typeface="宋体" pitchFamily="2" charset="-122"/>
              </a:rPr>
              <a:t>除相对寻址外的寻址方式，隐含方式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zh-CN" altLang="en-US" b="1" dirty="0" smtClean="0">
                <a:latin typeface="宋体" pitchFamily="2" charset="-122"/>
              </a:rPr>
              <a:t>直接、寄存器间接、相对等，隐含方式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0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3E1-ED01-4BB4-BEA0-120D2C6BBC2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17852" name="Text Box 92"/>
          <p:cNvSpPr txBox="1">
            <a:spLocks noChangeArrowheads="1"/>
          </p:cNvSpPr>
          <p:nvPr/>
        </p:nvSpPr>
        <p:spPr bwMode="auto">
          <a:xfrm>
            <a:off x="152400" y="334293"/>
            <a:ext cx="88122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指令格式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有多种指令格式，</a:t>
            </a:r>
            <a:r>
              <a:rPr lang="zh-CN" altLang="en-US" b="1" dirty="0">
                <a:latin typeface="宋体" pitchFamily="2" charset="-122"/>
              </a:rPr>
              <a:t>采用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变长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指令字</a:t>
            </a: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latin typeface="+mn-lt"/>
              </a:rPr>
              <a:t>x</a:t>
            </a:r>
            <a:r>
              <a:rPr lang="zh-CN" altLang="en-US" sz="2000" b="1" dirty="0" smtClean="0">
                <a:latin typeface="宋体" pitchFamily="2" charset="-122"/>
              </a:rPr>
              <a:t>字节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7853" name="Text Box 93"/>
          <p:cNvSpPr txBox="1">
            <a:spLocks noChangeArrowheads="1"/>
          </p:cNvSpPr>
          <p:nvPr/>
        </p:nvSpPr>
        <p:spPr bwMode="auto">
          <a:xfrm>
            <a:off x="179388" y="124936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指令格式：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zh-CN" altLang="en-US" b="1" dirty="0">
                <a:latin typeface="宋体" pitchFamily="2" charset="-122"/>
              </a:rPr>
              <a:t>指令前缀</a:t>
            </a:r>
            <a:r>
              <a:rPr lang="en-US" altLang="zh-CN" b="1" dirty="0">
                <a:latin typeface="宋体" pitchFamily="2" charset="-122"/>
              </a:rPr>
              <a:t>+]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本身      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dirty="0" smtClean="0">
                <a:latin typeface="+mn-ea"/>
                <a:ea typeface="+mn-ea"/>
              </a:rPr>
              <a:t>[ ]</a:t>
            </a:r>
            <a:r>
              <a:rPr lang="zh-CN" altLang="en-US" sz="1800" b="1" dirty="0" smtClean="0">
                <a:latin typeface="+mn-ea"/>
                <a:ea typeface="+mn-ea"/>
              </a:rPr>
              <a:t>表示</a:t>
            </a:r>
            <a:r>
              <a:rPr lang="zh-CN" altLang="en-US" sz="1800" b="1" dirty="0" smtClean="0"/>
              <a:t>可以缺省</a:t>
            </a:r>
            <a:endParaRPr lang="zh-CN" altLang="en-US" sz="2000" b="1" dirty="0"/>
          </a:p>
        </p:txBody>
      </p:sp>
      <p:sp>
        <p:nvSpPr>
          <p:cNvPr id="117894" name="Text Box 134"/>
          <p:cNvSpPr txBox="1">
            <a:spLocks noChangeArrowheads="1"/>
          </p:cNvSpPr>
          <p:nvPr/>
        </p:nvSpPr>
        <p:spPr bwMode="auto">
          <a:xfrm>
            <a:off x="179388" y="364502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指令前缀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                     </a:t>
            </a:r>
            <a:r>
              <a:rPr lang="zh-CN" altLang="en-US" sz="1800" b="1" dirty="0" smtClean="0">
                <a:latin typeface="宋体" pitchFamily="2" charset="-122"/>
              </a:rPr>
              <a:t>←保持</a:t>
            </a:r>
            <a:r>
              <a:rPr lang="zh-CN" altLang="en-US" sz="1800" b="1" dirty="0" smtClean="0"/>
              <a:t>兼容性的常见方法</a:t>
            </a:r>
            <a:endParaRPr lang="en-US" altLang="zh-CN" sz="1800" b="1" dirty="0" smtClean="0"/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显式</a:t>
            </a:r>
            <a:r>
              <a:rPr lang="zh-CN" altLang="en-US" b="1" dirty="0">
                <a:latin typeface="宋体" pitchFamily="2" charset="-122"/>
              </a:rPr>
              <a:t>指明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本身的</a:t>
            </a:r>
            <a:r>
              <a:rPr lang="zh-CN" altLang="en-US" b="1" u="sng" dirty="0" smtClean="0">
                <a:latin typeface="宋体" pitchFamily="2" charset="-122"/>
              </a:rPr>
              <a:t>功能特征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zh-CN" altLang="en-US" b="1" u="sng" dirty="0" smtClean="0">
                <a:latin typeface="宋体" pitchFamily="2" charset="-122"/>
              </a:rPr>
              <a:t>参数类型</a:t>
            </a:r>
            <a:endParaRPr lang="zh-CN" altLang="en-US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    如：</a:t>
            </a:r>
            <a:r>
              <a:rPr lang="zh-CN" altLang="en-US" sz="2000" b="1" dirty="0" smtClean="0">
                <a:latin typeface="宋体" pitchFamily="2" charset="-122"/>
              </a:rPr>
              <a:t>不改变指令本身，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32/64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与操作码的首字节互斥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无二义性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17905" name="Text Box 145"/>
          <p:cNvSpPr txBox="1">
            <a:spLocks noChangeArrowheads="1"/>
          </p:cNvSpPr>
          <p:nvPr/>
        </p:nvSpPr>
        <p:spPr bwMode="auto">
          <a:xfrm>
            <a:off x="179263" y="542914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04975" indent="-1704975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使用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当前指令与上</a:t>
            </a:r>
            <a:r>
              <a:rPr lang="zh-CN" altLang="en-US" b="1" dirty="0">
                <a:latin typeface="+mn-ea"/>
                <a:ea typeface="+mn-ea"/>
              </a:rPr>
              <a:t>条指令的特征或参数相同时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en-US" b="1" dirty="0">
                <a:latin typeface="+mn-ea"/>
              </a:rPr>
              <a:t>操作数长度前缀、地址长度</a:t>
            </a:r>
            <a:r>
              <a:rPr lang="zh-CN" altLang="en-US" b="1" dirty="0" smtClean="0">
                <a:latin typeface="+mn-ea"/>
                <a:ea typeface="+mn-ea"/>
              </a:rPr>
              <a:t>前缀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可缺省</a:t>
            </a:r>
            <a:endParaRPr lang="zh-CN" altLang="en-US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graphicFrame>
        <p:nvGraphicFramePr>
          <p:cNvPr id="2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86022"/>
              </p:ext>
            </p:extLst>
          </p:nvPr>
        </p:nvGraphicFramePr>
        <p:xfrm>
          <a:off x="971600" y="1719168"/>
          <a:ext cx="6624910" cy="624840"/>
        </p:xfrm>
        <a:graphic>
          <a:graphicData uri="http://schemas.openxmlformats.org/drawingml/2006/table">
            <a:tbl>
              <a:tblPr/>
              <a:tblGrid>
                <a:gridCol w="1163638"/>
                <a:gridCol w="1212800"/>
                <a:gridCol w="1296144"/>
                <a:gridCol w="1368152"/>
                <a:gridCol w="1584176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指令前缀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段前缀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操作数长度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地址长度前缀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1506"/>
              </p:ext>
            </p:extLst>
          </p:nvPr>
        </p:nvGraphicFramePr>
        <p:xfrm>
          <a:off x="971426" y="2348880"/>
          <a:ext cx="7633022" cy="644208"/>
        </p:xfrm>
        <a:graphic>
          <a:graphicData uri="http://schemas.openxmlformats.org/drawingml/2006/table">
            <a:tbl>
              <a:tblPr/>
              <a:tblGrid>
                <a:gridCol w="1163638"/>
                <a:gridCol w="924768"/>
                <a:gridCol w="1512168"/>
                <a:gridCol w="1440160"/>
                <a:gridCol w="1224136"/>
                <a:gridCol w="1368152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指令本身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地址码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R_R/M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变参数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SIB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偏移量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立即数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Imme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117924" name="Group 164"/>
          <p:cNvGrpSpPr>
            <a:grpSpLocks/>
          </p:cNvGrpSpPr>
          <p:nvPr/>
        </p:nvGrpSpPr>
        <p:grpSpPr bwMode="auto">
          <a:xfrm>
            <a:off x="2337023" y="2996952"/>
            <a:ext cx="4467225" cy="649288"/>
            <a:chOff x="1337" y="2308"/>
            <a:chExt cx="2814" cy="409"/>
          </a:xfrm>
        </p:grpSpPr>
        <p:sp>
          <p:nvSpPr>
            <p:cNvPr id="117907" name="Text Box 147"/>
            <p:cNvSpPr txBox="1">
              <a:spLocks noChangeArrowheads="1"/>
            </p:cNvSpPr>
            <p:nvPr/>
          </p:nvSpPr>
          <p:spPr bwMode="auto">
            <a:xfrm>
              <a:off x="1337" y="2387"/>
              <a:ext cx="318" cy="19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117908" name="Text Box 148"/>
            <p:cNvSpPr txBox="1">
              <a:spLocks noChangeArrowheads="1"/>
            </p:cNvSpPr>
            <p:nvPr/>
          </p:nvSpPr>
          <p:spPr bwMode="auto">
            <a:xfrm>
              <a:off x="1655" y="2387"/>
              <a:ext cx="546" cy="19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REG/OP</a:t>
              </a:r>
            </a:p>
          </p:txBody>
        </p:sp>
        <p:sp>
          <p:nvSpPr>
            <p:cNvPr id="117909" name="Text Box 149"/>
            <p:cNvSpPr txBox="1">
              <a:spLocks noChangeArrowheads="1"/>
            </p:cNvSpPr>
            <p:nvPr/>
          </p:nvSpPr>
          <p:spPr bwMode="auto">
            <a:xfrm>
              <a:off x="2200" y="2387"/>
              <a:ext cx="454" cy="19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117913" name="Line 153"/>
            <p:cNvSpPr>
              <a:spLocks noChangeShapeType="1"/>
            </p:cNvSpPr>
            <p:nvPr/>
          </p:nvSpPr>
          <p:spPr bwMode="auto">
            <a:xfrm flipH="1">
              <a:off x="1338" y="2309"/>
              <a:ext cx="454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4" name="Line 154"/>
            <p:cNvSpPr>
              <a:spLocks noChangeShapeType="1"/>
            </p:cNvSpPr>
            <p:nvPr/>
          </p:nvSpPr>
          <p:spPr bwMode="auto">
            <a:xfrm flipH="1">
              <a:off x="2653" y="2308"/>
              <a:ext cx="9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5" name="Text Box 155"/>
            <p:cNvSpPr txBox="1">
              <a:spLocks noChangeArrowheads="1"/>
            </p:cNvSpPr>
            <p:nvPr/>
          </p:nvSpPr>
          <p:spPr bwMode="auto">
            <a:xfrm>
              <a:off x="1338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</a:t>
              </a:r>
              <a:r>
                <a:rPr lang="en-US" altLang="zh-CN" sz="1800" dirty="0" smtClean="0">
                  <a:latin typeface="宋体" pitchFamily="2" charset="-122"/>
                </a:rPr>
                <a:t>  </a:t>
              </a:r>
              <a:r>
                <a:rPr lang="en-US" altLang="zh-CN" sz="1800" dirty="0">
                  <a:latin typeface="宋体" pitchFamily="2" charset="-122"/>
                </a:rPr>
                <a:t>3b  </a:t>
              </a:r>
              <a:r>
                <a:rPr lang="en-US" altLang="zh-CN" sz="1800" dirty="0" smtClean="0">
                  <a:latin typeface="宋体" pitchFamily="2" charset="-122"/>
                </a:rPr>
                <a:t>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  <p:sp>
          <p:nvSpPr>
            <p:cNvPr id="117916" name="Text Box 156"/>
            <p:cNvSpPr txBox="1">
              <a:spLocks noChangeArrowheads="1"/>
            </p:cNvSpPr>
            <p:nvPr/>
          </p:nvSpPr>
          <p:spPr bwMode="auto">
            <a:xfrm>
              <a:off x="2926" y="2399"/>
              <a:ext cx="318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SS</a:t>
              </a:r>
            </a:p>
          </p:txBody>
        </p:sp>
        <p:sp>
          <p:nvSpPr>
            <p:cNvPr id="117917" name="Text Box 157"/>
            <p:cNvSpPr txBox="1">
              <a:spLocks noChangeArrowheads="1"/>
            </p:cNvSpPr>
            <p:nvPr/>
          </p:nvSpPr>
          <p:spPr bwMode="auto">
            <a:xfrm>
              <a:off x="3244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INDEX</a:t>
              </a:r>
            </a:p>
          </p:txBody>
        </p:sp>
        <p:sp>
          <p:nvSpPr>
            <p:cNvPr id="117918" name="Text Box 158"/>
            <p:cNvSpPr txBox="1">
              <a:spLocks noChangeArrowheads="1"/>
            </p:cNvSpPr>
            <p:nvPr/>
          </p:nvSpPr>
          <p:spPr bwMode="auto">
            <a:xfrm>
              <a:off x="3697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BASE</a:t>
              </a:r>
            </a:p>
          </p:txBody>
        </p:sp>
        <p:sp>
          <p:nvSpPr>
            <p:cNvPr id="117919" name="Line 159"/>
            <p:cNvSpPr>
              <a:spLocks noChangeShapeType="1"/>
            </p:cNvSpPr>
            <p:nvPr/>
          </p:nvSpPr>
          <p:spPr bwMode="auto">
            <a:xfrm>
              <a:off x="2745" y="2308"/>
              <a:ext cx="18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0" name="Line 160"/>
            <p:cNvSpPr>
              <a:spLocks noChangeShapeType="1"/>
            </p:cNvSpPr>
            <p:nvPr/>
          </p:nvSpPr>
          <p:spPr bwMode="auto">
            <a:xfrm>
              <a:off x="3652" y="2308"/>
              <a:ext cx="498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1" name="Text Box 161"/>
            <p:cNvSpPr txBox="1">
              <a:spLocks noChangeArrowheads="1"/>
            </p:cNvSpPr>
            <p:nvPr/>
          </p:nvSpPr>
          <p:spPr bwMode="auto">
            <a:xfrm>
              <a:off x="2926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</a:t>
              </a:r>
              <a:r>
                <a:rPr lang="en-US" altLang="zh-CN" sz="1800" dirty="0" smtClean="0">
                  <a:latin typeface="宋体" pitchFamily="2" charset="-122"/>
                </a:rPr>
                <a:t>  </a:t>
              </a:r>
              <a:r>
                <a:rPr lang="en-US" altLang="zh-CN" sz="1800" dirty="0">
                  <a:latin typeface="宋体" pitchFamily="2" charset="-122"/>
                </a:rPr>
                <a:t>3b </a:t>
              </a:r>
              <a:r>
                <a:rPr lang="en-US" altLang="zh-CN" sz="1800" dirty="0" smtClean="0">
                  <a:latin typeface="宋体" pitchFamily="2" charset="-122"/>
                </a:rPr>
                <a:t>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</p:grpSp>
      <p:sp>
        <p:nvSpPr>
          <p:cNvPr id="2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53" grpId="0" autoUpdateAnimBg="0"/>
      <p:bldP spid="117894" grpId="0"/>
      <p:bldP spid="11790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BBC-B254-4620-90A8-55C6E04349C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48731" name="Text Box 251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本身：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操作码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采用扩展编码，分开存放；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用</a:t>
            </a:r>
            <a:r>
              <a:rPr lang="en-US" altLang="zh-CN" b="1" u="sng" dirty="0" smtClean="0">
                <a:latin typeface="宋体" pitchFamily="2" charset="-122"/>
              </a:rPr>
              <a:t>W</a:t>
            </a:r>
            <a:r>
              <a:rPr lang="zh-CN" altLang="en-US" b="1" u="sng" dirty="0" smtClean="0">
                <a:latin typeface="宋体" pitchFamily="2" charset="-122"/>
              </a:rPr>
              <a:t>位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长度，用</a:t>
            </a:r>
            <a:r>
              <a:rPr lang="en-US" altLang="zh-CN" b="1" u="sng" dirty="0" smtClean="0">
                <a:latin typeface="宋体" pitchFamily="2" charset="-122"/>
              </a:rPr>
              <a:t>D</a:t>
            </a:r>
            <a:r>
              <a:rPr lang="zh-CN" altLang="en-US" b="1" u="sng" dirty="0" smtClean="0">
                <a:latin typeface="宋体" pitchFamily="2" charset="-122"/>
              </a:rPr>
              <a:t>位</a:t>
            </a:r>
            <a:r>
              <a:rPr lang="zh-CN" altLang="en-US" b="1" dirty="0" smtClean="0">
                <a:latin typeface="宋体" pitchFamily="2" charset="-122"/>
              </a:rPr>
              <a:t>表示目的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位置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1772816"/>
            <a:ext cx="5904656" cy="1258140"/>
            <a:chOff x="1907704" y="3184881"/>
            <a:chExt cx="5904656" cy="125814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907704" y="3429000"/>
              <a:ext cx="1949915" cy="28611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      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</a:t>
              </a:r>
              <a:r>
                <a:rPr lang="en-US" altLang="zh-CN" sz="1800" b="1" dirty="0" smtClean="0">
                  <a:latin typeface="宋体" pitchFamily="2" charset="-122"/>
                </a:rPr>
                <a:t>      W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907704" y="4149081"/>
              <a:ext cx="1664164" cy="29394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k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07704" y="3786552"/>
              <a:ext cx="1306973" cy="29052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j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2561476" y="3184881"/>
              <a:ext cx="2407540" cy="2418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1B/2B              1B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907704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3857620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5580112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4896128" y="3284983"/>
              <a:ext cx="68398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 flipH="1">
              <a:off x="3857618" y="3284983"/>
              <a:ext cx="71438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V="1">
              <a:off x="3275856" y="3284985"/>
              <a:ext cx="5817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flipH="1">
              <a:off x="1907704" y="3284984"/>
              <a:ext cx="6967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3857620" y="4149080"/>
              <a:ext cx="426348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4969016" y="4149080"/>
              <a:ext cx="611046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4283968" y="4149080"/>
              <a:ext cx="683319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k</a:t>
              </a:r>
              <a:r>
                <a:rPr lang="en-US" altLang="zh-CN" sz="1800" b="1" dirty="0" smtClean="0">
                  <a:latin typeface="Times New Roman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76"/>
            <p:cNvSpPr txBox="1">
              <a:spLocks noChangeArrowheads="1"/>
            </p:cNvSpPr>
            <p:nvPr/>
          </p:nvSpPr>
          <p:spPr bwMode="auto">
            <a:xfrm>
              <a:off x="3571868" y="4149080"/>
              <a:ext cx="285752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3214678" y="3786553"/>
              <a:ext cx="628667" cy="29051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3857620" y="3429000"/>
              <a:ext cx="426348" cy="28611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4969016" y="3429000"/>
              <a:ext cx="611046" cy="28611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7" name="Text Box 75"/>
            <p:cNvSpPr txBox="1">
              <a:spLocks noChangeArrowheads="1"/>
            </p:cNvSpPr>
            <p:nvPr/>
          </p:nvSpPr>
          <p:spPr bwMode="auto">
            <a:xfrm>
              <a:off x="4283968" y="3429000"/>
              <a:ext cx="685048" cy="28611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3571868" y="3429000"/>
              <a:ext cx="0" cy="2861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5724128" y="3569027"/>
              <a:ext cx="2088232" cy="7960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D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W</a:t>
              </a:r>
              <a:r>
                <a:rPr lang="zh-CN" altLang="en-US" sz="1800" b="1" dirty="0" smtClean="0">
                  <a:latin typeface="宋体" pitchFamily="2" charset="-122"/>
                </a:rPr>
                <a:t>只有一</a:t>
              </a:r>
              <a:r>
                <a:rPr lang="zh-CN" altLang="en-US" sz="1800" b="1" dirty="0">
                  <a:latin typeface="宋体" pitchFamily="2" charset="-122"/>
                </a:rPr>
                <a:t>种取值时</a:t>
              </a:r>
              <a:r>
                <a:rPr lang="zh-CN" altLang="en-US" sz="1800" b="1" dirty="0" smtClean="0">
                  <a:latin typeface="宋体" pitchFamily="2" charset="-122"/>
                </a:rPr>
                <a:t>缺省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隐式表示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0" name="Text Box 101"/>
          <p:cNvSpPr txBox="1">
            <a:spLocks noChangeArrowheads="1"/>
          </p:cNvSpPr>
          <p:nvPr/>
        </p:nvSpPr>
        <p:spPr bwMode="auto">
          <a:xfrm>
            <a:off x="179388" y="3091026"/>
            <a:ext cx="88122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①</a:t>
            </a:r>
            <a:r>
              <a:rPr lang="en-US" altLang="zh-CN" b="1" spc="-100" dirty="0" smtClean="0">
                <a:latin typeface="宋体" pitchFamily="2" charset="-122"/>
              </a:rPr>
              <a:t>≤</a:t>
            </a:r>
            <a:r>
              <a:rPr lang="en-US" altLang="zh-CN" b="1" spc="-100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且</a:t>
            </a:r>
            <a:r>
              <a:rPr lang="en-US" altLang="zh-CN" sz="2000" b="1" dirty="0" smtClean="0">
                <a:latin typeface="宋体" pitchFamily="2" charset="-122"/>
              </a:rPr>
              <a:t>IMME</a:t>
            </a:r>
            <a:r>
              <a:rPr lang="zh-CN" altLang="en-US" sz="2000" b="1" spc="-100" dirty="0" smtClean="0">
                <a:latin typeface="宋体" pitchFamily="2" charset="-122"/>
              </a:rPr>
              <a:t>及</a:t>
            </a:r>
            <a:r>
              <a:rPr lang="en-US" altLang="zh-CN" sz="2000" b="1" spc="-100" dirty="0">
                <a:latin typeface="宋体" pitchFamily="2" charset="-122"/>
              </a:rPr>
              <a:t>MEM</a:t>
            </a:r>
            <a:r>
              <a:rPr lang="zh-CN" altLang="en-US" sz="2000" b="1" spc="-100" dirty="0" smtClean="0">
                <a:latin typeface="宋体" pitchFamily="2" charset="-122"/>
              </a:rPr>
              <a:t>型地址码均</a:t>
            </a:r>
            <a:r>
              <a:rPr lang="zh-CN" altLang="en-US" sz="2000" b="1" spc="-100" dirty="0">
                <a:latin typeface="宋体" pitchFamily="2" charset="-122"/>
              </a:rPr>
              <a:t>≤</a:t>
            </a:r>
            <a:r>
              <a:rPr lang="en-US" altLang="zh-CN" sz="2000" b="1" spc="-100" dirty="0">
                <a:latin typeface="宋体" pitchFamily="2" charset="-122"/>
              </a:rPr>
              <a:t>1</a:t>
            </a:r>
            <a:r>
              <a:rPr lang="zh-CN" altLang="en-US" sz="2000" b="1" spc="-100" dirty="0" smtClean="0">
                <a:latin typeface="宋体" pitchFamily="2" charset="-122"/>
              </a:rPr>
              <a:t>个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，有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zh-CN" altLang="en-US" b="1" dirty="0" smtClean="0">
                <a:latin typeface="宋体" pitchFamily="2" charset="-122"/>
              </a:rPr>
              <a:t>地址码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32907" y="3717032"/>
            <a:ext cx="6943549" cy="576064"/>
            <a:chOff x="1588891" y="4183249"/>
            <a:chExt cx="6943549" cy="576064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1588891" y="4185238"/>
              <a:ext cx="719585" cy="2518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302131" y="4185238"/>
              <a:ext cx="726920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1588891" y="4505450"/>
              <a:ext cx="719585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2302131" y="4505450"/>
              <a:ext cx="726920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131840" y="4185238"/>
              <a:ext cx="776203" cy="25187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3901698" y="4185238"/>
              <a:ext cx="741913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3131840" y="4510210"/>
              <a:ext cx="776203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901698" y="4510210"/>
              <a:ext cx="741913" cy="2491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8"/>
            <p:cNvSpPr txBox="1">
              <a:spLocks noChangeArrowheads="1"/>
            </p:cNvSpPr>
            <p:nvPr/>
          </p:nvSpPr>
          <p:spPr bwMode="auto">
            <a:xfrm>
              <a:off x="4716016" y="4185238"/>
              <a:ext cx="750859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4716017" y="4505449"/>
              <a:ext cx="750860" cy="2538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5580112" y="4255257"/>
              <a:ext cx="360784" cy="432048"/>
            </a:xfrm>
            <a:prstGeom prst="rightArrow">
              <a:avLst>
                <a:gd name="adj1" fmla="val 50000"/>
                <a:gd name="adj2" fmla="val 5174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6012160" y="4183249"/>
              <a:ext cx="792088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6804248" y="4183249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6012160" y="4510210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6804248" y="4510211"/>
              <a:ext cx="792088" cy="2491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7740352" y="4510210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7740352" y="4183249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08722" y="5375027"/>
            <a:ext cx="6583758" cy="1006301"/>
            <a:chOff x="1948682" y="4655417"/>
            <a:chExt cx="6583758" cy="1006301"/>
          </a:xfrm>
        </p:grpSpPr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3852838" y="4655417"/>
              <a:ext cx="504825" cy="2857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4357663" y="4655417"/>
              <a:ext cx="720725" cy="2857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5076800" y="4655417"/>
              <a:ext cx="720725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5797525" y="4657006"/>
              <a:ext cx="1223963" cy="28416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3852838" y="5013175"/>
              <a:ext cx="504825" cy="28976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4357663" y="5013175"/>
              <a:ext cx="720725" cy="28976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auto">
            <a:xfrm>
              <a:off x="5076800" y="5013175"/>
              <a:ext cx="720725" cy="2897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5797525" y="5013175"/>
              <a:ext cx="1223963" cy="28976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4" name="Text Box 16"/>
            <p:cNvSpPr txBox="1">
              <a:spLocks noChangeArrowheads="1"/>
            </p:cNvSpPr>
            <p:nvPr/>
          </p:nvSpPr>
          <p:spPr bwMode="auto">
            <a:xfrm>
              <a:off x="7021488" y="5013175"/>
              <a:ext cx="1510952" cy="289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IMME</a:t>
              </a:r>
            </a:p>
          </p:txBody>
        </p: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3852838" y="5374380"/>
              <a:ext cx="504825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4357663" y="5372791"/>
              <a:ext cx="720725" cy="288927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5076800" y="5374379"/>
              <a:ext cx="720725" cy="2873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8" name="Text Box 20"/>
            <p:cNvSpPr txBox="1">
              <a:spLocks noChangeArrowheads="1"/>
            </p:cNvSpPr>
            <p:nvPr/>
          </p:nvSpPr>
          <p:spPr bwMode="auto">
            <a:xfrm>
              <a:off x="5797525" y="5374379"/>
              <a:ext cx="1223963" cy="287339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9" name="Text Box 10"/>
            <p:cNvSpPr txBox="1">
              <a:spLocks noChangeArrowheads="1"/>
            </p:cNvSpPr>
            <p:nvPr/>
          </p:nvSpPr>
          <p:spPr bwMode="auto">
            <a:xfrm>
              <a:off x="1948682" y="4655418"/>
              <a:ext cx="1905744" cy="2857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0" name="Text Box 15"/>
            <p:cNvSpPr txBox="1">
              <a:spLocks noChangeArrowheads="1"/>
            </p:cNvSpPr>
            <p:nvPr/>
          </p:nvSpPr>
          <p:spPr bwMode="auto">
            <a:xfrm>
              <a:off x="1948682" y="5013870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IMME-REG/MEM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1" name="Text Box 21"/>
            <p:cNvSpPr txBox="1">
              <a:spLocks noChangeArrowheads="1"/>
            </p:cNvSpPr>
            <p:nvPr/>
          </p:nvSpPr>
          <p:spPr bwMode="auto">
            <a:xfrm>
              <a:off x="1948682" y="5374379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</p:grpSp>
      <p:sp>
        <p:nvSpPr>
          <p:cNvPr id="103" name="Text Box 141"/>
          <p:cNvSpPr txBox="1">
            <a:spLocks noChangeArrowheads="1"/>
          </p:cNvSpPr>
          <p:nvPr/>
        </p:nvSpPr>
        <p:spPr bwMode="auto">
          <a:xfrm>
            <a:off x="179512" y="4387170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②地址码个数及格式</a:t>
            </a:r>
            <a:r>
              <a:rPr lang="zh-CN" altLang="en-US" b="1" spc="-100" dirty="0" smtClean="0">
                <a:latin typeface="宋体" pitchFamily="2" charset="-122"/>
              </a:rPr>
              <a:t>由</a:t>
            </a:r>
            <a:r>
              <a:rPr lang="zh-CN" altLang="en-US" b="1" spc="-100" dirty="0" smtClean="0">
                <a:latin typeface="宋体" pitchFamily="2" charset="-122"/>
              </a:rPr>
              <a:t>操作码</a:t>
            </a:r>
            <a:r>
              <a:rPr lang="zh-CN" altLang="en-US" b="1" spc="-100" dirty="0" smtClean="0">
                <a:latin typeface="宋体" pitchFamily="2" charset="-122"/>
              </a:rPr>
              <a:t>指明</a:t>
            </a:r>
            <a:endParaRPr lang="en-US" altLang="zh-CN" b="1" spc="-100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             </a:t>
            </a:r>
            <a:r>
              <a:rPr lang="zh-CN" altLang="en-US" b="1" spc="-100" dirty="0" smtClean="0">
                <a:latin typeface="宋体" pitchFamily="2" charset="-122"/>
              </a:rPr>
              <a:t>③</a:t>
            </a:r>
            <a:r>
              <a:rPr lang="zh-CN" altLang="en-US" b="1" spc="-100" dirty="0" smtClean="0">
                <a:latin typeface="宋体" pitchFamily="2" charset="-122"/>
              </a:rPr>
              <a:t>仅</a:t>
            </a:r>
            <a:r>
              <a:rPr lang="en-US" altLang="zh-CN" b="1" spc="-100" dirty="0" smtClean="0">
                <a:latin typeface="宋体" pitchFamily="2" charset="-122"/>
              </a:rPr>
              <a:t>R/M</a:t>
            </a:r>
            <a:r>
              <a:rPr lang="zh-CN" altLang="en-US" b="1" spc="-100" dirty="0" smtClean="0">
                <a:latin typeface="宋体" pitchFamily="2" charset="-122"/>
              </a:rPr>
              <a:t>的寻址方式</a:t>
            </a:r>
            <a:r>
              <a:rPr lang="zh-CN" altLang="en-US" b="1" spc="-100" dirty="0" smtClean="0">
                <a:latin typeface="宋体" pitchFamily="2" charset="-122"/>
              </a:rPr>
              <a:t>位显式</a:t>
            </a:r>
            <a:r>
              <a:rPr lang="zh-CN" altLang="en-US" b="1" spc="-100" dirty="0" smtClean="0">
                <a:latin typeface="宋体" pitchFamily="2" charset="-122"/>
              </a:rPr>
              <a:t>表示</a:t>
            </a:r>
            <a:r>
              <a:rPr lang="en-US" altLang="zh-CN" sz="2000" b="1" spc="-100" dirty="0" smtClean="0">
                <a:latin typeface="宋体" pitchFamily="2" charset="-122"/>
              </a:rPr>
              <a:t>(MOD)</a:t>
            </a:r>
            <a:r>
              <a:rPr lang="zh-CN" altLang="en-US" b="1" spc="-100" dirty="0" smtClean="0">
                <a:latin typeface="宋体" pitchFamily="2" charset="-122"/>
              </a:rPr>
              <a:t>、其余隐式表示</a:t>
            </a:r>
            <a:endParaRPr lang="en-US" altLang="zh-CN" sz="2000" b="1" spc="-100" dirty="0" smtClean="0">
              <a:latin typeface="宋体" pitchFamily="2" charset="-122"/>
            </a:endParaRPr>
          </a:p>
        </p:txBody>
      </p:sp>
      <p:sp>
        <p:nvSpPr>
          <p:cNvPr id="10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5219-EC88-4A34-9CAF-26548680515F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838200" y="395953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4.5  </a:t>
            </a:r>
            <a:r>
              <a:rPr lang="zh-CN" altLang="en-US" sz="3200" b="1" dirty="0">
                <a:latin typeface="宋体" pitchFamily="2" charset="-122"/>
              </a:rPr>
              <a:t>指令系统发展</a:t>
            </a: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2400" y="3116575"/>
            <a:ext cx="881233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指令系统的发展：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强化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的功能及</a:t>
            </a:r>
            <a:r>
              <a:rPr lang="zh-CN" altLang="en-US" b="1" dirty="0" smtClean="0">
                <a:latin typeface="宋体" pitchFamily="2" charset="-122"/>
              </a:rPr>
              <a:t>种类 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</a:t>
            </a:r>
            <a:r>
              <a:rPr lang="en-US" altLang="zh-CN" dirty="0" smtClean="0">
                <a:latin typeface="+mn-lt"/>
              </a:rPr>
              <a:t>—</a:t>
            </a:r>
            <a:r>
              <a:rPr lang="zh-CN" altLang="en-US" b="1" dirty="0" smtClean="0">
                <a:latin typeface="+mn-lt"/>
              </a:rPr>
              <a:t>→</a:t>
            </a: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CISC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</a:rPr>
              <a:t>Complex Instruction Set Computer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简化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的功能及</a:t>
            </a:r>
            <a:r>
              <a:rPr lang="zh-CN" altLang="en-US" b="1" dirty="0" smtClean="0">
                <a:latin typeface="宋体" pitchFamily="2" charset="-122"/>
              </a:rPr>
              <a:t>种类 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</a:t>
            </a:r>
            <a:r>
              <a:rPr lang="en-US" altLang="zh-CN" dirty="0" smtClean="0"/>
              <a:t>—</a:t>
            </a:r>
            <a:r>
              <a:rPr lang="zh-CN" altLang="en-US" b="1" dirty="0" smtClean="0"/>
              <a:t>→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  <a:ea typeface="+mn-ea"/>
              </a:rPr>
              <a:t>Reduced Instruction Set Computer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8279" name="Text Box 87"/>
          <p:cNvSpPr txBox="1">
            <a:spLocks noChangeArrowheads="1"/>
          </p:cNvSpPr>
          <p:nvPr/>
        </p:nvSpPr>
        <p:spPr bwMode="auto">
          <a:xfrm>
            <a:off x="179388" y="1124744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*指令系统对系统性能的影响：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lang="zh-CN" altLang="en-US" b="1" dirty="0">
                <a:latin typeface="宋体" pitchFamily="2" charset="-122"/>
              </a:rPr>
              <a:t>指令的功能及</a:t>
            </a:r>
            <a:r>
              <a:rPr lang="zh-CN" altLang="en-US" b="1" dirty="0" smtClean="0">
                <a:latin typeface="宋体" pitchFamily="2" charset="-122"/>
              </a:rPr>
              <a:t>种类，可减少</a:t>
            </a:r>
            <a:r>
              <a:rPr lang="en-US" altLang="zh-CN" b="1" i="1" dirty="0" smtClean="0">
                <a:latin typeface="宋体" pitchFamily="2" charset="-122"/>
              </a:rPr>
              <a:t>I</a:t>
            </a:r>
            <a:r>
              <a:rPr lang="en-US" altLang="zh-CN" b="1" i="1" baseline="-18000" dirty="0" smtClean="0">
                <a:latin typeface="宋体" pitchFamily="2" charset="-122"/>
              </a:rPr>
              <a:t>N </a:t>
            </a:r>
            <a:r>
              <a:rPr lang="zh-CN" altLang="en-US" b="1" dirty="0" smtClean="0">
                <a:latin typeface="宋体" pitchFamily="2" charset="-122"/>
              </a:rPr>
              <a:t>及存储空间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减少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的功能及种类</a:t>
            </a:r>
            <a:r>
              <a:rPr lang="zh-CN" altLang="en-US" b="1" dirty="0" smtClean="0">
                <a:latin typeface="宋体" pitchFamily="2" charset="-122"/>
              </a:rPr>
              <a:t>，可减小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</a:p>
        </p:txBody>
      </p:sp>
      <p:sp>
        <p:nvSpPr>
          <p:cNvPr id="8310" name="AutoShape 1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1" name="AutoShape 11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87"/>
          <p:cNvSpPr txBox="1">
            <a:spLocks noChangeArrowheads="1"/>
          </p:cNvSpPr>
          <p:nvPr/>
        </p:nvSpPr>
        <p:spPr bwMode="auto">
          <a:xfrm>
            <a:off x="179512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存在问题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支持软件、支持硬件是矛盾的，且不易调和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9" grpId="0"/>
      <p:bldP spid="8279" grpId="0"/>
      <p:bldP spid="3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A93-7034-42EB-995C-2D10425F6A91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59247" name="Text Box 175"/>
          <p:cNvSpPr txBox="1">
            <a:spLocks noChangeArrowheads="1"/>
          </p:cNvSpPr>
          <p:nvPr/>
        </p:nvSpPr>
        <p:spPr bwMode="auto">
          <a:xfrm>
            <a:off x="152400" y="43950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侧重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增强指令功能</a:t>
            </a:r>
            <a:r>
              <a:rPr lang="zh-CN" altLang="en-US" b="1" dirty="0">
                <a:latin typeface="宋体" pitchFamily="2" charset="-122"/>
              </a:rPr>
              <a:t>，以</a:t>
            </a:r>
            <a:r>
              <a:rPr lang="zh-CN" altLang="en-US" b="1" dirty="0" smtClean="0">
                <a:latin typeface="宋体" pitchFamily="2" charset="-122"/>
              </a:rPr>
              <a:t>减少程序中的指令数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 </a:t>
            </a:r>
            <a:r>
              <a:rPr lang="en-US" altLang="zh-CN" b="1" i="1" baseline="-18000" dirty="0" smtClean="0">
                <a:latin typeface="+mn-lt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9249" name="Text Box 177"/>
          <p:cNvSpPr txBox="1">
            <a:spLocks noChangeArrowheads="1"/>
          </p:cNvSpPr>
          <p:nvPr/>
        </p:nvSpPr>
        <p:spPr bwMode="auto">
          <a:xfrm>
            <a:off x="179388" y="3198455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CISC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指令系统的特征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en-US" altLang="zh-CN" sz="2200" b="1" dirty="0" smtClean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变长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zh-CN" altLang="en-US" sz="2200" b="1" dirty="0" smtClean="0">
                <a:latin typeface="宋体" pitchFamily="2" charset="-122"/>
              </a:rPr>
              <a:t>结构，指令种类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多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复杂</a:t>
            </a:r>
            <a:r>
              <a:rPr lang="zh-CN" altLang="en-US" sz="2200" b="1" dirty="0" smtClean="0">
                <a:latin typeface="宋体" pitchFamily="2" charset="-122"/>
              </a:rPr>
              <a:t>、寻址方式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en-US" altLang="zh-CN" sz="2200" b="1" dirty="0" smtClean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大多为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REG-MEM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 smtClean="0">
                <a:latin typeface="宋体" pitchFamily="2" charset="-122"/>
              </a:rPr>
              <a:t>指令，执行时间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较长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几</a:t>
            </a:r>
            <a:r>
              <a:rPr lang="zh-CN" altLang="en-US" sz="2200" b="1" dirty="0">
                <a:latin typeface="宋体" pitchFamily="2" charset="-122"/>
              </a:rPr>
              <a:t>个～几十个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marL="895350" indent="-89535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·</a:t>
            </a:r>
            <a:r>
              <a:rPr lang="zh-CN" altLang="en-US" sz="2200" b="1" dirty="0" smtClean="0">
                <a:latin typeface="宋体" pitchFamily="2" charset="-122"/>
              </a:rPr>
              <a:t>指令功能复杂、悬殊大，编译程序复杂，执行控制复杂，不利于流水等技术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59251" name="AutoShape 1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252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179512" y="1821309"/>
            <a:ext cx="88122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*CISC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spc="-50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en-US" altLang="zh-CN" sz="2200" b="1" spc="-50" dirty="0" smtClean="0">
                <a:latin typeface="宋体" pitchFamily="2" charset="-122"/>
              </a:rPr>
              <a:t>IA16(117+16</a:t>
            </a:r>
            <a:r>
              <a:rPr lang="en-US" altLang="zh-CN" sz="2200" b="1" spc="-50" dirty="0">
                <a:latin typeface="宋体" pitchFamily="2" charset="-122"/>
              </a:rPr>
              <a:t>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>
                <a:latin typeface="宋体" pitchFamily="2" charset="-122"/>
              </a:rPr>
              <a:t>IA32</a:t>
            </a:r>
            <a:r>
              <a:rPr lang="en-US" altLang="zh-CN" sz="2200" b="1" spc="-50" dirty="0" smtClean="0">
                <a:latin typeface="宋体" pitchFamily="2" charset="-122"/>
              </a:rPr>
              <a:t>(+40+3+SSE)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 smtClean="0">
                <a:latin typeface="宋体" pitchFamily="2" charset="-122"/>
              </a:rPr>
              <a:t>IA64(+</a:t>
            </a:r>
            <a:r>
              <a:rPr lang="en-US" altLang="zh-CN" sz="2200" b="1" spc="-50" dirty="0" smtClean="0">
                <a:latin typeface="+mn-ea"/>
              </a:rPr>
              <a:t>EM64T</a:t>
            </a:r>
            <a:r>
              <a:rPr lang="en-US" altLang="zh-CN" sz="2200" b="1" spc="-50" dirty="0" smtClean="0">
                <a:latin typeface="宋体" pitchFamily="2" charset="-122"/>
              </a:rPr>
              <a:t>)</a:t>
            </a:r>
            <a:r>
              <a:rPr lang="zh-CN" altLang="en-US" sz="2200" b="1" spc="-50" dirty="0" smtClean="0">
                <a:latin typeface="宋体" pitchFamily="2" charset="-122"/>
              </a:rPr>
              <a:t>→</a:t>
            </a:r>
            <a:endParaRPr lang="zh-CN" altLang="en-US" sz="2200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sz="2200" b="1" spc="-50" dirty="0" smtClean="0">
                <a:solidFill>
                  <a:schemeClr val="accent2"/>
                </a:solidFill>
                <a:latin typeface="+mn-ea"/>
                <a:ea typeface="+mn-ea"/>
              </a:rPr>
              <a:t>SSE—</a:t>
            </a:r>
            <a:r>
              <a:rPr lang="en-US" altLang="zh-CN" sz="2200" b="1" spc="-50" dirty="0" smtClean="0">
                <a:latin typeface="+mn-ea"/>
                <a:ea typeface="+mn-ea"/>
              </a:rPr>
              <a:t>MMX(57)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SSE(+70)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SSE2(144)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SSE3(+12)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SSE4(+50)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24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815E-7081-4AE8-BD99-6879604DBEB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79388" y="2636912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指令系统特征：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定长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zh-CN" altLang="en-US" sz="2200" b="1" dirty="0" smtClean="0">
                <a:latin typeface="宋体" pitchFamily="2" charset="-122"/>
              </a:rPr>
              <a:t>结构，指令种类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少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简单、</a:t>
            </a:r>
            <a:r>
              <a:rPr lang="zh-CN" altLang="en-US" sz="2200" b="1" dirty="0" smtClean="0">
                <a:latin typeface="宋体" pitchFamily="2" charset="-122"/>
              </a:rPr>
              <a:t>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少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除</a:t>
            </a:r>
            <a:r>
              <a:rPr lang="en-US" altLang="zh-CN" sz="2200" b="1" dirty="0">
                <a:latin typeface="宋体" pitchFamily="2" charset="-122"/>
              </a:rPr>
              <a:t>LOAD/STORE</a:t>
            </a:r>
            <a:r>
              <a:rPr lang="zh-CN" altLang="en-US" sz="2200" b="1" dirty="0">
                <a:latin typeface="宋体" pitchFamily="2" charset="-122"/>
              </a:rPr>
              <a:t>外</a:t>
            </a:r>
            <a:r>
              <a:rPr lang="zh-CN" altLang="en-US" sz="2200" b="1" dirty="0" smtClean="0">
                <a:latin typeface="宋体" pitchFamily="2" charset="-122"/>
              </a:rPr>
              <a:t>，都是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 smtClean="0">
                <a:latin typeface="宋体" pitchFamily="2" charset="-122"/>
              </a:rPr>
              <a:t>指令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执行速度快</a:t>
            </a:r>
            <a:r>
              <a:rPr lang="en-US" altLang="zh-CN" sz="2200" b="1" dirty="0">
                <a:latin typeface="宋体" pitchFamily="2" charset="-122"/>
              </a:rPr>
              <a:t>[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r>
              <a:rPr lang="en-US" altLang="zh-CN" sz="2200" b="1" dirty="0" smtClean="0">
                <a:latin typeface="宋体" pitchFamily="2" charset="-122"/>
              </a:rPr>
              <a:t>])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</a:t>
            </a:r>
            <a:r>
              <a:rPr lang="zh-CN" altLang="en-US" sz="2200" b="1" dirty="0" smtClean="0">
                <a:latin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使用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大量</a:t>
            </a:r>
            <a:r>
              <a:rPr lang="zh-CN" altLang="en-US" sz="2200" b="1" dirty="0" smtClean="0">
                <a:latin typeface="宋体" pitchFamily="2" charset="-122"/>
              </a:rPr>
              <a:t>寄存器，便于编译优化、过程调用的快速实现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·</a:t>
            </a:r>
            <a:r>
              <a:rPr lang="zh-CN" altLang="en-US" sz="2200" b="1" dirty="0" smtClean="0">
                <a:latin typeface="宋体" pitchFamily="2" charset="-122"/>
              </a:rPr>
              <a:t>执行控制简单，有利于流水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zh-CN" altLang="en-US" sz="2200" b="1" dirty="0" smtClean="0">
                <a:latin typeface="宋体" pitchFamily="2" charset="-122"/>
              </a:rPr>
              <a:t>并行处理技术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侧重</a:t>
            </a:r>
            <a:r>
              <a:rPr lang="zh-CN" altLang="en-US" b="1" dirty="0">
                <a:solidFill>
                  <a:srgbClr val="990099"/>
                </a:solidFill>
              </a:rPr>
              <a:t>简化</a:t>
            </a:r>
            <a:r>
              <a:rPr lang="zh-CN" altLang="en-US" b="1" dirty="0" smtClean="0">
                <a:solidFill>
                  <a:srgbClr val="990099"/>
                </a:solidFill>
              </a:rPr>
              <a:t>指令功能</a:t>
            </a:r>
            <a:r>
              <a:rPr lang="zh-CN" altLang="en-US" b="1" dirty="0" smtClean="0"/>
              <a:t>，以</a:t>
            </a:r>
            <a:r>
              <a:rPr lang="zh-CN" altLang="en-US" b="1" dirty="0" smtClean="0">
                <a:latin typeface="宋体" pitchFamily="2" charset="-122"/>
              </a:rPr>
              <a:t>提高</a:t>
            </a:r>
            <a:r>
              <a:rPr lang="zh-CN" altLang="en-US" b="1" dirty="0">
                <a:latin typeface="宋体" pitchFamily="2" charset="-122"/>
              </a:rPr>
              <a:t>指令执行</a:t>
            </a:r>
            <a:r>
              <a:rPr lang="zh-CN" altLang="en-US" b="1" dirty="0" smtClean="0">
                <a:latin typeface="宋体" pitchFamily="2" charset="-122"/>
              </a:rPr>
              <a:t>速度</a:t>
            </a:r>
            <a:r>
              <a:rPr lang="en-US" altLang="zh-CN" b="1" dirty="0" smtClean="0">
                <a:latin typeface="宋体" pitchFamily="2" charset="-122"/>
              </a:rPr>
              <a:t>(CPI)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692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76"/>
          <p:cNvSpPr txBox="1">
            <a:spLocks noChangeArrowheads="1"/>
          </p:cNvSpPr>
          <p:nvPr/>
        </p:nvSpPr>
        <p:spPr bwMode="auto">
          <a:xfrm>
            <a:off x="179512" y="1772816"/>
            <a:ext cx="881221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*CISC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示例：</a:t>
            </a:r>
            <a:r>
              <a:rPr lang="en-US" altLang="zh-CN" sz="2200" b="1" spc="-50" dirty="0" smtClean="0">
                <a:latin typeface="宋体" pitchFamily="2" charset="-122"/>
              </a:rPr>
              <a:t>RISC 1</a:t>
            </a:r>
            <a:r>
              <a:rPr lang="zh-CN" altLang="en-US" sz="2200" b="1" spc="-50" dirty="0" smtClean="0">
                <a:latin typeface="宋体" pitchFamily="2" charset="-122"/>
              </a:rPr>
              <a:t>有</a:t>
            </a:r>
            <a:r>
              <a:rPr lang="en-US" altLang="zh-CN" sz="2200" b="1" spc="-50" dirty="0" smtClean="0">
                <a:latin typeface="宋体" pitchFamily="2" charset="-122"/>
              </a:rPr>
              <a:t>31</a:t>
            </a:r>
            <a:r>
              <a:rPr lang="zh-CN" altLang="en-US" sz="2200" b="1" spc="-50" dirty="0" smtClean="0">
                <a:latin typeface="宋体" pitchFamily="2" charset="-122"/>
              </a:rPr>
              <a:t>条指令、</a:t>
            </a:r>
            <a:r>
              <a:rPr lang="en-US" altLang="zh-CN" sz="2200" b="1" spc="-50" dirty="0" smtClean="0">
                <a:latin typeface="宋体" pitchFamily="2" charset="-122"/>
              </a:rPr>
              <a:t>78</a:t>
            </a:r>
            <a:r>
              <a:rPr lang="zh-CN" altLang="en-US" sz="2200" b="1" spc="-50" dirty="0" smtClean="0">
                <a:latin typeface="宋体" pitchFamily="2" charset="-122"/>
              </a:rPr>
              <a:t>个寄存器</a:t>
            </a:r>
            <a:endParaRPr lang="en-US" altLang="zh-CN" sz="2200" b="1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+mn-ea"/>
                <a:ea typeface="+mn-ea"/>
              </a:rPr>
              <a:t> </a:t>
            </a:r>
            <a:r>
              <a:rPr lang="en-US" altLang="zh-CN" sz="2200" b="1" spc="-50" dirty="0" smtClean="0">
                <a:latin typeface="+mn-ea"/>
                <a:ea typeface="+mn-ea"/>
              </a:rPr>
              <a:t>              MIPS16</a:t>
            </a:r>
            <a:r>
              <a:rPr lang="zh-CN" altLang="en-US" sz="2200" b="1" spc="-50" dirty="0" smtClean="0">
                <a:latin typeface="+mn-ea"/>
                <a:ea typeface="+mn-ea"/>
              </a:rPr>
              <a:t>有</a:t>
            </a:r>
            <a:r>
              <a:rPr lang="en-US" altLang="zh-CN" sz="2200" b="1" spc="-50" dirty="0" smtClean="0">
                <a:latin typeface="+mn-ea"/>
                <a:ea typeface="+mn-ea"/>
              </a:rPr>
              <a:t>31</a:t>
            </a:r>
            <a:r>
              <a:rPr lang="zh-CN" altLang="en-US" sz="2200" b="1" spc="-50" dirty="0" smtClean="0">
                <a:latin typeface="+mn-ea"/>
                <a:ea typeface="+mn-ea"/>
              </a:rPr>
              <a:t>条指令、</a:t>
            </a:r>
            <a:r>
              <a:rPr lang="en-US" altLang="zh-CN" sz="2200" b="1" spc="-50" dirty="0" smtClean="0">
                <a:latin typeface="+mn-ea"/>
                <a:ea typeface="+mn-ea"/>
              </a:rPr>
              <a:t>MIPS32</a:t>
            </a:r>
            <a:r>
              <a:rPr lang="zh-CN" altLang="en-US" sz="2200" b="1" spc="-50" dirty="0" smtClean="0">
                <a:latin typeface="+mn-ea"/>
                <a:ea typeface="+mn-ea"/>
              </a:rPr>
              <a:t>为</a:t>
            </a:r>
            <a:r>
              <a:rPr lang="en-US" altLang="zh-CN" sz="2200" b="1" spc="-50" dirty="0" smtClean="0">
                <a:latin typeface="+mn-ea"/>
                <a:ea typeface="+mn-ea"/>
              </a:rPr>
              <a:t>150</a:t>
            </a:r>
            <a:r>
              <a:rPr lang="zh-CN" altLang="en-US" sz="2200" b="1" spc="-50" dirty="0" smtClean="0">
                <a:latin typeface="+mn-ea"/>
                <a:ea typeface="+mn-ea"/>
              </a:rPr>
              <a:t>多条</a:t>
            </a:r>
            <a:endParaRPr lang="en-US" altLang="zh-CN" sz="2200" b="1" spc="-50" dirty="0">
              <a:latin typeface="宋体" pitchFamily="2" charset="-122"/>
              <a:ea typeface="+mn-ea"/>
            </a:endParaRPr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3F47-C75B-4704-B82B-DFFBEF7243E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179388" y="885205"/>
            <a:ext cx="8812212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的比较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硬件方面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RISC</a:t>
            </a:r>
            <a:r>
              <a:rPr lang="zh-CN" altLang="en-US" b="1" u="sng" dirty="0" smtClean="0">
                <a:latin typeface="宋体" pitchFamily="2" charset="-122"/>
              </a:rPr>
              <a:t>较好</a:t>
            </a:r>
            <a:r>
              <a:rPr lang="zh-CN" altLang="en-US" b="1" dirty="0" smtClean="0">
                <a:latin typeface="宋体" pitchFamily="2" charset="-122"/>
              </a:rPr>
              <a:t>，得益于流水、并行技术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速度</a:t>
            </a:r>
            <a:r>
              <a:rPr lang="zh-CN" altLang="en-US" sz="1800" b="1" dirty="0">
                <a:latin typeface="宋体" pitchFamily="2" charset="-122"/>
              </a:rPr>
              <a:t>、成本、功耗</a:t>
            </a:r>
            <a:r>
              <a:rPr lang="zh-CN" altLang="en-US" sz="1800" b="1" dirty="0" smtClean="0">
                <a:latin typeface="宋体" pitchFamily="2" charset="-122"/>
              </a:rPr>
              <a:t>等方面</a:t>
            </a:r>
            <a:endParaRPr lang="zh-CN" altLang="en-US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软件方面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CISC</a:t>
            </a:r>
            <a:r>
              <a:rPr lang="zh-CN" altLang="en-US" b="1" dirty="0" smtClean="0">
                <a:latin typeface="宋体" pitchFamily="2" charset="-122"/>
              </a:rPr>
              <a:t>较好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得益于已有软件、软件兼容性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价方面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相当，</a:t>
            </a:r>
            <a:r>
              <a:rPr lang="en-US" altLang="zh-CN" b="1" dirty="0" smtClean="0">
                <a:latin typeface="宋体" pitchFamily="2" charset="-122"/>
              </a:rPr>
              <a:t>CISC</a:t>
            </a:r>
            <a:r>
              <a:rPr lang="zh-CN" altLang="en-US" b="1" dirty="0" smtClean="0">
                <a:latin typeface="宋体" pitchFamily="2" charset="-122"/>
              </a:rPr>
              <a:t>成本低、更新快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市场份额大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179388" y="2996952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的发展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技术交融、和平共处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RISC—</a:t>
            </a:r>
            <a:r>
              <a:rPr lang="en-US" altLang="zh-CN" b="1" dirty="0" smtClean="0">
                <a:latin typeface="宋体" pitchFamily="2" charset="-122"/>
              </a:rPr>
              <a:t>ISA</a:t>
            </a:r>
            <a:r>
              <a:rPr lang="zh-CN" altLang="en-US" b="1" dirty="0" smtClean="0">
                <a:latin typeface="宋体" pitchFamily="2" charset="-122"/>
              </a:rPr>
              <a:t>日趋</a:t>
            </a:r>
            <a:r>
              <a:rPr lang="zh-CN" altLang="en-US" b="1" dirty="0">
                <a:latin typeface="宋体" pitchFamily="2" charset="-122"/>
              </a:rPr>
              <a:t>复杂，纯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嵌入式方向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179388" y="3935883"/>
            <a:ext cx="881221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CISC—</a:t>
            </a:r>
            <a:r>
              <a:rPr lang="zh-CN" altLang="en-US" b="1" dirty="0" smtClean="0">
                <a:latin typeface="宋体" pitchFamily="2" charset="-122"/>
              </a:rPr>
              <a:t>汲取</a:t>
            </a:r>
            <a:r>
              <a:rPr lang="en-US" altLang="zh-CN" b="1" dirty="0" smtClean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技术，纯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 smtClean="0">
                <a:latin typeface="宋体" pitchFamily="2" charset="-122"/>
              </a:rPr>
              <a:t>外壳＋</a:t>
            </a:r>
            <a:r>
              <a:rPr lang="en-US" altLang="zh-CN" b="1" dirty="0" smtClean="0">
                <a:latin typeface="宋体" pitchFamily="2" charset="-122"/>
              </a:rPr>
              <a:t>RISC</a:t>
            </a:r>
            <a:r>
              <a:rPr lang="zh-CN" altLang="en-US" b="1" dirty="0" smtClean="0">
                <a:latin typeface="宋体" pitchFamily="2" charset="-122"/>
              </a:rPr>
              <a:t>内核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            (</a:t>
            </a:r>
            <a:r>
              <a:rPr lang="zh-CN" altLang="en-US" sz="2000" b="1" dirty="0" smtClean="0">
                <a:latin typeface="宋体" pitchFamily="2" charset="-122"/>
              </a:rPr>
              <a:t>从</a:t>
            </a:r>
            <a:r>
              <a:rPr lang="en-US" altLang="zh-CN" sz="2000" b="1" dirty="0" smtClean="0">
                <a:latin typeface="宋体" pitchFamily="2" charset="-122"/>
              </a:rPr>
              <a:t>80486</a:t>
            </a:r>
            <a:r>
              <a:rPr lang="zh-CN" altLang="en-US" sz="2000" b="1" dirty="0" smtClean="0">
                <a:latin typeface="宋体" pitchFamily="2" charset="-122"/>
              </a:rPr>
              <a:t>起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179389" y="5734058"/>
            <a:ext cx="4392612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4-2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P166—8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9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的发展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2939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/>
      <p:bldP spid="167946" grpId="0"/>
      <p:bldP spid="167950" grpId="0"/>
      <p:bldP spid="1679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663-D41A-4FE3-9FD7-08CE1184A783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操作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  <a:latin typeface="+mn-lt"/>
              </a:rPr>
              <a:t>Operation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,OP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的类型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/>
              <a:t>数据</a:t>
            </a:r>
            <a:r>
              <a:rPr lang="zh-CN" altLang="en-US" b="1" dirty="0"/>
              <a:t>传送、算逻运算</a:t>
            </a:r>
            <a:r>
              <a:rPr lang="zh-CN" altLang="en-US" b="1" dirty="0" smtClean="0"/>
              <a:t>、转移控制等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179512" y="1268760"/>
            <a:ext cx="8785101" cy="3384376"/>
          </a:xfrm>
          <a:prstGeom prst="rect">
            <a:avLst/>
          </a:prstGeom>
          <a:noFill/>
          <a:ln w="15875">
            <a:solidFill>
              <a:srgbClr val="FF3399"/>
            </a:solidFill>
            <a:prstDash val="sysDot"/>
            <a:miter lim="800000"/>
            <a:headEnd/>
            <a:tailEnd/>
          </a:ln>
          <a:effectLst/>
        </p:spPr>
        <p:txBody>
          <a:bodyPr wrap="square" tIns="0" bIns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☆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*指令功能的表示：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借鉴</a:t>
            </a:r>
            <a:r>
              <a:rPr lang="en-US" altLang="zh-CN" b="1" dirty="0" smtClean="0">
                <a:latin typeface="宋体" pitchFamily="2" charset="-122"/>
              </a:rPr>
              <a:t>Intel</a:t>
            </a:r>
            <a:r>
              <a:rPr lang="zh-CN" altLang="en-US" b="1" dirty="0" smtClean="0">
                <a:latin typeface="宋体" pitchFamily="2" charset="-122"/>
              </a:rPr>
              <a:t>的表示方法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寄 存 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 smtClean="0">
                <a:latin typeface="宋体" pitchFamily="2" charset="-122"/>
              </a:rPr>
              <a:t>第</a:t>
            </a:r>
            <a:r>
              <a:rPr lang="en-US" altLang="zh-CN" sz="2200" b="1" u="sng" dirty="0" smtClean="0">
                <a:latin typeface="宋体" pitchFamily="2" charset="-122"/>
              </a:rPr>
              <a:t>a</a:t>
            </a:r>
            <a:r>
              <a:rPr lang="zh-CN" altLang="en-US" sz="2200" b="1" u="sng" dirty="0" smtClean="0">
                <a:latin typeface="宋体" pitchFamily="2" charset="-122"/>
              </a:rPr>
              <a:t>个寄存器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表示，</a:t>
            </a:r>
            <a:r>
              <a:rPr lang="zh-CN" altLang="en-US" sz="2200" b="1" u="sng" dirty="0" smtClean="0">
                <a:latin typeface="宋体" pitchFamily="2" charset="-122"/>
              </a:rPr>
              <a:t>其内容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Ra)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存储单元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 smtClean="0">
                <a:latin typeface="宋体" pitchFamily="2" charset="-122"/>
              </a:rPr>
              <a:t>第</a:t>
            </a:r>
            <a:r>
              <a:rPr lang="en-US" altLang="zh-CN" sz="2200" b="1" u="sng" dirty="0" smtClean="0">
                <a:latin typeface="宋体" pitchFamily="2" charset="-122"/>
              </a:rPr>
              <a:t>b</a:t>
            </a:r>
            <a:r>
              <a:rPr lang="zh-CN" altLang="en-US" sz="2200" b="1" u="sng" dirty="0" smtClean="0">
                <a:latin typeface="宋体" pitchFamily="2" charset="-122"/>
              </a:rPr>
              <a:t>个存储单元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表示，</a:t>
            </a:r>
            <a:r>
              <a:rPr lang="zh-CN" altLang="en-US" sz="2200" b="1" u="sng" dirty="0" smtClean="0">
                <a:latin typeface="宋体" pitchFamily="2" charset="-122"/>
              </a:rPr>
              <a:t>其内容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外部设备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暂不讨论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无需约定表示方法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指令寄存器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 smtClean="0">
                <a:latin typeface="宋体" pitchFamily="2" charset="-122"/>
              </a:rPr>
              <a:t>所存常数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真值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不按地址</a:t>
            </a:r>
            <a:r>
              <a:rPr lang="zh-CN" altLang="en-US" sz="2000" b="1" dirty="0" smtClean="0">
                <a:latin typeface="宋体" pitchFamily="2" charset="-122"/>
              </a:rPr>
              <a:t>访问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指令功能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用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目的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←源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OPD1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OP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源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OPD2 </a:t>
            </a:r>
            <a:r>
              <a:rPr lang="zh-CN" altLang="en-US" sz="2200" b="1" dirty="0" smtClean="0">
                <a:latin typeface="+mn-ea"/>
              </a:rPr>
              <a:t>表示，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          </a:t>
            </a:r>
            <a:r>
              <a:rPr lang="zh-CN" altLang="en-US" sz="2200" b="1" u="sng" spc="-150" dirty="0" smtClean="0">
                <a:latin typeface="宋体" pitchFamily="2" charset="-122"/>
              </a:rPr>
              <a:t>源</a:t>
            </a:r>
            <a:r>
              <a:rPr lang="en-US" altLang="zh-CN" sz="2200" b="1" u="sng" spc="-150" dirty="0" smtClean="0">
                <a:latin typeface="宋体" pitchFamily="2" charset="-122"/>
              </a:rPr>
              <a:t>OPD</a:t>
            </a:r>
            <a:r>
              <a:rPr lang="zh-CN" altLang="en-US" sz="2200" b="1" spc="-150" dirty="0" smtClean="0">
                <a:latin typeface="宋体" pitchFamily="2" charset="-122"/>
              </a:rPr>
              <a:t>用</a:t>
            </a:r>
            <a:r>
              <a:rPr lang="zh-CN" altLang="en-US" sz="2200" b="1" spc="-150" dirty="0" smtClean="0">
                <a:solidFill>
                  <a:srgbClr val="990099"/>
                </a:solidFill>
                <a:latin typeface="宋体" pitchFamily="2" charset="-122"/>
              </a:rPr>
              <a:t>存放部件的内容</a:t>
            </a:r>
            <a:r>
              <a:rPr lang="zh-CN" altLang="en-US" sz="2200" b="1" spc="-150" dirty="0" smtClean="0">
                <a:latin typeface="宋体" pitchFamily="2" charset="-122"/>
              </a:rPr>
              <a:t>表示，</a:t>
            </a:r>
            <a:r>
              <a:rPr lang="zh-CN" altLang="en-US" sz="2200" b="1" u="sng" spc="-150" dirty="0" smtClean="0">
                <a:latin typeface="宋体" pitchFamily="2" charset="-122"/>
              </a:rPr>
              <a:t>目的</a:t>
            </a:r>
            <a:r>
              <a:rPr lang="en-US" altLang="zh-CN" sz="2200" b="1" u="sng" spc="-150" dirty="0" smtClean="0">
                <a:latin typeface="宋体" pitchFamily="2" charset="-122"/>
              </a:rPr>
              <a:t>OPD</a:t>
            </a:r>
            <a:r>
              <a:rPr lang="zh-CN" altLang="en-US" sz="2200" b="1" spc="-150" dirty="0" smtClean="0">
                <a:latin typeface="宋体" pitchFamily="2" charset="-122"/>
              </a:rPr>
              <a:t>用</a:t>
            </a:r>
            <a:r>
              <a:rPr lang="zh-CN" altLang="en-US" sz="2200" b="1" spc="-150" dirty="0" smtClean="0">
                <a:solidFill>
                  <a:srgbClr val="990099"/>
                </a:solidFill>
                <a:latin typeface="宋体" pitchFamily="2" charset="-122"/>
              </a:rPr>
              <a:t>存放部件</a:t>
            </a:r>
            <a:r>
              <a:rPr lang="zh-CN" altLang="en-US" sz="2200" b="1" spc="-150" dirty="0" smtClean="0">
                <a:latin typeface="宋体" pitchFamily="2" charset="-122"/>
              </a:rPr>
              <a:t>表示</a:t>
            </a:r>
            <a:endParaRPr lang="en-US" altLang="zh-CN" sz="2200" b="1" spc="-150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</a:t>
            </a:r>
            <a:r>
              <a:rPr lang="zh-CN" altLang="en-US" sz="2200" b="1" u="sng" dirty="0" smtClean="0">
                <a:latin typeface="宋体" pitchFamily="2" charset="-122"/>
              </a:rPr>
              <a:t>操作功能</a:t>
            </a:r>
            <a:r>
              <a:rPr lang="en-US" altLang="zh-CN" sz="2200" b="1" u="sng" dirty="0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语言运算符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0583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9388" y="4668232"/>
            <a:ext cx="87852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R0</a:t>
            </a:r>
            <a:r>
              <a:rPr lang="en-US" altLang="zh-CN" sz="2200" b="1" dirty="0">
                <a:latin typeface="宋体" pitchFamily="2" charset="-122"/>
              </a:rPr>
              <a:t>←(R1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      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R0←M[0100H]</a:t>
            </a:r>
            <a:r>
              <a:rPr lang="zh-CN" altLang="en-US" sz="2200" b="1" dirty="0" smtClean="0">
                <a:latin typeface="宋体" pitchFamily="2" charset="-122"/>
              </a:rPr>
              <a:t>，   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M[0100H</a:t>
            </a:r>
            <a:r>
              <a:rPr lang="en-US" altLang="zh-CN" sz="2200" b="1" dirty="0">
                <a:latin typeface="宋体" pitchFamily="2" charset="-122"/>
              </a:rPr>
              <a:t>]←(R2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4933950" indent="-4933950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R0</a:t>
            </a:r>
            <a:r>
              <a:rPr lang="en-US" altLang="zh-CN" sz="2200" b="1" dirty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R2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6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    2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内容与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常数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6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 smtClean="0">
                <a:latin typeface="宋体" pitchFamily="2" charset="-122"/>
              </a:rPr>
              <a:t>、结果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AutoShape 10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5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79388" y="329024"/>
            <a:ext cx="87852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数据传送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spc="-50" dirty="0">
                <a:latin typeface="宋体" pitchFamily="2" charset="-122"/>
              </a:rPr>
              <a:t>REG</a:t>
            </a:r>
            <a:r>
              <a:rPr lang="zh-CN" altLang="en-US" b="1" spc="-50" dirty="0" smtClean="0">
                <a:latin typeface="宋体" pitchFamily="2" charset="-122"/>
              </a:rPr>
              <a:t>、</a:t>
            </a:r>
            <a:r>
              <a:rPr lang="en-US" altLang="zh-CN" b="1" spc="-50" dirty="0" smtClean="0">
                <a:latin typeface="宋体" pitchFamily="2" charset="-122"/>
              </a:rPr>
              <a:t>MEM</a:t>
            </a:r>
            <a:r>
              <a:rPr lang="zh-CN" altLang="en-US" b="1" spc="-50" dirty="0" smtClean="0">
                <a:latin typeface="宋体" pitchFamily="2" charset="-122"/>
              </a:rPr>
              <a:t>、外设间的数据传送</a:t>
            </a:r>
            <a:r>
              <a:rPr lang="zh-CN" altLang="en-US" sz="2000" b="1" spc="-50" dirty="0" smtClean="0">
                <a:latin typeface="宋体" pitchFamily="2" charset="-122"/>
              </a:rPr>
              <a:t>（均可为目的</a:t>
            </a:r>
            <a:r>
              <a:rPr lang="en-US" altLang="zh-CN" sz="2000" b="1" spc="-50" dirty="0" smtClean="0">
                <a:latin typeface="宋体" pitchFamily="2" charset="-122"/>
              </a:rPr>
              <a:t>OPD</a:t>
            </a:r>
            <a:r>
              <a:rPr lang="zh-CN" altLang="en-US" sz="2000" b="1" spc="-50" dirty="0" smtClean="0">
                <a:latin typeface="宋体" pitchFamily="2" charset="-122"/>
              </a:rPr>
              <a:t>）</a:t>
            </a:r>
            <a:endParaRPr lang="zh-CN" altLang="en-US" sz="2000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 </a:t>
            </a:r>
            <a:r>
              <a:rPr lang="en-US" altLang="zh-CN" sz="2200" b="1" dirty="0">
                <a:latin typeface="宋体" pitchFamily="2" charset="-122"/>
              </a:rPr>
              <a:t>R0←(R1)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</a:t>
            </a:r>
            <a:r>
              <a:rPr lang="en-US" altLang="zh-CN" sz="2200" b="1" dirty="0" smtClean="0">
                <a:latin typeface="宋体" pitchFamily="2" charset="-122"/>
              </a:rPr>
              <a:t>←M[0100H</a:t>
            </a:r>
            <a:r>
              <a:rPr lang="en-US" altLang="zh-CN" sz="2200" b="1" dirty="0">
                <a:latin typeface="宋体" pitchFamily="2" charset="-122"/>
              </a:rPr>
              <a:t>]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M[0100H</a:t>
            </a:r>
            <a:r>
              <a:rPr lang="en-US" altLang="zh-CN" sz="2200" b="1" dirty="0">
                <a:latin typeface="宋体" pitchFamily="2" charset="-122"/>
              </a:rPr>
              <a:t>]←(R2)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79388" y="1700808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数值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字符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地址等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4427984" y="1844824"/>
            <a:ext cx="3640488" cy="389051"/>
          </a:xfrm>
          <a:prstGeom prst="wedgeRectCallout">
            <a:avLst>
              <a:gd name="adj1" fmla="val -58670"/>
              <a:gd name="adj2" fmla="val 47955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dirty="0"/>
              <a:t>无需区分数据类型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没有数据</a:t>
            </a:r>
            <a:r>
              <a:rPr lang="zh-CN" altLang="en-US" sz="1800" b="1" dirty="0">
                <a:latin typeface="宋体" pitchFamily="2" charset="-122"/>
              </a:rPr>
              <a:t>运算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79512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硬件要求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、目的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长度相同</a:t>
            </a:r>
            <a:endParaRPr lang="en-US" altLang="zh-CN" b="1" u="sng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实现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sng" dirty="0" smtClean="0">
              <a:latin typeface="宋体" pitchFamily="2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699791" y="3091026"/>
            <a:ext cx="626482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长度不同时，先进行</a:t>
            </a:r>
            <a:r>
              <a:rPr lang="zh-CN" altLang="en-US" b="1" u="sng" dirty="0" smtClean="0">
                <a:latin typeface="宋体" pitchFamily="2" charset="-122"/>
              </a:rPr>
              <a:t>位扩展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截断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79512" y="3582159"/>
            <a:ext cx="8785225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长度变换所需的操作：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位扩展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零扩展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符号扩展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、截断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 </a:t>
            </a:r>
            <a:r>
              <a:rPr lang="en-US" altLang="zh-CN" sz="2200" b="1" dirty="0" err="1" smtClean="0">
                <a:latin typeface="宋体" pitchFamily="2" charset="-122"/>
              </a:rPr>
              <a:t>ZExt</a:t>
            </a:r>
            <a:r>
              <a:rPr lang="en-US" altLang="zh-CN" sz="2200" b="1" dirty="0" smtClean="0">
                <a:latin typeface="宋体" pitchFamily="2" charset="-122"/>
              </a:rPr>
              <a:t>((R1)</a:t>
            </a:r>
            <a:r>
              <a:rPr lang="en-US" altLang="zh-CN" sz="2200" b="1" baseline="-16000" dirty="0" smtClean="0">
                <a:latin typeface="宋体" pitchFamily="2" charset="-122"/>
              </a:rPr>
              <a:t>7</a:t>
            </a:r>
            <a:r>
              <a:rPr lang="en-US" altLang="zh-CN" sz="2200" b="1" baseline="-16000" dirty="0" smtClean="0">
                <a:latin typeface="+mn-lt"/>
              </a:rPr>
              <a:t>~</a:t>
            </a:r>
            <a:r>
              <a:rPr lang="en-US" altLang="zh-CN" sz="2200" b="1" baseline="-16000" dirty="0" smtClean="0">
                <a:latin typeface="宋体" pitchFamily="2" charset="-122"/>
              </a:rPr>
              <a:t>0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SExt</a:t>
            </a:r>
            <a:r>
              <a:rPr lang="en-US" altLang="zh-CN" sz="2200" b="1" dirty="0" smtClean="0">
                <a:latin typeface="宋体" pitchFamily="2" charset="-122"/>
              </a:rPr>
              <a:t>(M[0100H])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Cut((R2))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  8</a:t>
            </a:r>
            <a:r>
              <a:rPr lang="zh-CN" altLang="en-US" sz="1800" b="1" dirty="0" smtClean="0">
                <a:latin typeface="宋体" pitchFamily="2" charset="-122"/>
              </a:rPr>
              <a:t>位→</a:t>
            </a:r>
            <a:r>
              <a:rPr lang="en-US" altLang="zh-CN" sz="1800" b="1" dirty="0" smtClean="0">
                <a:latin typeface="宋体" pitchFamily="2" charset="-122"/>
              </a:rPr>
              <a:t>16</a:t>
            </a:r>
            <a:r>
              <a:rPr lang="zh-CN" altLang="en-US" sz="1800" b="1" dirty="0" smtClean="0">
                <a:latin typeface="宋体" pitchFamily="2" charset="-122"/>
              </a:rPr>
              <a:t>位                </a:t>
            </a:r>
            <a:r>
              <a:rPr lang="en-US" altLang="zh-CN" sz="1800" b="1" dirty="0" smtClean="0">
                <a:latin typeface="宋体" pitchFamily="2" charset="-122"/>
              </a:rPr>
              <a:t>16</a:t>
            </a:r>
            <a:r>
              <a:rPr lang="zh-CN" altLang="en-US" sz="1800" b="1" dirty="0" smtClean="0">
                <a:latin typeface="宋体" pitchFamily="2" charset="-122"/>
              </a:rPr>
              <a:t>位→</a:t>
            </a:r>
            <a:r>
              <a:rPr lang="en-US" altLang="zh-CN" sz="1800" b="1" dirty="0" smtClean="0">
                <a:latin typeface="宋体" pitchFamily="2" charset="-122"/>
              </a:rPr>
              <a:t>8</a:t>
            </a:r>
            <a:r>
              <a:rPr lang="zh-CN" altLang="en-US" sz="1800" b="1" dirty="0" smtClean="0">
                <a:latin typeface="宋体" pitchFamily="2" charset="-122"/>
              </a:rPr>
              <a:t>位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OPD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个数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2521958" y="1844824"/>
            <a:ext cx="4786346" cy="1071570"/>
          </a:xfrm>
          <a:prstGeom prst="wedgeRectCallout">
            <a:avLst>
              <a:gd name="adj1" fmla="val -59486"/>
              <a:gd name="adj2" fmla="val -58370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36000" rIns="54000" bIns="36000" anchor="ctr" anchorCtr="0"/>
          <a:lstStyle/>
          <a:p>
            <a:pPr algn="just"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①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②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③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AutoShape 10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729514" y="4975036"/>
            <a:ext cx="5370878" cy="72011"/>
            <a:chOff x="2873529" y="4975036"/>
            <a:chExt cx="5370878" cy="72011"/>
          </a:xfrm>
        </p:grpSpPr>
        <p:sp>
          <p:nvSpPr>
            <p:cNvPr id="11" name="右大括号 10"/>
            <p:cNvSpPr/>
            <p:nvPr/>
          </p:nvSpPr>
          <p:spPr bwMode="auto">
            <a:xfrm rot="5400000">
              <a:off x="4730875" y="3117690"/>
              <a:ext cx="72010" cy="3786702"/>
            </a:xfrm>
            <a:prstGeom prst="rightBrace">
              <a:avLst>
                <a:gd name="adj1" fmla="val 2521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右大括号 11"/>
            <p:cNvSpPr/>
            <p:nvPr/>
          </p:nvSpPr>
          <p:spPr bwMode="auto">
            <a:xfrm rot="5400000">
              <a:off x="7651391" y="4454030"/>
              <a:ext cx="72010" cy="1114023"/>
            </a:xfrm>
            <a:prstGeom prst="rightBrace">
              <a:avLst>
                <a:gd name="adj1" fmla="val 2521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5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37"/>
          <p:cNvSpPr txBox="1">
            <a:spLocks noChangeArrowheads="1"/>
          </p:cNvSpPr>
          <p:nvPr/>
        </p:nvSpPr>
        <p:spPr bwMode="auto">
          <a:xfrm>
            <a:off x="179388" y="4365104"/>
            <a:ext cx="8785225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对关系运算的支持：</a:t>
            </a:r>
            <a:r>
              <a:rPr lang="zh-CN" altLang="en-US" b="1" dirty="0" smtClean="0">
                <a:latin typeface="宋体" pitchFamily="2" charset="-122"/>
              </a:rPr>
              <a:t>产生运算结果标志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即指令执行的状态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结果标志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ZF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SF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是否为负数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</a:p>
          <a:p>
            <a:pPr marL="3048000" indent="-3048000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         </a:t>
            </a:r>
            <a:r>
              <a:rPr lang="en-US" altLang="zh-CN" b="1" dirty="0" smtClean="0">
                <a:latin typeface="宋体" pitchFamily="2" charset="-122"/>
              </a:rPr>
              <a:t>OF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是否溢出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是否有进位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借位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等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标志保存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状态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寄存器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PSR</a:t>
            </a:r>
            <a:r>
              <a:rPr lang="zh-CN" altLang="en-US" b="1" dirty="0" smtClean="0">
                <a:latin typeface="宋体" pitchFamily="2" charset="-122"/>
              </a:rPr>
              <a:t>保存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7D43-D4F5-4E55-AA68-9B94B4E1EADF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120843" name="Text Box 1035"/>
          <p:cNvSpPr txBox="1">
            <a:spLocks noChangeArrowheads="1"/>
          </p:cNvSpPr>
          <p:nvPr/>
        </p:nvSpPr>
        <p:spPr bwMode="auto">
          <a:xfrm>
            <a:off x="179388" y="347054"/>
            <a:ext cx="8785225" cy="222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算术逻辑运算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加、减、乘、除</a:t>
            </a:r>
            <a:r>
              <a:rPr lang="zh-CN" altLang="en-US" b="1" dirty="0" smtClean="0">
                <a:latin typeface="宋体" pitchFamily="2" charset="-122"/>
              </a:rPr>
              <a:t>、＋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、－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、求补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zh-CN" altLang="en-US" b="1" dirty="0">
              <a:latin typeface="宋体" pitchFamily="2" charset="-122"/>
            </a:endParaRP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如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R0←(R1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M[0100H</a:t>
            </a:r>
            <a:r>
              <a:rPr lang="en-US" altLang="zh-CN" sz="2200" b="1" dirty="0">
                <a:latin typeface="宋体" pitchFamily="2" charset="-122"/>
              </a:rPr>
              <a:t>]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R2←(R2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zh-CN" altLang="en-US" b="1" dirty="0">
                <a:latin typeface="宋体" pitchFamily="2" charset="-122"/>
              </a:rPr>
              <a:t>、或、</a:t>
            </a:r>
            <a:r>
              <a:rPr lang="zh-CN" altLang="en-US" b="1" dirty="0" smtClean="0">
                <a:latin typeface="宋体" pitchFamily="2" charset="-122"/>
              </a:rPr>
              <a:t>非等 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←按位运算</a:t>
            </a:r>
            <a:endParaRPr lang="zh-CN" altLang="en-US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如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R0←(R0)&amp;(R1)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R0←</a:t>
            </a:r>
            <a:r>
              <a:rPr lang="en-US" altLang="zh-CN" sz="2200" b="1" dirty="0">
                <a:latin typeface="+mn-lt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200" b="1" dirty="0">
                <a:latin typeface="宋体" pitchFamily="2" charset="-122"/>
              </a:rPr>
              <a:t>(R0)</a:t>
            </a:r>
          </a:p>
        </p:txBody>
      </p:sp>
      <p:sp>
        <p:nvSpPr>
          <p:cNvPr id="120844" name="Text Box 1036"/>
          <p:cNvSpPr txBox="1">
            <a:spLocks noChangeArrowheads="1"/>
          </p:cNvSpPr>
          <p:nvPr/>
        </p:nvSpPr>
        <p:spPr bwMode="auto">
          <a:xfrm>
            <a:off x="179388" y="249289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A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+mn-lt"/>
              </a:rPr>
              <a:t>~</a:t>
            </a:r>
            <a:r>
              <a:rPr lang="en-US" altLang="zh-CN" sz="2000" b="1" dirty="0" smtClean="0">
                <a:latin typeface="宋体" pitchFamily="2" charset="-122"/>
              </a:rPr>
              <a:t>A)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定点数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</a:t>
            </a:r>
            <a:r>
              <a:rPr lang="zh-CN" altLang="en-US" sz="2200" b="1" dirty="0" smtClean="0">
                <a:latin typeface="宋体" pitchFamily="2" charset="-122"/>
              </a:rPr>
              <a:t>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逻辑</a:t>
            </a:r>
            <a:r>
              <a:rPr lang="zh-CN" altLang="en-US" b="1" dirty="0" smtClean="0">
                <a:latin typeface="宋体" pitchFamily="2" charset="-122"/>
              </a:rPr>
              <a:t>数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硬件要求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、目的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数据类型</a:t>
            </a:r>
            <a:r>
              <a:rPr lang="zh-CN" altLang="en-US" b="1" dirty="0" smtClean="0">
                <a:latin typeface="宋体" pitchFamily="2" charset="-122"/>
              </a:rPr>
              <a:t>相同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8"/>
          <p:cNvSpPr>
            <a:spLocks/>
          </p:cNvSpPr>
          <p:nvPr/>
        </p:nvSpPr>
        <p:spPr bwMode="auto">
          <a:xfrm>
            <a:off x="2411760" y="2510566"/>
            <a:ext cx="5817828" cy="2214578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-19939"/>
              <a:gd name="adj6" fmla="val -7091"/>
            </a:avLst>
          </a:prstGeom>
          <a:solidFill>
            <a:srgbClr val="CCFFFF"/>
          </a:solidFill>
          <a:ln w="19050">
            <a:solidFill>
              <a:srgbClr val="FF3399"/>
            </a:solidFill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①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的内容与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 smtClean="0">
                <a:latin typeface="宋体" pitchFamily="2" charset="-122"/>
              </a:rPr>
              <a:t>，结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73050" indent="-273050"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②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的内容与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常数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 smtClean="0">
                <a:latin typeface="宋体" pitchFamily="2" charset="-122"/>
              </a:rPr>
              <a:t>，结果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③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的内容与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+mn-lt"/>
              </a:rPr>
              <a:t>与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ea typeface="+mn-ea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solidFill>
                  <a:srgbClr val="FF3399"/>
                </a:solidFill>
                <a:latin typeface="+mn-ea"/>
                <a:ea typeface="+mn-ea"/>
                <a:cs typeface="Arial Unicode MS" pitchFamily="34" charset="-122"/>
              </a:rPr>
              <a:t>按位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ea typeface="+mn-ea"/>
                <a:cs typeface="Arial Unicode MS" pitchFamily="34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④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非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cs typeface="Arial Unicode MS" pitchFamily="34" charset="-122"/>
              </a:rPr>
              <a:t>(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cs typeface="Arial Unicode MS" pitchFamily="34" charset="-122"/>
              </a:rPr>
              <a:t>按位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cs typeface="Arial Unicode MS" pitchFamily="34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0844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264" y="405969"/>
            <a:ext cx="8785350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移位运算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逻辑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算术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左移、逻辑右移、算术右移等</a:t>
            </a:r>
            <a:endParaRPr lang="zh-CN" altLang="en-US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如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R0←(R0</a:t>
            </a:r>
            <a:r>
              <a:rPr lang="en-US" altLang="zh-CN" sz="2200" b="1" dirty="0" smtClean="0">
                <a:latin typeface="宋体" pitchFamily="2" charset="-122"/>
              </a:rPr>
              <a:t>)&lt;&lt;</a:t>
            </a:r>
            <a:r>
              <a:rPr lang="en-US" altLang="zh-CN" sz="2200" b="1" baseline="-16000" dirty="0" smtClean="0">
                <a:latin typeface="+mn-lt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</a:t>
            </a:r>
            <a:r>
              <a:rPr lang="en-US" altLang="zh-CN" sz="2200" b="1" dirty="0" smtClean="0">
                <a:latin typeface="宋体" pitchFamily="2" charset="-122"/>
              </a:rPr>
              <a:t>←(R1)&gt;&gt;</a:t>
            </a:r>
            <a:r>
              <a:rPr lang="en-US" altLang="zh-CN" sz="2200" b="1" baseline="-16000" dirty="0" smtClean="0">
                <a:latin typeface="宋体" pitchFamily="2" charset="-122"/>
              </a:rPr>
              <a:t>L</a:t>
            </a:r>
            <a:r>
              <a:rPr lang="en-US" altLang="zh-CN" sz="2200" b="1" baseline="-16000" dirty="0" smtClean="0">
                <a:latin typeface="+mn-lt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3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R1←(R1</a:t>
            </a:r>
            <a:r>
              <a:rPr lang="en-US" altLang="zh-CN" sz="2200" b="1" dirty="0" smtClean="0">
                <a:latin typeface="宋体" pitchFamily="2" charset="-122"/>
              </a:rPr>
              <a:t>)&gt;&gt;</a:t>
            </a:r>
            <a:r>
              <a:rPr lang="en-US" altLang="zh-CN" sz="2200" b="1" baseline="-16000" dirty="0" smtClean="0">
                <a:latin typeface="宋体" pitchFamily="2" charset="-122"/>
              </a:rPr>
              <a:t>A</a:t>
            </a:r>
            <a:r>
              <a:rPr lang="en-US" altLang="zh-CN" sz="2200" b="1" dirty="0" smtClean="0">
                <a:latin typeface="宋体" pitchFamily="2" charset="-122"/>
              </a:rPr>
              <a:t>(R2)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79388" y="17008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定点数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有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</a:t>
            </a:r>
            <a:r>
              <a:rPr lang="zh-CN" altLang="en-US" sz="2200" b="1" dirty="0" smtClean="0">
                <a:latin typeface="宋体" pitchFamily="2" charset="-122"/>
              </a:rPr>
              <a:t>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移动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位数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定点数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1037"/>
          <p:cNvSpPr txBox="1">
            <a:spLocks noChangeArrowheads="1"/>
          </p:cNvSpPr>
          <p:nvPr/>
        </p:nvSpPr>
        <p:spPr bwMode="auto">
          <a:xfrm>
            <a:off x="179388" y="311111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移位运算的特性：</a:t>
            </a:r>
            <a:r>
              <a:rPr lang="zh-CN" altLang="en-US" b="1" dirty="0" smtClean="0">
                <a:latin typeface="宋体" pitchFamily="2" charset="-122"/>
              </a:rPr>
              <a:t>属于位运算，常归类到逻辑运算中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7" name="AutoShape 10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3122-0C8C-403D-9C6E-B1FC50722D8F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785226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转移控制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 smtClean="0">
                <a:latin typeface="宋体" pitchFamily="2" charset="-122"/>
              </a:rPr>
              <a:t>跳转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无条件转移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、分支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条件转移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、调用、返回等，</a:t>
            </a:r>
            <a:endParaRPr lang="en-US" altLang="zh-CN" b="1" dirty="0" smtClean="0">
              <a:latin typeface="宋体" pitchFamily="2" charset="-122"/>
            </a:endParaRPr>
          </a:p>
          <a:p>
            <a:pPr marL="2336800" indent="-2336800">
              <a:lnSpc>
                <a:spcPct val="11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即</a:t>
            </a:r>
            <a:r>
              <a:rPr lang="en-US" altLang="zh-CN" b="1" dirty="0" smtClean="0">
                <a:latin typeface="宋体" pitchFamily="2" charset="-122"/>
              </a:rPr>
              <a:t>PC←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指定的</a:t>
            </a:r>
            <a:r>
              <a:rPr lang="zh-CN" altLang="en-US" b="1" dirty="0" smtClean="0">
                <a:latin typeface="宋体" pitchFamily="2" charset="-122"/>
              </a:rPr>
              <a:t>地址，用于</a:t>
            </a:r>
            <a:r>
              <a:rPr lang="zh-CN" altLang="en-US" b="1" dirty="0">
                <a:latin typeface="宋体" pitchFamily="2" charset="-122"/>
              </a:rPr>
              <a:t>改变程序</a:t>
            </a:r>
            <a:r>
              <a:rPr lang="zh-CN" altLang="en-US" b="1" dirty="0" smtClean="0">
                <a:latin typeface="宋体" pitchFamily="2" charset="-122"/>
              </a:rPr>
              <a:t>执行顺序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27413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987824" y="2155626"/>
            <a:ext cx="1871664" cy="1806575"/>
            <a:chOff x="295" y="1041"/>
            <a:chExt cx="1179" cy="1138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657" y="1253"/>
              <a:ext cx="76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C←C-1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JZ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295" y="1253"/>
              <a:ext cx="364" cy="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40" y="1041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793" y="1998"/>
              <a:ext cx="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分支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048423" y="2155627"/>
            <a:ext cx="1874839" cy="1806575"/>
            <a:chOff x="1699" y="1040"/>
            <a:chExt cx="1181" cy="1138"/>
          </a:xfrm>
        </p:grpSpPr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2063" y="1253"/>
              <a:ext cx="767" cy="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JMP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</a:t>
              </a:r>
              <a:r>
                <a:rPr lang="en-US" altLang="zh-CN" sz="1800" b="1" dirty="0" smtClean="0">
                  <a:latin typeface="宋体" pitchFamily="2" charset="-122"/>
                </a:rPr>
                <a:t>A+1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699" y="1253"/>
              <a:ext cx="364" cy="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746" y="1040"/>
              <a:ext cx="1134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2284" y="1997"/>
              <a:ext cx="36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跳转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004048" y="2155626"/>
            <a:ext cx="1801813" cy="1849438"/>
            <a:chOff x="3060" y="1040"/>
            <a:chExt cx="1135" cy="1165"/>
          </a:xfrm>
        </p:grpSpPr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3425" y="1252"/>
              <a:ext cx="770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…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r>
                <a:rPr lang="en-US" altLang="zh-CN" sz="1800" b="1" dirty="0">
                  <a:latin typeface="宋体" pitchFamily="2" charset="-122"/>
                </a:rPr>
                <a:t>CALL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</a:t>
              </a: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060" y="1252"/>
              <a:ext cx="364" cy="9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2010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2011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3107" y="1040"/>
              <a:ext cx="10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3467" y="1997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调用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65" name="Group 55"/>
          <p:cNvGrpSpPr>
            <a:grpSpLocks/>
          </p:cNvGrpSpPr>
          <p:nvPr/>
        </p:nvGrpSpPr>
        <p:grpSpPr bwMode="auto">
          <a:xfrm>
            <a:off x="6948264" y="2155626"/>
            <a:ext cx="1874838" cy="1806575"/>
            <a:chOff x="4466" y="1040"/>
            <a:chExt cx="1181" cy="1138"/>
          </a:xfrm>
        </p:grpSpPr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4830" y="1252"/>
              <a:ext cx="772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…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r>
                <a:rPr lang="en-US" altLang="zh-CN" sz="1800" b="1" dirty="0">
                  <a:solidFill>
                    <a:schemeClr val="bg2"/>
                  </a:solidFill>
                  <a:latin typeface="宋体" pitchFamily="2" charset="-122"/>
                </a:rPr>
                <a:t>CALL **</a:t>
              </a:r>
            </a:p>
            <a:p>
              <a:r>
                <a:rPr lang="en-US" altLang="zh-CN" sz="1800" b="1" dirty="0" smtClean="0">
                  <a:latin typeface="+mn-ea"/>
                  <a:ea typeface="+mn-ea"/>
                </a:rPr>
                <a:t>  …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r>
                <a:rPr lang="en-US" altLang="zh-CN" sz="1800" b="1" dirty="0" smtClean="0">
                  <a:latin typeface="宋体" pitchFamily="2" charset="-122"/>
                </a:rPr>
                <a:t>RET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4466" y="1252"/>
              <a:ext cx="364" cy="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2280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4513" y="1040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9" name="Text Box 52"/>
            <p:cNvSpPr txBox="1">
              <a:spLocks noChangeArrowheads="1"/>
            </p:cNvSpPr>
            <p:nvPr/>
          </p:nvSpPr>
          <p:spPr bwMode="auto">
            <a:xfrm>
              <a:off x="4967" y="1997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返回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76" name="Text Box 56"/>
          <p:cNvSpPr txBox="1">
            <a:spLocks noChangeArrowheads="1"/>
          </p:cNvSpPr>
          <p:nvPr/>
        </p:nvSpPr>
        <p:spPr bwMode="auto">
          <a:xfrm>
            <a:off x="899592" y="4047074"/>
            <a:ext cx="8065022" cy="33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注：</a:t>
            </a:r>
            <a:r>
              <a:rPr lang="zh-CN" altLang="en-US" sz="2000" b="1" dirty="0" smtClean="0">
                <a:latin typeface="宋体" pitchFamily="2" charset="-122"/>
              </a:rPr>
              <a:t>①分支指令的转移条件有多种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如＞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≤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≠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＝等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，可能包含运算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7" name="Text Box 1037"/>
          <p:cNvSpPr txBox="1">
            <a:spLocks noChangeArrowheads="1"/>
          </p:cNvSpPr>
          <p:nvPr/>
        </p:nvSpPr>
        <p:spPr bwMode="auto">
          <a:xfrm>
            <a:off x="179388" y="1689338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2019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 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2000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200" b="1" dirty="0" smtClean="0">
                <a:latin typeface="宋体" pitchFamily="2" charset="-122"/>
              </a:rPr>
              <a:t>等，用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伪指令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8" name="Text Box 86"/>
          <p:cNvSpPr txBox="1">
            <a:spLocks noChangeArrowheads="1"/>
          </p:cNvSpPr>
          <p:nvPr/>
        </p:nvSpPr>
        <p:spPr bwMode="auto">
          <a:xfrm>
            <a:off x="900112" y="4407114"/>
            <a:ext cx="8064501" cy="10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②</a:t>
            </a:r>
            <a:r>
              <a:rPr lang="zh-CN" altLang="en-US" sz="2000" b="1" dirty="0" smtClean="0">
                <a:latin typeface="宋体" pitchFamily="2" charset="-122"/>
              </a:rPr>
              <a:t>调用指令的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包括</a:t>
            </a:r>
            <a:r>
              <a:rPr lang="zh-CN" altLang="en-US" sz="2000" b="1" u="sng" dirty="0" smtClean="0">
                <a:latin typeface="宋体" pitchFamily="2" charset="-122"/>
              </a:rPr>
              <a:t>返回地址</a:t>
            </a:r>
            <a:endParaRPr lang="en-US" altLang="zh-CN" sz="2000" b="1" u="sng" dirty="0" smtClean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     ├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宜用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隐含方式</a:t>
            </a:r>
            <a:r>
              <a:rPr lang="zh-CN" altLang="en-US" sz="1800" b="1" dirty="0" smtClean="0">
                <a:latin typeface="宋体" pitchFamily="2" charset="-122"/>
              </a:rPr>
              <a:t>保存 ←不影响子程序中指令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   </a:t>
            </a:r>
            <a:r>
              <a:rPr lang="en-US" altLang="zh-CN" sz="1600" b="1" dirty="0" smtClean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宜用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堆栈方式</a:t>
            </a:r>
            <a:r>
              <a:rPr lang="zh-CN" altLang="en-US" sz="1800" b="1" dirty="0" smtClean="0">
                <a:latin typeface="宋体" pitchFamily="2" charset="-122"/>
              </a:rPr>
              <a:t>保存 ←支持嵌套调用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179388" y="5373216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0</a:t>
            </a:r>
            <a:r>
              <a:rPr lang="zh-CN" altLang="en-US" b="1" dirty="0" smtClean="0">
                <a:latin typeface="宋体" pitchFamily="2" charset="-122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2060575" indent="-206057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无符号定点数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8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28323</TotalTime>
  <Words>9008</Words>
  <Application>Microsoft Office PowerPoint</Application>
  <PresentationFormat>全屏显示(4:3)</PresentationFormat>
  <Paragraphs>1540</Paragraphs>
  <Slides>49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847</cp:revision>
  <dcterms:created xsi:type="dcterms:W3CDTF">2002-02-16T03:40:16Z</dcterms:created>
  <dcterms:modified xsi:type="dcterms:W3CDTF">2018-08-14T10:02:22Z</dcterms:modified>
</cp:coreProperties>
</file>