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3" r:id="rId3"/>
    <p:sldId id="257" r:id="rId4"/>
    <p:sldId id="313" r:id="rId5"/>
    <p:sldId id="316" r:id="rId6"/>
    <p:sldId id="318" r:id="rId7"/>
    <p:sldId id="312" r:id="rId8"/>
    <p:sldId id="394" r:id="rId9"/>
    <p:sldId id="395" r:id="rId10"/>
    <p:sldId id="396" r:id="rId11"/>
    <p:sldId id="397" r:id="rId12"/>
    <p:sldId id="37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356" r:id="rId25"/>
    <p:sldId id="409" r:id="rId26"/>
    <p:sldId id="330" r:id="rId27"/>
    <p:sldId id="410" r:id="rId28"/>
    <p:sldId id="411" r:id="rId29"/>
    <p:sldId id="412" r:id="rId30"/>
    <p:sldId id="413" r:id="rId31"/>
    <p:sldId id="372" r:id="rId3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99FF"/>
    <a:srgbClr val="FF3399"/>
    <a:srgbClr val="CC3300"/>
    <a:srgbClr val="FFCCFF"/>
    <a:srgbClr val="CCFFFF"/>
    <a:srgbClr val="FFCC99"/>
    <a:srgbClr val="99CCFF"/>
    <a:srgbClr val="99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95032" autoAdjust="0"/>
  </p:normalViewPr>
  <p:slideViewPr>
    <p:cSldViewPr>
      <p:cViewPr>
        <p:scale>
          <a:sx n="70" d="100"/>
          <a:sy n="70" d="100"/>
        </p:scale>
        <p:origin x="-1483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07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PCI—</a:t>
            </a:r>
            <a:r>
              <a:rPr lang="zh-CN" altLang="en-US" dirty="0" smtClean="0"/>
              <a:t>外部设备互连，每条总线的配置空间数量≤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DEVSEL</a:t>
            </a:r>
            <a:r>
              <a:rPr lang="zh-CN" altLang="en-US" dirty="0" smtClean="0"/>
              <a:t>有效是数据期的前提，写操作没有过渡期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</a:t>
            </a:r>
            <a:r>
              <a:rPr lang="zh-CN" altLang="en-US" dirty="0" smtClean="0"/>
              <a:t>看同步串行总线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不互锁、无联络线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FSB</a:t>
            </a:r>
            <a:r>
              <a:rPr lang="zh-CN" altLang="en-US" dirty="0" smtClean="0"/>
              <a:t>带宽</a:t>
            </a:r>
            <a:r>
              <a:rPr lang="en-US" altLang="zh-CN" dirty="0" smtClean="0"/>
              <a:t>—f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时，双通道内存时的带宽为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方式，集成技术</a:t>
            </a:r>
            <a:r>
              <a:rPr lang="en-US" altLang="zh-CN" dirty="0" smtClean="0"/>
              <a:t>--</a:t>
            </a:r>
            <a:r>
              <a:rPr lang="zh-CN" altLang="en-US" sz="1200" b="0" dirty="0" smtClean="0"/>
              <a:t>芯片内传输无总线标准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如地址传送</a:t>
            </a:r>
            <a:r>
              <a:rPr lang="en-US" altLang="zh-CN" sz="1200" b="0" dirty="0" smtClean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并行通信技术</a:t>
            </a:r>
            <a:r>
              <a:rPr lang="en-US" altLang="zh-CN" dirty="0" smtClean="0"/>
              <a:t>—MCH</a:t>
            </a:r>
            <a:r>
              <a:rPr lang="zh-CN" altLang="en-US" dirty="0" smtClean="0"/>
              <a:t>交换机结构，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层次结构，多通道内存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连线类型</a:t>
            </a:r>
            <a:r>
              <a:rPr lang="en-US" altLang="zh-CN" dirty="0" smtClean="0"/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仲裁阶段，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66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只有一根线时，只能自动轮询；多根线时，可手动轮询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教材勘误∑</a:t>
            </a:r>
            <a:r>
              <a:rPr lang="en-US" altLang="zh-CN" dirty="0" err="1" smtClean="0"/>
              <a:t>BSk</a:t>
            </a:r>
            <a:r>
              <a:rPr lang="zh-CN" altLang="en-US" dirty="0" smtClean="0"/>
              <a:t>改为∑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8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21C9A51B-A8E5-4E38-A74D-F6E7BEFB99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9" y="295488"/>
            <a:ext cx="49186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</a:t>
            </a:r>
            <a:r>
              <a:rPr lang="zh-CN" altLang="en-US" b="1" dirty="0" smtClean="0">
                <a:solidFill>
                  <a:schemeClr val="accent2"/>
                </a:solidFill>
              </a:rPr>
              <a:t>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有</a:t>
            </a:r>
            <a:r>
              <a:rPr lang="zh-CN" altLang="en-US" b="1" dirty="0">
                <a:solidFill>
                  <a:srgbClr val="990099"/>
                </a:solidFill>
              </a:rPr>
              <a:t>总线使用权的</a:t>
            </a:r>
            <a:r>
              <a:rPr lang="zh-CN" altLang="en-US" b="1" dirty="0" smtClean="0">
                <a:solidFill>
                  <a:srgbClr val="990099"/>
                </a:solidFill>
              </a:rPr>
              <a:t>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各个从设备：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 smtClean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③</a:t>
            </a:r>
            <a:r>
              <a:rPr lang="zh-CN" altLang="en-US" b="1" dirty="0">
                <a:solidFill>
                  <a:schemeClr val="accent2"/>
                </a:solidFill>
              </a:rPr>
              <a:t>传送数据阶段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传送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④</a:t>
            </a:r>
            <a:r>
              <a:rPr lang="zh-CN" altLang="en-US" b="1" dirty="0">
                <a:solidFill>
                  <a:schemeClr val="accent2"/>
                </a:solidFill>
              </a:rPr>
              <a:t>结束阶段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</a:t>
            </a:r>
            <a:r>
              <a:rPr lang="zh-CN" altLang="en-US" b="1" dirty="0">
                <a:solidFill>
                  <a:srgbClr val="990099"/>
                </a:solidFill>
              </a:rPr>
              <a:t>时机：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572000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</a:t>
            </a:r>
            <a:r>
              <a:rPr lang="zh-CN" altLang="en-US" b="1" u="sng" dirty="0" smtClean="0"/>
              <a:t>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</a:t>
            </a:r>
            <a:r>
              <a:rPr lang="zh-CN" altLang="en-US" b="1" dirty="0" smtClean="0">
                <a:solidFill>
                  <a:schemeClr val="accent2"/>
                </a:solidFill>
              </a:rPr>
              <a:t>选中时</a:t>
            </a:r>
            <a:r>
              <a:rPr lang="zh-CN" altLang="en-US" b="1" u="sng" dirty="0" smtClean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80498" y="3933750"/>
            <a:ext cx="2323750" cy="575370"/>
            <a:chOff x="4480498" y="4293790"/>
            <a:chExt cx="2323750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地址期</a:t>
              </a:r>
              <a:endParaRPr lang="zh-CN" altLang="en-US" sz="1800" b="1" dirty="0"/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数据期</a:t>
              </a:r>
              <a:endParaRPr lang="zh-CN" altLang="en-US" sz="1800" b="1" dirty="0"/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80498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2771800" y="4501569"/>
            <a:ext cx="6044763" cy="1015663"/>
            <a:chOff x="2775709" y="4494018"/>
            <a:chExt cx="6044763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604476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  </a:t>
              </a:r>
              <a:r>
                <a:rPr lang="zh-CN" altLang="en-US" b="1" dirty="0" smtClean="0"/>
                <a:t>主、从设备</a:t>
              </a:r>
              <a:r>
                <a:rPr lang="zh-CN" altLang="en-US" b="1" u="sng" dirty="0" smtClean="0"/>
                <a:t>各自</a:t>
              </a:r>
              <a:r>
                <a:rPr lang="zh-CN" altLang="en-US" b="1" dirty="0" smtClean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 smtClean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 smtClean="0"/>
                <a:t>数据</a:t>
              </a:r>
              <a:endParaRPr lang="en-US" altLang="zh-CN" b="1" dirty="0" smtClean="0"/>
            </a:p>
            <a:p>
              <a:r>
                <a:rPr lang="zh-CN" altLang="en-US" b="1" dirty="0" smtClean="0"/>
                <a:t>源设备准备就绪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读时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表示、写时用</a:t>
              </a:r>
              <a:r>
                <a:rPr lang="en-US" altLang="zh-CN" sz="2000" b="1" dirty="0" smtClean="0"/>
                <a:t>WR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 smtClean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819643" y="5117187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2552278" y="5437673"/>
            <a:ext cx="6264286" cy="1015663"/>
            <a:chOff x="2552278" y="5380767"/>
            <a:chExt cx="6264286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62642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spc="-100" dirty="0" smtClean="0"/>
                <a:t>主</a:t>
              </a:r>
              <a:r>
                <a:rPr lang="zh-CN" altLang="en-US" b="1" spc="-100" dirty="0"/>
                <a:t>、从</a:t>
              </a:r>
              <a:r>
                <a:rPr lang="zh-CN" altLang="en-US" b="1" spc="-100" dirty="0" smtClean="0"/>
                <a:t>设备</a:t>
              </a:r>
              <a:r>
                <a:rPr lang="zh-CN" altLang="en-US" b="1" u="sng" spc="-100" dirty="0" smtClean="0"/>
                <a:t>各自</a:t>
              </a:r>
              <a:r>
                <a:rPr lang="zh-CN" altLang="en-US" b="1" spc="-100" dirty="0" smtClean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spc="-100" dirty="0" smtClean="0"/>
                <a:t>所控信号线</a:t>
              </a:r>
              <a:r>
                <a:rPr lang="zh-CN" altLang="en-US" b="1" spc="-100" dirty="0" smtClean="0"/>
                <a:t>状态</a:t>
              </a:r>
              <a:r>
                <a:rPr lang="en-US" altLang="zh-CN" sz="2000" b="1" dirty="0" smtClean="0"/>
                <a:t>(</a:t>
              </a:r>
              <a:r>
                <a:rPr lang="zh-CN" altLang="en-US" sz="2000" b="1" dirty="0" smtClean="0"/>
                <a:t>高</a:t>
              </a:r>
              <a:r>
                <a:rPr lang="zh-CN" altLang="en-US" sz="2000" b="1" dirty="0" smtClean="0"/>
                <a:t>阻</a:t>
              </a:r>
              <a:r>
                <a:rPr lang="en-US" altLang="zh-CN" sz="2000" b="1" dirty="0" smtClean="0"/>
                <a:t>)</a:t>
              </a:r>
              <a:endParaRPr lang="en-US" altLang="zh-CN" b="1" dirty="0" smtClean="0"/>
            </a:p>
            <a:p>
              <a:r>
                <a:rPr lang="zh-CN" altLang="en-US" b="1" dirty="0" smtClean="0"/>
                <a:t> 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</a:t>
              </a:r>
              <a:r>
                <a:rPr lang="zh-CN" altLang="en-US" sz="2000" b="1" dirty="0" smtClean="0"/>
                <a:t>时</a:t>
              </a:r>
              <a:r>
                <a:rPr lang="zh-CN" altLang="en-US" sz="2000" b="1" dirty="0"/>
                <a:t>用</a:t>
              </a:r>
              <a:r>
                <a:rPr lang="en-US" altLang="zh-CN" sz="2000" b="1" dirty="0" smtClean="0"/>
                <a:t>RD</a:t>
              </a:r>
              <a:r>
                <a:rPr lang="zh-CN" altLang="en-US" sz="2000" b="1" dirty="0" smtClean="0"/>
                <a:t>表示</a:t>
              </a:r>
              <a:r>
                <a:rPr lang="zh-CN" altLang="en-US" sz="2000" b="1" dirty="0"/>
                <a:t>、</a:t>
              </a:r>
              <a:r>
                <a:rPr lang="zh-CN" altLang="en-US" sz="2000" b="1" dirty="0" smtClean="0"/>
                <a:t>写时用</a:t>
              </a:r>
              <a:r>
                <a:rPr lang="en-US" altLang="zh-CN" sz="2000" b="1" dirty="0" smtClean="0"/>
                <a:t>ACK</a:t>
              </a:r>
              <a:r>
                <a:rPr lang="zh-CN" altLang="en-US" sz="2000" b="1" dirty="0" smtClean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868144" y="5992713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990099"/>
                </a:solidFill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</a:rPr>
              <a:t>  思考：</a:t>
            </a:r>
            <a:r>
              <a:rPr lang="zh-CN" altLang="en-US" sz="2200" b="1" dirty="0" smtClean="0"/>
              <a:t>总线操作</a:t>
            </a:r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个阶段</a:t>
            </a:r>
            <a:r>
              <a:rPr lang="zh-CN" altLang="en-US" sz="2200" b="1" dirty="0"/>
              <a:t>中，从设备哪些不</a:t>
            </a:r>
            <a:r>
              <a:rPr lang="zh-CN" altLang="en-US" sz="2200" b="1" dirty="0" smtClean="0"/>
              <a:t>参与、哪些都参与？</a:t>
            </a:r>
            <a:endParaRPr lang="en-US" altLang="zh-CN" sz="2200" b="1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</a:t>
            </a:r>
            <a:r>
              <a:rPr lang="zh-CN" altLang="en-US" b="1" dirty="0">
                <a:solidFill>
                  <a:srgbClr val="C00000"/>
                </a:solidFill>
              </a:rPr>
              <a:t>仲裁的性能</a:t>
            </a:r>
            <a:r>
              <a:rPr lang="zh-CN" altLang="en-US" b="1" dirty="0" smtClean="0">
                <a:solidFill>
                  <a:srgbClr val="C00000"/>
                </a:solidFill>
              </a:rPr>
              <a:t>优化：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传统方法的传输周期</a:t>
            </a:r>
            <a:r>
              <a:rPr lang="zh-CN" altLang="en-US" sz="2000" b="1" u="sng" dirty="0" smtClean="0"/>
              <a:t>不连续</a:t>
            </a:r>
            <a:r>
              <a:rPr lang="en-US" altLang="zh-CN" sz="2000" b="1" dirty="0" smtClean="0"/>
              <a:t>)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    隐藏</a:t>
            </a:r>
            <a:r>
              <a:rPr lang="zh-CN" altLang="en-US" b="1" dirty="0">
                <a:solidFill>
                  <a:schemeClr val="accent2"/>
                </a:solidFill>
              </a:rPr>
              <a:t>式仲裁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/>
          </a:p>
        </p:txBody>
      </p:sp>
      <p:grpSp>
        <p:nvGrpSpPr>
          <p:cNvPr id="96" name="组合 95"/>
          <p:cNvGrpSpPr/>
          <p:nvPr/>
        </p:nvGrpSpPr>
        <p:grpSpPr>
          <a:xfrm>
            <a:off x="7092280" y="1844824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075319" y="1844824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数据</a:t>
              </a:r>
              <a:r>
                <a:rPr lang="en-US" altLang="zh-CN" sz="1800" b="1" i="1" dirty="0" smtClean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总线传输周期</a:t>
              </a:r>
              <a:endParaRPr lang="zh-CN" altLang="en-US" sz="1800" b="1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076793" y="4293096"/>
            <a:ext cx="2302262" cy="287338"/>
            <a:chOff x="4500729" y="4725144"/>
            <a:chExt cx="230226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228184" y="4868813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4500729" y="4868466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总线周期</a:t>
              </a:r>
              <a:endParaRPr lang="zh-CN" altLang="en-US" sz="1800" b="1" dirty="0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380312" y="2060848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i="1" dirty="0" smtClean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总线传</a:t>
              </a:r>
              <a:r>
                <a:rPr lang="zh-CN" altLang="en-US" sz="1800" b="1" dirty="0"/>
                <a:t>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365104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隐藏式仲裁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</a:rPr>
              <a:t>实现需求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4833010"/>
            <a:ext cx="8856371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     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总线仲裁器需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状态</a:t>
            </a:r>
            <a:r>
              <a:rPr lang="zh-CN" altLang="en-US" b="1" dirty="0"/>
              <a:t>、仲裁</a:t>
            </a:r>
            <a:r>
              <a:rPr lang="zh-CN" altLang="en-US" b="1" dirty="0" smtClean="0"/>
              <a:t>时延需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固定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r>
              <a:rPr lang="zh-CN" altLang="en-US" sz="1800" b="1" dirty="0" smtClean="0"/>
              <a:t>                           </a:t>
            </a:r>
            <a:r>
              <a:rPr lang="zh-CN" altLang="en-US" sz="1800" dirty="0" smtClean="0"/>
              <a:t>└→</a:t>
            </a:r>
            <a:r>
              <a:rPr lang="zh-CN" altLang="en-US" sz="1800" b="1" dirty="0" smtClean="0"/>
              <a:t>确定何时开始→</a:t>
            </a:r>
            <a:r>
              <a:rPr lang="zh-CN" altLang="en-US" sz="1800" dirty="0" smtClean="0"/>
              <a:t>─┘</a:t>
            </a:r>
            <a:r>
              <a:rPr lang="zh-CN" altLang="en-US" sz="1800" b="1" dirty="0" smtClean="0"/>
              <a:t>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800200" y="1772816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读命令线</a:t>
              </a:r>
              <a:r>
                <a:rPr lang="en-US" altLang="zh-CN" sz="1800" b="1" dirty="0" smtClean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写命令写</a:t>
              </a:r>
              <a:r>
                <a:rPr lang="en-US" altLang="zh-CN" sz="1800" b="1" dirty="0" smtClean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状态线</a:t>
              </a:r>
              <a:r>
                <a:rPr lang="en-US" altLang="zh-CN" sz="1800" b="1" dirty="0" smtClean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</p:grpSp>
      <p:sp>
        <p:nvSpPr>
          <p:cNvPr id="115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总线相关技术：</a:t>
            </a:r>
            <a:r>
              <a:rPr lang="zh-CN" altLang="en-US" b="1" dirty="0" smtClean="0"/>
              <a:t>仲裁方法、定时方式、传输模式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传送功能</a:t>
            </a:r>
            <a:r>
              <a:rPr lang="en-US" altLang="zh-CN" sz="1800" b="1" dirty="0" smtClean="0"/>
              <a:t>)</a:t>
            </a:r>
            <a:endParaRPr lang="zh-CN" altLang="en-US" b="1" dirty="0"/>
          </a:p>
        </p:txBody>
      </p:sp>
      <p:sp>
        <p:nvSpPr>
          <p:cNvPr id="117" name="Text Box 13"/>
          <p:cNvSpPr txBox="1">
            <a:spLocks noChangeArrowheads="1"/>
          </p:cNvSpPr>
          <p:nvPr/>
        </p:nvSpPr>
        <p:spPr bwMode="auto">
          <a:xfrm>
            <a:off x="2897800" y="1290826"/>
            <a:ext cx="3762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</a:t>
            </a:r>
            <a:r>
              <a:rPr lang="zh-CN" altLang="en-US" b="1" dirty="0"/>
              <a:t>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 smtClean="0">
              <a:solidFill>
                <a:srgbClr val="990099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44208" y="1670320"/>
            <a:ext cx="792088" cy="10249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§6.2  </a:t>
            </a:r>
            <a:r>
              <a:rPr lang="zh-CN" altLang="en-US" sz="3200" b="1" dirty="0" smtClean="0"/>
              <a:t>总线仲裁</a:t>
            </a:r>
            <a:endParaRPr lang="zh-CN" altLang="en-US" sz="3200" b="1" dirty="0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有统一的总线仲裁器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179388" y="154924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、链式</a:t>
            </a:r>
            <a:r>
              <a:rPr lang="zh-CN" altLang="en-US" b="1" dirty="0">
                <a:solidFill>
                  <a:srgbClr val="FF3399"/>
                </a:solidFill>
              </a:rPr>
              <a:t>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u="sng" dirty="0" smtClean="0"/>
              <a:t>自动轮询</a:t>
            </a:r>
            <a:r>
              <a:rPr lang="zh-CN" altLang="en-US" b="1" dirty="0" smtClean="0"/>
              <a:t>各个主设备，被询问时可获得使用权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仲裁线连接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信号线有</a:t>
            </a:r>
            <a:r>
              <a:rPr lang="en-US" altLang="zh-CN" b="1" dirty="0" smtClean="0"/>
              <a:t>BR</a:t>
            </a:r>
            <a:r>
              <a:rPr lang="zh-CN" altLang="en-US" b="1" dirty="0" smtClean="0"/>
              <a:t>、</a:t>
            </a:r>
            <a:r>
              <a:rPr lang="en-US" altLang="zh-CN" b="1" dirty="0">
                <a:latin typeface="+mn-ea"/>
              </a:rPr>
              <a:t>BS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表示总线</a:t>
            </a:r>
            <a:r>
              <a:rPr lang="zh-CN" altLang="en-US" sz="2000" b="1" dirty="0" smtClean="0"/>
              <a:t>忙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/>
              <a:t>BG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691059" y="2924919"/>
            <a:ext cx="6553349" cy="1800225"/>
            <a:chOff x="1547664" y="3644999"/>
            <a:chExt cx="6553349" cy="1800225"/>
          </a:xfrm>
        </p:grpSpPr>
        <p:cxnSp>
          <p:nvCxnSpPr>
            <p:cNvPr id="220" name="直接箭头连接符 219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151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152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4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6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91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192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0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1" name="直接箭头连接符 250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9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箭头连接符 259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1" name="直接箭头连接符 260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262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179512" y="4725144"/>
            <a:ext cx="8784976" cy="85555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总线使用权归属的表示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spc="-100" dirty="0" smtClean="0"/>
              <a:t>获得</a:t>
            </a:r>
            <a:r>
              <a:rPr lang="zh-CN" altLang="en-US" b="1" spc="-100" dirty="0"/>
              <a:t>时</a:t>
            </a:r>
            <a:r>
              <a:rPr lang="en-US" altLang="zh-CN" b="1" spc="-100" dirty="0" err="1" smtClean="0"/>
              <a:t>BS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 smtClean="0"/>
              <a:t>1</a:t>
            </a:r>
          </a:p>
          <a:p>
            <a:pPr>
              <a:lnSpc>
                <a:spcPct val="105000"/>
              </a:lnSpc>
            </a:pPr>
            <a:r>
              <a:rPr lang="en-US" altLang="zh-CN" sz="2000" b="1" spc="-100" dirty="0" smtClean="0"/>
              <a:t>                                    (</a:t>
            </a:r>
            <a:r>
              <a:rPr lang="zh-CN" altLang="en-US" sz="2000" b="1" spc="-100" dirty="0" smtClean="0"/>
              <a:t>传输</a:t>
            </a:r>
            <a:r>
              <a:rPr lang="zh-CN" altLang="en-US" sz="2000" b="1" spc="-100" dirty="0"/>
              <a:t>周期</a:t>
            </a:r>
            <a:r>
              <a:rPr lang="zh-CN" altLang="en-US" sz="2000" b="1" spc="-100" dirty="0" smtClean="0"/>
              <a:t>结束时应释放</a:t>
            </a:r>
            <a:r>
              <a:rPr lang="en-US" altLang="zh-CN" sz="2000" b="1" spc="-100" dirty="0" smtClean="0"/>
              <a:t>[</a:t>
            </a:r>
            <a:r>
              <a:rPr lang="zh-CN" altLang="en-US" sz="2000" b="1" spc="-100" dirty="0" smtClean="0"/>
              <a:t>使</a:t>
            </a:r>
            <a:r>
              <a:rPr lang="en-US" altLang="zh-CN" sz="2000" b="1" spc="-100" dirty="0" err="1" smtClean="0"/>
              <a:t>BS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spc="-100" dirty="0"/>
              <a:t>＝</a:t>
            </a:r>
            <a:r>
              <a:rPr lang="en-US" altLang="zh-CN" sz="2000" b="1" spc="-100" dirty="0" smtClean="0"/>
              <a:t>0])</a:t>
            </a:r>
            <a:endParaRPr lang="zh-CN" altLang="en-US" b="1" spc="-100" dirty="0"/>
          </a:p>
        </p:txBody>
      </p:sp>
      <p:sp>
        <p:nvSpPr>
          <p:cNvPr id="2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5435996" y="1700808"/>
            <a:ext cx="3528492" cy="317940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285668"/>
              <a:gd name="adj6" fmla="val -20875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Grant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State</a:t>
            </a:r>
            <a:endParaRPr lang="zh-CN" altLang="en-US" sz="1800" b="1" baseline="-14000" dirty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5478900"/>
            <a:ext cx="8785226" cy="902428"/>
            <a:chOff x="179388" y="4384989"/>
            <a:chExt cx="8785226" cy="902428"/>
          </a:xfrm>
        </p:grpSpPr>
        <p:sp>
          <p:nvSpPr>
            <p:cNvPr id="267" name="Text Box 51"/>
            <p:cNvSpPr txBox="1">
              <a:spLocks noChangeArrowheads="1"/>
            </p:cNvSpPr>
            <p:nvPr/>
          </p:nvSpPr>
          <p:spPr bwMode="auto">
            <a:xfrm>
              <a:off x="179388" y="4384989"/>
              <a:ext cx="8785226" cy="902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b="1" dirty="0" smtClean="0">
                  <a:solidFill>
                    <a:schemeClr val="accent2"/>
                  </a:solidFill>
                </a:rPr>
                <a:t>仲裁线连接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∑</a:t>
              </a: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smtClean="0"/>
                <a:t>BG(</a:t>
              </a:r>
              <a:r>
                <a:rPr lang="en-US" altLang="zh-CN" b="1" i="1" dirty="0">
                  <a:latin typeface="+mn-lt"/>
                </a:rPr>
                <a:t>i</a:t>
              </a:r>
              <a:r>
                <a:rPr lang="en-US" altLang="zh-CN" b="1" dirty="0" smtClean="0"/>
                <a:t>+1)</a:t>
              </a:r>
              <a:r>
                <a:rPr lang="en-US" altLang="zh-CN" b="1" baseline="-18000" dirty="0" smtClean="0"/>
                <a:t>IN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OUT</a:t>
              </a:r>
              <a:r>
                <a:rPr lang="en-US" altLang="zh-CN" b="1" dirty="0" smtClean="0"/>
                <a:t> </a:t>
              </a:r>
            </a:p>
            <a:p>
              <a:r>
                <a:rPr lang="zh-CN" altLang="en-US" sz="1800" b="1" dirty="0" smtClean="0"/>
                <a:t>                             “线或”连接           </a:t>
              </a:r>
              <a:r>
                <a:rPr lang="zh-CN" altLang="en-US" sz="1800" b="1" dirty="0" smtClean="0">
                  <a:solidFill>
                    <a:srgbClr val="990099"/>
                  </a:solidFill>
                </a:rPr>
                <a:t>链式连接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自动轮询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3" name="右大括号 52"/>
            <p:cNvSpPr/>
            <p:nvPr/>
          </p:nvSpPr>
          <p:spPr bwMode="auto">
            <a:xfrm rot="5400000">
              <a:off x="7219969" y="3825123"/>
              <a:ext cx="108012" cy="213512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9" name="右大括号 58"/>
            <p:cNvSpPr/>
            <p:nvPr/>
          </p:nvSpPr>
          <p:spPr bwMode="auto">
            <a:xfrm rot="5400000">
              <a:off x="4339649" y="3459559"/>
              <a:ext cx="108012" cy="2855206"/>
            </a:xfrm>
            <a:prstGeom prst="rightBrace">
              <a:avLst>
                <a:gd name="adj1" fmla="val 2848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>
            <a:off x="3347416" y="2456892"/>
            <a:ext cx="3598590" cy="18002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8" grpId="0"/>
      <p:bldP spid="268" grpId="0"/>
      <p:bldP spid="291" grpId="0" animBg="1"/>
      <p:bldP spid="29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313928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55"/>
          <p:cNvSpPr txBox="1">
            <a:spLocks noChangeArrowheads="1"/>
          </p:cNvSpPr>
          <p:nvPr/>
        </p:nvSpPr>
        <p:spPr bwMode="auto">
          <a:xfrm>
            <a:off x="2159793" y="332656"/>
            <a:ext cx="6192813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/>
              <a:t>BR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 smtClean="0"/>
              <a:t>时</a:t>
            </a:r>
            <a:r>
              <a:rPr lang="zh-CN" altLang="en-US" b="1" dirty="0" smtClean="0">
                <a:solidFill>
                  <a:srgbClr val="990099"/>
                </a:solidFill>
              </a:rPr>
              <a:t>开始</a:t>
            </a:r>
            <a:r>
              <a:rPr lang="zh-CN" altLang="en-US" b="1" dirty="0">
                <a:solidFill>
                  <a:srgbClr val="990099"/>
                </a:solidFill>
              </a:rPr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BG←1)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BS</a:t>
            </a:r>
            <a:r>
              <a:rPr lang="zh-CN" altLang="en-US" b="1" dirty="0"/>
              <a:t>＝</a:t>
            </a:r>
            <a:r>
              <a:rPr lang="en-US" altLang="zh-CN" b="1" dirty="0" smtClean="0"/>
              <a:t>1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传输中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时</a:t>
            </a:r>
            <a:r>
              <a:rPr lang="zh-CN" altLang="en-US" b="1" dirty="0" smtClean="0">
                <a:solidFill>
                  <a:srgbClr val="990099"/>
                </a:solidFill>
              </a:rPr>
              <a:t>结束</a:t>
            </a:r>
            <a:r>
              <a:rPr lang="zh-CN" altLang="en-US" b="1" dirty="0">
                <a:solidFill>
                  <a:srgbClr val="990099"/>
                </a:solidFill>
              </a:rPr>
              <a:t>仲裁</a:t>
            </a:r>
            <a:r>
              <a:rPr lang="en-US" altLang="zh-CN" b="1" dirty="0"/>
              <a:t>(</a:t>
            </a:r>
            <a:r>
              <a:rPr lang="zh-CN" altLang="en-US" b="1" dirty="0"/>
              <a:t>使</a:t>
            </a:r>
            <a:r>
              <a:rPr lang="en-US" altLang="zh-CN" b="1" dirty="0"/>
              <a:t>BG←0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2123728" y="1189201"/>
            <a:ext cx="67330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自动轮询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r>
              <a:rPr lang="zh-CN" altLang="en-US" b="1" spc="-100" dirty="0" smtClean="0"/>
              <a:t>裁决算法为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被询问</a:t>
            </a:r>
            <a:r>
              <a:rPr lang="zh-CN" altLang="en-US" b="1" spc="-100" dirty="0">
                <a:solidFill>
                  <a:schemeClr val="accent2"/>
                </a:solidFill>
              </a:rPr>
              <a:t>、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 smtClean="0"/>
              <a:t>(</a:t>
            </a:r>
            <a:r>
              <a:rPr lang="zh-CN" altLang="en-US" sz="2200" b="1" spc="-100" dirty="0" smtClean="0"/>
              <a:t>使</a:t>
            </a:r>
            <a:r>
              <a:rPr lang="en-US" altLang="zh-CN" sz="2200" b="1" spc="-100" dirty="0" err="1" smtClean="0"/>
              <a:t>BS</a:t>
            </a:r>
            <a:r>
              <a:rPr lang="en-US" altLang="zh-CN" sz="2200" b="1" i="1" spc="-100" dirty="0" err="1" smtClean="0">
                <a:latin typeface="+mn-lt"/>
              </a:rPr>
              <a:t>i</a:t>
            </a:r>
            <a:r>
              <a:rPr lang="zh-CN" altLang="en-US" sz="2200" b="1" dirty="0" smtClean="0"/>
              <a:t>＝</a:t>
            </a:r>
            <a:r>
              <a:rPr lang="en-US" altLang="zh-CN" sz="2200" b="1" dirty="0"/>
              <a:t>1</a:t>
            </a:r>
            <a:r>
              <a:rPr lang="en-US" altLang="zh-CN" sz="2200" b="1" spc="-100" dirty="0" smtClean="0"/>
              <a:t>)</a:t>
            </a:r>
            <a:endParaRPr lang="en-US" altLang="zh-CN" sz="2200" b="1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880767" y="749846"/>
            <a:ext cx="3383607" cy="54307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159795" y="2100625"/>
            <a:ext cx="6696867" cy="923330"/>
            <a:chOff x="179389" y="3138496"/>
            <a:chExt cx="6696867" cy="923330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669686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smtClean="0"/>
                <a:t>BG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BS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smtClean="0"/>
                <a:t>BR 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 smtClean="0"/>
                <a:t>BG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baseline="-18000" dirty="0" err="1" smtClean="0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5489054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2291804" y="3256409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5536" y="3068960"/>
            <a:ext cx="7704856" cy="2880320"/>
            <a:chOff x="395536" y="2852936"/>
            <a:chExt cx="7704856" cy="2880320"/>
          </a:xfrm>
        </p:grpSpPr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3275856" y="4581128"/>
              <a:ext cx="1728192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1008112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868145" y="4581128"/>
              <a:ext cx="1727050" cy="792088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988593" y="3717032"/>
              <a:ext cx="719311" cy="79208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42" name="Text Box 464"/>
            <p:cNvSpPr txBox="1">
              <a:spLocks noChangeArrowheads="1"/>
            </p:cNvSpPr>
            <p:nvPr/>
          </p:nvSpPr>
          <p:spPr bwMode="auto">
            <a:xfrm>
              <a:off x="395536" y="2852937"/>
              <a:ext cx="1945258" cy="25202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CC3300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BR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</a:t>
              </a:r>
              <a:r>
                <a:rPr lang="en-US" altLang="zh-CN" sz="1800" b="1" dirty="0" smtClean="0"/>
                <a:t>   BR0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</a:t>
              </a:r>
              <a:r>
                <a:rPr lang="en-US" altLang="zh-CN" sz="1800" b="1" dirty="0" smtClean="0"/>
                <a:t>    BR1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</a:rPr>
                <a:t>BS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>
                  <a:solidFill>
                    <a:schemeClr val="accent2"/>
                  </a:solidFill>
                </a:rPr>
                <a:t>BR</a:t>
              </a:r>
              <a:r>
                <a:rPr lang="zh-CN" altLang="en-US" sz="1800" b="1" dirty="0" smtClean="0">
                  <a:solidFill>
                    <a:schemeClr val="accent2"/>
                  </a:solidFill>
                </a:rPr>
                <a:t>＝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BG</a:t>
              </a: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 </a:t>
              </a:r>
              <a:r>
                <a:rPr lang="en-US" altLang="zh-CN" sz="1800" b="1" dirty="0" smtClean="0"/>
                <a:t>   BG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 BG0</a:t>
              </a:r>
              <a:r>
                <a:rPr lang="en-US" altLang="zh-CN" sz="1800" b="1" baseline="-18000" dirty="0" smtClean="0"/>
                <a:t>OUT</a:t>
              </a:r>
              <a:r>
                <a:rPr lang="zh-CN" altLang="en-US" sz="1800" b="1" dirty="0"/>
                <a:t>＝</a:t>
              </a:r>
              <a:r>
                <a:rPr lang="en-US" altLang="zh-CN" sz="1800" b="1" dirty="0"/>
                <a:t>BG1</a:t>
              </a:r>
              <a:r>
                <a:rPr lang="en-US" altLang="zh-CN" sz="1800" b="1" baseline="-18000" dirty="0"/>
                <a:t>IN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∑</a:t>
              </a:r>
              <a:r>
                <a:rPr lang="en-US" altLang="zh-CN" sz="1800" b="1" dirty="0" err="1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zh-CN" altLang="en-US" sz="1800" b="1" dirty="0">
                  <a:solidFill>
                    <a:srgbClr val="990099"/>
                  </a:solidFill>
                </a:rPr>
                <a:t>＝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BG0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BR0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BS0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/>
                <a:t>BG1</a:t>
              </a:r>
              <a:r>
                <a:rPr lang="en-US" altLang="zh-CN" sz="1800" b="1" baseline="-18000" dirty="0" smtClean="0"/>
                <a:t>IN</a:t>
              </a:r>
              <a:r>
                <a:rPr lang="en-US" altLang="zh-CN" sz="1800" b="1" baseline="-18000" dirty="0" smtClean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 smtClean="0"/>
                <a:t>BR1</a:t>
              </a:r>
              <a:r>
                <a:rPr lang="zh-CN" altLang="en-US" sz="1800" b="1" dirty="0" smtClean="0"/>
                <a:t>＝</a:t>
              </a:r>
              <a:r>
                <a:rPr lang="en-US" altLang="zh-CN" sz="1800" b="1" dirty="0" smtClean="0"/>
                <a:t>BS1</a:t>
              </a:r>
              <a:endParaRPr lang="en-US" altLang="zh-CN" sz="1800" b="1" dirty="0"/>
            </a:p>
          </p:txBody>
        </p:sp>
        <p:sp>
          <p:nvSpPr>
            <p:cNvPr id="43" name="Text Box 475"/>
            <p:cNvSpPr txBox="1">
              <a:spLocks noChangeArrowheads="1"/>
            </p:cNvSpPr>
            <p:nvPr/>
          </p:nvSpPr>
          <p:spPr bwMode="auto">
            <a:xfrm>
              <a:off x="3635896" y="5445918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2483768" y="3356992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2988593" y="3140968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698652" y="2853953"/>
              <a:ext cx="1636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131840" y="3140968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83768" y="3645024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2698651" y="3429000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2843808" y="3429000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483768" y="3068960"/>
              <a:ext cx="21652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2699792" y="2853953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2843808" y="2852936"/>
              <a:ext cx="403244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83768" y="4221088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2987824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131840" y="4005064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83768" y="4509120"/>
              <a:ext cx="30955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706762" y="4221088"/>
              <a:ext cx="158531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393305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2987824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131840" y="3717032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483768" y="5085184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3275856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421087" y="4869160"/>
              <a:ext cx="14389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2484909" y="5373216"/>
              <a:ext cx="336932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5854235" y="515719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004048" y="5085184"/>
              <a:ext cx="27363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483768" y="4797152"/>
              <a:ext cx="792088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3275856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419872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1300081" y="3712703"/>
              <a:ext cx="2232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3563888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707904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563888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4860032" y="48691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4860032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314096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355207" y="3356992"/>
              <a:ext cx="338514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3706762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27585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5004048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004048" y="4797152"/>
              <a:ext cx="86409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5291311" y="3717032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5436096" y="3717032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6156176" y="371703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6300192" y="3933056"/>
              <a:ext cx="1584176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292080" y="4005064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436096" y="4005064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156176" y="400506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5004048" y="2853953"/>
              <a:ext cx="1" cy="25192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5579343" y="429309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724128" y="4293096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444208" y="429309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012160" y="5157192"/>
              <a:ext cx="144016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5868144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012160" y="458112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452320" y="458112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596336" y="4797152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300961" y="4221088"/>
              <a:ext cx="158340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588993" y="4509120"/>
              <a:ext cx="12953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299050" y="2852936"/>
              <a:ext cx="1142" cy="16561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7595195" y="2852936"/>
              <a:ext cx="1141" cy="25202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876256" y="342900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7019503" y="3645024"/>
              <a:ext cx="86486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452320" y="51571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7595567" y="5373216"/>
              <a:ext cx="28880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5868144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7596336" y="5445224"/>
              <a:ext cx="0" cy="28733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85293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7020272" y="3068960"/>
              <a:ext cx="864096" cy="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 Box 475"/>
            <p:cNvSpPr txBox="1">
              <a:spLocks noChangeArrowheads="1"/>
            </p:cNvSpPr>
            <p:nvPr/>
          </p:nvSpPr>
          <p:spPr bwMode="auto">
            <a:xfrm>
              <a:off x="2483769" y="5445224"/>
              <a:ext cx="5764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4644008" y="5589588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H="1">
              <a:off x="3276811" y="5589934"/>
              <a:ext cx="359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Text Box 475"/>
            <p:cNvSpPr txBox="1">
              <a:spLocks noChangeArrowheads="1"/>
            </p:cNvSpPr>
            <p:nvPr/>
          </p:nvSpPr>
          <p:spPr bwMode="auto">
            <a:xfrm>
              <a:off x="6228184" y="5445224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传输周期</a:t>
              </a:r>
              <a:endParaRPr lang="zh-CN" altLang="en-US" sz="1800" b="1" dirty="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H="1">
              <a:off x="5868145" y="5588546"/>
              <a:ext cx="370631" cy="13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6" name="Text Box 475"/>
            <p:cNvSpPr txBox="1">
              <a:spLocks noChangeArrowheads="1"/>
            </p:cNvSpPr>
            <p:nvPr/>
          </p:nvSpPr>
          <p:spPr bwMode="auto">
            <a:xfrm>
              <a:off x="5076056" y="5445918"/>
              <a:ext cx="57606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sp>
          <p:nvSpPr>
            <p:cNvPr id="117" name="Text Box 475"/>
            <p:cNvSpPr txBox="1">
              <a:spLocks noChangeArrowheads="1"/>
            </p:cNvSpPr>
            <p:nvPr/>
          </p:nvSpPr>
          <p:spPr bwMode="auto">
            <a:xfrm>
              <a:off x="7603952" y="5445224"/>
              <a:ext cx="4964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空闲</a:t>
              </a:r>
              <a:endParaRPr lang="zh-CN" altLang="en-US" sz="1800" b="1" dirty="0"/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3275856" y="4581128"/>
              <a:ext cx="955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236296" y="5589240"/>
              <a:ext cx="360040" cy="34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987824" y="3717032"/>
              <a:ext cx="769" cy="13681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5291310" y="3717032"/>
              <a:ext cx="770" cy="7920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5868144" y="4581127"/>
              <a:ext cx="0" cy="7920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3" name="线形标注 2 142"/>
          <p:cNvSpPr/>
          <p:nvPr/>
        </p:nvSpPr>
        <p:spPr bwMode="auto">
          <a:xfrm>
            <a:off x="5904334" y="2212415"/>
            <a:ext cx="2952328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149999"/>
              <a:gd name="adj6" fmla="val 318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en-US" sz="1800" b="1" spc="-100" dirty="0"/>
              <a:t>被询问、无请求时</a:t>
            </a:r>
            <a:r>
              <a:rPr lang="zh-CN" altLang="en-US" sz="1800" b="1" spc="-100" dirty="0">
                <a:solidFill>
                  <a:srgbClr val="990099"/>
                </a:solidFill>
              </a:rPr>
              <a:t>传递</a:t>
            </a:r>
            <a:r>
              <a:rPr lang="zh-CN" altLang="en-US" sz="1800" b="1" spc="-100" dirty="0"/>
              <a:t>询问权</a:t>
            </a:r>
            <a:endParaRPr lang="en-US" altLang="zh-CN" sz="1800" dirty="0">
              <a:latin typeface="+mn-lt"/>
            </a:endParaRPr>
          </a:p>
        </p:txBody>
      </p:sp>
      <p:sp>
        <p:nvSpPr>
          <p:cNvPr id="144" name="Text Box 62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</a:rPr>
              <a:t>  </a:t>
            </a:r>
            <a:r>
              <a:rPr lang="en-US" altLang="zh-CN" b="1" dirty="0" smtClean="0">
                <a:solidFill>
                  <a:srgbClr val="CC3300"/>
                </a:solidFill>
              </a:rPr>
              <a:t>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易产生断链现象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2699792" y="3697981"/>
            <a:ext cx="6228567" cy="1872209"/>
            <a:chOff x="2699792" y="3697981"/>
            <a:chExt cx="6228567" cy="1872209"/>
          </a:xfrm>
        </p:grpSpPr>
        <p:sp>
          <p:nvSpPr>
            <p:cNvPr id="130" name="Text Box 475"/>
            <p:cNvSpPr txBox="1">
              <a:spLocks noChangeArrowheads="1"/>
            </p:cNvSpPr>
            <p:nvPr/>
          </p:nvSpPr>
          <p:spPr bwMode="auto">
            <a:xfrm>
              <a:off x="2699792" y="391400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31" name="Text Box 475"/>
            <p:cNvSpPr txBox="1">
              <a:spLocks noChangeArrowheads="1"/>
            </p:cNvSpPr>
            <p:nvPr/>
          </p:nvSpPr>
          <p:spPr bwMode="auto">
            <a:xfrm>
              <a:off x="2987824" y="5066133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2" name="Text Box 475"/>
            <p:cNvSpPr txBox="1">
              <a:spLocks noChangeArrowheads="1"/>
            </p:cNvSpPr>
            <p:nvPr/>
          </p:nvSpPr>
          <p:spPr bwMode="auto">
            <a:xfrm>
              <a:off x="5292080" y="4490069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5580112" y="4490069"/>
              <a:ext cx="0" cy="108012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475"/>
            <p:cNvSpPr txBox="1">
              <a:spLocks noChangeArrowheads="1"/>
            </p:cNvSpPr>
            <p:nvPr/>
          </p:nvSpPr>
          <p:spPr bwMode="auto">
            <a:xfrm>
              <a:off x="5580112" y="5354165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②</a:t>
              </a:r>
              <a:endParaRPr lang="zh-CN" altLang="en-US" sz="1600" b="1" dirty="0"/>
            </a:p>
          </p:txBody>
        </p:sp>
        <p:sp>
          <p:nvSpPr>
            <p:cNvPr id="135" name="Text Box 475"/>
            <p:cNvSpPr txBox="1">
              <a:spLocks noChangeArrowheads="1"/>
            </p:cNvSpPr>
            <p:nvPr/>
          </p:nvSpPr>
          <p:spPr bwMode="auto">
            <a:xfrm>
              <a:off x="5004049" y="3914005"/>
              <a:ext cx="288031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562673" y="3733985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 Box 475"/>
            <p:cNvSpPr txBox="1">
              <a:spLocks noChangeArrowheads="1"/>
            </p:cNvSpPr>
            <p:nvPr/>
          </p:nvSpPr>
          <p:spPr bwMode="auto">
            <a:xfrm>
              <a:off x="3275856" y="3697981"/>
              <a:ext cx="288032" cy="191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/>
                <a:t>①</a:t>
              </a:r>
              <a:endParaRPr lang="zh-CN" altLang="en-US" sz="1600" b="1" dirty="0"/>
            </a:p>
          </p:txBody>
        </p:sp>
        <p:sp>
          <p:nvSpPr>
            <p:cNvPr id="141" name="Text Box 475"/>
            <p:cNvSpPr txBox="1">
              <a:spLocks noChangeArrowheads="1"/>
            </p:cNvSpPr>
            <p:nvPr/>
          </p:nvSpPr>
          <p:spPr bwMode="auto">
            <a:xfrm>
              <a:off x="7956376" y="3790056"/>
              <a:ext cx="971983" cy="1079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①仲裁器延迟</a:t>
              </a:r>
              <a:endParaRPr lang="en-US" altLang="zh-CN" sz="1800" b="1" dirty="0" smtClean="0"/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②主设备延迟</a:t>
              </a:r>
              <a:endParaRPr lang="zh-CN" altLang="en-US" sz="1800" b="1" dirty="0"/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75856" y="3717032"/>
              <a:ext cx="1215" cy="10441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777613" y="3169543"/>
            <a:ext cx="858283" cy="2419697"/>
            <a:chOff x="2777613" y="3169543"/>
            <a:chExt cx="858283" cy="2419697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2777613" y="3169543"/>
              <a:ext cx="210211" cy="97159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843423" y="4141142"/>
              <a:ext cx="145170" cy="864098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19872" y="4032621"/>
              <a:ext cx="216024" cy="75659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2" y="4321162"/>
              <a:ext cx="286878" cy="864095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132609" y="3349054"/>
              <a:ext cx="214487" cy="1836204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3349018" y="5178964"/>
              <a:ext cx="70854" cy="410276"/>
            </a:xfrm>
            <a:prstGeom prst="line">
              <a:avLst/>
            </a:prstGeom>
            <a:noFill/>
            <a:ln w="12700" cap="flat" cmpd="sng" algn="ctr">
              <a:solidFill>
                <a:srgbClr val="7030A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3" grpId="0" animBg="1"/>
      <p:bldP spid="1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组合 454"/>
          <p:cNvGrpSpPr/>
          <p:nvPr/>
        </p:nvGrpSpPr>
        <p:grpSpPr>
          <a:xfrm>
            <a:off x="2195736" y="4221088"/>
            <a:ext cx="3831282" cy="804862"/>
            <a:chOff x="2339752" y="4005064"/>
            <a:chExt cx="3831282" cy="804862"/>
          </a:xfrm>
        </p:grpSpPr>
        <p:cxnSp>
          <p:nvCxnSpPr>
            <p:cNvPr id="439" name="直接箭头连接符 438"/>
            <p:cNvCxnSpPr>
              <a:stCxn id="449" idx="0"/>
              <a:endCxn id="448" idx="4"/>
            </p:cNvCxnSpPr>
            <p:nvPr/>
          </p:nvCxnSpPr>
          <p:spPr bwMode="auto">
            <a:xfrm flipH="1" flipV="1">
              <a:off x="2663788" y="4396383"/>
              <a:ext cx="3345259" cy="8731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448" name="椭圆 447"/>
            <p:cNvSpPr/>
            <p:nvPr/>
          </p:nvSpPr>
          <p:spPr bwMode="auto">
            <a:xfrm>
              <a:off x="2339752" y="4005064"/>
              <a:ext cx="648072" cy="39131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9" name="椭圆 448"/>
            <p:cNvSpPr/>
            <p:nvPr/>
          </p:nvSpPr>
          <p:spPr bwMode="auto">
            <a:xfrm>
              <a:off x="5847060" y="4483694"/>
              <a:ext cx="32397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、计数器</a:t>
            </a:r>
            <a:r>
              <a:rPr lang="zh-CN" altLang="en-US" b="1" dirty="0">
                <a:solidFill>
                  <a:srgbClr val="FF3399"/>
                </a:solidFill>
              </a:rPr>
              <a:t>定时查询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轮询，</a:t>
            </a:r>
            <a:r>
              <a:rPr lang="zh-CN" altLang="en-US" b="1" u="sng" dirty="0" smtClean="0"/>
              <a:t>避免</a:t>
            </a:r>
            <a:r>
              <a:rPr lang="zh-CN" altLang="en-US" b="1" dirty="0" smtClean="0"/>
              <a:t>链式查询的断链现象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/>
              <a:t>信号线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/>
              <a:t>BR</a:t>
            </a:r>
            <a:r>
              <a:rPr lang="zh-CN" altLang="en-US" b="1" dirty="0"/>
              <a:t>、</a:t>
            </a:r>
            <a:r>
              <a:rPr lang="en-US" altLang="zh-CN" b="1" dirty="0"/>
              <a:t>BS</a:t>
            </a:r>
            <a:r>
              <a:rPr lang="zh-CN" altLang="en-US" b="1" dirty="0" smtClean="0"/>
              <a:t>、设备号</a:t>
            </a:r>
            <a:r>
              <a:rPr lang="en-US" altLang="zh-CN" b="1" dirty="0" smtClean="0"/>
              <a:t>(log</a:t>
            </a:r>
            <a:r>
              <a:rPr lang="en-US" altLang="zh-CN" b="1" baseline="-18000" dirty="0" smtClean="0"/>
              <a:t>2</a:t>
            </a:r>
            <a:r>
              <a:rPr lang="en-US" altLang="zh-CN" b="1" i="1" dirty="0" smtClean="0">
                <a:latin typeface="+mn-lt"/>
              </a:rPr>
              <a:t>n</a:t>
            </a:r>
            <a:r>
              <a:rPr lang="zh-CN" altLang="en-US" b="1" dirty="0" smtClean="0"/>
              <a:t>根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 smtClean="0"/>
              <a:t>静态或循环优先级策略</a:t>
            </a:r>
            <a:r>
              <a:rPr lang="en-US" altLang="zh-CN" sz="2000" b="1" dirty="0" smtClean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 smtClean="0"/>
              <a:t>＝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 smtClean="0"/>
              <a:t>+1)</a:t>
            </a:r>
            <a:r>
              <a:rPr lang="zh-CN" altLang="en-US" b="1" dirty="0" smtClean="0"/>
              <a:t>，</a:t>
            </a:r>
            <a:r>
              <a:rPr lang="zh-CN" altLang="en-US" b="1" dirty="0"/>
              <a:t>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6872"/>
            <a:ext cx="280843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123728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同链式查询方式，</a:t>
            </a:r>
            <a:r>
              <a:rPr lang="zh-CN" altLang="en-US" b="1" dirty="0" smtClean="0">
                <a:solidFill>
                  <a:srgbClr val="990099"/>
                </a:solidFill>
              </a:rPr>
              <a:t>开始时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i="1" dirty="0" smtClean="0">
                <a:latin typeface="+mn-lt"/>
              </a:rPr>
              <a:t>k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0)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en-US" altLang="zh-CN" b="1" dirty="0" smtClean="0"/>
              <a:t>                </a:t>
            </a:r>
            <a:r>
              <a:rPr lang="zh-CN" altLang="en-US" b="1" dirty="0" smtClean="0">
                <a:solidFill>
                  <a:srgbClr val="990099"/>
                </a:solidFill>
              </a:rPr>
              <a:t>结束时</a:t>
            </a:r>
            <a:r>
              <a:rPr lang="zh-CN" altLang="en-US" b="1" dirty="0" smtClean="0"/>
              <a:t>使</a:t>
            </a:r>
            <a:r>
              <a:rPr lang="en-US" altLang="zh-CN" b="1" dirty="0" err="1" smtClean="0"/>
              <a:t>DevNo</a:t>
            </a:r>
            <a:r>
              <a:rPr lang="zh-CN" altLang="en-US" b="1" dirty="0" smtClean="0"/>
              <a:t>＝</a:t>
            </a:r>
            <a:r>
              <a:rPr lang="en-US" altLang="zh-CN" b="1" dirty="0" smtClean="0">
                <a:latin typeface="+mn-lt"/>
              </a:rPr>
              <a:t>error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1…1)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2123606" y="5085184"/>
            <a:ext cx="6768874" cy="923330"/>
            <a:chOff x="2267622" y="4809926"/>
            <a:chExt cx="6768874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676887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</a:rPr>
                <a:t>仲裁器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smtClean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 smtClean="0"/>
                <a:t>BR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时，</a:t>
              </a:r>
              <a:r>
                <a:rPr lang="zh-CN" altLang="en-US" b="1" dirty="0" smtClean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 smtClean="0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 smtClean="0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 smtClean="0">
                  <a:latin typeface="+mn-lt"/>
                </a:rPr>
                <a:t>使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＝</a:t>
              </a:r>
              <a:r>
                <a:rPr lang="en-US" altLang="zh-CN" b="1" dirty="0" err="1" smtClean="0"/>
                <a:t>DevNo</a:t>
              </a:r>
              <a:r>
                <a:rPr lang="zh-CN" altLang="en-US" b="1" dirty="0" smtClean="0"/>
                <a:t>＋</a:t>
              </a:r>
              <a:r>
                <a:rPr lang="en-US" altLang="zh-CN" b="1" dirty="0" smtClean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</a:rPr>
                <a:t>主设备</a:t>
              </a:r>
              <a:r>
                <a:rPr lang="en-US" altLang="zh-CN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b="1" dirty="0" err="1" smtClean="0"/>
                <a:t>BS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(</a:t>
              </a:r>
              <a:r>
                <a:rPr lang="en-US" altLang="zh-CN" b="1" dirty="0" err="1" smtClean="0"/>
                <a:t>DevNo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)</a:t>
              </a:r>
              <a:r>
                <a:rPr lang="en-US" altLang="zh-CN" b="1" dirty="0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en-US" altLang="zh-CN" b="1" dirty="0" smtClean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3617928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835696" y="4149080"/>
            <a:ext cx="698490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990099"/>
                </a:solidFill>
              </a:rPr>
              <a:t>  定时轮询</a:t>
            </a:r>
            <a:r>
              <a:rPr lang="zh-CN" altLang="en-US" b="1" dirty="0" smtClean="0"/>
              <a:t>各个主设备、主设备自行裁决，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裁决算法为</a:t>
            </a:r>
            <a:r>
              <a:rPr lang="en-US" altLang="zh-CN" b="1" spc="-100" dirty="0" err="1" smtClean="0">
                <a:solidFill>
                  <a:schemeClr val="accent2"/>
                </a:solidFill>
              </a:rPr>
              <a:t>DevNo</a:t>
            </a:r>
            <a:r>
              <a:rPr lang="en-US" altLang="zh-CN" b="1" spc="-100" dirty="0" smtClean="0">
                <a:solidFill>
                  <a:schemeClr val="accent2"/>
                </a:solidFill>
              </a:rPr>
              <a:t>=ID</a:t>
            </a:r>
            <a:r>
              <a:rPr lang="zh-CN" altLang="en-US" b="1" spc="-100" dirty="0" smtClean="0">
                <a:solidFill>
                  <a:schemeClr val="accent2"/>
                </a:solidFill>
              </a:rPr>
              <a:t>、有请求时</a:t>
            </a:r>
            <a:r>
              <a:rPr lang="zh-CN" altLang="en-US" b="1" spc="-100" dirty="0" smtClean="0"/>
              <a:t>获得使用权</a:t>
            </a:r>
            <a:r>
              <a:rPr lang="en-US" altLang="zh-CN" sz="2200" b="1" spc="-100" dirty="0"/>
              <a:t>(</a:t>
            </a:r>
            <a:r>
              <a:rPr lang="zh-CN" altLang="en-US" sz="2200" b="1" spc="-100" dirty="0"/>
              <a:t>使</a:t>
            </a:r>
            <a:r>
              <a:rPr lang="en-US" altLang="zh-CN" sz="2200" b="1" spc="-100" dirty="0" err="1"/>
              <a:t>BS</a:t>
            </a:r>
            <a:r>
              <a:rPr lang="en-US" altLang="zh-CN" sz="2200" b="1" i="1" spc="-100" dirty="0" err="1">
                <a:latin typeface="+mn-lt"/>
              </a:rPr>
              <a:t>i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1)</a:t>
            </a:r>
          </a:p>
        </p:txBody>
      </p:sp>
      <p:sp>
        <p:nvSpPr>
          <p:cNvPr id="46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" name="线形标注 2 464"/>
          <p:cNvSpPr/>
          <p:nvPr/>
        </p:nvSpPr>
        <p:spPr bwMode="auto">
          <a:xfrm>
            <a:off x="7092280" y="5589240"/>
            <a:ext cx="1368152" cy="29355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-27997"/>
              <a:gd name="adj6" fmla="val -7340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/>
              <a:t>≥</a:t>
            </a:r>
            <a:r>
              <a:rPr lang="zh-CN" altLang="en-US" sz="1800" b="1" dirty="0"/>
              <a:t>响应延迟</a:t>
            </a:r>
            <a:endParaRPr lang="zh-CN" altLang="en-US" sz="1800" b="1" baseline="-14000" dirty="0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74762" y="1556792"/>
            <a:ext cx="6985670" cy="1728192"/>
            <a:chOff x="1474762" y="1628800"/>
            <a:chExt cx="6985670" cy="1728192"/>
          </a:xfrm>
        </p:grpSpPr>
        <p:cxnSp>
          <p:nvCxnSpPr>
            <p:cNvPr id="55" name="直接箭头连接符 54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 smtClean="0"/>
                <a:t>DevNo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设备号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CB</a:t>
              </a: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cxnSp>
        <p:nvCxnSpPr>
          <p:cNvPr id="89" name="直接箭头连接符 88"/>
          <p:cNvCxnSpPr/>
          <p:nvPr/>
        </p:nvCxnSpPr>
        <p:spPr bwMode="auto">
          <a:xfrm>
            <a:off x="3635002" y="1196752"/>
            <a:ext cx="1441054" cy="10801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6" grpId="0"/>
      <p:bldP spid="437" grpId="0"/>
      <p:bldP spid="438" grpId="0"/>
      <p:bldP spid="4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179389" y="5949280"/>
            <a:ext cx="4321324" cy="39114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6-1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</a:t>
            </a:r>
            <a:r>
              <a:rPr lang="en-US" altLang="zh-CN" b="1" dirty="0" smtClean="0">
                <a:solidFill>
                  <a:srgbClr val="CC3300"/>
                </a:solidFill>
              </a:rPr>
              <a:t>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、独立</a:t>
            </a:r>
            <a:r>
              <a:rPr lang="zh-CN" altLang="en-US" b="1" dirty="0">
                <a:solidFill>
                  <a:srgbClr val="FF3399"/>
                </a:solidFill>
              </a:rPr>
              <a:t>请求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b="1" dirty="0" smtClean="0"/>
              <a:t>根据请求线的</a:t>
            </a:r>
            <a:r>
              <a:rPr lang="zh-CN" altLang="en-US" b="1" u="sng" dirty="0" smtClean="0"/>
              <a:t>连接次序</a:t>
            </a:r>
            <a:r>
              <a:rPr lang="zh-CN" altLang="en-US" b="1" dirty="0" smtClean="0"/>
              <a:t>仲裁</a:t>
            </a:r>
            <a:endParaRPr lang="zh-CN" altLang="en-US" b="1" dirty="0"/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*仲裁线</a:t>
            </a:r>
            <a:r>
              <a:rPr lang="zh-CN" altLang="en-US" b="1" dirty="0">
                <a:solidFill>
                  <a:srgbClr val="C00000"/>
                </a:solidFill>
              </a:rPr>
              <a:t>连接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线</a:t>
            </a:r>
            <a:r>
              <a:rPr lang="zh-CN" altLang="en-US" b="1" dirty="0" smtClean="0">
                <a:latin typeface="Times New Roman" pitchFamily="18" charset="0"/>
              </a:rPr>
              <a:t>有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BR</a:t>
            </a:r>
            <a:r>
              <a:rPr lang="zh-CN" altLang="en-US" b="1" dirty="0"/>
              <a:t>及</a:t>
            </a:r>
            <a:r>
              <a:rPr lang="en-US" altLang="zh-CN" b="1" dirty="0" smtClean="0"/>
              <a:t>BG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未使用</a:t>
            </a:r>
            <a:r>
              <a:rPr lang="en-US" altLang="zh-CN" sz="2000" b="1" dirty="0" smtClean="0"/>
              <a:t>BS</a:t>
            </a:r>
            <a:r>
              <a:rPr lang="zh-CN" altLang="en-US" sz="2000" b="1" dirty="0" smtClean="0"/>
              <a:t>线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289525" y="5404357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498681"/>
            <a:ext cx="223450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仲裁时机：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*仲裁方法：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*仲裁实现：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123728" y="3515523"/>
            <a:ext cx="684088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∑</a:t>
            </a:r>
            <a:r>
              <a:rPr lang="en-US" altLang="zh-CN" b="1" spc="-100" dirty="0" err="1" smtClean="0"/>
              <a:t>BR</a:t>
            </a:r>
            <a:r>
              <a:rPr lang="en-US" altLang="zh-CN" b="1" i="1" spc="-100" dirty="0" err="1" smtClean="0">
                <a:latin typeface="+mn-lt"/>
              </a:rPr>
              <a:t>i</a:t>
            </a:r>
            <a:r>
              <a:rPr lang="zh-CN" altLang="en-US" b="1" spc="-100" dirty="0" smtClean="0"/>
              <a:t>＝</a:t>
            </a:r>
            <a:r>
              <a:rPr lang="en-US" altLang="zh-CN" b="1" spc="-100" dirty="0" smtClean="0"/>
              <a:t>1</a:t>
            </a:r>
            <a:r>
              <a:rPr lang="zh-CN" altLang="en-US" b="1" spc="-100" dirty="0" smtClean="0"/>
              <a:t>、总线空闲时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开始</a:t>
            </a:r>
            <a:r>
              <a:rPr lang="zh-CN" altLang="en-US" b="1" spc="-100" dirty="0" smtClean="0"/>
              <a:t>，传输周期开始时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结束</a:t>
            </a:r>
            <a:endParaRPr lang="zh-CN" altLang="en-US" b="1" spc="-100" dirty="0">
              <a:solidFill>
                <a:srgbClr val="990099"/>
              </a:solidFill>
            </a:endParaRPr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159669" y="3933056"/>
            <a:ext cx="666092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</a:t>
            </a:r>
            <a:r>
              <a:rPr lang="zh-CN" altLang="en-US" b="1" dirty="0" smtClean="0">
                <a:solidFill>
                  <a:srgbClr val="990099"/>
                </a:solidFill>
              </a:rPr>
              <a:t>统一</a:t>
            </a:r>
            <a:r>
              <a:rPr lang="zh-CN" altLang="en-US" b="1" dirty="0" smtClean="0"/>
              <a:t>裁决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不需要主设备</a:t>
            </a:r>
            <a:r>
              <a:rPr lang="zh-CN" altLang="en-US" sz="2000" b="1" dirty="0" smtClean="0"/>
              <a:t>参与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14000"/>
              </a:lnSpc>
            </a:pPr>
            <a:r>
              <a:rPr lang="zh-CN" altLang="en-US" b="1" spc="-100" dirty="0" smtClean="0"/>
              <a:t>裁决算法可为</a:t>
            </a:r>
            <a:r>
              <a:rPr lang="zh-CN" altLang="en-US" b="1" dirty="0" smtClean="0">
                <a:solidFill>
                  <a:srgbClr val="CC3300"/>
                </a:solidFill>
              </a:rPr>
              <a:t>任意</a:t>
            </a:r>
            <a:r>
              <a:rPr lang="zh-CN" altLang="en-US" b="1" dirty="0" smtClean="0"/>
              <a:t>算法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 smtClean="0"/>
              <a:t>BG</a:t>
            </a:r>
            <a:r>
              <a:rPr lang="en-US" altLang="zh-CN" sz="2000" b="1" i="1" spc="-100" dirty="0" err="1" smtClean="0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512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</a:t>
            </a:r>
            <a:r>
              <a:rPr lang="zh-CN" altLang="en-US" b="1" dirty="0" smtClean="0"/>
              <a:t>优先级</a:t>
            </a:r>
            <a:r>
              <a:rPr lang="zh-CN" altLang="en-US" b="1" dirty="0"/>
              <a:t>策略</a:t>
            </a:r>
            <a:r>
              <a:rPr lang="zh-CN" altLang="en-US" b="1" dirty="0" smtClean="0"/>
              <a:t>，可实现</a:t>
            </a:r>
            <a:r>
              <a:rPr lang="zh-CN" altLang="en-US" b="1" u="sng" dirty="0" smtClean="0"/>
              <a:t>隐藏</a:t>
            </a:r>
            <a:r>
              <a:rPr lang="zh-CN" altLang="en-US" b="1" u="sng" dirty="0"/>
              <a:t>式</a:t>
            </a:r>
            <a:r>
              <a:rPr lang="zh-CN" altLang="en-US" b="1" dirty="0" smtClean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123852" y="4797152"/>
            <a:ext cx="67330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总线仲裁器内部电路实现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211391" y="4326796"/>
            <a:ext cx="2160933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652244" y="5229200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267744" y="1628800"/>
            <a:ext cx="3816523" cy="14798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556792"/>
            <a:ext cx="6985670" cy="1852375"/>
            <a:chOff x="1474762" y="1578857"/>
            <a:chExt cx="6985670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仲裁</a:t>
              </a:r>
              <a:r>
                <a:rPr lang="zh-CN" altLang="en-US" sz="1800" b="1" dirty="0"/>
                <a:t>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0</a:t>
              </a:r>
              <a:endParaRPr lang="en-US" altLang="zh-CN" sz="1800" b="1" dirty="0"/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n-1</a:t>
              </a:r>
              <a:endParaRPr lang="en-US" altLang="zh-CN" sz="1800" b="1" dirty="0"/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 smtClean="0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CB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BG1</a:t>
              </a:r>
              <a:endParaRPr lang="en-US" altLang="zh-CN" sz="18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BR0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BG0</a:t>
              </a:r>
              <a:endParaRPr lang="en-US" altLang="zh-CN" sz="1800" b="1" dirty="0"/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直接箭头连接符 5"/>
          <p:cNvCxnSpPr/>
          <p:nvPr/>
        </p:nvCxnSpPr>
        <p:spPr bwMode="auto">
          <a:xfrm flipH="1">
            <a:off x="3923928" y="1196752"/>
            <a:ext cx="360560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0.00046 L -0.35417 -0.54375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0" grpId="0"/>
      <p:bldP spid="101" grpId="0"/>
      <p:bldP spid="102" grpId="0"/>
      <p:bldP spid="106" grpId="0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、分布式仲裁  </a:t>
            </a:r>
            <a:r>
              <a:rPr lang="en-US" altLang="zh-CN" sz="2000" b="1" dirty="0" smtClean="0">
                <a:latin typeface="+mn-ea"/>
                <a:ea typeface="+mn-ea"/>
              </a:rPr>
              <a:t>--</a:t>
            </a:r>
            <a:r>
              <a:rPr lang="zh-CN" altLang="en-US" sz="2000" b="1" dirty="0" smtClean="0">
                <a:latin typeface="+mn-ea"/>
                <a:ea typeface="+mn-ea"/>
              </a:rPr>
              <a:t>无统一</a:t>
            </a:r>
            <a:r>
              <a:rPr lang="zh-CN" altLang="en-US" sz="2000" b="1" dirty="0">
                <a:latin typeface="+mn-ea"/>
                <a:ea typeface="+mn-ea"/>
              </a:rPr>
              <a:t>的总线仲裁</a:t>
            </a:r>
            <a:r>
              <a:rPr lang="zh-CN" altLang="en-US" sz="2000" b="1" dirty="0" smtClean="0">
                <a:latin typeface="+mn-ea"/>
                <a:ea typeface="+mn-ea"/>
              </a:rPr>
              <a:t>器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</a:rPr>
              <a:t>、自举式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 smtClean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 smtClean="0"/>
              <a:t>表示，</a:t>
            </a:r>
            <a:r>
              <a:rPr lang="zh-CN" altLang="en-US" sz="2200" b="1" u="sng" dirty="0" smtClean="0"/>
              <a:t>仲裁时</a:t>
            </a:r>
            <a:r>
              <a:rPr lang="zh-CN" altLang="en-US" sz="2200" b="1" dirty="0" smtClean="0"/>
              <a:t>检查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 smtClean="0"/>
              <a:t>请求线</a:t>
            </a:r>
            <a:endParaRPr lang="en-US" altLang="zh-CN" sz="2200" b="1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 smtClean="0"/>
              <a:t>按</a:t>
            </a:r>
            <a:r>
              <a:rPr lang="zh-CN" altLang="en-US" b="1" u="sng" dirty="0"/>
              <a:t>优先级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一部分</a:t>
            </a:r>
            <a:r>
              <a:rPr lang="zh-CN" altLang="en-US" b="1" dirty="0" smtClean="0"/>
              <a:t>仲裁总线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高优先级请求线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79388" y="58320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/>
              <a:t>    每个主设备有自己的仲裁号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唯一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及</a:t>
            </a:r>
            <a:r>
              <a:rPr lang="zh-CN" altLang="en-US" b="1" dirty="0"/>
              <a:t>仲裁</a:t>
            </a:r>
            <a:r>
              <a:rPr lang="zh-CN" altLang="en-US" b="1" dirty="0" smtClean="0"/>
              <a:t>器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使用</a:t>
            </a:r>
            <a:r>
              <a:rPr lang="zh-CN" altLang="en-US" sz="2000" b="1" dirty="0"/>
              <a:t>仲裁</a:t>
            </a:r>
            <a:r>
              <a:rPr lang="zh-CN" altLang="en-US" sz="2000" b="1" dirty="0" smtClean="0"/>
              <a:t>总线</a:t>
            </a:r>
            <a:r>
              <a:rPr lang="en-US" altLang="zh-CN" sz="2000" b="1" dirty="0" smtClean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79512" y="4861609"/>
            <a:ext cx="8785225" cy="1015663"/>
            <a:chOff x="179512" y="4869160"/>
            <a:chExt cx="8785225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仲裁时机：</a:t>
              </a:r>
              <a:r>
                <a:rPr lang="zh-CN" altLang="en-US" b="1" dirty="0" smtClean="0"/>
                <a:t>对于仲裁</a:t>
              </a:r>
              <a:r>
                <a:rPr lang="zh-CN" altLang="en-US" b="1" dirty="0"/>
                <a:t>器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，</a:t>
              </a:r>
              <a:r>
                <a:rPr lang="en-US" altLang="zh-CN" b="1" dirty="0" err="1" smtClean="0"/>
                <a:t>BS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/>
                <a:t>BR</a:t>
              </a:r>
              <a:r>
                <a:rPr lang="en-US" altLang="zh-CN" b="1" i="1" dirty="0" err="1" smtClean="0">
                  <a:latin typeface="+mn-lt"/>
                </a:rPr>
                <a:t>i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时开始，</a:t>
              </a:r>
              <a:r>
                <a:rPr lang="en-US" altLang="zh-CN" b="1" dirty="0" smtClean="0"/>
                <a:t>BS</a:t>
              </a:r>
              <a:r>
                <a:rPr lang="zh-CN" altLang="en-US" b="1" dirty="0" smtClean="0"/>
                <a:t>＝</a:t>
              </a:r>
              <a:r>
                <a:rPr lang="en-US" altLang="zh-CN" b="1" dirty="0" smtClean="0"/>
                <a:t>1</a:t>
              </a:r>
              <a:r>
                <a:rPr lang="zh-CN" altLang="en-US" b="1" dirty="0" smtClean="0"/>
                <a:t>时结束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00" dirty="0" smtClean="0"/>
                <a:t>对于仲裁器</a:t>
              </a:r>
              <a:r>
                <a:rPr lang="en-US" altLang="zh-CN" b="1" i="1" spc="-100" dirty="0" err="1" smtClean="0">
                  <a:latin typeface="+mn-lt"/>
                </a:rPr>
                <a:t>i</a:t>
              </a:r>
              <a:r>
                <a:rPr lang="zh-CN" altLang="en-US" b="1" spc="-100" dirty="0" smtClean="0">
                  <a:latin typeface="+mn-lt"/>
                </a:rPr>
                <a:t>，所连</a:t>
              </a:r>
              <a:r>
                <a:rPr lang="zh-CN" altLang="en-US" b="1" spc="-100" dirty="0" smtClean="0"/>
                <a:t>∑</a:t>
              </a:r>
              <a:r>
                <a:rPr lang="en-US" altLang="zh-CN" b="1" spc="-100" dirty="0" err="1" smtClean="0"/>
                <a:t>BR</a:t>
              </a:r>
              <a:r>
                <a:rPr lang="en-US" altLang="zh-CN" b="1" i="1" spc="-100" dirty="0" err="1" smtClean="0">
                  <a:latin typeface="+mn-lt"/>
                </a:rPr>
                <a:t>k</a:t>
              </a:r>
              <a:r>
                <a:rPr lang="zh-CN" altLang="en-US" b="1" spc="-100" dirty="0" smtClean="0"/>
                <a:t>＝</a:t>
              </a:r>
              <a:r>
                <a:rPr lang="en-US" altLang="zh-CN" b="1" spc="-100" dirty="0" smtClean="0"/>
                <a:t>0</a:t>
              </a:r>
              <a:r>
                <a:rPr lang="zh-CN" altLang="en-US" b="1" spc="-100" dirty="0" smtClean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 smtClean="0"/>
                <a:t>BS</a:t>
              </a:r>
              <a:r>
                <a:rPr lang="en-US" altLang="zh-CN" sz="2000" b="1" i="1" dirty="0" smtClean="0">
                  <a:latin typeface="+mn-lt"/>
                </a:rPr>
                <a:t>i</a:t>
              </a:r>
              <a:r>
                <a:rPr lang="en-US" altLang="zh-CN" sz="2000" b="1" dirty="0" smtClean="0"/>
                <a:t>←</a:t>
              </a:r>
              <a:r>
                <a:rPr lang="en-US" altLang="zh-CN" sz="2000" b="1" dirty="0"/>
                <a:t>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4222846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solidFill>
            <a:srgbClr val="CCFFFF"/>
          </a:solidFill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 smtClean="0"/>
              <a:t>哪个主设备优先级最高？</a:t>
            </a:r>
            <a:endParaRPr lang="zh-CN" altLang="en-US" sz="2000" b="1" dirty="0"/>
          </a:p>
        </p:txBody>
      </p: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0643" y="2996952"/>
            <a:ext cx="6413645" cy="1776182"/>
            <a:chOff x="750643" y="2996952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951820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463988" y="3319619"/>
              <a:ext cx="541485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480212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2996952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BR1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22054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140968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356992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356992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0100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86104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616692"/>
              <a:ext cx="287338" cy="245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645024"/>
              <a:ext cx="28733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143387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495506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645024"/>
              <a:ext cx="0" cy="5760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n</a:t>
              </a:r>
              <a:endParaRPr lang="en-US" altLang="zh-CN" sz="1800" b="1" dirty="0"/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861941"/>
              <a:ext cx="0" cy="21513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 smtClean="0"/>
                <a:t>仲裁器</a:t>
              </a:r>
              <a:r>
                <a:rPr lang="en-US" altLang="zh-CN" sz="1600" b="1" dirty="0" smtClean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01008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140968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260966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051720" y="364502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 258"/>
          <p:cNvGrpSpPr/>
          <p:nvPr/>
        </p:nvGrpSpPr>
        <p:grpSpPr>
          <a:xfrm>
            <a:off x="179388" y="4581128"/>
            <a:ext cx="8857108" cy="1384995"/>
            <a:chOff x="179388" y="4728626"/>
            <a:chExt cx="8857108" cy="1384995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885710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 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仲裁</a:t>
              </a:r>
              <a:r>
                <a:rPr lang="zh-CN" altLang="en-US" b="1" dirty="0">
                  <a:solidFill>
                    <a:srgbClr val="C00000"/>
                  </a:solidFill>
                </a:rPr>
                <a:t>时机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：</a:t>
              </a:r>
              <a:r>
                <a:rPr lang="zh-CN" altLang="en-US" b="1" dirty="0" smtClean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</a:t>
              </a:r>
              <a:r>
                <a:rPr lang="zh-CN" altLang="en-US" b="1" dirty="0" smtClean="0"/>
                <a:t>结束</a:t>
              </a:r>
              <a:endParaRPr lang="en-US" altLang="zh-CN" b="1" dirty="0" smtClean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*仲裁方法：</a:t>
              </a:r>
              <a:r>
                <a:rPr lang="zh-CN" altLang="en-US" b="1" spc="-150" dirty="0"/>
                <a:t>逐位</a:t>
              </a:r>
              <a:r>
                <a:rPr lang="zh-CN" altLang="en-US" b="1" spc="-150" dirty="0" smtClean="0"/>
                <a:t>发送</a:t>
              </a:r>
              <a:r>
                <a:rPr lang="en-US" altLang="zh-CN" b="1" spc="-150" dirty="0" err="1" smtClean="0"/>
                <a:t>cn</a:t>
              </a:r>
              <a:r>
                <a:rPr lang="zh-CN" altLang="en-US" b="1" spc="-150" dirty="0" smtClean="0"/>
                <a:t>并与</a:t>
              </a:r>
              <a:r>
                <a:rPr lang="en-US" altLang="zh-CN" b="1" spc="-150" dirty="0" err="1" smtClean="0"/>
                <a:t>bn</a:t>
              </a:r>
              <a:r>
                <a:rPr lang="zh-CN" altLang="en-US" b="1" spc="-150" dirty="0" smtClean="0"/>
                <a:t>比较，</a:t>
              </a:r>
              <a:r>
                <a:rPr lang="zh-CN" altLang="en-US" b="1" spc="-150" dirty="0"/>
                <a:t>都</a:t>
              </a:r>
              <a:r>
                <a:rPr lang="zh-CN" altLang="en-US" b="1" spc="-150" dirty="0" smtClean="0"/>
                <a:t>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</a:t>
              </a:r>
              <a:r>
                <a:rPr lang="en-US" altLang="zh-CN" sz="2000" b="1" spc="-100" dirty="0" smtClean="0"/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C00000"/>
                  </a:solidFill>
                </a:rPr>
                <a:t>*仲裁实现：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3830148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</a:t>
            </a:r>
            <a:r>
              <a:rPr lang="zh-CN" altLang="en-US" b="1" dirty="0" smtClean="0"/>
              <a:t>优先级策略，</a:t>
            </a:r>
            <a:r>
              <a:rPr lang="zh-CN" altLang="en-US" b="1" dirty="0"/>
              <a:t>仲裁线</a:t>
            </a:r>
            <a:r>
              <a:rPr lang="zh-CN" altLang="en-US" b="1" dirty="0" smtClean="0"/>
              <a:t>较少，易扩展</a:t>
            </a:r>
            <a:endParaRPr lang="zh-CN" altLang="en-US" b="1" dirty="0"/>
          </a:p>
        </p:txBody>
      </p:sp>
      <p:grpSp>
        <p:nvGrpSpPr>
          <p:cNvPr id="270" name="组合 269"/>
          <p:cNvGrpSpPr/>
          <p:nvPr/>
        </p:nvGrpSpPr>
        <p:grpSpPr>
          <a:xfrm>
            <a:off x="3342164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</a:t>
              </a:r>
              <a:r>
                <a:rPr lang="zh-CN" altLang="en-US" sz="1800" b="1" dirty="0" smtClean="0"/>
                <a:t>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</a:rPr>
              <a:t>、竞争</a:t>
            </a:r>
            <a:r>
              <a:rPr lang="zh-CN" altLang="en-US" b="1" dirty="0">
                <a:solidFill>
                  <a:srgbClr val="FF3399"/>
                </a:solidFill>
              </a:rPr>
              <a:t>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/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仲裁号</a:t>
            </a:r>
            <a:r>
              <a:rPr lang="zh-CN" altLang="en-US" sz="2200" b="1" dirty="0" smtClean="0"/>
              <a:t>表示，</a:t>
            </a:r>
            <a:r>
              <a:rPr lang="zh-CN" altLang="en-US" sz="2200" b="1" u="sng" dirty="0" smtClean="0"/>
              <a:t>仲裁时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逐位</a:t>
            </a:r>
            <a:r>
              <a:rPr lang="zh-CN" altLang="en-US" sz="2200" b="1" dirty="0" smtClean="0"/>
              <a:t>竞争、败者退出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*类型：</a:t>
            </a:r>
            <a:r>
              <a:rPr lang="zh-CN" altLang="en-US" sz="2200" b="1" dirty="0" smtClean="0"/>
              <a:t>有并行竞争、串行竞争</a:t>
            </a: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种，基于仲裁</a:t>
            </a:r>
            <a:r>
              <a:rPr lang="zh-CN" altLang="en-US" sz="2200" b="1" dirty="0"/>
              <a:t>号的产生</a:t>
            </a:r>
            <a:r>
              <a:rPr lang="zh-CN" altLang="en-US" sz="2200" b="1" dirty="0" smtClean="0"/>
              <a:t>方式</a:t>
            </a:r>
            <a:endParaRPr lang="en-US" altLang="zh-CN" sz="2200" b="1" dirty="0" smtClean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 smtClean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 smtClean="0"/>
                <a:t>   </a:t>
              </a:r>
              <a:r>
                <a:rPr lang="zh-CN" altLang="en-US" sz="1800" b="1" dirty="0" smtClean="0"/>
                <a:t>主设备</a:t>
              </a:r>
              <a:r>
                <a:rPr lang="en-US" altLang="zh-CN" sz="1800" b="1" i="1" dirty="0" err="1" smtClean="0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 smtClean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i="1" dirty="0" smtClean="0">
                  <a:latin typeface="+mn-lt"/>
                </a:rPr>
                <a:t>j</a:t>
              </a:r>
              <a:endParaRPr lang="en-US" altLang="zh-CN" sz="1800" b="1" i="1" dirty="0">
                <a:latin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≥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&amp;</a:t>
              </a:r>
              <a:endParaRPr lang="en-US" altLang="zh-CN" sz="16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</a:t>
              </a:r>
              <a:r>
                <a:rPr lang="en-US" altLang="zh-CN" sz="1600" b="1" baseline="-18000" dirty="0" smtClean="0"/>
                <a:t>1</a:t>
              </a:r>
              <a:endParaRPr lang="en-US" altLang="zh-CN" sz="1600" b="1" baseline="-18000" dirty="0"/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7</a:t>
              </a:r>
              <a:endParaRPr lang="en-US" altLang="zh-CN" sz="1600" b="1" baseline="-1800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6</a:t>
              </a:r>
              <a:endParaRPr lang="en-US" altLang="zh-CN" sz="1600" b="1" baseline="-18000" dirty="0"/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cn</a:t>
              </a:r>
              <a:r>
                <a:rPr lang="en-US" altLang="zh-CN" sz="1600" b="1" baseline="-18000" dirty="0" smtClean="0"/>
                <a:t>0</a:t>
              </a:r>
              <a:endParaRPr lang="en-US" altLang="zh-CN" sz="1600" b="1" baseline="-18000" dirty="0"/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err="1" smtClean="0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仲裁器</a:t>
              </a:r>
              <a:r>
                <a:rPr lang="en-US" altLang="zh-CN" sz="1600" b="1" i="1" dirty="0" smtClean="0">
                  <a:latin typeface="+mn-lt"/>
                </a:rPr>
                <a:t>j</a:t>
              </a:r>
              <a:endParaRPr lang="en-US" altLang="zh-CN" sz="1600" b="1" i="1" dirty="0">
                <a:latin typeface="+mn-lt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 smtClean="0"/>
                <a:t>AB7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/>
                <a:t>AB0</a:t>
              </a:r>
              <a:endParaRPr lang="en-US" altLang="zh-CN" sz="1800" b="1" dirty="0"/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/>
                <a:t>注：</a:t>
              </a:r>
              <a:r>
                <a:rPr lang="en-US" altLang="zh-CN" sz="1800" b="1" dirty="0" err="1" smtClean="0"/>
                <a:t>cn</a:t>
              </a:r>
              <a:r>
                <a:rPr lang="zh-CN" altLang="en-US" sz="1800" b="1" dirty="0" smtClean="0"/>
                <a:t>为主设备仲裁号，</a:t>
              </a:r>
              <a:r>
                <a:rPr lang="en-US" altLang="zh-CN" sz="1800" b="1" dirty="0" err="1" smtClean="0"/>
                <a:t>bn</a:t>
              </a:r>
              <a:r>
                <a:rPr lang="zh-CN" altLang="en-US" sz="1800" b="1" dirty="0" smtClean="0"/>
                <a:t>为总线上仲裁号，</a:t>
              </a:r>
              <a:r>
                <a:rPr lang="en-US" altLang="zh-CN" sz="1800" b="1" dirty="0" smtClean="0"/>
                <a:t>CR</a:t>
              </a:r>
              <a:r>
                <a:rPr lang="zh-CN" altLang="en-US" sz="1800" b="1" dirty="0" smtClean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*并行仲裁线连接：</a:t>
            </a:r>
            <a:r>
              <a:rPr lang="zh-CN" altLang="en-US" b="1" dirty="0" smtClean="0"/>
              <a:t>各主设备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≤</a:t>
            </a:r>
            <a:r>
              <a:rPr lang="en-US" altLang="zh-CN" sz="2000" b="1" dirty="0" smtClean="0"/>
              <a:t>2</a:t>
            </a:r>
            <a:r>
              <a:rPr lang="en-US" altLang="zh-CN" sz="2000" b="1" baseline="30000" dirty="0" smtClean="0"/>
              <a:t>n</a:t>
            </a:r>
            <a:r>
              <a:rPr lang="zh-CN" altLang="en-US" sz="2000" b="1" dirty="0" smtClean="0"/>
              <a:t>个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连接</a:t>
            </a:r>
            <a:r>
              <a:rPr lang="zh-CN" altLang="en-US" b="1" dirty="0" smtClean="0">
                <a:solidFill>
                  <a:srgbClr val="990099"/>
                </a:solidFill>
              </a:rPr>
              <a:t>所有</a:t>
            </a:r>
            <a:r>
              <a:rPr lang="zh-CN" altLang="en-US" b="1" dirty="0" smtClean="0"/>
              <a:t>仲裁总线</a:t>
            </a:r>
            <a:endParaRPr lang="zh-CN" altLang="en-US" b="1" dirty="0"/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267744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57" grpId="0"/>
      <p:bldP spid="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§6.3  </a:t>
            </a:r>
            <a:r>
              <a:rPr lang="zh-CN" altLang="en-US" sz="3200" b="1" dirty="0" smtClean="0"/>
              <a:t>总线的定时与传输</a:t>
            </a:r>
            <a:endParaRPr lang="zh-CN" altLang="en-US" sz="32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628800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定时方式             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074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传输协议：</a:t>
            </a:r>
            <a:r>
              <a:rPr lang="zh-CN" altLang="en-US" b="1" dirty="0" smtClean="0"/>
              <a:t>指总线事务的操作及时序约定</a:t>
            </a:r>
            <a:endParaRPr lang="zh-CN" altLang="en-US" b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215964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r>
              <a:rPr lang="zh-CN" altLang="en-US" b="1" dirty="0"/>
              <a:t>由统一的</a:t>
            </a:r>
            <a:r>
              <a:rPr lang="zh-CN" altLang="en-US" b="1" dirty="0">
                <a:latin typeface="Times New Roman" pitchFamily="18" charset="0"/>
              </a:rPr>
              <a:t>时钟</a:t>
            </a:r>
            <a:r>
              <a:rPr lang="zh-CN" altLang="en-US" b="1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/>
              <a:t>实现，时长固定</a:t>
            </a:r>
            <a:r>
              <a:rPr lang="en-US" altLang="zh-CN" sz="2000" b="1" dirty="0"/>
              <a:t>(CLK</a:t>
            </a:r>
            <a:r>
              <a:rPr lang="zh-CN" altLang="en-US" sz="2000" b="1" dirty="0"/>
              <a:t>周期</a:t>
            </a:r>
            <a:r>
              <a:rPr lang="en-US" altLang="zh-CN" sz="2000" b="1" dirty="0"/>
              <a:t>)</a:t>
            </a:r>
            <a:endParaRPr lang="en-US" altLang="zh-CN" sz="1800" b="1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47864" y="3068960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各步骤都以</a:t>
            </a:r>
            <a:r>
              <a:rPr lang="en-US" altLang="zh-CN" b="1" spc="-100" dirty="0" smtClean="0"/>
              <a:t>CLK</a:t>
            </a:r>
            <a:r>
              <a:rPr lang="zh-CN" altLang="en-US" b="1" spc="-100" dirty="0" smtClean="0"/>
              <a:t>为基准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如信号采样</a:t>
            </a:r>
            <a:r>
              <a:rPr lang="en-US" altLang="zh-CN" sz="2000" b="1" spc="-100" dirty="0" smtClean="0"/>
              <a:t>)</a:t>
            </a:r>
            <a:endParaRPr lang="en-US" altLang="zh-CN" sz="1800" b="1" spc="-100" dirty="0"/>
          </a:p>
        </p:txBody>
      </p:sp>
      <p:sp>
        <p:nvSpPr>
          <p:cNvPr id="102" name="Text Box 129"/>
          <p:cNvSpPr txBox="1">
            <a:spLocks noChangeArrowheads="1"/>
          </p:cNvSpPr>
          <p:nvPr/>
        </p:nvSpPr>
        <p:spPr bwMode="auto">
          <a:xfrm>
            <a:off x="179388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990099"/>
                </a:solidFill>
              </a:rPr>
              <a:t>距离</a:t>
            </a:r>
            <a:r>
              <a:rPr lang="zh-CN" altLang="en-US" b="1" dirty="0">
                <a:solidFill>
                  <a:srgbClr val="990099"/>
                </a:solidFill>
              </a:rPr>
              <a:t>较短</a:t>
            </a:r>
            <a:r>
              <a:rPr lang="zh-CN" altLang="en-US" b="1" dirty="0"/>
              <a:t>的数据传输</a:t>
            </a:r>
          </a:p>
        </p:txBody>
      </p:sp>
      <p:sp>
        <p:nvSpPr>
          <p:cNvPr id="10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827584" y="3573016"/>
            <a:ext cx="7632848" cy="1656359"/>
            <a:chOff x="251520" y="1844824"/>
            <a:chExt cx="7632848" cy="1656359"/>
          </a:xfrm>
        </p:grpSpPr>
        <p:cxnSp>
          <p:nvCxnSpPr>
            <p:cNvPr id="97" name="直接连接符 96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1" name="直接连接符 130"/>
            <p:cNvCxnSpPr>
              <a:endCxn id="13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>
              <a:stCxn id="130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zh-CN" altLang="en-US" sz="1800" b="1" dirty="0"/>
                <a:t>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4</a:t>
              </a:r>
              <a:endParaRPr lang="en-US" altLang="zh-CN" sz="1800" b="1" baseline="-18000" dirty="0"/>
            </a:p>
          </p:txBody>
        </p:sp>
        <p:sp>
          <p:nvSpPr>
            <p:cNvPr id="149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>
              <a:endCxn id="149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>
              <a:stCxn id="149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70" name="直接连接符 169"/>
            <p:cNvCxnSpPr>
              <a:endCxn id="169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>
              <a:stCxn id="169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时钟线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WR#</a:t>
              </a:r>
              <a:endParaRPr lang="zh-CN" altLang="en-US" sz="1800" b="1" dirty="0"/>
            </a:p>
          </p:txBody>
        </p:sp>
        <p:cxnSp>
          <p:nvCxnSpPr>
            <p:cNvPr id="179" name="直接连接符 178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2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2217" y="5351063"/>
            <a:ext cx="7476775" cy="382193"/>
            <a:chOff x="982217" y="5351063"/>
            <a:chExt cx="7476775" cy="382193"/>
          </a:xfrm>
        </p:grpSpPr>
        <p:sp>
          <p:nvSpPr>
            <p:cNvPr id="92" name="Text Box 10"/>
            <p:cNvSpPr txBox="1">
              <a:spLocks noChangeArrowheads="1"/>
            </p:cNvSpPr>
            <p:nvPr/>
          </p:nvSpPr>
          <p:spPr bwMode="auto">
            <a:xfrm>
              <a:off x="982217" y="5351063"/>
              <a:ext cx="7476775" cy="382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200" b="1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sz="2200" b="1" dirty="0" smtClean="0">
                  <a:solidFill>
                    <a:srgbClr val="FF3399"/>
                  </a:solidFill>
                </a:rPr>
                <a:t>约定：</a:t>
              </a:r>
              <a:r>
                <a:rPr lang="zh-CN" altLang="en-US" sz="2200" b="1" dirty="0" smtClean="0"/>
                <a:t>参考</a:t>
              </a:r>
              <a:r>
                <a:rPr lang="en-US" altLang="zh-CN" sz="2200" b="1" dirty="0" smtClean="0"/>
                <a:t>PCI</a:t>
              </a:r>
              <a:r>
                <a:rPr lang="zh-CN" altLang="en-US" sz="2200" b="1" dirty="0" smtClean="0"/>
                <a:t>总线，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用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#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表示低电平有效</a:t>
              </a:r>
              <a:r>
                <a:rPr lang="zh-CN" altLang="en-US" sz="2200" b="1" dirty="0" smtClean="0"/>
                <a:t>，</a:t>
              </a:r>
              <a:r>
                <a:rPr lang="en-US" altLang="zh-CN" sz="2200" b="1" dirty="0" smtClean="0"/>
                <a:t>RD#</a:t>
              </a:r>
              <a:r>
                <a:rPr lang="zh-CN" altLang="en-US" sz="2200" b="1" dirty="0" smtClean="0"/>
                <a:t>等价于</a:t>
              </a:r>
              <a:r>
                <a:rPr lang="en-US" altLang="zh-CN" sz="2200" b="1" dirty="0" smtClean="0"/>
                <a:t>RD</a:t>
              </a:r>
              <a:endParaRPr lang="en-US" altLang="zh-CN" sz="2200" b="1" dirty="0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7937039" y="5401680"/>
              <a:ext cx="25772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定时原理：</a:t>
            </a:r>
            <a:r>
              <a:rPr lang="zh-CN" altLang="en-US" b="1" dirty="0"/>
              <a:t>通过联络信号的握手</a:t>
            </a:r>
            <a:r>
              <a:rPr lang="en-US" altLang="zh-CN" b="1" dirty="0"/>
              <a:t>(</a:t>
            </a:r>
            <a:r>
              <a:rPr lang="zh-CN" altLang="en-US" b="1" dirty="0"/>
              <a:t>应答</a:t>
            </a:r>
            <a:r>
              <a:rPr lang="en-US" altLang="zh-CN" b="1" dirty="0"/>
              <a:t>)</a:t>
            </a:r>
            <a:r>
              <a:rPr lang="zh-CN" altLang="en-US" b="1" dirty="0"/>
              <a:t>实现，时长</a:t>
            </a:r>
            <a:r>
              <a:rPr lang="zh-CN" altLang="en-US" b="1" dirty="0" smtClean="0"/>
              <a:t>可变</a:t>
            </a:r>
            <a:endParaRPr lang="en-US" altLang="zh-CN" b="1" dirty="0" smtClean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异步传输协议原理：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3347864" y="2947010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各步骤都采用异步定时方式</a:t>
            </a:r>
            <a:endParaRPr lang="en-US" altLang="zh-CN" b="1" dirty="0" smtClean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179388" y="1146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定时过程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 smtClean="0"/>
              <a:t>有</a:t>
            </a:r>
            <a:r>
              <a:rPr lang="zh-CN" altLang="en-US" sz="2200" b="1" spc="-100" dirty="0" smtClean="0"/>
              <a:t>请求</a:t>
            </a:r>
            <a:r>
              <a:rPr lang="zh-CN" altLang="en-US" sz="2200" b="1" spc="-100" dirty="0"/>
              <a:t>、响应、撤消请求、撤消响应</a:t>
            </a:r>
            <a:r>
              <a:rPr lang="en-US" altLang="zh-CN" sz="2200" b="1" spc="-100" dirty="0"/>
              <a:t>4</a:t>
            </a:r>
            <a:r>
              <a:rPr lang="zh-CN" altLang="en-US" sz="2200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1979712" y="1699915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一次异步定时</a:t>
              </a:r>
              <a:endParaRPr lang="zh-CN" altLang="en-US" sz="1800" b="1" dirty="0"/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650039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对设备速度、传输距离无要求，传输周期较</a:t>
            </a:r>
            <a:r>
              <a:rPr lang="zh-CN" altLang="en-US" b="1" dirty="0" smtClean="0"/>
              <a:t>长</a:t>
            </a:r>
            <a:endParaRPr lang="en-US" altLang="zh-CN" b="1" dirty="0" smtClean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         (</a:t>
            </a:r>
            <a:r>
              <a:rPr lang="zh-CN" altLang="en-US" sz="1800" b="1" dirty="0" smtClean="0"/>
              <a:t>握手次数过多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91680" y="3429000"/>
            <a:ext cx="5256584" cy="2115790"/>
            <a:chOff x="1691680" y="3429000"/>
            <a:chExt cx="5256584" cy="2115790"/>
          </a:xfrm>
        </p:grpSpPr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915816" y="5321224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</a:t>
              </a:r>
              <a:r>
                <a:rPr lang="zh-CN" altLang="en-US" sz="1600" b="1" dirty="0" smtClean="0"/>
                <a:t>地址</a:t>
              </a:r>
              <a:r>
                <a:rPr lang="en-US" altLang="zh-CN" sz="1600" b="1" dirty="0" smtClean="0"/>
                <a:t>/</a:t>
              </a:r>
              <a:r>
                <a:rPr lang="zh-CN" altLang="en-US" sz="1600" b="1" dirty="0" smtClean="0"/>
                <a:t>命令  </a:t>
              </a:r>
              <a:r>
                <a:rPr lang="zh-CN" altLang="en-US" sz="1600" b="1" dirty="0"/>
                <a:t>等待</a:t>
              </a:r>
              <a:r>
                <a:rPr lang="zh-CN" altLang="en-US" sz="1600" b="1" dirty="0" smtClean="0"/>
                <a:t>操作   传送数据</a:t>
              </a:r>
              <a:endParaRPr lang="zh-CN" altLang="en-US" sz="1600" b="1" dirty="0"/>
            </a:p>
          </p:txBody>
        </p:sp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691680" y="3429000"/>
              <a:ext cx="1008112" cy="211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 smtClean="0"/>
                <a:t>地址总线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数据总线</a:t>
              </a:r>
              <a:endParaRPr lang="en-US" altLang="zh-CN" sz="1800" b="1" dirty="0" smtClean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 smtClean="0"/>
                <a:t>RdReq</a:t>
              </a:r>
              <a:endParaRPr lang="en-US" altLang="zh-CN" sz="1400" b="1" dirty="0"/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 smtClean="0"/>
                <a:t>RdAck</a:t>
              </a:r>
              <a:endParaRPr lang="en-US" altLang="zh-CN" sz="1800" b="1" dirty="0" smtClean="0"/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 smtClean="0"/>
                <a:t>WrReq</a:t>
              </a:r>
              <a:endParaRPr lang="en-US" altLang="zh-CN" sz="1800" b="1" dirty="0" smtClean="0"/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 smtClean="0"/>
            </a:p>
            <a:p>
              <a:pPr algn="r">
                <a:lnSpc>
                  <a:spcPct val="100000"/>
                </a:lnSpc>
                <a:spcBef>
                  <a:spcPts val="600"/>
                </a:spcBef>
              </a:pPr>
              <a:r>
                <a:rPr lang="zh-CN" altLang="en-US" sz="1800" b="1" dirty="0" smtClean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993713" y="4148112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91581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635896" y="4148112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915965" y="3501007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 smtClean="0"/>
                <a:t>地址</a:t>
              </a:r>
              <a:endParaRPr lang="zh-CN" altLang="en-US" sz="1600" b="1" dirty="0"/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364262" y="3789039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771502" y="3609813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660232" y="4581127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915816" y="5322414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3059832" y="4077071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843808" y="4293095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916262" y="4077071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771800" y="4293095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762275" y="4580680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771800" y="4868712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779912" y="4077518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923036" y="4293542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771502" y="3897684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372200" y="3897683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796582" y="4365103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940152" y="4365103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516662" y="4373487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771800" y="4653135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923036" y="3609019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364088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35597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660232" y="3501007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355976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364088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660232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868144" y="4436144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372200" y="4436144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⑧</a:t>
              </a:r>
              <a:endParaRPr lang="en-US" altLang="zh-CN" sz="14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563888" y="5013175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4067944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771800" y="5158158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491880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635450" y="4941167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421196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355976" y="5158158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364534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508104" y="4949551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622863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369025" y="5157638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436096" y="5012208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6071691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 smtClean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6226303" y="4006328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779912" y="3717031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3500214" y="5227414"/>
              <a:ext cx="1876574" cy="4571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endParaRPr lang="zh-CN" altLang="en-US" sz="1800" b="1" dirty="0"/>
            </a:p>
          </p:txBody>
        </p:sp>
      </p:grpSp>
      <p:sp>
        <p:nvSpPr>
          <p:cNvPr id="91" name="线形标注 2 90"/>
          <p:cNvSpPr/>
          <p:nvPr/>
        </p:nvSpPr>
        <p:spPr bwMode="auto">
          <a:xfrm>
            <a:off x="7092280" y="4905648"/>
            <a:ext cx="1800200" cy="61158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56726"/>
              <a:gd name="adj6" fmla="val -93892"/>
            </a:avLst>
          </a:prstGeom>
          <a:solidFill>
            <a:srgbClr val="CCFFFF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从</a:t>
            </a:r>
            <a:r>
              <a:rPr lang="zh-CN" altLang="en-US" sz="1800" b="1" dirty="0" smtClean="0">
                <a:latin typeface="+mn-ea"/>
                <a:ea typeface="+mn-ea"/>
              </a:rPr>
              <a:t>设备操作时延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ctr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无需等到④后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3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 smtClean="0">
                <a:solidFill>
                  <a:srgbClr val="FF3399"/>
                </a:solidFill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</a:rPr>
              <a:t>主要内容</a:t>
            </a:r>
            <a:endParaRPr lang="en-US" altLang="zh-CN" b="1" u="none" dirty="0" smtClean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⑴总线概述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tx1"/>
                </a:solidFill>
              </a:rPr>
              <a:t>      </a:t>
            </a:r>
            <a:r>
              <a:rPr lang="zh-CN" altLang="en-US" b="1" u="none" dirty="0" smtClean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，性能指标，操作过程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连接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endParaRPr lang="en-US" altLang="zh-CN" b="1" u="none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⑵总线的仲裁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集中式仲裁</a:t>
            </a:r>
            <a:r>
              <a:rPr lang="en-US" altLang="zh-CN" sz="1800" b="1" dirty="0" smtClean="0"/>
              <a:t>(3</a:t>
            </a:r>
            <a:r>
              <a:rPr lang="zh-CN" altLang="en-US" sz="1800" b="1" dirty="0" smtClean="0"/>
              <a:t>种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、</a:t>
            </a:r>
            <a:r>
              <a:rPr lang="zh-CN" altLang="en-US" b="1" dirty="0" smtClean="0"/>
              <a:t>分布式仲裁</a:t>
            </a:r>
            <a:r>
              <a:rPr lang="en-US" altLang="zh-CN" sz="2000" b="1" dirty="0" smtClean="0"/>
              <a:t>(×)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</a:rPr>
              <a:t>内容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基本思想，信号线连接，仲裁时机、仲裁方法</a:t>
            </a:r>
            <a:endParaRPr lang="en-US" altLang="zh-CN" b="1" dirty="0" smtClean="0"/>
          </a:p>
          <a:p>
            <a:pPr>
              <a:spcBef>
                <a:spcPts val="300"/>
              </a:spcBef>
            </a:pPr>
            <a:r>
              <a:rPr lang="zh-CN" altLang="en-US" b="1" u="none" dirty="0" smtClean="0">
                <a:solidFill>
                  <a:srgbClr val="C00000"/>
                </a:solidFill>
              </a:rPr>
              <a:t>   ⑶总线的定时与传输</a:t>
            </a:r>
            <a:endParaRPr lang="en-US" altLang="zh-CN" b="1" u="none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 smtClean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功能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 smtClean="0">
                <a:solidFill>
                  <a:schemeClr val="tx1"/>
                </a:solidFill>
              </a:rPr>
              <a:t>实现</a:t>
            </a:r>
            <a:r>
              <a:rPr lang="en-US" altLang="zh-CN" sz="1800" b="1" u="none" dirty="0" smtClean="0">
                <a:solidFill>
                  <a:schemeClr val="tx1"/>
                </a:solidFill>
              </a:rPr>
              <a:t>)</a:t>
            </a:r>
            <a:r>
              <a:rPr lang="zh-CN" altLang="en-US" b="1" u="none" dirty="0" smtClean="0">
                <a:solidFill>
                  <a:schemeClr val="tx1"/>
                </a:solidFill>
              </a:rPr>
              <a:t>，总线标准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u="none" dirty="0" smtClean="0">
                <a:solidFill>
                  <a:schemeClr val="tx1"/>
                </a:solidFill>
              </a:rPr>
              <a:t>并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u="none" dirty="0" smtClean="0">
                <a:solidFill>
                  <a:schemeClr val="tx1"/>
                </a:solidFill>
              </a:rPr>
              <a:t>串</a:t>
            </a:r>
            <a:r>
              <a:rPr lang="en-US" altLang="zh-CN" sz="2000" b="1" u="none" dirty="0" smtClean="0">
                <a:solidFill>
                  <a:schemeClr val="tx1"/>
                </a:solidFill>
              </a:rPr>
              <a:t>,×)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 smtClean="0"/>
              <a:t>                                                       </a:t>
            </a:r>
            <a:r>
              <a:rPr lang="zh-CN" altLang="en-US" sz="2000" b="1" dirty="0" smtClean="0"/>
              <a:t>└←总线组成示例</a:t>
            </a:r>
            <a:endParaRPr lang="en-US" altLang="zh-CN" sz="2000" b="1" u="none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u="none" dirty="0" smtClean="0">
                <a:solidFill>
                  <a:srgbClr val="C00000"/>
                </a:solidFill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</a:rPr>
              <a:t>⑷总线的结构与互连 </a:t>
            </a:r>
            <a:r>
              <a:rPr lang="en-US" altLang="zh-CN" sz="2000" b="1" u="none" dirty="0" smtClean="0"/>
              <a:t>(</a:t>
            </a:r>
            <a:r>
              <a:rPr lang="en-US" altLang="zh-CN" sz="2000" b="1" dirty="0"/>
              <a:t>×</a:t>
            </a:r>
            <a:r>
              <a:rPr lang="en-US" altLang="zh-CN" sz="2000" b="1" u="none" dirty="0" smtClean="0"/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 smtClean="0"/>
              <a:t>      </a:t>
            </a:r>
            <a:r>
              <a:rPr lang="zh-CN" altLang="en-US" b="1" u="none" dirty="0" smtClean="0"/>
              <a:t>总线结构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双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多</a:t>
            </a:r>
            <a:r>
              <a:rPr lang="en-US" altLang="zh-CN" sz="1800" b="1" u="none" dirty="0" smtClean="0"/>
              <a:t>)</a:t>
            </a:r>
            <a:r>
              <a:rPr lang="zh-CN" altLang="en-US" b="1" u="none" dirty="0" smtClean="0"/>
              <a:t>，总线互连</a:t>
            </a:r>
            <a:r>
              <a:rPr lang="en-US" altLang="zh-CN" sz="1800" b="1" u="none" dirty="0" smtClean="0"/>
              <a:t>(</a:t>
            </a:r>
            <a:r>
              <a:rPr lang="zh-CN" altLang="en-US" sz="1800" b="1" u="none" dirty="0" smtClean="0"/>
              <a:t>方法</a:t>
            </a:r>
            <a:r>
              <a:rPr lang="en-US" altLang="zh-CN" sz="1800" b="1" u="none" dirty="0" smtClean="0"/>
              <a:t>/</a:t>
            </a:r>
            <a:r>
              <a:rPr lang="zh-CN" altLang="en-US" sz="1800" b="1" u="none" dirty="0" smtClean="0"/>
              <a:t>接口电路功能</a:t>
            </a:r>
            <a:r>
              <a:rPr lang="en-US" altLang="zh-CN" sz="1800" b="1" u="none" dirty="0" smtClean="0"/>
              <a:t>)</a:t>
            </a:r>
            <a:endParaRPr lang="en-US" altLang="zh-CN" b="1" u="none" spc="-50" dirty="0" smtClean="0"/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 smtClean="0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924944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*异步传输协议示例：</a:t>
            </a:r>
            <a:r>
              <a:rPr lang="zh-CN" altLang="en-US" b="1" dirty="0" smtClean="0"/>
              <a:t>起止式</a:t>
            </a:r>
            <a:r>
              <a:rPr lang="zh-CN" altLang="en-US" b="1" dirty="0"/>
              <a:t>异步串行</a:t>
            </a:r>
            <a:r>
              <a:rPr lang="zh-CN" altLang="en-US" b="1" dirty="0" smtClean="0"/>
              <a:t>通信协议</a:t>
            </a:r>
            <a:endParaRPr lang="en-US" altLang="zh-CN" b="1" dirty="0" smtClean="0"/>
          </a:p>
          <a:p>
            <a:pPr marL="2336800" indent="-2336800">
              <a:lnSpc>
                <a:spcPct val="100000"/>
              </a:lnSpc>
            </a:pPr>
            <a:r>
              <a:rPr lang="en-US" altLang="zh-CN" sz="2200" b="1" dirty="0">
                <a:solidFill>
                  <a:schemeClr val="accent2"/>
                </a:solidFill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                  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面向字符传送、</a:t>
            </a:r>
            <a:r>
              <a:rPr lang="zh-CN" altLang="en-US" sz="2200" b="1" dirty="0"/>
              <a:t>不互</a:t>
            </a:r>
            <a:r>
              <a:rPr lang="zh-CN" altLang="en-US" sz="2200" b="1" dirty="0" smtClean="0"/>
              <a:t>锁</a:t>
            </a:r>
            <a:r>
              <a:rPr lang="zh-CN" altLang="en-US" sz="2200" b="1" dirty="0"/>
              <a:t>应答</a:t>
            </a:r>
            <a:r>
              <a:rPr lang="zh-CN" altLang="en-US" sz="2200" b="1" dirty="0" smtClean="0"/>
              <a:t>方式、无联络信号</a:t>
            </a:r>
            <a:r>
              <a:rPr lang="en-US" altLang="zh-CN" sz="2200" b="1" dirty="0" smtClean="0"/>
              <a:t>)</a:t>
            </a:r>
            <a:endParaRPr lang="zh-CN" altLang="en-US" sz="2200" b="1" dirty="0"/>
          </a:p>
        </p:txBody>
      </p:sp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44295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传输速度、传输可靠性有所不同</a:t>
            </a:r>
            <a:endParaRPr lang="zh-CN" altLang="en-US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1131269"/>
            <a:ext cx="2449339" cy="1433635"/>
            <a:chOff x="5507037" y="1131269"/>
            <a:chExt cx="2449339" cy="1433635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</a:t>
              </a:r>
              <a:r>
                <a:rPr lang="zh-CN" altLang="en-US" sz="1800" b="1" dirty="0" smtClean="0"/>
                <a:t>的时延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507037" y="2132660"/>
              <a:ext cx="1079326" cy="28778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7" name="直接箭头连接符 136"/>
            <p:cNvCxnSpPr>
              <a:stCxn id="130" idx="0"/>
            </p:cNvCxnSpPr>
            <p:nvPr/>
          </p:nvCxnSpPr>
          <p:spPr bwMode="auto">
            <a:xfrm flipV="1">
              <a:off x="7271370" y="1131269"/>
              <a:ext cx="307727" cy="114471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779912" y="3731494"/>
            <a:ext cx="3016031" cy="766142"/>
            <a:chOff x="3779912" y="3804594"/>
            <a:chExt cx="3016031" cy="766142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607942" y="4077072"/>
              <a:ext cx="21880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/>
                <a:t>需约定时延</a:t>
              </a:r>
              <a:r>
                <a:rPr lang="en-US" altLang="zh-CN" sz="1800" b="1" dirty="0" smtClean="0"/>
                <a:t>(</a:t>
              </a:r>
              <a:r>
                <a:rPr lang="zh-CN" altLang="en-US" sz="1800" b="1" dirty="0" smtClean="0"/>
                <a:t>波特率</a:t>
              </a:r>
              <a:r>
                <a:rPr lang="en-US" altLang="zh-CN" sz="18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4032342" y="4220741"/>
              <a:ext cx="575600" cy="215678"/>
            </a:xfrm>
            <a:prstGeom prst="bentConnector3">
              <a:avLst>
                <a:gd name="adj1" fmla="val 10056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5363369" y="3804594"/>
              <a:ext cx="216693" cy="31040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6" name="组合 185"/>
          <p:cNvGrpSpPr/>
          <p:nvPr/>
        </p:nvGrpSpPr>
        <p:grpSpPr>
          <a:xfrm>
            <a:off x="6173924" y="3736082"/>
            <a:ext cx="2357276" cy="1510805"/>
            <a:chOff x="6173924" y="3808090"/>
            <a:chExt cx="2357276" cy="1510805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173924" y="4077072"/>
              <a:ext cx="23572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需设置起始位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停止位</a:t>
              </a:r>
              <a:endParaRPr lang="zh-CN" altLang="en-US" sz="1800" b="1" dirty="0"/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7489007" y="3808090"/>
              <a:ext cx="180181" cy="26898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 flipH="1">
              <a:off x="7165950" y="4380069"/>
              <a:ext cx="559571" cy="93882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793680" y="3314255"/>
            <a:ext cx="5479425" cy="1193998"/>
            <a:chOff x="1793680" y="3386263"/>
            <a:chExt cx="5479425" cy="1193998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778894"/>
              <a:ext cx="123309" cy="5479425"/>
            </a:xfrm>
            <a:prstGeom prst="leftBrace">
              <a:avLst>
                <a:gd name="adj1" fmla="val 27996"/>
                <a:gd name="adj2" fmla="val 86621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197971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</a:t>
              </a:r>
              <a:r>
                <a:rPr lang="zh-CN" altLang="en-US" sz="1800" b="1" dirty="0" smtClean="0"/>
                <a:t>约定格式</a:t>
              </a:r>
              <a:endParaRPr lang="zh-CN" altLang="en-US" sz="1800" b="1" dirty="0"/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 flipH="1">
              <a:off x="2915870" y="3386263"/>
              <a:ext cx="2591167" cy="83447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7" name="组合 216"/>
          <p:cNvGrpSpPr/>
          <p:nvPr/>
        </p:nvGrpSpPr>
        <p:grpSpPr>
          <a:xfrm>
            <a:off x="3924301" y="3314255"/>
            <a:ext cx="865187" cy="1683394"/>
            <a:chOff x="3924301" y="3386263"/>
            <a:chExt cx="865187" cy="1683394"/>
          </a:xfrm>
        </p:grpSpPr>
        <p:cxnSp>
          <p:nvCxnSpPr>
            <p:cNvPr id="215" name="直接箭头连接符 214"/>
            <p:cNvCxnSpPr/>
            <p:nvPr/>
          </p:nvCxnSpPr>
          <p:spPr bwMode="auto">
            <a:xfrm flipH="1">
              <a:off x="3973836" y="3386263"/>
              <a:ext cx="815652" cy="18675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924301" y="3808090"/>
              <a:ext cx="395288" cy="1261567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3138" y="4526162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</a:t>
            </a:r>
            <a:r>
              <a:rPr lang="zh-CN" altLang="en-US" b="1" dirty="0" smtClean="0">
                <a:solidFill>
                  <a:srgbClr val="FF3399"/>
                </a:solidFill>
              </a:rPr>
              <a:t>同步</a:t>
            </a:r>
            <a:r>
              <a:rPr lang="zh-CN" altLang="en-US" b="1" dirty="0">
                <a:solidFill>
                  <a:srgbClr val="FF3399"/>
                </a:solidFill>
              </a:rPr>
              <a:t>定时</a:t>
            </a:r>
            <a:r>
              <a:rPr lang="zh-CN" altLang="en-US" b="1" dirty="0" smtClean="0">
                <a:solidFill>
                  <a:srgbClr val="FF3399"/>
                </a:solidFill>
              </a:rPr>
              <a:t>方式</a:t>
            </a:r>
            <a:endParaRPr lang="en-US" altLang="zh-CN" b="1" dirty="0" smtClean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*定时原理：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*半同步传输协议原理：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3728" y="757153"/>
            <a:ext cx="66235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通过时钟信号、联络信号的握手共同实现，</a:t>
            </a:r>
            <a:endParaRPr lang="en-US" altLang="zh-CN" b="1" dirty="0" smtClean="0"/>
          </a:p>
          <a:p>
            <a:r>
              <a:rPr lang="zh-CN" altLang="en-US" b="1" dirty="0" smtClean="0"/>
              <a:t>以时钟周期为基准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基础为同步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、时长可变</a:t>
            </a:r>
            <a:endParaRPr lang="en-US" altLang="zh-CN" b="1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34719" y="1704290"/>
            <a:ext cx="51845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 smtClean="0"/>
              <a:t>各</a:t>
            </a:r>
            <a:r>
              <a:rPr lang="zh-CN" altLang="en-US" b="1" spc="-100" dirty="0"/>
              <a:t>步骤都以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</a:t>
            </a:r>
            <a:r>
              <a:rPr lang="zh-CN" altLang="en-US" b="1" spc="-100" dirty="0" smtClean="0"/>
              <a:t>基准，</a:t>
            </a:r>
            <a:endParaRPr lang="en-US" altLang="zh-CN" b="1" spc="-100" dirty="0" smtClean="0"/>
          </a:p>
          <a:p>
            <a:r>
              <a:rPr lang="zh-CN" altLang="en-US" b="1" spc="-100" dirty="0" smtClean="0"/>
              <a:t>步骤时延可以延长</a:t>
            </a:r>
            <a:r>
              <a:rPr lang="en-US" altLang="zh-CN" sz="2000" b="1" spc="-100" dirty="0" smtClean="0"/>
              <a:t>(</a:t>
            </a:r>
            <a:r>
              <a:rPr lang="zh-CN" altLang="en-US" sz="2000" b="1" spc="-100" dirty="0" smtClean="0"/>
              <a:t>多个</a:t>
            </a:r>
            <a:r>
              <a:rPr lang="en-US" altLang="zh-CN" sz="2000" b="1" spc="-100" dirty="0" smtClean="0"/>
              <a:t>CLK)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186323" y="2712227"/>
            <a:ext cx="7130093" cy="1656359"/>
            <a:chOff x="251520" y="1844824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4650210" y="3284983"/>
              <a:ext cx="186730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4353816" y="1845469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93204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50810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084168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660232" y="1845469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7234856" y="1845469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1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 smtClean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 smtClean="0"/>
                <a:t>   T</a:t>
              </a:r>
              <a:r>
                <a:rPr lang="en-US" altLang="zh-CN" sz="1800" b="1" baseline="-18000" dirty="0" smtClean="0"/>
                <a:t>3  </a:t>
              </a:r>
              <a:r>
                <a:rPr lang="en-US" altLang="zh-CN" sz="1800" b="1" dirty="0" smtClean="0"/>
                <a:t> 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37813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378611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40686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07414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435741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436217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6447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65021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49327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93752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522007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22555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508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551358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79613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80161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60841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608893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37148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637696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66595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64274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694682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6952306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72355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7240338" y="2132856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3600337" y="2528900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3779192" y="2420888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3601650" y="2816931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4353816" y="2708919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491880" y="2996952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4354536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355976" y="3212976"/>
              <a:ext cx="259228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6952306" y="2996952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6948264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1331640" y="3284984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4644008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4644008" y="3501008"/>
              <a:ext cx="1874229" cy="17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6517517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6518237" y="3284984"/>
              <a:ext cx="86207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数据总线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控制线</a:t>
              </a:r>
              <a:r>
                <a:rPr lang="en-US" altLang="zh-CN" sz="1800" b="1" dirty="0" smtClean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Ready</a:t>
              </a:r>
              <a:endParaRPr lang="zh-CN" altLang="en-US" sz="1800" b="1" dirty="0"/>
            </a:p>
          </p:txBody>
        </p:sp>
      </p:grp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52427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应用特点：</a:t>
            </a:r>
            <a:r>
              <a:rPr lang="zh-CN" altLang="en-US" b="1" dirty="0" smtClean="0"/>
              <a:t>适合</a:t>
            </a:r>
            <a:r>
              <a:rPr lang="zh-CN" altLang="en-US" b="1" dirty="0" smtClean="0">
                <a:solidFill>
                  <a:srgbClr val="990099"/>
                </a:solidFill>
              </a:rPr>
              <a:t>距离较短</a:t>
            </a:r>
            <a:r>
              <a:rPr lang="zh-CN" altLang="en-US" b="1" dirty="0" smtClean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43711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优化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</a:t>
            </a:r>
            <a:r>
              <a:rPr lang="zh-CN" altLang="en-US" b="1" dirty="0" smtClean="0"/>
              <a:t>设备</a:t>
            </a:r>
            <a:r>
              <a:rPr lang="zh-CN" altLang="en-US" b="1" dirty="0" smtClean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(</a:t>
            </a:r>
            <a:r>
              <a:rPr lang="zh-CN" altLang="en-US" sz="1800" b="1" dirty="0" smtClean="0"/>
              <a:t>如</a:t>
            </a:r>
            <a:r>
              <a:rPr lang="en-US" altLang="zh-CN" sz="1800" b="1" dirty="0" smtClean="0"/>
              <a:t>PCI</a:t>
            </a:r>
            <a:r>
              <a:rPr lang="zh-CN" altLang="en-US" sz="1800" b="1" dirty="0" smtClean="0"/>
              <a:t>总线的定时信号有时钟</a:t>
            </a:r>
            <a:r>
              <a:rPr lang="en-US" altLang="zh-CN" sz="1800" b="1" dirty="0" smtClean="0"/>
              <a:t>CLK</a:t>
            </a:r>
            <a:r>
              <a:rPr lang="zh-CN" altLang="en-US" sz="1800" b="1" dirty="0" smtClean="0"/>
              <a:t>、主就绪</a:t>
            </a:r>
            <a:r>
              <a:rPr lang="en-US" altLang="zh-CN" sz="1800" b="1" dirty="0" smtClean="0"/>
              <a:t>IRDY</a:t>
            </a:r>
            <a:r>
              <a:rPr lang="zh-CN" altLang="en-US" sz="1800" b="1" dirty="0" smtClean="0"/>
              <a:t>、从就绪</a:t>
            </a:r>
            <a:r>
              <a:rPr lang="en-US" altLang="zh-CN" sz="1800" b="1" dirty="0" smtClean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5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、总线传输模式   </a:t>
            </a:r>
            <a:r>
              <a:rPr lang="en-US" altLang="zh-CN" sz="2000" b="1" dirty="0" smtClean="0">
                <a:latin typeface="+mn-ea"/>
              </a:rPr>
              <a:t>--</a:t>
            </a:r>
            <a:r>
              <a:rPr lang="zh-CN" altLang="en-US" sz="2000" b="1" dirty="0" smtClean="0">
                <a:latin typeface="+mn-ea"/>
              </a:rPr>
              <a:t>总线的传输功能设计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58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*传输需求：</a:t>
            </a:r>
            <a:r>
              <a:rPr lang="zh-CN" altLang="en-US" b="1" dirty="0" smtClean="0"/>
              <a:t>设备个数、操作类型、寻址范围、数据位数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(</a:t>
            </a:r>
            <a:r>
              <a:rPr lang="zh-CN" altLang="en-US" sz="1800" b="1" dirty="0" smtClean="0"/>
              <a:t>一对一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多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读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写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读改写</a:t>
            </a:r>
            <a:r>
              <a:rPr lang="en-US" altLang="zh-CN" sz="1800" b="1" dirty="0" smtClean="0"/>
              <a:t>) (</a:t>
            </a:r>
            <a:r>
              <a:rPr lang="zh-CN" altLang="en-US" sz="1800" b="1" dirty="0" smtClean="0"/>
              <a:t>单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双地址</a:t>
            </a:r>
            <a:r>
              <a:rPr lang="en-US" altLang="zh-CN" sz="1800" b="1" dirty="0" smtClean="0"/>
              <a:t>) </a:t>
            </a:r>
            <a:r>
              <a:rPr lang="en-US" altLang="zh-CN" sz="1400" b="1" dirty="0" smtClean="0"/>
              <a:t>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常规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突发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359" name="Text Box 71"/>
          <p:cNvSpPr txBox="1">
            <a:spLocks noChangeArrowheads="1"/>
          </p:cNvSpPr>
          <p:nvPr/>
        </p:nvSpPr>
        <p:spPr bwMode="auto">
          <a:xfrm>
            <a:off x="179512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*传输功能的实现：</a:t>
            </a:r>
            <a:r>
              <a:rPr lang="zh-CN" altLang="en-US" b="1" dirty="0" smtClean="0"/>
              <a:t>支持</a:t>
            </a:r>
            <a:r>
              <a:rPr lang="zh-CN" altLang="en-US" b="1" dirty="0" smtClean="0">
                <a:solidFill>
                  <a:srgbClr val="990099"/>
                </a:solidFill>
              </a:rPr>
              <a:t>多种</a:t>
            </a:r>
            <a:r>
              <a:rPr lang="zh-CN" altLang="en-US" b="1" dirty="0" smtClean="0"/>
              <a:t>传输模式，用</a:t>
            </a:r>
            <a:r>
              <a:rPr lang="zh-CN" altLang="en-US" b="1" dirty="0" smtClean="0">
                <a:solidFill>
                  <a:srgbClr val="990099"/>
                </a:solidFill>
              </a:rPr>
              <a:t>总线事务类型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360" name="Text Box 71"/>
          <p:cNvSpPr txBox="1">
            <a:spLocks noChangeArrowheads="1"/>
          </p:cNvSpPr>
          <p:nvPr/>
        </p:nvSpPr>
        <p:spPr bwMode="auto">
          <a:xfrm>
            <a:off x="179512" y="2143303"/>
            <a:ext cx="87852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</a:rPr>
              <a:t>PCI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总线的事务类型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</a:rPr>
              <a:t>          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读、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dirty="0" smtClean="0">
                <a:solidFill>
                  <a:srgbClr val="CC3300"/>
                </a:solidFill>
              </a:rPr>
              <a:t>MEM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空间</a:t>
            </a:r>
            <a:r>
              <a:rPr lang="zh-CN" altLang="en-US" sz="2000" b="1" dirty="0" smtClean="0"/>
              <a:t>的一个或多个数据，用</a:t>
            </a:r>
            <a:r>
              <a:rPr lang="en-US" altLang="zh-CN" sz="2000" b="1" dirty="0" smtClean="0"/>
              <a:t>MEM</a:t>
            </a:r>
            <a:r>
              <a:rPr lang="zh-CN" altLang="en-US" sz="2000" b="1" dirty="0" smtClean="0"/>
              <a:t>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读、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I/O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dirty="0">
                <a:solidFill>
                  <a:srgbClr val="CC3300"/>
                </a:solidFill>
              </a:rPr>
              <a:t>I/O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空间</a:t>
            </a:r>
            <a:r>
              <a:rPr lang="zh-CN" altLang="en-US" sz="2000" b="1" dirty="0" smtClean="0"/>
              <a:t>的一个数据，用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端口地址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配置读、配置写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dirty="0" smtClean="0">
                <a:solidFill>
                  <a:srgbClr val="CC3300"/>
                </a:solidFill>
              </a:rPr>
              <a:t>配置空间</a:t>
            </a:r>
            <a:r>
              <a:rPr lang="zh-CN" altLang="en-US" sz="2000" b="1" dirty="0" smtClean="0"/>
              <a:t>的一</a:t>
            </a:r>
            <a:r>
              <a:rPr lang="zh-CN" altLang="en-US" sz="2000" b="1" dirty="0"/>
              <a:t>个</a:t>
            </a:r>
            <a:r>
              <a:rPr lang="zh-CN" altLang="en-US" sz="2000" b="1" dirty="0" smtClean="0"/>
              <a:t>数据，配置空间地址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行读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u="sng" dirty="0" smtClean="0"/>
              <a:t>MEM</a:t>
            </a:r>
            <a:r>
              <a:rPr lang="zh-CN" altLang="en-US" sz="2000" b="1" u="sng" dirty="0" smtClean="0"/>
              <a:t>空间</a:t>
            </a:r>
            <a:r>
              <a:rPr lang="zh-CN" altLang="en-US" sz="2000" b="1" dirty="0" smtClean="0"/>
              <a:t>的一个</a:t>
            </a:r>
            <a:r>
              <a:rPr lang="en-US" altLang="zh-CN" sz="2000" b="1" i="1" dirty="0" err="1" smtClean="0">
                <a:latin typeface="+mn-lt"/>
              </a:rPr>
              <a:t>S</a:t>
            </a:r>
            <a:r>
              <a:rPr lang="en-US" altLang="zh-CN" sz="2000" b="1" baseline="-18000" dirty="0" err="1" smtClean="0"/>
              <a:t>Cache</a:t>
            </a:r>
            <a:r>
              <a:rPr lang="zh-CN" altLang="en-US" sz="2000" b="1" baseline="-18000" dirty="0" smtClean="0"/>
              <a:t>行</a:t>
            </a:r>
            <a:r>
              <a:rPr lang="zh-CN" altLang="en-US" sz="2000" b="1" dirty="0" smtClean="0"/>
              <a:t>的数据  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缺失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多行读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b="1" u="sng" dirty="0"/>
              <a:t>MEM</a:t>
            </a:r>
            <a:r>
              <a:rPr lang="zh-CN" altLang="en-US" sz="2000" b="1" u="sng" dirty="0"/>
              <a:t>空间</a:t>
            </a:r>
            <a:r>
              <a:rPr lang="zh-CN" altLang="en-US" sz="2000" b="1" dirty="0" smtClean="0"/>
              <a:t>的多个</a:t>
            </a:r>
            <a:r>
              <a:rPr lang="en-US" altLang="zh-CN" sz="2000" b="1" i="1" dirty="0" err="1">
                <a:latin typeface="+mn-lt"/>
              </a:rPr>
              <a:t>S</a:t>
            </a:r>
            <a:r>
              <a:rPr lang="en-US" altLang="zh-CN" sz="2000" b="1" baseline="-18000" dirty="0" err="1"/>
              <a:t>Cache</a:t>
            </a:r>
            <a:r>
              <a:rPr lang="zh-CN" altLang="en-US" sz="2000" b="1" baseline="-18000" dirty="0"/>
              <a:t>行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数据   </a:t>
            </a:r>
            <a:r>
              <a:rPr lang="zh-CN" altLang="en-US" sz="1800" b="1" dirty="0" smtClean="0"/>
              <a:t>←如</a:t>
            </a:r>
            <a:r>
              <a:rPr lang="en-US" altLang="zh-CN" sz="1800" b="1" dirty="0" smtClean="0"/>
              <a:t>DMA</a:t>
            </a:r>
            <a:r>
              <a:rPr lang="zh-CN" altLang="en-US" sz="1800" b="1" dirty="0" smtClean="0"/>
              <a:t>传送</a:t>
            </a:r>
            <a:endParaRPr lang="en-US" altLang="zh-CN" sz="2200" b="1" dirty="0" smtClean="0"/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MEM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写并无效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u="sng" dirty="0"/>
              <a:t>主存</a:t>
            </a:r>
            <a:r>
              <a:rPr lang="zh-CN" altLang="en-US" sz="2000" b="1" u="sng" dirty="0" smtClean="0"/>
              <a:t>空间</a:t>
            </a:r>
            <a:r>
              <a:rPr lang="zh-CN" altLang="en-US" sz="2000" b="1" dirty="0" smtClean="0"/>
              <a:t>一个</a:t>
            </a:r>
            <a:r>
              <a:rPr lang="en-US" altLang="zh-CN" sz="2000" b="1" i="1" dirty="0" err="1">
                <a:latin typeface="+mn-lt"/>
              </a:rPr>
              <a:t>S</a:t>
            </a:r>
            <a:r>
              <a:rPr lang="en-US" altLang="zh-CN" sz="2000" b="1" baseline="-18000" dirty="0" err="1" smtClean="0"/>
              <a:t>Cache</a:t>
            </a:r>
            <a:r>
              <a:rPr lang="zh-CN" altLang="en-US" sz="2000" b="1" baseline="-18000" dirty="0"/>
              <a:t>行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数据，通知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作废该行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中断</a:t>
            </a:r>
            <a:r>
              <a:rPr lang="zh-CN" altLang="en-US" sz="2000" b="1" dirty="0">
                <a:solidFill>
                  <a:srgbClr val="990099"/>
                </a:solidFill>
              </a:rPr>
              <a:t>响应</a:t>
            </a:r>
            <a:r>
              <a:rPr lang="en-US" altLang="zh-CN" sz="2000" b="1" dirty="0">
                <a:solidFill>
                  <a:srgbClr val="990099"/>
                </a:solidFill>
              </a:rPr>
              <a:t>—</a:t>
            </a:r>
            <a:r>
              <a:rPr lang="zh-CN" altLang="en-US" sz="2000" b="1" dirty="0"/>
              <a:t>从中断控制器读中断类型号，</a:t>
            </a:r>
            <a:r>
              <a:rPr lang="zh-CN" altLang="en-US" sz="2000" b="1" dirty="0">
                <a:solidFill>
                  <a:srgbClr val="CC3300"/>
                </a:solidFill>
              </a:rPr>
              <a:t>隐含寻址</a:t>
            </a:r>
            <a:endParaRPr lang="en-US" altLang="zh-CN" sz="2000" b="1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990099"/>
                </a:solidFill>
              </a:rPr>
              <a:t>  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        双</a:t>
            </a:r>
            <a:r>
              <a:rPr lang="zh-CN" altLang="en-US" sz="2000" b="1" dirty="0">
                <a:solidFill>
                  <a:srgbClr val="990099"/>
                </a:solidFill>
              </a:rPr>
              <a:t>地址周期</a:t>
            </a:r>
            <a:r>
              <a:rPr lang="en-US" altLang="zh-CN" sz="2000" b="1" dirty="0">
                <a:solidFill>
                  <a:srgbClr val="990099"/>
                </a:solidFill>
              </a:rPr>
              <a:t>—</a:t>
            </a:r>
            <a:r>
              <a:rPr lang="zh-CN" altLang="en-US" sz="2000" b="1" dirty="0"/>
              <a:t>地址期为</a:t>
            </a:r>
            <a:r>
              <a:rPr lang="en-US" altLang="zh-CN" sz="2000" b="1" dirty="0">
                <a:solidFill>
                  <a:srgbClr val="CC3300"/>
                </a:solidFill>
              </a:rPr>
              <a:t>2</a:t>
            </a:r>
            <a:r>
              <a:rPr lang="zh-CN" altLang="en-US" sz="2000" b="1" dirty="0">
                <a:solidFill>
                  <a:srgbClr val="CC3300"/>
                </a:solidFill>
              </a:rPr>
              <a:t>个时钟周期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</a:t>
            </a:r>
            <a:r>
              <a:rPr lang="zh-CN" altLang="en-US" sz="1800" b="1" dirty="0"/>
              <a:t>类型在第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</a:t>
            </a:r>
            <a:r>
              <a:rPr lang="zh-CN" altLang="en-US" sz="1800" b="1" dirty="0" smtClean="0"/>
              <a:t>时钟周期</a:t>
            </a:r>
            <a:r>
              <a:rPr lang="en-US" altLang="zh-CN" sz="18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      特殊周期</a:t>
            </a:r>
            <a:r>
              <a:rPr lang="en-US" altLang="zh-CN" sz="2000" b="1" dirty="0" smtClean="0">
                <a:solidFill>
                  <a:srgbClr val="990099"/>
                </a:solidFill>
              </a:rPr>
              <a:t>—</a:t>
            </a:r>
            <a:r>
              <a:rPr lang="zh-CN" altLang="en-US" sz="2000" b="1" dirty="0" smtClean="0"/>
              <a:t>向外设通报</a:t>
            </a:r>
            <a:r>
              <a:rPr lang="en-US" altLang="zh-CN" sz="2000" b="1" dirty="0" smtClean="0"/>
              <a:t>CPU</a:t>
            </a:r>
            <a:r>
              <a:rPr lang="zh-CN" altLang="en-US" sz="2000" b="1" dirty="0" smtClean="0"/>
              <a:t>的工作状态，地址无效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>
                <a:solidFill>
                  <a:srgbClr val="CC3300"/>
                </a:solidFill>
              </a:rPr>
              <a:t>广播模式</a:t>
            </a:r>
            <a:r>
              <a:rPr lang="en-US" altLang="zh-CN" sz="1800" b="1" dirty="0" smtClean="0"/>
              <a:t>)</a:t>
            </a:r>
            <a:endParaRPr lang="en-US" altLang="zh-CN" sz="2200" b="1" dirty="0" smtClean="0"/>
          </a:p>
        </p:txBody>
      </p:sp>
      <p:sp>
        <p:nvSpPr>
          <p:cNvPr id="362" name="左大括号 361"/>
          <p:cNvSpPr/>
          <p:nvPr/>
        </p:nvSpPr>
        <p:spPr bwMode="auto">
          <a:xfrm>
            <a:off x="1475656" y="3861048"/>
            <a:ext cx="72008" cy="864096"/>
          </a:xfrm>
          <a:prstGeom prst="leftBrace">
            <a:avLst>
              <a:gd name="adj1" fmla="val 268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179512" y="58908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*传输模式的实现：</a:t>
            </a:r>
            <a:r>
              <a:rPr lang="zh-CN" altLang="en-US" b="1" dirty="0"/>
              <a:t>约定</a:t>
            </a:r>
            <a:r>
              <a:rPr lang="zh-CN" altLang="en-US" b="1" dirty="0">
                <a:solidFill>
                  <a:srgbClr val="990099"/>
                </a:solidFill>
              </a:rPr>
              <a:t>多种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协议，</a:t>
            </a:r>
            <a:r>
              <a:rPr lang="zh-CN" altLang="en-US" b="1" u="sng" dirty="0" smtClean="0"/>
              <a:t>适应</a:t>
            </a:r>
            <a:r>
              <a:rPr lang="zh-CN" altLang="en-US" b="1" dirty="0" smtClean="0"/>
              <a:t>不同总线事务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24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/>
      <p:bldP spid="359" grpId="0"/>
      <p:bldP spid="360" grpId="0"/>
      <p:bldP spid="362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9389" y="2597971"/>
            <a:ext cx="2232372" cy="29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访问空间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(</a:t>
            </a:r>
            <a:r>
              <a:rPr lang="zh-CN" altLang="en-US" sz="1800" b="1" dirty="0"/>
              <a:t>功能特性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>
              <a:spcBef>
                <a:spcPts val="18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  </a:t>
            </a: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不考，总线组成示例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2000" b="1" dirty="0" smtClean="0">
                <a:latin typeface="+mn-ea"/>
                <a:ea typeface="+mn-ea"/>
              </a:rPr>
              <a:t>帮助关联知识点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908720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*总线标准：</a:t>
            </a:r>
            <a:r>
              <a:rPr lang="zh-CN" altLang="en-US" b="1" dirty="0" smtClean="0"/>
              <a:t>设备连接和传输时，应遵守的</a:t>
            </a:r>
            <a:r>
              <a:rPr lang="zh-CN" altLang="en-US" b="1" u="sng" dirty="0" smtClean="0"/>
              <a:t>协议与规范</a:t>
            </a:r>
            <a:endParaRPr lang="en-US" altLang="zh-CN" b="1" u="sng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 smtClean="0"/>
              <a:t>                                                     (</a:t>
            </a:r>
            <a:r>
              <a:rPr lang="zh-CN" altLang="en-US" sz="1800" b="1" dirty="0" smtClean="0"/>
              <a:t>即</a:t>
            </a:r>
            <a:r>
              <a:rPr lang="en-US" altLang="zh-CN" sz="1800" b="1" dirty="0" smtClean="0"/>
              <a:t>4</a:t>
            </a:r>
            <a:r>
              <a:rPr lang="zh-CN" altLang="en-US" sz="1800" b="1" dirty="0"/>
              <a:t>种</a:t>
            </a:r>
            <a:r>
              <a:rPr lang="zh-CN" altLang="en-US" sz="1800" b="1" dirty="0" smtClean="0"/>
              <a:t>特性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616313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 smtClean="0">
                <a:solidFill>
                  <a:srgbClr val="FF3399"/>
                </a:solidFill>
              </a:rPr>
              <a:t>总线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   </a:t>
            </a:r>
            <a:r>
              <a:rPr lang="en-US" altLang="zh-CN" sz="2000" b="1" dirty="0" smtClean="0"/>
              <a:t>(</a:t>
            </a:r>
            <a:r>
              <a:rPr lang="en-US" altLang="zh-CN" sz="2000" dirty="0" err="1" smtClean="0">
                <a:latin typeface="+mn-lt"/>
              </a:rPr>
              <a:t>Indusry</a:t>
            </a:r>
            <a:r>
              <a:rPr lang="en-US" altLang="zh-CN" sz="2000" dirty="0" smtClean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 </a:t>
            </a:r>
            <a:r>
              <a:rPr lang="en-US" altLang="zh-CN" sz="2000" dirty="0" smtClean="0">
                <a:latin typeface="+mn-lt"/>
              </a:rPr>
              <a:t>Architecture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位半同步总线，</a:t>
            </a:r>
            <a:r>
              <a:rPr lang="en-US" altLang="zh-CN" b="1" dirty="0" smtClean="0"/>
              <a:t>96</a:t>
            </a:r>
            <a:r>
              <a:rPr lang="zh-CN" altLang="en-US" b="1" dirty="0" smtClean="0"/>
              <a:t>根信号线</a:t>
            </a:r>
            <a:r>
              <a:rPr lang="en-US" altLang="zh-CN" sz="2200" b="1" dirty="0" smtClean="0"/>
              <a:t>(16D</a:t>
            </a:r>
            <a:r>
              <a:rPr lang="zh-CN" altLang="en-US" sz="2200" b="1" dirty="0" smtClean="0"/>
              <a:t>＋</a:t>
            </a:r>
            <a:r>
              <a:rPr lang="en-US" altLang="zh-CN" sz="2200" b="1" dirty="0" smtClean="0"/>
              <a:t>24A)</a:t>
            </a:r>
            <a:r>
              <a:rPr lang="zh-CN" altLang="en-US" b="1" dirty="0" smtClean="0"/>
              <a:t>，信号电平为</a:t>
            </a:r>
            <a:r>
              <a:rPr lang="en-US" altLang="zh-CN" b="1" dirty="0" smtClean="0"/>
              <a:t>5V</a:t>
            </a:r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2195736" y="2595825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地址空间为</a:t>
            </a:r>
            <a:r>
              <a:rPr lang="en-US" altLang="zh-CN" b="1" dirty="0" smtClean="0"/>
              <a:t>64K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SHBE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2195736" y="3565465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主设备有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≤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链式</a:t>
            </a:r>
            <a:r>
              <a:rPr lang="en-US" altLang="zh-CN" sz="2000" b="1" dirty="0" smtClean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2195736" y="4509120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</a:t>
            </a:r>
            <a:r>
              <a:rPr lang="en-US" altLang="zh-CN" sz="2000" b="1" dirty="0" smtClean="0"/>
              <a:t>OWS#</a:t>
            </a:r>
            <a:r>
              <a:rPr lang="zh-CN" altLang="en-US" sz="2000" b="1" dirty="0" smtClean="0"/>
              <a:t>联络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，时钟频率为</a:t>
            </a:r>
            <a:r>
              <a:rPr lang="en-US" altLang="zh-CN" b="1" dirty="0" smtClean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2195736" y="4938553"/>
            <a:ext cx="64087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7</a:t>
            </a:r>
            <a:r>
              <a:rPr lang="zh-CN" altLang="en-US" b="1" dirty="0"/>
              <a:t>种</a:t>
            </a:r>
            <a:r>
              <a:rPr lang="zh-CN" altLang="en-US" b="1" dirty="0" smtClean="0"/>
              <a:t>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周期≥</a:t>
            </a:r>
            <a:r>
              <a:rPr lang="en-US" altLang="zh-CN" b="1" dirty="0" smtClean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 smtClean="0"/>
              <a:t>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</a:t>
            </a:r>
            <a:r>
              <a:rPr lang="en-US" altLang="zh-CN" sz="2000" b="1" spc="-100" dirty="0" smtClean="0"/>
              <a:t>I/O</a:t>
            </a:r>
            <a:r>
              <a:rPr lang="zh-CN" altLang="en-US" sz="2000" b="1" spc="-100" dirty="0" smtClean="0"/>
              <a:t>读</a:t>
            </a:r>
            <a:r>
              <a:rPr lang="en-US" altLang="zh-CN" sz="2000" b="1" spc="-100" dirty="0" smtClean="0"/>
              <a:t>/</a:t>
            </a:r>
            <a:r>
              <a:rPr lang="zh-CN" altLang="en-US" sz="2000" b="1" spc="-100" dirty="0" smtClean="0"/>
              <a:t>写、中断响应、</a:t>
            </a:r>
            <a:r>
              <a:rPr lang="en-US" altLang="zh-CN" sz="2000" b="1" spc="-100" dirty="0" smtClean="0"/>
              <a:t>DMA</a:t>
            </a:r>
            <a:r>
              <a:rPr lang="zh-CN" altLang="en-US" sz="2000" b="1" spc="-100" dirty="0" smtClean="0"/>
              <a:t>传送、</a:t>
            </a:r>
            <a:r>
              <a:rPr lang="en-US" altLang="zh-CN" sz="2000" b="1" spc="-100" dirty="0" smtClean="0"/>
              <a:t>MEM</a:t>
            </a:r>
            <a:r>
              <a:rPr lang="zh-CN" altLang="en-US" sz="2000" b="1" spc="-100" dirty="0" smtClean="0"/>
              <a:t>刷新</a:t>
            </a:r>
            <a:endParaRPr lang="en-US" altLang="zh-CN" b="1" spc="-100" dirty="0" smtClean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4005064"/>
            <a:ext cx="2304256" cy="144016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179388" y="1206221"/>
            <a:ext cx="2088356" cy="27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访问空间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总线仲裁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*总线定时：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endParaRPr lang="zh-CN" altLang="en-US" b="1" dirty="0" smtClean="0"/>
          </a:p>
        </p:txBody>
      </p:sp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 smtClean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 smtClean="0"/>
              <a:t>(</a:t>
            </a:r>
            <a:r>
              <a:rPr lang="en-US" altLang="zh-CN" sz="2000" dirty="0" smtClean="0">
                <a:latin typeface="+mn-lt"/>
              </a:rPr>
              <a:t>Peripheral </a:t>
            </a:r>
            <a:r>
              <a:rPr lang="en-US" altLang="zh-CN" sz="2000" dirty="0">
                <a:latin typeface="+mn-lt"/>
              </a:rPr>
              <a:t>Component </a:t>
            </a:r>
            <a:r>
              <a:rPr lang="en-US" altLang="zh-CN" sz="2000" dirty="0" smtClean="0">
                <a:latin typeface="+mn-lt"/>
              </a:rPr>
              <a:t>Interconnect</a:t>
            </a:r>
            <a:r>
              <a:rPr lang="en-US" altLang="zh-CN" sz="2000" b="1" dirty="0" smtClean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</a:t>
            </a:r>
            <a:r>
              <a:rPr lang="en-US" altLang="zh-CN" b="1" dirty="0" smtClean="0"/>
              <a:t>32</a:t>
            </a:r>
            <a:r>
              <a:rPr lang="zh-CN" altLang="en-US" b="1" spc="-100" dirty="0" smtClean="0"/>
              <a:t>位半同步总线，</a:t>
            </a:r>
            <a:r>
              <a:rPr lang="en-US" altLang="zh-CN" b="1" spc="-100" dirty="0" smtClean="0"/>
              <a:t>100</a:t>
            </a:r>
            <a:r>
              <a:rPr lang="zh-CN" altLang="en-US" b="1" spc="-100" dirty="0" smtClean="0"/>
              <a:t>根信号线</a:t>
            </a:r>
            <a:r>
              <a:rPr lang="en-US" altLang="zh-CN" sz="2000" b="1" spc="-100" dirty="0" smtClean="0"/>
              <a:t>(A/D</a:t>
            </a:r>
            <a:r>
              <a:rPr lang="zh-CN" altLang="en-US" sz="2000" b="1" spc="-100" dirty="0" smtClean="0"/>
              <a:t>复用</a:t>
            </a:r>
            <a:r>
              <a:rPr lang="en-US" altLang="zh-CN" sz="2000" b="1" spc="-100" dirty="0" smtClean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 smtClean="0"/>
              <a:t>信号电平为</a:t>
            </a:r>
            <a:r>
              <a:rPr lang="en-US" altLang="zh-CN" b="1" spc="-100" dirty="0" smtClean="0"/>
              <a:t>5V</a:t>
            </a:r>
            <a:r>
              <a:rPr lang="zh-CN" altLang="en-US" b="1" spc="-100" dirty="0" smtClean="0"/>
              <a:t>、</a:t>
            </a:r>
            <a:r>
              <a:rPr lang="en-US" altLang="zh-CN" b="1" spc="-100" dirty="0" smtClean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2192114" y="1196752"/>
            <a:ext cx="6556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MEM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地址空间均为</a:t>
            </a:r>
            <a:r>
              <a:rPr lang="en-US" altLang="zh-CN" b="1" dirty="0" smtClean="0"/>
              <a:t>4G</a:t>
            </a:r>
            <a:r>
              <a:rPr lang="zh-CN" altLang="en-US" b="1" dirty="0" smtClean="0"/>
              <a:t>，每个配置空间为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数据宽度为</a:t>
            </a:r>
            <a:r>
              <a:rPr lang="en-US" altLang="zh-CN" b="1" dirty="0" smtClean="0"/>
              <a:t>8/16/32</a:t>
            </a:r>
            <a:r>
              <a:rPr lang="zh-CN" altLang="en-US" b="1" dirty="0" smtClean="0"/>
              <a:t>位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用数据期的</a:t>
            </a:r>
            <a:r>
              <a:rPr lang="en-US" altLang="zh-CN" sz="2000" b="1" dirty="0" smtClean="0"/>
              <a:t>C/BE[3:0]</a:t>
            </a:r>
            <a:r>
              <a:rPr lang="zh-CN" altLang="en-US" sz="2000" b="1" dirty="0" smtClean="0"/>
              <a:t>控制</a:t>
            </a:r>
            <a:r>
              <a:rPr lang="en-US" altLang="zh-CN" sz="2000" b="1" dirty="0" smtClean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2195736" y="2060848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支持多个主设备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不</a:t>
            </a:r>
            <a:r>
              <a:rPr lang="zh-CN" altLang="en-US" sz="2000" b="1" dirty="0" smtClean="0"/>
              <a:t>区分是否为</a:t>
            </a:r>
            <a:r>
              <a:rPr lang="en-US" altLang="zh-CN" sz="2000" b="1" dirty="0" smtClean="0"/>
              <a:t>CPU)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仲裁由仲裁器实现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独立请求式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，可隐藏式仲裁</a:t>
            </a:r>
            <a:endParaRPr lang="zh-CN" altLang="en-US" b="1" dirty="0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2189373" y="2947010"/>
            <a:ext cx="670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半同步定时方式，时钟频率有</a:t>
            </a:r>
            <a:r>
              <a:rPr lang="en-US" altLang="zh-CN" b="1" dirty="0" smtClean="0"/>
              <a:t>33.3MHz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2195736" y="3370529"/>
            <a:ext cx="5985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种类型，</a:t>
            </a:r>
            <a:r>
              <a:rPr lang="zh-CN" altLang="en-US" b="1" dirty="0"/>
              <a:t>总线传输</a:t>
            </a:r>
            <a:r>
              <a:rPr lang="zh-CN" altLang="en-US" b="1" dirty="0" smtClean="0"/>
              <a:t>周期可变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突发＋半同步</a:t>
            </a:r>
            <a:r>
              <a:rPr lang="en-US" altLang="zh-CN" sz="2000" b="1" dirty="0" smtClean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 smtClean="0"/>
                <a:t>总线时钟</a:t>
              </a:r>
              <a:r>
                <a:rPr lang="en-US" altLang="zh-CN" sz="1800" b="1" dirty="0" smtClean="0"/>
                <a:t>CLK</a:t>
              </a:r>
              <a:endParaRPr lang="en-US" altLang="zh-CN" sz="1800" b="1" dirty="0"/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帧周期</a:t>
              </a:r>
              <a:r>
                <a:rPr lang="en-US" altLang="zh-CN" sz="1800" b="1" dirty="0" smtClean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地址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</a:t>
              </a:r>
              <a:r>
                <a:rPr lang="en-US" altLang="zh-CN" sz="1800" b="1" dirty="0" smtClean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命令</a:t>
              </a:r>
              <a:r>
                <a:rPr lang="en-US" altLang="zh-CN" sz="1800" b="1" dirty="0" smtClean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主就绪</a:t>
              </a:r>
              <a:r>
                <a:rPr lang="en-US" altLang="zh-CN" sz="1800" b="1" dirty="0" smtClean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</a:t>
              </a:r>
              <a:r>
                <a:rPr lang="zh-CN" altLang="en-US" sz="1800" b="1" dirty="0" smtClean="0"/>
                <a:t>就绪</a:t>
              </a:r>
              <a:r>
                <a:rPr lang="en-US" altLang="zh-CN" sz="1800" b="1" dirty="0" smtClean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 smtClean="0"/>
                <a:t>设备选择</a:t>
              </a:r>
              <a:r>
                <a:rPr lang="en-US" altLang="zh-CN" sz="1800" b="1" dirty="0" smtClean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 smtClean="0"/>
                <a:t>过渡期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   数据期    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r>
                <a:rPr lang="zh-CN" altLang="en-US" sz="800" b="1" baseline="-25000" dirty="0" smtClean="0"/>
                <a:t> </a:t>
              </a:r>
              <a:r>
                <a:rPr lang="zh-CN" altLang="en-US" sz="1400" b="1" dirty="0" smtClean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T</a:t>
              </a:r>
              <a:r>
                <a:rPr lang="en-US" altLang="zh-CN" sz="1800" b="1" baseline="-18000" dirty="0" smtClean="0"/>
                <a:t>2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3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baseline="-20000" dirty="0" smtClean="0"/>
                <a:t>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5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6  </a:t>
              </a:r>
              <a:r>
                <a:rPr lang="en-US" altLang="zh-CN" sz="1800" b="1" dirty="0" smtClean="0"/>
                <a:t>  T</a:t>
              </a:r>
              <a:r>
                <a:rPr lang="en-US" altLang="zh-CN" sz="1800" b="1" baseline="-18000" dirty="0" smtClean="0"/>
                <a:t>7 </a:t>
              </a:r>
              <a:endParaRPr lang="en-US" altLang="zh-CN" sz="1800" b="1" baseline="-18000" dirty="0"/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读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32396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746741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746741" y="3284984"/>
              <a:ext cx="3561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字节使能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FF3399"/>
                </a:solidFill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*并行总线的缺点：</a:t>
            </a:r>
            <a:r>
              <a:rPr lang="zh-CN" altLang="en-US" b="1" dirty="0" smtClean="0"/>
              <a:t>速率有限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线间信号</a:t>
            </a:r>
            <a:r>
              <a:rPr lang="zh-CN" altLang="en-US" sz="2000" b="1" u="sng" dirty="0" smtClean="0"/>
              <a:t>需同步</a:t>
            </a:r>
            <a:r>
              <a:rPr lang="zh-CN" altLang="en-US" sz="2000" b="1" dirty="0" smtClean="0"/>
              <a:t>、</a:t>
            </a:r>
            <a:r>
              <a:rPr lang="zh-CN" altLang="en-US" sz="2000" b="1" u="sng" dirty="0" smtClean="0"/>
              <a:t>有干扰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、距离短</a:t>
            </a:r>
            <a:endParaRPr lang="en-US" altLang="zh-CN" sz="1800" b="1" dirty="0" smtClean="0"/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179512" y="1229851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*串行总线的优势：</a:t>
            </a:r>
            <a:r>
              <a:rPr lang="zh-CN" altLang="en-US" b="1" dirty="0" smtClean="0"/>
              <a:t>速率高、距离长，灵活性大，可并行传输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(</a:t>
            </a:r>
            <a:r>
              <a:rPr lang="zh-CN" altLang="en-US" sz="1800" b="1" dirty="0" smtClean="0"/>
              <a:t>位间信号易处理</a:t>
            </a:r>
            <a:r>
              <a:rPr lang="en-US" altLang="zh-CN" sz="1800" b="1" dirty="0" smtClean="0"/>
              <a:t>)   (</a:t>
            </a:r>
            <a:r>
              <a:rPr lang="zh-CN" altLang="en-US" sz="1800" b="1" dirty="0" smtClean="0"/>
              <a:t>帧格式可变</a:t>
            </a:r>
            <a:r>
              <a:rPr lang="en-US" altLang="zh-CN" sz="1800" b="1" dirty="0" smtClean="0"/>
              <a:t>)  (</a:t>
            </a:r>
            <a:r>
              <a:rPr lang="zh-CN" altLang="en-US" sz="1800" b="1" dirty="0" smtClean="0"/>
              <a:t>多个串行总线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0" name="Text Box 71"/>
          <p:cNvSpPr txBox="1">
            <a:spLocks noChangeArrowheads="1"/>
          </p:cNvSpPr>
          <p:nvPr/>
        </p:nvSpPr>
        <p:spPr bwMode="auto">
          <a:xfrm>
            <a:off x="179512" y="1988840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*设备互连</a:t>
            </a:r>
            <a:r>
              <a:rPr lang="zh-CN" altLang="en-US" b="1" dirty="0">
                <a:solidFill>
                  <a:srgbClr val="C00000"/>
                </a:solidFill>
              </a:rPr>
              <a:t>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spc="-100" dirty="0" smtClean="0"/>
              <a:t>并行总线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为</a:t>
            </a:r>
            <a:r>
              <a:rPr lang="zh-CN" altLang="en-US" b="1" spc="-100" dirty="0" smtClean="0"/>
              <a:t>共享互连，串行总线</a:t>
            </a:r>
            <a:r>
              <a:rPr lang="zh-CN" altLang="en-US" b="1" spc="-100" dirty="0" smtClean="0">
                <a:solidFill>
                  <a:srgbClr val="990099"/>
                </a:solidFill>
              </a:rPr>
              <a:t>常为</a:t>
            </a:r>
            <a:r>
              <a:rPr lang="zh-CN" altLang="en-US" b="1" spc="-100" dirty="0" smtClean="0"/>
              <a:t>点点互连</a:t>
            </a:r>
            <a:endParaRPr lang="en-US" altLang="zh-CN" b="1" spc="-100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         (</a:t>
            </a:r>
            <a:r>
              <a:rPr lang="zh-CN" altLang="en-US" sz="1800" b="1" dirty="0" smtClean="0"/>
              <a:t>分时通信</a:t>
            </a:r>
            <a:r>
              <a:rPr lang="en-US" altLang="zh-CN" sz="1800" b="1" dirty="0" smtClean="0"/>
              <a:t>)                (</a:t>
            </a:r>
            <a:r>
              <a:rPr lang="zh-CN" altLang="en-US" sz="1800" b="1" dirty="0" smtClean="0"/>
              <a:t>可同时通信</a:t>
            </a:r>
            <a:r>
              <a:rPr lang="en-US" altLang="zh-CN" sz="1800" b="1" dirty="0" smtClean="0"/>
              <a:t>)</a:t>
            </a:r>
          </a:p>
        </p:txBody>
      </p:sp>
      <p:sp>
        <p:nvSpPr>
          <p:cNvPr id="221" name="Text Box 71"/>
          <p:cNvSpPr txBox="1">
            <a:spLocks noChangeArrowheads="1"/>
          </p:cNvSpPr>
          <p:nvPr/>
        </p:nvSpPr>
        <p:spPr bwMode="auto">
          <a:xfrm>
            <a:off x="179512" y="2742019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</a:rPr>
              <a:t>QPI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总线：</a:t>
            </a:r>
            <a:r>
              <a:rPr lang="zh-CN" altLang="zh-CN" b="1" u="sng" dirty="0"/>
              <a:t>点对点</a:t>
            </a:r>
            <a:r>
              <a:rPr lang="zh-CN" altLang="zh-CN" b="1" dirty="0"/>
              <a:t>的</a:t>
            </a:r>
            <a:r>
              <a:rPr lang="zh-CN" altLang="zh-CN" b="1" u="sng" dirty="0"/>
              <a:t>全</a:t>
            </a:r>
            <a:r>
              <a:rPr lang="zh-CN" altLang="zh-CN" b="1" u="sng" dirty="0" smtClean="0"/>
              <a:t>双工</a:t>
            </a:r>
            <a:r>
              <a:rPr lang="en-US" altLang="zh-CN" sz="1800" b="1" dirty="0" smtClean="0">
                <a:latin typeface="+mn-lt"/>
              </a:rPr>
              <a:t> </a:t>
            </a:r>
            <a:r>
              <a:rPr lang="zh-CN" altLang="zh-CN" b="1" u="sng" dirty="0" smtClean="0"/>
              <a:t>同步</a:t>
            </a:r>
            <a:r>
              <a:rPr lang="zh-CN" altLang="zh-CN" b="1" u="sng" dirty="0"/>
              <a:t>串行</a:t>
            </a:r>
            <a:r>
              <a:rPr lang="zh-CN" altLang="zh-CN" b="1" dirty="0" smtClean="0"/>
              <a:t>总线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en-US" altLang="zh-CN" sz="1800" b="1" dirty="0" smtClean="0"/>
              <a:t>                                               (</a:t>
            </a:r>
            <a:r>
              <a:rPr lang="zh-CN" altLang="en-US" sz="1800" b="1" dirty="0"/>
              <a:t>同时双向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多个字节</a:t>
            </a:r>
            <a:r>
              <a:rPr lang="en-US" altLang="zh-CN" sz="1800" b="1" dirty="0"/>
              <a:t>)</a:t>
            </a:r>
          </a:p>
        </p:txBody>
      </p:sp>
      <p:sp>
        <p:nvSpPr>
          <p:cNvPr id="319" name="Text Box 71"/>
          <p:cNvSpPr txBox="1">
            <a:spLocks noChangeArrowheads="1"/>
          </p:cNvSpPr>
          <p:nvPr/>
        </p:nvSpPr>
        <p:spPr bwMode="auto">
          <a:xfrm>
            <a:off x="2339752" y="4437112"/>
            <a:ext cx="55446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每个方向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位</a:t>
            </a:r>
            <a:r>
              <a:rPr lang="zh-CN" altLang="en-US" b="1" dirty="0"/>
              <a:t>信号线</a:t>
            </a:r>
            <a:r>
              <a:rPr lang="en-US" altLang="zh-CN" sz="2000" b="1" dirty="0" smtClean="0"/>
              <a:t>(16b</a:t>
            </a:r>
            <a:r>
              <a:rPr lang="zh-CN" altLang="en-US" sz="2000" b="1" dirty="0" smtClean="0"/>
              <a:t>数据＋</a:t>
            </a:r>
            <a:r>
              <a:rPr lang="en-US" altLang="zh-CN" sz="2000" b="1" dirty="0" smtClean="0"/>
              <a:t>4b</a:t>
            </a:r>
            <a:r>
              <a:rPr lang="zh-CN" altLang="en-US" sz="2000" b="1" dirty="0" smtClean="0"/>
              <a:t>其他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信号采用</a:t>
            </a:r>
            <a:r>
              <a:rPr lang="zh-CN" altLang="en-US" b="1" u="sng" dirty="0" smtClean="0"/>
              <a:t>同步</a:t>
            </a:r>
            <a:r>
              <a:rPr lang="zh-CN" altLang="en-US" b="1" dirty="0" smtClean="0"/>
              <a:t>方式定时、</a:t>
            </a:r>
            <a:r>
              <a:rPr lang="zh-CN" altLang="en-US" b="1" u="sng" dirty="0" smtClean="0"/>
              <a:t>差分</a:t>
            </a:r>
            <a:r>
              <a:rPr lang="zh-CN" altLang="en-US" b="1" dirty="0" smtClean="0"/>
              <a:t>方式表示</a:t>
            </a:r>
          </a:p>
        </p:txBody>
      </p:sp>
      <p:sp>
        <p:nvSpPr>
          <p:cNvPr id="320" name="Text Box 71"/>
          <p:cNvSpPr txBox="1">
            <a:spLocks noChangeArrowheads="1"/>
          </p:cNvSpPr>
          <p:nvPr/>
        </p:nvSpPr>
        <p:spPr bwMode="auto">
          <a:xfrm>
            <a:off x="2627784" y="5373216"/>
            <a:ext cx="633695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50" dirty="0" smtClean="0"/>
              <a:t>每帧有</a:t>
            </a:r>
            <a:r>
              <a:rPr lang="en-US" altLang="zh-CN" b="1" spc="-50" dirty="0" smtClean="0"/>
              <a:t>80</a:t>
            </a:r>
            <a:r>
              <a:rPr lang="zh-CN" altLang="en-US" b="1" spc="-50" dirty="0" smtClean="0"/>
              <a:t>位信息，传送需</a:t>
            </a:r>
            <a:r>
              <a:rPr lang="en-US" altLang="zh-CN" b="1" spc="-50" dirty="0" smtClean="0"/>
              <a:t>2</a:t>
            </a:r>
            <a:r>
              <a:rPr lang="zh-CN" altLang="en-US" b="1" spc="-50" dirty="0" smtClean="0"/>
              <a:t>个时钟周期</a:t>
            </a:r>
            <a:r>
              <a:rPr lang="en-US" altLang="zh-CN" sz="2000" b="1" spc="-50" dirty="0" smtClean="0"/>
              <a:t>(2</a:t>
            </a:r>
            <a:r>
              <a:rPr lang="zh-CN" altLang="en-US" sz="2000" b="1" spc="-50" dirty="0" smtClean="0"/>
              <a:t>次</a:t>
            </a:r>
            <a:r>
              <a:rPr lang="en-US" altLang="zh-CN" sz="2000" b="1" spc="-50" dirty="0" smtClean="0"/>
              <a:t>/CLK)</a:t>
            </a:r>
            <a:endParaRPr lang="zh-CN" altLang="en-US" sz="2000" b="1" spc="-50" dirty="0" smtClean="0"/>
          </a:p>
        </p:txBody>
      </p:sp>
      <p:sp>
        <p:nvSpPr>
          <p:cNvPr id="327" name="Text Box 71"/>
          <p:cNvSpPr txBox="1">
            <a:spLocks noChangeArrowheads="1"/>
          </p:cNvSpPr>
          <p:nvPr/>
        </p:nvSpPr>
        <p:spPr bwMode="auto">
          <a:xfrm>
            <a:off x="2627784" y="5805264"/>
            <a:ext cx="648072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spc="-100" dirty="0" smtClean="0">
                <a:latin typeface="+mn-lt"/>
                <a:ea typeface="+mn-ea"/>
              </a:rPr>
              <a:t>f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3.2GHz</a:t>
            </a:r>
            <a:r>
              <a:rPr lang="zh-CN" altLang="en-US" sz="2200" b="1" spc="-100" dirty="0" smtClean="0"/>
              <a:t>时，</a:t>
            </a:r>
            <a:r>
              <a:rPr lang="en-US" altLang="zh-CN" sz="2200" i="1" spc="-100" dirty="0" smtClean="0">
                <a:latin typeface="+mn-lt"/>
                <a:ea typeface="+mn-ea"/>
              </a:rPr>
              <a:t>B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[16b×(3.2GHz/0.5)]×2</a:t>
            </a:r>
            <a:r>
              <a:rPr lang="zh-CN" altLang="en-US" sz="2200" b="1" spc="-100" dirty="0" smtClean="0"/>
              <a:t>＝</a:t>
            </a:r>
            <a:r>
              <a:rPr lang="en-US" altLang="zh-CN" sz="2200" b="1" spc="-100" dirty="0" smtClean="0"/>
              <a:t>25.6GB/s</a:t>
            </a:r>
            <a:endParaRPr lang="zh-CN" altLang="en-US" sz="2200" b="1" spc="-1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6084168" y="504634"/>
            <a:ext cx="2520280" cy="836134"/>
            <a:chOff x="5580112" y="504634"/>
            <a:chExt cx="2520280" cy="836134"/>
          </a:xfrm>
        </p:grpSpPr>
        <p:cxnSp>
          <p:nvCxnSpPr>
            <p:cNvPr id="206" name="直接箭头连接符 205"/>
            <p:cNvCxnSpPr/>
            <p:nvPr/>
          </p:nvCxnSpPr>
          <p:spPr bwMode="auto">
            <a:xfrm flipV="1">
              <a:off x="8100392" y="1164121"/>
              <a:ext cx="0" cy="17664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5580112" y="1184052"/>
              <a:ext cx="2520280" cy="156716"/>
            </a:xfrm>
            <a:prstGeom prst="bentConnector3">
              <a:avLst>
                <a:gd name="adj1" fmla="val -139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5580112" y="705235"/>
              <a:ext cx="227881" cy="1766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6" name="Text Box 223"/>
            <p:cNvSpPr txBox="1">
              <a:spLocks noChangeArrowheads="1"/>
            </p:cNvSpPr>
            <p:nvPr/>
          </p:nvSpPr>
          <p:spPr bwMode="auto">
            <a:xfrm>
              <a:off x="5842248" y="504634"/>
              <a:ext cx="1610072" cy="28892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限制了</a:t>
              </a:r>
              <a:r>
                <a:rPr lang="en-US" altLang="zh-CN" sz="1800" b="1" dirty="0" smtClean="0"/>
                <a:t>CLK</a:t>
              </a:r>
              <a:r>
                <a:rPr lang="zh-CN" altLang="en-US" sz="1800" b="1" dirty="0" smtClean="0"/>
                <a:t>频率</a:t>
              </a:r>
              <a:endParaRPr lang="zh-CN" altLang="en-US" sz="1800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7878" y="1700808"/>
            <a:ext cx="3960466" cy="2984960"/>
            <a:chOff x="3707878" y="1700808"/>
            <a:chExt cx="3960466" cy="2984960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5508352" y="1700808"/>
              <a:ext cx="2159992" cy="298496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3707878" y="1700808"/>
              <a:ext cx="3240386" cy="100811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1907653" y="3284984"/>
            <a:ext cx="3600451" cy="1151557"/>
            <a:chOff x="1907653" y="3356992"/>
            <a:chExt cx="3600451" cy="1151557"/>
          </a:xfrm>
        </p:grpSpPr>
        <p:sp>
          <p:nvSpPr>
            <p:cNvPr id="223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224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225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26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3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9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6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50" name="直接箭头连接符 24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0" name="直接箭头连接符 269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1" name="直接箭头连接符 270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3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PCI</a:t>
              </a:r>
              <a:endParaRPr lang="en-US" altLang="zh-CN" sz="1800" dirty="0"/>
            </a:p>
          </p:txBody>
        </p:sp>
        <p:cxnSp>
          <p:nvCxnSpPr>
            <p:cNvPr id="285" name="直接箭头连接符 284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20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3" name="线形标注 2 52"/>
          <p:cNvSpPr/>
          <p:nvPr/>
        </p:nvSpPr>
        <p:spPr bwMode="auto">
          <a:xfrm>
            <a:off x="6660232" y="4149080"/>
            <a:ext cx="1800200" cy="293554"/>
          </a:xfrm>
          <a:prstGeom prst="borderCallout2">
            <a:avLst>
              <a:gd name="adj1" fmla="val 48302"/>
              <a:gd name="adj2" fmla="val -34"/>
              <a:gd name="adj3" fmla="val 48987"/>
              <a:gd name="adj4" fmla="val -9170"/>
              <a:gd name="adj5" fmla="val -35970"/>
              <a:gd name="adj6" fmla="val -35004"/>
            </a:avLst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 smtClean="0"/>
              <a:t>收齐后才算完成</a:t>
            </a:r>
            <a:endParaRPr lang="zh-CN" altLang="en-US" sz="1800" b="1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71328" y="4442336"/>
            <a:ext cx="18004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信号线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传送方式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总线带宽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0" grpId="0"/>
      <p:bldP spid="221" grpId="0"/>
      <p:bldP spid="319" grpId="0"/>
      <p:bldP spid="320" grpId="0"/>
      <p:bldP spid="327" grpId="0"/>
      <p:bldP spid="53" grpId="0" animBg="1"/>
      <p:bldP spid="53" grpId="1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6064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 smtClean="0"/>
              <a:t>§6.4  </a:t>
            </a:r>
            <a:r>
              <a:rPr lang="zh-CN" altLang="en-US" sz="32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总线结构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不考，了解概念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单总线结构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</a:t>
            </a:r>
            <a:r>
              <a:rPr lang="zh-CN" altLang="en-US" b="1" dirty="0"/>
              <a:t>、</a:t>
            </a:r>
            <a:r>
              <a:rPr lang="zh-CN" altLang="en-US" b="1" dirty="0" smtClean="0"/>
              <a:t>外设通过一</a:t>
            </a:r>
            <a:r>
              <a:rPr lang="zh-CN" altLang="en-US" b="1" dirty="0"/>
              <a:t>条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互连</a:t>
            </a:r>
            <a:r>
              <a:rPr lang="zh-CN" altLang="en-US" b="1" dirty="0" smtClean="0"/>
              <a:t>的结构</a:t>
            </a:r>
            <a:endParaRPr lang="zh-CN" altLang="en-US" b="1" dirty="0"/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3920047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系统总线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、主存等主要部件的</a:t>
            </a:r>
            <a:r>
              <a:rPr lang="zh-CN" altLang="en-US" b="1" dirty="0"/>
              <a:t>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179388" y="4365104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单总线</a:t>
            </a:r>
            <a:r>
              <a:rPr lang="zh-CN" altLang="en-US" b="1" dirty="0" smtClean="0">
                <a:solidFill>
                  <a:srgbClr val="C00000"/>
                </a:solidFill>
              </a:rPr>
              <a:t>结构的特征：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 smtClean="0"/>
              <a:t>较强</a:t>
            </a:r>
            <a:endParaRPr lang="zh-CN" altLang="en-US" b="1" dirty="0"/>
          </a:p>
          <a:p>
            <a:pPr marL="1698625" indent="-1698625"/>
            <a:r>
              <a:rPr lang="zh-CN" altLang="en-US" b="1" dirty="0"/>
              <a:t>    </a:t>
            </a:r>
            <a:r>
              <a:rPr lang="zh-CN" altLang="en-US" b="1" dirty="0" smtClean="0"/>
              <a:t>                 </a:t>
            </a:r>
            <a:r>
              <a:rPr lang="zh-CN" altLang="en-US" b="1" dirty="0"/>
              <a:t>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时钟频率＝</a:t>
            </a:r>
            <a:r>
              <a:rPr lang="en-US" altLang="zh-CN" sz="2000" b="1" dirty="0"/>
              <a:t>min</a:t>
            </a: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部件速度</a:t>
            </a:r>
            <a:r>
              <a:rPr lang="en-US" altLang="zh-CN" sz="2000" b="1" dirty="0" smtClean="0"/>
              <a:t>})</a:t>
            </a:r>
            <a:endParaRPr lang="en-US" altLang="zh-CN" sz="2000" b="1" dirty="0"/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417341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如</a:t>
              </a: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键盘接口</a:t>
              </a:r>
              <a:endParaRPr lang="zh-CN" altLang="en-US" sz="1800" b="1" dirty="0"/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键盘</a:t>
              </a:r>
              <a:endParaRPr lang="zh-CN" altLang="en-US" sz="1800" b="1" dirty="0"/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扩展卡</a:t>
              </a:r>
              <a:endParaRPr lang="zh-CN" altLang="en-US" sz="1800" b="1" dirty="0"/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179512" y="5320457"/>
            <a:ext cx="8785225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提高传输性能的方法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增加传输并行性、提高总线带宽</a:t>
            </a:r>
            <a:endParaRPr lang="en-US" altLang="zh-CN" b="1" dirty="0" smtClean="0"/>
          </a:p>
          <a:p>
            <a:pPr>
              <a:lnSpc>
                <a:spcPct val="105000"/>
              </a:lnSpc>
            </a:pPr>
            <a:r>
              <a:rPr lang="en-US" altLang="zh-CN" sz="1800" b="1" dirty="0" smtClean="0"/>
              <a:t>                                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[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])  (</a:t>
            </a:r>
            <a:r>
              <a:rPr lang="zh-CN" altLang="en-US" sz="1800" b="1" dirty="0" smtClean="0"/>
              <a:t>多总线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集成电路</a:t>
            </a:r>
            <a:r>
              <a:rPr lang="en-US" altLang="zh-CN" sz="18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64" grpId="0" animBg="1"/>
      <p:bldP spid="136414" grpId="0"/>
      <p:bldP spid="136500" grpId="0"/>
      <p:bldP spid="136502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8" y="7275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*以</a:t>
            </a: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BIU</a:t>
            </a:r>
            <a:r>
              <a:rPr lang="zh-CN" altLang="en-US" b="1" dirty="0"/>
              <a:t>互连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</a:rPr>
              <a:t>MEM</a:t>
            </a:r>
            <a:r>
              <a:rPr lang="zh-CN" altLang="en-US" b="1" dirty="0" smtClean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 smtClean="0"/>
              <a:t>通过总线桥互连</a:t>
            </a:r>
            <a:endParaRPr lang="zh-CN" altLang="en-US" sz="2200" b="1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1700808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后端总线</a:t>
              </a:r>
              <a:endParaRPr lang="zh-CN" altLang="en-US" sz="1600" b="1" dirty="0"/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芯片</a:t>
              </a:r>
              <a:endParaRPr lang="zh-CN" altLang="en-US" sz="1600" b="1" dirty="0"/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 smtClean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3851920" y="1776298"/>
            <a:ext cx="5220072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优点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2000" b="1" dirty="0" smtClean="0"/>
              <a:t>(</a:t>
            </a:r>
            <a:r>
              <a:rPr lang="zh-CN" altLang="en-US" sz="2000" b="1" u="sng" dirty="0" smtClean="0"/>
              <a:t>同时</a:t>
            </a:r>
            <a:r>
              <a:rPr lang="zh-CN" altLang="en-US" sz="2000" b="1" dirty="0" smtClean="0"/>
              <a:t>访问、两种速度</a:t>
            </a:r>
            <a:r>
              <a:rPr lang="en-US" altLang="zh-CN" sz="2000" b="1" dirty="0" smtClean="0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 smtClean="0"/>
              <a:t>                        </a:t>
            </a:r>
            <a:r>
              <a:rPr lang="zh-CN" altLang="en-US" sz="1800" dirty="0" smtClean="0"/>
              <a:t>└</a:t>
            </a:r>
            <a:r>
              <a:rPr lang="zh-CN" altLang="en-US" sz="1800" b="1" dirty="0" smtClean="0"/>
              <a:t>非并行通信</a:t>
            </a:r>
            <a:endParaRPr lang="en-US" altLang="zh-CN" sz="1800" b="1" dirty="0" smtClean="0"/>
          </a:p>
          <a:p>
            <a:pPr>
              <a:lnSpc>
                <a:spcPct val="145000"/>
              </a:lnSpc>
            </a:pPr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两组总线接口，仅适于</a:t>
            </a:r>
            <a:r>
              <a:rPr lang="en-US" altLang="zh-CN" b="1" dirty="0" smtClean="0"/>
              <a:t>CPU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7544" y="3861048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r>
                <a:rPr lang="en-US" altLang="zh-CN" sz="1600" b="1" dirty="0" smtClean="0"/>
                <a:t>(CPU-</a:t>
              </a:r>
              <a:r>
                <a:rPr lang="zh-CN" altLang="en-US" sz="1600" b="1" dirty="0" smtClean="0"/>
                <a:t>主存总线</a:t>
              </a:r>
              <a:r>
                <a:rPr lang="en-US" altLang="zh-CN" sz="1600" b="1" dirty="0" smtClean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zh-CN" altLang="en-US" sz="1600" b="1" dirty="0"/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网卡</a:t>
              </a:r>
              <a:endParaRPr lang="zh-CN" altLang="en-US" sz="1800" b="1" dirty="0"/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3923928" y="3897153"/>
            <a:ext cx="504068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优</a:t>
            </a:r>
            <a:r>
              <a:rPr lang="zh-CN" altLang="en-US" b="1" dirty="0" smtClean="0">
                <a:solidFill>
                  <a:schemeClr val="accent2"/>
                </a:solidFill>
              </a:rPr>
              <a:t>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传输速率高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设备与总线匹配</a:t>
            </a:r>
            <a:r>
              <a:rPr lang="en-US" altLang="zh-CN" sz="1800" b="1" dirty="0" smtClean="0"/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      </a:t>
            </a:r>
            <a:r>
              <a:rPr lang="zh-CN" altLang="en-US" b="1" dirty="0" smtClean="0"/>
              <a:t>适于所有主设备，接口通用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缺点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无法并行通信</a:t>
            </a:r>
            <a:r>
              <a:rPr lang="en-US" altLang="zh-CN" sz="2000" b="1" dirty="0" smtClean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179388" y="5437673"/>
            <a:ext cx="871309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桥功能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①</a:t>
            </a:r>
            <a:r>
              <a:rPr lang="zh-CN" altLang="en-US" b="1" u="sng" dirty="0"/>
              <a:t>所管辖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 smtClean="0"/>
              <a:t>仲裁器、</a:t>
            </a:r>
            <a:r>
              <a:rPr lang="zh-CN" altLang="en-US" sz="1800" b="1" dirty="0"/>
              <a:t>操作中转</a:t>
            </a:r>
            <a:r>
              <a:rPr lang="en-US" altLang="zh-CN" sz="1800" b="1" dirty="0" smtClean="0"/>
              <a:t>)</a:t>
            </a:r>
          </a:p>
          <a:p>
            <a:pPr marL="1698625" indent="-1698625"/>
            <a:r>
              <a:rPr lang="zh-CN" altLang="en-US" b="1" dirty="0" smtClean="0"/>
              <a:t>                 ②</a:t>
            </a:r>
            <a:r>
              <a:rPr lang="zh-CN" altLang="en-US" b="1" u="sng" dirty="0"/>
              <a:t>所</a:t>
            </a:r>
            <a:r>
              <a:rPr lang="zh-CN" altLang="en-US" b="1" u="sng" dirty="0" smtClean="0"/>
              <a:t>连接</a:t>
            </a:r>
            <a:r>
              <a:rPr lang="zh-CN" altLang="en-US" b="1" dirty="0" smtClean="0"/>
              <a:t>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主</a:t>
            </a:r>
            <a:r>
              <a:rPr lang="en-US" altLang="zh-CN" b="1" dirty="0" smtClean="0">
                <a:solidFill>
                  <a:srgbClr val="990099"/>
                </a:solidFill>
              </a:rPr>
              <a:t>/</a:t>
            </a:r>
            <a:r>
              <a:rPr lang="zh-CN" altLang="en-US" b="1" dirty="0" smtClean="0">
                <a:solidFill>
                  <a:srgbClr val="990099"/>
                </a:solidFill>
              </a:rPr>
              <a:t>从设备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 smtClean="0"/>
              <a:t>响应总线操作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74" grpId="0"/>
      <p:bldP spid="105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332656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*总线命名方法：</a:t>
            </a:r>
            <a:r>
              <a:rPr lang="zh-CN" altLang="en-US" b="1" dirty="0" smtClean="0"/>
              <a:t>可以按应用功能、按总线标准，不统一</a:t>
            </a:r>
            <a:endParaRPr lang="en-US" altLang="zh-CN" b="1" dirty="0" smtClean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79512" y="2865710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按总线标准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PCI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ISA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AGP</a:t>
            </a:r>
            <a:r>
              <a:rPr lang="zh-CN" altLang="en-US" b="1" dirty="0" smtClean="0"/>
              <a:t>总线</a:t>
            </a:r>
            <a:r>
              <a:rPr lang="zh-CN" altLang="en-US" b="1" dirty="0"/>
              <a:t>等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PCI Express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QPI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InfiniBand</a:t>
            </a:r>
            <a:r>
              <a:rPr lang="zh-CN" altLang="en-US" b="1" dirty="0" smtClean="0"/>
              <a:t>总线等，</a:t>
            </a:r>
            <a:endParaRPr lang="en-US" altLang="zh-CN" b="1" dirty="0" smtClean="0"/>
          </a:p>
          <a:p>
            <a:pPr marL="1698625" indent="-1698625"/>
            <a:r>
              <a:rPr lang="en-US" altLang="zh-CN" b="1" dirty="0"/>
              <a:t> </a:t>
            </a:r>
            <a:r>
              <a:rPr lang="en-US" altLang="zh-CN" b="1" dirty="0" smtClean="0"/>
              <a:t>                USB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SCSI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IEEE1394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CAN</a:t>
            </a:r>
            <a:r>
              <a:rPr lang="zh-CN" altLang="en-US" b="1" dirty="0" smtClean="0"/>
              <a:t>总线等</a:t>
            </a:r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179512" y="836712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 smtClean="0">
                <a:solidFill>
                  <a:schemeClr val="accent2"/>
                </a:solidFill>
              </a:rPr>
              <a:t>     按应用功能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HOST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总线，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总线、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1412364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MEM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r>
                <a:rPr lang="en-US" altLang="zh-CN" sz="1800" b="1" dirty="0" smtClean="0"/>
                <a:t>(CPU-</a:t>
              </a:r>
              <a:r>
                <a:rPr lang="zh-CN" altLang="en-US" sz="1800" b="1" dirty="0" smtClean="0"/>
                <a:t>主存总线、前端总线</a:t>
              </a:r>
              <a:r>
                <a:rPr lang="en-US" altLang="zh-CN" sz="1800" b="1" dirty="0" smtClean="0"/>
                <a:t>FSB</a:t>
              </a:r>
              <a:r>
                <a:rPr lang="zh-CN" altLang="en-US" sz="1800" b="1" dirty="0" smtClean="0"/>
                <a:t>、主机总线</a:t>
              </a:r>
              <a:r>
                <a:rPr lang="en-US" altLang="zh-CN" sz="1800" b="1" dirty="0" smtClean="0"/>
                <a:t>)</a:t>
              </a:r>
              <a:endParaRPr lang="en-US" altLang="zh-CN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CPU1</a:t>
              </a:r>
              <a:endParaRPr lang="en-US" altLang="zh-CN" sz="1800" b="1" dirty="0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IO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CPU0</a:t>
              </a:r>
              <a:endParaRPr lang="en-US" altLang="zh-CN" sz="18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79388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思考：</a:t>
            </a:r>
            <a:r>
              <a:rPr lang="en-US" altLang="zh-CN" b="1" dirty="0" smtClean="0"/>
              <a:t>USB</a:t>
            </a:r>
            <a:r>
              <a:rPr lang="zh-CN" altLang="en-US" b="1" dirty="0" smtClean="0"/>
              <a:t>总线有几根数据信号线？是串行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并行总线？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zh-CN" altLang="en-US" b="1" dirty="0" smtClean="0"/>
              <a:t>信号电平的表示方法？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</a:t>
            </a:r>
            <a:r>
              <a:rPr lang="en-US" altLang="zh-CN" b="1" dirty="0" smtClean="0">
                <a:solidFill>
                  <a:srgbClr val="FF3399"/>
                </a:solidFill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</a:rPr>
              <a:t>多总线</a:t>
            </a:r>
            <a:r>
              <a:rPr lang="zh-CN" altLang="en-US" b="1" dirty="0">
                <a:solidFill>
                  <a:srgbClr val="FF3399"/>
                </a:solidFill>
              </a:rPr>
              <a:t>结构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  *三总线结构：</a:t>
            </a:r>
            <a:r>
              <a:rPr lang="zh-CN" altLang="en-US" b="1" dirty="0"/>
              <a:t>有</a:t>
            </a:r>
            <a:r>
              <a:rPr lang="zh-CN" altLang="en-US" b="1" dirty="0" smtClean="0"/>
              <a:t>细分设备速度、连接多个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endParaRPr lang="en-US" altLang="zh-CN" sz="1800" b="1" dirty="0"/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并口</a:t>
              </a:r>
              <a:endParaRPr lang="zh-CN" altLang="en-US" sz="1800" b="1" dirty="0"/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串口</a:t>
              </a:r>
              <a:endParaRPr lang="zh-CN" altLang="en-US" sz="1800" b="1" dirty="0"/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视频卡</a:t>
              </a:r>
              <a:endParaRPr lang="zh-CN" altLang="en-US" sz="1800" b="1" dirty="0"/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AGP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</a:t>
              </a:r>
              <a:r>
                <a:rPr lang="zh-CN" altLang="en-US" sz="1800" b="1" dirty="0" smtClean="0"/>
                <a:t>卡</a:t>
              </a:r>
              <a:endParaRPr lang="zh-CN" altLang="en-US" sz="1800" b="1" dirty="0"/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</a:t>
              </a:r>
              <a:r>
                <a:rPr lang="zh-CN" altLang="en-US" sz="1800" b="1" dirty="0" smtClean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ISA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ISA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CPU0</a:t>
              </a:r>
              <a:endParaRPr lang="en-US" altLang="zh-CN" sz="1600" b="1" dirty="0"/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并口</a:t>
              </a:r>
              <a:endParaRPr lang="zh-CN" altLang="en-US" sz="1600" b="1" dirty="0"/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/>
                <a:t>串口</a:t>
              </a:r>
              <a:endParaRPr lang="zh-CN" altLang="en-US" sz="1600" b="1" dirty="0"/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</a:t>
              </a:r>
              <a:r>
                <a:rPr lang="zh-CN" altLang="en-US" sz="1600" b="1" dirty="0" smtClean="0"/>
                <a:t>卡</a:t>
              </a:r>
              <a:endParaRPr lang="zh-CN" altLang="en-US" sz="1600" b="1" dirty="0"/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I/O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CPU1</a:t>
              </a:r>
              <a:endParaRPr lang="en-US" altLang="zh-CN" sz="1600" b="1" dirty="0"/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Cache</a:t>
              </a:r>
              <a:endParaRPr lang="en-US" altLang="zh-CN" sz="1600" b="1" dirty="0"/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 smtClean="0"/>
              <a:t>集成电路技术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提高带宽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、网络技术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并行通信</a:t>
            </a:r>
            <a:r>
              <a:rPr lang="en-US" altLang="zh-CN" sz="1800" b="1" dirty="0" smtClean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开关矩阵</a:t>
              </a:r>
              <a:endParaRPr lang="zh-CN" altLang="en-US" sz="1800" b="1" dirty="0"/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APG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主存</a:t>
              </a:r>
              <a:endParaRPr lang="en-US" altLang="zh-CN" sz="1800" b="1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Hub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CPU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323528" y="3861048"/>
            <a:ext cx="5760640" cy="2449165"/>
            <a:chOff x="539552" y="3861048"/>
            <a:chExt cx="5760640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CPU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</a:t>
              </a:r>
              <a:r>
                <a:rPr lang="zh-CN" altLang="en-US" sz="1800" b="1" dirty="0" smtClean="0"/>
                <a:t>桥</a:t>
              </a:r>
              <a:r>
                <a:rPr lang="en-US" altLang="zh-CN" sz="1800" b="1" dirty="0" smtClean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PCI Express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539552" y="534176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LAN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539552" y="594838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>
              <a:off x="1724397" y="5486230"/>
              <a:ext cx="3948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4"/>
              <a:ext cx="394868" cy="2900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固件</a:t>
              </a:r>
              <a:endParaRPr lang="zh-CN" altLang="en-US" sz="1800" b="1" dirty="0"/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/>
                <a:t>MEM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716090" y="5876379"/>
              <a:ext cx="158410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通用</a:t>
              </a: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连接器</a:t>
              </a:r>
              <a:endParaRPr lang="zh-CN" altLang="en-US" sz="1800" b="1" dirty="0"/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26014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中断请求线</a:t>
              </a:r>
              <a:endParaRPr lang="zh-CN" altLang="en-US" sz="1800" b="1" dirty="0"/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3256"/>
              <a:ext cx="1586680" cy="2875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AGP</a:t>
              </a:r>
              <a:r>
                <a:rPr lang="zh-CN" altLang="en-US" sz="1800" b="1" dirty="0" smtClean="0"/>
                <a:t>插槽</a:t>
              </a:r>
              <a:endParaRPr lang="zh-CN" altLang="en-US" sz="1800" b="1" dirty="0"/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200" b="1" dirty="0"/>
              <a:t>§6.1  </a:t>
            </a:r>
            <a:r>
              <a:rPr lang="zh-CN" altLang="en-US" sz="32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*部件</a:t>
            </a:r>
            <a:r>
              <a:rPr lang="zh-CN" altLang="en-US" b="1" dirty="0">
                <a:solidFill>
                  <a:srgbClr val="C00000"/>
                </a:solidFill>
              </a:rPr>
              <a:t>的连接方式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分散连接、总线连接</a:t>
            </a:r>
            <a:endParaRPr lang="zh-CN" altLang="en-US" b="1" dirty="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79388" y="2758430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分散连接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通信性能好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同时通信</a:t>
            </a:r>
            <a:r>
              <a:rPr lang="en-US" altLang="zh-CN" sz="2000" b="1" dirty="0"/>
              <a:t>)</a:t>
            </a:r>
            <a:r>
              <a:rPr lang="zh-CN" altLang="en-US" b="1" dirty="0"/>
              <a:t>，可扩展性</a:t>
            </a:r>
            <a:r>
              <a:rPr lang="zh-CN" altLang="en-US" b="1" dirty="0" smtClean="0"/>
              <a:t>差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引脚固定</a:t>
            </a:r>
            <a:r>
              <a:rPr lang="en-US" altLang="zh-CN" sz="1800" b="1" dirty="0" smtClean="0"/>
              <a:t>)</a:t>
            </a:r>
            <a:endParaRPr lang="zh-CN" altLang="en-US" b="1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 ☆总线</a:t>
            </a:r>
            <a:r>
              <a:rPr lang="zh-CN" altLang="en-US" b="1" dirty="0">
                <a:solidFill>
                  <a:schemeClr val="accent2"/>
                </a:solidFill>
              </a:rPr>
              <a:t>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</a:rPr>
              <a:t>可扩展性</a:t>
            </a:r>
            <a:r>
              <a:rPr lang="zh-CN" altLang="en-US" b="1" dirty="0"/>
              <a:t>好，通信性能</a:t>
            </a:r>
            <a:r>
              <a:rPr lang="zh-CN" altLang="en-US" b="1" u="sng" dirty="0">
                <a:solidFill>
                  <a:srgbClr val="990099"/>
                </a:solidFill>
              </a:rPr>
              <a:t>略</a:t>
            </a:r>
            <a:r>
              <a:rPr lang="zh-CN" altLang="en-US" b="1" dirty="0"/>
              <a:t>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分时通信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</a:t>
            </a:r>
            <a:r>
              <a:rPr lang="en-US" altLang="zh-CN" sz="1800" b="1" dirty="0" smtClean="0"/>
              <a:t>                         └→</a:t>
            </a:r>
            <a:r>
              <a:rPr lang="zh-CN" altLang="en-US" sz="1800" b="1" dirty="0"/>
              <a:t>同时</a:t>
            </a:r>
            <a:r>
              <a:rPr lang="zh-CN" altLang="en-US" sz="1800" b="1" dirty="0" smtClean="0"/>
              <a:t>通信的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概率</a:t>
            </a:r>
            <a:r>
              <a:rPr lang="zh-CN" altLang="en-US" sz="1800" b="1" dirty="0">
                <a:solidFill>
                  <a:srgbClr val="990099"/>
                </a:solidFill>
              </a:rPr>
              <a:t>较</a:t>
            </a:r>
            <a:r>
              <a:rPr lang="zh-CN" altLang="en-US" sz="1800" b="1" dirty="0" smtClean="0">
                <a:solidFill>
                  <a:srgbClr val="990099"/>
                </a:solidFill>
              </a:rPr>
              <a:t>低</a:t>
            </a:r>
            <a:endParaRPr lang="zh-CN" altLang="en-US" sz="1800" b="1" dirty="0">
              <a:solidFill>
                <a:srgbClr val="990099"/>
              </a:solidFill>
            </a:endParaRP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4005064"/>
            <a:ext cx="8785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*总线：</a:t>
            </a:r>
            <a:r>
              <a:rPr lang="zh-CN" altLang="en-US" b="1" dirty="0" smtClean="0"/>
              <a:t>连接多个</a:t>
            </a:r>
            <a:r>
              <a:rPr lang="zh-CN" altLang="en-US" b="1" dirty="0" smtClean="0">
                <a:latin typeface="+mn-ea"/>
                <a:ea typeface="+mn-ea"/>
              </a:rPr>
              <a:t>设备</a:t>
            </a:r>
            <a:r>
              <a:rPr lang="zh-CN" altLang="en-US" b="1" dirty="0" smtClean="0">
                <a:latin typeface="Times New Roman" pitchFamily="18" charset="0"/>
              </a:rPr>
              <a:t>用于</a:t>
            </a:r>
            <a:r>
              <a:rPr lang="zh-CN" alt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信息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</a:t>
            </a:r>
            <a:r>
              <a:rPr lang="zh-CN" altLang="en-US" b="1" u="sng" dirty="0" smtClean="0">
                <a:solidFill>
                  <a:srgbClr val="990099"/>
                </a:solidFill>
                <a:latin typeface="Times New Roman" pitchFamily="18" charset="0"/>
              </a:rPr>
              <a:t>线</a:t>
            </a:r>
            <a:endParaRPr lang="en-US" altLang="zh-CN" b="1" u="sng" dirty="0" smtClean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 smtClean="0"/>
              <a:t>                        同时只能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一</a:t>
            </a:r>
            <a:r>
              <a:rPr lang="zh-CN" altLang="en-US" sz="2000" b="1" u="sng" dirty="0">
                <a:solidFill>
                  <a:srgbClr val="FF3399"/>
                </a:solidFill>
              </a:rPr>
              <a:t>个设备</a:t>
            </a:r>
            <a:r>
              <a:rPr lang="zh-CN" altLang="en-US" sz="2000" b="1" u="sng" dirty="0" smtClean="0">
                <a:solidFill>
                  <a:srgbClr val="FF3399"/>
                </a:solidFill>
              </a:rPr>
              <a:t>发送</a:t>
            </a:r>
            <a:r>
              <a:rPr lang="zh-CN" altLang="en-US" sz="2000" b="1" dirty="0" smtClean="0"/>
              <a:t>信息←</a:t>
            </a:r>
            <a:r>
              <a:rPr lang="zh-CN" altLang="en-US" sz="2000" dirty="0" smtClean="0"/>
              <a:t>┘</a:t>
            </a:r>
            <a:endParaRPr lang="en-US" altLang="zh-CN" sz="2000" dirty="0" smtClean="0"/>
          </a:p>
          <a:p>
            <a:pPr>
              <a:lnSpc>
                <a:spcPct val="105000"/>
              </a:lnSpc>
            </a:pPr>
            <a:r>
              <a:rPr lang="zh-CN" altLang="en-US" sz="2000" b="1" dirty="0" smtClean="0"/>
              <a:t>                                  </a:t>
            </a:r>
            <a:r>
              <a:rPr lang="zh-CN" altLang="en-US" sz="2000" dirty="0" smtClean="0"/>
              <a:t>└</a:t>
            </a:r>
            <a:r>
              <a:rPr lang="zh-CN" altLang="en-US" sz="2000" b="1" dirty="0" smtClean="0"/>
              <a:t>→各设备出端</a:t>
            </a:r>
            <a:r>
              <a:rPr lang="zh-CN" altLang="en-US" sz="2000" b="1" dirty="0" smtClean="0">
                <a:solidFill>
                  <a:srgbClr val="990099"/>
                </a:solidFill>
              </a:rPr>
              <a:t>通过三态门</a:t>
            </a:r>
            <a:r>
              <a:rPr lang="zh-CN" altLang="en-US" sz="2000" b="1" dirty="0" smtClean="0"/>
              <a:t>连接总线</a:t>
            </a:r>
            <a:endParaRPr lang="en-US" altLang="zh-CN" sz="2000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01763" y="1556792"/>
            <a:ext cx="6626225" cy="1152526"/>
            <a:chOff x="1401763" y="1628800"/>
            <a:chExt cx="6626225" cy="1152526"/>
          </a:xfrm>
        </p:grpSpPr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5073651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6875463" y="2420963"/>
              <a:ext cx="1152525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6299201" y="2421087"/>
              <a:ext cx="431800" cy="36023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170" name="Text Box 50"/>
            <p:cNvSpPr txBox="1">
              <a:spLocks noChangeArrowheads="1"/>
            </p:cNvSpPr>
            <p:nvPr/>
          </p:nvSpPr>
          <p:spPr bwMode="auto">
            <a:xfrm>
              <a:off x="1401763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172" name="Text Box 52"/>
            <p:cNvSpPr txBox="1">
              <a:spLocks noChangeArrowheads="1"/>
            </p:cNvSpPr>
            <p:nvPr/>
          </p:nvSpPr>
          <p:spPr bwMode="auto">
            <a:xfrm>
              <a:off x="3057526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1401763" y="2420963"/>
              <a:ext cx="1152525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5192" name="Text Box 72"/>
            <p:cNvSpPr txBox="1">
              <a:spLocks noChangeArrowheads="1"/>
            </p:cNvSpPr>
            <p:nvPr/>
          </p:nvSpPr>
          <p:spPr bwMode="auto">
            <a:xfrm>
              <a:off x="3059113" y="2420888"/>
              <a:ext cx="1150938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输出设备</a:t>
              </a:r>
            </a:p>
          </p:txBody>
        </p:sp>
        <p:sp>
          <p:nvSpPr>
            <p:cNvPr id="5204" name="Text Box 84"/>
            <p:cNvSpPr txBox="1">
              <a:spLocks noChangeArrowheads="1"/>
            </p:cNvSpPr>
            <p:nvPr/>
          </p:nvSpPr>
          <p:spPr bwMode="auto">
            <a:xfrm>
              <a:off x="2555776" y="2421087"/>
              <a:ext cx="431800" cy="35865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206" name="Text Box 86"/>
            <p:cNvSpPr txBox="1">
              <a:spLocks noChangeArrowheads="1"/>
            </p:cNvSpPr>
            <p:nvPr/>
          </p:nvSpPr>
          <p:spPr bwMode="auto">
            <a:xfrm>
              <a:off x="5146676" y="1628800"/>
              <a:ext cx="1152525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/>
                <a:t>CPU</a:t>
              </a:r>
            </a:p>
          </p:txBody>
        </p:sp>
        <p:sp>
          <p:nvSpPr>
            <p:cNvPr id="5207" name="Text Box 87"/>
            <p:cNvSpPr txBox="1">
              <a:spLocks noChangeArrowheads="1"/>
            </p:cNvSpPr>
            <p:nvPr/>
          </p:nvSpPr>
          <p:spPr bwMode="auto">
            <a:xfrm>
              <a:off x="6802438" y="1628800"/>
              <a:ext cx="1152525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/>
                <a:t>主存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1691680" y="1988840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979712" y="1988840"/>
              <a:ext cx="72008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2339752" y="1988840"/>
              <a:ext cx="1008286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>
              <a:off x="2267744" y="1989163"/>
              <a:ext cx="1008112" cy="4318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923928" y="1988765"/>
              <a:ext cx="0" cy="432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5170" idx="3"/>
              <a:endCxn id="5172" idx="1"/>
            </p:cNvCxnSpPr>
            <p:nvPr/>
          </p:nvCxnSpPr>
          <p:spPr bwMode="auto">
            <a:xfrm>
              <a:off x="2554288" y="1808982"/>
              <a:ext cx="5032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5076056" y="2204789"/>
              <a:ext cx="2951932" cy="7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4128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7380312" y="1988840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652120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24328" y="2204665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516216" y="2204864"/>
              <a:ext cx="0" cy="2162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15719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*总线事务：</a:t>
            </a:r>
            <a:r>
              <a:rPr lang="zh-CN" altLang="zh-CN" b="1" dirty="0"/>
              <a:t>总线上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dirty="0" smtClean="0"/>
              <a:t>信息交换过程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一系列交互操作，</a:t>
            </a:r>
            <a:r>
              <a:rPr lang="zh-CN" altLang="en-US" sz="2000" b="1" dirty="0" smtClean="0"/>
              <a:t>如送地址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命令、响应、传送、结束</a:t>
            </a:r>
            <a:endParaRPr lang="en-US" altLang="zh-CN" b="1" dirty="0" smtClean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79512" y="3938280"/>
            <a:ext cx="38541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⑴</a:t>
            </a:r>
            <a:r>
              <a:rPr lang="zh-CN" altLang="en-US" b="1" dirty="0">
                <a:solidFill>
                  <a:schemeClr val="accent2"/>
                </a:solidFill>
              </a:rPr>
              <a:t>总线侧操作控制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⑵</a:t>
            </a:r>
            <a:r>
              <a:rPr lang="zh-CN" altLang="en-US" b="1" dirty="0">
                <a:solidFill>
                  <a:schemeClr val="accent2"/>
                </a:solidFill>
              </a:rPr>
              <a:t>信息缓冲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互连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</a:t>
            </a:r>
            <a:r>
              <a:rPr lang="zh-CN" altLang="en-US" sz="2000" b="1" dirty="0">
                <a:latin typeface="+mn-ea"/>
              </a:rPr>
              <a:t>概念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908720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与总线互连方法：</a:t>
            </a:r>
            <a:r>
              <a:rPr lang="zh-CN" altLang="en-US" b="1" dirty="0" smtClean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>
                <a:solidFill>
                  <a:srgbClr val="990099"/>
                </a:solidFill>
              </a:rPr>
              <a:t>接口电路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转换电路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实现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b="1" dirty="0" smtClean="0"/>
              <a:t>                            速度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电平等←</a:t>
            </a:r>
            <a:r>
              <a:rPr lang="zh-CN" altLang="en-US" sz="1800" dirty="0" smtClean="0"/>
              <a:t>┘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接口电路的功能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</a:t>
            </a:r>
            <a:r>
              <a:rPr lang="zh-CN" altLang="en-US" b="1" dirty="0" smtClean="0"/>
              <a:t>操作   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先收下、再转发</a:t>
            </a:r>
            <a:r>
              <a:rPr lang="en-US" altLang="zh-CN" sz="1800" b="1" dirty="0" smtClean="0"/>
              <a:t>)</a:t>
            </a:r>
            <a:endParaRPr lang="zh-CN" altLang="en-US" sz="1800" b="1" dirty="0"/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302032" y="3933056"/>
            <a:ext cx="7590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  </a:t>
            </a:r>
            <a:r>
              <a:rPr lang="zh-CN" altLang="en-US" b="1" dirty="0" smtClean="0"/>
              <a:t>按照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标准         </a:t>
            </a:r>
            <a:r>
              <a:rPr lang="zh-CN" altLang="en-US" sz="1800" b="1" dirty="0" smtClean="0"/>
              <a:t>←接收操作信息</a:t>
            </a:r>
            <a:endParaRPr lang="en-US" altLang="zh-CN" sz="1800" b="1" dirty="0" smtClean="0">
              <a:solidFill>
                <a:schemeClr val="accent2"/>
              </a:solidFill>
            </a:endParaRPr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侦测</a:t>
            </a:r>
            <a:r>
              <a:rPr lang="zh-CN" altLang="en-US" b="1" dirty="0" smtClean="0"/>
              <a:t>总线状态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</a:t>
            </a:r>
            <a:r>
              <a:rPr lang="zh-CN" altLang="en-US" sz="1800" b="1" dirty="0" smtClean="0"/>
              <a:t>期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决定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否发起或响应总线操作，并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完成</a:t>
            </a:r>
            <a:r>
              <a:rPr lang="zh-CN" altLang="en-US" b="1" dirty="0" smtClean="0"/>
              <a:t>总线操作</a:t>
            </a:r>
            <a:endParaRPr lang="zh-CN" altLang="en-US" b="1" dirty="0"/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619548" y="5301208"/>
            <a:ext cx="7272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     利用内部的寄存器           </a:t>
            </a:r>
            <a:r>
              <a:rPr lang="zh-CN" altLang="en-US" sz="1800" b="1" dirty="0" smtClean="0"/>
              <a:t>←解决</a:t>
            </a:r>
            <a:r>
              <a:rPr lang="zh-CN" altLang="en-US" sz="1800" b="1" dirty="0"/>
              <a:t>速度差异</a:t>
            </a:r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暂</a:t>
            </a:r>
            <a:r>
              <a:rPr lang="zh-CN" altLang="en-US" b="1" u="sng" dirty="0">
                <a:solidFill>
                  <a:srgbClr val="990099"/>
                </a:solidFill>
              </a:rPr>
              <a:t>存</a:t>
            </a:r>
            <a:r>
              <a:rPr lang="zh-CN" altLang="en-US" b="1" dirty="0"/>
              <a:t>来自</a:t>
            </a:r>
            <a:r>
              <a:rPr lang="zh-CN" altLang="en-US" b="1" dirty="0" smtClean="0"/>
              <a:t>总线或设备的信息</a:t>
            </a:r>
            <a:r>
              <a:rPr lang="en-US" altLang="zh-CN" sz="1800" b="1" dirty="0" smtClean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数据、数据</a:t>
            </a:r>
            <a:r>
              <a:rPr lang="en-US" altLang="zh-CN" sz="1800" b="1" dirty="0" smtClean="0"/>
              <a:t>/</a:t>
            </a:r>
            <a:r>
              <a:rPr lang="zh-CN" altLang="en-US" sz="1800" b="1" dirty="0" smtClean="0"/>
              <a:t>状态</a:t>
            </a:r>
            <a:r>
              <a:rPr lang="en-US" altLang="zh-CN" sz="1800" b="1" dirty="0" smtClean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3528" y="1628800"/>
            <a:ext cx="8641357" cy="1728192"/>
            <a:chOff x="323528" y="1628800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914253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1297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986955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HOST/PCI</a:t>
              </a:r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490317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991892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563342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PS/2</a:t>
              </a:r>
              <a:r>
                <a:rPr lang="zh-CN" altLang="en-US" sz="1800" b="1" dirty="0" smtClean="0"/>
                <a:t>接口</a:t>
              </a:r>
              <a:endParaRPr lang="zh-CN" altLang="en-US" sz="1800" b="1" dirty="0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489176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991892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</a:t>
              </a:r>
              <a:endParaRPr lang="zh-CN" altLang="en-US" sz="1800" b="1" dirty="0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562201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硬盘控制器</a:t>
              </a:r>
              <a:endParaRPr lang="zh-CN" altLang="en-US" sz="1800" b="1" dirty="0"/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628800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HOST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842245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2201095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PCI</a:t>
              </a:r>
              <a:r>
                <a:rPr lang="zh-CN" altLang="en-US" sz="1600" b="1" dirty="0" smtClean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2011352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842245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274293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418309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418309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659424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418309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852267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851126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491755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994471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564780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/>
                <a:t>USB</a:t>
              </a:r>
              <a:r>
                <a:rPr lang="zh-CN" altLang="en-US" sz="1800" b="1" dirty="0" smtClean="0"/>
                <a:t>控制器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418309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691680" y="2853630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/>
                <a:t>内存条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endCxn id="58" idx="0"/>
            </p:cNvCxnSpPr>
            <p:nvPr/>
          </p:nvCxnSpPr>
          <p:spPr bwMode="auto">
            <a:xfrm>
              <a:off x="2340174" y="2709243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/>
      <p:bldP spid="113" grpId="0"/>
      <p:bldP spid="115" grpId="0"/>
      <p:bldP spid="1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385410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⑶设备侧操作控制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</a:rPr>
              <a:t>     ⑷记录设备状态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b="1" dirty="0" smtClean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⑸信息格式转换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619423" y="309141"/>
            <a:ext cx="7273057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中转总线操作</a:t>
            </a:r>
          </a:p>
          <a:p>
            <a:r>
              <a:rPr lang="zh-CN" altLang="en-US" b="1" dirty="0" smtClean="0"/>
              <a:t>根据设备状态，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发送</a:t>
            </a:r>
            <a:r>
              <a:rPr lang="zh-CN" altLang="en-US" b="1" dirty="0" smtClean="0"/>
              <a:t>命令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数据，或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接收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 smtClean="0"/>
              <a:t>总线桥含总线允许信号</a:t>
            </a:r>
            <a:r>
              <a:rPr lang="en-US" altLang="zh-CN" sz="1800" b="1" dirty="0" smtClean="0"/>
              <a:t>)      </a:t>
            </a:r>
            <a:r>
              <a:rPr lang="en-US" altLang="zh-CN" sz="1400" b="1" dirty="0" smtClean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800" b="1" dirty="0" smtClean="0"/>
              <a:t>  </a:t>
            </a:r>
            <a:r>
              <a:rPr lang="zh-CN" altLang="en-US" sz="1800" b="1" dirty="0" smtClean="0"/>
              <a:t>←仲裁总线请求</a:t>
            </a:r>
            <a:endParaRPr lang="zh-CN" altLang="en-US" sz="1800" b="1" dirty="0"/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619548" y="1621249"/>
            <a:ext cx="73450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 </a:t>
            </a:r>
            <a:r>
              <a:rPr lang="zh-CN" altLang="en-US" b="1" dirty="0" smtClean="0"/>
              <a:t>按照设备</a:t>
            </a:r>
            <a:r>
              <a:rPr lang="zh-CN" altLang="en-US" b="1" dirty="0"/>
              <a:t>传输</a:t>
            </a:r>
            <a:r>
              <a:rPr lang="zh-CN" altLang="en-US" b="1" dirty="0" smtClean="0"/>
              <a:t>协议  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减小响应延迟</a:t>
            </a:r>
            <a:endParaRPr lang="en-US" altLang="zh-CN" b="1" dirty="0" smtClean="0"/>
          </a:p>
          <a:p>
            <a:r>
              <a:rPr lang="zh-CN" altLang="en-US" b="1" u="sng" dirty="0" smtClean="0">
                <a:solidFill>
                  <a:srgbClr val="990099"/>
                </a:solidFill>
              </a:rPr>
              <a:t>监视</a:t>
            </a:r>
            <a:r>
              <a:rPr lang="zh-CN" altLang="en-US" b="1" dirty="0" smtClean="0"/>
              <a:t>设备工作状态，</a:t>
            </a:r>
            <a:r>
              <a:rPr lang="zh-CN" altLang="en-US" b="1" u="sng" dirty="0" smtClean="0">
                <a:solidFill>
                  <a:srgbClr val="990099"/>
                </a:solidFill>
              </a:rPr>
              <a:t>保存</a:t>
            </a:r>
            <a:r>
              <a:rPr lang="zh-CN" altLang="en-US" b="1" dirty="0" smtClean="0"/>
              <a:t>到内部寄存器</a:t>
            </a:r>
            <a:endParaRPr lang="en-US" altLang="zh-CN" sz="1800" b="1" dirty="0" smtClean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(</a:t>
            </a:r>
            <a:r>
              <a:rPr lang="zh-CN" altLang="en-US" sz="1800" b="1" dirty="0"/>
              <a:t>总线桥含</a:t>
            </a:r>
            <a:r>
              <a:rPr lang="zh-CN" altLang="en-US" sz="1800" b="1" dirty="0" smtClean="0"/>
              <a:t>总线请求</a:t>
            </a:r>
            <a:r>
              <a:rPr lang="en-US" altLang="zh-CN" sz="1800" b="1" dirty="0" smtClean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619548" y="2870210"/>
            <a:ext cx="7416948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</a:rPr>
              <a:t>        </a:t>
            </a:r>
            <a:r>
              <a:rPr lang="zh-CN" altLang="en-US" b="1" dirty="0" smtClean="0"/>
              <a:t>按照传输目标方要求     </a:t>
            </a:r>
            <a:r>
              <a:rPr lang="zh-CN" altLang="en-US" sz="1800" b="1" dirty="0" smtClean="0"/>
              <a:t>←</a:t>
            </a:r>
            <a:r>
              <a:rPr lang="zh-CN" altLang="en-US" sz="1800" b="1" dirty="0"/>
              <a:t>解决信号差异</a:t>
            </a:r>
            <a:endParaRPr lang="en-US" altLang="zh-CN" sz="1800" b="1" dirty="0" smtClean="0"/>
          </a:p>
          <a:p>
            <a:r>
              <a:rPr lang="zh-CN" altLang="en-US" b="1" dirty="0" smtClean="0"/>
              <a:t>将</a:t>
            </a:r>
            <a:r>
              <a:rPr lang="zh-CN" altLang="zh-CN" b="1" dirty="0" smtClean="0"/>
              <a:t>暂</a:t>
            </a:r>
            <a:r>
              <a:rPr lang="zh-CN" altLang="zh-CN" b="1" dirty="0"/>
              <a:t>存</a:t>
            </a:r>
            <a:r>
              <a:rPr lang="zh-CN" altLang="zh-CN" b="1" dirty="0" smtClean="0"/>
              <a:t>信息</a:t>
            </a:r>
            <a:r>
              <a:rPr lang="zh-CN" altLang="en-US" b="1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b="1" dirty="0" smtClean="0"/>
              <a:t>为传输目标方的信息格式</a:t>
            </a:r>
            <a:endParaRPr lang="en-US" altLang="zh-CN" b="1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      │       └</a:t>
            </a:r>
            <a:r>
              <a:rPr lang="zh-CN" altLang="en-US" sz="1800" b="1" dirty="0" smtClean="0"/>
              <a:t>→</a:t>
            </a:r>
            <a:r>
              <a:rPr lang="zh-CN" altLang="zh-CN" sz="1800" b="1" dirty="0" smtClean="0"/>
              <a:t>串</a:t>
            </a:r>
            <a:r>
              <a:rPr lang="zh-CN" altLang="zh-CN" sz="1800" b="1" dirty="0"/>
              <a:t>并转换、电平转换、时序转换等</a:t>
            </a:r>
            <a:endParaRPr lang="en-US" altLang="zh-CN" sz="1800" b="1" dirty="0"/>
          </a:p>
          <a:p>
            <a:r>
              <a:rPr lang="zh-CN" altLang="en-US" sz="1800" dirty="0" smtClean="0"/>
              <a:t>      └─</a:t>
            </a:r>
            <a:r>
              <a:rPr lang="zh-CN" altLang="en-US" sz="1800" b="1" dirty="0" smtClean="0"/>
              <a:t>→常为总线侧信息格式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减少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次转换、快速接收</a:t>
            </a:r>
            <a:r>
              <a:rPr lang="en-US" altLang="zh-CN" sz="1600" b="1" dirty="0" smtClean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 smtClean="0"/>
              <a:t>信号</a:t>
            </a:r>
            <a:r>
              <a:rPr lang="zh-CN" altLang="en-US" b="1" dirty="0"/>
              <a:t>及时序</a:t>
            </a:r>
            <a:r>
              <a:rPr lang="zh-CN" altLang="en-US" b="1" dirty="0" smtClean="0"/>
              <a:t>转换器</a:t>
            </a:r>
            <a:endParaRPr lang="zh-CN" altLang="en-US" b="1" dirty="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79389" y="5847655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</a:rPr>
              <a:t>6-2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  <a:r>
              <a:rPr lang="en-US" altLang="zh-CN" b="1" dirty="0" smtClean="0"/>
              <a:t>P258—9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15</a:t>
            </a:r>
            <a:endParaRPr lang="en-US" altLang="zh-CN" b="1" dirty="0"/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3B28-0816-4BF1-B6AC-E0958AF1EC0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按信号</a:t>
            </a:r>
            <a:r>
              <a:rPr lang="zh-CN" altLang="en-US" b="1" dirty="0">
                <a:solidFill>
                  <a:srgbClr val="FF3399"/>
                </a:solidFill>
              </a:rPr>
              <a:t>线功能分类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179388" y="1844824"/>
            <a:ext cx="8785225" cy="249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数据总线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承载传送</a:t>
            </a:r>
            <a:r>
              <a:rPr lang="zh-CN" altLang="en-US" b="1" dirty="0"/>
              <a:t>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双向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  <a:spcAft>
                <a:spcPct val="20000"/>
              </a:spcAft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数据总线宽度</a:t>
            </a:r>
            <a:r>
              <a:rPr lang="zh-CN" altLang="en-US" sz="2200" b="1" dirty="0"/>
              <a:t>＝同时</a:t>
            </a:r>
            <a:r>
              <a:rPr lang="zh-CN" altLang="en-US" sz="2200" b="1" dirty="0" smtClean="0"/>
              <a:t>传送的二进制位数</a:t>
            </a:r>
            <a:endParaRPr lang="zh-CN" altLang="en-US" sz="2200" b="1" dirty="0"/>
          </a:p>
          <a:p>
            <a:pPr marL="2336800" indent="-2336800"/>
            <a:r>
              <a:rPr lang="zh-CN" altLang="en-US" b="1" dirty="0">
                <a:solidFill>
                  <a:srgbClr val="CC33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地址总线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指明</a:t>
            </a:r>
            <a:r>
              <a:rPr lang="zh-CN" altLang="en-US" b="1" u="sng" dirty="0" smtClean="0"/>
              <a:t>目标部件</a:t>
            </a:r>
            <a:r>
              <a:rPr lang="en-US" altLang="zh-CN" sz="2000" b="1" u="sng" dirty="0" smtClean="0"/>
              <a:t>(</a:t>
            </a:r>
            <a:r>
              <a:rPr lang="zh-CN" altLang="en-US" sz="2000" b="1" u="sng" dirty="0" smtClean="0"/>
              <a:t>主存或外设</a:t>
            </a:r>
            <a:r>
              <a:rPr lang="en-US" altLang="zh-CN" sz="2000" b="1" u="sng" dirty="0" smtClean="0"/>
              <a:t>)</a:t>
            </a:r>
            <a:r>
              <a:rPr lang="zh-CN" altLang="en-US" b="1" u="sng" dirty="0" smtClean="0"/>
              <a:t>地址</a:t>
            </a:r>
            <a:r>
              <a:rPr lang="zh-CN" altLang="en-US" b="1" dirty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zh-CN" altLang="en-US" b="1" dirty="0"/>
          </a:p>
          <a:p>
            <a:pPr marL="2336800" indent="-2336800">
              <a:spcBef>
                <a:spcPct val="10000"/>
              </a:spcBef>
            </a:pPr>
            <a:r>
              <a:rPr lang="zh-CN" altLang="en-US" sz="2200" b="1" dirty="0"/>
              <a:t>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地址总线宽度</a:t>
            </a:r>
            <a:r>
              <a:rPr lang="zh-CN" altLang="en-US" sz="2200" b="1" dirty="0"/>
              <a:t>＝</a:t>
            </a:r>
            <a:r>
              <a:rPr lang="en-US" altLang="zh-CN" sz="2200" b="1" dirty="0" smtClean="0"/>
              <a:t>log</a:t>
            </a:r>
            <a:r>
              <a:rPr lang="en-US" altLang="zh-CN" sz="2200" b="1" baseline="-22000" dirty="0" smtClean="0"/>
              <a:t>2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可寻址的地址个数</a:t>
            </a:r>
            <a:r>
              <a:rPr lang="en-US" altLang="zh-CN" sz="2200" b="1" dirty="0" smtClean="0"/>
              <a:t>) </a:t>
            </a:r>
          </a:p>
          <a:p>
            <a:pPr marL="2336800" indent="-2336800">
              <a:spcBef>
                <a:spcPct val="10000"/>
              </a:spcBef>
            </a:pPr>
            <a:r>
              <a:rPr lang="en-US" altLang="zh-CN" b="1" dirty="0" smtClean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控制总线：</a:t>
            </a:r>
            <a:endParaRPr lang="zh-CN" altLang="en-US" b="1" dirty="0"/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3550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/>
              <a:t>   </a:t>
            </a:r>
            <a:r>
              <a:rPr lang="zh-CN" altLang="en-US" b="1" dirty="0" smtClean="0"/>
              <a:t>有多种分类方式，如并行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串行总线、同步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异步总线</a:t>
            </a:r>
            <a:endParaRPr lang="zh-CN" altLang="en-US" b="1" dirty="0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786337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/>
              <a:t>控制</a:t>
            </a:r>
            <a:r>
              <a:rPr lang="zh-CN" altLang="en-US" b="1" u="sng" dirty="0" smtClean="0"/>
              <a:t>传输过程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如何使用</a:t>
            </a:r>
            <a:r>
              <a:rPr lang="en-US" altLang="zh-CN" sz="2000" b="1" dirty="0" err="1" smtClean="0"/>
              <a:t>DBus</a:t>
            </a:r>
            <a:r>
              <a:rPr lang="zh-CN" altLang="en-US" sz="2000" b="1" dirty="0" smtClean="0"/>
              <a:t>及</a:t>
            </a:r>
            <a:r>
              <a:rPr lang="en-US" altLang="zh-CN" sz="2000" b="1" dirty="0" err="1" smtClean="0"/>
              <a:t>ABus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990099"/>
                </a:solidFill>
              </a:rPr>
              <a:t>单向</a:t>
            </a:r>
            <a:r>
              <a:rPr lang="zh-CN" altLang="en-US" b="1" dirty="0" smtClean="0"/>
              <a:t>传输线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控制信号线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主设备发出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、状态信号线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从设备</a:t>
            </a:r>
            <a:r>
              <a:rPr lang="zh-CN" altLang="en-US" sz="1800" b="1" dirty="0"/>
              <a:t>发出</a:t>
            </a:r>
            <a:r>
              <a:rPr lang="en-US" altLang="zh-CN" sz="1800" b="1" dirty="0"/>
              <a:t>)</a:t>
            </a:r>
            <a:endParaRPr lang="en-US" altLang="zh-CN" sz="1800" b="1" dirty="0" smtClean="0"/>
          </a:p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读、</a:t>
            </a:r>
            <a:r>
              <a:rPr lang="en-US" altLang="zh-CN" b="1" dirty="0" smtClean="0"/>
              <a:t>MEM</a:t>
            </a:r>
            <a:r>
              <a:rPr lang="zh-CN" altLang="zh-CN" b="1" dirty="0" smtClean="0"/>
              <a:t>写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操作控制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就绪、完成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操作状态</a:t>
            </a:r>
            <a:r>
              <a:rPr lang="en-US" altLang="zh-CN" sz="18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时钟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操作同步</a:t>
            </a:r>
            <a:r>
              <a:rPr lang="en-US" altLang="zh-CN" sz="1800" b="1" dirty="0"/>
              <a:t>)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总线</a:t>
            </a:r>
            <a:r>
              <a:rPr lang="zh-CN" altLang="zh-CN" b="1" dirty="0"/>
              <a:t>请求、总线</a:t>
            </a:r>
            <a:r>
              <a:rPr lang="zh-CN" altLang="zh-CN" b="1" dirty="0" smtClean="0"/>
              <a:t>允许</a:t>
            </a:r>
            <a:r>
              <a:rPr lang="en-US" altLang="zh-CN" sz="1800" b="1" dirty="0" smtClean="0"/>
              <a:t>(</a:t>
            </a:r>
            <a:r>
              <a:rPr lang="zh-CN" altLang="en-US" sz="1800" b="1" dirty="0" smtClean="0"/>
              <a:t>总线使用权管理</a:t>
            </a:r>
            <a:r>
              <a:rPr lang="en-US" altLang="zh-CN" sz="1800" b="1" dirty="0" smtClean="0"/>
              <a:t>)</a:t>
            </a:r>
            <a:endParaRPr lang="zh-CN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6" grpId="0"/>
      <p:bldP spid="1157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</a:rPr>
              <a:t>按连接部件分类</a:t>
            </a: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46703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*系统</a:t>
            </a:r>
            <a:r>
              <a:rPr lang="zh-CN" altLang="en-US" b="1" dirty="0">
                <a:solidFill>
                  <a:srgbClr val="C00000"/>
                </a:solidFill>
              </a:rPr>
              <a:t>总线的发展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zh-CN" altLang="en-US" b="1" dirty="0" smtClean="0"/>
              <a:t>多总线结构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sz="1800" b="1" dirty="0" smtClean="0"/>
              <a:t>←提高传输性能</a:t>
            </a:r>
            <a:endParaRPr lang="en-US" altLang="zh-CN" b="1" dirty="0" smtClean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示例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分为</a:t>
            </a:r>
            <a:r>
              <a:rPr lang="en-US" altLang="zh-CN" b="1" dirty="0" smtClean="0">
                <a:solidFill>
                  <a:srgbClr val="990099"/>
                </a:solidFill>
              </a:rPr>
              <a:t>HOST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en-US" altLang="zh-CN" sz="2000" b="1" dirty="0" smtClean="0"/>
              <a:t>(CPU-</a:t>
            </a:r>
            <a:r>
              <a:rPr lang="zh-CN" altLang="en-US" sz="2000" b="1" dirty="0" smtClean="0"/>
              <a:t>主存总线或主机总线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rgbClr val="990099"/>
                </a:solidFill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</a:rPr>
              <a:t>总线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598738" indent="-2598738"/>
            <a:r>
              <a:rPr lang="zh-CN" altLang="en-US" b="1" dirty="0" smtClean="0"/>
              <a:t>           总线互连通过</a:t>
            </a:r>
            <a:r>
              <a:rPr lang="zh-CN" altLang="en-US" b="1" u="sng" dirty="0" smtClean="0"/>
              <a:t>总线桥</a:t>
            </a:r>
            <a:r>
              <a:rPr lang="zh-CN" altLang="en-US" b="1" dirty="0" smtClean="0"/>
              <a:t>实现</a:t>
            </a:r>
            <a:endParaRPr lang="zh-CN" altLang="en-US" b="1" dirty="0"/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179388" y="791111"/>
            <a:ext cx="87852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片内总线：</a:t>
            </a:r>
            <a:r>
              <a:rPr lang="zh-CN" altLang="en-US" b="1" dirty="0" smtClean="0"/>
              <a:t>用于连接芯片内部的</a:t>
            </a:r>
            <a:r>
              <a:rPr lang="zh-CN" altLang="en-US" b="1" dirty="0" smtClean="0">
                <a:solidFill>
                  <a:srgbClr val="990099"/>
                </a:solidFill>
              </a:rPr>
              <a:t>元器件</a:t>
            </a:r>
            <a:r>
              <a:rPr lang="zh-CN" altLang="en-US" b="1" dirty="0" smtClean="0"/>
              <a:t>，只有数据线</a:t>
            </a:r>
            <a:endParaRPr lang="zh-CN" altLang="en-US" b="1" dirty="0"/>
          </a:p>
          <a:p>
            <a:pPr marL="2060575" indent="-2060575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系统总线：</a:t>
            </a:r>
            <a:r>
              <a:rPr lang="zh-CN" altLang="en-US" b="1" dirty="0" smtClean="0"/>
              <a:t>用于连接计算机的</a:t>
            </a:r>
            <a:r>
              <a:rPr lang="zh-CN" altLang="en-US" b="1" dirty="0" smtClean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 smtClean="0"/>
              <a:t>(CPU/</a:t>
            </a:r>
            <a:r>
              <a:rPr lang="zh-CN" altLang="en-US" sz="2000" b="1" dirty="0" smtClean="0"/>
              <a:t>主存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外设</a:t>
            </a:r>
            <a:r>
              <a:rPr lang="en-US" altLang="zh-CN" sz="2000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2060575" indent="-2060575"/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b="1" dirty="0" smtClean="0"/>
              <a:t>有地址总线、数据总线、控制总线</a:t>
            </a:r>
            <a:endParaRPr lang="en-US" altLang="zh-CN" b="1" dirty="0" smtClean="0"/>
          </a:p>
          <a:p>
            <a:pPr marL="2060575" indent="-2060575"/>
            <a:endParaRPr lang="en-US" altLang="zh-CN" b="1" dirty="0"/>
          </a:p>
          <a:p>
            <a:pPr marL="2060575" indent="-2060575"/>
            <a:endParaRPr lang="en-US" altLang="zh-CN" b="1" dirty="0" smtClean="0"/>
          </a:p>
          <a:p>
            <a:pPr marL="2060575" indent="-2060575"/>
            <a:endParaRPr lang="en-US" altLang="zh-CN" b="1" dirty="0"/>
          </a:p>
          <a:p>
            <a:pPr marL="2060575" indent="-2060575"/>
            <a:endParaRPr lang="en-US" altLang="zh-CN" b="1" dirty="0" smtClean="0"/>
          </a:p>
          <a:p>
            <a:pPr marL="2060575" indent="-2060575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</a:rPr>
              <a:t>通信总线：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2196031" y="3989763"/>
            <a:ext cx="66964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 smtClean="0"/>
              <a:t>用于连接</a:t>
            </a:r>
            <a:r>
              <a:rPr lang="zh-CN" altLang="en-US" b="1" dirty="0" smtClean="0">
                <a:solidFill>
                  <a:srgbClr val="990099"/>
                </a:solidFill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</a:rPr>
              <a:t>或</a:t>
            </a:r>
            <a:r>
              <a:rPr lang="zh-CN" altLang="en-US" b="1" dirty="0" smtClean="0">
                <a:solidFill>
                  <a:srgbClr val="990099"/>
                </a:solidFill>
              </a:rPr>
              <a:t>其它系统</a:t>
            </a:r>
            <a:r>
              <a:rPr lang="zh-CN" altLang="en-US" b="1" dirty="0" smtClean="0"/>
              <a:t>，有数据线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及控制线</a:t>
            </a:r>
            <a:r>
              <a:rPr lang="en-US" altLang="zh-CN" b="1" dirty="0" smtClean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21886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/>
                <a:t>外设</a:t>
              </a:r>
              <a:r>
                <a:rPr lang="en-US" altLang="zh-CN" sz="2000" b="1" dirty="0" smtClean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3068032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377868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ABus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DBus</a:t>
              </a:r>
              <a:endParaRPr lang="en-US" altLang="zh-CN" sz="1800" b="1" dirty="0" smtClean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 smtClean="0"/>
                <a:t>CBus</a:t>
              </a:r>
              <a:endParaRPr lang="en-US" altLang="zh-CN" sz="1800" b="1" dirty="0" smtClean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04864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 smtClean="0"/>
                <a:t>桥</a:t>
              </a:r>
              <a:endParaRPr lang="zh-CN" altLang="en-US" sz="1800" b="1" dirty="0"/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HOST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/>
                <a:t>I/O</a:t>
              </a:r>
              <a:r>
                <a:rPr lang="zh-CN" altLang="en-US" sz="1800" b="1" dirty="0" smtClean="0"/>
                <a:t>总线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56409" y="4797148"/>
            <a:ext cx="7436071" cy="1440164"/>
            <a:chOff x="890316" y="4581126"/>
            <a:chExt cx="7436071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058346" y="4874816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2330154" y="4869160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0428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195838" y="4873799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3771900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2618186" y="4873897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8903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18983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1898379" y="5454228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3914331" y="5454228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1898106" y="5957459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1898379" y="5668639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2023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4347170" y="4873799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62"/>
            <p:cNvSpPr>
              <a:spLocks noChangeShapeType="1"/>
            </p:cNvSpPr>
            <p:nvPr/>
          </p:nvSpPr>
          <p:spPr bwMode="auto">
            <a:xfrm flipH="1" flipV="1">
              <a:off x="3770314" y="566853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>
              <a:off x="3914529" y="5957461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0428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28342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194251" y="5308177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266258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2331742" y="4581128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18983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0421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044429" y="4587477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2320060" y="4874814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2906218" y="4584303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26181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26181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43463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3481562" y="4581128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1935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199533" y="4587477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34815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0592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37695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37695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2906218" y="4873228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049763" y="4874813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43463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5"/>
            <p:cNvSpPr>
              <a:spLocks noChangeShapeType="1"/>
            </p:cNvSpPr>
            <p:nvPr/>
          </p:nvSpPr>
          <p:spPr bwMode="auto">
            <a:xfrm flipV="1">
              <a:off x="2607894" y="566863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45"/>
            <p:cNvSpPr>
              <a:spLocks noChangeShapeType="1"/>
            </p:cNvSpPr>
            <p:nvPr/>
          </p:nvSpPr>
          <p:spPr bwMode="auto">
            <a:xfrm flipV="1">
              <a:off x="2473972" y="566278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2320060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186138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032028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1898106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4337795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2"/>
            <p:cNvSpPr>
              <a:spLocks noChangeShapeType="1"/>
            </p:cNvSpPr>
            <p:nvPr/>
          </p:nvSpPr>
          <p:spPr bwMode="auto">
            <a:xfrm flipH="1" flipV="1">
              <a:off x="3914330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193978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049763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7884046" y="4874815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155853" y="4869160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5868541" y="4873897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021538" y="4873799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7595293" y="4873799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6443887" y="4873897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4716016" y="4586758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5724079" y="5092277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5724079" y="5454228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019677" y="5454228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028062" y="5093864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173664" y="4873799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5868542" y="4949402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6659910" y="4947815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6456974" y="5308177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02"/>
            <p:cNvSpPr>
              <a:spLocks noChangeShapeType="1"/>
            </p:cNvSpPr>
            <p:nvPr/>
          </p:nvSpPr>
          <p:spPr bwMode="auto">
            <a:xfrm>
              <a:off x="5724079" y="5955927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030243" y="5309765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0" name="Line 243"/>
            <p:cNvSpPr>
              <a:spLocks noChangeShapeType="1"/>
            </p:cNvSpPr>
            <p:nvPr/>
          </p:nvSpPr>
          <p:spPr bwMode="auto">
            <a:xfrm>
              <a:off x="5723807" y="5667893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2"/>
            <p:cNvSpPr>
              <a:spLocks noChangeShapeType="1"/>
            </p:cNvSpPr>
            <p:nvPr/>
          </p:nvSpPr>
          <p:spPr bwMode="auto">
            <a:xfrm flipH="1" flipV="1">
              <a:off x="6443687" y="56670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2"/>
            <p:cNvSpPr>
              <a:spLocks noChangeShapeType="1"/>
            </p:cNvSpPr>
            <p:nvPr/>
          </p:nvSpPr>
          <p:spPr bwMode="auto">
            <a:xfrm flipH="1" flipV="1">
              <a:off x="6299671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2"/>
            <p:cNvSpPr>
              <a:spLocks noChangeShapeType="1"/>
            </p:cNvSpPr>
            <p:nvPr/>
          </p:nvSpPr>
          <p:spPr bwMode="auto">
            <a:xfrm flipH="1" flipV="1">
              <a:off x="5723806" y="566636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43"/>
            <p:cNvSpPr>
              <a:spLocks noChangeShapeType="1"/>
            </p:cNvSpPr>
            <p:nvPr/>
          </p:nvSpPr>
          <p:spPr bwMode="auto">
            <a:xfrm flipV="1">
              <a:off x="7750323" y="5667895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45"/>
            <p:cNvSpPr>
              <a:spLocks noChangeShapeType="1"/>
            </p:cNvSpPr>
            <p:nvPr/>
          </p:nvSpPr>
          <p:spPr bwMode="auto">
            <a:xfrm flipV="1">
              <a:off x="7596014" y="5667895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155853" y="4581126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5724079" y="486916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5867822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5866954" y="4587477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145761" y="4874813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6733505" y="4584302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6443886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6443887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172078" y="4581128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308850" y="4581127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019230" y="4582715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021537" y="4587477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307262" y="4874814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7884913" y="4584302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7595294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7595295" y="4587478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6733506" y="4873228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7884046" y="4874813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172077" y="4585890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62"/>
            <p:cNvSpPr>
              <a:spLocks noChangeShapeType="1"/>
            </p:cNvSpPr>
            <p:nvPr/>
          </p:nvSpPr>
          <p:spPr bwMode="auto">
            <a:xfrm flipH="1" flipV="1">
              <a:off x="5876206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62"/>
            <p:cNvSpPr>
              <a:spLocks noChangeShapeType="1"/>
            </p:cNvSpPr>
            <p:nvPr/>
          </p:nvSpPr>
          <p:spPr bwMode="auto">
            <a:xfrm flipH="1" flipV="1">
              <a:off x="6155854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62"/>
            <p:cNvSpPr>
              <a:spLocks noChangeShapeType="1"/>
            </p:cNvSpPr>
            <p:nvPr/>
          </p:nvSpPr>
          <p:spPr bwMode="auto">
            <a:xfrm flipH="1" flipV="1">
              <a:off x="6011639" y="5661248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45"/>
            <p:cNvSpPr>
              <a:spLocks noChangeShapeType="1"/>
            </p:cNvSpPr>
            <p:nvPr/>
          </p:nvSpPr>
          <p:spPr bwMode="auto">
            <a:xfrm flipV="1">
              <a:off x="8161984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5"/>
            <p:cNvSpPr>
              <a:spLocks noChangeShapeType="1"/>
            </p:cNvSpPr>
            <p:nvPr/>
          </p:nvSpPr>
          <p:spPr bwMode="auto">
            <a:xfrm flipV="1">
              <a:off x="8028062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5"/>
            <p:cNvSpPr>
              <a:spLocks noChangeShapeType="1"/>
            </p:cNvSpPr>
            <p:nvPr/>
          </p:nvSpPr>
          <p:spPr bwMode="auto">
            <a:xfrm flipV="1">
              <a:off x="7873952" y="5667106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45"/>
            <p:cNvSpPr>
              <a:spLocks noChangeShapeType="1"/>
            </p:cNvSpPr>
            <p:nvPr/>
          </p:nvSpPr>
          <p:spPr bwMode="auto">
            <a:xfrm flipV="1">
              <a:off x="7740030" y="5661248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二、总线的特性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9" y="943560"/>
            <a:ext cx="2639704" cy="398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物理特性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功能特性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电气特性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时间特性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/>
              <a:t>   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/>
              <a:t>)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205706" y="1425550"/>
            <a:ext cx="66867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指</a:t>
            </a:r>
            <a:r>
              <a:rPr lang="zh-CN" altLang="en-US" b="1" dirty="0"/>
              <a:t>各信号</a:t>
            </a:r>
            <a:r>
              <a:rPr lang="zh-CN" altLang="en-US" b="1" dirty="0" smtClean="0"/>
              <a:t>线的功能，</a:t>
            </a:r>
            <a:r>
              <a:rPr lang="zh-CN" altLang="en-US" sz="2200" b="1" dirty="0" smtClean="0"/>
              <a:t>如地址线、数据线、时钟线等</a:t>
            </a:r>
            <a:endParaRPr lang="zh-CN" altLang="en-US" sz="2200" b="1" dirty="0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18796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             </a:t>
            </a:r>
            <a:r>
              <a:rPr lang="zh-CN" altLang="en-US" b="1" dirty="0" smtClean="0"/>
              <a:t>指信号传递方向</a:t>
            </a:r>
            <a:r>
              <a:rPr lang="zh-CN" altLang="en-US" b="1" dirty="0"/>
              <a:t>、</a:t>
            </a:r>
            <a:r>
              <a:rPr lang="zh-CN" altLang="en-US" b="1" dirty="0" smtClean="0"/>
              <a:t>信号电平有效范围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chemeClr val="accent2"/>
                </a:solidFill>
              </a:rPr>
              <a:t>     电平约定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地址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数据线为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，控制线为有效、无效</a:t>
            </a:r>
            <a:endParaRPr lang="en-US" altLang="zh-CN" b="1" dirty="0" smtClean="0"/>
          </a:p>
          <a:p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电平表示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单端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TTL)</a:t>
            </a:r>
            <a:r>
              <a:rPr lang="zh-CN" altLang="en-US" b="1" dirty="0" smtClean="0"/>
              <a:t>、差分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如</a:t>
            </a:r>
            <a:r>
              <a:rPr lang="en-US" altLang="zh-CN" sz="2000" b="1" dirty="0" smtClean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205806" y="4069521"/>
            <a:ext cx="61826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zh-CN" altLang="en-US" b="1" dirty="0" smtClean="0"/>
              <a:t>指传输过程中，各</a:t>
            </a:r>
            <a:r>
              <a:rPr lang="zh-CN" altLang="en-US" b="1" dirty="0"/>
              <a:t>信号线上</a:t>
            </a:r>
            <a:r>
              <a:rPr lang="zh-CN" altLang="en-US" b="1" dirty="0" smtClean="0"/>
              <a:t>信号有效的时序</a:t>
            </a:r>
            <a:endParaRPr lang="en-US" altLang="zh-CN" b="1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410668" y="3356992"/>
            <a:ext cx="4033540" cy="719138"/>
            <a:chOff x="1547664" y="980728"/>
            <a:chExt cx="4033540" cy="719138"/>
          </a:xfrm>
        </p:grpSpPr>
        <p:sp>
          <p:nvSpPr>
            <p:cNvPr id="123923" name="Text Box 19"/>
            <p:cNvSpPr txBox="1">
              <a:spLocks noChangeArrowheads="1"/>
            </p:cNvSpPr>
            <p:nvPr/>
          </p:nvSpPr>
          <p:spPr bwMode="auto">
            <a:xfrm>
              <a:off x="1547664" y="980728"/>
              <a:ext cx="865188" cy="7191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主设备</a:t>
              </a:r>
              <a:endParaRPr lang="zh-CN" altLang="en-US" sz="2000" b="1" dirty="0"/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4428232" y="1268066"/>
              <a:ext cx="4318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4716016" y="980728"/>
              <a:ext cx="865188" cy="719138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b="1" dirty="0" smtClean="0"/>
                <a:t>从设备</a:t>
              </a:r>
              <a:endParaRPr lang="zh-CN" altLang="en-US" sz="2000" b="1" dirty="0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2483768" y="1268066"/>
              <a:ext cx="288925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2412852" y="10527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2411760" y="1205136"/>
              <a:ext cx="23031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2412852" y="1626841"/>
              <a:ext cx="230207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2195612" y="943560"/>
            <a:ext cx="6768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</a:rPr>
              <a:t>指</a:t>
            </a:r>
            <a:r>
              <a:rPr lang="zh-CN" altLang="en-US" b="1" u="sng" dirty="0" smtClean="0">
                <a:latin typeface="Times New Roman" pitchFamily="18" charset="0"/>
              </a:rPr>
              <a:t>部件连接</a:t>
            </a:r>
            <a:r>
              <a:rPr lang="zh-CN" altLang="en-US" b="1" dirty="0" smtClean="0">
                <a:latin typeface="Times New Roman" pitchFamily="18" charset="0"/>
              </a:rPr>
              <a:t>时的特性，</a:t>
            </a:r>
            <a:r>
              <a:rPr lang="zh-CN" altLang="en-US" sz="2200" b="1" dirty="0" smtClean="0"/>
              <a:t>如连线类型、数量、线距等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/>
      <p:bldP spid="123930" grpId="0"/>
      <p:bldP spid="123931" grpId="0"/>
      <p:bldP spid="1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dirty="0" smtClean="0">
                <a:latin typeface="+mn-lt"/>
              </a:rPr>
              <a:t>bit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带宽：</a:t>
            </a:r>
            <a:r>
              <a:rPr lang="zh-CN" altLang="en-US" b="1" dirty="0" smtClean="0"/>
              <a:t>指总线的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最大</a:t>
            </a:r>
            <a:r>
              <a:rPr lang="zh-CN" altLang="en-US" b="1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/>
              <a:t>             数据传输率＝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990099"/>
                </a:solidFill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</a:rPr>
              <a:t>—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，每个时钟可传输一次数据，该总线的带宽＝</a:t>
            </a:r>
            <a:r>
              <a:rPr lang="en-US" altLang="zh-CN" b="1" dirty="0" smtClean="0"/>
              <a:t>32bit×(100MHz/1)=3.2Gbps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0" hangingPunct="0"/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b="1" dirty="0" smtClean="0"/>
              <a:t>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01913" indent="-2601913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</a:t>
            </a:r>
            <a:r>
              <a:rPr lang="zh-CN" altLang="en-US" b="1" dirty="0" smtClean="0"/>
              <a:t>连接的设备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412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</a:rPr>
                <a:t>总线工作频率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03848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总线</a:t>
              </a:r>
              <a:r>
                <a:rPr lang="zh-CN" altLang="zh-CN" sz="1800" b="1" dirty="0"/>
                <a:t>时钟频率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691680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同步总线</a:t>
            </a:r>
            <a:r>
              <a:rPr lang="zh-CN" altLang="en-US" b="1" dirty="0">
                <a:solidFill>
                  <a:schemeClr val="accent2"/>
                </a:solidFill>
              </a:rPr>
              <a:t>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 smtClean="0"/>
              <a:t>B</a:t>
            </a:r>
            <a:r>
              <a:rPr lang="en-US" altLang="zh-CN" b="1" i="1" dirty="0" smtClean="0">
                <a:latin typeface="+mn-lt"/>
              </a:rPr>
              <a:t> </a:t>
            </a:r>
            <a:r>
              <a:rPr lang="zh-CN" altLang="zh-CN" b="1" dirty="0" smtClean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的操作过程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356992"/>
            <a:ext cx="875033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术语：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总线操作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zh-CN" b="1" dirty="0"/>
              <a:t>总线上完成一次数据传输的</a:t>
            </a:r>
            <a:r>
              <a:rPr lang="zh-CN" altLang="zh-CN" b="1" u="sng" dirty="0">
                <a:solidFill>
                  <a:srgbClr val="990099"/>
                </a:solidFill>
              </a:rPr>
              <a:t>所有操作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 marL="2152650" indent="-2152650"/>
            <a:r>
              <a:rPr lang="zh-CN" altLang="en-US" b="1" dirty="0" smtClean="0"/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总线事务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zh-CN" b="1" dirty="0"/>
              <a:t>总线上</a:t>
            </a:r>
            <a:r>
              <a:rPr lang="zh-CN" altLang="zh-CN" b="1" u="sng" dirty="0">
                <a:solidFill>
                  <a:srgbClr val="990099"/>
                </a:solidFill>
              </a:rPr>
              <a:t>一对</a:t>
            </a:r>
            <a:r>
              <a:rPr lang="zh-CN" altLang="zh-CN" b="1" u="sng" dirty="0" smtClean="0">
                <a:solidFill>
                  <a:srgbClr val="990099"/>
                </a:solidFill>
              </a:rPr>
              <a:t>设备间</a:t>
            </a:r>
            <a:r>
              <a:rPr lang="zh-CN" altLang="zh-CN" b="1" dirty="0" smtClean="0"/>
              <a:t>一次</a:t>
            </a:r>
            <a:r>
              <a:rPr lang="zh-CN" altLang="en-US" b="1" dirty="0" smtClean="0"/>
              <a:t>数据传输</a:t>
            </a:r>
            <a:r>
              <a:rPr lang="zh-CN" altLang="zh-CN" b="1" dirty="0" smtClean="0"/>
              <a:t>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所有操作</a:t>
            </a:r>
            <a:endParaRPr lang="en-US" altLang="zh-CN" b="1" u="sng" dirty="0" smtClean="0">
              <a:solidFill>
                <a:srgbClr val="990099"/>
              </a:solidFill>
            </a:endParaRPr>
          </a:p>
          <a:p>
            <a:pPr marL="2152650" indent="-2152650">
              <a:lnSpc>
                <a:spcPct val="105000"/>
              </a:lnSpc>
            </a:pPr>
            <a:r>
              <a:rPr lang="en-US" altLang="zh-CN" sz="2000" b="1" dirty="0" smtClean="0"/>
              <a:t>                                                  (</a:t>
            </a:r>
            <a:r>
              <a:rPr lang="zh-CN" altLang="en-US" sz="2000" b="1" dirty="0" smtClean="0"/>
              <a:t>不包含总线仲裁</a:t>
            </a:r>
            <a:r>
              <a:rPr lang="en-US" altLang="zh-CN" sz="2000" b="1" dirty="0" smtClean="0"/>
              <a:t>)</a:t>
            </a:r>
          </a:p>
        </p:txBody>
      </p:sp>
      <p:sp>
        <p:nvSpPr>
          <p:cNvPr id="41" name="Text Box 201"/>
          <p:cNvSpPr txBox="1">
            <a:spLocks noChangeArrowheads="1"/>
          </p:cNvSpPr>
          <p:nvPr/>
        </p:nvSpPr>
        <p:spPr bwMode="auto">
          <a:xfrm>
            <a:off x="179512" y="952852"/>
            <a:ext cx="8750330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设备连接：</a:t>
            </a:r>
            <a:r>
              <a:rPr lang="zh-CN" altLang="en-US" b="1" spc="-100" dirty="0" smtClean="0"/>
              <a:t>传输信号线，主设备还有</a:t>
            </a:r>
            <a:r>
              <a:rPr lang="zh-CN" altLang="en-US" b="1" u="sng" spc="-100" dirty="0" smtClean="0"/>
              <a:t>总线使用权管理</a:t>
            </a:r>
            <a:r>
              <a:rPr lang="zh-CN" altLang="en-US" b="1" spc="-100" dirty="0" smtClean="0"/>
              <a:t>信号线</a:t>
            </a:r>
            <a:endParaRPr lang="en-US" altLang="zh-CN" b="1" spc="-100" dirty="0" smtClean="0"/>
          </a:p>
          <a:p>
            <a:pPr marL="2336800" indent="-2336800"/>
            <a:r>
              <a:rPr lang="zh-CN" altLang="en-US" sz="2000" dirty="0" smtClean="0"/>
              <a:t>                                             └←</a:t>
            </a:r>
            <a:r>
              <a:rPr lang="zh-CN" altLang="en-US" sz="2000" b="1" dirty="0" smtClean="0"/>
              <a:t>≤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</a:t>
            </a:r>
            <a:r>
              <a:rPr lang="zh-CN" altLang="en-US" sz="2000" b="1" dirty="0" smtClean="0"/>
              <a:t>主设备使用</a:t>
            </a:r>
            <a:endParaRPr lang="en-US" altLang="zh-CN" sz="2000" b="1" spc="-1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115616" y="5013176"/>
            <a:ext cx="5760640" cy="1152128"/>
            <a:chOff x="2195736" y="3645024"/>
            <a:chExt cx="5760640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195736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/>
                <a:t>总线使用权：</a:t>
              </a:r>
              <a:endParaRPr lang="zh-CN" altLang="en-US" sz="1800" b="1" dirty="0"/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 smtClean="0"/>
                <a:t>仲裁    总线传输       仲裁    总线传输</a:t>
              </a:r>
              <a:endParaRPr lang="zh-CN" altLang="en-US" sz="1600" b="1" dirty="0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1939856" y="1556792"/>
            <a:ext cx="6808608" cy="1230212"/>
            <a:chOff x="1475656" y="1550716"/>
            <a:chExt cx="6808608" cy="123021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475656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1475656" y="1550716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总线仲裁器</a:t>
              </a:r>
              <a:r>
                <a:rPr lang="en-US" altLang="zh-CN" sz="1600" b="1" dirty="0" smtClean="0"/>
                <a:t>(</a:t>
              </a:r>
              <a:r>
                <a:rPr lang="zh-CN" altLang="en-US" sz="1600" b="1" dirty="0" smtClean="0"/>
                <a:t>控制器</a:t>
              </a:r>
              <a:r>
                <a:rPr lang="en-US" altLang="zh-CN" sz="1600" b="1" dirty="0" smtClean="0"/>
                <a:t>)</a:t>
              </a:r>
              <a:endParaRPr lang="zh-CN" altLang="en-US" sz="1800" b="1" dirty="0"/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1475656" y="2629317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2627784" y="2126780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3923928" y="2126780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5076056" y="2126780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/>
                <a:t>从设备</a:t>
              </a:r>
              <a:r>
                <a:rPr lang="en-US" altLang="zh-CN" sz="1800" b="1" dirty="0" smtClean="0"/>
                <a:t>2</a:t>
              </a:r>
              <a:endParaRPr lang="en-US" altLang="zh-CN" sz="1800" b="1" dirty="0"/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619672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907704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2195736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2267744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475656" y="2702844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1475656" y="2774852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771800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3059832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3347864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419872" y="2492897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V="1">
              <a:off x="4067944" y="24868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355976" y="24868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4644008" y="24868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4716016" y="24807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5220072" y="249289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508104" y="249289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5796136" y="249289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5868144" y="248682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2032668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1854748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3" name="Text Box 107"/>
            <p:cNvSpPr txBox="1">
              <a:spLocks noChangeArrowheads="1"/>
            </p:cNvSpPr>
            <p:nvPr/>
          </p:nvSpPr>
          <p:spPr bwMode="auto">
            <a:xfrm>
              <a:off x="1475656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BR1</a:t>
              </a:r>
              <a:endParaRPr lang="zh-CN" altLang="en-US" sz="1600" b="1" dirty="0"/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051720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BG1</a:t>
              </a:r>
              <a:endParaRPr lang="zh-CN" altLang="en-US" sz="1600" b="1" dirty="0"/>
            </a:p>
          </p:txBody>
        </p:sp>
        <p:cxnSp>
          <p:nvCxnSpPr>
            <p:cNvPr id="97" name="直接箭头连接符 96"/>
            <p:cNvCxnSpPr/>
            <p:nvPr/>
          </p:nvCxnSpPr>
          <p:spPr bwMode="auto">
            <a:xfrm>
              <a:off x="3184796" y="1839641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006876" y="1839641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9" name="Text Box 107"/>
            <p:cNvSpPr txBox="1">
              <a:spLocks noChangeArrowheads="1"/>
            </p:cNvSpPr>
            <p:nvPr/>
          </p:nvSpPr>
          <p:spPr bwMode="auto">
            <a:xfrm>
              <a:off x="2627784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BR2</a:t>
              </a:r>
              <a:endParaRPr lang="zh-CN" altLang="en-US" sz="1600" b="1" dirty="0"/>
            </a:p>
          </p:txBody>
        </p:sp>
        <p:sp>
          <p:nvSpPr>
            <p:cNvPr id="100" name="Text Box 107"/>
            <p:cNvSpPr txBox="1">
              <a:spLocks noChangeArrowheads="1"/>
            </p:cNvSpPr>
            <p:nvPr/>
          </p:nvSpPr>
          <p:spPr bwMode="auto">
            <a:xfrm>
              <a:off x="3203848" y="1838748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/>
                <a:t>BG2</a:t>
              </a:r>
              <a:endParaRPr lang="zh-CN" altLang="en-US" sz="1600" b="1" dirty="0"/>
            </a:p>
          </p:txBody>
        </p: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>
              <a:off x="6372250" y="1932822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BG—Bus </a:t>
              </a:r>
              <a:r>
                <a:rPr lang="en-US" altLang="zh-CN" sz="1800" b="1" dirty="0"/>
                <a:t>Grant</a:t>
              </a:r>
              <a:endParaRPr lang="en-US" altLang="zh-CN" sz="1800" b="1" dirty="0" smtClean="0"/>
            </a:p>
          </p:txBody>
        </p: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96" name="Text Box 201"/>
          <p:cNvSpPr txBox="1">
            <a:spLocks noChangeArrowheads="1"/>
          </p:cNvSpPr>
          <p:nvPr/>
        </p:nvSpPr>
        <p:spPr bwMode="auto">
          <a:xfrm>
            <a:off x="179512" y="2852936"/>
            <a:ext cx="875033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</a:rPr>
              <a:t>总线使用权管理方式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</a:t>
            </a:r>
            <a:r>
              <a:rPr lang="zh-CN" altLang="en-US" b="1" dirty="0" smtClean="0"/>
              <a:t>常采用</a:t>
            </a:r>
            <a:r>
              <a:rPr lang="zh-CN" altLang="en-US" b="1" u="sng" dirty="0" smtClean="0"/>
              <a:t>请求</a:t>
            </a:r>
            <a:r>
              <a:rPr lang="en-US" altLang="zh-CN" b="1" u="sng" dirty="0" smtClean="0"/>
              <a:t>-</a:t>
            </a:r>
            <a:r>
              <a:rPr lang="zh-CN" altLang="en-US" b="1" u="sng" dirty="0" smtClean="0"/>
              <a:t>分配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 smtClean="0"/>
              <a:t>                     </a:t>
            </a:r>
            <a:r>
              <a:rPr lang="zh-CN" altLang="en-US" sz="2000" b="1" dirty="0" smtClean="0"/>
              <a:t>   </a:t>
            </a:r>
            <a:r>
              <a:rPr lang="zh-CN" altLang="en-US" sz="2000" dirty="0" smtClean="0"/>
              <a:t>                   └→</a:t>
            </a:r>
            <a:r>
              <a:rPr lang="zh-CN" altLang="en-US" sz="2000" b="1" dirty="0" smtClean="0"/>
              <a:t>仲裁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332656"/>
            <a:ext cx="64136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总线操作过程：   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每个阶段都是一次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交互</a:t>
            </a:r>
            <a:r>
              <a:rPr lang="en-US" altLang="zh-CN" sz="2000" b="1" dirty="0" smtClean="0"/>
              <a:t>)</a:t>
            </a:r>
            <a:endParaRPr lang="en-US" altLang="zh-CN" b="1" dirty="0" smtClean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 smtClean="0">
                <a:solidFill>
                  <a:schemeClr val="accent2"/>
                </a:solidFill>
              </a:rPr>
              <a:t>— 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常称仲裁阶段</a:t>
            </a:r>
            <a:r>
              <a:rPr lang="en-US" altLang="zh-CN" b="1" dirty="0" smtClean="0"/>
              <a:t>)</a:t>
            </a:r>
          </a:p>
          <a:p>
            <a:r>
              <a:rPr lang="zh-CN" altLang="en-US" b="1" dirty="0" smtClean="0">
                <a:solidFill>
                  <a:srgbClr val="990099"/>
                </a:solidFill>
              </a:rPr>
              <a:t>       各个主设备：</a:t>
            </a:r>
            <a:endParaRPr lang="en-US" altLang="zh-CN" b="1" dirty="0" smtClean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</a:rPr>
              <a:t>总线仲裁器：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31840" y="1218818"/>
            <a:ext cx="53054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有操作</a:t>
            </a:r>
            <a:r>
              <a:rPr lang="zh-CN" altLang="en-US" b="1" dirty="0"/>
              <a:t>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</a:t>
            </a:r>
            <a:r>
              <a:rPr lang="zh-CN" altLang="en-US" b="1" dirty="0" smtClean="0"/>
              <a:t>信号</a:t>
            </a:r>
            <a:r>
              <a:rPr lang="en-US" altLang="zh-CN" b="1" dirty="0" err="1" smtClean="0"/>
              <a:t>BR</a:t>
            </a:r>
            <a:r>
              <a:rPr lang="en-US" altLang="zh-CN" i="1" dirty="0" err="1" smtClean="0">
                <a:latin typeface="+mn-lt"/>
              </a:rPr>
              <a:t>i</a:t>
            </a:r>
            <a:endParaRPr lang="zh-CN" altLang="en-US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</a:rPr>
              <a:t>                  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</a:t>
            </a:r>
            <a:r>
              <a:rPr lang="zh-CN" altLang="en-US" b="1" u="sng" dirty="0" smtClean="0"/>
              <a:t>个总线传输</a:t>
            </a:r>
            <a:r>
              <a:rPr lang="zh-CN" altLang="en-US" b="1" u="sng" dirty="0"/>
              <a:t>周期</a:t>
            </a:r>
            <a:r>
              <a:rPr lang="zh-CN" altLang="en-US" b="1" dirty="0" smtClean="0"/>
              <a:t>的总线使用权归属，向所选主设备</a:t>
            </a:r>
            <a:r>
              <a:rPr lang="zh-CN" altLang="en-US" b="1" dirty="0" smtClean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</a:t>
            </a:r>
            <a:r>
              <a:rPr lang="zh-CN" altLang="en-US" b="1" dirty="0" smtClean="0"/>
              <a:t>允许信号</a:t>
            </a:r>
            <a:r>
              <a:rPr lang="en-US" altLang="zh-CN" b="1" dirty="0" err="1" smtClean="0"/>
              <a:t>BG</a:t>
            </a:r>
            <a:r>
              <a:rPr lang="en-US" altLang="zh-CN" i="1" dirty="0" err="1" smtClean="0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7786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089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请求</a:t>
              </a:r>
              <a:r>
                <a:rPr lang="en-US" altLang="zh-CN" sz="1800" b="1" dirty="0" smtClean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1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 smtClean="0"/>
                <a:t>主设备</a:t>
              </a:r>
              <a:r>
                <a:rPr lang="en-US" altLang="zh-CN" sz="1800" b="1" dirty="0" smtClean="0"/>
                <a:t>2</a:t>
              </a:r>
              <a:r>
                <a:rPr lang="zh-CN" altLang="en-US" sz="1800" b="1" dirty="0" smtClean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</a:t>
              </a:r>
              <a:r>
                <a:rPr lang="zh-CN" altLang="en-US" sz="1800" b="1" dirty="0" smtClean="0"/>
                <a:t>使用权</a:t>
              </a:r>
              <a:endParaRPr lang="zh-CN" altLang="en-US" sz="1800" b="1" dirty="0"/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总线</a:t>
              </a:r>
              <a:r>
                <a:rPr lang="zh-CN" altLang="en-US" sz="1800" b="1" dirty="0"/>
                <a:t>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 smtClean="0"/>
                <a:t>主设备</a:t>
              </a:r>
              <a:endParaRPr lang="zh-CN" altLang="en-US" sz="1800" b="1" dirty="0"/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7809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 smtClean="0"/>
                <a:t>主设备</a:t>
              </a:r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179512" y="4846801"/>
            <a:ext cx="875033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rgbClr val="990099"/>
                </a:solidFill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</a:rPr>
              <a:t>仲裁时机：</a:t>
            </a:r>
            <a:r>
              <a:rPr lang="zh-CN" altLang="en-US" b="1" dirty="0" smtClean="0"/>
              <a:t>有请求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或传输周期结束</a:t>
            </a:r>
            <a:r>
              <a:rPr lang="en-US" altLang="zh-CN" sz="2200" b="1" dirty="0" smtClean="0"/>
              <a:t>)</a:t>
            </a:r>
            <a:r>
              <a:rPr lang="zh-CN" altLang="en-US" b="1" dirty="0" smtClean="0"/>
              <a:t>、总线空闲时</a:t>
            </a:r>
            <a:endParaRPr lang="en-US" altLang="zh-CN" b="1" dirty="0" smtClean="0"/>
          </a:p>
          <a:p>
            <a:pPr marL="2336800" indent="-2336800"/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│</a:t>
            </a:r>
            <a:r>
              <a:rPr lang="zh-CN" altLang="en-US" sz="2000" b="1" dirty="0" smtClean="0"/>
              <a:t>             </a:t>
            </a:r>
            <a:r>
              <a:rPr lang="zh-CN" altLang="en-US" sz="2000" dirty="0" smtClean="0"/>
              <a:t>├</a:t>
            </a:r>
            <a:r>
              <a:rPr lang="zh-CN" altLang="en-US" sz="2000" b="1" dirty="0" smtClean="0"/>
              <a:t>→</a:t>
            </a:r>
            <a:r>
              <a:rPr lang="zh-CN" altLang="en-US" sz="1800" b="1" dirty="0" smtClean="0"/>
              <a:t>需收回使用权 </a:t>
            </a:r>
            <a:r>
              <a:rPr lang="en-US" altLang="zh-CN" sz="1800" b="1" dirty="0" smtClean="0"/>
              <a:t>(</a:t>
            </a:r>
            <a:r>
              <a:rPr lang="zh-CN" altLang="en-US" sz="1800" b="1" u="sng" dirty="0" smtClean="0">
                <a:solidFill>
                  <a:schemeClr val="accent2"/>
                </a:solidFill>
              </a:rPr>
              <a:t>暂不讨论</a:t>
            </a:r>
            <a:r>
              <a:rPr lang="en-US" altLang="zh-CN" sz="1800" b="1" dirty="0" smtClean="0"/>
              <a:t>)</a:t>
            </a:r>
            <a:r>
              <a:rPr lang="zh-CN" altLang="en-US" sz="1800" b="1" dirty="0" smtClean="0"/>
              <a:t> </a:t>
            </a:r>
            <a:endParaRPr lang="en-US" altLang="zh-CN" sz="2000" b="1" dirty="0" smtClean="0"/>
          </a:p>
          <a:p>
            <a:pPr marL="2336800" indent="-2336800">
              <a:lnSpc>
                <a:spcPct val="100000"/>
              </a:lnSpc>
            </a:pPr>
            <a:r>
              <a:rPr lang="zh-CN" altLang="en-US" sz="2000" b="1" dirty="0" smtClean="0"/>
              <a:t>                      </a:t>
            </a:r>
            <a:r>
              <a:rPr lang="zh-CN" altLang="en-US" sz="200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→</a:t>
            </a:r>
            <a:r>
              <a:rPr lang="zh-CN" altLang="en-US" sz="1800" b="1" dirty="0" smtClean="0"/>
              <a:t>传输结束时应</a:t>
            </a:r>
            <a:r>
              <a:rPr lang="zh-CN" altLang="en-US" sz="1800" b="1" dirty="0" smtClean="0">
                <a:solidFill>
                  <a:srgbClr val="FF3399"/>
                </a:solidFill>
              </a:rPr>
              <a:t>撤销</a:t>
            </a:r>
            <a:r>
              <a:rPr lang="zh-CN" altLang="en-US" sz="1800" b="1" dirty="0" smtClean="0"/>
              <a:t>请求             </a:t>
            </a:r>
            <a:r>
              <a:rPr lang="zh-CN" altLang="en-US" sz="1800" dirty="0" smtClean="0">
                <a:solidFill>
                  <a:schemeClr val="accent2"/>
                </a:solidFill>
              </a:rPr>
              <a:t>└→</a:t>
            </a:r>
            <a:r>
              <a:rPr lang="zh-CN" altLang="en-US" sz="1800" b="1" dirty="0" smtClean="0">
                <a:solidFill>
                  <a:schemeClr val="accent2"/>
                </a:solidFill>
              </a:rPr>
              <a:t>便于理解</a:t>
            </a:r>
            <a:endParaRPr lang="en-US" altLang="zh-CN" sz="2000" b="1" dirty="0" smtClean="0">
              <a:solidFill>
                <a:schemeClr val="accent2"/>
              </a:solidFill>
            </a:endParaRPr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17802</TotalTime>
  <Words>4834</Words>
  <Application>Microsoft Office PowerPoint</Application>
  <PresentationFormat>全屏显示(4:3)</PresentationFormat>
  <Paragraphs>884</Paragraphs>
  <Slides>31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539</cp:revision>
  <dcterms:created xsi:type="dcterms:W3CDTF">2002-02-16T03:40:16Z</dcterms:created>
  <dcterms:modified xsi:type="dcterms:W3CDTF">2018-07-13T08:42:48Z</dcterms:modified>
</cp:coreProperties>
</file>