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508" r:id="rId3"/>
    <p:sldId id="509" r:id="rId4"/>
    <p:sldId id="510" r:id="rId5"/>
    <p:sldId id="511" r:id="rId6"/>
    <p:sldId id="384" r:id="rId7"/>
    <p:sldId id="512" r:id="rId8"/>
    <p:sldId id="514" r:id="rId9"/>
    <p:sldId id="515" r:id="rId10"/>
    <p:sldId id="517" r:id="rId11"/>
    <p:sldId id="518" r:id="rId12"/>
    <p:sldId id="519" r:id="rId13"/>
    <p:sldId id="520" r:id="rId14"/>
    <p:sldId id="521" r:id="rId15"/>
    <p:sldId id="397" r:id="rId16"/>
    <p:sldId id="410" r:id="rId17"/>
    <p:sldId id="398" r:id="rId18"/>
    <p:sldId id="404" r:id="rId19"/>
    <p:sldId id="522" r:id="rId20"/>
    <p:sldId id="523" r:id="rId21"/>
    <p:sldId id="411" r:id="rId22"/>
    <p:sldId id="467" r:id="rId23"/>
    <p:sldId id="526" r:id="rId24"/>
    <p:sldId id="399" r:id="rId25"/>
    <p:sldId id="401" r:id="rId26"/>
    <p:sldId id="413" r:id="rId27"/>
    <p:sldId id="469" r:id="rId28"/>
    <p:sldId id="418" r:id="rId29"/>
    <p:sldId id="312" r:id="rId30"/>
    <p:sldId id="473" r:id="rId31"/>
    <p:sldId id="258" r:id="rId32"/>
    <p:sldId id="527" r:id="rId33"/>
    <p:sldId id="474" r:id="rId34"/>
    <p:sldId id="529" r:id="rId35"/>
    <p:sldId id="476" r:id="rId36"/>
    <p:sldId id="477" r:id="rId37"/>
    <p:sldId id="259" r:id="rId38"/>
    <p:sldId id="478" r:id="rId39"/>
    <p:sldId id="530" r:id="rId40"/>
    <p:sldId id="531" r:id="rId41"/>
    <p:sldId id="507" r:id="rId42"/>
    <p:sldId id="532" r:id="rId43"/>
    <p:sldId id="533" r:id="rId44"/>
    <p:sldId id="534" r:id="rId45"/>
    <p:sldId id="443" r:id="rId46"/>
    <p:sldId id="536" r:id="rId47"/>
    <p:sldId id="537" r:id="rId48"/>
    <p:sldId id="538" r:id="rId49"/>
    <p:sldId id="535" r:id="rId50"/>
    <p:sldId id="539" r:id="rId51"/>
    <p:sldId id="542" r:id="rId52"/>
    <p:sldId id="373" r:id="rId53"/>
    <p:sldId id="492" r:id="rId54"/>
    <p:sldId id="493" r:id="rId55"/>
    <p:sldId id="263" r:id="rId56"/>
    <p:sldId id="494" r:id="rId57"/>
    <p:sldId id="496" r:id="rId58"/>
    <p:sldId id="495" r:id="rId59"/>
    <p:sldId id="500" r:id="rId60"/>
    <p:sldId id="497" r:id="rId61"/>
    <p:sldId id="498" r:id="rId62"/>
    <p:sldId id="501" r:id="rId6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99FF"/>
    <a:srgbClr val="FF3399"/>
    <a:srgbClr val="CC3300"/>
    <a:srgbClr val="CCFFFF"/>
    <a:srgbClr val="FFCC99"/>
    <a:srgbClr val="99CCFF"/>
    <a:srgbClr val="CCCC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98217" autoAdjust="0"/>
  </p:normalViewPr>
  <p:slideViewPr>
    <p:cSldViewPr>
      <p:cViewPr>
        <p:scale>
          <a:sx n="80" d="100"/>
          <a:sy n="80" d="100"/>
        </p:scale>
        <p:origin x="-1190" y="-29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多重中断只在向量中断时才发生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生活例：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同学在看书</a:t>
            </a:r>
            <a:r>
              <a:rPr lang="en-US" altLang="zh-CN" dirty="0" smtClean="0"/>
              <a:t>(P5</a:t>
            </a:r>
            <a:r>
              <a:rPr lang="zh-CN" altLang="en-US" dirty="0" smtClean="0"/>
              <a:t>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字看完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，听到身后有几个人在喊“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，班长找你”“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到我宿舍来”“</a:t>
            </a:r>
            <a:r>
              <a:rPr lang="en-US" altLang="zh-CN" dirty="0" smtClean="0"/>
              <a:t>A,</a:t>
            </a:r>
            <a:r>
              <a:rPr lang="zh-CN" altLang="en-US" dirty="0" smtClean="0"/>
              <a:t>帮个忙”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P39—</a:t>
            </a:r>
            <a:r>
              <a:rPr lang="zh-CN" altLang="en-US" dirty="0" smtClean="0"/>
              <a:t>提供中断类型号，读状态口时撤销请求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正在服务请求号寄存器的内容＝最高优先级请求号时，阻塞所有请求（与单个中断源效果相同）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0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</a:t>
            </a:r>
            <a:r>
              <a:rPr lang="en-US" altLang="zh-CN" dirty="0" smtClean="0"/>
              <a:t>P43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INTA#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End=1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IF=1</a:t>
            </a:r>
            <a:r>
              <a:rPr lang="zh-CN" altLang="en-US" dirty="0" smtClean="0"/>
              <a:t>，无更高优先级中断请求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思考：传送准备时通知</a:t>
            </a:r>
            <a:r>
              <a:rPr lang="en-US" altLang="zh-CN" dirty="0"/>
              <a:t>DMA</a:t>
            </a:r>
            <a:r>
              <a:rPr lang="zh-CN" altLang="en-US" dirty="0"/>
              <a:t>接口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3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中，若用命令码区分，则信息长度≠总线宽度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异步串行省略方法：采用不互锁应答方式省略应答线，采用帧头、帧尾信息不同省略请求线；</a:t>
            </a:r>
            <a:endParaRPr lang="en-US" altLang="zh-CN" dirty="0" smtClean="0"/>
          </a:p>
          <a:p>
            <a:r>
              <a:rPr lang="zh-CN" altLang="en-US" dirty="0" smtClean="0"/>
              <a:t>同步串行省略方法：通过帧头中同步信息产生连续跳变信号，代替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产生的同步时钟信号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4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编址单位为记录块</a:t>
            </a:r>
            <a:r>
              <a:rPr lang="zh-CN" altLang="en-US" dirty="0"/>
              <a:t>时，可减小每位平均寻址与传送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en-US" altLang="zh-CN" dirty="0" smtClean="0"/>
              <a:t>P22</a:t>
            </a:r>
            <a:r>
              <a:rPr lang="zh-CN" altLang="en-US" dirty="0" smtClean="0"/>
              <a:t>看匀速转动（磁道容量固定→扇角固定）</a:t>
            </a:r>
            <a:endParaRPr lang="zh-CN" altLang="en-US" dirty="0"/>
          </a:p>
          <a:p>
            <a:r>
              <a:rPr lang="zh-CN" altLang="en-US" dirty="0"/>
              <a:t>扇区</a:t>
            </a:r>
            <a:r>
              <a:rPr lang="en-US" altLang="zh-CN" dirty="0"/>
              <a:t>ID</a:t>
            </a:r>
            <a:r>
              <a:rPr lang="zh-CN" altLang="en-US" dirty="0"/>
              <a:t>域中含地址的目的是：不需从</a:t>
            </a:r>
            <a:r>
              <a:rPr lang="en-US" altLang="zh-CN" dirty="0"/>
              <a:t>0</a:t>
            </a:r>
            <a:r>
              <a:rPr lang="zh-CN" altLang="en-US" dirty="0"/>
              <a:t>扇区开始定位；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同时只有一个磁头工作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</a:t>
            </a:r>
            <a:r>
              <a:rPr lang="zh-CN" altLang="en-US" dirty="0" smtClean="0"/>
              <a:t>看定长记录格式，</a:t>
            </a:r>
            <a:r>
              <a:rPr lang="en-US" altLang="zh-CN" dirty="0" smtClean="0"/>
              <a:t>P25</a:t>
            </a:r>
            <a:r>
              <a:rPr lang="zh-CN" altLang="en-US" dirty="0" smtClean="0"/>
              <a:t>看转动方式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87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</a:t>
            </a:r>
            <a:r>
              <a:rPr lang="zh-CN" altLang="en-US" dirty="0" smtClean="0"/>
              <a:t>看设备选择电路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6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A/D</a:t>
            </a:r>
            <a:r>
              <a:rPr lang="zh-CN" altLang="en-US" dirty="0" smtClean="0"/>
              <a:t>转换器的启动命令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开始转换，打印机的启动命令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清空缓冲器、换行、回车等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19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5&#31456;.pptx#-1,85,PowerPoint &#28436;&#31034;&#25991;&#31295;" TargetMode="External"/><Relationship Id="rId4" Type="http://schemas.openxmlformats.org/officeDocument/2006/relationships/slide" Target="slide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7.xml"/><Relationship Id="rId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slide" Target="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 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858778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zh-CN" b="1" dirty="0" smtClean="0">
                <a:latin typeface="+mn-ea"/>
                <a:ea typeface="+mn-ea"/>
              </a:rPr>
              <a:t>指</a:t>
            </a:r>
            <a:r>
              <a:rPr lang="zh-CN" altLang="zh-CN" b="1" dirty="0">
                <a:latin typeface="+mn-ea"/>
                <a:ea typeface="+mn-ea"/>
              </a:rPr>
              <a:t>主机对</a:t>
            </a:r>
            <a:r>
              <a:rPr lang="zh-CN" altLang="zh-CN" b="1" dirty="0" smtClean="0">
                <a:latin typeface="+mn-ea"/>
                <a:ea typeface="+mn-ea"/>
              </a:rPr>
              <a:t>数据</a:t>
            </a:r>
            <a:r>
              <a:rPr lang="zh-CN" altLang="en-US" b="1" dirty="0" smtClean="0">
                <a:latin typeface="+mn-ea"/>
                <a:ea typeface="+mn-ea"/>
              </a:rPr>
              <a:t>传送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提高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减少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44824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方式示例：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糖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放在讲台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上，</a:t>
            </a:r>
            <a:endParaRPr lang="en-US" altLang="zh-CN" sz="22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老师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组织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孩子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每人吃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颗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糖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8" y="5114567"/>
            <a:ext cx="87852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程序直接控制方式、程序中断方式、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 直接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zh-CN" altLang="en-US" b="1" dirty="0" smtClean="0">
                <a:latin typeface="宋体" panose="02010600030101010101" pitchFamily="2" charset="-122"/>
              </a:rPr>
              <a:t>访问方式、通道方式等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735922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糖，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69241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③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对孩子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吃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糖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规则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(4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颗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自己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4001289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④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吃糖规则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名单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管理要求、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交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给班长，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 smtClean="0">
                <a:latin typeface="宋体" panose="02010600030101010101" pitchFamily="2" charset="-122"/>
              </a:rPr>
              <a:t>结束</a:t>
            </a:r>
            <a:r>
              <a:rPr lang="en-US" altLang="zh-CN" sz="2000" b="1" spc="-12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2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137193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 smtClean="0"/>
              <a:t>孩子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76399" y="4509120"/>
            <a:ext cx="5819937" cy="524663"/>
            <a:chOff x="1416359" y="4138603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416359" y="436421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352463" y="436421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5939259" y="438369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131840" y="4167668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3792623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1776399" y="415719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2712503" y="415887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416359" y="4149080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218315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4944751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37044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84911" y="4367386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6810603" y="4138603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线形标注 2 30"/>
          <p:cNvSpPr/>
          <p:nvPr/>
        </p:nvSpPr>
        <p:spPr bwMode="auto">
          <a:xfrm>
            <a:off x="7439767" y="1844824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2942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又称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0" grpId="0"/>
      <p:bldP spid="11" grpId="0"/>
      <p:bldP spid="13" grpId="0"/>
      <p:bldP spid="14" grpId="0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9389" y="2167696"/>
            <a:ext cx="5832772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Polling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程序直接控制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程序控制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en-US" altLang="zh-CN" sz="22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</a:t>
            </a:r>
            <a:r>
              <a:rPr lang="zh-CN" altLang="en-US" b="1" dirty="0">
                <a:latin typeface="宋体" panose="02010600030101010101" pitchFamily="2" charset="-122"/>
              </a:rPr>
              <a:t>字符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dirty="0" smtClean="0">
                <a:latin typeface="宋体" panose="02010600030101010101" pitchFamily="2" charset="-122"/>
              </a:rPr>
              <a:t>查询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直接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无条件</a:t>
            </a:r>
            <a:r>
              <a:rPr lang="zh-CN" altLang="en-US" sz="1800" b="1" dirty="0">
                <a:latin typeface="宋体" panose="02010600030101010101" pitchFamily="2" charset="-122"/>
              </a:rPr>
              <a:t>传送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203724" y="2629361"/>
            <a:ext cx="561674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当设备准备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203910" y="5445224"/>
            <a:ext cx="57607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启动及查询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1</a:t>
            </a:r>
            <a:r>
              <a:rPr lang="zh-CN" altLang="en-US" b="1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491880" y="4437112"/>
            <a:ext cx="5472608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m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←＝启动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传送的时延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610184"/>
            <a:ext cx="7488833" cy="792088"/>
            <a:chOff x="1115616" y="3429000"/>
            <a:chExt cx="7488833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51216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576063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=0)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79389" y="1731580"/>
            <a:ext cx="3096467" cy="36379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2915880" y="1880968"/>
            <a:ext cx="576000" cy="1187992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中断驱动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interrupt driven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 smtClean="0">
                <a:latin typeface="宋体" panose="02010600030101010101" pitchFamily="2" charset="-122"/>
              </a:rPr>
              <a:t>CPU-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</a:t>
            </a:r>
            <a:r>
              <a:rPr lang="zh-CN" altLang="en-US" b="1" dirty="0">
                <a:latin typeface="宋体" panose="02010600030101010101" pitchFamily="2" charset="-122"/>
              </a:rPr>
              <a:t>字符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771800" y="1735648"/>
            <a:ext cx="61928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设备准备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时，向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7303" y="4797152"/>
            <a:ext cx="5917309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k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u="sng" spc="-100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响应＋中断服务程序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9" y="3212976"/>
            <a:ext cx="8280921" cy="1440160"/>
            <a:chOff x="611559" y="3140968"/>
            <a:chExt cx="8280921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IOR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9" y="4221088"/>
              <a:ext cx="720079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389" y="1807305"/>
            <a:ext cx="3096467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1"/>
            <a:ext cx="1080120" cy="1186036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直接存储器存取方式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--DMA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 smtClean="0">
                <a:latin typeface="+mn-lt"/>
              </a:rPr>
              <a:t>Direct Memory Access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主存间、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次，适于块设备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进行总线操作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→一种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22397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 smtClean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现行程序；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数据传送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(1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批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结束事宜，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79511" y="3789040"/>
            <a:ext cx="8784977" cy="1656184"/>
            <a:chOff x="179511" y="414908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414908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IOW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传送准备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414908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1)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1512168" cy="28803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CPU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36510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 smtClean="0"/>
                <a:t>响应</a:t>
              </a:r>
              <a:endParaRPr lang="zh-CN" altLang="en-US" sz="1600" b="1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414908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2)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508518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58112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43711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5085184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 smtClean="0">
                  <a:latin typeface="+mn-ea"/>
                  <a:ea typeface="+mn-ea"/>
                </a:rPr>
                <a:t>DMA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508518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准备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51723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65313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51723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 smtClean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37321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37321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65313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94116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65313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77096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50912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2987824" y="5492173"/>
            <a:ext cx="5976664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n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u="sng" spc="-100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传送准备＋结束处理＋响应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6431655" y="1268760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13564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批＝几千个</a:t>
            </a:r>
            <a:endParaRPr lang="zh-CN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79387" y="1700808"/>
            <a:ext cx="4428555" cy="4439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通道方式：</a:t>
            </a:r>
            <a:r>
              <a:rPr lang="en-US" altLang="zh-CN" sz="2200" b="1" dirty="0">
                <a:latin typeface="宋体" panose="02010600030101010101" pitchFamily="2" charset="-122"/>
              </a:rPr>
              <a:t>--DMA</a:t>
            </a:r>
            <a:r>
              <a:rPr lang="zh-CN" altLang="en-US" sz="2200" b="1" dirty="0">
                <a:latin typeface="宋体" panose="02010600030101010101" pitchFamily="2" charset="-122"/>
              </a:rPr>
              <a:t>方式的发展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通道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*IOP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en-US" altLang="zh-CN" sz="2200" b="1" dirty="0">
                <a:latin typeface="宋体" panose="02010600030101010101" pitchFamily="2" charset="-122"/>
              </a:rPr>
              <a:t> --</a:t>
            </a:r>
            <a:r>
              <a:rPr lang="zh-CN" altLang="en-US" sz="2200" b="1" dirty="0">
                <a:latin typeface="宋体" panose="02010600030101010101" pitchFamily="2" charset="-122"/>
              </a:rPr>
              <a:t>通道方式的发展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通道及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spc="-100" dirty="0">
                <a:latin typeface="宋体" panose="02010600030101010101" pitchFamily="2" charset="-122"/>
              </a:rPr>
              <a:t>外设</a:t>
            </a:r>
            <a:r>
              <a:rPr lang="en-US" altLang="zh-CN" b="1" spc="-100" dirty="0">
                <a:latin typeface="宋体" panose="02010600030101010101" pitchFamily="2" charset="-122"/>
              </a:rPr>
              <a:t>-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主存间、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1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个</a:t>
            </a:r>
            <a:r>
              <a:rPr lang="zh-CN" altLang="en-US" b="1" spc="-100" dirty="0">
                <a:latin typeface="宋体" panose="02010600030101010101" pitchFamily="2" charset="-122"/>
              </a:rPr>
              <a:t>或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批数据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次，适于字符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块设备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IOP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907580" y="2154922"/>
            <a:ext cx="70569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30" dirty="0" smtClean="0">
                <a:latin typeface="宋体" panose="02010600030101010101" pitchFamily="2" charset="-122"/>
              </a:rPr>
              <a:t>专用处理</a:t>
            </a:r>
            <a:r>
              <a:rPr lang="zh-CN" altLang="en-US" b="1" spc="-13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 smtClean="0">
                <a:latin typeface="宋体" panose="02010600030101010101" pitchFamily="2" charset="-122"/>
              </a:rPr>
              <a:t>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实现外设的管理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状态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监测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传送控制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331640" y="3778593"/>
            <a:ext cx="629022" cy="119974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CCFFFF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645024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访管指令后，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时向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请求；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相应状况，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用专用处理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控制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←不共享主存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3707904" y="5155257"/>
            <a:ext cx="5190932" cy="289967"/>
          </a:xfrm>
          <a:prstGeom prst="borderCallout2">
            <a:avLst>
              <a:gd name="adj1" fmla="val 55521"/>
              <a:gd name="adj2" fmla="val -311"/>
              <a:gd name="adj3" fmla="val 57322"/>
              <a:gd name="adj4" fmla="val -2473"/>
              <a:gd name="adj5" fmla="val -348091"/>
              <a:gd name="adj6" fmla="val -118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调用管理程序，实现编制通道程序、启动通道功能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711202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系统总线</a:t>
              </a:r>
              <a:endParaRPr lang="zh-CN" altLang="en-US" sz="1600" b="1" dirty="0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91881" y="5013176"/>
            <a:ext cx="374441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无需进行传送准备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26532" y="3789040"/>
            <a:ext cx="5693940" cy="1296144"/>
            <a:chOff x="2843808" y="4010303"/>
            <a:chExt cx="5693940" cy="1296144"/>
          </a:xfrm>
        </p:grpSpPr>
        <p:sp>
          <p:nvSpPr>
            <p:cNvPr id="32" name="Rectangle 65"/>
            <p:cNvSpPr>
              <a:spLocks noChangeArrowheads="1"/>
            </p:cNvSpPr>
            <p:nvPr/>
          </p:nvSpPr>
          <p:spPr bwMode="auto">
            <a:xfrm>
              <a:off x="4644008" y="4226327"/>
              <a:ext cx="38937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外部设备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3" name="直接连接符 32"/>
            <p:cNvCxnSpPr>
              <a:stCxn id="34" idx="0"/>
            </p:cNvCxnSpPr>
            <p:nvPr/>
          </p:nvCxnSpPr>
          <p:spPr bwMode="auto">
            <a:xfrm flipV="1">
              <a:off x="3311860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2843808" y="4293096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3779912" y="4514359"/>
              <a:ext cx="100868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353172" y="4010303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sp>
          <p:nvSpPr>
            <p:cNvPr id="37" name="Text Box 80"/>
            <p:cNvSpPr txBox="1">
              <a:spLocks noChangeArrowheads="1"/>
            </p:cNvSpPr>
            <p:nvPr/>
          </p:nvSpPr>
          <p:spPr bwMode="auto">
            <a:xfrm>
              <a:off x="3857228" y="4221088"/>
              <a:ext cx="720081" cy="570825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 smtClean="0"/>
                <a:t>标准设备接口</a:t>
              </a:r>
              <a:endParaRPr lang="zh-CN" altLang="en-US" sz="1600" b="1" dirty="0"/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§7.2 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外部设备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驱动器＋部件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908720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 功 能 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</a:t>
            </a:r>
            <a:r>
              <a:rPr lang="zh-CN" altLang="en-US" b="1" dirty="0" smtClean="0">
                <a:latin typeface="宋体" panose="02010600030101010101" pitchFamily="2" charset="-122"/>
              </a:rPr>
              <a:t>通信、信息存储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输出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字符设备、块设备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←指启动一次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79512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r>
              <a:rPr lang="zh-CN" altLang="en-US" b="1" dirty="0" smtClean="0">
                <a:latin typeface="宋体" panose="02010600030101010101" pitchFamily="2" charset="-122"/>
              </a:rPr>
              <a:t>通过设备控制器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总线接口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79512" y="48319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应用现状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设置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标准设备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总线</a:t>
            </a:r>
            <a:r>
              <a:rPr lang="zh-CN" altLang="en-US" sz="2000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←通用性好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成本</a:t>
            </a:r>
            <a:r>
              <a:rPr lang="zh-CN" altLang="en-US" sz="1800" b="1" dirty="0" smtClean="0">
                <a:latin typeface="+mn-lt"/>
                <a:ea typeface="+mn-ea"/>
              </a:rPr>
              <a:t>↓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弱化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设备控制器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标准设备接口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←常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驱动器混合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228184" y="4005064"/>
            <a:ext cx="2592288" cy="108012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外部设备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966292" y="3717032"/>
            <a:ext cx="7848872" cy="1080120"/>
            <a:chOff x="683568" y="3933056"/>
            <a:chExt cx="7848872" cy="1080120"/>
          </a:xfrm>
        </p:grpSpPr>
        <p:sp>
          <p:nvSpPr>
            <p:cNvPr id="72" name="Text Box 82"/>
            <p:cNvSpPr txBox="1">
              <a:spLocks noChangeArrowheads="1"/>
            </p:cNvSpPr>
            <p:nvPr/>
          </p:nvSpPr>
          <p:spPr bwMode="auto">
            <a:xfrm>
              <a:off x="4788023" y="429309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755576" y="4293096"/>
              <a:ext cx="792087" cy="38627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763688" y="4293096"/>
              <a:ext cx="864096" cy="3862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endCxn id="73" idx="0"/>
            </p:cNvCxnSpPr>
            <p:nvPr/>
          </p:nvCxnSpPr>
          <p:spPr bwMode="auto">
            <a:xfrm>
              <a:off x="1151620" y="4010303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直接连接符 75"/>
            <p:cNvCxnSpPr>
              <a:stCxn id="74" idx="0"/>
            </p:cNvCxnSpPr>
            <p:nvPr/>
          </p:nvCxnSpPr>
          <p:spPr bwMode="auto">
            <a:xfrm flipV="1">
              <a:off x="2195736" y="4015542"/>
              <a:ext cx="0" cy="27755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755576" y="4005064"/>
              <a:ext cx="7776864" cy="524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683568" y="3933056"/>
              <a:ext cx="2016224" cy="108012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主机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06851" y="4077072"/>
            <a:ext cx="2664297" cy="647700"/>
            <a:chOff x="5724127" y="4293096"/>
            <a:chExt cx="2664297" cy="647700"/>
          </a:xfrm>
        </p:grpSpPr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084738" y="4293096"/>
              <a:ext cx="863600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驱动器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308303" y="4293096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光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磁部件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948338" y="4509120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5724127" y="4581128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6948339" y="4725144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cxnSp>
        <p:nvCxnSpPr>
          <p:cNvPr id="85" name="直接连接符 84"/>
          <p:cNvCxnSpPr/>
          <p:nvPr/>
        </p:nvCxnSpPr>
        <p:spPr bwMode="auto">
          <a:xfrm flipV="1">
            <a:off x="5502796" y="3789040"/>
            <a:ext cx="0" cy="282793"/>
          </a:xfrm>
          <a:prstGeom prst="line">
            <a:avLst/>
          </a:prstGeom>
          <a:noFill/>
          <a:ln w="2857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91" grpId="0"/>
      <p:bldP spid="57" grpId="0"/>
      <p:bldP spid="64" grpId="0"/>
      <p:bldP spid="70" grpId="0" animBg="1"/>
      <p:bldP spid="7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输入设备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了解术语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901169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键盘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4320482" cy="5073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仅按键矩阵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(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检测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行线＝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、列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线＝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0/1)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7136" y="2708916"/>
            <a:ext cx="3314824" cy="3024340"/>
            <a:chOff x="395536" y="2420889"/>
            <a:chExt cx="3314824" cy="3024340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并行输入接口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stCxn id="177" idx="2"/>
            </p:cNvCxnSpPr>
            <p:nvPr/>
          </p:nvCxnSpPr>
          <p:spPr bwMode="auto">
            <a:xfrm rot="5400000">
              <a:off x="1496906" y="4199839"/>
              <a:ext cx="144021" cy="2346759"/>
            </a:xfrm>
            <a:prstGeom prst="bentConnector2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2555776" y="5805264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软件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按键</a:t>
            </a:r>
            <a:r>
              <a:rPr lang="zh-CN" altLang="en-US" b="1" dirty="0" smtClean="0">
                <a:latin typeface="宋体" panose="02010600030101010101" pitchFamily="2" charset="-122"/>
              </a:rPr>
              <a:t>检测、编码</a:t>
            </a:r>
            <a:r>
              <a:rPr lang="zh-CN" altLang="en-US" b="1" dirty="0">
                <a:latin typeface="宋体" panose="02010600030101010101" pitchFamily="2" charset="-122"/>
              </a:rPr>
              <a:t>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571878" y="1844824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0,L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L(L=0000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L&lt;&lt;</a:t>
              </a:r>
              <a:r>
                <a:rPr lang="zh-CN" altLang="en-US" sz="1800" b="1" baseline="-14000" dirty="0" smtClean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对应列号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 smtClean="0">
                  <a:latin typeface="+mn-ea"/>
                  <a:ea typeface="+mn-ea"/>
                </a:rPr>
                <a:t>i</a:t>
              </a:r>
              <a:r>
                <a:rPr lang="zh-CN" altLang="en-US" sz="1800" b="1" dirty="0" smtClean="0">
                  <a:latin typeface="+mn-ea"/>
                  <a:ea typeface="+mn-ea"/>
                </a:rPr>
                <a:t>＞</a:t>
              </a:r>
              <a:r>
                <a:rPr lang="en-US" altLang="zh-CN" sz="1800" b="1" dirty="0" smtClean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输入列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79512" y="4399944"/>
            <a:ext cx="42485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键盘接口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785225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键盘：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计数器、译码器、</a:t>
            </a:r>
            <a:r>
              <a:rPr lang="en-US" altLang="zh-CN" b="1" dirty="0" smtClean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、单稳电路等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指定位置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延控制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位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2555775" y="4401803"/>
            <a:ext cx="6408837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 smtClean="0">
                <a:latin typeface="宋体" panose="02010600030101010101" pitchFamily="2" charset="-122"/>
              </a:rPr>
              <a:t>、启动传送</a:t>
            </a:r>
            <a:r>
              <a:rPr lang="zh-CN" altLang="en-US" b="1" dirty="0">
                <a:latin typeface="宋体" panose="02010600030101010101" pitchFamily="2" charset="-122"/>
              </a:rPr>
              <a:t>电路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单稳电路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→恢复扫描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2555776" y="5733256"/>
            <a:ext cx="640883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PS/2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Vcc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Gnd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 smtClean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723281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常增设缓冲器</a:t>
            </a:r>
            <a:endParaRPr lang="en-US" altLang="zh-CN" sz="1800" b="1" dirty="0" smtClean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传送与扫描并行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鼠标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 smtClean="0">
                <a:latin typeface="宋体" panose="02010600030101010101" pitchFamily="2" charset="-122"/>
              </a:rPr>
              <a:t>机械式、光电式、触摸式等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鼠标组成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光电式鼠标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</a:t>
            </a:r>
            <a:r>
              <a:rPr lang="zh-CN" altLang="en-US" b="1" dirty="0" smtClean="0"/>
              <a:t>盘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鼠标</a:t>
            </a:r>
            <a:r>
              <a:rPr lang="zh-CN" altLang="en-US" b="1" dirty="0">
                <a:latin typeface="宋体" panose="02010600030101010101" pitchFamily="2" charset="-122"/>
              </a:rPr>
              <a:t>移动→滚球滚动→滚轴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栅</a:t>
            </a:r>
            <a:r>
              <a:rPr lang="zh-CN" altLang="en-US" sz="2000" b="1" dirty="0">
                <a:latin typeface="宋体" panose="02010600030101010101" pitchFamily="2" charset="-122"/>
              </a:rPr>
              <a:t>盘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051719" y="5364687"/>
            <a:ext cx="691289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</a:t>
            </a:r>
            <a:r>
              <a:rPr lang="zh-CN" altLang="en-US" b="1" dirty="0" smtClean="0">
                <a:latin typeface="宋体" panose="02010600030101010101" pitchFamily="2" charset="-122"/>
              </a:rPr>
              <a:t>→分析图像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光栅盘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82963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微型光学镜头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*鼠标接口：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与键盘相同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输出设备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了解术语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显示器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分辨率、灰度级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彩色中含颜色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材料：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物理特性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棒状长分子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结构</a:t>
            </a:r>
            <a:r>
              <a:rPr lang="zh-CN" altLang="en-US" b="1" dirty="0" smtClean="0">
                <a:latin typeface="宋体" panose="02010600030101010101" pitchFamily="2" charset="-122"/>
              </a:rPr>
              <a:t>，沿长轴方向平行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排列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晶</a:t>
            </a:r>
            <a:r>
              <a:rPr lang="zh-CN" altLang="en-US" sz="1800" b="1" dirty="0">
                <a:latin typeface="宋体" panose="02010600030101010101" pitchFamily="2" charset="-122"/>
              </a:rPr>
              <a:t>状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光学特性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旋光性、</a:t>
            </a:r>
            <a:r>
              <a:rPr lang="zh-CN" altLang="en-US" b="1" dirty="0">
                <a:latin typeface="宋体" panose="02010600030101010101" pitchFamily="2" charset="-122"/>
              </a:rPr>
              <a:t>透光</a:t>
            </a:r>
            <a:r>
              <a:rPr lang="zh-CN" altLang="en-US" b="1" dirty="0" smtClean="0">
                <a:latin typeface="宋体" panose="02010600030101010101" pitchFamily="2" charset="-122"/>
              </a:rPr>
              <a:t>性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212976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分子排列方向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 smtClean="0"/>
                <a:t>于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倾向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 smtClean="0">
                  <a:latin typeface="+mn-ea"/>
                  <a:ea typeface="+mn-ea"/>
                </a:rPr>
                <a:t>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 smtClean="0">
                  <a:latin typeface="+mn-ea"/>
                  <a:ea typeface="+mn-ea"/>
                </a:rPr>
                <a:t>影响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U</a:t>
              </a:r>
              <a:r>
                <a:rPr lang="en-US" altLang="zh-CN" sz="1600" b="1" baseline="-18000" dirty="0" smtClean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5157192"/>
            <a:ext cx="8785225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灭</a:t>
            </a:r>
            <a:r>
              <a:rPr lang="zh-CN" altLang="en-US" b="1" dirty="0" smtClean="0">
                <a:latin typeface="宋体" panose="02010600030101010101" pitchFamily="2" charset="-122"/>
              </a:rPr>
              <a:t>用旋光性控制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偏光片</a:t>
            </a:r>
            <a:r>
              <a:rPr lang="zh-CN" altLang="en-US" sz="2000" b="1" dirty="0">
                <a:latin typeface="宋体" panose="02010600030101010101" pitchFamily="2" charset="-122"/>
              </a:rPr>
              <a:t>、分子排列扭曲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平行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灰度</a:t>
            </a:r>
            <a:r>
              <a:rPr lang="zh-CN" altLang="en-US" b="1" dirty="0" smtClean="0">
                <a:latin typeface="宋体" panose="02010600030101010101" pitchFamily="2" charset="-122"/>
              </a:rPr>
              <a:t>用透光性控制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改变分子排列倾向角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不同电压值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颜色</a:t>
            </a:r>
            <a:r>
              <a:rPr lang="zh-CN" altLang="en-US" b="1" dirty="0" smtClean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只需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7544" y="3645024"/>
            <a:ext cx="4176464" cy="1469592"/>
            <a:chOff x="467544" y="3212976"/>
            <a:chExt cx="4176464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88092" y="4355066"/>
              <a:ext cx="2883908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 smtClean="0"/>
                <a:t>光线随</a:t>
              </a:r>
              <a:r>
                <a:rPr lang="zh-CN" altLang="en-US" sz="1800" b="1" dirty="0"/>
                <a:t>分子</a:t>
              </a:r>
              <a:r>
                <a:rPr lang="zh-CN" altLang="en-US" sz="1800" b="1" dirty="0" smtClean="0"/>
                <a:t>排列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 smtClean="0"/>
                <a:t>而</a:t>
              </a:r>
              <a:r>
                <a:rPr lang="zh-CN" altLang="en-US" sz="1800" b="1" dirty="0" smtClean="0">
                  <a:solidFill>
                    <a:srgbClr val="FF3399"/>
                  </a:solidFill>
                </a:rPr>
                <a:t>旋转</a:t>
              </a:r>
              <a:endParaRPr lang="zh-CN" altLang="en-US" sz="1800" b="1" dirty="0">
                <a:solidFill>
                  <a:srgbClr val="FF3399"/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4075535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573016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619192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657811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691200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744460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781136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832528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862108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892274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960001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972472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4059273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4029444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4016744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4004556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989171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40565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36343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349462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427138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30833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33461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426752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4146318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Y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71935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Z</a:t>
              </a:r>
              <a:r>
                <a:rPr lang="zh-CN" altLang="en-US" sz="1600" b="1" dirty="0" smtClean="0"/>
                <a:t>轴</a:t>
              </a:r>
              <a:endParaRPr lang="zh-CN" altLang="en-US" sz="1600" b="1" dirty="0"/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310964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451634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47337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8231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441418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42607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9526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646274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374917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646274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756562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Y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575334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215294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/>
                <a:t>Z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7449"/>
            <a:ext cx="8821644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系统的组成，主机与外设的联系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联络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的传送控制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1800" b="1" u="none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800" b="1" dirty="0" smtClean="0">
                <a:latin typeface="+mn-ea"/>
                <a:ea typeface="+mn-ea"/>
              </a:rPr>
              <a:t>DMA</a:t>
            </a:r>
            <a:r>
              <a:rPr lang="zh-CN" altLang="en-US" sz="1800" b="1" dirty="0" smtClean="0">
                <a:latin typeface="+mn-ea"/>
                <a:ea typeface="+mn-ea"/>
              </a:rPr>
              <a:t>，直接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⑵外部设备 </a:t>
            </a:r>
            <a:r>
              <a:rPr lang="zh-CN" altLang="en-US" sz="2200" b="1" dirty="0" smtClean="0">
                <a:latin typeface="+mn-ea"/>
                <a:ea typeface="+mn-ea"/>
              </a:rPr>
              <a:t> 输入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输出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存储设备的组成、工作原理</a:t>
            </a:r>
            <a:r>
              <a:rPr lang="en-US" altLang="zh-CN" sz="1800" b="1" dirty="0" smtClean="0">
                <a:latin typeface="+mn-ea"/>
                <a:ea typeface="+mn-ea"/>
              </a:rPr>
              <a:t>(×/×/</a:t>
            </a:r>
            <a:r>
              <a:rPr lang="zh-CN" altLang="en-US" sz="1800" b="1" dirty="0" smtClean="0">
                <a:latin typeface="+mn-ea"/>
                <a:ea typeface="+mn-ea"/>
              </a:rPr>
              <a:t>◇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   功能，组成，访问方法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latin typeface="+mn-ea"/>
                <a:ea typeface="+mn-ea"/>
              </a:rPr>
              <a:t>      </a:t>
            </a:r>
            <a:r>
              <a:rPr lang="zh-CN" altLang="en-US" sz="2200" b="1" u="none" spc="-100" dirty="0" smtClean="0">
                <a:latin typeface="+mn-ea"/>
                <a:ea typeface="+mn-ea"/>
              </a:rPr>
              <a:t>查询方式的控制流程、接口组织，直接传送方式的组</a:t>
            </a:r>
            <a:r>
              <a:rPr lang="zh-CN" altLang="en-US" sz="2200" b="1" u="none" dirty="0" smtClean="0">
                <a:latin typeface="+mn-ea"/>
                <a:ea typeface="+mn-ea"/>
              </a:rPr>
              <a:t>织</a:t>
            </a:r>
            <a:endParaRPr lang="en-US" altLang="zh-CN" sz="2200" b="1" u="none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endParaRPr lang="en-US" altLang="zh-CN" sz="2200" b="1" spc="-5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 smtClean="0">
                <a:latin typeface="+mn-ea"/>
                <a:ea typeface="+mn-ea"/>
              </a:rPr>
              <a:t>      </a:t>
            </a:r>
            <a:r>
              <a:rPr lang="zh-CN" altLang="en-US" sz="2200" b="1" spc="-100" dirty="0" smtClean="0">
                <a:latin typeface="+mn-ea"/>
                <a:ea typeface="+mn-ea"/>
              </a:rPr>
              <a:t>中断概念，接口组织，中断系统结构</a:t>
            </a:r>
            <a:r>
              <a:rPr lang="en-US" altLang="zh-CN" sz="1800" b="1" spc="-100" dirty="0" smtClean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</a:rPr>
              <a:t>△</a:t>
            </a:r>
            <a:r>
              <a:rPr lang="en-US" altLang="zh-CN" sz="1800" b="1" spc="-100" dirty="0" smtClean="0">
                <a:latin typeface="+mn-ea"/>
                <a:ea typeface="+mn-ea"/>
              </a:rPr>
              <a:t>)</a:t>
            </a:r>
            <a:r>
              <a:rPr lang="zh-CN" altLang="en-US" sz="2200" b="1" spc="-100" dirty="0" smtClean="0">
                <a:latin typeface="+mn-ea"/>
                <a:ea typeface="+mn-ea"/>
              </a:rPr>
              <a:t>，多重中断</a:t>
            </a:r>
            <a:r>
              <a:rPr lang="en-US" altLang="zh-CN" sz="2200" b="1" spc="-100" dirty="0" smtClean="0">
                <a:latin typeface="+mn-ea"/>
                <a:ea typeface="+mn-ea"/>
              </a:rPr>
              <a:t>/</a:t>
            </a:r>
            <a:r>
              <a:rPr lang="zh-CN" altLang="en-US" sz="2200" b="1" spc="-100" dirty="0" smtClean="0">
                <a:latin typeface="+mn-ea"/>
                <a:ea typeface="+mn-ea"/>
              </a:rPr>
              <a:t>中断屏蔽</a:t>
            </a:r>
            <a:r>
              <a:rPr lang="en-US" altLang="zh-CN" sz="1800" b="1" spc="-100" dirty="0" smtClean="0">
                <a:latin typeface="+mn-ea"/>
              </a:rPr>
              <a:t>(×)</a:t>
            </a:r>
            <a:endParaRPr lang="en-US" altLang="zh-CN" sz="2200" b="1" spc="-1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sz="2200" b="1" spc="-50" dirty="0" smtClean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r>
              <a:rPr lang="en-US" altLang="zh-CN" sz="2000" b="1" spc="-50" dirty="0" smtClean="0">
                <a:latin typeface="+mn-ea"/>
                <a:ea typeface="+mn-ea"/>
              </a:rPr>
              <a:t>(</a:t>
            </a:r>
            <a:r>
              <a:rPr lang="zh-CN" altLang="en-US" sz="2000" b="1" spc="-50" dirty="0" smtClean="0">
                <a:latin typeface="+mn-ea"/>
                <a:ea typeface="+mn-ea"/>
              </a:rPr>
              <a:t>△</a:t>
            </a:r>
            <a:r>
              <a:rPr lang="en-US" altLang="zh-CN" sz="2000" b="1" spc="-50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spc="-50" dirty="0">
                <a:latin typeface="+mn-ea"/>
                <a:ea typeface="+mn-ea"/>
              </a:rPr>
              <a:t> </a:t>
            </a:r>
            <a:r>
              <a:rPr lang="en-US" altLang="zh-CN" sz="2200" b="1" u="none" spc="-50" dirty="0" smtClean="0">
                <a:latin typeface="+mn-ea"/>
                <a:ea typeface="+mn-ea"/>
              </a:rPr>
              <a:t>     </a:t>
            </a:r>
            <a:r>
              <a:rPr lang="zh-CN" altLang="en-US" sz="2200" b="1" u="none" spc="-50" dirty="0" smtClean="0">
                <a:latin typeface="+mn-ea"/>
                <a:ea typeface="+mn-ea"/>
              </a:rPr>
              <a:t>传送方式、接口的功能与结构，传送过程，接口的组织</a:t>
            </a:r>
            <a:r>
              <a:rPr lang="en-US" altLang="zh-CN" sz="1800" b="1" spc="-50" dirty="0" smtClean="0">
                <a:latin typeface="+mn-ea"/>
              </a:rPr>
              <a:t>(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en-US" altLang="zh-CN" sz="1800" b="1" spc="-50" dirty="0" smtClean="0">
                <a:latin typeface="+mn-ea"/>
              </a:rPr>
              <a:t>)</a:t>
            </a:r>
            <a:endParaRPr lang="en-US" altLang="zh-CN" b="1" spc="-50" dirty="0">
              <a:latin typeface="+mn-ea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519232" y="3451785"/>
            <a:ext cx="92328" cy="1800200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5796136" y="974867"/>
            <a:ext cx="2520280" cy="2093399"/>
            <a:chOff x="3779788" y="974867"/>
            <a:chExt cx="2520280" cy="2093399"/>
          </a:xfrm>
        </p:grpSpPr>
        <p:sp>
          <p:nvSpPr>
            <p:cNvPr id="191" name="Rectangle 329"/>
            <p:cNvSpPr>
              <a:spLocks noChangeArrowheads="1"/>
            </p:cNvSpPr>
            <p:nvPr/>
          </p:nvSpPr>
          <p:spPr bwMode="auto">
            <a:xfrm>
              <a:off x="4715892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325" descr="宽下对角线"/>
            <p:cNvSpPr>
              <a:spLocks noChangeArrowheads="1"/>
            </p:cNvSpPr>
            <p:nvPr/>
          </p:nvSpPr>
          <p:spPr bwMode="auto">
            <a:xfrm>
              <a:off x="3779788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326" descr="5%"/>
            <p:cNvSpPr>
              <a:spLocks noChangeArrowheads="1"/>
            </p:cNvSpPr>
            <p:nvPr/>
          </p:nvSpPr>
          <p:spPr bwMode="auto">
            <a:xfrm>
              <a:off x="3779788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327" descr="实心菱形"/>
            <p:cNvSpPr>
              <a:spLocks noChangeArrowheads="1"/>
            </p:cNvSpPr>
            <p:nvPr/>
          </p:nvSpPr>
          <p:spPr bwMode="auto">
            <a:xfrm>
              <a:off x="4715892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333" descr="5%"/>
            <p:cNvSpPr>
              <a:spLocks noChangeArrowheads="1"/>
            </p:cNvSpPr>
            <p:nvPr/>
          </p:nvSpPr>
          <p:spPr bwMode="auto">
            <a:xfrm>
              <a:off x="3779788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334" descr="宽下对角线"/>
            <p:cNvSpPr>
              <a:spLocks noChangeArrowheads="1"/>
            </p:cNvSpPr>
            <p:nvPr/>
          </p:nvSpPr>
          <p:spPr bwMode="auto">
            <a:xfrm>
              <a:off x="3779788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337" descr="轮廓式菱形"/>
            <p:cNvSpPr>
              <a:spLocks noChangeArrowheads="1"/>
            </p:cNvSpPr>
            <p:nvPr/>
          </p:nvSpPr>
          <p:spPr bwMode="auto">
            <a:xfrm>
              <a:off x="3779788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346" descr="之字形"/>
            <p:cNvSpPr>
              <a:spLocks noChangeArrowheads="1"/>
            </p:cNvSpPr>
            <p:nvPr/>
          </p:nvSpPr>
          <p:spPr bwMode="auto">
            <a:xfrm>
              <a:off x="3779788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380"/>
            <p:cNvSpPr txBox="1">
              <a:spLocks noChangeArrowheads="1"/>
            </p:cNvSpPr>
            <p:nvPr/>
          </p:nvSpPr>
          <p:spPr bwMode="auto">
            <a:xfrm>
              <a:off x="3780482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202" name="Rectangle 400" descr="宽上对角线"/>
            <p:cNvSpPr>
              <a:spLocks noChangeArrowheads="1"/>
            </p:cNvSpPr>
            <p:nvPr/>
          </p:nvSpPr>
          <p:spPr bwMode="auto">
            <a:xfrm>
              <a:off x="4580336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380"/>
            <p:cNvSpPr txBox="1">
              <a:spLocks noChangeArrowheads="1"/>
            </p:cNvSpPr>
            <p:nvPr/>
          </p:nvSpPr>
          <p:spPr bwMode="auto">
            <a:xfrm>
              <a:off x="4580336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380"/>
            <p:cNvSpPr txBox="1">
              <a:spLocks noChangeArrowheads="1"/>
            </p:cNvSpPr>
            <p:nvPr/>
          </p:nvSpPr>
          <p:spPr bwMode="auto">
            <a:xfrm>
              <a:off x="4220220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5" name="Text Box 380"/>
            <p:cNvSpPr txBox="1">
              <a:spLocks noChangeArrowheads="1"/>
            </p:cNvSpPr>
            <p:nvPr/>
          </p:nvSpPr>
          <p:spPr bwMode="auto">
            <a:xfrm>
              <a:off x="4276224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Text Box 380"/>
            <p:cNvSpPr txBox="1">
              <a:spLocks noChangeArrowheads="1"/>
            </p:cNvSpPr>
            <p:nvPr/>
          </p:nvSpPr>
          <p:spPr bwMode="auto">
            <a:xfrm>
              <a:off x="4067820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" name="Text Box 380"/>
            <p:cNvSpPr txBox="1">
              <a:spLocks noChangeArrowheads="1"/>
            </p:cNvSpPr>
            <p:nvPr/>
          </p:nvSpPr>
          <p:spPr bwMode="auto">
            <a:xfrm>
              <a:off x="4252032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 227"/>
            <p:cNvSpPr/>
            <p:nvPr/>
          </p:nvSpPr>
          <p:spPr bwMode="auto">
            <a:xfrm>
              <a:off x="4117300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9" name="任意多边形 228"/>
            <p:cNvSpPr/>
            <p:nvPr/>
          </p:nvSpPr>
          <p:spPr bwMode="auto">
            <a:xfrm>
              <a:off x="4328134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0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380"/>
            <p:cNvSpPr txBox="1">
              <a:spLocks noChangeArrowheads="1"/>
            </p:cNvSpPr>
            <p:nvPr/>
          </p:nvSpPr>
          <p:spPr bwMode="auto">
            <a:xfrm>
              <a:off x="3780482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32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328" descr="宽下对角线"/>
            <p:cNvSpPr>
              <a:spLocks noChangeArrowheads="1"/>
            </p:cNvSpPr>
            <p:nvPr/>
          </p:nvSpPr>
          <p:spPr bwMode="auto">
            <a:xfrm>
              <a:off x="4499868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407"/>
            <p:cNvSpPr>
              <a:spLocks noChangeShapeType="1"/>
            </p:cNvSpPr>
            <p:nvPr/>
          </p:nvSpPr>
          <p:spPr bwMode="auto">
            <a:xfrm flipV="1">
              <a:off x="5508104" y="1594966"/>
              <a:ext cx="124" cy="9366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08"/>
            <p:cNvSpPr>
              <a:spLocks noChangeShapeType="1"/>
            </p:cNvSpPr>
            <p:nvPr/>
          </p:nvSpPr>
          <p:spPr bwMode="auto">
            <a:xfrm flipV="1">
              <a:off x="6011912" y="1594965"/>
              <a:ext cx="248" cy="93662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09"/>
            <p:cNvSpPr>
              <a:spLocks noChangeShapeType="1"/>
            </p:cNvSpPr>
            <p:nvPr/>
          </p:nvSpPr>
          <p:spPr bwMode="auto">
            <a:xfrm flipH="1" flipV="1">
              <a:off x="5003799" y="1557704"/>
              <a:ext cx="0" cy="97388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182"/>
            <p:cNvSpPr txBox="1">
              <a:spLocks noChangeArrowheads="1"/>
            </p:cNvSpPr>
            <p:nvPr/>
          </p:nvSpPr>
          <p:spPr bwMode="auto">
            <a:xfrm>
              <a:off x="4101678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液晶盒加电时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8" name="AutoShape 374"/>
            <p:cNvSpPr>
              <a:spLocks noChangeArrowheads="1"/>
            </p:cNvSpPr>
            <p:nvPr/>
          </p:nvSpPr>
          <p:spPr bwMode="auto">
            <a:xfrm rot="16200000">
              <a:off x="4770869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AutoShape 374"/>
            <p:cNvSpPr>
              <a:spLocks noChangeArrowheads="1"/>
            </p:cNvSpPr>
            <p:nvPr/>
          </p:nvSpPr>
          <p:spPr bwMode="auto">
            <a:xfrm rot="16200000">
              <a:off x="493833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AutoShape 374"/>
            <p:cNvSpPr>
              <a:spLocks noChangeArrowheads="1"/>
            </p:cNvSpPr>
            <p:nvPr/>
          </p:nvSpPr>
          <p:spPr bwMode="auto">
            <a:xfrm rot="16200000">
              <a:off x="508234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AutoShape 374"/>
            <p:cNvSpPr>
              <a:spLocks noChangeArrowheads="1"/>
            </p:cNvSpPr>
            <p:nvPr/>
          </p:nvSpPr>
          <p:spPr bwMode="auto">
            <a:xfrm rot="16200000">
              <a:off x="5243133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AutoShape 374"/>
            <p:cNvSpPr>
              <a:spLocks noChangeArrowheads="1"/>
            </p:cNvSpPr>
            <p:nvPr/>
          </p:nvSpPr>
          <p:spPr bwMode="auto">
            <a:xfrm rot="16200000">
              <a:off x="5455577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AutoShape 374"/>
            <p:cNvSpPr>
              <a:spLocks noChangeArrowheads="1"/>
            </p:cNvSpPr>
            <p:nvPr/>
          </p:nvSpPr>
          <p:spPr bwMode="auto">
            <a:xfrm rot="16200000">
              <a:off x="559959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AutoShape 374"/>
            <p:cNvSpPr>
              <a:spLocks noChangeArrowheads="1"/>
            </p:cNvSpPr>
            <p:nvPr/>
          </p:nvSpPr>
          <p:spPr bwMode="auto">
            <a:xfrm rot="16200000">
              <a:off x="574360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AutoShape 374"/>
            <p:cNvSpPr>
              <a:spLocks noChangeArrowheads="1"/>
            </p:cNvSpPr>
            <p:nvPr/>
          </p:nvSpPr>
          <p:spPr bwMode="auto">
            <a:xfrm rot="16200000">
              <a:off x="5958815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*显示器接口：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VGA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DVI</a:t>
            </a:r>
            <a:r>
              <a:rPr lang="zh-CN" altLang="en-US" b="1" dirty="0" smtClean="0">
                <a:latin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液晶分子扭曲排列，用电压控制</a:t>
            </a:r>
            <a:r>
              <a:rPr lang="zh-CN" altLang="en-US" b="1" dirty="0">
                <a:latin typeface="宋体" panose="02010600030101010101" pitchFamily="2" charset="-122"/>
              </a:rPr>
              <a:t>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spc="-100" dirty="0">
                <a:latin typeface="宋体" panose="02010600030101010101" pitchFamily="2" charset="-122"/>
              </a:rPr>
              <a:t>3</a:t>
            </a:r>
            <a:r>
              <a:rPr lang="zh-CN" altLang="en-US" b="1" u="sng" spc="-100" dirty="0">
                <a:latin typeface="宋体" panose="02010600030101010101" pitchFamily="2" charset="-122"/>
              </a:rPr>
              <a:t>个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单元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组成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显示控制用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行扫描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方式实现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同时控制同一行的源电极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711896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单元组成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4862518" cy="2231554"/>
            <a:chOff x="501570" y="836712"/>
            <a:chExt cx="4862518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公共电极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玻璃基片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灯管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反射板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4" y="1333766"/>
              <a:ext cx="216025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936228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光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片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滤光片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液晶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配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向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膜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 smtClean="0">
                  <a:latin typeface="宋体" panose="02010600030101010101" pitchFamily="2" charset="-122"/>
                </a:rPr>
                <a:t>控制电极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600" b="1" dirty="0" smtClean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偏光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2" y="2090073"/>
              <a:ext cx="216033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液晶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盒不加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电时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08364" y="829388"/>
            <a:ext cx="227732" cy="1256757"/>
            <a:chOff x="5208364" y="829388"/>
            <a:chExt cx="227732" cy="1256757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 flipV="1">
              <a:off x="5208364" y="1603858"/>
              <a:ext cx="227732" cy="392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>
              <a:off x="5208364" y="1605822"/>
              <a:ext cx="227732" cy="48032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5360764" y="829388"/>
              <a:ext cx="75332" cy="77643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打印机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字符设备或块设备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机械式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针式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喷墨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组成：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zh-CN" altLang="en-US" b="1" dirty="0">
                <a:latin typeface="宋体" panose="02010600030101010101" pitchFamily="2" charset="-122"/>
              </a:rPr>
              <a:t>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7608" y="2276872"/>
            <a:ext cx="7416800" cy="3103895"/>
            <a:chOff x="827608" y="2276872"/>
            <a:chExt cx="7416800" cy="3103895"/>
          </a:xfrm>
        </p:grpSpPr>
        <p:sp>
          <p:nvSpPr>
            <p:cNvPr id="85" name="Rectangle 479"/>
            <p:cNvSpPr>
              <a:spLocks noChangeArrowheads="1"/>
            </p:cNvSpPr>
            <p:nvPr/>
          </p:nvSpPr>
          <p:spPr bwMode="auto">
            <a:xfrm>
              <a:off x="3816077" y="2287113"/>
              <a:ext cx="4428331" cy="7991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9"/>
            <p:cNvSpPr>
              <a:spLocks noChangeArrowheads="1"/>
            </p:cNvSpPr>
            <p:nvPr/>
          </p:nvSpPr>
          <p:spPr bwMode="auto">
            <a:xfrm>
              <a:off x="1548333" y="3086276"/>
              <a:ext cx="1296988" cy="90011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479"/>
            <p:cNvSpPr>
              <a:spLocks noChangeArrowheads="1"/>
            </p:cNvSpPr>
            <p:nvPr/>
          </p:nvSpPr>
          <p:spPr bwMode="auto">
            <a:xfrm>
              <a:off x="1548333" y="2276872"/>
              <a:ext cx="2267422" cy="810198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479"/>
            <p:cNvSpPr>
              <a:spLocks noChangeArrowheads="1"/>
            </p:cNvSpPr>
            <p:nvPr/>
          </p:nvSpPr>
          <p:spPr bwMode="auto">
            <a:xfrm>
              <a:off x="6236364" y="3068960"/>
              <a:ext cx="2008044" cy="80948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92" name="Text Box 376"/>
            <p:cNvSpPr txBox="1">
              <a:spLocks noChangeArrowheads="1"/>
            </p:cNvSpPr>
            <p:nvPr/>
          </p:nvSpPr>
          <p:spPr bwMode="auto">
            <a:xfrm>
              <a:off x="827608" y="2941817"/>
              <a:ext cx="361950" cy="16573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打印机控制器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40095" name="Rectangle 479"/>
            <p:cNvSpPr>
              <a:spLocks noChangeArrowheads="1"/>
            </p:cNvSpPr>
            <p:nvPr/>
          </p:nvSpPr>
          <p:spPr bwMode="auto">
            <a:xfrm>
              <a:off x="1548333" y="2294116"/>
              <a:ext cx="6696075" cy="3086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52" name="Text Box 536"/>
            <p:cNvSpPr txBox="1">
              <a:spLocks noChangeArrowheads="1"/>
            </p:cNvSpPr>
            <p:nvPr/>
          </p:nvSpPr>
          <p:spPr bwMode="auto">
            <a:xfrm>
              <a:off x="2845321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字符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发生器</a:t>
              </a:r>
            </a:p>
          </p:txBody>
        </p:sp>
        <p:sp>
          <p:nvSpPr>
            <p:cNvPr id="240154" name="Text Box 538"/>
            <p:cNvSpPr txBox="1">
              <a:spLocks noChangeArrowheads="1"/>
            </p:cNvSpPr>
            <p:nvPr/>
          </p:nvSpPr>
          <p:spPr bwMode="auto">
            <a:xfrm>
              <a:off x="1692796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240155" name="Line 539"/>
            <p:cNvSpPr>
              <a:spLocks noChangeShapeType="1"/>
            </p:cNvSpPr>
            <p:nvPr/>
          </p:nvSpPr>
          <p:spPr bwMode="auto">
            <a:xfrm>
              <a:off x="2483371" y="2725916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8" name="Line 542"/>
            <p:cNvSpPr>
              <a:spLocks noChangeShapeType="1"/>
            </p:cNvSpPr>
            <p:nvPr/>
          </p:nvSpPr>
          <p:spPr bwMode="auto">
            <a:xfrm>
              <a:off x="1189558" y="3446642"/>
              <a:ext cx="50482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9" name="Line 543"/>
            <p:cNvSpPr>
              <a:spLocks noChangeShapeType="1"/>
            </p:cNvSpPr>
            <p:nvPr/>
          </p:nvSpPr>
          <p:spPr bwMode="auto">
            <a:xfrm>
              <a:off x="1189558" y="3589517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0" name="Line 544"/>
            <p:cNvSpPr>
              <a:spLocks noChangeShapeType="1"/>
            </p:cNvSpPr>
            <p:nvPr/>
          </p:nvSpPr>
          <p:spPr bwMode="auto">
            <a:xfrm flipH="1">
              <a:off x="1189558" y="3805417"/>
              <a:ext cx="501650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1" name="Text Box 545"/>
            <p:cNvSpPr txBox="1">
              <a:spLocks noChangeArrowheads="1"/>
            </p:cNvSpPr>
            <p:nvPr/>
          </p:nvSpPr>
          <p:spPr bwMode="auto">
            <a:xfrm>
              <a:off x="1692796" y="3300592"/>
              <a:ext cx="1008063" cy="577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设备接口电路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Line 539"/>
            <p:cNvSpPr>
              <a:spLocks noChangeShapeType="1"/>
            </p:cNvSpPr>
            <p:nvPr/>
          </p:nvSpPr>
          <p:spPr bwMode="auto">
            <a:xfrm flipV="1">
              <a:off x="2088878" y="3002553"/>
              <a:ext cx="0" cy="2900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35896" y="2438576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多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 smtClean="0">
                    <a:latin typeface="宋体" panose="02010600030101010101" pitchFamily="2" charset="-122"/>
                  </a:rPr>
                  <a:t>扫描电机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159301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</a:t>
                </a:r>
                <a:r>
                  <a:rPr lang="zh-CN" altLang="en-US" sz="1600" b="1" dirty="0" smtClean="0"/>
                  <a:t>纸盒</a:t>
                </a:r>
                <a:endParaRPr lang="zh-CN" altLang="en-US" sz="1600" b="1" dirty="0"/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 smtClean="0"/>
                  <a:t>供纸盒</a:t>
                </a:r>
                <a:endParaRPr lang="zh-CN" altLang="en-US" sz="1600" b="1" dirty="0"/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</a:t>
                </a:r>
                <a:r>
                  <a:rPr lang="zh-CN" altLang="en-US" sz="1600" b="1" dirty="0" smtClean="0">
                    <a:latin typeface="宋体" panose="02010600030101010101" pitchFamily="2" charset="-122"/>
                  </a:rPr>
                  <a:t>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anose="02010600030101010101" pitchFamily="2" charset="-122"/>
                  </a:rPr>
                  <a:t>分离电晕</a:t>
                </a:r>
                <a:endParaRPr lang="zh-CN" altLang="en-US" sz="16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*打印机接口：</a:t>
            </a:r>
            <a:r>
              <a:rPr lang="en-US" altLang="zh-CN" dirty="0" smtClean="0">
                <a:latin typeface="+mn-lt"/>
              </a:rPr>
              <a:t>Centronics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USB</a:t>
            </a:r>
            <a:r>
              <a:rPr lang="en-US" altLang="zh-CN" b="1" dirty="0" smtClean="0"/>
              <a:t>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79512" y="3068960"/>
            <a:ext cx="4248547" cy="2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磁盘组成示例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磁盘工作过程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存储设备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掌握结构及性能指标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磁表面、</a:t>
            </a:r>
            <a:r>
              <a:rPr lang="zh-CN" altLang="en-US" b="1" dirty="0">
                <a:latin typeface="宋体" panose="02010600030101010101" pitchFamily="2" charset="-122"/>
              </a:rPr>
              <a:t>光</a:t>
            </a:r>
            <a:r>
              <a:rPr lang="zh-CN" altLang="en-US" b="1" dirty="0" smtClean="0">
                <a:latin typeface="宋体" panose="02010600030101010101" pitchFamily="2" charset="-122"/>
              </a:rPr>
              <a:t>介质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必须具有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179388" y="136283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r>
              <a:rPr lang="zh-CN" altLang="en-US" b="1" dirty="0">
                <a:latin typeface="宋体" panose="02010600030101010101" pitchFamily="2" charset="-122"/>
              </a:rPr>
              <a:t>常为盘状、带状   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zh-CN" altLang="en-US" sz="1800" b="1" dirty="0"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写可靠性高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339116" name="Group 172"/>
          <p:cNvGrpSpPr/>
          <p:nvPr/>
        </p:nvGrpSpPr>
        <p:grpSpPr bwMode="auto">
          <a:xfrm>
            <a:off x="1476375" y="1916435"/>
            <a:ext cx="6623050" cy="1152525"/>
            <a:chOff x="1156" y="1298"/>
            <a:chExt cx="4172" cy="726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1973" y="1389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156" y="1298"/>
              <a:ext cx="726" cy="726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202" y="1344"/>
              <a:ext cx="635" cy="635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338" y="1483"/>
              <a:ext cx="363" cy="3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395" y="1550"/>
              <a:ext cx="243" cy="239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449" y="1598"/>
              <a:ext cx="136" cy="1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1565" y="1483"/>
              <a:ext cx="408" cy="8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1701" y="1479"/>
              <a:ext cx="272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2890" y="1219"/>
              <a:ext cx="431" cy="1088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2743" y="1615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2743" y="1888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2743" y="1797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2743" y="1706"/>
              <a:ext cx="726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3016" y="1479"/>
              <a:ext cx="271" cy="13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3107" y="1479"/>
              <a:ext cx="18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3286" y="1344"/>
              <a:ext cx="36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4603" y="1117"/>
              <a:ext cx="181" cy="1269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414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437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4603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4829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5056" y="1706"/>
              <a:ext cx="136" cy="9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4377" y="1343"/>
              <a:ext cx="908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4921" y="1550"/>
              <a:ext cx="91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4422" y="1525"/>
              <a:ext cx="59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3203301" y="5301208"/>
            <a:ext cx="5761311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磁盘一直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匀速</a:t>
            </a:r>
            <a:r>
              <a:rPr lang="zh-CN" altLang="en-US" b="1" dirty="0" smtClean="0">
                <a:latin typeface="宋体" panose="02010600030101010101" pitchFamily="2" charset="-122"/>
              </a:rPr>
              <a:t>转动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→每个磁道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容量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相同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   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 smtClean="0">
                <a:latin typeface="宋体" panose="02010600030101010101" pitchFamily="2" charset="-122"/>
              </a:rPr>
              <a:t>等待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转到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目标位置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92" name="线形标注 2 91"/>
          <p:cNvSpPr/>
          <p:nvPr/>
        </p:nvSpPr>
        <p:spPr bwMode="auto">
          <a:xfrm>
            <a:off x="971600" y="4039866"/>
            <a:ext cx="2448272" cy="901302"/>
          </a:xfrm>
          <a:prstGeom prst="borderCallout2">
            <a:avLst>
              <a:gd name="adj1" fmla="val 49745"/>
              <a:gd name="adj2" fmla="val 99942"/>
              <a:gd name="adj3" fmla="val 50483"/>
              <a:gd name="adj4" fmla="val 106769"/>
              <a:gd name="adj5" fmla="val -7656"/>
              <a:gd name="adj6" fmla="val 1220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</a:rPr>
              <a:t>各盘同一位置的数据无关联</a:t>
            </a:r>
            <a:r>
              <a:rPr lang="en-US" altLang="zh-CN" sz="1400" b="1" dirty="0" smtClean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同多体</a:t>
            </a:r>
            <a:r>
              <a:rPr lang="en-US" altLang="zh-CN" sz="1400" b="1" dirty="0">
                <a:latin typeface="+mn-ea"/>
                <a:ea typeface="+mn-ea"/>
              </a:rPr>
              <a:t>MEM</a:t>
            </a:r>
            <a:r>
              <a:rPr lang="zh-CN" altLang="en-US" sz="1400" b="1" dirty="0" smtClean="0">
                <a:latin typeface="+mn-ea"/>
                <a:ea typeface="+mn-ea"/>
              </a:rPr>
              <a:t>顺序编址</a:t>
            </a:r>
            <a:r>
              <a:rPr lang="en-US" altLang="zh-CN" sz="1400" b="1" dirty="0" smtClean="0">
                <a:latin typeface="+mn-ea"/>
                <a:ea typeface="+mn-ea"/>
              </a:rPr>
              <a:t>)</a:t>
            </a:r>
            <a:r>
              <a:rPr lang="zh-CN" altLang="en-US" sz="1800" b="1" dirty="0" smtClean="0">
                <a:latin typeface="+mn-lt"/>
              </a:rPr>
              <a:t>，并行操作无意义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212057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167462" y="5733256"/>
            <a:ext cx="647699" cy="15737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39041" grpId="0"/>
      <p:bldP spid="90" grpId="0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057341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 smtClean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 smtClean="0">
                <a:latin typeface="+mn-ea"/>
                <a:ea typeface="+mn-ea"/>
              </a:rPr>
              <a:t>5400rpm(</a:t>
            </a:r>
            <a:r>
              <a:rPr lang="zh-CN" altLang="zh-CN" b="1" dirty="0" smtClean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分钟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，平均寻道时间为</a:t>
            </a:r>
            <a:r>
              <a:rPr lang="en-US" altLang="zh-CN" b="1" dirty="0" smtClean="0">
                <a:latin typeface="+mn-ea"/>
                <a:ea typeface="+mn-ea"/>
              </a:rPr>
              <a:t>8ms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请</a:t>
            </a:r>
            <a:r>
              <a:rPr lang="zh-CN" altLang="zh-CN" b="1" dirty="0">
                <a:latin typeface="+mn-ea"/>
                <a:ea typeface="+mn-ea"/>
              </a:rPr>
              <a:t>回答下列问题</a:t>
            </a:r>
            <a:r>
              <a:rPr lang="zh-CN" altLang="zh-CN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2952799" cy="293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寻址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555776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平均寻道时间＋平均</a:t>
            </a:r>
            <a:r>
              <a:rPr lang="zh-CN" altLang="en-US" b="1" dirty="0" smtClean="0">
                <a:latin typeface="宋体" panose="02010600030101010101" pitchFamily="2" charset="-122"/>
              </a:rPr>
              <a:t>等待时间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555776" y="784523"/>
            <a:ext cx="295235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宋体" panose="02010600030101010101" pitchFamily="2" charset="-122"/>
              </a:rPr>
              <a:t>D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位密度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55776" y="1262361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  <a:ea typeface="+mn-ea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磁道长度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记录密度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2843114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 smtClean="0">
                <a:latin typeface="+mn-ea"/>
                <a:ea typeface="+mn-ea"/>
              </a:rPr>
              <a:t>D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磁道容量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转速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636143" y="5315723"/>
            <a:ext cx="53284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/(5400÷60)]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059707" y="4883675"/>
            <a:ext cx="590490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5000×(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20</a:t>
            </a:r>
            <a:r>
              <a:rPr lang="en-US" altLang="zh-CN" b="1" dirty="0">
                <a:latin typeface="宋体" panose="02010600030101010101" pitchFamily="2" charset="-122"/>
              </a:rPr>
              <a:t>×3.14)×30000≈</a:t>
            </a:r>
            <a:r>
              <a:rPr lang="en-US" altLang="zh-CN" b="1" dirty="0" smtClean="0">
                <a:latin typeface="宋体" panose="02010600030101010101" pitchFamily="2" charset="-122"/>
              </a:rPr>
              <a:t>111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275731" y="5797713"/>
            <a:ext cx="568888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20×3.14×30000</a:t>
            </a:r>
            <a:r>
              <a:rPr lang="en-US" altLang="zh-CN" b="1" dirty="0" smtClean="0">
                <a:latin typeface="宋体" panose="02010600030101010101" pitchFamily="2" charset="-122"/>
              </a:rPr>
              <a:t>)×(5400÷60)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2987699" y="4429561"/>
            <a:ext cx="5976914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30-20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÷2</a:t>
            </a:r>
            <a:r>
              <a:rPr lang="en-US" altLang="zh-CN" b="1" dirty="0" smtClean="0">
                <a:latin typeface="宋体" panose="02010600030101010101" pitchFamily="2" charset="-122"/>
              </a:rPr>
              <a:t>×1000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5000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6660232" y="980728"/>
            <a:ext cx="2015036" cy="288032"/>
          </a:xfrm>
          <a:prstGeom prst="borderCallout2">
            <a:avLst>
              <a:gd name="adj1" fmla="val 100968"/>
              <a:gd name="adj2" fmla="val 49991"/>
              <a:gd name="adj3" fmla="val 122591"/>
              <a:gd name="adj4" fmla="val 49837"/>
              <a:gd name="adj5" fmla="val 179801"/>
              <a:gd name="adj6" fmla="val 2262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记录密度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≤</a:t>
            </a:r>
            <a:r>
              <a:rPr lang="zh-CN" altLang="en-US" sz="1800" b="1" dirty="0" smtClean="0">
                <a:latin typeface="+mn-ea"/>
                <a:ea typeface="+mn-ea"/>
              </a:rPr>
              <a:t>位密度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6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499992" y="620688"/>
            <a:ext cx="1764111" cy="1649735"/>
            <a:chOff x="4499992" y="620688"/>
            <a:chExt cx="1764111" cy="1649735"/>
          </a:xfrm>
        </p:grpSpPr>
        <p:sp>
          <p:nvSpPr>
            <p:cNvPr id="19" name="Text Box 183"/>
            <p:cNvSpPr txBox="1">
              <a:spLocks noChangeArrowheads="1"/>
            </p:cNvSpPr>
            <p:nvPr/>
          </p:nvSpPr>
          <p:spPr bwMode="auto">
            <a:xfrm>
              <a:off x="5508104" y="620688"/>
              <a:ext cx="755999" cy="290513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勘误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>
              <a:stCxn id="19" idx="2"/>
            </p:cNvCxnSpPr>
            <p:nvPr/>
          </p:nvCxnSpPr>
          <p:spPr bwMode="auto">
            <a:xfrm flipH="1">
              <a:off x="5292081" y="911201"/>
              <a:ext cx="594023" cy="42732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2" name="直接箭头连接符 21"/>
            <p:cNvCxnSpPr>
              <a:stCxn id="19" idx="2"/>
            </p:cNvCxnSpPr>
            <p:nvPr/>
          </p:nvCxnSpPr>
          <p:spPr bwMode="auto">
            <a:xfrm flipH="1">
              <a:off x="4499992" y="911201"/>
              <a:ext cx="1386112" cy="1359222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78371" y="2191506"/>
            <a:ext cx="3313509" cy="420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定长记录格式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变长记录格式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822" name="AutoShape 51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硬、固定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移动磁头、</a:t>
            </a:r>
            <a:r>
              <a:rPr lang="zh-CN" altLang="en-US" b="1" dirty="0" smtClean="0">
                <a:latin typeface="宋体" panose="02010600030101010101" pitchFamily="2" charset="-122"/>
              </a:rPr>
              <a:t>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双面、单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双密度等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3131839" y="2159645"/>
            <a:ext cx="583277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anose="02010600030101010101" pitchFamily="2" charset="-122"/>
              </a:rPr>
              <a:t>记录块称为扇区，扇区大小</a:t>
            </a:r>
            <a:r>
              <a:rPr lang="en-US" altLang="zh-CN" b="1" i="1" spc="-100" dirty="0" smtClean="0">
                <a:latin typeface="+mn-lt"/>
              </a:rPr>
              <a:t>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固定、扇角固定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179388" y="125183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记录块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多个数据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，有定长、变长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种格式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1116980" y="2736006"/>
            <a:ext cx="2374900" cy="1439863"/>
            <a:chOff x="4196" y="1797"/>
            <a:chExt cx="1496" cy="90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22" y="179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道</a:t>
              </a:r>
              <a:r>
                <a:rPr lang="en-US" altLang="zh-CN" sz="1800" b="1">
                  <a:latin typeface="宋体" panose="02010600030101010101" pitchFamily="2" charset="-122"/>
                </a:rPr>
                <a:t>0</a:t>
              </a:r>
              <a:r>
                <a:rPr lang="zh-CN" altLang="en-US" sz="1800" b="1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31" y="197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23" y="19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3778224" y="3344874"/>
            <a:ext cx="5113810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磁盘容量：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柱面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个盘</a:t>
            </a:r>
            <a:r>
              <a:rPr lang="zh-CN" altLang="en-US" b="1" dirty="0" smtClean="0">
                <a:latin typeface="宋体" panose="02010600030101010101" pitchFamily="2" charset="-122"/>
              </a:rPr>
              <a:t>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m</a:t>
            </a:r>
            <a:r>
              <a:rPr lang="en-US" altLang="zh-CN" b="1" dirty="0" smtClean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</a:rPr>
              <a:t>×</a:t>
            </a:r>
            <a:r>
              <a:rPr lang="en-US" altLang="zh-CN" b="1" i="1" dirty="0" smtClean="0">
                <a:latin typeface="+mn-lt"/>
              </a:rPr>
              <a:t>S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P</a:t>
            </a:r>
            <a:endParaRPr lang="en-US" altLang="zh-CN" b="1" baseline="-18000" dirty="0">
              <a:latin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364435" y="2744238"/>
            <a:ext cx="3312021" cy="576064"/>
            <a:chOff x="5292427" y="3212976"/>
            <a:chExt cx="3312021" cy="576064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603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195736" y="4751933"/>
            <a:ext cx="5687640" cy="865188"/>
            <a:chOff x="3276972" y="4509120"/>
            <a:chExt cx="5687640" cy="865188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762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762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" name="Text Box 501"/>
          <p:cNvSpPr txBox="1">
            <a:spLocks noChangeArrowheads="1"/>
          </p:cNvSpPr>
          <p:nvPr/>
        </p:nvSpPr>
        <p:spPr bwMode="auto">
          <a:xfrm>
            <a:off x="3779912" y="2829783"/>
            <a:ext cx="158613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21" name="Text Box 501"/>
          <p:cNvSpPr txBox="1">
            <a:spLocks noChangeArrowheads="1"/>
          </p:cNvSpPr>
          <p:nvPr/>
        </p:nvSpPr>
        <p:spPr bwMode="auto">
          <a:xfrm>
            <a:off x="1403648" y="4197935"/>
            <a:ext cx="748838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与磁盘类型有关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3131370" y="5661248"/>
            <a:ext cx="5833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anose="02010600030101010101" pitchFamily="2" charset="-122"/>
              </a:rPr>
              <a:t>记录块格式的数据域中，包含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长度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字段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123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59" grpId="0"/>
      <p:bldP spid="60" grpId="0"/>
      <p:bldP spid="82" grpId="0"/>
      <p:bldP spid="120" grpId="0"/>
      <p:bldP spid="121" grpId="0"/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971624" y="1340768"/>
            <a:ext cx="7416800" cy="2304258"/>
            <a:chOff x="971624" y="1052736"/>
            <a:chExt cx="7416800" cy="2304258"/>
          </a:xfrm>
        </p:grpSpPr>
        <p:sp>
          <p:nvSpPr>
            <p:cNvPr id="210" name="Rectangle 731"/>
            <p:cNvSpPr>
              <a:spLocks noChangeArrowheads="1"/>
            </p:cNvSpPr>
            <p:nvPr/>
          </p:nvSpPr>
          <p:spPr bwMode="auto">
            <a:xfrm>
              <a:off x="2628974" y="1125091"/>
              <a:ext cx="5759450" cy="223190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Text Box 730"/>
            <p:cNvSpPr txBox="1">
              <a:spLocks noChangeArrowheads="1"/>
            </p:cNvSpPr>
            <p:nvPr/>
          </p:nvSpPr>
          <p:spPr bwMode="auto">
            <a:xfrm>
              <a:off x="971624" y="1125092"/>
              <a:ext cx="433388" cy="223190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212" name="Text Box 732"/>
            <p:cNvSpPr txBox="1">
              <a:spLocks noChangeArrowheads="1"/>
            </p:cNvSpPr>
            <p:nvPr/>
          </p:nvSpPr>
          <p:spPr bwMode="auto">
            <a:xfrm>
              <a:off x="3133799" y="1376800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213" name="Line 733"/>
            <p:cNvSpPr>
              <a:spLocks noChangeShapeType="1"/>
            </p:cNvSpPr>
            <p:nvPr/>
          </p:nvSpPr>
          <p:spPr bwMode="auto">
            <a:xfrm flipH="1" flipV="1">
              <a:off x="4213299" y="155679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Text Box 734"/>
            <p:cNvSpPr txBox="1">
              <a:spLocks noChangeArrowheads="1"/>
            </p:cNvSpPr>
            <p:nvPr/>
          </p:nvSpPr>
          <p:spPr bwMode="auto">
            <a:xfrm>
              <a:off x="3133799" y="1664832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215" name="Line 735"/>
            <p:cNvSpPr>
              <a:spLocks noChangeShapeType="1"/>
            </p:cNvSpPr>
            <p:nvPr/>
          </p:nvSpPr>
          <p:spPr bwMode="auto">
            <a:xfrm flipV="1">
              <a:off x="4213299" y="1844824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736"/>
            <p:cNvSpPr txBox="1">
              <a:spLocks noChangeArrowheads="1"/>
            </p:cNvSpPr>
            <p:nvPr/>
          </p:nvSpPr>
          <p:spPr bwMode="auto">
            <a:xfrm>
              <a:off x="5221362" y="1412777"/>
              <a:ext cx="576263" cy="50405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217" name="Text Box 739"/>
            <p:cNvSpPr txBox="1">
              <a:spLocks noChangeArrowheads="1"/>
            </p:cNvSpPr>
            <p:nvPr/>
          </p:nvSpPr>
          <p:spPr bwMode="auto">
            <a:xfrm>
              <a:off x="3133799" y="2128937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218" name="Text Box 740"/>
            <p:cNvSpPr txBox="1">
              <a:spLocks noChangeArrowheads="1"/>
            </p:cNvSpPr>
            <p:nvPr/>
          </p:nvSpPr>
          <p:spPr bwMode="auto">
            <a:xfrm>
              <a:off x="4716537" y="2128937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219" name="Text Box 741"/>
            <p:cNvSpPr txBox="1">
              <a:spLocks noChangeArrowheads="1"/>
            </p:cNvSpPr>
            <p:nvPr/>
          </p:nvSpPr>
          <p:spPr bwMode="auto">
            <a:xfrm>
              <a:off x="4716537" y="2564904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220" name="Line 742"/>
            <p:cNvSpPr>
              <a:spLocks noChangeShapeType="1"/>
            </p:cNvSpPr>
            <p:nvPr/>
          </p:nvSpPr>
          <p:spPr bwMode="auto">
            <a:xfrm flipV="1">
              <a:off x="1403424" y="2203550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743"/>
            <p:cNvSpPr>
              <a:spLocks noChangeShapeType="1"/>
            </p:cNvSpPr>
            <p:nvPr/>
          </p:nvSpPr>
          <p:spPr bwMode="auto">
            <a:xfrm flipV="1">
              <a:off x="2917899" y="234801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744"/>
            <p:cNvSpPr>
              <a:spLocks noChangeShapeType="1"/>
            </p:cNvSpPr>
            <p:nvPr/>
          </p:nvSpPr>
          <p:spPr bwMode="auto">
            <a:xfrm flipH="1">
              <a:off x="2916312" y="2708920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45"/>
            <p:cNvSpPr>
              <a:spLocks noChangeShapeType="1"/>
            </p:cNvSpPr>
            <p:nvPr/>
          </p:nvSpPr>
          <p:spPr bwMode="auto">
            <a:xfrm flipV="1">
              <a:off x="2916312" y="2348012"/>
              <a:ext cx="0" cy="361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46"/>
            <p:cNvSpPr>
              <a:spLocks noChangeShapeType="1"/>
            </p:cNvSpPr>
            <p:nvPr/>
          </p:nvSpPr>
          <p:spPr bwMode="auto">
            <a:xfrm flipV="1">
              <a:off x="4429199" y="227498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47"/>
            <p:cNvSpPr>
              <a:spLocks noChangeShapeType="1"/>
            </p:cNvSpPr>
            <p:nvPr/>
          </p:nvSpPr>
          <p:spPr bwMode="auto">
            <a:xfrm>
              <a:off x="1403424" y="1844824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48"/>
            <p:cNvSpPr>
              <a:spLocks noChangeShapeType="1"/>
            </p:cNvSpPr>
            <p:nvPr/>
          </p:nvSpPr>
          <p:spPr bwMode="auto">
            <a:xfrm flipH="1" flipV="1">
              <a:off x="1403424" y="155679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49"/>
            <p:cNvSpPr>
              <a:spLocks noChangeShapeType="1"/>
            </p:cNvSpPr>
            <p:nvPr/>
          </p:nvSpPr>
          <p:spPr bwMode="auto">
            <a:xfrm flipH="1">
              <a:off x="5508699" y="126831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0"/>
            <p:cNvSpPr>
              <a:spLocks noChangeShapeType="1"/>
            </p:cNvSpPr>
            <p:nvPr/>
          </p:nvSpPr>
          <p:spPr bwMode="auto">
            <a:xfrm flipH="1" flipV="1">
              <a:off x="1403424" y="1268760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751"/>
            <p:cNvSpPr txBox="1">
              <a:spLocks noChangeArrowheads="1"/>
            </p:cNvSpPr>
            <p:nvPr/>
          </p:nvSpPr>
          <p:spPr bwMode="auto">
            <a:xfrm>
              <a:off x="1549474" y="1555899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写入数据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" name="Text Box 752"/>
            <p:cNvSpPr txBox="1">
              <a:spLocks noChangeArrowheads="1"/>
            </p:cNvSpPr>
            <p:nvPr/>
          </p:nvSpPr>
          <p:spPr bwMode="auto">
            <a:xfrm>
              <a:off x="1549474" y="126786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读出数据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1" name="Text Box 753"/>
            <p:cNvSpPr txBox="1">
              <a:spLocks noChangeArrowheads="1"/>
            </p:cNvSpPr>
            <p:nvPr/>
          </p:nvSpPr>
          <p:spPr bwMode="auto">
            <a:xfrm>
              <a:off x="1662187" y="1052736"/>
              <a:ext cx="760413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2" name="Rectangle 754"/>
            <p:cNvSpPr>
              <a:spLocks noChangeArrowheads="1"/>
            </p:cNvSpPr>
            <p:nvPr/>
          </p:nvSpPr>
          <p:spPr bwMode="auto">
            <a:xfrm>
              <a:off x="2773437" y="1196752"/>
              <a:ext cx="3168650" cy="790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Text Box 755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柱面号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4" name="Rectangle 756"/>
            <p:cNvSpPr>
              <a:spLocks noChangeArrowheads="1"/>
            </p:cNvSpPr>
            <p:nvPr/>
          </p:nvSpPr>
          <p:spPr bwMode="auto">
            <a:xfrm>
              <a:off x="2773437" y="2059088"/>
              <a:ext cx="3168650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757"/>
            <p:cNvSpPr>
              <a:spLocks noChangeArrowheads="1"/>
            </p:cNvSpPr>
            <p:nvPr/>
          </p:nvSpPr>
          <p:spPr bwMode="auto">
            <a:xfrm>
              <a:off x="5797624" y="2201962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Text Box 758"/>
            <p:cNvSpPr txBox="1">
              <a:spLocks noChangeArrowheads="1"/>
            </p:cNvSpPr>
            <p:nvPr/>
          </p:nvSpPr>
          <p:spPr bwMode="auto">
            <a:xfrm>
              <a:off x="1620912" y="1914625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磁道号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7" name="Line 759"/>
            <p:cNvSpPr>
              <a:spLocks noChangeShapeType="1"/>
            </p:cNvSpPr>
            <p:nvPr/>
          </p:nvSpPr>
          <p:spPr bwMode="auto">
            <a:xfrm flipH="1" flipV="1">
              <a:off x="1403424" y="2635350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760"/>
            <p:cNvSpPr txBox="1">
              <a:spLocks noChangeArrowheads="1"/>
            </p:cNvSpPr>
            <p:nvPr/>
          </p:nvSpPr>
          <p:spPr bwMode="auto">
            <a:xfrm>
              <a:off x="1547887" y="2348012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239" name="Line 761"/>
            <p:cNvSpPr>
              <a:spLocks noChangeShapeType="1"/>
            </p:cNvSpPr>
            <p:nvPr/>
          </p:nvSpPr>
          <p:spPr bwMode="auto">
            <a:xfrm>
              <a:off x="1403424" y="3140968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762"/>
            <p:cNvSpPr txBox="1">
              <a:spLocks noChangeArrowheads="1"/>
            </p:cNvSpPr>
            <p:nvPr/>
          </p:nvSpPr>
          <p:spPr bwMode="auto">
            <a:xfrm>
              <a:off x="4716537" y="299695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241" name="Rectangle 763"/>
            <p:cNvSpPr>
              <a:spLocks noChangeArrowheads="1"/>
            </p:cNvSpPr>
            <p:nvPr/>
          </p:nvSpPr>
          <p:spPr bwMode="auto">
            <a:xfrm>
              <a:off x="6443738" y="1338362"/>
              <a:ext cx="146050" cy="1156122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764"/>
            <p:cNvSpPr>
              <a:spLocks noChangeArrowheads="1"/>
            </p:cNvSpPr>
            <p:nvPr/>
          </p:nvSpPr>
          <p:spPr bwMode="auto">
            <a:xfrm>
              <a:off x="6372299" y="2492896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Oval 765"/>
            <p:cNvSpPr>
              <a:spLocks noChangeArrowheads="1"/>
            </p:cNvSpPr>
            <p:nvPr/>
          </p:nvSpPr>
          <p:spPr bwMode="auto">
            <a:xfrm>
              <a:off x="63722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66"/>
            <p:cNvSpPr>
              <a:spLocks noChangeArrowheads="1"/>
            </p:cNvSpPr>
            <p:nvPr/>
          </p:nvSpPr>
          <p:spPr bwMode="auto">
            <a:xfrm>
              <a:off x="65881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767" descr="深色上对角线"/>
            <p:cNvSpPr>
              <a:spLocks noChangeArrowheads="1"/>
            </p:cNvSpPr>
            <p:nvPr/>
          </p:nvSpPr>
          <p:spPr bwMode="auto">
            <a:xfrm>
              <a:off x="6156399" y="2781821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768"/>
            <p:cNvSpPr>
              <a:spLocks noChangeShapeType="1"/>
            </p:cNvSpPr>
            <p:nvPr/>
          </p:nvSpPr>
          <p:spPr bwMode="auto">
            <a:xfrm>
              <a:off x="6156399" y="2781821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769"/>
            <p:cNvSpPr>
              <a:spLocks noChangeShapeType="1"/>
            </p:cNvSpPr>
            <p:nvPr/>
          </p:nvSpPr>
          <p:spPr bwMode="auto">
            <a:xfrm flipH="1">
              <a:off x="5292799" y="2420888"/>
              <a:ext cx="0" cy="1436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70"/>
            <p:cNvSpPr>
              <a:spLocks noChangeShapeType="1"/>
            </p:cNvSpPr>
            <p:nvPr/>
          </p:nvSpPr>
          <p:spPr bwMode="auto">
            <a:xfrm>
              <a:off x="6516762" y="221307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1"/>
            <p:cNvSpPr>
              <a:spLocks noChangeShapeType="1"/>
            </p:cNvSpPr>
            <p:nvPr/>
          </p:nvSpPr>
          <p:spPr bwMode="auto">
            <a:xfrm flipV="1">
              <a:off x="6445324" y="2492896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1"/>
            <p:cNvSpPr>
              <a:spLocks noChangeShapeType="1"/>
            </p:cNvSpPr>
            <p:nvPr/>
          </p:nvSpPr>
          <p:spPr bwMode="auto">
            <a:xfrm>
              <a:off x="7093024" y="1338362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82"/>
            <p:cNvSpPr>
              <a:spLocks noChangeShapeType="1"/>
            </p:cNvSpPr>
            <p:nvPr/>
          </p:nvSpPr>
          <p:spPr bwMode="auto">
            <a:xfrm>
              <a:off x="7093024" y="15558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83"/>
            <p:cNvSpPr>
              <a:spLocks noChangeShapeType="1"/>
            </p:cNvSpPr>
            <p:nvPr/>
          </p:nvSpPr>
          <p:spPr bwMode="auto">
            <a:xfrm>
              <a:off x="7166049" y="13399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784"/>
            <p:cNvSpPr>
              <a:spLocks noChangeArrowheads="1"/>
            </p:cNvSpPr>
            <p:nvPr/>
          </p:nvSpPr>
          <p:spPr bwMode="auto">
            <a:xfrm>
              <a:off x="6588199" y="14113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785"/>
            <p:cNvSpPr>
              <a:spLocks noChangeShapeType="1"/>
            </p:cNvSpPr>
            <p:nvPr/>
          </p:nvSpPr>
          <p:spPr bwMode="auto">
            <a:xfrm flipV="1">
              <a:off x="7093024" y="17717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786"/>
            <p:cNvSpPr>
              <a:spLocks noChangeShapeType="1"/>
            </p:cNvSpPr>
            <p:nvPr/>
          </p:nvSpPr>
          <p:spPr bwMode="auto">
            <a:xfrm>
              <a:off x="7093024" y="19876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87"/>
            <p:cNvSpPr>
              <a:spLocks noChangeShapeType="1"/>
            </p:cNvSpPr>
            <p:nvPr/>
          </p:nvSpPr>
          <p:spPr bwMode="auto">
            <a:xfrm>
              <a:off x="7166049" y="17717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Rectangle 788"/>
            <p:cNvSpPr>
              <a:spLocks noChangeArrowheads="1"/>
            </p:cNvSpPr>
            <p:nvPr/>
          </p:nvSpPr>
          <p:spPr bwMode="auto">
            <a:xfrm>
              <a:off x="6588199" y="18431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789"/>
            <p:cNvSpPr>
              <a:spLocks noChangeShapeType="1"/>
            </p:cNvSpPr>
            <p:nvPr/>
          </p:nvSpPr>
          <p:spPr bwMode="auto">
            <a:xfrm flipV="1">
              <a:off x="7093024" y="22035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90"/>
            <p:cNvSpPr>
              <a:spLocks noChangeShapeType="1"/>
            </p:cNvSpPr>
            <p:nvPr/>
          </p:nvSpPr>
          <p:spPr bwMode="auto">
            <a:xfrm>
              <a:off x="7093024" y="24194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91"/>
            <p:cNvSpPr>
              <a:spLocks noChangeShapeType="1"/>
            </p:cNvSpPr>
            <p:nvPr/>
          </p:nvSpPr>
          <p:spPr bwMode="auto">
            <a:xfrm>
              <a:off x="7166049" y="22035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792"/>
            <p:cNvSpPr>
              <a:spLocks noChangeArrowheads="1"/>
            </p:cNvSpPr>
            <p:nvPr/>
          </p:nvSpPr>
          <p:spPr bwMode="auto">
            <a:xfrm>
              <a:off x="6588199" y="227498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Line 793"/>
            <p:cNvSpPr>
              <a:spLocks noChangeShapeType="1"/>
            </p:cNvSpPr>
            <p:nvPr/>
          </p:nvSpPr>
          <p:spPr bwMode="auto">
            <a:xfrm>
              <a:off x="6588199" y="22845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94"/>
            <p:cNvSpPr>
              <a:spLocks noChangeShapeType="1"/>
            </p:cNvSpPr>
            <p:nvPr/>
          </p:nvSpPr>
          <p:spPr bwMode="auto">
            <a:xfrm>
              <a:off x="6588199" y="18527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95"/>
            <p:cNvSpPr>
              <a:spLocks noChangeShapeType="1"/>
            </p:cNvSpPr>
            <p:nvPr/>
          </p:nvSpPr>
          <p:spPr bwMode="auto">
            <a:xfrm>
              <a:off x="6588199" y="14209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801"/>
            <p:cNvSpPr txBox="1">
              <a:spLocks noChangeArrowheads="1"/>
            </p:cNvSpPr>
            <p:nvPr/>
          </p:nvSpPr>
          <p:spPr bwMode="auto">
            <a:xfrm>
              <a:off x="1547887" y="2852936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266" name="Line 818"/>
            <p:cNvSpPr>
              <a:spLocks noChangeShapeType="1"/>
            </p:cNvSpPr>
            <p:nvPr/>
          </p:nvSpPr>
          <p:spPr bwMode="auto">
            <a:xfrm flipH="1">
              <a:off x="5797624" y="1444725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Rectangle 796" descr="深色上对角线"/>
            <p:cNvSpPr>
              <a:spLocks noChangeArrowheads="1"/>
            </p:cNvSpPr>
            <p:nvPr/>
          </p:nvSpPr>
          <p:spPr bwMode="auto">
            <a:xfrm>
              <a:off x="5797624" y="3068960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68" name="直接箭头连接符 267"/>
            <p:cNvCxnSpPr/>
            <p:nvPr/>
          </p:nvCxnSpPr>
          <p:spPr bwMode="auto">
            <a:xfrm flipV="1">
              <a:off x="6043762" y="2348012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69" name="Line 737"/>
            <p:cNvSpPr>
              <a:spLocks noChangeShapeType="1"/>
            </p:cNvSpPr>
            <p:nvPr/>
          </p:nvSpPr>
          <p:spPr bwMode="auto">
            <a:xfrm flipV="1">
              <a:off x="3533849" y="2419450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19"/>
            <p:cNvSpPr>
              <a:spLocks noChangeShapeType="1"/>
            </p:cNvSpPr>
            <p:nvPr/>
          </p:nvSpPr>
          <p:spPr bwMode="auto">
            <a:xfrm flipH="1">
              <a:off x="6542852" y="1877542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20"/>
            <p:cNvSpPr>
              <a:spLocks noChangeShapeType="1"/>
            </p:cNvSpPr>
            <p:nvPr/>
          </p:nvSpPr>
          <p:spPr bwMode="auto">
            <a:xfrm flipH="1">
              <a:off x="6486972" y="2309341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737"/>
            <p:cNvSpPr>
              <a:spLocks noChangeShapeType="1"/>
            </p:cNvSpPr>
            <p:nvPr/>
          </p:nvSpPr>
          <p:spPr bwMode="auto">
            <a:xfrm flipV="1">
              <a:off x="6541934" y="1576641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737"/>
            <p:cNvSpPr>
              <a:spLocks noChangeShapeType="1"/>
            </p:cNvSpPr>
            <p:nvPr/>
          </p:nvSpPr>
          <p:spPr bwMode="auto">
            <a:xfrm flipH="1" flipV="1">
              <a:off x="6486972" y="1707589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737"/>
            <p:cNvSpPr>
              <a:spLocks noChangeShapeType="1"/>
            </p:cNvSpPr>
            <p:nvPr/>
          </p:nvSpPr>
          <p:spPr bwMode="auto">
            <a:xfrm flipH="1" flipV="1">
              <a:off x="5797623" y="1703963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737"/>
            <p:cNvSpPr>
              <a:spLocks noChangeShapeType="1"/>
            </p:cNvSpPr>
            <p:nvPr/>
          </p:nvSpPr>
          <p:spPr bwMode="auto">
            <a:xfrm flipH="1">
              <a:off x="5797623" y="1576641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771"/>
            <p:cNvSpPr>
              <a:spLocks noChangeShapeType="1"/>
            </p:cNvSpPr>
            <p:nvPr/>
          </p:nvSpPr>
          <p:spPr bwMode="auto">
            <a:xfrm flipH="1">
              <a:off x="6442620" y="2207977"/>
              <a:ext cx="1588" cy="576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25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组成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恒定角速度</a:t>
            </a:r>
            <a:r>
              <a:rPr lang="en-US" altLang="zh-CN" b="1" dirty="0" smtClean="0">
                <a:latin typeface="宋体" panose="02010600030101010101" pitchFamily="2" charset="-122"/>
              </a:rPr>
              <a:t>(CAV)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→扇区的扇角固定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739100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主机接口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7" name="组合 196"/>
          <p:cNvGrpSpPr/>
          <p:nvPr/>
        </p:nvGrpSpPr>
        <p:grpSpPr>
          <a:xfrm>
            <a:off x="6950148" y="1439445"/>
            <a:ext cx="1296987" cy="2161131"/>
            <a:chOff x="6835748" y="2805784"/>
            <a:chExt cx="1296987" cy="2161131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410423" y="2805784"/>
              <a:ext cx="146050" cy="216113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835748" y="2852142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554885" y="2852142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835748" y="32760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554885" y="3269655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835748" y="3707805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554885" y="3714155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835748" y="4139605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554885" y="4147542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236296" y="4437583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80526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 smtClean="0">
                <a:latin typeface="宋体" panose="02010600030101010101" pitchFamily="2" charset="-122"/>
              </a:rPr>
              <a:t>IDE(ATA)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SCSI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USB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ATA</a:t>
            </a:r>
            <a:r>
              <a:rPr lang="zh-CN" altLang="en-US" b="1" dirty="0" smtClean="0">
                <a:latin typeface="宋体" panose="02010600030101010101" pitchFamily="2" charset="-122"/>
              </a:rPr>
              <a:t>→</a:t>
            </a:r>
            <a:r>
              <a:rPr lang="en-US" altLang="zh-CN" b="1" dirty="0" smtClean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26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8990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</a:t>
            </a:r>
            <a:r>
              <a:rPr lang="zh-CN" altLang="en-US" b="1" dirty="0" smtClean="0">
                <a:latin typeface="宋体" panose="02010600030101010101" pitchFamily="2" charset="-122"/>
              </a:rPr>
              <a:t>外侧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zh-CN" altLang="en-US" b="1" dirty="0" smtClean="0">
                <a:latin typeface="宋体" panose="02010600030101010101" pitchFamily="2" charset="-122"/>
              </a:rPr>
              <a:t>磁盘的存储容量；⑵写出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地址的格式</a:t>
            </a:r>
            <a:r>
              <a:rPr lang="zh-CN" altLang="en-US" b="1" dirty="0">
                <a:latin typeface="宋体" panose="02010600030101010101" pitchFamily="2" charset="-122"/>
              </a:rPr>
              <a:t>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</a:t>
            </a:r>
            <a:r>
              <a:rPr lang="zh-CN" altLang="en-US" b="1" dirty="0" smtClean="0">
                <a:latin typeface="宋体" panose="02010600030101010101" pitchFamily="2" charset="-122"/>
              </a:rPr>
              <a:t>时间；⑷计算</a:t>
            </a:r>
            <a:r>
              <a:rPr lang="zh-CN" altLang="en-US" b="1" dirty="0">
                <a:latin typeface="宋体" panose="02010600030101010101" pitchFamily="2" charset="-122"/>
              </a:rPr>
              <a:t>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8660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宋体" panose="02010600030101010101" pitchFamily="2" charset="-122"/>
              </a:rPr>
              <a:t>存储容量＝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(2)</a:t>
            </a:r>
            <a:r>
              <a:rPr lang="zh-CN" altLang="en-US" b="1" dirty="0" smtClean="0">
                <a:latin typeface="宋体" panose="02010600030101010101" pitchFamily="2" charset="-122"/>
              </a:rPr>
              <a:t>磁盘地址组成：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13026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6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位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7022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5439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12.165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8.33/60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9415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</a:t>
            </a:r>
            <a:r>
              <a:rPr lang="en-US" altLang="zh-CN" b="1" dirty="0" smtClean="0">
                <a:latin typeface="宋体" panose="02010600030101010101" pitchFamily="2" charset="-122"/>
              </a:rPr>
              <a:t>204×60×512B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612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en-US" altLang="zh-CN" b="1" dirty="0" smtClean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41829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[</a:t>
            </a:r>
            <a:r>
              <a:rPr lang="en-US" altLang="zh-CN" b="1" dirty="0">
                <a:latin typeface="宋体" panose="02010600030101010101" pitchFamily="2" charset="-122"/>
              </a:rPr>
              <a:t>1/(7200÷60</a:t>
            </a:r>
            <a:r>
              <a:rPr lang="en-US" altLang="zh-CN" b="1" dirty="0" smtClean="0">
                <a:latin typeface="宋体" panose="02010600030101010101" pitchFamily="2" charset="-122"/>
              </a:rPr>
              <a:t>)]≈8.33ms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8644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60×512B</a:t>
            </a:r>
            <a:r>
              <a:rPr lang="en-US" altLang="zh-CN" b="1" dirty="0">
                <a:latin typeface="宋体" panose="02010600030101010101" pitchFamily="2" charset="-122"/>
              </a:rPr>
              <a:t>×(7200÷60)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62620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0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寻道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zh-CN" altLang="en-US" b="1" dirty="0" smtClean="0">
                <a:latin typeface="宋体" panose="02010600030101010101" pitchFamily="2" charset="-122"/>
              </a:rPr>
              <a:t>，通常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en-US" altLang="zh-CN" b="1" dirty="0" smtClean="0">
                <a:latin typeface="宋体" panose="02010600030101010101" pitchFamily="2" charset="-122"/>
              </a:rPr>
              <a:t>&lt;&lt;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性能</a:t>
            </a:r>
            <a:r>
              <a:rPr lang="zh-CN" altLang="en-US" b="1" dirty="0" smtClean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存储可靠性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提高访问性能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的方法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多</a:t>
            </a:r>
            <a:r>
              <a:rPr lang="zh-CN" altLang="en-US" b="1" spc="-100" dirty="0">
                <a:latin typeface="宋体" panose="02010600030101010101" pitchFamily="2" charset="-122"/>
              </a:rPr>
              <a:t>个磁盘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工作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类似于多体交叉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MEM)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控制器或管理软件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条带</a:t>
              </a:r>
              <a:r>
                <a:rPr lang="en-US" altLang="zh-CN" sz="1800" b="1" dirty="0" smtClean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可为多个条带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提高存储可靠性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的方法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RAID0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RAID7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访问时同步进行数据校验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存储器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块设备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179388" y="766341"/>
            <a:ext cx="8785225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信息用介质的不同形态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物态表示，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读、写信息用反射光强弱、激光束强弱表示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68479"/>
            <a:ext cx="2376488" cy="2160587"/>
            <a:chOff x="476" y="1117"/>
            <a:chExt cx="1497" cy="1361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68479"/>
            <a:ext cx="2663825" cy="2160587"/>
            <a:chOff x="2200" y="1117"/>
            <a:chExt cx="1678" cy="1361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⑵相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117"/>
              <a:ext cx="126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299"/>
              <a:ext cx="1269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68479"/>
            <a:ext cx="2374900" cy="2160587"/>
            <a:chOff x="4106" y="1117"/>
            <a:chExt cx="1496" cy="1361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117"/>
              <a:ext cx="127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299"/>
              <a:ext cx="1270" cy="18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⑶磁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4725144"/>
            <a:ext cx="878522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r>
              <a:rPr lang="zh-CN" altLang="en-US" b="1" dirty="0"/>
              <a:t>由盘片、驱动器、控制器</a:t>
            </a:r>
            <a:r>
              <a:rPr lang="zh-CN" altLang="en-US" b="1" dirty="0" smtClean="0"/>
              <a:t>组成</a:t>
            </a:r>
            <a:endParaRPr lang="en-US" altLang="zh-CN" b="1" dirty="0" smtClean="0"/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恒定线速度</a:t>
            </a:r>
            <a:r>
              <a:rPr lang="en-US" altLang="zh-CN" b="1" dirty="0" smtClean="0">
                <a:latin typeface="宋体" panose="02010600030101010101" pitchFamily="2" charset="-122"/>
              </a:rPr>
              <a:t>(CLV)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1CLV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1.2m/s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x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倍速光驱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→磁盘地址＝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&lt;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光道号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,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&gt;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←磁盘为序号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179388" y="429309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CD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紧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致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DVD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数字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通用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BD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蓝光盘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106" name="Text Box 293"/>
          <p:cNvSpPr txBox="1">
            <a:spLocks noChangeArrowheads="1"/>
          </p:cNvSpPr>
          <p:nvPr/>
        </p:nvSpPr>
        <p:spPr bwMode="auto">
          <a:xfrm>
            <a:off x="179388" y="386104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扇区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大小固定、扇角可变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V="1">
            <a:off x="3564459" y="4293096"/>
            <a:ext cx="3025129" cy="1008112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78" grpId="0"/>
      <p:bldP spid="105" grpId="0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98106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§7.3  I/O</a:t>
            </a:r>
            <a:r>
              <a:rPr lang="zh-CN" altLang="en-US" sz="32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55679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外设间的连接</a:t>
            </a:r>
            <a:r>
              <a:rPr lang="zh-CN" altLang="en-US" b="1" dirty="0">
                <a:latin typeface="宋体" panose="02010600030101010101" pitchFamily="2" charset="-122"/>
              </a:rPr>
              <a:t>电路，负责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dirty="0">
                <a:latin typeface="宋体" panose="02010600030101010101" pitchFamily="2" charset="-122"/>
              </a:rPr>
              <a:t>各种信息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142590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64" idx="2"/>
              <a:endCxn id="63" idx="0"/>
            </p:cNvCxnSpPr>
            <p:nvPr/>
          </p:nvCxnSpPr>
          <p:spPr bwMode="auto">
            <a:xfrm>
              <a:off x="381563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外设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r>
                <a:rPr lang="en-US" altLang="zh-CN" sz="1800" b="1" dirty="0" smtClean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线形标注 2 87"/>
          <p:cNvSpPr/>
          <p:nvPr/>
        </p:nvSpPr>
        <p:spPr bwMode="auto">
          <a:xfrm>
            <a:off x="6765032" y="2370946"/>
            <a:ext cx="1047328" cy="288032"/>
          </a:xfrm>
          <a:prstGeom prst="borderCallout2">
            <a:avLst>
              <a:gd name="adj1" fmla="val -2365"/>
              <a:gd name="adj2" fmla="val 50361"/>
              <a:gd name="adj3" fmla="val -38664"/>
              <a:gd name="adj4" fmla="val 50205"/>
              <a:gd name="adj5" fmla="val -127054"/>
              <a:gd name="adj6" fmla="val -594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通过</a:t>
            </a:r>
            <a:r>
              <a:rPr lang="en-US" altLang="zh-CN" sz="1800" b="1" dirty="0" err="1" smtClean="0">
                <a:latin typeface="+mn-ea"/>
                <a:ea typeface="+mn-ea"/>
              </a:rPr>
              <a:t>DBus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9" name="线形标注 2 98"/>
          <p:cNvSpPr/>
          <p:nvPr/>
        </p:nvSpPr>
        <p:spPr bwMode="auto">
          <a:xfrm>
            <a:off x="7164288" y="2730986"/>
            <a:ext cx="1800200" cy="275719"/>
          </a:xfrm>
          <a:prstGeom prst="borderCallout2">
            <a:avLst>
              <a:gd name="adj1" fmla="val -1042"/>
              <a:gd name="adj2" fmla="val 49990"/>
              <a:gd name="adj3" fmla="val -62846"/>
              <a:gd name="adj4" fmla="val 50049"/>
              <a:gd name="adj5" fmla="val -277855"/>
              <a:gd name="adj6" fmla="val 1217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命令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数据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状态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109024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监测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555776" y="3549863"/>
            <a:ext cx="640883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 smtClean="0">
                <a:latin typeface="宋体" panose="02010600030101010101" pitchFamily="2" charset="-122"/>
              </a:rPr>
              <a:t>来自主机或外设的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zh-CN" altLang="en-US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555901" y="4027130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操作命令</a:t>
            </a:r>
            <a:r>
              <a:rPr lang="zh-CN" altLang="en-US" b="1" dirty="0" smtClean="0">
                <a:latin typeface="宋体" panose="02010600030101010101" pitchFamily="2" charset="-122"/>
              </a:rPr>
              <a:t>，并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555901" y="4459178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555901" y="4913292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与主机、外设的通信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556025" y="5373216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的信号</a:t>
            </a:r>
            <a:r>
              <a:rPr lang="zh-CN" altLang="en-US" b="1" dirty="0" smtClean="0">
                <a:latin typeface="宋体" panose="02010600030101010101" pitchFamily="2" charset="-122"/>
              </a:rPr>
              <a:t>转换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电平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时序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82733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可与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数据总线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交换</a:t>
            </a:r>
            <a:r>
              <a:rPr lang="zh-CN" altLang="en-US" b="1" spc="-100" dirty="0">
                <a:latin typeface="宋体" panose="02010600030101010101" pitchFamily="2" charset="-122"/>
              </a:rPr>
              <a:t>信息的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寄存器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数据口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控制口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状态口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8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§7.1  I/O</a:t>
            </a:r>
            <a:r>
              <a:rPr lang="zh-CN" altLang="en-US" sz="32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45791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25"/>
          <p:cNvSpPr txBox="1">
            <a:spLocks noChangeArrowheads="1"/>
          </p:cNvSpPr>
          <p:nvPr/>
        </p:nvSpPr>
        <p:spPr bwMode="auto">
          <a:xfrm>
            <a:off x="179512" y="980728"/>
            <a:ext cx="881221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外设间的信息交换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即</a:t>
            </a:r>
            <a:r>
              <a:rPr lang="en-US" altLang="zh-CN" b="1" dirty="0" smtClean="0">
                <a:latin typeface="宋体" panose="02010600030101010101" pitchFamily="2" charset="-122"/>
              </a:rPr>
              <a:t>I/O)</a:t>
            </a: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相关内容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latin typeface="宋体" panose="02010600030101010101" pitchFamily="2" charset="-122"/>
              </a:rPr>
              <a:t>连接、传送</a:t>
            </a:r>
            <a:r>
              <a:rPr lang="zh-CN" altLang="en-US" b="1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125"/>
          <p:cNvSpPr txBox="1">
            <a:spLocks noChangeArrowheads="1"/>
          </p:cNvSpPr>
          <p:nvPr/>
        </p:nvSpPr>
        <p:spPr bwMode="auto">
          <a:xfrm>
            <a:off x="2915816" y="2636912"/>
            <a:ext cx="172819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硬件及软件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2915816" y="3140968"/>
            <a:ext cx="5859884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响应时间、吞吐率，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4260545"/>
            <a:ext cx="8812213" cy="14727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</a:t>
            </a:r>
            <a:r>
              <a:rPr lang="zh-CN" altLang="en-US" b="1" dirty="0" smtClean="0">
                <a:latin typeface="宋体" panose="02010600030101010101" pitchFamily="2" charset="-122"/>
              </a:rPr>
              <a:t>部件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6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总线互连       减少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所占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时间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75857" y="1916832"/>
            <a:ext cx="1584175" cy="821609"/>
            <a:chOff x="3491881" y="1967799"/>
            <a:chExt cx="1584175" cy="821609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>
              <a:off x="3491881" y="1967799"/>
              <a:ext cx="18682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678710" y="1967799"/>
              <a:ext cx="1397346" cy="7621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463988" y="1967799"/>
              <a:ext cx="612068" cy="82160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36" name="组合 35"/>
          <p:cNvGrpSpPr/>
          <p:nvPr/>
        </p:nvGrpSpPr>
        <p:grpSpPr>
          <a:xfrm>
            <a:off x="2699792" y="5196650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125"/>
          <p:cNvSpPr txBox="1">
            <a:spLocks noChangeArrowheads="1"/>
          </p:cNvSpPr>
          <p:nvPr/>
        </p:nvSpPr>
        <p:spPr bwMode="auto">
          <a:xfrm>
            <a:off x="179512" y="2636912"/>
            <a:ext cx="2952328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131840" y="3591091"/>
            <a:ext cx="5040560" cy="824913"/>
            <a:chOff x="3347864" y="3591091"/>
            <a:chExt cx="5040560" cy="824913"/>
          </a:xfrm>
        </p:grpSpPr>
        <p:sp>
          <p:nvSpPr>
            <p:cNvPr id="8" name="左大括号 7"/>
            <p:cNvSpPr/>
            <p:nvPr/>
          </p:nvSpPr>
          <p:spPr bwMode="auto">
            <a:xfrm rot="16200000">
              <a:off x="4409982" y="2528973"/>
              <a:ext cx="108012" cy="2232248"/>
            </a:xfrm>
            <a:prstGeom prst="leftBrace">
              <a:avLst>
                <a:gd name="adj1" fmla="val 25970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3851920" y="3645024"/>
              <a:ext cx="4536504" cy="7709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4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有矛盾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排队模型所致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  </a:t>
              </a:r>
              <a:r>
                <a:rPr lang="zh-CN" altLang="en-US" sz="18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└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→常见选择：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传输信息少时关注前者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7" grpId="0" bldLvl="0"/>
      <p:bldP spid="9" grpId="0" bldLvl="0"/>
      <p:bldP spid="35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901169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 smtClean="0"/>
              <a:t>控制逻辑等</a:t>
            </a:r>
            <a:endParaRPr lang="zh-CN" altLang="en-US" b="1" spc="-100" dirty="0"/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r>
              <a:rPr lang="zh-CN" altLang="en-US" b="1" dirty="0" smtClean="0">
                <a:latin typeface="宋体" panose="02010600030101010101" pitchFamily="2" charset="-122"/>
              </a:rPr>
              <a:t>将操作过程分为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个阶段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</a:t>
            </a:r>
            <a:r>
              <a:rPr lang="zh-CN" altLang="en-US" b="1" dirty="0" smtClean="0">
                <a:latin typeface="宋体" panose="02010600030101010101" pitchFamily="2" charset="-122"/>
              </a:rPr>
              <a:t>标准进行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</a:t>
            </a:r>
            <a:r>
              <a:rPr lang="zh-CN" altLang="en-US" b="1" dirty="0" smtClean="0">
                <a:latin typeface="宋体" panose="02010600030101010101" pitchFamily="2" charset="-122"/>
              </a:rPr>
              <a:t>设备传输协议进行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60848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数据输入寄存器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132856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88840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916832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数据缓冲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426271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高位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设备选择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低位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179388" y="4171146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功能组织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与需求有关，如端口数、联络方式、信号格式等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319" grpId="0"/>
      <p:bldP spid="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287437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769382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分类：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同时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间同时传送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148910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功能的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可编程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latin typeface="宋体" panose="02010600030101010101" pitchFamily="2" charset="-122"/>
              </a:rPr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通过硬连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 smtClean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3506232"/>
            <a:ext cx="881221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查询接口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控制数据传送、状态</a:t>
            </a:r>
            <a:r>
              <a:rPr lang="zh-CN" altLang="en-US" b="1" dirty="0">
                <a:latin typeface="宋体" panose="02010600030101010101" pitchFamily="2" charset="-122"/>
              </a:rPr>
              <a:t>查询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中断接口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控制数据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，接口实现状态报告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接口控制数据传送、结束报告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8384" y="4082296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79512" y="5349701"/>
            <a:ext cx="8812212" cy="9387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257300" indent="-1257300"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并行接口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可不是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可编程接口？</a:t>
            </a:r>
            <a:r>
              <a:rPr lang="zh-CN" altLang="en-US" sz="2200" b="1" dirty="0">
                <a:latin typeface="宋体" panose="02010600030101010101" pitchFamily="2" charset="-122"/>
              </a:rPr>
              <a:t>串行接口是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可不是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可编程接口？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查询</a:t>
            </a:r>
            <a:r>
              <a:rPr lang="zh-CN" altLang="en-US" sz="2200" b="1" dirty="0">
                <a:latin typeface="宋体" panose="02010600030101010101" pitchFamily="2" charset="-122"/>
              </a:rPr>
              <a:t>接口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必有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可没有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控制口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867484"/>
            <a:ext cx="3744416" cy="470898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接口的方式：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接口的时机：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三、对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的访问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179388" y="1996854"/>
            <a:ext cx="8785225" cy="23237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接口的机器指令：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统一编址方式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访存指令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MIPS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lw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sw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rt,imme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rs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独立编址方式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8086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IN AL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DX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及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OUT DX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3563888" y="5013176"/>
            <a:ext cx="388843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取决于应用需求、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79389" y="5847655"/>
            <a:ext cx="4392736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10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116268"/>
            <a:ext cx="8785474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语言的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 smtClean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spc="-100" dirty="0"/>
              <a:t>，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4700091" y="3429695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179512" y="1340768"/>
            <a:ext cx="8785225" cy="8771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执行指令→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BIU</a:t>
            </a:r>
            <a:r>
              <a:rPr lang="zh-CN" altLang="en-US" b="1" dirty="0" smtClean="0">
                <a:latin typeface="宋体" panose="02010600030101010101" pitchFamily="2" charset="-122"/>
              </a:rPr>
              <a:t>产生总线事务→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响应事务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读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写某个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1"/>
          <p:cNvGrpSpPr/>
          <p:nvPr/>
        </p:nvGrpSpPr>
        <p:grpSpPr bwMode="auto">
          <a:xfrm>
            <a:off x="4700091" y="2564904"/>
            <a:ext cx="3616325" cy="287337"/>
            <a:chOff x="2925" y="2069"/>
            <a:chExt cx="2278" cy="18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单元地址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79512" y="1556792"/>
            <a:ext cx="2664296" cy="151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线形标注 2 57"/>
          <p:cNvSpPr/>
          <p:nvPr/>
        </p:nvSpPr>
        <p:spPr bwMode="auto">
          <a:xfrm>
            <a:off x="4932040" y="2501607"/>
            <a:ext cx="3960440" cy="855385"/>
          </a:xfrm>
          <a:prstGeom prst="borderCallout2">
            <a:avLst>
              <a:gd name="adj1" fmla="val 51643"/>
              <a:gd name="adj2" fmla="val 40"/>
              <a:gd name="adj3" fmla="val 51669"/>
              <a:gd name="adj4" fmla="val -4682"/>
              <a:gd name="adj5" fmla="val -58587"/>
              <a:gd name="adj6" fmla="val -49064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不同设的操作不同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如</a:t>
            </a:r>
            <a:r>
              <a:rPr lang="en-US" altLang="zh-CN" sz="1600" b="1" dirty="0" smtClean="0">
                <a:latin typeface="+mn-ea"/>
                <a:ea typeface="+mn-ea"/>
              </a:rPr>
              <a:t>A/D</a:t>
            </a:r>
            <a:r>
              <a:rPr lang="zh-CN" altLang="en-US" sz="1600" b="1" dirty="0" smtClean="0">
                <a:latin typeface="+mn-ea"/>
                <a:ea typeface="+mn-ea"/>
              </a:rPr>
              <a:t>转换器</a:t>
            </a:r>
            <a:r>
              <a:rPr lang="en-US" altLang="zh-CN" sz="1600" b="1" dirty="0" smtClean="0">
                <a:latin typeface="+mn-ea"/>
                <a:ea typeface="+mn-ea"/>
              </a:rPr>
              <a:t>—</a:t>
            </a:r>
            <a:r>
              <a:rPr lang="zh-CN" altLang="en-US" sz="1600" b="1" dirty="0" smtClean="0">
                <a:latin typeface="+mn-ea"/>
                <a:ea typeface="+mn-ea"/>
              </a:rPr>
              <a:t>设置方式、开始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      打印机</a:t>
            </a:r>
            <a:r>
              <a:rPr lang="en-US" altLang="zh-CN" sz="1600" b="1" dirty="0" smtClean="0">
                <a:latin typeface="+mn-ea"/>
                <a:ea typeface="+mn-ea"/>
              </a:rPr>
              <a:t>—</a:t>
            </a:r>
            <a:r>
              <a:rPr lang="zh-CN" altLang="en-US" sz="1600" b="1" dirty="0" smtClean="0">
                <a:latin typeface="+mn-ea"/>
                <a:ea typeface="+mn-ea"/>
              </a:rPr>
              <a:t>换行、回车、清空缓冲区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2587464" y="2514962"/>
            <a:ext cx="349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实现所有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/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§7.4 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程序直接控制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控制流程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123605" y="1556792"/>
            <a:ext cx="561674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才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7280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281" name="AutoShape 14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491880" y="3212976"/>
            <a:ext cx="1728192" cy="2016224"/>
            <a:chOff x="2771800" y="3140968"/>
            <a:chExt cx="1728192" cy="2016224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3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H="1">
              <a:off x="2771800" y="394144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77"/>
            <p:cNvSpPr txBox="1">
              <a:spLocks noChangeArrowheads="1"/>
            </p:cNvSpPr>
            <p:nvPr/>
          </p:nvSpPr>
          <p:spPr bwMode="auto">
            <a:xfrm>
              <a:off x="3131840" y="3789040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2771800" y="502156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7" name="Text Box 177"/>
            <p:cNvSpPr txBox="1">
              <a:spLocks noChangeArrowheads="1"/>
            </p:cNvSpPr>
            <p:nvPr/>
          </p:nvSpPr>
          <p:spPr bwMode="auto">
            <a:xfrm>
              <a:off x="3131840" y="4869160"/>
              <a:ext cx="136815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26234" y="2996952"/>
            <a:ext cx="3157734" cy="3312368"/>
            <a:chOff x="838202" y="2996952"/>
            <a:chExt cx="3157734" cy="3312368"/>
          </a:xfrm>
        </p:grpSpPr>
        <p:sp>
          <p:nvSpPr>
            <p:cNvPr id="109" name="Text Box 202"/>
            <p:cNvSpPr txBox="1">
              <a:spLocks noChangeArrowheads="1"/>
            </p:cNvSpPr>
            <p:nvPr/>
          </p:nvSpPr>
          <p:spPr bwMode="auto">
            <a:xfrm>
              <a:off x="1043608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47311" name="AutoShape 175"/>
            <p:cNvSpPr>
              <a:spLocks noChangeArrowheads="1"/>
            </p:cNvSpPr>
            <p:nvPr/>
          </p:nvSpPr>
          <p:spPr bwMode="auto">
            <a:xfrm>
              <a:off x="1260152" y="4365104"/>
              <a:ext cx="1727201" cy="288355"/>
            </a:xfrm>
            <a:prstGeom prst="flowChartDecision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347313" name="Text Box 177"/>
            <p:cNvSpPr txBox="1">
              <a:spLocks noChangeArrowheads="1"/>
            </p:cNvSpPr>
            <p:nvPr/>
          </p:nvSpPr>
          <p:spPr bwMode="auto">
            <a:xfrm>
              <a:off x="1115616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47318" name="Text Box 182"/>
            <p:cNvSpPr txBox="1">
              <a:spLocks noChangeArrowheads="1"/>
            </p:cNvSpPr>
            <p:nvPr/>
          </p:nvSpPr>
          <p:spPr bwMode="auto">
            <a:xfrm>
              <a:off x="1260153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347320" name="Text Box 184"/>
            <p:cNvSpPr txBox="1">
              <a:spLocks noChangeArrowheads="1"/>
            </p:cNvSpPr>
            <p:nvPr/>
          </p:nvSpPr>
          <p:spPr bwMode="auto">
            <a:xfrm>
              <a:off x="1260153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347321" name="Text Box 185"/>
            <p:cNvSpPr txBox="1">
              <a:spLocks noChangeArrowheads="1"/>
            </p:cNvSpPr>
            <p:nvPr/>
          </p:nvSpPr>
          <p:spPr bwMode="auto">
            <a:xfrm>
              <a:off x="1907853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47323" name="AutoShape 187"/>
            <p:cNvSpPr>
              <a:spLocks noChangeArrowheads="1"/>
            </p:cNvSpPr>
            <p:nvPr/>
          </p:nvSpPr>
          <p:spPr bwMode="auto">
            <a:xfrm>
              <a:off x="1260153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347329" name="Text Box 193"/>
            <p:cNvSpPr txBox="1">
              <a:spLocks noChangeArrowheads="1"/>
            </p:cNvSpPr>
            <p:nvPr/>
          </p:nvSpPr>
          <p:spPr bwMode="auto">
            <a:xfrm>
              <a:off x="1260153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123715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>
              <a:stCxn id="347329" idx="2"/>
              <a:endCxn id="347320" idx="0"/>
            </p:cNvCxnSpPr>
            <p:nvPr/>
          </p:nvCxnSpPr>
          <p:spPr bwMode="auto">
            <a:xfrm>
              <a:off x="2124287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直接箭头连接符 87"/>
            <p:cNvCxnSpPr>
              <a:stCxn id="347320" idx="2"/>
              <a:endCxn id="347311" idx="0"/>
            </p:cNvCxnSpPr>
            <p:nvPr/>
          </p:nvCxnSpPr>
          <p:spPr bwMode="auto">
            <a:xfrm flipH="1">
              <a:off x="2123753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箭头连接符 92"/>
            <p:cNvCxnSpPr>
              <a:stCxn id="347311" idx="2"/>
              <a:endCxn id="347318" idx="0"/>
            </p:cNvCxnSpPr>
            <p:nvPr/>
          </p:nvCxnSpPr>
          <p:spPr bwMode="auto">
            <a:xfrm>
              <a:off x="2123753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>
              <a:stCxn id="347311" idx="1"/>
            </p:cNvCxnSpPr>
            <p:nvPr/>
          </p:nvCxnSpPr>
          <p:spPr bwMode="auto">
            <a:xfrm rot="10800000" flipH="1">
              <a:off x="1260151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>
              <a:endCxn id="347323" idx="0"/>
            </p:cNvCxnSpPr>
            <p:nvPr/>
          </p:nvCxnSpPr>
          <p:spPr bwMode="auto">
            <a:xfrm flipH="1">
              <a:off x="2123753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99"/>
            <p:cNvCxnSpPr>
              <a:stCxn id="347323" idx="1"/>
            </p:cNvCxnSpPr>
            <p:nvPr/>
          </p:nvCxnSpPr>
          <p:spPr bwMode="auto">
            <a:xfrm rot="10800000" flipH="1">
              <a:off x="1260153" y="3072380"/>
              <a:ext cx="863560" cy="2518508"/>
            </a:xfrm>
            <a:prstGeom prst="bentConnector4">
              <a:avLst>
                <a:gd name="adj1" fmla="val -34119"/>
                <a:gd name="adj2" fmla="val 9989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箭头连接符 114"/>
            <p:cNvCxnSpPr>
              <a:stCxn id="347323" idx="2"/>
            </p:cNvCxnSpPr>
            <p:nvPr/>
          </p:nvCxnSpPr>
          <p:spPr bwMode="auto">
            <a:xfrm>
              <a:off x="2123753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177"/>
            <p:cNvSpPr txBox="1">
              <a:spLocks noChangeArrowheads="1"/>
            </p:cNvSpPr>
            <p:nvPr/>
          </p:nvSpPr>
          <p:spPr bwMode="auto">
            <a:xfrm>
              <a:off x="1115616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9" name="Text Box 185"/>
            <p:cNvSpPr txBox="1">
              <a:spLocks noChangeArrowheads="1"/>
            </p:cNvSpPr>
            <p:nvPr/>
          </p:nvSpPr>
          <p:spPr bwMode="auto">
            <a:xfrm>
              <a:off x="1907853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69" name="Text Box 177"/>
            <p:cNvSpPr txBox="1">
              <a:spLocks noChangeArrowheads="1"/>
            </p:cNvSpPr>
            <p:nvPr/>
          </p:nvSpPr>
          <p:spPr bwMode="auto">
            <a:xfrm>
              <a:off x="838202" y="6021288"/>
              <a:ext cx="3157734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传送数据数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个的设备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59633" y="2996952"/>
            <a:ext cx="3160839" cy="3312368"/>
            <a:chOff x="5659633" y="2996952"/>
            <a:chExt cx="3160839" cy="3312368"/>
          </a:xfrm>
        </p:grpSpPr>
        <p:sp>
          <p:nvSpPr>
            <p:cNvPr id="139" name="Text Box 202"/>
            <p:cNvSpPr txBox="1">
              <a:spLocks noChangeArrowheads="1"/>
            </p:cNvSpPr>
            <p:nvPr/>
          </p:nvSpPr>
          <p:spPr bwMode="auto">
            <a:xfrm>
              <a:off x="5940152" y="3647055"/>
              <a:ext cx="2016224" cy="16899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AutoShape 175"/>
            <p:cNvSpPr>
              <a:spLocks noChangeArrowheads="1"/>
            </p:cNvSpPr>
            <p:nvPr/>
          </p:nvSpPr>
          <p:spPr bwMode="auto">
            <a:xfrm>
              <a:off x="6156696" y="4365104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准备好？</a:t>
              </a:r>
              <a:endParaRPr lang="zh-CN" altLang="en-US" sz="1800" b="1" dirty="0"/>
            </a:p>
          </p:txBody>
        </p:sp>
        <p:sp>
          <p:nvSpPr>
            <p:cNvPr id="141" name="Text Box 177"/>
            <p:cNvSpPr txBox="1">
              <a:spLocks noChangeArrowheads="1"/>
            </p:cNvSpPr>
            <p:nvPr/>
          </p:nvSpPr>
          <p:spPr bwMode="auto">
            <a:xfrm>
              <a:off x="6012160" y="426266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42" name="Text Box 182"/>
            <p:cNvSpPr txBox="1">
              <a:spLocks noChangeArrowheads="1"/>
            </p:cNvSpPr>
            <p:nvPr/>
          </p:nvSpPr>
          <p:spPr bwMode="auto">
            <a:xfrm>
              <a:off x="6156697" y="4941168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43" name="Text Box 184"/>
            <p:cNvSpPr txBox="1">
              <a:spLocks noChangeArrowheads="1"/>
            </p:cNvSpPr>
            <p:nvPr/>
          </p:nvSpPr>
          <p:spPr bwMode="auto">
            <a:xfrm>
              <a:off x="6156697" y="3863330"/>
              <a:ext cx="1728267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144" name="Text Box 185"/>
            <p:cNvSpPr txBox="1">
              <a:spLocks noChangeArrowheads="1"/>
            </p:cNvSpPr>
            <p:nvPr/>
          </p:nvSpPr>
          <p:spPr bwMode="auto">
            <a:xfrm>
              <a:off x="6804397" y="4653136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45" name="AutoShape 187"/>
            <p:cNvSpPr>
              <a:spLocks noChangeArrowheads="1"/>
            </p:cNvSpPr>
            <p:nvPr/>
          </p:nvSpPr>
          <p:spPr bwMode="auto">
            <a:xfrm>
              <a:off x="6156697" y="5444777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传送完？</a:t>
              </a:r>
              <a:endParaRPr lang="zh-CN" altLang="en-US" sz="1800" b="1" dirty="0"/>
            </a:p>
          </p:txBody>
        </p:sp>
        <p:sp>
          <p:nvSpPr>
            <p:cNvPr id="146" name="Text Box 193"/>
            <p:cNvSpPr txBox="1">
              <a:spLocks noChangeArrowheads="1"/>
            </p:cNvSpPr>
            <p:nvPr/>
          </p:nvSpPr>
          <p:spPr bwMode="auto">
            <a:xfrm>
              <a:off x="6156697" y="3212976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 bwMode="auto">
            <a:xfrm>
              <a:off x="7020259" y="2996952"/>
              <a:ext cx="13" cy="212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直接箭头连接符 147"/>
            <p:cNvCxnSpPr>
              <a:stCxn id="146" idx="2"/>
              <a:endCxn id="143" idx="0"/>
            </p:cNvCxnSpPr>
            <p:nvPr/>
          </p:nvCxnSpPr>
          <p:spPr bwMode="auto">
            <a:xfrm>
              <a:off x="7020831" y="3501008"/>
              <a:ext cx="0" cy="362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直接箭头连接符 148"/>
            <p:cNvCxnSpPr>
              <a:stCxn id="143" idx="2"/>
              <a:endCxn id="140" idx="0"/>
            </p:cNvCxnSpPr>
            <p:nvPr/>
          </p:nvCxnSpPr>
          <p:spPr bwMode="auto">
            <a:xfrm flipH="1">
              <a:off x="7020297" y="4149080"/>
              <a:ext cx="53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直接箭头连接符 149"/>
            <p:cNvCxnSpPr>
              <a:stCxn id="140" idx="2"/>
              <a:endCxn id="142" idx="0"/>
            </p:cNvCxnSpPr>
            <p:nvPr/>
          </p:nvCxnSpPr>
          <p:spPr bwMode="auto">
            <a:xfrm>
              <a:off x="7020297" y="4653459"/>
              <a:ext cx="534" cy="2877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直接箭头连接符 99"/>
            <p:cNvCxnSpPr>
              <a:stCxn id="140" idx="1"/>
            </p:cNvCxnSpPr>
            <p:nvPr/>
          </p:nvCxnSpPr>
          <p:spPr bwMode="auto">
            <a:xfrm rot="10800000" flipH="1">
              <a:off x="6156695" y="3717032"/>
              <a:ext cx="863563" cy="792250"/>
            </a:xfrm>
            <a:prstGeom prst="bentConnector3">
              <a:avLst>
                <a:gd name="adj1" fmla="val -1823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直接箭头连接符 151"/>
            <p:cNvCxnSpPr>
              <a:endCxn id="145" idx="0"/>
            </p:cNvCxnSpPr>
            <p:nvPr/>
          </p:nvCxnSpPr>
          <p:spPr bwMode="auto">
            <a:xfrm flipH="1">
              <a:off x="7020297" y="5229200"/>
              <a:ext cx="510" cy="2155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直接箭头连接符 99"/>
            <p:cNvCxnSpPr>
              <a:stCxn id="145" idx="1"/>
            </p:cNvCxnSpPr>
            <p:nvPr/>
          </p:nvCxnSpPr>
          <p:spPr bwMode="auto">
            <a:xfrm rot="10800000" flipH="1">
              <a:off x="6156697" y="3573016"/>
              <a:ext cx="864134" cy="2017872"/>
            </a:xfrm>
            <a:prstGeom prst="bentConnector4">
              <a:avLst>
                <a:gd name="adj1" fmla="val -33383"/>
                <a:gd name="adj2" fmla="val 1000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直接箭头连接符 153"/>
            <p:cNvCxnSpPr>
              <a:stCxn id="145" idx="2"/>
            </p:cNvCxnSpPr>
            <p:nvPr/>
          </p:nvCxnSpPr>
          <p:spPr bwMode="auto">
            <a:xfrm>
              <a:off x="7020297" y="5736999"/>
              <a:ext cx="534" cy="2842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6012160" y="5343103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56" name="Text Box 185"/>
            <p:cNvSpPr txBox="1">
              <a:spLocks noChangeArrowheads="1"/>
            </p:cNvSpPr>
            <p:nvPr/>
          </p:nvSpPr>
          <p:spPr bwMode="auto">
            <a:xfrm>
              <a:off x="6804397" y="5733579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70" name="Text Box 177"/>
            <p:cNvSpPr txBox="1">
              <a:spLocks noChangeArrowheads="1"/>
            </p:cNvSpPr>
            <p:nvPr/>
          </p:nvSpPr>
          <p:spPr bwMode="auto">
            <a:xfrm>
              <a:off x="5659633" y="6021288"/>
              <a:ext cx="3160839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传送数据数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启动＞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个的设备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7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8" grpId="0" animBg="1"/>
      <p:bldP spid="58" grpId="1" animBg="1"/>
      <p:bldP spid="347160" grpId="0"/>
      <p:bldP spid="347141" grpId="0" animBg="1"/>
      <p:bldP spid="3471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834097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程序查询方式的种类：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所占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时间不同、成本不同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开始</a:t>
            </a:r>
            <a:r>
              <a:rPr lang="zh-CN" altLang="en-US" b="1" dirty="0" smtClean="0">
                <a:latin typeface="宋体" panose="02010600030101010101" pitchFamily="2" charset="-122"/>
              </a:rPr>
              <a:t>查询状态、直到就绪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6" y="2237670"/>
            <a:ext cx="8785225" cy="263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sz="2200" b="1" dirty="0" smtClean="0">
                <a:latin typeface="+mn-ea"/>
                <a:ea typeface="+mn-ea"/>
              </a:rPr>
              <a:t>某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主频为</a:t>
            </a:r>
            <a:r>
              <a:rPr lang="en-US" altLang="zh-CN" sz="2200" b="1" dirty="0" smtClean="0">
                <a:latin typeface="+mn-ea"/>
                <a:ea typeface="+mn-ea"/>
              </a:rPr>
              <a:t>100MHz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CPI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5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zh-CN" sz="2200" b="1" dirty="0" smtClean="0">
                <a:latin typeface="+mn-ea"/>
                <a:ea typeface="+mn-ea"/>
              </a:rPr>
              <a:t>鼠标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盘所</a:t>
            </a:r>
            <a:r>
              <a:rPr lang="zh-CN" altLang="zh-CN" sz="2200" b="1" dirty="0" smtClean="0">
                <a:latin typeface="+mn-ea"/>
                <a:ea typeface="+mn-ea"/>
              </a:rPr>
              <a:t>连</a:t>
            </a:r>
            <a:r>
              <a:rPr lang="zh-CN" altLang="en-US" sz="2200" b="1" dirty="0" smtClean="0">
                <a:latin typeface="+mn-ea"/>
                <a:ea typeface="+mn-ea"/>
              </a:rPr>
              <a:t>总线为</a:t>
            </a:r>
            <a:r>
              <a:rPr lang="en-US" altLang="zh-CN" sz="2200" b="1" dirty="0" smtClean="0">
                <a:latin typeface="+mn-ea"/>
                <a:ea typeface="+mn-ea"/>
              </a:rPr>
              <a:t>32</a:t>
            </a:r>
            <a:r>
              <a:rPr lang="zh-CN" altLang="zh-CN" sz="2200" b="1" dirty="0" smtClean="0">
                <a:latin typeface="+mn-ea"/>
                <a:ea typeface="+mn-ea"/>
              </a:rPr>
              <a:t>位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 smtClean="0">
                <a:latin typeface="+mn-ea"/>
                <a:ea typeface="+mn-ea"/>
              </a:rPr>
              <a:t>接口的数据缓冲器为</a:t>
            </a:r>
            <a:r>
              <a:rPr lang="en-US" altLang="zh-CN" sz="2200" b="1" dirty="0" smtClean="0">
                <a:latin typeface="+mn-ea"/>
                <a:ea typeface="+mn-ea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</a:rPr>
              <a:t>位，鼠标的响应时间为</a:t>
            </a:r>
            <a:r>
              <a:rPr lang="en-US" altLang="zh-CN" sz="2200" b="1" dirty="0" smtClean="0">
                <a:latin typeface="+mn-ea"/>
                <a:ea typeface="+mn-ea"/>
              </a:rPr>
              <a:t>1ms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盘的数据传输</a:t>
            </a:r>
            <a:r>
              <a:rPr lang="zh-CN" altLang="en-US" sz="2200" b="1" spc="-50" dirty="0" smtClean="0">
                <a:latin typeface="+mn-ea"/>
                <a:ea typeface="+mn-ea"/>
              </a:rPr>
              <a:t>率为</a:t>
            </a:r>
            <a:r>
              <a:rPr lang="en-US" altLang="zh-CN" sz="2200" b="1" spc="-50" dirty="0" smtClean="0">
                <a:latin typeface="+mn-ea"/>
                <a:ea typeface="+mn-ea"/>
              </a:rPr>
              <a:t>100KBps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zh-CN" altLang="en-US" sz="2200" b="1" spc="-50" dirty="0" smtClean="0">
                <a:latin typeface="+mn-ea"/>
                <a:ea typeface="+mn-ea"/>
              </a:rPr>
              <a:t>若</a:t>
            </a:r>
            <a:r>
              <a:rPr lang="zh-CN" altLang="zh-CN" sz="2200" b="1" spc="-50" dirty="0" smtClean="0">
                <a:latin typeface="+mn-ea"/>
                <a:ea typeface="+mn-ea"/>
              </a:rPr>
              <a:t>每秒</a:t>
            </a:r>
            <a:r>
              <a:rPr lang="zh-CN" altLang="en-US" sz="2200" b="1" spc="-50" dirty="0" smtClean="0">
                <a:latin typeface="+mn-ea"/>
                <a:ea typeface="+mn-ea"/>
              </a:rPr>
              <a:t>需读</a:t>
            </a:r>
            <a:r>
              <a:rPr lang="en-US" altLang="zh-CN" sz="2200" b="1" spc="-50" dirty="0" smtClean="0">
                <a:latin typeface="+mn-ea"/>
                <a:ea typeface="+mn-ea"/>
              </a:rPr>
              <a:t>50</a:t>
            </a:r>
            <a:r>
              <a:rPr lang="zh-CN" altLang="zh-CN" sz="2200" b="1" spc="-50" dirty="0" smtClean="0">
                <a:latin typeface="+mn-ea"/>
                <a:ea typeface="+mn-ea"/>
              </a:rPr>
              <a:t>次鼠标</a:t>
            </a:r>
            <a:r>
              <a:rPr lang="zh-CN" altLang="en-US" sz="2200" b="1" spc="-50" dirty="0" smtClean="0">
                <a:latin typeface="+mn-ea"/>
                <a:ea typeface="+mn-ea"/>
              </a:rPr>
              <a:t>信息</a:t>
            </a:r>
            <a:r>
              <a:rPr lang="zh-CN" altLang="zh-CN" sz="2200" b="1" spc="-50" dirty="0" smtClean="0">
                <a:latin typeface="+mn-ea"/>
                <a:ea typeface="+mn-ea"/>
              </a:rPr>
              <a:t>，</a:t>
            </a:r>
            <a:r>
              <a:rPr lang="en-US" altLang="zh-CN" sz="2200" b="1" spc="-50" dirty="0" smtClean="0">
                <a:latin typeface="+mn-ea"/>
                <a:ea typeface="+mn-ea"/>
              </a:rPr>
              <a:t>U</a:t>
            </a:r>
            <a:r>
              <a:rPr lang="zh-CN" altLang="zh-CN" sz="2200" b="1" spc="-50" dirty="0" smtClean="0">
                <a:latin typeface="+mn-ea"/>
                <a:ea typeface="+mn-ea"/>
              </a:rPr>
              <a:t>盘</a:t>
            </a:r>
            <a:r>
              <a:rPr lang="zh-CN" altLang="en-US" sz="2200" b="1" spc="-50" dirty="0" smtClean="0">
                <a:latin typeface="+mn-ea"/>
                <a:ea typeface="+mn-ea"/>
              </a:rPr>
              <a:t>每秒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latin typeface="+mn-ea"/>
                <a:ea typeface="+mn-ea"/>
              </a:rPr>
              <a:t>的时间为</a:t>
            </a:r>
            <a:r>
              <a:rPr lang="en-US" altLang="zh-CN" sz="2200" b="1" spc="-50" dirty="0" smtClean="0">
                <a:latin typeface="+mn-ea"/>
                <a:ea typeface="+mn-ea"/>
              </a:rPr>
              <a:t>20%</a:t>
            </a:r>
            <a:r>
              <a:rPr lang="zh-CN" altLang="en-US" sz="2200" b="1" spc="-50" dirty="0" smtClean="0">
                <a:latin typeface="+mn-ea"/>
                <a:ea typeface="+mn-ea"/>
              </a:rPr>
              <a:t>，启动设备、一次读取并分析状态、数据传送共需</a:t>
            </a:r>
            <a:r>
              <a:rPr lang="en-US" altLang="zh-CN" sz="2200" b="1" spc="-50" dirty="0" smtClean="0">
                <a:latin typeface="+mn-ea"/>
                <a:ea typeface="+mn-ea"/>
              </a:rPr>
              <a:t>4</a:t>
            </a:r>
            <a:r>
              <a:rPr lang="zh-CN" altLang="en-US" sz="2200" b="1" spc="-50" dirty="0" smtClean="0">
                <a:latin typeface="+mn-ea"/>
                <a:ea typeface="+mn-ea"/>
              </a:rPr>
              <a:t>条</a:t>
            </a:r>
            <a:r>
              <a:rPr lang="zh-CN" altLang="en-US" sz="2200" b="1" spc="-50" dirty="0">
                <a:latin typeface="+mn-ea"/>
                <a:ea typeface="+mn-ea"/>
              </a:rPr>
              <a:t>指令</a:t>
            </a:r>
            <a:r>
              <a:rPr lang="zh-CN" altLang="en-US" sz="2200" b="1" spc="-50" dirty="0" smtClean="0">
                <a:latin typeface="+mn-ea"/>
                <a:ea typeface="+mn-ea"/>
              </a:rPr>
              <a:t>。⑴</a:t>
            </a:r>
            <a:r>
              <a:rPr lang="zh-CN" altLang="zh-CN" sz="2200" b="1" spc="-50" dirty="0" smtClean="0">
                <a:latin typeface="+mn-ea"/>
                <a:ea typeface="+mn-ea"/>
              </a:rPr>
              <a:t>采用</a:t>
            </a:r>
            <a:r>
              <a:rPr lang="zh-CN" altLang="en-US" sz="2200" b="1" spc="-50" dirty="0">
                <a:latin typeface="+mn-ea"/>
                <a:ea typeface="+mn-ea"/>
              </a:rPr>
              <a:t>独占</a:t>
            </a:r>
            <a:r>
              <a:rPr lang="zh-CN" altLang="zh-CN" sz="2200" b="1" spc="-50" dirty="0" smtClean="0">
                <a:latin typeface="+mn-ea"/>
                <a:ea typeface="+mn-ea"/>
              </a:rPr>
              <a:t>查询方式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en-US" sz="2200" b="1" spc="-50" dirty="0" smtClean="0">
                <a:latin typeface="+mn-ea"/>
                <a:ea typeface="+mn-ea"/>
              </a:rPr>
              <a:t>时，</a:t>
            </a:r>
            <a:r>
              <a:rPr lang="zh-CN" altLang="en-US" sz="2200" b="1" spc="-50" dirty="0">
                <a:latin typeface="+mn-ea"/>
                <a:ea typeface="+mn-ea"/>
              </a:rPr>
              <a:t>求</a:t>
            </a:r>
            <a:r>
              <a:rPr lang="zh-CN" altLang="zh-CN" sz="2200" b="1" spc="-50" dirty="0" smtClean="0">
                <a:latin typeface="+mn-ea"/>
              </a:rPr>
              <a:t>鼠标</a:t>
            </a:r>
            <a:r>
              <a:rPr lang="en-US" altLang="zh-CN" sz="2200" b="1" spc="-50" dirty="0" smtClean="0">
                <a:latin typeface="+mn-ea"/>
              </a:rPr>
              <a:t>I/O</a:t>
            </a:r>
            <a:r>
              <a:rPr lang="zh-CN" altLang="en-US" sz="2200" b="1" spc="-50" dirty="0" smtClean="0">
                <a:latin typeface="+mn-ea"/>
              </a:rPr>
              <a:t>所占</a:t>
            </a:r>
            <a:r>
              <a:rPr lang="en-US" altLang="zh-CN" sz="2200" b="1" spc="-50" dirty="0" smtClean="0">
                <a:latin typeface="+mn-ea"/>
              </a:rPr>
              <a:t>CPU</a:t>
            </a:r>
            <a:r>
              <a:rPr lang="zh-CN" altLang="en-US" sz="2200" b="1" spc="-50" dirty="0" smtClean="0">
                <a:latin typeface="+mn-ea"/>
              </a:rPr>
              <a:t>时间的</a:t>
            </a:r>
            <a:r>
              <a:rPr lang="en-US" altLang="zh-CN" sz="2200" b="1" spc="-50" dirty="0" smtClean="0">
                <a:latin typeface="+mn-ea"/>
              </a:rPr>
              <a:t>%</a:t>
            </a:r>
            <a:r>
              <a:rPr lang="zh-CN" altLang="en-US" sz="2200" b="1" spc="-50" dirty="0" smtClean="0">
                <a:latin typeface="+mn-ea"/>
              </a:rPr>
              <a:t>；</a:t>
            </a:r>
            <a:r>
              <a:rPr lang="zh-CN" altLang="en-US" sz="2200" b="1" spc="-50" dirty="0" smtClean="0">
                <a:latin typeface="+mn-ea"/>
                <a:ea typeface="+mn-ea"/>
              </a:rPr>
              <a:t>⑵</a:t>
            </a:r>
            <a:r>
              <a:rPr lang="zh-CN" altLang="zh-CN" sz="2200" b="1" spc="-50" dirty="0" smtClean="0">
                <a:latin typeface="+mn-ea"/>
              </a:rPr>
              <a:t>采用</a:t>
            </a:r>
            <a:r>
              <a:rPr lang="zh-CN" altLang="en-US" sz="2200" b="1" spc="-50" dirty="0" smtClean="0">
                <a:latin typeface="+mn-ea"/>
              </a:rPr>
              <a:t>定时</a:t>
            </a:r>
            <a:r>
              <a:rPr lang="zh-CN" altLang="zh-CN" sz="2200" b="1" spc="-50" dirty="0" smtClean="0">
                <a:latin typeface="+mn-ea"/>
              </a:rPr>
              <a:t>查询</a:t>
            </a:r>
            <a:r>
              <a:rPr lang="zh-CN" altLang="zh-CN" sz="2200" b="1" spc="-50" dirty="0">
                <a:latin typeface="+mn-ea"/>
              </a:rPr>
              <a:t>方式</a:t>
            </a:r>
            <a:r>
              <a:rPr lang="en-US" altLang="zh-CN" sz="2200" b="1" spc="-50" dirty="0">
                <a:latin typeface="+mn-ea"/>
              </a:rPr>
              <a:t>I/O</a:t>
            </a:r>
            <a:r>
              <a:rPr lang="zh-CN" altLang="en-US" sz="2200" b="1" spc="-50" dirty="0">
                <a:latin typeface="+mn-ea"/>
              </a:rPr>
              <a:t>时</a:t>
            </a:r>
            <a:r>
              <a:rPr lang="zh-CN" altLang="en-US" sz="2200" b="1" spc="-50" dirty="0" smtClean="0">
                <a:latin typeface="+mn-ea"/>
              </a:rPr>
              <a:t>，每次在</a:t>
            </a:r>
            <a:r>
              <a:rPr lang="en-US" altLang="zh-CN" sz="2200" b="1" spc="-50" dirty="0" smtClean="0">
                <a:latin typeface="+mn-ea"/>
              </a:rPr>
              <a:t>U</a:t>
            </a:r>
            <a:r>
              <a:rPr lang="zh-CN" altLang="en-US" sz="2200" b="1" spc="-50" dirty="0" smtClean="0">
                <a:latin typeface="+mn-ea"/>
              </a:rPr>
              <a:t>盘启动</a:t>
            </a:r>
            <a:r>
              <a:rPr lang="en-US" altLang="zh-CN" sz="2200" b="1" spc="-50" dirty="0" smtClean="0">
                <a:latin typeface="+mn-ea"/>
              </a:rPr>
              <a:t>35us</a:t>
            </a:r>
            <a:r>
              <a:rPr lang="zh-CN" altLang="en-US" sz="2200" b="1" spc="-50" dirty="0">
                <a:latin typeface="+mn-ea"/>
              </a:rPr>
              <a:t>后开始</a:t>
            </a:r>
            <a:r>
              <a:rPr lang="zh-CN" altLang="en-US" sz="2200" b="1" spc="-50" dirty="0" smtClean="0">
                <a:latin typeface="+mn-ea"/>
              </a:rPr>
              <a:t>查询，求</a:t>
            </a:r>
            <a:r>
              <a:rPr lang="en-US" altLang="zh-CN" sz="2200" b="1" spc="-50" dirty="0" smtClean="0">
                <a:latin typeface="+mn-ea"/>
                <a:ea typeface="+mn-ea"/>
              </a:rPr>
              <a:t>U</a:t>
            </a:r>
            <a:r>
              <a:rPr lang="zh-CN" altLang="zh-CN" sz="2200" b="1" spc="-50" dirty="0" smtClean="0">
                <a:latin typeface="+mn-ea"/>
                <a:ea typeface="+mn-ea"/>
              </a:rPr>
              <a:t>盘</a:t>
            </a:r>
            <a:r>
              <a:rPr lang="en-US" altLang="zh-CN" sz="2200" b="1" spc="-50" dirty="0" smtClean="0">
                <a:latin typeface="+mn-ea"/>
                <a:ea typeface="+mn-ea"/>
              </a:rPr>
              <a:t>I/O</a:t>
            </a:r>
            <a:r>
              <a:rPr lang="zh-CN" altLang="zh-CN" sz="2200" b="1" spc="-50" dirty="0" smtClean="0">
                <a:latin typeface="+mn-ea"/>
                <a:ea typeface="+mn-ea"/>
              </a:rPr>
              <a:t>占整个</a:t>
            </a:r>
            <a:r>
              <a:rPr lang="en-US" altLang="zh-CN" sz="2200" b="1" spc="-50" dirty="0" smtClean="0">
                <a:latin typeface="+mn-ea"/>
                <a:ea typeface="+mn-ea"/>
              </a:rPr>
              <a:t>CPU</a:t>
            </a:r>
            <a:r>
              <a:rPr lang="zh-CN" altLang="zh-CN" sz="2200" b="1" spc="-50" dirty="0" smtClean="0">
                <a:latin typeface="+mn-ea"/>
                <a:ea typeface="+mn-ea"/>
              </a:rPr>
              <a:t>时间的</a:t>
            </a:r>
            <a:r>
              <a:rPr lang="en-US" altLang="zh-CN" sz="2200" b="1" spc="-50" dirty="0" smtClean="0">
                <a:latin typeface="+mn-ea"/>
                <a:ea typeface="+mn-ea"/>
              </a:rPr>
              <a:t>%</a:t>
            </a:r>
            <a:r>
              <a:rPr lang="zh-CN" altLang="zh-CN" sz="2200" b="1" spc="-50" dirty="0" smtClean="0">
                <a:latin typeface="+mn-ea"/>
                <a:ea typeface="+mn-ea"/>
              </a:rPr>
              <a:t>。</a:t>
            </a:r>
            <a:endParaRPr lang="zh-CN" altLang="zh-CN" sz="2200" b="1" spc="-50" dirty="0">
              <a:latin typeface="+mn-ea"/>
              <a:ea typeface="+mn-ea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473868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</a:rPr>
              <a:t>⑴</a:t>
            </a:r>
            <a:r>
              <a:rPr lang="en-US" altLang="zh-CN" sz="2200" b="1" dirty="0" smtClean="0">
                <a:latin typeface="+mn-ea"/>
                <a:ea typeface="+mn-ea"/>
              </a:rPr>
              <a:t>I/O</a:t>
            </a:r>
            <a:r>
              <a:rPr lang="zh-CN" altLang="en-US" sz="2200" b="1" dirty="0">
                <a:latin typeface="+mn-ea"/>
                <a:ea typeface="+mn-ea"/>
              </a:rPr>
              <a:t>所</a:t>
            </a:r>
            <a:r>
              <a:rPr lang="zh-CN" altLang="en-US" sz="2200" b="1" dirty="0" smtClean="0">
                <a:latin typeface="+mn-ea"/>
                <a:ea typeface="+mn-ea"/>
              </a:rPr>
              <a:t>占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时间的</a:t>
            </a:r>
            <a:r>
              <a:rPr lang="en-US" altLang="zh-CN" sz="2200" b="1" dirty="0" smtClean="0">
                <a:latin typeface="+mn-ea"/>
                <a:ea typeface="+mn-ea"/>
              </a:rPr>
              <a:t>%</a:t>
            </a:r>
            <a:r>
              <a:rPr lang="zh-CN" altLang="en-US" sz="2200" b="1" dirty="0" smtClean="0">
                <a:latin typeface="+mn-ea"/>
                <a:ea typeface="+mn-ea"/>
              </a:rPr>
              <a:t>为</a:t>
            </a:r>
            <a:r>
              <a:rPr lang="en-US" altLang="zh-CN" sz="2200" b="1" dirty="0" smtClean="0">
                <a:latin typeface="+mn-ea"/>
                <a:ea typeface="+mn-ea"/>
              </a:rPr>
              <a:t>[(1ms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5/100M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50]/1s</a:t>
            </a:r>
            <a:r>
              <a:rPr lang="zh-CN" altLang="en-US" sz="2200" b="1" dirty="0" smtClean="0">
                <a:latin typeface="+mn-ea"/>
                <a:ea typeface="+mn-ea"/>
              </a:rPr>
              <a:t>≈</a:t>
            </a:r>
            <a:r>
              <a:rPr lang="en-US" altLang="zh-CN" sz="2200" b="1" dirty="0" smtClean="0">
                <a:latin typeface="+mn-ea"/>
                <a:ea typeface="+mn-ea"/>
              </a:rPr>
              <a:t>5%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5157192"/>
            <a:ext cx="8785225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⑵</a:t>
            </a:r>
            <a:r>
              <a:rPr lang="en-US" altLang="zh-CN" sz="2200" b="1" dirty="0" smtClean="0">
                <a:latin typeface="+mn-ea"/>
                <a:ea typeface="+mn-ea"/>
              </a:rPr>
              <a:t>U</a:t>
            </a:r>
            <a:r>
              <a:rPr lang="zh-CN" altLang="en-US" sz="2200" b="1" dirty="0" smtClean="0">
                <a:latin typeface="+mn-ea"/>
                <a:ea typeface="+mn-ea"/>
              </a:rPr>
              <a:t>盘</a:t>
            </a:r>
            <a:r>
              <a:rPr lang="zh-CN" altLang="en-US" sz="2200" b="1" dirty="0">
                <a:latin typeface="+mn-ea"/>
              </a:rPr>
              <a:t>每秒</a:t>
            </a:r>
            <a:r>
              <a:rPr lang="zh-CN" altLang="en-US" sz="2200" b="1" dirty="0" smtClean="0">
                <a:latin typeface="+mn-ea"/>
              </a:rPr>
              <a:t>传送</a:t>
            </a:r>
            <a:r>
              <a:rPr lang="en-US" altLang="zh-CN" sz="2200" b="1" dirty="0" smtClean="0">
                <a:latin typeface="+mn-ea"/>
              </a:rPr>
              <a:t>100KB/32b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25000</a:t>
            </a:r>
            <a:r>
              <a:rPr lang="zh-CN" altLang="en-US" sz="2200" b="1" dirty="0" smtClean="0">
                <a:latin typeface="+mn-ea"/>
              </a:rPr>
              <a:t>次、</a:t>
            </a:r>
            <a:r>
              <a:rPr lang="zh-CN" altLang="en-US" sz="2200" b="1" dirty="0" smtClean="0">
                <a:latin typeface="+mn-ea"/>
                <a:ea typeface="+mn-ea"/>
              </a:rPr>
              <a:t>间隔为</a:t>
            </a:r>
            <a:r>
              <a:rPr lang="en-US" altLang="zh-CN" sz="2200" b="1" dirty="0" smtClean="0">
                <a:latin typeface="+mn-ea"/>
              </a:rPr>
              <a:t>40</a:t>
            </a:r>
            <a:r>
              <a:rPr lang="en-US" altLang="zh-CN" sz="2200" dirty="0" smtClean="0">
                <a:latin typeface="+mn-lt"/>
              </a:rPr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所占</a:t>
            </a:r>
            <a:r>
              <a:rPr lang="en-US" altLang="zh-CN" sz="2200" b="1" dirty="0">
                <a:latin typeface="+mn-ea"/>
              </a:rPr>
              <a:t>CPU</a:t>
            </a:r>
            <a:r>
              <a:rPr lang="zh-CN" altLang="en-US" sz="2200" b="1" dirty="0">
                <a:latin typeface="+mn-ea"/>
              </a:rPr>
              <a:t>时间的</a:t>
            </a:r>
            <a:r>
              <a:rPr lang="en-US" altLang="zh-CN" sz="2200" b="1" dirty="0">
                <a:latin typeface="+mn-ea"/>
              </a:rPr>
              <a:t>%</a:t>
            </a:r>
            <a:r>
              <a:rPr lang="zh-CN" altLang="en-US" sz="2200" b="1" dirty="0" smtClean="0">
                <a:latin typeface="+mn-ea"/>
              </a:rPr>
              <a:t>为 </a:t>
            </a:r>
            <a:r>
              <a:rPr lang="en-US" altLang="zh-CN" sz="2200" b="1" dirty="0" smtClean="0">
                <a:latin typeface="+mn-ea"/>
              </a:rPr>
              <a:t>[(</a:t>
            </a:r>
            <a:r>
              <a:rPr lang="en-US" altLang="zh-CN" sz="2200" b="1" dirty="0">
                <a:latin typeface="+mn-ea"/>
              </a:rPr>
              <a:t>40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</a:t>
            </a:r>
            <a:r>
              <a:rPr lang="zh-CN" altLang="en-US" sz="2200" b="1" dirty="0">
                <a:latin typeface="+mn-ea"/>
              </a:rPr>
              <a:t>－</a:t>
            </a:r>
            <a:r>
              <a:rPr lang="en-US" altLang="zh-CN" sz="2200" b="1" dirty="0">
                <a:latin typeface="+mn-ea"/>
              </a:rPr>
              <a:t>35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4</a:t>
            </a:r>
            <a:r>
              <a:rPr lang="zh-CN" altLang="zh-CN" sz="2200" b="1" dirty="0">
                <a:latin typeface="+mn-ea"/>
              </a:rPr>
              <a:t>×</a:t>
            </a:r>
            <a:r>
              <a:rPr lang="en-US" altLang="zh-CN" sz="2200" b="1" dirty="0">
                <a:latin typeface="+mn-ea"/>
              </a:rPr>
              <a:t>5/100M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25000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20%]/1s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2.6%</a:t>
            </a:r>
            <a:r>
              <a:rPr lang="zh-CN" altLang="en-US" sz="2200" b="1" dirty="0" smtClean="0">
                <a:latin typeface="+mn-ea"/>
              </a:rPr>
              <a:t>，或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(40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+mn-ea"/>
              </a:rPr>
              <a:t>35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4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5/100M)/40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zh-CN" sz="2200" b="1" dirty="0" smtClean="0">
                <a:latin typeface="+mn-ea"/>
              </a:rPr>
              <a:t>×</a:t>
            </a:r>
            <a:r>
              <a:rPr lang="en-US" altLang="zh-CN" sz="2200" b="1" dirty="0" smtClean="0">
                <a:latin typeface="+mn-ea"/>
              </a:rPr>
              <a:t>20%</a:t>
            </a:r>
            <a:r>
              <a:rPr lang="zh-CN" altLang="zh-CN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2.6%</a:t>
            </a:r>
            <a:r>
              <a:rPr lang="zh-CN" altLang="en-US" sz="2200" b="1" dirty="0" smtClean="0">
                <a:latin typeface="+mn-ea"/>
                <a:ea typeface="+mn-ea"/>
              </a:rPr>
              <a:t>。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r>
              <a:rPr lang="zh-CN" altLang="en-US" b="1" dirty="0" smtClean="0">
                <a:latin typeface="宋体" panose="02010600030101010101" pitchFamily="2" charset="-122"/>
              </a:rPr>
              <a:t>开始查询→完成数据传送的所有时间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511" y="908720"/>
            <a:ext cx="6336705" cy="5561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种独立操作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35695" y="3163033"/>
            <a:ext cx="6264697" cy="2016225"/>
            <a:chOff x="1835695" y="2852935"/>
            <a:chExt cx="6264697" cy="201622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6588224" y="2852935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6588224" y="3499443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6588224" y="3931491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4572000" y="2995262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932040" y="3139403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4697177" y="4291406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4355976" y="4581127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835697" y="4581127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835695" y="393305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835695" y="429309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6229523" y="479715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228184" y="472514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228184" y="4869159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4067944" y="4148869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6228184" y="371745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4932040" y="371703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331640" y="908720"/>
            <a:ext cx="763297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，包含就绪位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或忙位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注：</a:t>
            </a:r>
            <a:r>
              <a:rPr lang="zh-CN" altLang="en-US" b="1" dirty="0" smtClean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控制口</a:t>
            </a:r>
            <a:r>
              <a:rPr lang="zh-CN" altLang="en-US" b="1" dirty="0" smtClean="0">
                <a:latin typeface="宋体" panose="02010600030101010101" pitchFamily="2" charset="-122"/>
              </a:rPr>
              <a:t>，包含启动位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二、程序查询方式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131840" y="2276872"/>
            <a:ext cx="6012160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命令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到外设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外设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就绪时⑧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sz="2000" spc="-100" dirty="0" smtClean="0">
                <a:latin typeface="宋体" panose="02010600030101010101" pitchFamily="2" charset="-122"/>
              </a:rPr>
              <a:t>                        └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→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自动接收</a:t>
            </a:r>
            <a:r>
              <a:rPr lang="zh-CN" altLang="en-US" sz="2000" b="1" spc="-100" dirty="0" smtClean="0">
                <a:latin typeface="宋体" panose="02010600030101010101" pitchFamily="2" charset="-122"/>
              </a:rPr>
              <a:t>数据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输入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OP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131840" y="5395282"/>
            <a:ext cx="57607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状态一直在检测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4099139"/>
            <a:ext cx="4392489" cy="1080121"/>
            <a:chOff x="1331639" y="3717032"/>
            <a:chExt cx="4392489" cy="108012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rot="5400000" flipH="1" flipV="1">
              <a:off x="1905742" y="3791002"/>
              <a:ext cx="363964" cy="216024"/>
            </a:xfrm>
            <a:prstGeom prst="bentConnector3">
              <a:avLst>
                <a:gd name="adj1" fmla="val -1032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4243155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dirty="0" smtClean="0">
                  <a:latin typeface="宋体" panose="02010600030101010101" pitchFamily="2" charset="-122"/>
                </a:rPr>
                <a:t>─</a:t>
              </a:r>
              <a:endParaRPr lang="en-US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5" name="Text Box 400"/>
          <p:cNvSpPr txBox="1">
            <a:spLocks noChangeArrowheads="1"/>
          </p:cNvSpPr>
          <p:nvPr/>
        </p:nvSpPr>
        <p:spPr bwMode="auto">
          <a:xfrm>
            <a:off x="3131840" y="5877272"/>
            <a:ext cx="590465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</a:t>
            </a:r>
            <a:r>
              <a:rPr lang="zh-CN" altLang="en-US" b="1" dirty="0" smtClean="0">
                <a:latin typeface="宋体" panose="02010600030101010101" pitchFamily="2" charset="-122"/>
              </a:rPr>
              <a:t>到外设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输出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OP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线形标注 2 89"/>
          <p:cNvSpPr/>
          <p:nvPr/>
        </p:nvSpPr>
        <p:spPr bwMode="auto">
          <a:xfrm>
            <a:off x="7308303" y="4891226"/>
            <a:ext cx="1512169" cy="553998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133774"/>
              <a:gd name="adj6" fmla="val -662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异步联络方式的写入控制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3164723"/>
            <a:ext cx="7488832" cy="2230559"/>
            <a:chOff x="1043608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843808" y="4653137"/>
              <a:ext cx="1080120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211960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508104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363071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699792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172400" y="2925292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355976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562871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283968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2920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4918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6084168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347654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155966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347864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788894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779912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572002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969921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396175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763688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572000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644008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94015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347864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148064" y="4653137"/>
              <a:ext cx="1081459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211960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763688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699792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5" name="直接连接符 194"/>
            <p:cNvCxnSpPr/>
            <p:nvPr/>
          </p:nvCxnSpPr>
          <p:spPr bwMode="auto">
            <a:xfrm flipV="1">
              <a:off x="1763688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372200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580112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516216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516216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516216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627784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1043608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1043608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1043608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932040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349530" grpId="0"/>
      <p:bldP spid="349584" grpId="0"/>
      <p:bldP spid="225" grpId="0"/>
      <p:bldP spid="90" grpId="0" animBg="1"/>
      <p:bldP spid="9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5760642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种操作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数据传送操作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传送方式的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2627536" y="905812"/>
            <a:ext cx="63372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 smtClean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启动及查询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2915568" y="1362834"/>
            <a:ext cx="60491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只有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数据口</a:t>
            </a:r>
            <a:r>
              <a:rPr lang="zh-CN" altLang="en-US" b="1" dirty="0" smtClean="0">
                <a:latin typeface="宋体" panose="02010600030101010101" pitchFamily="2" charset="-122"/>
              </a:rPr>
              <a:t>，必是并行接口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串行为条件传送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757413"/>
            <a:ext cx="8821768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设总线</a:t>
            </a:r>
            <a:r>
              <a:rPr lang="zh-CN" altLang="en-US" b="1" dirty="0">
                <a:latin typeface="宋体" panose="02010600030101010101" pitchFamily="2" charset="-122"/>
              </a:rPr>
              <a:t>宽度为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位，</a:t>
            </a:r>
            <a:r>
              <a:rPr lang="zh-CN" altLang="en-US" b="1" dirty="0" smtClean="0">
                <a:latin typeface="宋体" panose="02010600030101010101" pitchFamily="2" charset="-122"/>
              </a:rPr>
              <a:t>并行输出</a:t>
            </a:r>
            <a:r>
              <a:rPr lang="zh-CN" altLang="en-US" b="1" dirty="0">
                <a:latin typeface="宋体" panose="02010600030101010101" pitchFamily="2" charset="-122"/>
              </a:rPr>
              <a:t>接口采用直接传送方式</a:t>
            </a:r>
            <a:r>
              <a:rPr lang="zh-CN" altLang="en-US" b="1" dirty="0" smtClean="0">
                <a:latin typeface="宋体" panose="02010600030101010101" pitchFamily="2" charset="-122"/>
              </a:rPr>
              <a:t>工作、数据口地址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smtClean="0">
                <a:latin typeface="宋体" panose="02010600030101010101" pitchFamily="2" charset="-122"/>
              </a:rPr>
              <a:t>60H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信号灯连接在该并行接口上，编写轮流</a:t>
            </a:r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zh-CN" altLang="en-US" b="1" dirty="0" smtClean="0">
                <a:latin typeface="宋体" panose="02010600030101010101" pitchFamily="2" charset="-122"/>
              </a:rPr>
              <a:t>亮各个信号灯</a:t>
            </a:r>
            <a:r>
              <a:rPr lang="en-US" altLang="zh-CN" sz="2000" b="1" dirty="0">
                <a:latin typeface="宋体" panose="02010600030101010101" pitchFamily="2" charset="-122"/>
              </a:rPr>
              <a:t>(0#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灯在最右边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</a:t>
            </a:r>
            <a:r>
              <a:rPr lang="zh-CN" altLang="en-US" b="1" dirty="0" smtClean="0">
                <a:latin typeface="宋体" panose="02010600030101010101" pitchFamily="2" charset="-122"/>
              </a:rPr>
              <a:t>程序段。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491881" y="4581128"/>
            <a:ext cx="5112568" cy="1877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,…}</a:t>
            </a:r>
            <a:r>
              <a:rPr lang="en-US" altLang="zh-CN" sz="2000" b="1" dirty="0" smtClean="0">
                <a:latin typeface="+mn-lt"/>
              </a:rPr>
              <a:t>;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while </a:t>
            </a:r>
            <a:r>
              <a:rPr lang="en-US" altLang="zh-CN" sz="2000" b="1" dirty="0">
                <a:latin typeface="宋体" panose="02010600030101010101" pitchFamily="2" charset="-122"/>
              </a:rPr>
              <a:t>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){</a:t>
            </a: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Sleep(1000)</a:t>
            </a:r>
            <a:r>
              <a:rPr lang="en-US" altLang="zh-CN" sz="2000" b="1" dirty="0" smtClean="0">
                <a:latin typeface="+mn-lt"/>
              </a:rPr>
              <a:t>;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//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延迟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}}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4293641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1"/>
              <a:ext cx="272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并行输出接口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3203723" y="2270363"/>
            <a:ext cx="568875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接收</a:t>
            </a:r>
            <a:r>
              <a:rPr lang="zh-CN" altLang="en-US" b="1" dirty="0" smtClean="0">
                <a:latin typeface="宋体" panose="02010600030101010101" pitchFamily="2" charset="-122"/>
              </a:rPr>
              <a:t>数据到外设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491880" y="4099138"/>
            <a:ext cx="540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点亮</a:t>
            </a:r>
            <a:r>
              <a:rPr lang="en-US" altLang="zh-CN" b="1" dirty="0" smtClean="0">
                <a:latin typeface="宋体" panose="02010600030101010101" pitchFamily="2" charset="-122"/>
              </a:rPr>
              <a:t>0#</a:t>
            </a:r>
            <a:r>
              <a:rPr lang="zh-CN" altLang="en-US" b="1" dirty="0" smtClean="0">
                <a:latin typeface="宋体" panose="02010600030101010101" pitchFamily="2" charset="-122"/>
              </a:rPr>
              <a:t>灯时，数据口的值应为</a:t>
            </a:r>
            <a:r>
              <a:rPr lang="en-US" altLang="zh-CN" b="1" dirty="0" smtClean="0">
                <a:latin typeface="宋体" panose="02010600030101010101" pitchFamily="2" charset="-122"/>
              </a:rPr>
              <a:t>0xFE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7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/>
      <p:bldP spid="352270" grpId="0"/>
      <p:bldP spid="352271" grpId="0"/>
      <p:bldP spid="79" grpId="0"/>
      <p:bldP spid="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§7.5  </a:t>
            </a:r>
            <a:r>
              <a:rPr lang="zh-CN" altLang="en-US" sz="3200" b="1" dirty="0">
                <a:latin typeface="宋体" panose="02010600030101010101" pitchFamily="2" charset="-122"/>
              </a:rPr>
              <a:t>程序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中断的概念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498321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外设产生的请求事件，处理</a:t>
            </a:r>
            <a:r>
              <a:rPr lang="zh-CN" altLang="en-US" b="1" spc="-100" dirty="0">
                <a:latin typeface="宋体" panose="02010600030101010101" pitchFamily="2" charset="-122"/>
              </a:rPr>
              <a:t>事件时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的程序控制流改变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9" y="1943190"/>
            <a:ext cx="4644578" cy="4513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1500"/>
              </a:spcBef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3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513484" y="3356992"/>
            <a:ext cx="64511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 smtClean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由硬件实现，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处理及返回</a:t>
            </a:r>
            <a:r>
              <a:rPr lang="zh-CN" altLang="en-US" b="1" dirty="0" smtClean="0">
                <a:latin typeface="宋体" panose="02010600030101010101" pitchFamily="2" charset="-122"/>
              </a:rPr>
              <a:t>由软件实现</a:t>
            </a:r>
            <a:endParaRPr lang="zh-CN" altLang="en-US" b="1" dirty="0"/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2915816" y="5877272"/>
            <a:ext cx="439248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时延＋</a:t>
            </a:r>
            <a:r>
              <a:rPr lang="zh-CN" altLang="en-US" b="1" dirty="0" smtClean="0">
                <a:latin typeface="宋体" panose="02010600030101010101" pitchFamily="2" charset="-122"/>
              </a:rPr>
              <a:t>中断程序执行时间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1516" y="3861146"/>
            <a:ext cx="6840885" cy="2016126"/>
            <a:chOff x="1331516" y="3861048"/>
            <a:chExt cx="6840885" cy="2016126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003923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219823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076948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508748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076948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076948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508748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148385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148386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579393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148386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148385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076948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148385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148385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588248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732712"/>
              <a:ext cx="1609576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3346054" y="4221411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32040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2" y="4653211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732712"/>
              <a:ext cx="1330275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30587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4394076" y="472464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V="1">
              <a:off x="6829648" y="4219823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541616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732712"/>
              <a:ext cx="788913" cy="1444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7092280" y="4723061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传送数据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653211"/>
              <a:ext cx="3175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3861048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148386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804941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804024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804024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509120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509120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579393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23479" y="2420888"/>
            <a:ext cx="684100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后，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程序；设备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程序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68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317" grpId="0"/>
      <p:bldP spid="37" grpId="0"/>
      <p:bldP spid="79" grpId="0"/>
      <p:bldP spid="90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3" y="332656"/>
            <a:ext cx="7686228" cy="62093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中断的类型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基于请求的紧急程度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处理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向量中断与非向量中断：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基于响应的实现方法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识别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事件类型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*单重中断与多重中断：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基于处理过程能否重叠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0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1980851" y="5392465"/>
            <a:ext cx="7021029" cy="1135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latin typeface="宋体" panose="02010600030101010101" pitchFamily="2" charset="-122"/>
              </a:rPr>
              <a:t>为单重</a:t>
            </a:r>
            <a:r>
              <a:rPr lang="zh-CN" altLang="en-US" b="1" dirty="0" smtClean="0">
                <a:latin typeface="宋体" panose="02010600030101010101" pitchFamily="2" charset="-122"/>
              </a:rPr>
              <a:t>方式，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为多重方式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├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←针对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INTR</a:t>
            </a:r>
          </a:p>
          <a:p>
            <a:pPr marL="1611630" indent="-1611630"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为多重方式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相对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INTR)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62" name="Text Box 176"/>
          <p:cNvSpPr txBox="1">
            <a:spLocks noChangeArrowheads="1"/>
          </p:cNvSpPr>
          <p:nvPr/>
        </p:nvSpPr>
        <p:spPr bwMode="auto">
          <a:xfrm>
            <a:off x="1979587" y="5827330"/>
            <a:ext cx="34552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服务程序中可修改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位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555776" y="1218818"/>
            <a:ext cx="63727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当前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结束时</a:t>
            </a:r>
            <a:r>
              <a:rPr lang="zh-CN" altLang="en-US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555776" y="1700808"/>
            <a:ext cx="63187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下条指令、或终止程序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不可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屏蔽中断才会有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3204863" y="2132856"/>
            <a:ext cx="57596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中设置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IF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位，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ISA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中设置开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/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关中断指令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09120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437112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6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4211960" y="493272"/>
            <a:ext cx="3277752" cy="271432"/>
          </a:xfrm>
          <a:prstGeom prst="borderCallout2">
            <a:avLst>
              <a:gd name="adj1" fmla="val 53578"/>
              <a:gd name="adj2" fmla="val 99572"/>
              <a:gd name="adj3" fmla="val 51849"/>
              <a:gd name="adj4" fmla="val 106991"/>
              <a:gd name="adj5" fmla="val 165772"/>
              <a:gd name="adj6" fmla="val 95220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I/O</a:t>
            </a:r>
            <a:r>
              <a:rPr lang="zh-CN" altLang="en-US" sz="1800" b="1" dirty="0" smtClean="0">
                <a:latin typeface="+mn-ea"/>
                <a:ea typeface="+mn-ea"/>
              </a:rPr>
              <a:t>中断请求∈可屏蔽中断请求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450">
            <a:hlinkClick r:id="rId5" action="ppaction://hlinkpres?slideindex=8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316416" y="98142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线形标注 2 52"/>
          <p:cNvSpPr/>
          <p:nvPr/>
        </p:nvSpPr>
        <p:spPr bwMode="auto">
          <a:xfrm>
            <a:off x="3203848" y="493272"/>
            <a:ext cx="782439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48227"/>
              <a:gd name="adj6" fmla="val -2264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</a:t>
            </a:r>
            <a:r>
              <a:rPr lang="en-US" altLang="zh-CN" sz="1800" b="1" dirty="0" smtClean="0"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</a:rPr>
              <a:t>个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5364089" y="3068960"/>
            <a:ext cx="345638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硬件操作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软件查询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查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调用子程序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62498" y="6031564"/>
            <a:ext cx="479632" cy="277756"/>
            <a:chOff x="5262498" y="6031564"/>
            <a:chExt cx="479632" cy="277756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5262498" y="6031564"/>
              <a:ext cx="452629" cy="10249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5262498" y="6134061"/>
              <a:ext cx="479632" cy="17525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21" grpId="0"/>
      <p:bldP spid="122" grpId="0"/>
      <p:bldP spid="123" grpId="0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71800" y="4653136"/>
            <a:ext cx="3924313" cy="720080"/>
            <a:chOff x="2771800" y="4653136"/>
            <a:chExt cx="3924313" cy="720080"/>
          </a:xfrm>
        </p:grpSpPr>
        <p:sp>
          <p:nvSpPr>
            <p:cNvPr id="17" name="Text Box 202"/>
            <p:cNvSpPr txBox="1">
              <a:spLocks noChangeArrowheads="1"/>
            </p:cNvSpPr>
            <p:nvPr/>
          </p:nvSpPr>
          <p:spPr bwMode="auto">
            <a:xfrm>
              <a:off x="2771800" y="4653136"/>
              <a:ext cx="1836204" cy="3419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5435402" y="5031290"/>
              <a:ext cx="1260711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202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1260017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67496"/>
            <a:ext cx="8785225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*中断响应：</a:t>
            </a:r>
            <a:r>
              <a:rPr lang="zh-CN" altLang="en-US" b="1" dirty="0" smtClean="0">
                <a:latin typeface="宋体" panose="02010600030101010101" pitchFamily="2" charset="-122"/>
              </a:rPr>
              <a:t>需完成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任务，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的中断</a:t>
            </a:r>
            <a:r>
              <a:rPr lang="zh-CN" altLang="en-US" b="1" dirty="0" smtClean="0">
                <a:latin typeface="宋体" panose="02010600030101010101" pitchFamily="2" charset="-122"/>
              </a:rPr>
              <a:t>机构实现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⑴保存断点及程序状态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b="1" dirty="0" smtClean="0">
                <a:latin typeface="宋体" panose="02010600030101010101" pitchFamily="2" charset="-122"/>
              </a:rPr>
              <a:t>包括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个子任务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①识别中断源，②</a:t>
            </a:r>
            <a:r>
              <a:rPr lang="zh-CN" altLang="en-US" b="1" spc="-150" dirty="0">
                <a:latin typeface="宋体" panose="02010600030101010101" pitchFamily="2" charset="-122"/>
              </a:rPr>
              <a:t>获得处理程序入口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地址，③</a:t>
            </a:r>
            <a:r>
              <a:rPr lang="en-US" altLang="zh-CN" b="1" spc="-150" dirty="0" smtClean="0">
                <a:latin typeface="宋体" panose="02010600030101010101" pitchFamily="2" charset="-122"/>
              </a:rPr>
              <a:t>PC</a:t>
            </a:r>
            <a:r>
              <a:rPr lang="zh-CN" altLang="en-US" b="1" spc="-150" dirty="0" smtClean="0">
                <a:latin typeface="宋体" panose="02010600030101010101" pitchFamily="2" charset="-122"/>
              </a:rPr>
              <a:t>←入口地址</a:t>
            </a:r>
            <a:endParaRPr lang="zh-CN" altLang="en-US" b="1" spc="-15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179512" y="1689481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用后援寄存器堆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栈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保存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spc="-100" dirty="0">
                <a:latin typeface="宋体" panose="02010600030101010101" pitchFamily="2" charset="-122"/>
              </a:rPr>
              <a:t>及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←返回到下条指令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179263" y="4077072"/>
            <a:ext cx="8785225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向量方式实现：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INTR—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/>
              <a:t>x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、访</a:t>
            </a:r>
            <a:r>
              <a:rPr lang="zh-CN" altLang="en-US" b="1" dirty="0"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 smtClean="0">
                <a:latin typeface="+mn-lt"/>
              </a:rPr>
              <a:t>y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i="1" dirty="0" smtClean="0"/>
              <a:t>y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NMI—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 smtClean="0">
                <a:latin typeface="+mn-lt"/>
              </a:rPr>
              <a:t>x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＝常数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latin typeface="宋体" panose="02010600030101010101" pitchFamily="2" charset="-122"/>
              </a:rPr>
              <a:t>访</a:t>
            </a:r>
            <a:r>
              <a:rPr lang="zh-CN" altLang="en-US" b="1" dirty="0">
                <a:latin typeface="宋体" panose="02010600030101010101" pitchFamily="2" charset="-122"/>
              </a:rPr>
              <a:t>存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得</a:t>
            </a:r>
            <a:r>
              <a:rPr lang="en-US" altLang="zh-CN" sz="1800" b="1" i="1" dirty="0" smtClean="0">
                <a:latin typeface="+mn-lt"/>
              </a:rPr>
              <a:t>y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i="1" dirty="0" smtClean="0"/>
              <a:t>y</a:t>
            </a:r>
            <a:endParaRPr lang="en-US" altLang="zh-CN" b="1" i="1" dirty="0"/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179512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非向量方式实现：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←常数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←①②在处理程序中完成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6299946" y="4309696"/>
            <a:ext cx="792334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121233"/>
              <a:gd name="adj6" fmla="val -3849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查</a:t>
            </a:r>
            <a:r>
              <a:rPr lang="en-US" altLang="zh-CN" sz="1800" b="1" dirty="0" smtClean="0">
                <a:latin typeface="+mn-ea"/>
                <a:ea typeface="+mn-ea"/>
              </a:rPr>
              <a:t>IVT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4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9"/>
          <p:cNvSpPr txBox="1">
            <a:spLocks noChangeArrowheads="1"/>
          </p:cNvSpPr>
          <p:nvPr/>
        </p:nvSpPr>
        <p:spPr bwMode="auto">
          <a:xfrm>
            <a:off x="179263" y="2650449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个事件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8" grpId="0"/>
      <p:bldP spid="99" grpId="0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1" y="332656"/>
            <a:ext cx="6507832" cy="251145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软件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实现：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1268760"/>
            <a:ext cx="8812213" cy="108952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相关内容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主机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的工作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 smtClean="0">
                <a:latin typeface="宋体" panose="02010600030101010101" pitchFamily="2" charset="-122"/>
              </a:rPr>
              <a:t>、传送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传送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的信息类型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数据、状态、命令 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2780928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指令：</a:t>
            </a:r>
            <a:r>
              <a:rPr lang="en-US" altLang="zh-CN" b="1" dirty="0" smtClean="0">
                <a:latin typeface="宋体" panose="02010600030101010101" pitchFamily="2" charset="-122"/>
              </a:rPr>
              <a:t>ISA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指令系统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中的机器指令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2276872"/>
            <a:ext cx="6912768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程序，或通道指令、通道程序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03648" y="3334926"/>
            <a:ext cx="4824536" cy="1318210"/>
            <a:chOff x="1187624" y="2758862"/>
            <a:chExt cx="4824536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187624" y="2758862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操作类型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输入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输出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表示传送目标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设备地址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类型及内容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9912" y="1196752"/>
            <a:ext cx="2880320" cy="720080"/>
            <a:chOff x="3779912" y="1196752"/>
            <a:chExt cx="2880320" cy="720080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716016" y="1196752"/>
              <a:ext cx="576064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938639" y="1196752"/>
              <a:ext cx="721593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1700808"/>
              <a:ext cx="733698" cy="216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512" y="4653136"/>
            <a:ext cx="8812212" cy="84484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通道指令：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通道</a:t>
            </a:r>
            <a:r>
              <a:rPr lang="zh-CN" altLang="en-US" b="1" dirty="0" smtClean="0">
                <a:latin typeface="宋体" panose="02010600030101010101" pitchFamily="2" charset="-122"/>
              </a:rPr>
              <a:t>所执行的指令，与</a:t>
            </a:r>
            <a:r>
              <a:rPr lang="en-US" altLang="zh-CN" b="1" dirty="0" smtClean="0">
                <a:latin typeface="宋体" panose="02010600030101010101" pitchFamily="2" charset="-122"/>
              </a:rPr>
              <a:t>ISA</a:t>
            </a:r>
            <a:r>
              <a:rPr lang="zh-CN" altLang="en-US" b="1" dirty="0" smtClean="0">
                <a:latin typeface="宋体" panose="02010600030101010101" pitchFamily="2" charset="-122"/>
              </a:rPr>
              <a:t>无关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←通道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方式的传送</a:t>
            </a:r>
            <a:r>
              <a:rPr lang="zh-CN" altLang="en-US" sz="1800" b="1" dirty="0">
                <a:latin typeface="宋体" panose="02010600030101010101" pitchFamily="2" charset="-122"/>
              </a:rPr>
              <a:t>控制部件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79512" y="5429144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程序：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设备驱动程序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  <a:ea typeface="+mn-ea"/>
              </a:rPr>
              <a:t>程序段</a:t>
            </a:r>
            <a:r>
              <a:rPr lang="zh-CN" altLang="en-US" b="1" dirty="0" smtClean="0">
                <a:latin typeface="宋体" panose="02010600030101010101" pitchFamily="2" charset="-122"/>
                <a:ea typeface="+mn-ea"/>
              </a:rPr>
              <a:t>包括</a:t>
            </a:r>
            <a:r>
              <a:rPr lang="zh-CN" altLang="zh-CN" b="1" dirty="0" smtClean="0">
                <a:latin typeface="+mn-ea"/>
                <a:ea typeface="+mn-ea"/>
              </a:rPr>
              <a:t>初始化、</a:t>
            </a:r>
            <a:r>
              <a:rPr lang="zh-CN" altLang="zh-CN" b="1" dirty="0">
                <a:latin typeface="+mn-ea"/>
                <a:ea typeface="+mn-ea"/>
              </a:rPr>
              <a:t>主</a:t>
            </a:r>
            <a:r>
              <a:rPr lang="zh-CN" altLang="zh-CN" b="1" dirty="0" smtClean="0">
                <a:latin typeface="+mn-ea"/>
                <a:ea typeface="+mn-ea"/>
              </a:rPr>
              <a:t>控、传送处理、退出等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13" grpId="0" bldLvl="0"/>
      <p:bldP spid="32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9" y="317789"/>
            <a:ext cx="712891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执行中断处理程序实现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程序结构的组织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3275857" y="764704"/>
            <a:ext cx="568863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只</a:t>
            </a:r>
            <a:r>
              <a:rPr lang="zh-CN" altLang="en-US" b="1" dirty="0" smtClean="0">
                <a:latin typeface="宋体" panose="02010600030101010101" pitchFamily="2" charset="-122"/>
              </a:rPr>
              <a:t>传送一个数据，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破坏现场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(GPRs)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中断时需要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940153" y="2130455"/>
            <a:ext cx="2016223" cy="3672408"/>
            <a:chOff x="4932040" y="2562503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5935787" y="2562503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5362377" y="3789040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4932040" y="2778526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5362377" y="4293096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5362377" y="5949280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5940152" y="306895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5939297" y="4074671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5362377" y="4941168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关中断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5939297" y="4723309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5939297" y="522679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5220072" y="3284984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置新屏蔽字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5939297" y="3570615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4932040" y="5442823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恢复现场及屏蔽字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5939297" y="5733256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6" name="组合 105"/>
          <p:cNvGrpSpPr/>
          <p:nvPr/>
        </p:nvGrpSpPr>
        <p:grpSpPr>
          <a:xfrm>
            <a:off x="2987824" y="2132856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返回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1403648" y="1749198"/>
            <a:ext cx="7200800" cy="4053665"/>
            <a:chOff x="251520" y="2181246"/>
            <a:chExt cx="720080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251521" y="218124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，关中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断，识别中断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源并转入中断处理程序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1005779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中断处理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755576" y="2958144"/>
            <a:ext cx="1152128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3812"/>
              <a:gd name="adj6" fmla="val 19174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仅需存程序所用</a:t>
            </a:r>
            <a:r>
              <a:rPr lang="en-US" altLang="zh-CN" sz="1800" b="1" dirty="0" smtClean="0">
                <a:latin typeface="+mn-ea"/>
                <a:ea typeface="+mn-ea"/>
              </a:rPr>
              <a:t>REG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348879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861048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可响应新请求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1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17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05"/>
          <p:cNvSpPr txBox="1">
            <a:spLocks noChangeArrowheads="1"/>
          </p:cNvSpPr>
          <p:nvPr/>
        </p:nvSpPr>
        <p:spPr bwMode="auto">
          <a:xfrm>
            <a:off x="3959871" y="5805264"/>
            <a:ext cx="435654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保存</a:t>
            </a:r>
            <a:r>
              <a:rPr lang="zh-CN" altLang="en-US" b="1" dirty="0">
                <a:latin typeface="宋体" panose="02010600030101010101" pitchFamily="2" charset="-122"/>
              </a:rPr>
              <a:t>断点及程序状态的逆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 smtClean="0">
                <a:latin typeface="宋体" panose="02010600030101010101" pitchFamily="2" charset="-122"/>
              </a:rPr>
              <a:t>某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 smtClean="0">
                <a:latin typeface="宋体" panose="02010600030101010101" pitchFamily="2" charset="-122"/>
              </a:rPr>
              <a:t>50MHz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de-DE" altLang="zh-CN" b="1" dirty="0" smtClean="0">
                <a:latin typeface="宋体" panose="02010600030101010101" pitchFamily="2" charset="-122"/>
              </a:rPr>
              <a:t>CPI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</a:t>
            </a:r>
            <a:r>
              <a:rPr lang="zh-CN" altLang="de-DE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 smtClean="0">
                <a:latin typeface="宋体" panose="02010600030101010101" pitchFamily="2" charset="-122"/>
              </a:rPr>
              <a:t>要</a:t>
            </a:r>
            <a:r>
              <a:rPr lang="de-DE" altLang="zh-CN" b="1" dirty="0" smtClean="0">
                <a:latin typeface="宋体" panose="02010600030101010101" pitchFamily="2" charset="-122"/>
              </a:rPr>
              <a:t>6</a:t>
            </a:r>
            <a:r>
              <a:rPr lang="zh-CN" altLang="de-DE" b="1" dirty="0" smtClean="0">
                <a:latin typeface="宋体" panose="02010600030101010101" pitchFamily="2" charset="-122"/>
              </a:rPr>
              <a:t>个时钟周期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de-DE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每次传输</a:t>
            </a:r>
            <a:r>
              <a:rPr lang="de-DE" altLang="zh-CN" b="1" dirty="0" smtClean="0">
                <a:latin typeface="宋体" panose="02010600030101010101" pitchFamily="2" charset="-122"/>
              </a:rPr>
              <a:t>16</a:t>
            </a:r>
            <a:r>
              <a:rPr lang="zh-CN" altLang="de-DE" b="1" dirty="0" smtClean="0">
                <a:latin typeface="宋体" panose="02010600030101010101" pitchFamily="2" charset="-122"/>
              </a:rPr>
              <a:t>位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zh-CN" altLang="de-DE" b="1" dirty="0">
                <a:latin typeface="宋体" panose="02010600030101010101" pitchFamily="2" charset="-122"/>
              </a:rPr>
              <a:t>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</a:t>
            </a:r>
            <a:r>
              <a:rPr lang="zh-CN" altLang="de-DE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 smtClean="0"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latin typeface="宋体" panose="02010600030101010101" pitchFamily="2" charset="-122"/>
              </a:rPr>
              <a:t>(1)D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latin typeface="宋体" panose="02010600030101010101" pitchFamily="2" charset="-122"/>
              </a:rPr>
              <a:t>否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时间为</a:t>
            </a:r>
            <a:r>
              <a:rPr lang="en-US" altLang="zh-CN" b="1" dirty="0" smtClean="0">
                <a:latin typeface="宋体" panose="02010600030101010101" pitchFamily="2" charset="-122"/>
              </a:rPr>
              <a:t>100%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百分比为</a:t>
            </a:r>
            <a:r>
              <a:rPr lang="zh-CN" altLang="de-DE" b="1" dirty="0">
                <a:latin typeface="宋体" panose="02010600030101010101" pitchFamily="2" charset="-122"/>
              </a:rPr>
              <a:t>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</a:t>
            </a:r>
            <a:r>
              <a:rPr lang="zh-CN" altLang="de-DE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(2)</a:t>
            </a:r>
            <a:r>
              <a:rPr lang="zh-CN" altLang="de-DE" b="1" dirty="0" smtClean="0">
                <a:latin typeface="宋体" panose="02010600030101010101" pitchFamily="2" charset="-122"/>
              </a:rPr>
              <a:t>若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传输率</a:t>
            </a:r>
            <a:r>
              <a:rPr lang="zh-CN" altLang="de-DE" b="1" dirty="0" smtClean="0">
                <a:latin typeface="宋体" panose="02010600030101010101" pitchFamily="2" charset="-122"/>
              </a:rPr>
              <a:t>为</a:t>
            </a:r>
            <a:r>
              <a:rPr lang="de-DE" altLang="zh-CN" b="1" dirty="0" smtClean="0">
                <a:latin typeface="宋体" panose="02010600030101010101" pitchFamily="2" charset="-122"/>
              </a:rPr>
              <a:t>1MB/s</a:t>
            </a:r>
            <a:r>
              <a:rPr lang="zh-CN" altLang="de-DE" b="1" dirty="0" smtClean="0">
                <a:latin typeface="宋体" panose="02010600030101010101" pitchFamily="2" charset="-122"/>
              </a:rPr>
              <a:t>，可否</a:t>
            </a:r>
            <a:r>
              <a:rPr lang="zh-CN" altLang="en-US" b="1" dirty="0" smtClean="0">
                <a:latin typeface="宋体" panose="02010600030101010101" pitchFamily="2" charset="-122"/>
              </a:rPr>
              <a:t>采</a:t>
            </a:r>
            <a:r>
              <a:rPr lang="zh-CN" altLang="de-DE" b="1" dirty="0" smtClean="0">
                <a:latin typeface="宋体" panose="02010600030101010101" pitchFamily="2" charset="-122"/>
              </a:rPr>
              <a:t>用</a:t>
            </a:r>
            <a:r>
              <a:rPr lang="zh-CN" altLang="de-DE" b="1" dirty="0">
                <a:latin typeface="宋体" panose="02010600030101010101" pitchFamily="2" charset="-122"/>
              </a:rPr>
              <a:t>中断</a:t>
            </a:r>
            <a:r>
              <a:rPr lang="zh-CN" altLang="de-DE" b="1" dirty="0" smtClean="0">
                <a:latin typeface="宋体" panose="02010600030101010101" pitchFamily="2" charset="-122"/>
              </a:rPr>
              <a:t>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2B/20KBps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100</a:t>
            </a:r>
            <a:r>
              <a:rPr lang="en-US" altLang="zh-CN" dirty="0" smtClean="0">
                <a:latin typeface="+mn-lt"/>
              </a:rPr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</a:t>
            </a:r>
            <a:r>
              <a:rPr lang="zh-CN" altLang="de-DE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用于</a:t>
            </a:r>
            <a:r>
              <a:rPr lang="zh-CN" altLang="de-DE" b="1" dirty="0" smtClean="0">
                <a:latin typeface="宋体" panose="02010600030101010101" pitchFamily="2" charset="-122"/>
              </a:rPr>
              <a:t>每次中断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de-DE" altLang="zh-CN" b="1" dirty="0" smtClean="0">
                <a:latin typeface="宋体" panose="02010600030101010101" pitchFamily="2" charset="-122"/>
              </a:rPr>
              <a:t>1.12</a:t>
            </a:r>
            <a:r>
              <a:rPr lang="en-US" altLang="zh-CN" dirty="0" smtClean="0"/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79388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可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占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de-DE" b="1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de-DE" b="1" dirty="0" smtClean="0">
                <a:latin typeface="宋体" panose="02010600030101010101" pitchFamily="2" charset="-122"/>
              </a:rPr>
              <a:t>百分比</a:t>
            </a:r>
            <a:r>
              <a:rPr lang="zh-CN" altLang="de-DE" b="1" dirty="0">
                <a:latin typeface="宋体" panose="02010600030101010101" pitchFamily="2" charset="-122"/>
              </a:rPr>
              <a:t>为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de-DE" altLang="zh-CN" b="1" dirty="0" smtClean="0">
                <a:latin typeface="宋体" panose="02010600030101010101" pitchFamily="2" charset="-122"/>
              </a:rPr>
              <a:t>%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60791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⑵</a:t>
            </a:r>
            <a:r>
              <a:rPr lang="en-US" altLang="zh-CN" b="1" dirty="0" smtClean="0">
                <a:latin typeface="宋体" panose="02010600030101010101" pitchFamily="2" charset="-122"/>
              </a:rPr>
              <a:t>D</a:t>
            </a:r>
            <a:r>
              <a:rPr lang="zh-CN" altLang="en-US" b="1" dirty="0" smtClean="0">
                <a:latin typeface="宋体" panose="02010600030101010101" pitchFamily="2" charset="-122"/>
              </a:rPr>
              <a:t>的速率为</a:t>
            </a:r>
            <a:r>
              <a:rPr lang="de-DE" altLang="zh-CN" b="1" dirty="0" smtClean="0">
                <a:latin typeface="宋体" panose="02010600030101010101" pitchFamily="2" charset="-122"/>
              </a:rPr>
              <a:t>1MBps</a:t>
            </a:r>
            <a:r>
              <a:rPr lang="zh-CN" altLang="de-DE" b="1" dirty="0">
                <a:latin typeface="宋体" panose="02010600030101010101" pitchFamily="2" charset="-122"/>
              </a:rPr>
              <a:t>时，中断请求间隔为</a:t>
            </a:r>
            <a:r>
              <a:rPr lang="de-DE" altLang="zh-CN" b="1" dirty="0" smtClean="0">
                <a:latin typeface="宋体" panose="02010600030101010101" pitchFamily="2" charset="-122"/>
              </a:rPr>
              <a:t>2B/1MBps=2</a:t>
            </a:r>
            <a:r>
              <a:rPr lang="en-US" altLang="zh-CN" dirty="0" smtClean="0"/>
              <a:t>μ</a:t>
            </a:r>
            <a:r>
              <a:rPr lang="de-DE" altLang="zh-CN" b="1" dirty="0" smtClean="0">
                <a:latin typeface="宋体" panose="02010600030101010101" pitchFamily="2" charset="-122"/>
              </a:rPr>
              <a:t>s</a:t>
            </a:r>
            <a:r>
              <a:rPr lang="zh-CN" altLang="de-DE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 smtClean="0">
                <a:latin typeface="宋体" panose="02010600030101010101" pitchFamily="2" charset="-122"/>
              </a:rPr>
              <a:t>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百分比为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79388" y="553929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∴</a:t>
            </a:r>
            <a:r>
              <a:rPr lang="zh-CN" altLang="de-DE" b="1" dirty="0" smtClean="0">
                <a:latin typeface="宋体" panose="02010600030101010101" pitchFamily="2" charset="-122"/>
              </a:rPr>
              <a:t>不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de-DE" b="1" dirty="0" smtClean="0">
                <a:latin typeface="宋体" panose="02010600030101010101" pitchFamily="2" charset="-122"/>
              </a:rPr>
              <a:t>采用</a:t>
            </a:r>
            <a:r>
              <a:rPr lang="zh-CN" altLang="de-DE" b="1" dirty="0">
                <a:latin typeface="宋体" panose="02010600030101010101" pitchFamily="2" charset="-122"/>
              </a:rPr>
              <a:t>中断方式</a:t>
            </a:r>
            <a:r>
              <a:rPr lang="de-DE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 bwMode="auto">
          <a:xfrm>
            <a:off x="4506634" y="3197491"/>
            <a:ext cx="425406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79512" y="5048016"/>
            <a:ext cx="3168354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中断请求产生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中断响应操作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中断请求撤销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3168354" cy="432426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*功能：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*工作过程的组织：</a:t>
            </a:r>
            <a:endParaRPr lang="en-US" altLang="zh-CN" b="1" spc="-1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3687" y="2276872"/>
            <a:ext cx="6300702" cy="2125516"/>
            <a:chOff x="1763687" y="2636912"/>
            <a:chExt cx="6300702" cy="2125516"/>
          </a:xfrm>
        </p:grpSpPr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7308304" y="2710137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7308305" y="3322267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7308305" y="3824759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5311130" y="2818211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5671171" y="2890219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5417258" y="4184674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5076057" y="4474395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0" name="Text Box 177"/>
            <p:cNvSpPr txBox="1">
              <a:spLocks noChangeArrowheads="1"/>
            </p:cNvSpPr>
            <p:nvPr/>
          </p:nvSpPr>
          <p:spPr bwMode="auto">
            <a:xfrm>
              <a:off x="1763688" y="4474395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1" name="Text Box 177"/>
            <p:cNvSpPr txBox="1">
              <a:spLocks noChangeArrowheads="1"/>
            </p:cNvSpPr>
            <p:nvPr/>
          </p:nvSpPr>
          <p:spPr bwMode="auto">
            <a:xfrm>
              <a:off x="1763687" y="3932708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62" name="Text Box 177"/>
            <p:cNvSpPr txBox="1">
              <a:spLocks noChangeArrowheads="1"/>
            </p:cNvSpPr>
            <p:nvPr/>
          </p:nvSpPr>
          <p:spPr bwMode="auto">
            <a:xfrm>
              <a:off x="1763688" y="4186363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V="1">
              <a:off x="6949604" y="4690418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948265" y="461841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6948265" y="4762427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5004048" y="4080447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6948264" y="3537024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144" name="Text Box 177"/>
            <p:cNvSpPr txBox="1">
              <a:spLocks noChangeArrowheads="1"/>
            </p:cNvSpPr>
            <p:nvPr/>
          </p:nvSpPr>
          <p:spPr bwMode="auto">
            <a:xfrm>
              <a:off x="1979712" y="2636912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5868144" y="3533666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二、中断接口的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</a:p>
        </p:txBody>
      </p:sp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1440036" y="908720"/>
            <a:ext cx="7524578" cy="5493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基于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查询接口，可产生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撤销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中断请求、提供中断类型号</a:t>
            </a:r>
            <a:r>
              <a:rPr lang="en-US" altLang="zh-CN" sz="1800" b="1" spc="-1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50" dirty="0" smtClean="0">
                <a:latin typeface="宋体" panose="02010600030101010101" pitchFamily="2" charset="-122"/>
              </a:rPr>
              <a:t>可无</a:t>
            </a:r>
            <a:r>
              <a:rPr lang="en-US" altLang="zh-CN" sz="1800" b="1" spc="-150" dirty="0" smtClean="0">
                <a:latin typeface="宋体" panose="02010600030101010101" pitchFamily="2" charset="-122"/>
              </a:rPr>
              <a:t>)</a:t>
            </a:r>
            <a:endParaRPr lang="en-US" altLang="zh-CN" b="1" spc="-150" dirty="0" smtClean="0">
              <a:latin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35672" y="1405225"/>
            <a:ext cx="6228942" cy="919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spc="-50" dirty="0" smtClean="0">
                <a:latin typeface="宋体" panose="02010600030101010101" pitchFamily="2" charset="-122"/>
              </a:rPr>
              <a:t>增设中断请求位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INT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、中断允许位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EI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支持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2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种方式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，</a:t>
            </a:r>
            <a:endParaRPr lang="en-US" altLang="zh-CN" b="1" spc="-50" dirty="0" smtClean="0"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spc="-50" dirty="0" smtClean="0">
                <a:latin typeface="宋体" panose="02010600030101010101" pitchFamily="2" charset="-122"/>
              </a:rPr>
              <a:t>增设请求产生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撤销、中断响应电路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 smtClean="0">
                <a:latin typeface="宋体" panose="02010600030101010101" pitchFamily="2" charset="-122"/>
              </a:rPr>
              <a:t>可无</a:t>
            </a:r>
            <a:r>
              <a:rPr lang="en-US" altLang="zh-CN" sz="1800" b="1" spc="-50" dirty="0" smtClean="0">
                <a:latin typeface="宋体" panose="02010600030101010101" pitchFamily="2" charset="-122"/>
              </a:rPr>
              <a:t>)</a:t>
            </a:r>
            <a:endParaRPr lang="en-US" altLang="zh-CN" sz="1800" b="1" spc="-50" dirty="0">
              <a:latin typeface="宋体" panose="02010600030101010101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827584" y="2350097"/>
            <a:ext cx="7704856" cy="2268314"/>
            <a:chOff x="107504" y="3032894"/>
            <a:chExt cx="7704856" cy="2268314"/>
          </a:xfrm>
        </p:grpSpPr>
        <p:sp>
          <p:nvSpPr>
            <p:cNvPr id="7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选择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9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0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BS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1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     </a:t>
              </a:r>
              <a:r>
                <a:rPr lang="zh-CN" altLang="en-US" sz="1200" b="1" dirty="0" smtClean="0">
                  <a:latin typeface="+mn-ea"/>
                  <a:ea typeface="+mn-ea"/>
                </a:rPr>
                <a:t>    </a:t>
              </a:r>
              <a:r>
                <a:rPr lang="zh-CN" altLang="en-US" sz="1800" b="1" dirty="0" smtClean="0">
                  <a:latin typeface="+mn-ea"/>
                  <a:ea typeface="+mn-ea"/>
                </a:rPr>
                <a:t>状态口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RD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6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SD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译码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3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 smtClean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3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324"/>
            <p:cNvSpPr txBox="1">
              <a:spLocks noChangeArrowheads="1"/>
            </p:cNvSpPr>
            <p:nvPr/>
          </p:nvSpPr>
          <p:spPr bwMode="auto">
            <a:xfrm>
              <a:off x="2123728" y="3356992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Q 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  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85"/>
            <p:cNvCxnSpPr>
              <a:stCxn id="120" idx="3"/>
              <a:endCxn id="52" idx="1"/>
            </p:cNvCxnSpPr>
            <p:nvPr/>
          </p:nvCxnSpPr>
          <p:spPr bwMode="auto">
            <a:xfrm>
              <a:off x="2840224" y="3699031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50" name="椭圆 49"/>
            <p:cNvSpPr/>
            <p:nvPr/>
          </p:nvSpPr>
          <p:spPr bwMode="auto">
            <a:xfrm>
              <a:off x="2051720" y="368312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83"/>
            <p:cNvCxnSpPr/>
            <p:nvPr/>
          </p:nvCxnSpPr>
          <p:spPr bwMode="auto">
            <a:xfrm rot="5400000" flipH="1" flipV="1">
              <a:off x="1780452" y="3772276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52" name="Text Box 143"/>
            <p:cNvSpPr txBox="1">
              <a:spLocks noChangeArrowheads="1"/>
            </p:cNvSpPr>
            <p:nvPr/>
          </p:nvSpPr>
          <p:spPr bwMode="auto">
            <a:xfrm>
              <a:off x="3924798" y="3970810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55" name="直接连接符 85"/>
            <p:cNvCxnSpPr/>
            <p:nvPr/>
          </p:nvCxnSpPr>
          <p:spPr bwMode="auto">
            <a:xfrm>
              <a:off x="4067944" y="4149080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60" name="直接连接符 85"/>
            <p:cNvCxnSpPr/>
            <p:nvPr/>
          </p:nvCxnSpPr>
          <p:spPr bwMode="auto">
            <a:xfrm rot="5400000" flipH="1" flipV="1">
              <a:off x="4020493" y="3474764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sp>
          <p:nvSpPr>
            <p:cNvPr id="68" name="Text Box 177"/>
            <p:cNvSpPr txBox="1">
              <a:spLocks noChangeArrowheads="1"/>
            </p:cNvSpPr>
            <p:nvPr/>
          </p:nvSpPr>
          <p:spPr bwMode="auto">
            <a:xfrm>
              <a:off x="4139952" y="4149080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2267744" y="4149080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中断类型号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1" name="直接连接符 70"/>
            <p:cNvCxnSpPr>
              <a:stCxn id="70" idx="2"/>
            </p:cNvCxnSpPr>
            <p:nvPr/>
          </p:nvCxnSpPr>
          <p:spPr bwMode="auto">
            <a:xfrm>
              <a:off x="2879812" y="4437112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Text Box 143"/>
            <p:cNvSpPr txBox="1">
              <a:spLocks noChangeArrowheads="1"/>
            </p:cNvSpPr>
            <p:nvPr/>
          </p:nvSpPr>
          <p:spPr bwMode="auto">
            <a:xfrm>
              <a:off x="1907704" y="4005064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0" name="等腰三角形 79"/>
            <p:cNvSpPr/>
            <p:nvPr/>
          </p:nvSpPr>
          <p:spPr bwMode="auto">
            <a:xfrm rot="10800000">
              <a:off x="2823044" y="450755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连接符 96"/>
            <p:cNvCxnSpPr>
              <a:stCxn id="75" idx="3"/>
              <a:endCxn id="80" idx="5"/>
            </p:cNvCxnSpPr>
            <p:nvPr/>
          </p:nvCxnSpPr>
          <p:spPr bwMode="auto">
            <a:xfrm>
              <a:off x="2050850" y="4113076"/>
              <a:ext cx="799197" cy="430485"/>
            </a:xfrm>
            <a:prstGeom prst="bentConnector3">
              <a:avLst>
                <a:gd name="adj1" fmla="val 114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96" name="直接连接符 85"/>
            <p:cNvCxnSpPr/>
            <p:nvPr/>
          </p:nvCxnSpPr>
          <p:spPr bwMode="auto">
            <a:xfrm>
              <a:off x="1547664" y="4043544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00" name="直接连接符 90"/>
            <p:cNvCxnSpPr/>
            <p:nvPr/>
          </p:nvCxnSpPr>
          <p:spPr bwMode="auto">
            <a:xfrm rot="10800000">
              <a:off x="1187624" y="3212976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直接连接符 85"/>
            <p:cNvCxnSpPr/>
            <p:nvPr/>
          </p:nvCxnSpPr>
          <p:spPr bwMode="auto">
            <a:xfrm rot="16200000" flipH="1">
              <a:off x="1311950" y="3591018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120" name="等腰三角形 119"/>
            <p:cNvSpPr/>
            <p:nvPr/>
          </p:nvSpPr>
          <p:spPr bwMode="auto">
            <a:xfrm rot="16200000">
              <a:off x="2750214" y="3663027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1" name="Text Box 177"/>
            <p:cNvSpPr txBox="1">
              <a:spLocks noChangeArrowheads="1"/>
            </p:cNvSpPr>
            <p:nvPr/>
          </p:nvSpPr>
          <p:spPr bwMode="auto">
            <a:xfrm>
              <a:off x="107504" y="3933181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1187624" y="4041130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2915816" y="4653136"/>
            <a:ext cx="604879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种独立操作、中断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向量中断时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0" name="Text Box 776"/>
          <p:cNvSpPr txBox="1">
            <a:spLocks noChangeArrowheads="1"/>
          </p:cNvSpPr>
          <p:nvPr/>
        </p:nvSpPr>
        <p:spPr bwMode="auto">
          <a:xfrm>
            <a:off x="3059831" y="5073714"/>
            <a:ext cx="5904781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触发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启动设备操作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EI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RD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从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0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时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81" name="Text Box 776"/>
          <p:cNvSpPr txBox="1">
            <a:spLocks noChangeArrowheads="1"/>
          </p:cNvSpPr>
          <p:nvPr/>
        </p:nvSpPr>
        <p:spPr bwMode="auto">
          <a:xfrm>
            <a:off x="3059832" y="5517232"/>
            <a:ext cx="410311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总线事务、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中断请求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3" name="Text Box 776"/>
          <p:cNvSpPr txBox="1">
            <a:spLocks noChangeArrowheads="1"/>
          </p:cNvSpPr>
          <p:nvPr/>
        </p:nvSpPr>
        <p:spPr bwMode="auto">
          <a:xfrm>
            <a:off x="3059832" y="5949280"/>
            <a:ext cx="590478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触发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于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中断响应操作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或</a:t>
            </a:r>
            <a:r>
              <a:rPr lang="zh-CN" altLang="en-US" sz="2200" b="1" u="sng" dirty="0" smtClean="0">
                <a:latin typeface="宋体" panose="02010600030101010101" pitchFamily="2" charset="-122"/>
              </a:rPr>
              <a:t>读状态口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非向量中断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84" name="线形标注 2 183"/>
          <p:cNvSpPr/>
          <p:nvPr/>
        </p:nvSpPr>
        <p:spPr bwMode="auto">
          <a:xfrm>
            <a:off x="5148064" y="4725144"/>
            <a:ext cx="2016224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381272"/>
              <a:gd name="adj6" fmla="val -1064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EI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/>
              <a:t>Enable </a:t>
            </a:r>
            <a:r>
              <a:rPr lang="en-US" altLang="zh-CN" sz="1800" dirty="0" smtClean="0"/>
              <a:t>Interrupt</a:t>
            </a:r>
            <a:r>
              <a:rPr lang="en-US" altLang="zh-CN" sz="1800" dirty="0"/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07704" y="3030480"/>
            <a:ext cx="864096" cy="326512"/>
            <a:chOff x="1907704" y="3030480"/>
            <a:chExt cx="864096" cy="326512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1907704" y="3356992"/>
              <a:ext cx="360040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直接连接符 83"/>
            <p:cNvCxnSpPr/>
            <p:nvPr/>
          </p:nvCxnSpPr>
          <p:spPr bwMode="auto">
            <a:xfrm rot="5400000" flipH="1" flipV="1">
              <a:off x="2500532" y="3085724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01" name="直接连接符 85"/>
            <p:cNvCxnSpPr/>
            <p:nvPr/>
          </p:nvCxnSpPr>
          <p:spPr bwMode="auto">
            <a:xfrm>
              <a:off x="2267744" y="335699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102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2" grpId="0"/>
      <p:bldP spid="4" grpId="0"/>
      <p:bldP spid="5" grpId="0"/>
      <p:bldP spid="151" grpId="0"/>
      <p:bldP spid="180" grpId="0"/>
      <p:bldP spid="181" grpId="0"/>
      <p:bldP spid="93" grpId="0"/>
      <p:bldP spid="184" grpId="0" animBg="1"/>
      <p:bldP spid="18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979712" y="2317400"/>
            <a:ext cx="5278701" cy="391520"/>
            <a:chOff x="2137769" y="1888179"/>
            <a:chExt cx="5278701" cy="391520"/>
          </a:xfrm>
        </p:grpSpPr>
        <p:sp>
          <p:nvSpPr>
            <p:cNvPr id="50" name="Text Box 317"/>
            <p:cNvSpPr txBox="1">
              <a:spLocks noChangeArrowheads="1"/>
            </p:cNvSpPr>
            <p:nvPr/>
          </p:nvSpPr>
          <p:spPr bwMode="auto">
            <a:xfrm>
              <a:off x="4932039" y="1992361"/>
              <a:ext cx="2484431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～向量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/>
                <a:t>非</a:t>
              </a:r>
              <a:r>
                <a:rPr lang="zh-CN" altLang="en-US" sz="1800" b="1" dirty="0" smtClean="0"/>
                <a:t>向量中断方式</a:t>
              </a:r>
              <a:endParaRPr lang="zh-CN" altLang="en-US" sz="1800" b="1" dirty="0">
                <a:latin typeface="+mn-ea"/>
              </a:endParaRPr>
            </a:p>
          </p:txBody>
        </p:sp>
        <p:cxnSp>
          <p:nvCxnSpPr>
            <p:cNvPr id="8" name="直接箭头连接符 7"/>
            <p:cNvCxnSpPr>
              <a:stCxn id="59" idx="1"/>
            </p:cNvCxnSpPr>
            <p:nvPr/>
          </p:nvCxnSpPr>
          <p:spPr bwMode="auto">
            <a:xfrm flipH="1" flipV="1">
              <a:off x="2137769" y="1888179"/>
              <a:ext cx="376400" cy="24502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54" name="直接箭头连接符 53"/>
            <p:cNvCxnSpPr>
              <a:stCxn id="50" idx="1"/>
            </p:cNvCxnSpPr>
            <p:nvPr/>
          </p:nvCxnSpPr>
          <p:spPr bwMode="auto">
            <a:xfrm flipH="1" flipV="1">
              <a:off x="4554861" y="1888180"/>
              <a:ext cx="377178" cy="2478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sp>
          <p:nvSpPr>
            <p:cNvPr id="59" name="Text Box 317"/>
            <p:cNvSpPr txBox="1">
              <a:spLocks noChangeArrowheads="1"/>
            </p:cNvSpPr>
            <p:nvPr/>
          </p:nvSpPr>
          <p:spPr bwMode="auto">
            <a:xfrm>
              <a:off x="2514169" y="1989534"/>
              <a:ext cx="2040692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～请求的连接方式</a:t>
              </a:r>
              <a:endParaRPr lang="zh-CN" altLang="en-US" sz="18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三、中断系统的结构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识别中断源的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选出</a:t>
            </a:r>
            <a:r>
              <a:rPr lang="zh-CN" altLang="en-US" b="1" dirty="0" smtClean="0">
                <a:latin typeface="宋体" panose="02010600030101010101" pitchFamily="2" charset="-122"/>
              </a:rPr>
              <a:t>最</a:t>
            </a:r>
            <a:r>
              <a:rPr lang="zh-CN" altLang="en-US" b="1" dirty="0">
                <a:latin typeface="宋体" panose="02010600030101010101" pitchFamily="2" charset="-122"/>
              </a:rPr>
              <a:t>紧急</a:t>
            </a:r>
            <a:r>
              <a:rPr lang="zh-CN" altLang="en-US" b="1" dirty="0" smtClean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latin typeface="宋体" panose="02010600030101010101" pitchFamily="2" charset="-122"/>
              </a:rPr>
              <a:t>其中断类型号、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该请求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" name="Text Box 366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的连接方式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755576" y="2780928"/>
            <a:ext cx="8136904" cy="1153220"/>
            <a:chOff x="755576" y="2898155"/>
            <a:chExt cx="8136904" cy="1153220"/>
          </a:xfrm>
        </p:grpSpPr>
        <p:grpSp>
          <p:nvGrpSpPr>
            <p:cNvPr id="93" name="组合 92"/>
            <p:cNvGrpSpPr/>
            <p:nvPr/>
          </p:nvGrpSpPr>
          <p:grpSpPr>
            <a:xfrm>
              <a:off x="755576" y="2898155"/>
              <a:ext cx="4104456" cy="1153220"/>
              <a:chOff x="2267744" y="3355901"/>
              <a:chExt cx="4104456" cy="1153220"/>
            </a:xfrm>
          </p:grpSpPr>
          <p:sp>
            <p:nvSpPr>
              <p:cNvPr id="15" name="Text Box 317"/>
              <p:cNvSpPr txBox="1">
                <a:spLocks noChangeArrowheads="1"/>
              </p:cNvSpPr>
              <p:nvPr/>
            </p:nvSpPr>
            <p:spPr bwMode="auto">
              <a:xfrm>
                <a:off x="3779913" y="3861048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" name="Text Box 320"/>
              <p:cNvSpPr txBox="1">
                <a:spLocks noChangeArrowheads="1"/>
              </p:cNvSpPr>
              <p:nvPr/>
            </p:nvSpPr>
            <p:spPr bwMode="auto">
              <a:xfrm>
                <a:off x="4932040" y="3861048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1" name="Text Box 323"/>
              <p:cNvSpPr txBox="1">
                <a:spLocks noChangeArrowheads="1"/>
              </p:cNvSpPr>
              <p:nvPr/>
            </p:nvSpPr>
            <p:spPr bwMode="auto">
              <a:xfrm>
                <a:off x="2771800" y="3429001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3" name="Text Box 325"/>
              <p:cNvSpPr txBox="1">
                <a:spLocks noChangeArrowheads="1"/>
              </p:cNvSpPr>
              <p:nvPr/>
            </p:nvSpPr>
            <p:spPr bwMode="auto">
              <a:xfrm>
                <a:off x="5509170" y="3860477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24" name="Text Box 326"/>
              <p:cNvSpPr txBox="1">
                <a:spLocks noChangeArrowheads="1"/>
              </p:cNvSpPr>
              <p:nvPr/>
            </p:nvSpPr>
            <p:spPr bwMode="auto">
              <a:xfrm>
                <a:off x="3130550" y="3355901"/>
                <a:ext cx="593057" cy="28912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Text Box 312"/>
              <p:cNvSpPr txBox="1">
                <a:spLocks noChangeArrowheads="1"/>
              </p:cNvSpPr>
              <p:nvPr/>
            </p:nvSpPr>
            <p:spPr bwMode="auto">
              <a:xfrm>
                <a:off x="3132139" y="3717032"/>
                <a:ext cx="591468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INTA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Line 313"/>
              <p:cNvSpPr>
                <a:spLocks noChangeShapeType="1"/>
              </p:cNvSpPr>
              <p:nvPr/>
            </p:nvSpPr>
            <p:spPr bwMode="auto">
              <a:xfrm>
                <a:off x="3203848" y="3759895"/>
                <a:ext cx="4460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14"/>
              <p:cNvSpPr txBox="1">
                <a:spLocks noChangeArrowheads="1"/>
              </p:cNvSpPr>
              <p:nvPr/>
            </p:nvSpPr>
            <p:spPr bwMode="auto">
              <a:xfrm>
                <a:off x="2267744" y="3717032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40" name="直接箭头连接符 39"/>
              <p:cNvCxnSpPr>
                <a:endCxn id="15" idx="1"/>
              </p:cNvCxnSpPr>
              <p:nvPr/>
            </p:nvCxnSpPr>
            <p:spPr bwMode="auto">
              <a:xfrm flipV="1">
                <a:off x="3131840" y="4004717"/>
                <a:ext cx="648073" cy="193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5" name="直接箭头连接符 44"/>
              <p:cNvCxnSpPr/>
              <p:nvPr/>
            </p:nvCxnSpPr>
            <p:spPr bwMode="auto">
              <a:xfrm flipV="1">
                <a:off x="4644008" y="4005064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5292601" y="4005063"/>
                <a:ext cx="2155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48" name="直接箭头连接符 47"/>
              <p:cNvCxnSpPr>
                <a:stCxn id="15" idx="0"/>
              </p:cNvCxnSpPr>
              <p:nvPr/>
            </p:nvCxnSpPr>
            <p:spPr bwMode="auto">
              <a:xfrm flipV="1">
                <a:off x="4210882" y="3644032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1" name="直接箭头连接符 50"/>
              <p:cNvCxnSpPr>
                <a:stCxn id="23" idx="0"/>
              </p:cNvCxnSpPr>
              <p:nvPr/>
            </p:nvCxnSpPr>
            <p:spPr bwMode="auto">
              <a:xfrm flipV="1">
                <a:off x="5940685" y="3644032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 flipV="1">
                <a:off x="3131840" y="3645028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 flipV="1">
                <a:off x="3131840" y="4436018"/>
                <a:ext cx="3024336" cy="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/>
              </a:ln>
            </p:spPr>
          </p:cxnSp>
          <p:cxnSp>
            <p:nvCxnSpPr>
              <p:cNvPr id="57" name="直接箭头连接符 56"/>
              <p:cNvCxnSpPr>
                <a:stCxn id="15" idx="2"/>
              </p:cNvCxnSpPr>
              <p:nvPr/>
            </p:nvCxnSpPr>
            <p:spPr bwMode="auto">
              <a:xfrm>
                <a:off x="4210882" y="4148386"/>
                <a:ext cx="0" cy="287635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cxnSp>
            <p:nvCxnSpPr>
              <p:cNvPr id="60" name="直接箭头连接符 59"/>
              <p:cNvCxnSpPr>
                <a:stCxn id="23" idx="2"/>
              </p:cNvCxnSpPr>
              <p:nvPr/>
            </p:nvCxnSpPr>
            <p:spPr bwMode="auto">
              <a:xfrm>
                <a:off x="5940685" y="4147815"/>
                <a:ext cx="0" cy="288203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</p:spPr>
          </p:cxnSp>
          <p:sp>
            <p:nvSpPr>
              <p:cNvPr id="86" name="Text Box 303"/>
              <p:cNvSpPr txBox="1">
                <a:spLocks noChangeArrowheads="1"/>
              </p:cNvSpPr>
              <p:nvPr/>
            </p:nvSpPr>
            <p:spPr bwMode="auto">
              <a:xfrm>
                <a:off x="3132584" y="4182023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>
                <a:off x="2267744" y="4436021"/>
                <a:ext cx="504056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 flipV="1">
                <a:off x="2267744" y="4005065"/>
                <a:ext cx="504056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123" name="组合 122"/>
            <p:cNvGrpSpPr/>
            <p:nvPr/>
          </p:nvGrpSpPr>
          <p:grpSpPr>
            <a:xfrm>
              <a:off x="5220072" y="2970163"/>
              <a:ext cx="3672408" cy="1081212"/>
              <a:chOff x="5220072" y="2996952"/>
              <a:chExt cx="3672408" cy="1081212"/>
            </a:xfrm>
          </p:grpSpPr>
          <p:sp>
            <p:nvSpPr>
              <p:cNvPr id="95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6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7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2998044"/>
                <a:ext cx="360338" cy="108012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机构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8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99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INTR1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95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7" name="直接箭头连接符 106"/>
              <p:cNvCxnSpPr>
                <a:stCxn id="98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2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 smtClean="0">
                    <a:latin typeface="宋体" panose="02010600030101010101" pitchFamily="2" charset="-122"/>
                  </a:rPr>
                  <a:t>类</a:t>
                </a:r>
                <a:r>
                  <a:rPr lang="zh-CN" altLang="en-US" sz="1800" b="1" spc="-100" dirty="0">
                    <a:latin typeface="宋体" panose="02010600030101010101" pitchFamily="2" charset="-122"/>
                  </a:rPr>
                  <a:t>型号</a:t>
                </a:r>
              </a:p>
            </p:txBody>
          </p:sp>
          <p:cxnSp>
            <p:nvCxnSpPr>
              <p:cNvPr id="113" name="直接箭头连接符 112"/>
              <p:cNvCxnSpPr/>
              <p:nvPr/>
            </p:nvCxnSpPr>
            <p:spPr bwMode="auto">
              <a:xfrm flipH="1">
                <a:off x="5220072" y="3969804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16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18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24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*中断方式的常见选择：</a:t>
            </a:r>
            <a:r>
              <a:rPr lang="zh-CN" altLang="en-US" b="1" dirty="0" smtClean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8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3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454"/>
          <p:cNvSpPr txBox="1">
            <a:spLocks noChangeArrowheads="1"/>
          </p:cNvSpPr>
          <p:nvPr/>
        </p:nvSpPr>
        <p:spPr bwMode="auto">
          <a:xfrm>
            <a:off x="179513" y="3933056"/>
            <a:ext cx="7416824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软件判优方式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适于共用请求式连接、非向量中断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判优原理：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类型号的方法：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6" name="Text Box 454"/>
          <p:cNvSpPr txBox="1">
            <a:spLocks noChangeArrowheads="1"/>
          </p:cNvSpPr>
          <p:nvPr/>
        </p:nvSpPr>
        <p:spPr bwMode="auto">
          <a:xfrm>
            <a:off x="2915816" y="4869160"/>
            <a:ext cx="597666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软件查询，查询次序→优先级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获得，用</a:t>
            </a:r>
            <a:r>
              <a:rPr lang="en-US" altLang="zh-CN" b="1" dirty="0" smtClean="0">
                <a:latin typeface="宋体" panose="02010600030101010101" pitchFamily="2" charset="-122"/>
              </a:rPr>
              <a:t>CALL</a:t>
            </a:r>
            <a:r>
              <a:rPr lang="zh-CN" altLang="en-US" b="1" dirty="0" smtClean="0">
                <a:latin typeface="宋体" panose="02010600030101010101" pitchFamily="2" charset="-122"/>
              </a:rPr>
              <a:t>指令直接转入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响应电路，读</a:t>
            </a:r>
            <a:r>
              <a:rPr lang="zh-CN" altLang="en-US" b="1" dirty="0">
                <a:latin typeface="宋体" panose="02010600030101010101" pitchFamily="2" charset="-122"/>
              </a:rPr>
              <a:t>状态口</a:t>
            </a:r>
            <a:r>
              <a:rPr lang="zh-CN" altLang="en-US" b="1" dirty="0" smtClean="0">
                <a:latin typeface="宋体" panose="02010600030101010101" pitchFamily="2" charset="-122"/>
              </a:rPr>
              <a:t>时撤销请求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1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78"/>
          <p:cNvSpPr txBox="1">
            <a:spLocks noChangeArrowheads="1"/>
          </p:cNvSpPr>
          <p:nvPr/>
        </p:nvSpPr>
        <p:spPr bwMode="auto">
          <a:xfrm>
            <a:off x="179389" y="409888"/>
            <a:ext cx="7200923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适于</a:t>
            </a:r>
            <a:r>
              <a:rPr lang="zh-CN" altLang="en-US" sz="2000" b="1" dirty="0">
                <a:latin typeface="宋体" panose="02010600030101010101" pitchFamily="2" charset="-122"/>
              </a:rPr>
              <a:t>共用请求式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连接、向量中断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获得类型号的方法：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适于独立请求式连接、向量中断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判优原理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获得类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型号的方法：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I/O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接口的需求：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2915816" y="871552"/>
            <a:ext cx="6008601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硬件自动轮询，</a:t>
            </a:r>
            <a:r>
              <a:rPr lang="zh-CN" altLang="en-US" b="1" dirty="0">
                <a:latin typeface="宋体" panose="02010600030101010101" pitchFamily="2" charset="-122"/>
              </a:rPr>
              <a:t>查询次序→</a:t>
            </a:r>
            <a:r>
              <a:rPr lang="zh-CN" altLang="en-US" b="1" dirty="0" smtClean="0">
                <a:latin typeface="宋体" panose="02010600030101010101" pitchFamily="2" charset="-122"/>
              </a:rPr>
              <a:t>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静态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中断源</a:t>
            </a:r>
            <a:r>
              <a:rPr lang="zh-CN" altLang="en-US" b="1" dirty="0" smtClean="0">
                <a:latin typeface="宋体" panose="02010600030101010101" pitchFamily="2" charset="-122"/>
              </a:rPr>
              <a:t>给出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 smtClean="0">
                <a:latin typeface="宋体" panose="02010600030101010101" pitchFamily="2" charset="-122"/>
              </a:rPr>
              <a:t>响应电路，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中断响应时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120"/>
          <p:cNvSpPr txBox="1">
            <a:spLocks noChangeArrowheads="1"/>
          </p:cNvSpPr>
          <p:nvPr/>
        </p:nvSpPr>
        <p:spPr bwMode="auto">
          <a:xfrm>
            <a:off x="2915816" y="2708920"/>
            <a:ext cx="6048921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硬件算法控制，算法→优先级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中断机构</a:t>
            </a:r>
            <a:r>
              <a:rPr lang="zh-CN" altLang="en-US" b="1" dirty="0" smtClean="0">
                <a:latin typeface="宋体" panose="02010600030101010101" pitchFamily="2" charset="-122"/>
              </a:rPr>
              <a:t>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常按请求连接次序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电路，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操作时</a:t>
            </a:r>
            <a:r>
              <a:rPr lang="zh-CN" altLang="en-US" b="1" dirty="0">
                <a:latin typeface="宋体" panose="02010600030101010101" pitchFamily="2" charset="-122"/>
              </a:rPr>
              <a:t>撤销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4077072"/>
            <a:ext cx="8785225" cy="20913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*识别中断源的常见选择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可屏蔽中断、不可屏蔽中断都为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式</a:t>
            </a:r>
            <a:endParaRPr lang="en-US" altLang="zh-CN" b="1" u="sng" spc="-100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→提高可扩展性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需增设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IC)</a:t>
            </a:r>
            <a:r>
              <a:rPr lang="zh-CN" altLang="en-US" b="1" dirty="0" smtClean="0">
                <a:latin typeface="宋体" panose="02010600030101010101" pitchFamily="2" charset="-122"/>
              </a:rPr>
              <a:t>、软件判优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提高性能←</a:t>
            </a:r>
            <a:r>
              <a:rPr lang="zh-CN" altLang="en-US" sz="1800" dirty="0" smtClean="0">
                <a:latin typeface="宋体" panose="02010600030101010101" pitchFamily="2" charset="-122"/>
              </a:rPr>
              <a:t>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个事件、</a:t>
            </a:r>
            <a:r>
              <a:rPr lang="zh-CN" altLang="en-US" sz="1800" b="1" dirty="0" smtClean="0">
                <a:latin typeface="+mn-ea"/>
              </a:rPr>
              <a:t>概率小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068637" y="1772816"/>
            <a:ext cx="2087539" cy="144016"/>
            <a:chOff x="3996629" y="1772816"/>
            <a:chExt cx="2087539" cy="144016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96629" y="1772816"/>
              <a:ext cx="575371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4724400" y="1772816"/>
              <a:ext cx="1359768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4283968" y="3616449"/>
            <a:ext cx="1800200" cy="144016"/>
            <a:chOff x="4283968" y="1772816"/>
            <a:chExt cx="1800200" cy="144016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>
              <a:off x="4283968" y="1772816"/>
              <a:ext cx="288032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724400" y="1772816"/>
              <a:ext cx="1359768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9" y="334293"/>
            <a:ext cx="4788915" cy="340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中断控制器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本质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</a:t>
            </a:r>
            <a:r>
              <a:rPr lang="zh-CN" altLang="en-US" b="1" dirty="0" smtClean="0">
                <a:latin typeface="+mn-ea"/>
                <a:ea typeface="+mn-ea"/>
              </a:rPr>
              <a:t>源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3645024"/>
            <a:ext cx="8424936" cy="2372137"/>
            <a:chOff x="467544" y="3793167"/>
            <a:chExt cx="8424936" cy="2372137"/>
          </a:xfrm>
        </p:grpSpPr>
        <p:sp>
          <p:nvSpPr>
            <p:cNvPr id="162" name="Rectangle 351"/>
            <p:cNvSpPr>
              <a:spLocks noChangeArrowheads="1"/>
            </p:cNvSpPr>
            <p:nvPr/>
          </p:nvSpPr>
          <p:spPr bwMode="auto">
            <a:xfrm>
              <a:off x="1192932" y="4224519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51"/>
            <p:cNvSpPr>
              <a:spLocks noChangeArrowheads="1"/>
            </p:cNvSpPr>
            <p:nvPr/>
          </p:nvSpPr>
          <p:spPr bwMode="auto">
            <a:xfrm>
              <a:off x="3347863" y="4224520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51"/>
            <p:cNvSpPr>
              <a:spLocks noChangeArrowheads="1"/>
            </p:cNvSpPr>
            <p:nvPr/>
          </p:nvSpPr>
          <p:spPr bwMode="auto">
            <a:xfrm>
              <a:off x="7020271" y="4224520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351"/>
            <p:cNvSpPr>
              <a:spLocks noChangeArrowheads="1"/>
            </p:cNvSpPr>
            <p:nvPr/>
          </p:nvSpPr>
          <p:spPr bwMode="auto">
            <a:xfrm>
              <a:off x="1192932" y="5376648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4427984" y="3793167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109"/>
            <p:cNvSpPr txBox="1">
              <a:spLocks noChangeArrowheads="1"/>
            </p:cNvSpPr>
            <p:nvPr/>
          </p:nvSpPr>
          <p:spPr bwMode="auto">
            <a:xfrm>
              <a:off x="8471397" y="5196627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78" name="Text Box 110"/>
            <p:cNvSpPr txBox="1">
              <a:spLocks noChangeArrowheads="1"/>
            </p:cNvSpPr>
            <p:nvPr/>
          </p:nvSpPr>
          <p:spPr bwMode="auto">
            <a:xfrm>
              <a:off x="8460432" y="5736688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416512" y="3845301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7308304" y="4078222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1043608" y="5592672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1043608" y="5808696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043608" y="6024720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5148933" y="4078222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8388426" y="5448656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54933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8388425" y="5736688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467544" y="5448781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467544" y="566468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478114" y="5880704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187624" y="4224520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2088852" y="1300784"/>
            <a:ext cx="687576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①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latin typeface="宋体" panose="02010600030101010101" pitchFamily="2" charset="-122"/>
              </a:rPr>
              <a:t>响应操作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800" b="1" dirty="0">
                <a:latin typeface="宋体" panose="02010600030101010101" pitchFamily="2" charset="-122"/>
              </a:rPr>
              <a:t>中断类型号、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1800" b="1" dirty="0">
                <a:latin typeface="宋体" panose="02010600030101010101" pitchFamily="2" charset="-122"/>
              </a:rPr>
              <a:t>所选请求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③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b="1" dirty="0" smtClean="0">
                <a:latin typeface="宋体" panose="02010600030101010101" pitchFamily="2" charset="-122"/>
              </a:rPr>
              <a:t>处理过程中的请求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中断结束前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低级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④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2195735" y="3163034"/>
            <a:ext cx="67688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接口、请求管理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响应前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处理时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、中断响应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线形标注 2 92"/>
          <p:cNvSpPr/>
          <p:nvPr/>
        </p:nvSpPr>
        <p:spPr bwMode="auto">
          <a:xfrm>
            <a:off x="2699792" y="6108309"/>
            <a:ext cx="2232249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97029"/>
              <a:gd name="adj6" fmla="val -17475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中断结束</a:t>
            </a:r>
            <a:r>
              <a:rPr lang="zh-CN" altLang="en-US" sz="1800" b="1" dirty="0" smtClean="0">
                <a:latin typeface="+mn-ea"/>
                <a:ea typeface="+mn-ea"/>
              </a:rPr>
              <a:t>时才能清零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192932" y="4077071"/>
            <a:ext cx="7190183" cy="1944217"/>
            <a:chOff x="1192932" y="2708920"/>
            <a:chExt cx="7190183" cy="1944217"/>
          </a:xfrm>
        </p:grpSpPr>
        <p:sp>
          <p:nvSpPr>
            <p:cNvPr id="100" name="Text Box 95"/>
            <p:cNvSpPr txBox="1">
              <a:spLocks noChangeArrowheads="1"/>
            </p:cNvSpPr>
            <p:nvPr/>
          </p:nvSpPr>
          <p:spPr bwMode="auto">
            <a:xfrm>
              <a:off x="4178695" y="306916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105" name="Text Box 100"/>
            <p:cNvSpPr txBox="1">
              <a:spLocks noChangeArrowheads="1"/>
            </p:cNvSpPr>
            <p:nvPr/>
          </p:nvSpPr>
          <p:spPr bwMode="auto">
            <a:xfrm>
              <a:off x="5868193" y="3789040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5" name="Text Box 101"/>
            <p:cNvSpPr txBox="1">
              <a:spLocks noChangeArrowheads="1"/>
            </p:cNvSpPr>
            <p:nvPr/>
          </p:nvSpPr>
          <p:spPr bwMode="auto">
            <a:xfrm>
              <a:off x="7812360" y="3429000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106"/>
            <p:cNvSpPr txBox="1">
              <a:spLocks noChangeArrowheads="1"/>
            </p:cNvSpPr>
            <p:nvPr/>
          </p:nvSpPr>
          <p:spPr bwMode="auto">
            <a:xfrm>
              <a:off x="7164288" y="3573015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39" name="Text Box 116"/>
            <p:cNvSpPr txBox="1">
              <a:spLocks noChangeArrowheads="1"/>
            </p:cNvSpPr>
            <p:nvPr/>
          </p:nvSpPr>
          <p:spPr bwMode="auto">
            <a:xfrm>
              <a:off x="7812360" y="2782644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0" name="Text Box 18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7020272" y="2708920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H="1">
              <a:off x="6875960" y="3933055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 flipV="1">
              <a:off x="6875960" y="4221088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236296" y="3789040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V="1">
              <a:off x="7524328" y="3789040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148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3977795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9" name="Text Box 106"/>
            <p:cNvSpPr txBox="1">
              <a:spLocks noChangeArrowheads="1"/>
            </p:cNvSpPr>
            <p:nvPr/>
          </p:nvSpPr>
          <p:spPr bwMode="auto">
            <a:xfrm>
              <a:off x="7092280" y="3140967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2" name="直接箭头连接符 151"/>
            <p:cNvCxnSpPr>
              <a:stCxn id="136" idx="0"/>
            </p:cNvCxnSpPr>
            <p:nvPr/>
          </p:nvCxnSpPr>
          <p:spPr bwMode="auto">
            <a:xfrm flipV="1">
              <a:off x="7380312" y="3356993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4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3984980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 flipH="1">
              <a:off x="5436617" y="4077072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直接箭头连接符 164"/>
            <p:cNvCxnSpPr/>
            <p:nvPr/>
          </p:nvCxnSpPr>
          <p:spPr bwMode="auto">
            <a:xfrm flipV="1">
              <a:off x="5652120" y="2988568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66" name="Text Box 107"/>
            <p:cNvSpPr txBox="1">
              <a:spLocks noChangeArrowheads="1"/>
            </p:cNvSpPr>
            <p:nvPr/>
          </p:nvSpPr>
          <p:spPr bwMode="auto">
            <a:xfrm>
              <a:off x="5580108" y="4151586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>
              <a:off x="2699247" y="2996952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直接箭头连接符 167"/>
            <p:cNvCxnSpPr/>
            <p:nvPr/>
          </p:nvCxnSpPr>
          <p:spPr bwMode="auto">
            <a:xfrm>
              <a:off x="1675609" y="2852936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直接箭头连接符 168"/>
            <p:cNvCxnSpPr/>
            <p:nvPr/>
          </p:nvCxnSpPr>
          <p:spPr bwMode="auto">
            <a:xfrm>
              <a:off x="2699247" y="2988568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0" name="等腰三角形 169"/>
            <p:cNvSpPr/>
            <p:nvPr/>
          </p:nvSpPr>
          <p:spPr bwMode="auto">
            <a:xfrm rot="16200000">
              <a:off x="1531593" y="3340920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>
              <a:stCxn id="140" idx="1"/>
              <a:endCxn id="170" idx="3"/>
            </p:cNvCxnSpPr>
            <p:nvPr/>
          </p:nvCxnSpPr>
          <p:spPr bwMode="auto">
            <a:xfrm flipH="1" flipV="1">
              <a:off x="1763688" y="3428999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直接箭头连接符 155"/>
            <p:cNvCxnSpPr>
              <a:stCxn id="170" idx="0"/>
            </p:cNvCxnSpPr>
            <p:nvPr/>
          </p:nvCxnSpPr>
          <p:spPr bwMode="auto">
            <a:xfrm rot="10800000" flipV="1">
              <a:off x="1259632" y="3428998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>
              <a:endCxn id="170" idx="5"/>
            </p:cNvCxnSpPr>
            <p:nvPr/>
          </p:nvCxnSpPr>
          <p:spPr bwMode="auto">
            <a:xfrm>
              <a:off x="1675609" y="2852936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83"/>
            <p:cNvSpPr txBox="1">
              <a:spLocks noChangeArrowheads="1"/>
            </p:cNvSpPr>
            <p:nvPr/>
          </p:nvSpPr>
          <p:spPr bwMode="auto">
            <a:xfrm>
              <a:off x="1402135" y="3933055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5" name="Text Box 183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其他端口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V="1">
              <a:off x="2699792" y="3717032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直接箭头连接符 176"/>
            <p:cNvCxnSpPr/>
            <p:nvPr/>
          </p:nvCxnSpPr>
          <p:spPr bwMode="auto">
            <a:xfrm>
              <a:off x="1981225" y="4077072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直接箭头连接符 177"/>
            <p:cNvCxnSpPr/>
            <p:nvPr/>
          </p:nvCxnSpPr>
          <p:spPr bwMode="auto">
            <a:xfrm flipH="1">
              <a:off x="1989522" y="4581128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直接箭头连接符 178"/>
            <p:cNvCxnSpPr>
              <a:stCxn id="115" idx="2"/>
            </p:cNvCxnSpPr>
            <p:nvPr/>
          </p:nvCxnSpPr>
          <p:spPr bwMode="auto">
            <a:xfrm>
              <a:off x="8097738" y="4437113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5148933" y="2712352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1192932" y="3861048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3343247" y="3861048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组合 182"/>
          <p:cNvGrpSpPr/>
          <p:nvPr/>
        </p:nvGrpSpPr>
        <p:grpSpPr>
          <a:xfrm>
            <a:off x="1981225" y="4221088"/>
            <a:ext cx="5183063" cy="1611969"/>
            <a:chOff x="1981225" y="1412776"/>
            <a:chExt cx="5183063" cy="1611969"/>
          </a:xfrm>
        </p:grpSpPr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4499992" y="242088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85" name="Text Box 195"/>
            <p:cNvSpPr txBox="1">
              <a:spLocks noChangeArrowheads="1"/>
            </p:cNvSpPr>
            <p:nvPr/>
          </p:nvSpPr>
          <p:spPr bwMode="auto">
            <a:xfrm>
              <a:off x="3491880" y="198884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V="1">
              <a:off x="7164288" y="191683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068416" y="263691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直接箭头连接符 130"/>
            <p:cNvCxnSpPr>
              <a:stCxn id="184" idx="0"/>
            </p:cNvCxnSpPr>
            <p:nvPr/>
          </p:nvCxnSpPr>
          <p:spPr bwMode="auto">
            <a:xfrm rot="5400000" flipH="1" flipV="1">
              <a:off x="5886276" y="114287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189" name="Text Box 107"/>
            <p:cNvSpPr txBox="1">
              <a:spLocks noChangeArrowheads="1"/>
            </p:cNvSpPr>
            <p:nvPr/>
          </p:nvSpPr>
          <p:spPr bwMode="auto">
            <a:xfrm>
              <a:off x="4211960" y="270892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B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90" name="直接箭头连接符 189"/>
            <p:cNvCxnSpPr/>
            <p:nvPr/>
          </p:nvCxnSpPr>
          <p:spPr bwMode="auto">
            <a:xfrm>
              <a:off x="3851611" y="155679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91" name="直接箭头连接符 190"/>
            <p:cNvCxnSpPr/>
            <p:nvPr/>
          </p:nvCxnSpPr>
          <p:spPr bwMode="auto">
            <a:xfrm>
              <a:off x="1981225" y="2924944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3707904" y="141277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193" name="Text Box 107"/>
            <p:cNvSpPr txBox="1">
              <a:spLocks noChangeArrowheads="1"/>
            </p:cNvSpPr>
            <p:nvPr/>
          </p:nvSpPr>
          <p:spPr bwMode="auto">
            <a:xfrm>
              <a:off x="2089848" y="2811227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254" y="1988840"/>
            <a:ext cx="1450598" cy="576064"/>
            <a:chOff x="638254" y="1988840"/>
            <a:chExt cx="1450598" cy="576064"/>
          </a:xfrm>
        </p:grpSpPr>
        <p:sp>
          <p:nvSpPr>
            <p:cNvPr id="198" name="Text Box 95"/>
            <p:cNvSpPr txBox="1">
              <a:spLocks noChangeArrowheads="1"/>
            </p:cNvSpPr>
            <p:nvPr/>
          </p:nvSpPr>
          <p:spPr bwMode="auto">
            <a:xfrm>
              <a:off x="638254" y="1988840"/>
              <a:ext cx="1053426" cy="5760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教材中说法不理想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198" idx="3"/>
            </p:cNvCxnSpPr>
            <p:nvPr/>
          </p:nvCxnSpPr>
          <p:spPr bwMode="auto">
            <a:xfrm flipV="1">
              <a:off x="1691680" y="2034758"/>
              <a:ext cx="397172" cy="242114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99" name="直接箭头连接符 198"/>
            <p:cNvCxnSpPr>
              <a:stCxn id="198" idx="3"/>
            </p:cNvCxnSpPr>
            <p:nvPr/>
          </p:nvCxnSpPr>
          <p:spPr bwMode="auto">
            <a:xfrm>
              <a:off x="1691680" y="2276872"/>
              <a:ext cx="397172" cy="216024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9388" y="3501008"/>
            <a:ext cx="8677088" cy="2736304"/>
            <a:chOff x="179388" y="2996952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2996952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3861048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394294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4077070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400506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15880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4771272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中断机构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4138794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4138794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3467139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418508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371703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3068960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3140967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3356991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653136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5157192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436510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4365106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4365107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3248980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350100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3068959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5157180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5157190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51884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3573016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35730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3686551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3428998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3294876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4059069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4359960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5085184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3691315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3691313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4951060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535966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534976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3933056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3933056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4293096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4581130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4941169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5010347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508460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472456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5733256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4326092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5013175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4797152"/>
              <a:ext cx="342153" cy="288032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5157192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3772946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4005064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4869160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479715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5388056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5373216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5373216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4325242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3825045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458112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38548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3824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4905164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4653136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3573016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4976341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5085184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5462726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4211960" y="4509120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771799" y="4509120"/>
              <a:ext cx="144854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、中断系统结构示例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sz="2200" b="1" dirty="0">
                <a:latin typeface="宋体" panose="02010600030101010101" pitchFamily="2" charset="-122"/>
              </a:rPr>
              <a:t>仅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讨论向量中断方式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机构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接口，中断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可选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、各个中断处理程序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690744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0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3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233"/>
          <p:cNvSpPr txBox="1">
            <a:spLocks noChangeArrowheads="1"/>
          </p:cNvSpPr>
          <p:nvPr/>
        </p:nvSpPr>
        <p:spPr bwMode="auto">
          <a:xfrm>
            <a:off x="179388" y="1720057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事件的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en-US" altLang="zh-CN" b="1" dirty="0" smtClean="0">
                <a:latin typeface="宋体" panose="02010600030101010101" pitchFamily="2" charset="-122"/>
              </a:rPr>
              <a:t>NMI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事件，</a:t>
            </a:r>
            <a:r>
              <a:rPr lang="en-US" altLang="zh-CN" b="1" dirty="0" smtClean="0">
                <a:latin typeface="宋体" panose="02010600030101010101" pitchFamily="2" charset="-122"/>
              </a:rPr>
              <a:t>INTR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latin typeface="宋体" panose="02010600030101010101" pitchFamily="2" charset="-122"/>
              </a:rPr>
              <a:t>异常各有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事件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spc="-100" dirty="0" smtClean="0">
                <a:latin typeface="宋体" panose="02010600030101010101" pitchFamily="2" charset="-122"/>
              </a:rPr>
              <a:t>      (Intel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采用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         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类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型号固定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  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    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类型号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在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各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I/O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接口、异常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类型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REG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中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sp>
        <p:nvSpPr>
          <p:cNvPr id="115" name="Text Box 233"/>
          <p:cNvSpPr txBox="1">
            <a:spLocks noChangeArrowheads="1"/>
          </p:cNvSpPr>
          <p:nvPr/>
        </p:nvSpPr>
        <p:spPr bwMode="auto">
          <a:xfrm>
            <a:off x="179512" y="2514962"/>
            <a:ext cx="87785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请求线的连接：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请求有</a:t>
            </a:r>
            <a:r>
              <a:rPr lang="en-US" altLang="zh-CN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类，连接方式都为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共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请求式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</a:t>
            </a:r>
            <a:endParaRPr lang="en-US" altLang="zh-CN" sz="1800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判优方法为软件</a:t>
            </a:r>
            <a:r>
              <a:rPr lang="zh-CN" altLang="en-US" b="1" spc="-100" dirty="0">
                <a:latin typeface="宋体" panose="02010600030101010101" pitchFamily="2" charset="-122"/>
              </a:rPr>
              <a:t>判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优、串行判优、不判优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(1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个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4176586" y="2142480"/>
            <a:ext cx="539430" cy="92648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8" y="409888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检测的组织：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用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检测时机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NMI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b="1" dirty="0">
                <a:latin typeface="宋体" panose="02010600030101010101" pitchFamily="2" charset="-122"/>
              </a:rPr>
              <a:t>End</a:t>
            </a:r>
            <a:r>
              <a:rPr lang="zh-CN" altLang="en-US" sz="2000" b="1" dirty="0">
                <a:latin typeface="宋体" panose="02010600030101010101" pitchFamily="2" charset="-122"/>
              </a:rPr>
              <a:t>的状态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u="sng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INTR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异常检测时机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anose="02010600030101010101" pitchFamily="2" charset="-122"/>
              </a:rPr>
              <a:t>OP</a:t>
            </a:r>
            <a:r>
              <a:rPr lang="zh-CN" altLang="en-US" sz="2000" b="1" dirty="0">
                <a:latin typeface="宋体" panose="02010600030101010101" pitchFamily="2" charset="-122"/>
              </a:rPr>
              <a:t>的结果状态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检测结果表示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79512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响应的组织：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形成对应的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OPCmd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序列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NMI—</a:t>
            </a:r>
            <a:r>
              <a:rPr lang="zh-CN" altLang="en-US" b="1" dirty="0">
                <a:latin typeface="宋体" panose="02010600030101010101" pitchFamily="2" charset="-122"/>
              </a:rPr>
              <a:t>①、②、⑤⑥、⑦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←事件类型号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固定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①、②、③④、⑤⑥、⑦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异常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①、②、⑶⑷、⑤⑥、</a:t>
            </a:r>
            <a:r>
              <a:rPr lang="zh-CN" altLang="en-US" b="1" dirty="0">
                <a:latin typeface="宋体" panose="02010600030101010101" pitchFamily="2" charset="-122"/>
              </a:rPr>
              <a:t>⑦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←⑶⑷为读</a:t>
            </a:r>
            <a:r>
              <a:rPr lang="zh-CN" altLang="en-US" sz="2000" b="1" dirty="0">
                <a:latin typeface="宋体" panose="02010600030101010101" pitchFamily="2" charset="-122"/>
              </a:rPr>
              <a:t>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179512" y="493594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返回方式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下条指令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当前指令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结束进程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重</a:t>
            </a:r>
            <a:r>
              <a:rPr lang="zh-CN" altLang="en-US" b="1" dirty="0">
                <a:latin typeface="宋体" panose="02010600030101010101" pitchFamily="2" charset="-122"/>
              </a:rPr>
              <a:t>启</a:t>
            </a:r>
            <a:r>
              <a:rPr lang="zh-CN" altLang="en-US" b="1" dirty="0" smtClean="0">
                <a:latin typeface="宋体" panose="02010600030101010101" pitchFamily="2" charset="-122"/>
              </a:rPr>
              <a:t>机器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返回实现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响应时保存断点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返回地址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，返回指令恢复断点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79388" y="2226930"/>
            <a:ext cx="878522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203848" y="2658978"/>
            <a:ext cx="496855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Event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</a:rPr>
              <a:t>种值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获取事件类型方法不同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72402" y="2924944"/>
            <a:ext cx="432046" cy="504054"/>
            <a:chOff x="7308307" y="2049818"/>
            <a:chExt cx="432046" cy="50405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7380312" y="2553872"/>
              <a:ext cx="36004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rot="16200000" flipV="1">
              <a:off x="7272303" y="2085822"/>
              <a:ext cx="504054" cy="432046"/>
            </a:xfrm>
            <a:prstGeom prst="bentConnector3">
              <a:avLst>
                <a:gd name="adj1" fmla="val 99706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、多重中断的组织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*单重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多重中断方式的表示：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6" name="Text Box 24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四、多重中断及中断屏蔽的组织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15616" y="1844824"/>
            <a:ext cx="7632848" cy="432048"/>
            <a:chOff x="1115616" y="2132856"/>
            <a:chExt cx="7632848" cy="432048"/>
          </a:xfrm>
        </p:grpSpPr>
        <p:sp>
          <p:nvSpPr>
            <p:cNvPr id="20" name="Text Box 288"/>
            <p:cNvSpPr txBox="1">
              <a:spLocks noChangeArrowheads="1"/>
            </p:cNvSpPr>
            <p:nvPr/>
          </p:nvSpPr>
          <p:spPr bwMode="auto">
            <a:xfrm>
              <a:off x="8244408" y="2277567"/>
              <a:ext cx="504056" cy="28733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时间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93"/>
            <p:cNvSpPr txBox="1">
              <a:spLocks noChangeArrowheads="1"/>
            </p:cNvSpPr>
            <p:nvPr/>
          </p:nvSpPr>
          <p:spPr bwMode="auto">
            <a:xfrm>
              <a:off x="1187451" y="2140407"/>
              <a:ext cx="720725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Text Box 294"/>
            <p:cNvSpPr txBox="1">
              <a:spLocks noChangeArrowheads="1"/>
            </p:cNvSpPr>
            <p:nvPr/>
          </p:nvSpPr>
          <p:spPr bwMode="auto">
            <a:xfrm>
              <a:off x="3563888" y="2140407"/>
              <a:ext cx="2809925" cy="2797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或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295"/>
            <p:cNvSpPr txBox="1">
              <a:spLocks noChangeArrowheads="1"/>
            </p:cNvSpPr>
            <p:nvPr/>
          </p:nvSpPr>
          <p:spPr bwMode="auto">
            <a:xfrm>
              <a:off x="7381876" y="2140407"/>
              <a:ext cx="719138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299"/>
            <p:cNvSpPr txBox="1">
              <a:spLocks noChangeArrowheads="1"/>
            </p:cNvSpPr>
            <p:nvPr/>
          </p:nvSpPr>
          <p:spPr bwMode="auto">
            <a:xfrm>
              <a:off x="1908176" y="2140407"/>
              <a:ext cx="1655712" cy="27978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←0</a:t>
              </a:r>
            </a:p>
          </p:txBody>
        </p:sp>
        <p:sp>
          <p:nvSpPr>
            <p:cNvPr id="32" name="Text Box 300"/>
            <p:cNvSpPr txBox="1">
              <a:spLocks noChangeArrowheads="1"/>
            </p:cNvSpPr>
            <p:nvPr/>
          </p:nvSpPr>
          <p:spPr bwMode="auto">
            <a:xfrm>
              <a:off x="6373813" y="2140407"/>
              <a:ext cx="1008063" cy="27978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IF←x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15616" y="2420888"/>
              <a:ext cx="7128792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907704" y="2132856"/>
              <a:ext cx="47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563888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372200" y="2132856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380311" y="2132856"/>
              <a:ext cx="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Text Box 233"/>
          <p:cNvSpPr txBox="1">
            <a:spLocks noChangeArrowheads="1"/>
          </p:cNvSpPr>
          <p:nvPr/>
        </p:nvSpPr>
        <p:spPr bwMode="auto">
          <a:xfrm>
            <a:off x="4427860" y="1354305"/>
            <a:ext cx="2304379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79263" y="2132856"/>
            <a:ext cx="669858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新请求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检测的组织：</a:t>
            </a:r>
            <a:r>
              <a:rPr lang="zh-CN" altLang="en-US" b="1" dirty="0">
                <a:latin typeface="宋体" panose="02010600030101010101" pitchFamily="2" charset="-122"/>
              </a:rPr>
              <a:t>以中断控制器</a:t>
            </a:r>
            <a:r>
              <a:rPr lang="en-US" altLang="zh-CN" b="1" dirty="0">
                <a:latin typeface="宋体" panose="02010600030101010101" pitchFamily="2" charset="-122"/>
              </a:rPr>
              <a:t>(IC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为例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中断请求的状态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新请求的产生条件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检测机构的组成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9" name="Text Box 221"/>
          <p:cNvSpPr txBox="1">
            <a:spLocks noChangeArrowheads="1"/>
          </p:cNvSpPr>
          <p:nvPr/>
        </p:nvSpPr>
        <p:spPr bwMode="auto">
          <a:xfrm>
            <a:off x="3491879" y="2586970"/>
            <a:ext cx="547273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正在</a:t>
            </a:r>
            <a:r>
              <a:rPr lang="zh-CN" altLang="en-US" b="1" dirty="0">
                <a:latin typeface="宋体" panose="02010600030101010101" pitchFamily="2" charset="-122"/>
              </a:rPr>
              <a:t>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(IS)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、尚未服务</a:t>
            </a:r>
            <a:r>
              <a:rPr lang="en-US" altLang="zh-CN" b="1" dirty="0" smtClean="0">
                <a:latin typeface="宋体" panose="02010600030101010101" pitchFamily="2" charset="-122"/>
              </a:rPr>
              <a:t>(IR)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←互斥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0" name="Text Box 221"/>
          <p:cNvSpPr txBox="1">
            <a:spLocks noChangeArrowheads="1"/>
          </p:cNvSpPr>
          <p:nvPr/>
        </p:nvSpPr>
        <p:spPr bwMode="auto">
          <a:xfrm>
            <a:off x="3851671" y="3038189"/>
            <a:ext cx="5040809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IR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b="1" dirty="0" smtClean="0">
                <a:latin typeface="宋体" panose="02010600030101010101" pitchFamily="2" charset="-122"/>
              </a:rPr>
              <a:t>max(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IS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j</a:t>
            </a:r>
            <a:r>
              <a:rPr lang="zh-CN" altLang="en-US" b="1" dirty="0" smtClean="0"/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4" name="Text Box 221"/>
          <p:cNvSpPr txBox="1">
            <a:spLocks noChangeArrowheads="1"/>
          </p:cNvSpPr>
          <p:nvPr/>
        </p:nvSpPr>
        <p:spPr bwMode="auto">
          <a:xfrm>
            <a:off x="3491880" y="3501008"/>
            <a:ext cx="5472732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增设</a:t>
            </a:r>
            <a:r>
              <a:rPr lang="en-US" altLang="zh-CN" b="1" dirty="0" smtClean="0">
                <a:latin typeface="宋体" panose="02010600030101010101" pitchFamily="2" charset="-122"/>
              </a:rPr>
              <a:t>ISR</a:t>
            </a:r>
            <a:r>
              <a:rPr lang="zh-CN" altLang="en-US" b="1" dirty="0" smtClean="0">
                <a:latin typeface="宋体" panose="02010600030101010101" pitchFamily="2" charset="-122"/>
              </a:rPr>
              <a:t>、排队器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分类排队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15616" y="3925549"/>
            <a:ext cx="7704856" cy="1874491"/>
            <a:chOff x="1115616" y="4002781"/>
            <a:chExt cx="7704856" cy="1874491"/>
          </a:xfrm>
        </p:grpSpPr>
        <p:sp>
          <p:nvSpPr>
            <p:cNvPr id="56" name="Rectangle 351"/>
            <p:cNvSpPr>
              <a:spLocks noChangeArrowheads="1"/>
            </p:cNvSpPr>
            <p:nvPr/>
          </p:nvSpPr>
          <p:spPr bwMode="auto">
            <a:xfrm>
              <a:off x="1336476" y="4146797"/>
              <a:ext cx="1146821" cy="9383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51"/>
            <p:cNvSpPr>
              <a:spLocks noChangeArrowheads="1"/>
            </p:cNvSpPr>
            <p:nvPr/>
          </p:nvSpPr>
          <p:spPr bwMode="auto">
            <a:xfrm>
              <a:off x="2051721" y="4146797"/>
              <a:ext cx="4680519" cy="17270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351"/>
            <p:cNvSpPr>
              <a:spLocks noChangeArrowheads="1"/>
            </p:cNvSpPr>
            <p:nvPr/>
          </p:nvSpPr>
          <p:spPr bwMode="auto">
            <a:xfrm>
              <a:off x="6732239" y="4146797"/>
              <a:ext cx="1860922" cy="172704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351"/>
            <p:cNvSpPr>
              <a:spLocks noChangeArrowheads="1"/>
            </p:cNvSpPr>
            <p:nvPr/>
          </p:nvSpPr>
          <p:spPr bwMode="auto">
            <a:xfrm>
              <a:off x="1336476" y="5085183"/>
              <a:ext cx="1146820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95"/>
            <p:cNvSpPr txBox="1">
              <a:spLocks noChangeArrowheads="1"/>
            </p:cNvSpPr>
            <p:nvPr/>
          </p:nvSpPr>
          <p:spPr bwMode="auto">
            <a:xfrm>
              <a:off x="3890663" y="4293295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5796136" y="5013175"/>
              <a:ext cx="792088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8028384" y="4653135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IRR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6876256" y="4797150"/>
              <a:ext cx="432047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028384" y="4146797"/>
              <a:ext cx="360040" cy="50710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复位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8" name="Text Box 183"/>
            <p:cNvSpPr txBox="1">
              <a:spLocks noChangeArrowheads="1"/>
            </p:cNvSpPr>
            <p:nvPr/>
          </p:nvSpPr>
          <p:spPr bwMode="auto">
            <a:xfrm>
              <a:off x="1484994" y="4434829"/>
              <a:ext cx="998303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类型号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4643487" y="5085183"/>
              <a:ext cx="792609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比较器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732239" y="4146797"/>
              <a:ext cx="1" cy="1730475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6587928" y="5157190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 flipV="1">
              <a:off x="6587928" y="5445223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6948264" y="5013175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236296" y="5013175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 rot="16200000">
              <a:off x="7209027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6804248" y="4365102"/>
              <a:ext cx="360040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64" idx="0"/>
            </p:cNvCxnSpPr>
            <p:nvPr/>
          </p:nvCxnSpPr>
          <p:spPr bwMode="auto">
            <a:xfrm flipV="1">
              <a:off x="7092280" y="4581128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876256" y="4581128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7017767" y="4002781"/>
              <a:ext cx="2506" cy="3623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 rot="16200000">
              <a:off x="6767288" y="5209115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H="1">
              <a:off x="5436096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4283968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130"/>
            <p:cNvCxnSpPr>
              <a:stCxn id="69" idx="0"/>
            </p:cNvCxnSpPr>
            <p:nvPr/>
          </p:nvCxnSpPr>
          <p:spPr bwMode="auto">
            <a:xfrm rot="5400000" flipH="1" flipV="1">
              <a:off x="5778005" y="3986930"/>
              <a:ext cx="360040" cy="1836466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651524" y="4288502"/>
              <a:ext cx="596" cy="10127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185471" y="4288502"/>
              <a:ext cx="5842913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1403176" y="4212703"/>
              <a:ext cx="6625208" cy="610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185471" y="4288502"/>
              <a:ext cx="1" cy="14925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4288502"/>
              <a:ext cx="0" cy="14632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94" name="直接箭头连接符 93"/>
            <p:cNvCxnSpPr>
              <a:stCxn id="68" idx="1"/>
            </p:cNvCxnSpPr>
            <p:nvPr/>
          </p:nvCxnSpPr>
          <p:spPr bwMode="auto">
            <a:xfrm flipH="1" flipV="1">
              <a:off x="1403176" y="4722860"/>
              <a:ext cx="8181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1403176" y="4212703"/>
              <a:ext cx="0" cy="3684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907232" y="5586734"/>
              <a:ext cx="720080" cy="25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115616" y="5301207"/>
              <a:ext cx="20540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1917514" y="5803389"/>
              <a:ext cx="6396247" cy="187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103"/>
            <p:cNvCxnSpPr>
              <a:stCxn id="63" idx="2"/>
            </p:cNvCxnSpPr>
            <p:nvPr/>
          </p:nvCxnSpPr>
          <p:spPr bwMode="auto">
            <a:xfrm>
              <a:off x="8313762" y="5661248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1115616" y="5519626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1115616" y="5735650"/>
              <a:ext cx="21602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2843807" y="4212703"/>
              <a:ext cx="1" cy="22060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004917" y="4146797"/>
              <a:ext cx="0" cy="720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004917" y="4005064"/>
              <a:ext cx="0" cy="14173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8593162" y="5157192"/>
              <a:ext cx="22731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8574674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8593162" y="5445223"/>
              <a:ext cx="22731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336476" y="5085183"/>
              <a:ext cx="1146821" cy="1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296" y="5085183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18" name="Rectangle 351"/>
            <p:cNvSpPr>
              <a:spLocks noChangeArrowheads="1"/>
            </p:cNvSpPr>
            <p:nvPr/>
          </p:nvSpPr>
          <p:spPr bwMode="auto">
            <a:xfrm>
              <a:off x="1331640" y="4146797"/>
              <a:ext cx="7267499" cy="172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>
              <a:off x="1959654" y="5337211"/>
              <a:ext cx="451634" cy="247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复位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Text Box 183"/>
            <p:cNvSpPr txBox="1">
              <a:spLocks noChangeArrowheads="1"/>
            </p:cNvSpPr>
            <p:nvPr/>
          </p:nvSpPr>
          <p:spPr bwMode="auto">
            <a:xfrm>
              <a:off x="1331640" y="5164094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906687" y="4571227"/>
            <a:ext cx="6121697" cy="1084797"/>
            <a:chOff x="1906687" y="4660379"/>
            <a:chExt cx="6121697" cy="1084797"/>
          </a:xfrm>
        </p:grpSpPr>
        <p:cxnSp>
          <p:nvCxnSpPr>
            <p:cNvPr id="168" name="直接箭头连接符 167"/>
            <p:cNvCxnSpPr/>
            <p:nvPr/>
          </p:nvCxnSpPr>
          <p:spPr bwMode="auto">
            <a:xfrm>
              <a:off x="1906687" y="5741620"/>
              <a:ext cx="5760329" cy="35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7524328" y="4660379"/>
              <a:ext cx="285377" cy="100811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7812360" y="5164435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7812361" y="5452465"/>
              <a:ext cx="21602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 rot="16200000">
              <a:off x="7785091" y="5209174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>
              <a:off x="7667016" y="5668491"/>
              <a:ext cx="1328" cy="7668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Text Box 223"/>
          <p:cNvSpPr txBox="1">
            <a:spLocks noChangeArrowheads="1"/>
          </p:cNvSpPr>
          <p:nvPr/>
        </p:nvSpPr>
        <p:spPr bwMode="auto">
          <a:xfrm>
            <a:off x="179388" y="5826829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保存部件的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dirty="0" smtClean="0">
                <a:solidFill>
                  <a:srgbClr val="990099"/>
                </a:solidFill>
              </a:rPr>
              <a:t>寄存器</a:t>
            </a:r>
            <a:r>
              <a:rPr lang="zh-CN" altLang="en-US" b="1" dirty="0">
                <a:solidFill>
                  <a:srgbClr val="990099"/>
                </a:solidFill>
              </a:rPr>
              <a:t>栈</a:t>
            </a:r>
            <a:r>
              <a:rPr lang="zh-CN" altLang="en-US" b="1" dirty="0" smtClean="0"/>
              <a:t>代替</a:t>
            </a:r>
            <a:r>
              <a:rPr lang="zh-CN" altLang="en-US" b="1" u="sng" dirty="0" smtClean="0"/>
              <a:t>后援寄存器</a:t>
            </a:r>
            <a:r>
              <a:rPr lang="zh-CN" altLang="en-US" b="1" u="sng" dirty="0"/>
              <a:t>堆</a:t>
            </a:r>
          </a:p>
        </p:txBody>
      </p:sp>
      <p:sp>
        <p:nvSpPr>
          <p:cNvPr id="2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7524328" y="5079958"/>
            <a:ext cx="504057" cy="288034"/>
            <a:chOff x="7524328" y="5157190"/>
            <a:chExt cx="504057" cy="288034"/>
          </a:xfrm>
        </p:grpSpPr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7524328" y="5157190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H="1" flipV="1">
              <a:off x="7524328" y="5445222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7784" y="4356072"/>
            <a:ext cx="1656184" cy="1227944"/>
            <a:chOff x="2627784" y="2708920"/>
            <a:chExt cx="1656184" cy="1227944"/>
          </a:xfrm>
        </p:grpSpPr>
        <p:cxnSp>
          <p:nvCxnSpPr>
            <p:cNvPr id="101" name="直接箭头连接符 100"/>
            <p:cNvCxnSpPr/>
            <p:nvPr/>
          </p:nvCxnSpPr>
          <p:spPr bwMode="auto">
            <a:xfrm>
              <a:off x="3204320" y="3576823"/>
              <a:ext cx="107964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Text Box 195"/>
            <p:cNvSpPr txBox="1">
              <a:spLocks noChangeArrowheads="1"/>
            </p:cNvSpPr>
            <p:nvPr/>
          </p:nvSpPr>
          <p:spPr bwMode="auto">
            <a:xfrm>
              <a:off x="2627784" y="2928752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正在服务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3059832" y="2712728"/>
              <a:ext cx="0" cy="21679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2843808" y="2708920"/>
              <a:ext cx="0" cy="21983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组合 120"/>
          <p:cNvGrpSpPr/>
          <p:nvPr/>
        </p:nvGrpSpPr>
        <p:grpSpPr>
          <a:xfrm>
            <a:off x="2627312" y="4358131"/>
            <a:ext cx="872828" cy="1223490"/>
            <a:chOff x="2627312" y="4435363"/>
            <a:chExt cx="872828" cy="1223490"/>
          </a:xfrm>
        </p:grpSpPr>
        <p:sp>
          <p:nvSpPr>
            <p:cNvPr id="122" name="Text Box 195"/>
            <p:cNvSpPr txBox="1">
              <a:spLocks noChangeArrowheads="1"/>
            </p:cNvSpPr>
            <p:nvPr/>
          </p:nvSpPr>
          <p:spPr bwMode="auto">
            <a:xfrm>
              <a:off x="2627312" y="4720466"/>
              <a:ext cx="576536" cy="938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中断服务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ISR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 flipV="1">
              <a:off x="3203848" y="5169759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3203848" y="5440545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07"/>
            <p:cNvSpPr txBox="1">
              <a:spLocks noChangeArrowheads="1"/>
            </p:cNvSpPr>
            <p:nvPr/>
          </p:nvSpPr>
          <p:spPr bwMode="auto">
            <a:xfrm rot="16200000">
              <a:off x="3166887" y="5203766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6" name="Text Box 116"/>
            <p:cNvSpPr txBox="1">
              <a:spLocks noChangeArrowheads="1"/>
            </p:cNvSpPr>
            <p:nvPr/>
          </p:nvSpPr>
          <p:spPr bwMode="auto">
            <a:xfrm>
              <a:off x="2627313" y="4435363"/>
              <a:ext cx="576536" cy="28510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置位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7" name="Text Box 100"/>
          <p:cNvSpPr txBox="1">
            <a:spLocks noChangeArrowheads="1"/>
          </p:cNvSpPr>
          <p:nvPr/>
        </p:nvSpPr>
        <p:spPr bwMode="auto">
          <a:xfrm>
            <a:off x="3500140" y="4941030"/>
            <a:ext cx="783828" cy="576065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排队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器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B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8" name="AutoShape 4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9" grpId="0"/>
      <p:bldP spid="50" grpId="0"/>
      <p:bldP spid="54" grpId="0"/>
      <p:bldP spid="211" grpId="0"/>
      <p:bldP spid="1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22621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、中断屏蔽的组织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*术语：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指请求</a:t>
            </a:r>
            <a:r>
              <a:rPr lang="zh-CN" altLang="en-US" b="1" dirty="0">
                <a:latin typeface="宋体" panose="02010600030101010101" pitchFamily="2" charset="-122"/>
              </a:rPr>
              <a:t>的响应优先级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响应优先级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排队次序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排队器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</a:rPr>
              <a:t>编码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marL="990600" indent="-990600" algn="l">
              <a:lnSpc>
                <a:spcPct val="10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               (IRR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处理优先级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完成次序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(ISR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9" name="Text Box 136"/>
          <p:cNvSpPr txBox="1">
            <a:spLocks noChangeArrowheads="1"/>
          </p:cNvSpPr>
          <p:nvPr/>
        </p:nvSpPr>
        <p:spPr bwMode="auto">
          <a:xfrm>
            <a:off x="179389" y="3334926"/>
            <a:ext cx="7740984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的组织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中断屏蔽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b="1" dirty="0" smtClean="0">
                <a:latin typeface="宋体" panose="02010600030101010101" pitchFamily="2" charset="-122"/>
              </a:rPr>
              <a:t>其指定请求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            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内容称为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屏蔽字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中断处理</a:t>
            </a:r>
            <a:r>
              <a:rPr lang="zh-CN" altLang="en-US" b="1" dirty="0">
                <a:latin typeface="宋体" panose="02010600030101010101" pitchFamily="2" charset="-122"/>
              </a:rPr>
              <a:t>程序可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b="1" dirty="0">
                <a:latin typeface="宋体" panose="02010600030101010101" pitchFamily="2" charset="-122"/>
              </a:rPr>
              <a:t>屏蔽字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写中断屏蔽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0770" y="3481224"/>
            <a:ext cx="1941710" cy="1149846"/>
            <a:chOff x="6156176" y="1916832"/>
            <a:chExt cx="1941710" cy="1149846"/>
          </a:xfrm>
        </p:grpSpPr>
        <p:sp>
          <p:nvSpPr>
            <p:cNvPr id="81" name="Rectangle 374"/>
            <p:cNvSpPr>
              <a:spLocks noChangeArrowheads="1"/>
            </p:cNvSpPr>
            <p:nvPr/>
          </p:nvSpPr>
          <p:spPr bwMode="auto">
            <a:xfrm>
              <a:off x="6369694" y="1916832"/>
              <a:ext cx="1512168" cy="10778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75"/>
            <p:cNvSpPr txBox="1">
              <a:spLocks noChangeArrowheads="1"/>
            </p:cNvSpPr>
            <p:nvPr/>
          </p:nvSpPr>
          <p:spPr bwMode="auto">
            <a:xfrm>
              <a:off x="6513710" y="1988841"/>
              <a:ext cx="213171" cy="22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" name="Text Box 376"/>
            <p:cNvSpPr txBox="1">
              <a:spLocks noChangeArrowheads="1"/>
            </p:cNvSpPr>
            <p:nvPr/>
          </p:nvSpPr>
          <p:spPr bwMode="auto">
            <a:xfrm>
              <a:off x="6513710" y="2348880"/>
              <a:ext cx="213171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4" name="Text Box 377"/>
            <p:cNvSpPr txBox="1">
              <a:spLocks noChangeArrowheads="1"/>
            </p:cNvSpPr>
            <p:nvPr/>
          </p:nvSpPr>
          <p:spPr bwMode="auto">
            <a:xfrm>
              <a:off x="6442718" y="2636912"/>
              <a:ext cx="1367136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中断屏蔽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17766" y="2492896"/>
              <a:ext cx="0" cy="1440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6156176" y="2094756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6119215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6156176" y="2454794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>
              <a:off x="6732240" y="2060848"/>
              <a:ext cx="136564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H="1" flipV="1">
              <a:off x="6729734" y="2420887"/>
              <a:ext cx="136815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 rot="16200000">
              <a:off x="7808896" y="2133814"/>
              <a:ext cx="359449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H="1">
              <a:off x="6729734" y="2132856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H="1" flipV="1">
              <a:off x="6729734" y="2492895"/>
              <a:ext cx="28803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665838" y="2132854"/>
              <a:ext cx="0" cy="5040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Text Box 107"/>
            <p:cNvSpPr txBox="1">
              <a:spLocks noChangeArrowheads="1"/>
            </p:cNvSpPr>
            <p:nvPr/>
          </p:nvSpPr>
          <p:spPr bwMode="auto">
            <a:xfrm rot="16200000">
              <a:off x="7127327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7161782" y="2423393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 flipH="1">
              <a:off x="7161781" y="2922664"/>
              <a:ext cx="1" cy="14401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Text Box 362"/>
          <p:cNvSpPr txBox="1">
            <a:spLocks noChangeArrowheads="1"/>
          </p:cNvSpPr>
          <p:nvPr/>
        </p:nvSpPr>
        <p:spPr bwMode="auto">
          <a:xfrm>
            <a:off x="179389" y="5733256"/>
            <a:ext cx="475265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15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  <p:sp>
        <p:nvSpPr>
          <p:cNvPr id="2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*中断屏蔽的目标：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请求的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处理优先级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←增加灵活性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默认：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处理优先级＝响应优先级</a:t>
            </a:r>
            <a:endParaRPr lang="en-US" altLang="zh-CN" sz="2000" b="1" dirty="0" smtClean="0">
              <a:latin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707905" y="2962255"/>
            <a:ext cx="1152127" cy="95101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9" name="AutoShape 18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00096" y="1412776"/>
            <a:ext cx="683118" cy="576064"/>
            <a:chOff x="8100096" y="1412776"/>
            <a:chExt cx="683118" cy="576064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8100096" y="1463735"/>
              <a:ext cx="108308" cy="453097"/>
            </a:xfrm>
            <a:prstGeom prst="rightBrac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5"/>
            <p:cNvSpPr txBox="1">
              <a:spLocks noChangeArrowheads="1"/>
            </p:cNvSpPr>
            <p:nvPr/>
          </p:nvSpPr>
          <p:spPr bwMode="auto">
            <a:xfrm>
              <a:off x="8261869" y="1412776"/>
              <a:ext cx="521345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硬件决定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4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、外设与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主机的联系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908720"/>
            <a:ext cx="8812213" cy="262103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常为总线方式，需通过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I/O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连接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    </a:t>
            </a:r>
            <a:r>
              <a:rPr lang="zh-CN" altLang="en-US" sz="1800" dirty="0" smtClean="0">
                <a:latin typeface="+mn-ea"/>
                <a:ea typeface="+mn-ea"/>
              </a:rPr>
              <a:t>├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←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+mn-ea"/>
                <a:ea typeface="+mn-ea"/>
              </a:rPr>
              <a:t>解决</a:t>
            </a:r>
            <a:r>
              <a:rPr lang="zh-CN" altLang="en-US" sz="1800" b="1" dirty="0" smtClean="0"/>
              <a:t>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差异</a:t>
            </a:r>
            <a:endParaRPr lang="en-US" altLang="zh-CN" sz="1800" b="1" dirty="0" smtClean="0">
              <a:solidFill>
                <a:srgbClr val="990099"/>
              </a:solidFill>
            </a:endParaRPr>
          </a:p>
          <a:p>
            <a:pPr algn="l">
              <a:lnSpc>
                <a:spcPct val="114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sz="1800" b="1" dirty="0" smtClean="0"/>
              <a:t>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状态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命令</a:t>
            </a:r>
            <a:endParaRPr lang="en-US" altLang="zh-CN" sz="1800" b="1" dirty="0" smtClean="0"/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传送过程：</a:t>
            </a:r>
            <a:endParaRPr lang="zh-CN" altLang="en-US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9512" y="4366669"/>
            <a:ext cx="8812213" cy="172662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接口的地址组织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指令中设备码的组织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接口配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b="1" dirty="0" smtClean="0">
                <a:latin typeface="宋体" panose="02010600030101010101" pitchFamily="2" charset="-122"/>
              </a:rPr>
              <a:t>地址，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接口配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b="1" dirty="0" smtClean="0">
                <a:latin typeface="宋体" panose="02010600030101010101" pitchFamily="2" charset="-122"/>
              </a:rPr>
              <a:t>操作码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 (I/O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→易扩展</a:t>
            </a:r>
            <a:endParaRPr lang="en-US" altLang="zh-CN" sz="18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7704" y="6093891"/>
            <a:ext cx="5976664" cy="287437"/>
            <a:chOff x="1619672" y="6093296"/>
            <a:chExt cx="5976664" cy="287437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131840" y="6093395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19672" y="6093296"/>
              <a:ext cx="151308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指令格式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212928" y="6093395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端口地址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5651451" y="6093395"/>
              <a:ext cx="19448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信息内容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24063" y="2959784"/>
            <a:ext cx="6840550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主机→接口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总线操作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实现，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需区别于访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存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寄存器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暂存信息，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接口→外设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通信操作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8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71600" y="1916832"/>
            <a:ext cx="4896296" cy="1008112"/>
            <a:chOff x="539800" y="2348880"/>
            <a:chExt cx="4896296" cy="1008112"/>
          </a:xfrm>
        </p:grpSpPr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2411760" y="2348880"/>
              <a:ext cx="3024336" cy="6456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539800" y="2348880"/>
              <a:ext cx="17279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11808" y="2636019"/>
              <a:ext cx="648072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1983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563888" y="2420888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3" name="直接连接符 52"/>
            <p:cNvCxnSpPr>
              <a:stCxn id="44" idx="0"/>
            </p:cNvCxnSpPr>
            <p:nvPr/>
          </p:nvCxnSpPr>
          <p:spPr bwMode="auto">
            <a:xfrm flipV="1">
              <a:off x="935844" y="2422302"/>
              <a:ext cx="0" cy="21371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stCxn id="45" idx="0"/>
            </p:cNvCxnSpPr>
            <p:nvPr/>
          </p:nvCxnSpPr>
          <p:spPr bwMode="auto">
            <a:xfrm flipV="1">
              <a:off x="1835572" y="2422302"/>
              <a:ext cx="0" cy="21371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11808" y="2420888"/>
              <a:ext cx="475210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连接符 55"/>
            <p:cNvCxnSpPr>
              <a:endCxn id="46" idx="0"/>
            </p:cNvCxnSpPr>
            <p:nvPr/>
          </p:nvCxnSpPr>
          <p:spPr bwMode="auto">
            <a:xfrm>
              <a:off x="3023828" y="2441189"/>
              <a:ext cx="0" cy="1957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直接连接符 56"/>
            <p:cNvCxnSpPr>
              <a:endCxn id="51" idx="0"/>
            </p:cNvCxnSpPr>
            <p:nvPr/>
          </p:nvCxnSpPr>
          <p:spPr bwMode="auto">
            <a:xfrm>
              <a:off x="4787937" y="2420888"/>
              <a:ext cx="0" cy="218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直接连接符 57"/>
            <p:cNvCxnSpPr>
              <a:stCxn id="46" idx="2"/>
              <a:endCxn id="5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>
              <a:stCxn id="51" idx="2"/>
              <a:endCxn id="5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主机</a:t>
              </a:r>
              <a:endParaRPr lang="zh-CN" altLang="en-US" sz="1800" b="1" dirty="0"/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4585618" y="3894440"/>
            <a:ext cx="371746" cy="191082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arrow" w="med" len="med"/>
            <a:tailEnd type="arrow"/>
          </a:ln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5004048" y="2485852"/>
            <a:ext cx="1728192" cy="104390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bldLvl="0"/>
      <p:bldP spid="25" grpId="0" bldLvl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§7.6 DMA</a:t>
            </a:r>
            <a:r>
              <a:rPr lang="zh-CN" altLang="en-US" sz="32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8" y="980728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 smtClean="0">
                <a:latin typeface="宋体" panose="02010600030101010101" pitchFamily="2" charset="-122"/>
              </a:rPr>
              <a:t>间、传送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批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次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331640" y="1484784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查询接口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 smtClean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179512" y="2362417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不占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，传送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个数据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总线周期</a:t>
            </a:r>
          </a:p>
        </p:txBody>
      </p:sp>
      <p:sp>
        <p:nvSpPr>
          <p:cNvPr id="11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59"/>
          <p:cNvSpPr txBox="1">
            <a:spLocks noChangeArrowheads="1"/>
          </p:cNvSpPr>
          <p:nvPr/>
        </p:nvSpPr>
        <p:spPr bwMode="auto">
          <a:xfrm>
            <a:off x="179388" y="2852936"/>
            <a:ext cx="8785225" cy="21882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工作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设置传送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字数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批量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、主存</a:t>
            </a:r>
            <a:r>
              <a:rPr lang="zh-CN" altLang="en-US" sz="2000" b="1" dirty="0">
                <a:latin typeface="宋体" panose="02010600030101010101" pitchFamily="2" charset="-122"/>
              </a:rPr>
              <a:t>首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址、启动设备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②数据传送时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平时为从设备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22" name="Text Box 127"/>
          <p:cNvSpPr txBox="1">
            <a:spLocks noChangeArrowheads="1"/>
          </p:cNvSpPr>
          <p:nvPr/>
        </p:nvSpPr>
        <p:spPr bwMode="auto">
          <a:xfrm>
            <a:off x="179388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传送过程中的</a:t>
            </a:r>
            <a:r>
              <a:rPr lang="en-US" altLang="zh-CN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工作效率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优化：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正常执行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存储系统</a:t>
            </a:r>
            <a:r>
              <a:rPr lang="zh-CN" altLang="en-US" b="1" dirty="0" smtClean="0">
                <a:latin typeface="宋体" panose="02010600030101010101" pitchFamily="2" charset="-122"/>
              </a:rPr>
              <a:t>采用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层次结构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如增设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Cache)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可以访问主存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在传送间隙</a:t>
            </a:r>
            <a:r>
              <a:rPr lang="zh-CN" altLang="en-US" b="1" dirty="0" smtClean="0">
                <a:latin typeface="宋体" panose="02010600030101010101" pitchFamily="2" charset="-122"/>
              </a:rPr>
              <a:t>让出总线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1" grpId="0" autoUpdateAnimBg="0"/>
      <p:bldP spid="120" grpId="0"/>
      <p:bldP spid="1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80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*I/O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传送控制流程：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传送准备、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结束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由软件实现，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 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数据传送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由硬件实现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475656" y="1339875"/>
            <a:ext cx="6033938" cy="2377157"/>
            <a:chOff x="1331516" y="3356992"/>
            <a:chExt cx="6033938" cy="2377157"/>
          </a:xfrm>
        </p:grpSpPr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1881783" y="3499867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1368029" y="3715767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84" name="Rectangle 64"/>
            <p:cNvSpPr>
              <a:spLocks noChangeArrowheads="1"/>
            </p:cNvSpPr>
            <p:nvPr/>
          </p:nvSpPr>
          <p:spPr bwMode="auto">
            <a:xfrm>
              <a:off x="2915840" y="3572892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4931917" y="4004692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66"/>
            <p:cNvSpPr>
              <a:spLocks noChangeArrowheads="1"/>
            </p:cNvSpPr>
            <p:nvPr/>
          </p:nvSpPr>
          <p:spPr bwMode="auto">
            <a:xfrm>
              <a:off x="3274616" y="3572892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7"/>
            <p:cNvSpPr>
              <a:spLocks noChangeArrowheads="1"/>
            </p:cNvSpPr>
            <p:nvPr/>
          </p:nvSpPr>
          <p:spPr bwMode="auto">
            <a:xfrm>
              <a:off x="5694288" y="3572892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5148064" y="4004692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4716016" y="3644330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V="1">
              <a:off x="5465763" y="3644330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4"/>
            <p:cNvSpPr>
              <a:spLocks noChangeShapeType="1"/>
            </p:cNvSpPr>
            <p:nvPr/>
          </p:nvSpPr>
          <p:spPr bwMode="auto">
            <a:xfrm>
              <a:off x="6876256" y="3644330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5"/>
            <p:cNvSpPr>
              <a:spLocks noChangeShapeType="1"/>
            </p:cNvSpPr>
            <p:nvPr/>
          </p:nvSpPr>
          <p:spPr bwMode="auto">
            <a:xfrm>
              <a:off x="5693965" y="3644329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331516" y="5085184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5220072" y="5228656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>
              <a:off x="3346054" y="3717355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88"/>
            <p:cNvSpPr txBox="1">
              <a:spLocks noChangeArrowheads="1"/>
            </p:cNvSpPr>
            <p:nvPr/>
          </p:nvSpPr>
          <p:spPr bwMode="auto">
            <a:xfrm>
              <a:off x="4932040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5220072" y="4149155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347641" y="5228656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3058716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传送需求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4677916" y="3715767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94"/>
            <p:cNvSpPr txBox="1">
              <a:spLocks noChangeArrowheads="1"/>
            </p:cNvSpPr>
            <p:nvPr/>
          </p:nvSpPr>
          <p:spPr bwMode="auto">
            <a:xfrm>
              <a:off x="4394076" y="4220592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V="1">
              <a:off x="6829648" y="3715767"/>
              <a:ext cx="0" cy="15128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96"/>
            <p:cNvSpPr txBox="1">
              <a:spLocks noChangeArrowheads="1"/>
            </p:cNvSpPr>
            <p:nvPr/>
          </p:nvSpPr>
          <p:spPr bwMode="auto">
            <a:xfrm>
              <a:off x="6541616" y="4219005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</a:p>
          </p:txBody>
        </p:sp>
        <p:sp>
          <p:nvSpPr>
            <p:cNvPr id="104" name="Text Box 100"/>
            <p:cNvSpPr txBox="1">
              <a:spLocks noChangeArrowheads="1"/>
            </p:cNvSpPr>
            <p:nvPr/>
          </p:nvSpPr>
          <p:spPr bwMode="auto">
            <a:xfrm>
              <a:off x="4787453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5364088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106" name="Text Box 102"/>
            <p:cNvSpPr txBox="1">
              <a:spLocks noChangeArrowheads="1"/>
            </p:cNvSpPr>
            <p:nvPr/>
          </p:nvSpPr>
          <p:spPr bwMode="auto">
            <a:xfrm>
              <a:off x="6947693" y="3356992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7" name="左大括号 106"/>
            <p:cNvSpPr/>
            <p:nvPr/>
          </p:nvSpPr>
          <p:spPr bwMode="auto">
            <a:xfrm>
              <a:off x="1811313" y="3644330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3346053" y="5300885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 flipV="1">
              <a:off x="5220072" y="5299968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7092280" y="4005064"/>
              <a:ext cx="273174" cy="1425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 flipV="1">
              <a:off x="7092280" y="4075337"/>
              <a:ext cx="273174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66"/>
            <p:cNvSpPr>
              <a:spLocks noChangeArrowheads="1"/>
            </p:cNvSpPr>
            <p:nvPr/>
          </p:nvSpPr>
          <p:spPr bwMode="auto">
            <a:xfrm>
              <a:off x="3419425" y="3573016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71"/>
            <p:cNvSpPr>
              <a:spLocks noChangeShapeType="1"/>
            </p:cNvSpPr>
            <p:nvPr/>
          </p:nvSpPr>
          <p:spPr bwMode="auto">
            <a:xfrm>
              <a:off x="2915841" y="3644329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>
              <a:off x="3498454" y="3717032"/>
              <a:ext cx="1588" cy="15113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491880" y="4221088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5290046" y="4005064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3"/>
            <p:cNvSpPr>
              <a:spLocks noChangeShapeType="1"/>
            </p:cNvSpPr>
            <p:nvPr/>
          </p:nvSpPr>
          <p:spPr bwMode="auto">
            <a:xfrm flipV="1">
              <a:off x="4931917" y="4075337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88"/>
            <p:cNvSpPr txBox="1">
              <a:spLocks noChangeArrowheads="1"/>
            </p:cNvSpPr>
            <p:nvPr/>
          </p:nvSpPr>
          <p:spPr bwMode="auto">
            <a:xfrm>
              <a:off x="5364088" y="4218930"/>
              <a:ext cx="288925" cy="9366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启动设备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9" name="Line 89"/>
            <p:cNvSpPr>
              <a:spLocks noChangeShapeType="1"/>
            </p:cNvSpPr>
            <p:nvPr/>
          </p:nvSpPr>
          <p:spPr bwMode="auto">
            <a:xfrm>
              <a:off x="5364088" y="4149080"/>
              <a:ext cx="0" cy="10795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1331640" y="5445224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3347864" y="5588794"/>
              <a:ext cx="3528392" cy="144462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3851920" y="5373118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4572000" y="5373216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85"/>
            <p:cNvSpPr txBox="1">
              <a:spLocks noChangeArrowheads="1"/>
            </p:cNvSpPr>
            <p:nvPr/>
          </p:nvSpPr>
          <p:spPr bwMode="auto">
            <a:xfrm>
              <a:off x="4081587" y="5445224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6012160" y="5373216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87"/>
            <p:cNvSpPr>
              <a:spLocks noChangeShapeType="1"/>
            </p:cNvSpPr>
            <p:nvPr/>
          </p:nvSpPr>
          <p:spPr bwMode="auto">
            <a:xfrm>
              <a:off x="6732240" y="5373314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6241827" y="5445322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8" name="Text Box 127"/>
          <p:cNvSpPr txBox="1">
            <a:spLocks noChangeArrowheads="1"/>
          </p:cNvSpPr>
          <p:nvPr/>
        </p:nvSpPr>
        <p:spPr bwMode="auto">
          <a:xfrm>
            <a:off x="179388" y="385251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以存储器为中心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的硬件结构机理：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1.3.2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小节问题的解答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数据处理</a:t>
            </a:r>
            <a:r>
              <a:rPr lang="zh-CN" altLang="en-US" b="1" dirty="0">
                <a:latin typeface="宋体" panose="02010600030101010101" pitchFamily="2" charset="-122"/>
              </a:rPr>
              <a:t>与数据传送</a:t>
            </a:r>
            <a:r>
              <a:rPr lang="en-US" altLang="zh-CN" b="1" dirty="0">
                <a:latin typeface="宋体" panose="02010600030101010101" pitchFamily="2" charset="-122"/>
              </a:rPr>
              <a:t>(I/O)</a:t>
            </a:r>
            <a:r>
              <a:rPr lang="zh-CN" altLang="en-US" b="1" dirty="0">
                <a:latin typeface="宋体" panose="02010600030101010101" pitchFamily="2" charset="-122"/>
              </a:rPr>
              <a:t>并行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9" name="Text Box 127"/>
          <p:cNvSpPr txBox="1">
            <a:spLocks noChangeArrowheads="1"/>
          </p:cNvSpPr>
          <p:nvPr/>
        </p:nvSpPr>
        <p:spPr bwMode="auto">
          <a:xfrm>
            <a:off x="179512" y="478107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机制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①数据</a:t>
            </a:r>
            <a:r>
              <a:rPr lang="zh-CN" altLang="en-US" b="1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无需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接口可为主设备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   ②传送期间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可正常执行程序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存储系统为层次结构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13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79388" y="4968692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控制简单，传输效率高，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低；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     适于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</a:rPr>
              <a:t>≈主存速度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r>
              <a:rPr lang="zh-CN" altLang="en-US" b="1" dirty="0" smtClean="0">
                <a:latin typeface="宋体" panose="02010600030101010101" pitchFamily="2" charset="-122"/>
              </a:rPr>
              <a:t>的方法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从设备→主设备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8" y="141441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首个数据</a:t>
            </a:r>
            <a:r>
              <a:rPr lang="zh-CN" altLang="en-US" b="1" dirty="0" smtClean="0">
                <a:latin typeface="宋体" panose="02010600030101010101" pitchFamily="2" charset="-122"/>
              </a:rPr>
              <a:t>准备传送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 smtClean="0">
                <a:latin typeface="宋体" panose="02010600030101010101" pitchFamily="2" charset="-122"/>
              </a:rPr>
              <a:t>总线使用权；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所有数据</a:t>
            </a:r>
            <a:r>
              <a:rPr lang="zh-CN" altLang="en-US" b="1" dirty="0" smtClean="0">
                <a:latin typeface="宋体" panose="02010600030101010101" pitchFamily="2" charset="-122"/>
              </a:rPr>
              <a:t>传送结束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的传送方式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r>
                <a:rPr lang="zh-CN" altLang="en-US" sz="1800" b="1" dirty="0" smtClean="0">
                  <a:latin typeface="+mn-ea"/>
                  <a:ea typeface="+mn-ea"/>
                </a:rPr>
                <a:t>接口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720" grpId="0"/>
      <p:bldP spid="1885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353" name="Group 329"/>
          <p:cNvGrpSpPr/>
          <p:nvPr/>
        </p:nvGrpSpPr>
        <p:grpSpPr bwMode="auto">
          <a:xfrm>
            <a:off x="5148266" y="2637929"/>
            <a:ext cx="1727201" cy="655637"/>
            <a:chOff x="3243" y="1435"/>
            <a:chExt cx="1088" cy="413"/>
          </a:xfrm>
        </p:grpSpPr>
        <p:sp>
          <p:nvSpPr>
            <p:cNvPr id="385276" name="Oval 252"/>
            <p:cNvSpPr>
              <a:spLocks noChangeArrowheads="1"/>
            </p:cNvSpPr>
            <p:nvPr/>
          </p:nvSpPr>
          <p:spPr bwMode="auto">
            <a:xfrm>
              <a:off x="3243" y="1435"/>
              <a:ext cx="114" cy="40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352" name="Oval 328"/>
            <p:cNvSpPr>
              <a:spLocks noChangeArrowheads="1"/>
            </p:cNvSpPr>
            <p:nvPr/>
          </p:nvSpPr>
          <p:spPr bwMode="auto">
            <a:xfrm>
              <a:off x="4240" y="1435"/>
              <a:ext cx="91" cy="41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FF3399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接口在外设</a:t>
            </a:r>
            <a:r>
              <a:rPr lang="zh-CN" altLang="en-US" b="1" dirty="0">
                <a:latin typeface="宋体" panose="02010600030101010101" pitchFamily="2" charset="-122"/>
              </a:rPr>
              <a:t>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</a:t>
            </a:r>
            <a:r>
              <a:rPr lang="zh-CN" altLang="en-US" b="1" dirty="0" smtClean="0">
                <a:latin typeface="宋体" panose="02010600030101010101" pitchFamily="2" charset="-122"/>
              </a:rPr>
              <a:t>使用权；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在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外设准备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请求的优先级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应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请求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总线使用权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或工作紊乱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79388" y="4582413"/>
            <a:ext cx="878522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传输</a:t>
            </a:r>
            <a:r>
              <a:rPr lang="zh-CN" altLang="en-US" b="1" dirty="0">
                <a:latin typeface="宋体" panose="02010600030101010101" pitchFamily="2" charset="-122"/>
              </a:rPr>
              <a:t>效率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，控制略复杂；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适用于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速度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＜主存速度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等待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6803231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、分时交替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 总线使用权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定时地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轮流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接口使用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79388" y="3277433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无需请求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响应，</a:t>
            </a:r>
            <a:r>
              <a:rPr lang="zh-CN" altLang="en-US" b="1" dirty="0">
                <a:latin typeface="宋体" panose="02010600030101010101" pitchFamily="2" charset="-122"/>
              </a:rPr>
              <a:t>传输</a:t>
            </a:r>
            <a:r>
              <a:rPr lang="zh-CN" altLang="en-US" b="1" dirty="0" smtClean="0">
                <a:latin typeface="宋体" panose="02010600030101010101" pitchFamily="2" charset="-122"/>
              </a:rPr>
              <a:t>效率、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工作效率均高；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适于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×2</a:t>
            </a:r>
            <a:r>
              <a:rPr lang="zh-CN" altLang="en-US" b="1" dirty="0" smtClean="0">
                <a:latin typeface="宋体" panose="02010600030101010101" pitchFamily="2" charset="-122"/>
              </a:rPr>
              <a:t>的场合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3" name="Text Box 175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接口怎知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应采用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的传送方式？   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传送准备时通知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23462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传送方式的常见选择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接口常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            I/O</a:t>
            </a:r>
            <a:r>
              <a:rPr lang="zh-CN" altLang="en-US" b="1" dirty="0" smtClean="0">
                <a:latin typeface="宋体" panose="02010600030101010101" pitchFamily="2" charset="-122"/>
              </a:rPr>
              <a:t>时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适当</a:t>
            </a:r>
            <a:r>
              <a:rPr lang="zh-CN" altLang="en-US" b="1" dirty="0" smtClean="0">
                <a:latin typeface="宋体" panose="02010600030101010101" pitchFamily="2" charset="-122"/>
              </a:rPr>
              <a:t>的传送方式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40768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传送</a:t>
              </a:r>
              <a:endParaRPr lang="zh-CN" altLang="en-US" sz="1800" b="1" dirty="0"/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 smtClean="0"/>
                <a:t>访存</a:t>
              </a:r>
              <a:endParaRPr lang="zh-CN" altLang="en-US" sz="1800" b="1" dirty="0"/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 flipH="1">
            <a:off x="4572000" y="5157192"/>
            <a:ext cx="1152128" cy="21602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3" grpId="0"/>
      <p:bldP spid="3862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4283818" y="2852936"/>
            <a:ext cx="1585913" cy="865188"/>
            <a:chOff x="4283818" y="2852936"/>
            <a:chExt cx="1585913" cy="865188"/>
          </a:xfrm>
        </p:grpSpPr>
        <p:sp>
          <p:nvSpPr>
            <p:cNvPr id="177" name="Rectangle 333"/>
            <p:cNvSpPr>
              <a:spLocks noChangeArrowheads="1"/>
            </p:cNvSpPr>
            <p:nvPr/>
          </p:nvSpPr>
          <p:spPr bwMode="auto">
            <a:xfrm>
              <a:off x="4283818" y="3143449"/>
              <a:ext cx="1585913" cy="5746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48"/>
            <p:cNvSpPr>
              <a:spLocks noChangeShapeType="1"/>
            </p:cNvSpPr>
            <p:nvPr/>
          </p:nvSpPr>
          <p:spPr bwMode="auto">
            <a:xfrm flipV="1">
              <a:off x="4355255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349"/>
            <p:cNvSpPr>
              <a:spLocks noChangeShapeType="1"/>
            </p:cNvSpPr>
            <p:nvPr/>
          </p:nvSpPr>
          <p:spPr bwMode="auto">
            <a:xfrm flipH="1" flipV="1">
              <a:off x="4428280" y="2852936"/>
              <a:ext cx="0" cy="4349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350"/>
            <p:cNvSpPr txBox="1">
              <a:spLocks noChangeArrowheads="1"/>
            </p:cNvSpPr>
            <p:nvPr/>
          </p:nvSpPr>
          <p:spPr bwMode="auto">
            <a:xfrm>
              <a:off x="4428280" y="2854524"/>
              <a:ext cx="1223963" cy="2905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81" name="Line 354"/>
            <p:cNvSpPr>
              <a:spLocks noChangeShapeType="1"/>
            </p:cNvSpPr>
            <p:nvPr/>
          </p:nvSpPr>
          <p:spPr bwMode="auto">
            <a:xfrm flipH="1">
              <a:off x="5795118" y="2852936"/>
              <a:ext cx="1588" cy="4349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55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819356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的功能与结构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179388" y="908720"/>
            <a:ext cx="88193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接口功能：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①</a:t>
            </a:r>
            <a:r>
              <a:rPr lang="en-US" altLang="zh-CN" b="1" spc="-100" dirty="0">
                <a:latin typeface="宋体" panose="02010600030101010101" pitchFamily="2" charset="-122"/>
              </a:rPr>
              <a:t>DMA</a:t>
            </a:r>
            <a:r>
              <a:rPr lang="zh-CN" altLang="en-US" b="1" spc="-100" dirty="0">
                <a:latin typeface="宋体" panose="02010600030101010101" pitchFamily="2" charset="-122"/>
              </a:rPr>
              <a:t>传送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控制部件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总线请求、总线传输、批量管理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②设备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接口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常规功能、结束时产生请求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1836107"/>
            <a:ext cx="5760788" cy="44781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接口基本结构：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中断式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DMA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07904" y="5683314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 smtClean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 smtClean="0">
                <a:latin typeface="宋体" panose="02010600030101010101" pitchFamily="2" charset="-122"/>
              </a:rPr>
              <a:t>DMA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 smtClean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 smtClean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" name="Group 355"/>
          <p:cNvGrpSpPr/>
          <p:nvPr/>
        </p:nvGrpSpPr>
        <p:grpSpPr bwMode="auto">
          <a:xfrm>
            <a:off x="1547564" y="2852936"/>
            <a:ext cx="7200900" cy="2738438"/>
            <a:chOff x="748" y="844"/>
            <a:chExt cx="4536" cy="1725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2018" y="1027"/>
              <a:ext cx="2994" cy="1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4015" y="1616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4015" y="1118"/>
              <a:ext cx="906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4331" y="2342"/>
              <a:ext cx="9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4740" y="2024"/>
              <a:ext cx="1" cy="13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4015" y="1389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4015" y="1843"/>
              <a:ext cx="90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4422" y="2160"/>
              <a:ext cx="499" cy="31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4921" y="1480"/>
              <a:ext cx="182" cy="1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4921" y="1707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4921" y="1934"/>
              <a:ext cx="18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5103" y="1389"/>
              <a:ext cx="181" cy="6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外  设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4331" y="2024"/>
              <a:ext cx="0" cy="3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2925" y="1118"/>
              <a:ext cx="862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3878" y="1209"/>
              <a:ext cx="0" cy="725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3878" y="1934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3878" y="1707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3878" y="1480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3878" y="1208"/>
              <a:ext cx="137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2109" y="1118"/>
              <a:ext cx="680" cy="181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4331" y="1798"/>
              <a:ext cx="0" cy="4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4513" y="845"/>
              <a:ext cx="0" cy="27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3424" y="845"/>
              <a:ext cx="0" cy="27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2336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2381" y="845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4649" y="2477"/>
              <a:ext cx="0" cy="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839" y="2569"/>
              <a:ext cx="38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839" y="2305"/>
              <a:ext cx="0" cy="2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839" y="2305"/>
              <a:ext cx="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840" y="2160"/>
              <a:ext cx="317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748" y="845"/>
              <a:ext cx="428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124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1292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1338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138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1474" y="845"/>
              <a:ext cx="0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1566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748" y="1072"/>
              <a:ext cx="318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930" y="845"/>
              <a:ext cx="1" cy="227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020" y="845"/>
              <a:ext cx="0" cy="227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840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794" y="845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1655" y="844"/>
              <a:ext cx="681" cy="18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1202" y="1072"/>
              <a:ext cx="408" cy="145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916090" y="4691837"/>
            <a:ext cx="4319590" cy="827106"/>
            <a:chOff x="2555976" y="4402094"/>
            <a:chExt cx="4319590" cy="827106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H="1" flipV="1">
              <a:off x="3852192" y="4402094"/>
              <a:ext cx="7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38" y="4402094"/>
              <a:ext cx="79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39222" y="1340768"/>
            <a:ext cx="1965574" cy="864096"/>
            <a:chOff x="6639222" y="1340768"/>
            <a:chExt cx="1965574" cy="864096"/>
          </a:xfrm>
        </p:grpSpPr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6639222" y="1916832"/>
              <a:ext cx="1053426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循环方式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H="1">
              <a:off x="7453064" y="1340768"/>
              <a:ext cx="287339" cy="58361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 flipH="1" flipV="1">
              <a:off x="6876905" y="1340768"/>
              <a:ext cx="176978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174" name="Text Box 95"/>
            <p:cNvSpPr txBox="1">
              <a:spLocks noChangeArrowheads="1"/>
            </p:cNvSpPr>
            <p:nvPr/>
          </p:nvSpPr>
          <p:spPr bwMode="auto">
            <a:xfrm>
              <a:off x="7839054" y="1916832"/>
              <a:ext cx="765742" cy="28803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部件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?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H="1">
              <a:off x="8172202" y="1340768"/>
              <a:ext cx="1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82" name="Group 445"/>
          <p:cNvGrpSpPr/>
          <p:nvPr/>
        </p:nvGrpSpPr>
        <p:grpSpPr bwMode="auto">
          <a:xfrm>
            <a:off x="3780580" y="3575249"/>
            <a:ext cx="2735263" cy="1009651"/>
            <a:chOff x="1974" y="2115"/>
            <a:chExt cx="1723" cy="636"/>
          </a:xfrm>
        </p:grpSpPr>
        <p:sp>
          <p:nvSpPr>
            <p:cNvPr id="183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8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132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的传送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设硬盘适配器中存放磁道及扇区的</a:t>
            </a:r>
            <a:r>
              <a:rPr lang="zh-CN" altLang="en-US" b="1" dirty="0" smtClean="0">
                <a:latin typeface="宋体" panose="02010600030101010101" pitchFamily="2" charset="-122"/>
              </a:rPr>
              <a:t>端口为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8" y="908720"/>
            <a:ext cx="7416948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*启动外设：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971600" y="1844824"/>
            <a:ext cx="741707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9" name="Text Box 393"/>
          <p:cNvSpPr txBox="1">
            <a:spLocks noChangeArrowheads="1"/>
          </p:cNvSpPr>
          <p:nvPr/>
        </p:nvSpPr>
        <p:spPr bwMode="auto">
          <a:xfrm>
            <a:off x="2195736" y="2730986"/>
            <a:ext cx="579683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发送操作命令及参数    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与外设特性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1835200" y="5085184"/>
            <a:ext cx="3312864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←b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←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写主存、</a:t>
            </a:r>
            <a:r>
              <a:rPr lang="zh-CN" altLang="en-US" sz="2000" b="1" dirty="0">
                <a:latin typeface="宋体" panose="02010600030101010101" pitchFamily="2" charset="-122"/>
              </a:rPr>
              <a:t>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5436742" y="5085184"/>
            <a:ext cx="3095698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RegT←x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RegF←y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RegC←</a:t>
            </a:r>
            <a:r>
              <a:rPr lang="en-US" altLang="zh-CN" sz="2000" b="1" dirty="0" err="1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6299771" y="4149896"/>
            <a:ext cx="1800225" cy="863600"/>
            <a:chOff x="3560" y="2069"/>
            <a:chExt cx="1134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扇区</a:t>
              </a:r>
              <a:endPara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134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04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74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457" y="3789040"/>
            <a:ext cx="7633023" cy="1226047"/>
            <a:chOff x="755650" y="3789040"/>
            <a:chExt cx="763302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63302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668344" y="4149899"/>
              <a:ext cx="720329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028384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55453" y="3862065"/>
            <a:ext cx="1152451" cy="432296"/>
            <a:chOff x="2051646" y="3862065"/>
            <a:chExt cx="1152451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2916064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707904" y="3861048"/>
            <a:ext cx="935930" cy="430906"/>
            <a:chOff x="3204097" y="3861048"/>
            <a:chExt cx="935930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3204097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488" grpId="0"/>
      <p:bldP spid="388489" grpId="0"/>
      <p:bldP spid="388552" grpId="0"/>
      <p:bldP spid="3885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845889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57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数据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一个字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次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直至</a:t>
            </a:r>
            <a:r>
              <a:rPr lang="zh-CN" altLang="en-US" b="1" dirty="0" smtClean="0">
                <a:latin typeface="宋体" panose="02010600030101010101" pitchFamily="2" charset="-122"/>
              </a:rPr>
              <a:t>传送完毕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061789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493589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059831" y="1268760"/>
            <a:ext cx="597666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申请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时机与</a:t>
            </a:r>
            <a:r>
              <a:rPr lang="zh-CN" altLang="en-US" b="1" spc="-100" dirty="0">
                <a:latin typeface="宋体" panose="02010600030101010101" pitchFamily="2" charset="-122"/>
              </a:rPr>
              <a:t>传送方式有关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以周期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挪用方式为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845889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493590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①就绪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845889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845889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123727" y="2730986"/>
            <a:ext cx="68408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操作命令与</a:t>
            </a:r>
            <a:r>
              <a:rPr lang="zh-CN" altLang="en-US" b="1" dirty="0">
                <a:latin typeface="宋体" panose="02010600030101010101" pitchFamily="2" charset="-122"/>
              </a:rPr>
              <a:t>传送方向有关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以外设→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285307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MEMW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285307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501207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501207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845889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123728" y="4294720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⑥</a:t>
            </a:r>
            <a:r>
              <a:rPr lang="en-US" altLang="zh-CN" b="1" dirty="0" smtClean="0">
                <a:latin typeface="宋体" panose="02010600030101010101" pitchFamily="2" charset="-122"/>
              </a:rPr>
              <a:t>MAC</a:t>
            </a:r>
            <a:r>
              <a:rPr lang="en-US" altLang="zh-CN" b="1" dirty="0">
                <a:latin typeface="宋体" panose="02010600030101010101" pitchFamily="2" charset="-122"/>
              </a:rPr>
              <a:t>←(MAC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⑦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开始下一字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并</a:t>
            </a:r>
            <a:r>
              <a:rPr lang="zh-CN" altLang="en-US" b="1" dirty="0" smtClean="0">
                <a:latin typeface="宋体" panose="02010600030101010101" pitchFamily="2" charset="-122"/>
              </a:rPr>
              <a:t>转入①；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已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传送完毕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284984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502025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⑦启动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063377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↑</a:t>
              </a:r>
            </a:p>
          </p:txBody>
        </p: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中断请求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，完成结束</a:t>
            </a:r>
            <a:r>
              <a:rPr lang="zh-CN" altLang="en-US" b="1" spc="-100" dirty="0">
                <a:latin typeface="宋体" panose="02010600030101010101" pitchFamily="2" charset="-122"/>
              </a:rPr>
              <a:t>处理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工作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如数据校验、开始</a:t>
            </a:r>
            <a:r>
              <a:rPr lang="zh-CN" altLang="en-US" sz="1800" b="1" spc="-100" dirty="0" smtClean="0">
                <a:latin typeface="宋体" panose="02010600030101010101" pitchFamily="2" charset="-122"/>
              </a:rPr>
              <a:t>下次</a:t>
            </a:r>
            <a:r>
              <a:rPr lang="en-US" altLang="zh-CN" sz="1800" b="1" spc="-100" dirty="0" smtClean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390260" grpId="0"/>
      <p:bldP spid="75" grpId="0" animBg="1"/>
      <p:bldP spid="75" grpId="2" animBg="1"/>
      <p:bldP spid="8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352549"/>
            <a:ext cx="8785225" cy="24430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主频＝</a:t>
            </a:r>
            <a:r>
              <a:rPr lang="en-US" altLang="zh-CN" sz="2200" b="1" dirty="0">
                <a:latin typeface="宋体" panose="02010600030101010101" pitchFamily="2" charset="-122"/>
              </a:rPr>
              <a:t>500MHz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CPI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5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dirty="0" err="1" smtClean="0">
                <a:latin typeface="宋体" panose="02010600030101010101" pitchFamily="2" charset="-122"/>
              </a:rPr>
              <a:t>DBus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32bit</a:t>
            </a:r>
            <a:r>
              <a:rPr lang="zh-CN" altLang="en-US" sz="2200" b="1" dirty="0">
                <a:latin typeface="宋体" panose="02010600030101010101" pitchFamily="2" charset="-122"/>
              </a:rPr>
              <a:t>，若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外设数据</a:t>
            </a:r>
            <a:r>
              <a:rPr lang="zh-CN" altLang="en-US" sz="2200" b="1" dirty="0">
                <a:latin typeface="宋体" panose="02010600030101010101" pitchFamily="2" charset="-122"/>
              </a:rPr>
              <a:t>缓冲器大小为</a:t>
            </a:r>
            <a:r>
              <a:rPr lang="en-US" altLang="zh-CN" sz="2200" b="1" dirty="0">
                <a:latin typeface="宋体" panose="02010600030101010101" pitchFamily="2" charset="-122"/>
              </a:rPr>
              <a:t>4B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，数据</a:t>
            </a:r>
            <a:r>
              <a:rPr lang="zh-CN" altLang="en-US" sz="2200" b="1" dirty="0">
                <a:latin typeface="宋体" panose="02010600030101010101" pitchFamily="2" charset="-122"/>
              </a:rPr>
              <a:t>传输率＝</a:t>
            </a:r>
            <a:r>
              <a:rPr lang="en-US" altLang="zh-CN" sz="2200" b="1" dirty="0">
                <a:latin typeface="宋体" panose="02010600030101010101" pitchFamily="2" charset="-122"/>
              </a:rPr>
              <a:t>0.5MB/s</a:t>
            </a:r>
            <a:r>
              <a:rPr lang="zh-CN" altLang="en-US" sz="2200" b="1" dirty="0">
                <a:latin typeface="宋体" panose="02010600030101010101" pitchFamily="2" charset="-122"/>
              </a:rPr>
              <a:t>，中断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程序＝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18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(1)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sz="2200" b="1" dirty="0">
                <a:latin typeface="宋体" panose="02010600030101010101" pitchFamily="2" charset="-122"/>
              </a:rPr>
              <a:t>方式下，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用于该外设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(2)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200" b="1" dirty="0">
                <a:latin typeface="宋体" panose="02010600030101010101" pitchFamily="2" charset="-122"/>
              </a:rPr>
              <a:t>外设数据传输率提高到</a:t>
            </a:r>
            <a:r>
              <a:rPr lang="en-US" altLang="zh-CN" sz="2200" b="1" dirty="0">
                <a:latin typeface="宋体" panose="02010600030101010101" pitchFamily="2" charset="-122"/>
              </a:rPr>
              <a:t>5MB/s</a:t>
            </a:r>
            <a:r>
              <a:rPr lang="zh-CN" altLang="en-US" sz="2200" b="1" dirty="0">
                <a:latin typeface="宋体" panose="02010600030101010101" pitchFamily="2" charset="-122"/>
              </a:rPr>
              <a:t>，改用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方式，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sz="2200" b="1" dirty="0">
                <a:latin typeface="宋体" panose="02010600030101010101" pitchFamily="2" charset="-122"/>
              </a:rPr>
              <a:t>500T</a:t>
            </a:r>
            <a:r>
              <a:rPr lang="en-US" altLang="zh-CN" sz="2200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、块大小＝</a:t>
            </a:r>
            <a:r>
              <a:rPr lang="en-US" altLang="zh-CN" sz="2200" b="1" dirty="0">
                <a:latin typeface="宋体" panose="02010600030101010101" pitchFamily="2" charset="-122"/>
              </a:rPr>
              <a:t>5000B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用于</a:t>
            </a:r>
            <a:r>
              <a:rPr lang="zh-CN" altLang="en-US" sz="2200" b="1" dirty="0">
                <a:latin typeface="宋体" panose="02010600030101010101" pitchFamily="2" charset="-122"/>
              </a:rPr>
              <a:t>该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时间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？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2697450"/>
            <a:ext cx="727293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—(1)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INT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       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39527" y="3091026"/>
            <a:ext cx="75250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(2</a:t>
            </a:r>
            <a:r>
              <a:rPr lang="en-US" altLang="zh-CN" b="1" dirty="0" smtClean="0">
                <a:latin typeface="+mn-lt"/>
              </a:rPr>
              <a:t>+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18)</a:t>
            </a:r>
            <a:r>
              <a:rPr lang="en-US" altLang="zh-CN" sz="2200" b="1" dirty="0" smtClean="0">
                <a:latin typeface="+mn-ea"/>
                <a:ea typeface="+mn-ea"/>
              </a:rPr>
              <a:t>*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5*/(500*10</a:t>
            </a:r>
            <a:r>
              <a:rPr lang="en-US" altLang="zh-CN" sz="2200" b="1" baseline="30000" dirty="0" smtClean="0">
                <a:latin typeface="宋体" panose="02010600030101010101" pitchFamily="2" charset="-122"/>
              </a:rPr>
              <a:t>6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0.2</a:t>
            </a:r>
            <a:r>
              <a:rPr lang="en-US" altLang="zh-CN" sz="2200" dirty="0" smtClean="0">
                <a:latin typeface="+mn-lt"/>
              </a:rPr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0.2/8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2.5%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154416" y="4412259"/>
            <a:ext cx="358775" cy="28733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3718323"/>
            <a:ext cx="4175275" cy="1394246"/>
            <a:chOff x="396925" y="2898155"/>
            <a:chExt cx="4175275" cy="1394246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411761" y="2898155"/>
              <a:ext cx="1584176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中断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其它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2411760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响应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55976" y="3717032"/>
            <a:ext cx="4680520" cy="1369443"/>
            <a:chOff x="2123728" y="4579838"/>
            <a:chExt cx="4680520" cy="1369443"/>
          </a:xfrm>
        </p:grpSpPr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3851921" y="4581426"/>
              <a:ext cx="108012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851921" y="5084663"/>
              <a:ext cx="1080119" cy="2873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其它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程序</a:t>
              </a: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2123728" y="4581426"/>
              <a:ext cx="936104" cy="2619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2195736" y="5085878"/>
              <a:ext cx="793527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V="1">
              <a:off x="306070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93204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44"/>
            <p:cNvSpPr txBox="1">
              <a:spLocks noChangeArrowheads="1"/>
            </p:cNvSpPr>
            <p:nvPr/>
          </p:nvSpPr>
          <p:spPr bwMode="auto">
            <a:xfrm>
              <a:off x="3060700" y="5084663"/>
              <a:ext cx="791419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2989263" y="5445026"/>
              <a:ext cx="3670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H="1">
              <a:off x="3850531" y="5445027"/>
              <a:ext cx="1389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8"/>
            <p:cNvSpPr>
              <a:spLocks noChangeShapeType="1"/>
            </p:cNvSpPr>
            <p:nvPr/>
          </p:nvSpPr>
          <p:spPr bwMode="auto">
            <a:xfrm>
              <a:off x="4932040" y="544502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 flipH="1">
              <a:off x="6513190" y="5445027"/>
              <a:ext cx="2704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499992" y="5661942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5436096" y="5445026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>
              <a:off x="5148063" y="5805264"/>
              <a:ext cx="1365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H="1">
              <a:off x="3852118" y="5805264"/>
              <a:ext cx="647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6012160" y="5588695"/>
              <a:ext cx="50103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 flipV="1">
              <a:off x="4932040" y="5588695"/>
              <a:ext cx="50514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57"/>
            <p:cNvSpPr txBox="1">
              <a:spLocks noChangeArrowheads="1"/>
            </p:cNvSpPr>
            <p:nvPr/>
          </p:nvSpPr>
          <p:spPr bwMode="auto">
            <a:xfrm>
              <a:off x="3060700" y="4579838"/>
              <a:ext cx="791419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 flipV="1">
              <a:off x="6516216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4932040" y="5084663"/>
              <a:ext cx="79208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6516216" y="4581426"/>
              <a:ext cx="288032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收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5723532" y="5085184"/>
              <a:ext cx="792684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179389" y="5150280"/>
            <a:ext cx="6552852" cy="871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(2)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T</a:t>
            </a:r>
            <a:r>
              <a:rPr lang="en-US" altLang="zh-CN" sz="2200" b="1" baseline="-18000" dirty="0" smtClean="0">
                <a:latin typeface="宋体" panose="02010600030101010101" pitchFamily="2" charset="-122"/>
              </a:rPr>
              <a:t>DMA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                   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475657" y="5539618"/>
            <a:ext cx="7560840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500×/(</a:t>
            </a:r>
            <a:r>
              <a:rPr lang="en-US" altLang="zh-CN" sz="2200" b="1" dirty="0">
                <a:latin typeface="宋体" panose="02010600030101010101" pitchFamily="2" charset="-122"/>
              </a:rPr>
              <a:t>500×10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1</a:t>
            </a:r>
            <a:r>
              <a:rPr lang="en-US" altLang="zh-CN" sz="2200" dirty="0" smtClean="0"/>
              <a:t>μs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/1ms=0.1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2627437" y="2697450"/>
            <a:ext cx="295267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1/(0.5MB/4B)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8</a:t>
            </a:r>
            <a:r>
              <a:rPr lang="en-US" altLang="zh-CN" sz="2200" dirty="0" smtClean="0"/>
              <a:t>μ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2051720" y="5157192"/>
            <a:ext cx="3088084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1/(5MB/5000B)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1ms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/>
      <p:bldP spid="81" grpId="0"/>
      <p:bldP spid="82" grpId="0"/>
      <p:bldP spid="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①</a:t>
            </a:r>
            <a:r>
              <a:rPr lang="zh-CN" altLang="en-US" b="1" dirty="0" smtClean="0">
                <a:latin typeface="宋体" panose="02010600030101010101" pitchFamily="2" charset="-122"/>
              </a:rPr>
              <a:t>与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的联络，都采用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②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过程，都由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软硬件</a:t>
            </a:r>
            <a:r>
              <a:rPr lang="zh-CN" altLang="en-US" b="1" u="sng" dirty="0">
                <a:latin typeface="宋体" panose="02010600030101010101" pitchFamily="2" charset="-122"/>
              </a:rPr>
              <a:t>共同</a:t>
            </a:r>
            <a:r>
              <a:rPr lang="zh-CN" altLang="en-US" b="1" dirty="0">
                <a:latin typeface="宋体" panose="02010600030101010101" pitchFamily="2" charset="-122"/>
              </a:rPr>
              <a:t>完成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82810"/>
              </p:ext>
            </p:extLst>
          </p:nvPr>
        </p:nvGraphicFramePr>
        <p:xfrm>
          <a:off x="1691680" y="2348880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/>
                <a:gridCol w="1919536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436097" y="5445224"/>
            <a:ext cx="2592287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62345"/>
              <a:gd name="adj6" fmla="val -33915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，通常</a:t>
            </a:r>
            <a:r>
              <a:rPr lang="zh-CN" altLang="en-US" sz="1800" b="1" dirty="0">
                <a:latin typeface="宋体" panose="02010600030101010101" pitchFamily="2" charset="-122"/>
              </a:rPr>
              <a:t>为总线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宽度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79512" y="2159912"/>
            <a:ext cx="424854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25105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 smtClean="0">
                <a:latin typeface="宋体" panose="02010600030101010101" pitchFamily="2" charset="-122"/>
              </a:rPr>
              <a:t>主存单元地址、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端口地址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268760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b="1" dirty="0" smtClean="0">
                <a:latin typeface="宋体" panose="02010600030101010101" pitchFamily="2" charset="-122"/>
              </a:rPr>
              <a:t>--</a:t>
            </a:r>
            <a:r>
              <a:rPr lang="zh-CN" altLang="en-US" b="1" dirty="0" smtClean="0">
                <a:latin typeface="宋体" panose="02010600030101010101" pitchFamily="2" charset="-122"/>
              </a:rPr>
              <a:t>存储器映像方式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端口共用一个地址空间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1880" y="2154922"/>
            <a:ext cx="532053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宋体" panose="02010600030101010101" pitchFamily="2" charset="-122"/>
              </a:rPr>
              <a:t>访存指令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(MEM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读及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MEM</a:t>
            </a:r>
            <a:r>
              <a:rPr lang="zh-CN" altLang="en-US" sz="2200" b="1" spc="-50" dirty="0" smtClean="0">
                <a:latin typeface="宋体" panose="02010600030101010101" pitchFamily="2" charset="-122"/>
              </a:rPr>
              <a:t>写</a:t>
            </a:r>
            <a:r>
              <a:rPr lang="en-US" altLang="zh-CN" sz="2200" b="1" spc="-50" dirty="0" smtClean="0">
                <a:latin typeface="宋体" panose="02010600030101010101" pitchFamily="2" charset="-122"/>
              </a:rPr>
              <a:t>)</a:t>
            </a:r>
            <a:endParaRPr lang="zh-CN" altLang="en-US" sz="3200" b="1" spc="-50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140968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主存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主存单元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端口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 smtClean="0">
                  <a:latin typeface="+mn-lt"/>
                </a:rPr>
                <a:t>N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686151"/>
            <a:ext cx="2951807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的寻址范围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4131568" y="2636912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访存控制信号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(MEMR#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及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2968896" y="5013176"/>
            <a:ext cx="5851576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MEMR#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MEMW#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、地址高位≠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547664" y="5511540"/>
            <a:ext cx="7273057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不增加机器指令及总线控制信号，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主存空间减小，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地址译码复杂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429000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956376" y="2989534"/>
            <a:ext cx="936104" cy="871514"/>
            <a:chOff x="7956376" y="2996952"/>
            <a:chExt cx="936104" cy="871514"/>
          </a:xfrm>
        </p:grpSpPr>
        <p:sp>
          <p:nvSpPr>
            <p:cNvPr id="37" name="线形标注 2 36"/>
            <p:cNvSpPr/>
            <p:nvPr/>
          </p:nvSpPr>
          <p:spPr bwMode="auto">
            <a:xfrm>
              <a:off x="8172400" y="2996952"/>
              <a:ext cx="720080" cy="289967"/>
            </a:xfrm>
            <a:prstGeom prst="borderCallout2">
              <a:avLst>
                <a:gd name="adj1" fmla="val 48951"/>
                <a:gd name="adj2" fmla="val -2110"/>
                <a:gd name="adj3" fmla="val 52136"/>
                <a:gd name="adj4" fmla="val -53489"/>
                <a:gd name="adj5" fmla="val 211461"/>
                <a:gd name="adj6" fmla="val -108162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log</a:t>
              </a:r>
              <a:r>
                <a:rPr lang="en-US" altLang="zh-CN" sz="1800" b="1" baseline="-24000" dirty="0" smtClean="0">
                  <a:latin typeface="+mn-ea"/>
                  <a:ea typeface="+mn-ea"/>
                </a:rPr>
                <a:t>2</a:t>
              </a:r>
              <a:r>
                <a:rPr lang="en-US" altLang="zh-CN" sz="1800" b="1" i="1" dirty="0" smtClean="0">
                  <a:latin typeface="+mn-lt"/>
                  <a:ea typeface="+mn-ea"/>
                </a:rPr>
                <a:t>N</a:t>
              </a:r>
              <a:endParaRPr lang="zh-CN" altLang="en-US" sz="1800" b="1" i="1" dirty="0">
                <a:latin typeface="+mn-lt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7956376" y="3497300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  <p:sp>
        <p:nvSpPr>
          <p:cNvPr id="39" name="线形标注 2 38"/>
          <p:cNvSpPr/>
          <p:nvPr/>
        </p:nvSpPr>
        <p:spPr bwMode="auto">
          <a:xfrm>
            <a:off x="7308304" y="2132856"/>
            <a:ext cx="1543034" cy="576064"/>
          </a:xfrm>
          <a:prstGeom prst="borderCallout2">
            <a:avLst>
              <a:gd name="adj1" fmla="val 48951"/>
              <a:gd name="adj2" fmla="val -94"/>
              <a:gd name="adj3" fmla="val 49088"/>
              <a:gd name="adj4" fmla="val -14158"/>
              <a:gd name="adj5" fmla="val 226896"/>
              <a:gd name="adj6" fmla="val -29589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lt"/>
                <a:ea typeface="+mn-ea"/>
              </a:rPr>
              <a:t>检查：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P253-13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lt"/>
                <a:ea typeface="+mn-ea"/>
              </a:rPr>
              <a:t>   #</a:t>
            </a:r>
            <a:r>
              <a:rPr lang="zh-CN" altLang="en-US" sz="1800" b="1" dirty="0" smtClean="0">
                <a:latin typeface="+mn-lt"/>
                <a:ea typeface="+mn-ea"/>
              </a:rPr>
              <a:t>什么意思？</a:t>
            </a:r>
            <a:endParaRPr lang="zh-CN" altLang="en-US" sz="1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7" grpId="0"/>
      <p:bldP spid="12" grpId="0"/>
      <p:bldP spid="32" grpId="0"/>
      <p:bldP spid="33" grpId="0"/>
      <p:bldP spid="34" grpId="0"/>
      <p:bldP spid="39" grpId="0" animBg="1"/>
      <p:bldP spid="3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8ECE-44AF-40F0-B69C-812902B36399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79388" y="973177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、通用型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b="1" dirty="0" smtClean="0">
                <a:latin typeface="宋体" panose="02010600030101010101" pitchFamily="2" charset="-122"/>
              </a:rPr>
              <a:t>只具有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latin typeface="宋体" panose="02010600030101010101" pitchFamily="2" charset="-122"/>
              </a:rPr>
              <a:t>传送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控制</a:t>
            </a:r>
            <a:r>
              <a:rPr lang="zh-CN" altLang="en-US" b="1" dirty="0" smtClean="0">
                <a:latin typeface="宋体" panose="02010600030101010101" pitchFamily="2" charset="-122"/>
              </a:rPr>
              <a:t>功能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←提高通用性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1308" name="Text Box 140"/>
          <p:cNvSpPr txBox="1">
            <a:spLocks noChangeArrowheads="1"/>
          </p:cNvSpPr>
          <p:nvPr/>
        </p:nvSpPr>
        <p:spPr bwMode="auto">
          <a:xfrm>
            <a:off x="179388" y="414389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过程的变化：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预 处 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进行</a:t>
            </a:r>
            <a:r>
              <a:rPr lang="zh-CN" altLang="en-US" b="1" dirty="0" smtClean="0">
                <a:latin typeface="宋体" panose="02010600030101010101" pitchFamily="2" charset="-122"/>
              </a:rPr>
              <a:t>操作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数据传送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接口发出</a:t>
            </a:r>
            <a:r>
              <a:rPr lang="en-US" altLang="zh-CN" b="1" dirty="0" smtClean="0">
                <a:latin typeface="宋体" panose="02010600030101010101" pitchFamily="2" charset="-122"/>
              </a:rPr>
              <a:t>MEM</a:t>
            </a:r>
            <a:r>
              <a:rPr lang="zh-CN" altLang="en-US" b="1" dirty="0" smtClean="0">
                <a:latin typeface="宋体" panose="02010600030101010101" pitchFamily="2" charset="-122"/>
              </a:rPr>
              <a:t>地址及命令、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DACK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结束时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提出</a:t>
            </a:r>
            <a:r>
              <a:rPr lang="zh-CN" altLang="en-US" b="1" dirty="0" smtClean="0">
                <a:latin typeface="宋体" panose="02010600030101010101" pitchFamily="2" charset="-122"/>
              </a:rPr>
              <a:t>中断请求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988840"/>
            <a:ext cx="7920880" cy="2096789"/>
            <a:chOff x="971600" y="1916832"/>
            <a:chExt cx="7920880" cy="2096789"/>
          </a:xfrm>
        </p:grpSpPr>
        <p:sp>
          <p:nvSpPr>
            <p:cNvPr id="76" name="Text Box 88"/>
            <p:cNvSpPr txBox="1">
              <a:spLocks noChangeArrowheads="1"/>
            </p:cNvSpPr>
            <p:nvPr/>
          </p:nvSpPr>
          <p:spPr bwMode="auto">
            <a:xfrm>
              <a:off x="3779516" y="1990055"/>
              <a:ext cx="1437779" cy="2508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#/MEMR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2915966" y="2278856"/>
              <a:ext cx="4320008" cy="1655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1043584" y="4006279"/>
              <a:ext cx="7128990" cy="7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V="1">
              <a:off x="971600" y="1916832"/>
              <a:ext cx="7920880" cy="121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 flipV="1">
              <a:off x="1692672" y="1918043"/>
              <a:ext cx="0" cy="3608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 flipV="1">
              <a:off x="1764110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V="1">
              <a:off x="1835547" y="1918044"/>
              <a:ext cx="0" cy="3608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 flipH="1" flipV="1">
              <a:off x="1908572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 flipV="1">
              <a:off x="2053035" y="1918045"/>
              <a:ext cx="3124" cy="360810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8"/>
            <p:cNvSpPr>
              <a:spLocks noChangeShapeType="1"/>
            </p:cNvSpPr>
            <p:nvPr/>
          </p:nvSpPr>
          <p:spPr bwMode="auto">
            <a:xfrm flipH="1">
              <a:off x="2197496" y="1918046"/>
              <a:ext cx="3125" cy="36081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973733" y="2278856"/>
              <a:ext cx="504627" cy="9346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261864" y="1918046"/>
              <a:ext cx="273" cy="36080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06525" y="1918043"/>
              <a:ext cx="0" cy="36081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1118121" y="1918047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1045369" y="1918047"/>
              <a:ext cx="744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1621235" y="2277268"/>
              <a:ext cx="646113" cy="16563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7740875" y="2205831"/>
              <a:ext cx="1151605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3" name="Text Box 106"/>
            <p:cNvSpPr txBox="1">
              <a:spLocks noChangeArrowheads="1"/>
            </p:cNvSpPr>
            <p:nvPr/>
          </p:nvSpPr>
          <p:spPr bwMode="auto">
            <a:xfrm>
              <a:off x="2268017" y="3358902"/>
              <a:ext cx="647700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268266" y="3718942"/>
              <a:ext cx="64745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H="1">
              <a:off x="2267347" y="3646239"/>
              <a:ext cx="79208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2268266" y="3718247"/>
              <a:ext cx="791168" cy="4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4716016" y="2924944"/>
              <a:ext cx="1043495" cy="5746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地址计数器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3706763" y="1916832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3777928" y="1916832"/>
              <a:ext cx="1588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 flipH="1">
              <a:off x="5362898" y="1918046"/>
              <a:ext cx="794" cy="50685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4"/>
            <p:cNvSpPr txBox="1">
              <a:spLocks noChangeArrowheads="1"/>
            </p:cNvSpPr>
            <p:nvPr/>
          </p:nvSpPr>
          <p:spPr bwMode="auto">
            <a:xfrm>
              <a:off x="579574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35558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060429" y="2422104"/>
              <a:ext cx="1150938" cy="3600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6298929" y="1918046"/>
              <a:ext cx="742" cy="50527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3491484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3564459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20"/>
            <p:cNvSpPr txBox="1">
              <a:spLocks noChangeArrowheads="1"/>
            </p:cNvSpPr>
            <p:nvPr/>
          </p:nvSpPr>
          <p:spPr bwMode="auto">
            <a:xfrm>
              <a:off x="2267348" y="1990055"/>
              <a:ext cx="1154113" cy="2524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IOW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#/IOR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#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 flipH="1" flipV="1">
              <a:off x="7092727" y="3212976"/>
              <a:ext cx="7176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2"/>
            <p:cNvSpPr txBox="1">
              <a:spLocks noChangeArrowheads="1"/>
            </p:cNvSpPr>
            <p:nvPr/>
          </p:nvSpPr>
          <p:spPr bwMode="auto">
            <a:xfrm>
              <a:off x="7235527" y="2924944"/>
              <a:ext cx="5048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EOP</a:t>
              </a:r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047120" y="2924944"/>
              <a:ext cx="1045608" cy="5746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字数计数器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H="1">
              <a:off x="4139552" y="3647032"/>
              <a:ext cx="381513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4139556" y="3718247"/>
              <a:ext cx="3887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27"/>
            <p:cNvSpPr txBox="1">
              <a:spLocks noChangeArrowheads="1"/>
            </p:cNvSpPr>
            <p:nvPr/>
          </p:nvSpPr>
          <p:spPr bwMode="auto">
            <a:xfrm>
              <a:off x="7236296" y="3434369"/>
              <a:ext cx="576263" cy="2111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14" name="Text Box 128"/>
            <p:cNvSpPr txBox="1">
              <a:spLocks noChangeArrowheads="1"/>
            </p:cNvSpPr>
            <p:nvPr/>
          </p:nvSpPr>
          <p:spPr bwMode="auto">
            <a:xfrm>
              <a:off x="7236296" y="3718247"/>
              <a:ext cx="576263" cy="21637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3059436" y="3358356"/>
              <a:ext cx="1080120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7956376" y="2853531"/>
              <a:ext cx="0" cy="7927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8026796" y="2855116"/>
              <a:ext cx="1588" cy="8638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V="1">
              <a:off x="7810373" y="2855118"/>
              <a:ext cx="2980" cy="3571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8172400" y="2855118"/>
              <a:ext cx="0" cy="115850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35"/>
            <p:cNvSpPr txBox="1">
              <a:spLocks noChangeArrowheads="1"/>
            </p:cNvSpPr>
            <p:nvPr/>
          </p:nvSpPr>
          <p:spPr bwMode="auto">
            <a:xfrm>
              <a:off x="8316416" y="3285331"/>
              <a:ext cx="576064" cy="64928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8460878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 flipV="1">
              <a:off x="8605341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8749803" y="2855118"/>
              <a:ext cx="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H="1">
              <a:off x="8316155" y="1918047"/>
              <a:ext cx="261" cy="28937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3"/>
            <p:cNvSpPr>
              <a:spLocks noChangeShapeType="1"/>
            </p:cNvSpPr>
            <p:nvPr/>
          </p:nvSpPr>
          <p:spPr bwMode="auto">
            <a:xfrm>
              <a:off x="8530852" y="1916832"/>
              <a:ext cx="1588" cy="290586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 flipH="1">
              <a:off x="8101409" y="1916832"/>
              <a:ext cx="2061" cy="2905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 flipH="1">
              <a:off x="8028384" y="1918047"/>
              <a:ext cx="1487" cy="2893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10"/>
            <p:cNvSpPr txBox="1">
              <a:spLocks noChangeArrowheads="1"/>
            </p:cNvSpPr>
            <p:nvPr/>
          </p:nvSpPr>
          <p:spPr bwMode="auto">
            <a:xfrm>
              <a:off x="3275459" y="2926159"/>
              <a:ext cx="10801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108"/>
            <p:cNvSpPr>
              <a:spLocks noChangeShapeType="1"/>
            </p:cNvSpPr>
            <p:nvPr/>
          </p:nvSpPr>
          <p:spPr bwMode="auto">
            <a:xfrm>
              <a:off x="3635500" y="3213495"/>
              <a:ext cx="0" cy="14565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 flipV="1">
              <a:off x="3635500" y="2782144"/>
              <a:ext cx="0" cy="14441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4572000" y="2782143"/>
              <a:ext cx="0" cy="2174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" name="Line 108"/>
            <p:cNvSpPr>
              <a:spLocks noChangeShapeType="1"/>
            </p:cNvSpPr>
            <p:nvPr/>
          </p:nvSpPr>
          <p:spPr bwMode="auto">
            <a:xfrm flipV="1">
              <a:off x="5363692" y="2782143"/>
              <a:ext cx="0" cy="144015"/>
            </a:xfrm>
            <a:prstGeom prst="line">
              <a:avLst/>
            </a:prstGeom>
            <a:noFill/>
            <a:ln w="28575" cmpd="dbl">
              <a:solidFill>
                <a:srgbClr val="C000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383"/>
            <p:cNvSpPr>
              <a:spLocks noChangeShapeType="1"/>
            </p:cNvSpPr>
            <p:nvPr/>
          </p:nvSpPr>
          <p:spPr bwMode="auto">
            <a:xfrm flipH="1">
              <a:off x="1045369" y="3516387"/>
              <a:ext cx="372" cy="4972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4"/>
            <p:cNvSpPr>
              <a:spLocks noChangeShapeType="1"/>
            </p:cNvSpPr>
            <p:nvPr/>
          </p:nvSpPr>
          <p:spPr bwMode="auto">
            <a:xfrm flipV="1">
              <a:off x="1045741" y="3516387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85"/>
            <p:cNvSpPr txBox="1">
              <a:spLocks noChangeArrowheads="1"/>
            </p:cNvSpPr>
            <p:nvPr/>
          </p:nvSpPr>
          <p:spPr bwMode="auto">
            <a:xfrm>
              <a:off x="1047328" y="3286199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7" name="Line 370"/>
            <p:cNvSpPr>
              <a:spLocks noChangeShapeType="1"/>
            </p:cNvSpPr>
            <p:nvPr/>
          </p:nvSpPr>
          <p:spPr bwMode="auto">
            <a:xfrm>
              <a:off x="5940152" y="2782118"/>
              <a:ext cx="0" cy="43137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线形标注 2 138"/>
          <p:cNvSpPr/>
          <p:nvPr/>
        </p:nvSpPr>
        <p:spPr bwMode="auto">
          <a:xfrm>
            <a:off x="5796136" y="6021288"/>
            <a:ext cx="1836143" cy="343415"/>
          </a:xfrm>
          <a:prstGeom prst="borderCallout2">
            <a:avLst>
              <a:gd name="adj1" fmla="val 52616"/>
              <a:gd name="adj2" fmla="val 99559"/>
              <a:gd name="adj3" fmla="val 56224"/>
              <a:gd name="adj4" fmla="val 107677"/>
              <a:gd name="adj5" fmla="val -145256"/>
              <a:gd name="adj6" fmla="val 12414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代替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I/O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端口地址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4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308" grpId="0"/>
      <p:bldP spid="1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BEC-31CD-4C9D-92D4-62FC8D1A3937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392321" name="Text Box 12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请求判优的组织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的连接及</a:t>
            </a: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2" name="Text Box 130"/>
          <p:cNvSpPr txBox="1">
            <a:spLocks noChangeArrowheads="1"/>
          </p:cNvSpPr>
          <p:nvPr/>
        </p:nvSpPr>
        <p:spPr bwMode="auto">
          <a:xfrm>
            <a:off x="179388" y="130875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请求的连接方式：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类似中断请求的连接方式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有共</a:t>
            </a:r>
            <a:r>
              <a:rPr lang="zh-CN" altLang="en-US" b="1" dirty="0">
                <a:latin typeface="宋体" panose="02010600030101010101" pitchFamily="2" charset="-122"/>
              </a:rPr>
              <a:t>用请求式、独立</a:t>
            </a:r>
            <a:r>
              <a:rPr lang="zh-CN" altLang="en-US" b="1" dirty="0" smtClean="0">
                <a:latin typeface="宋体" panose="02010600030101010101" pitchFamily="2" charset="-122"/>
              </a:rPr>
              <a:t>请求式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3" name="Text Box 131"/>
          <p:cNvSpPr txBox="1">
            <a:spLocks noChangeArrowheads="1"/>
          </p:cNvSpPr>
          <p:nvPr/>
        </p:nvSpPr>
        <p:spPr bwMode="auto">
          <a:xfrm>
            <a:off x="177799" y="3883114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的判优方式：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的判优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有串行判优、并行判优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种，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给出</a:t>
            </a:r>
            <a:r>
              <a:rPr lang="zh-CN" altLang="en-US" b="1" dirty="0" smtClean="0">
                <a:latin typeface="宋体" panose="02010600030101010101" pitchFamily="2" charset="-122"/>
              </a:rPr>
              <a:t>类型号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324" name="Text Box 132"/>
          <p:cNvSpPr txBox="1">
            <a:spLocks noChangeArrowheads="1"/>
          </p:cNvSpPr>
          <p:nvPr/>
        </p:nvSpPr>
        <p:spPr bwMode="auto">
          <a:xfrm>
            <a:off x="182563" y="4798789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请求及判优的常见选择：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的选择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 共用请求式连接、并行判优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需增设“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zh-CN" altLang="en-US" b="1" dirty="0" smtClean="0">
                <a:latin typeface="宋体" panose="02010600030101010101" pitchFamily="2" charset="-122"/>
              </a:rPr>
              <a:t>”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246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188" y="2371642"/>
            <a:ext cx="8281987" cy="1513110"/>
            <a:chOff x="611188" y="1872309"/>
            <a:chExt cx="8281987" cy="1513110"/>
          </a:xfrm>
        </p:grpSpPr>
        <p:sp>
          <p:nvSpPr>
            <p:cNvPr id="392328" name="Text Box 136"/>
            <p:cNvSpPr txBox="1">
              <a:spLocks noChangeArrowheads="1"/>
            </p:cNvSpPr>
            <p:nvPr/>
          </p:nvSpPr>
          <p:spPr bwMode="auto">
            <a:xfrm>
              <a:off x="2266950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32" name="Line 140"/>
            <p:cNvSpPr>
              <a:spLocks noChangeShapeType="1"/>
            </p:cNvSpPr>
            <p:nvPr/>
          </p:nvSpPr>
          <p:spPr bwMode="auto">
            <a:xfrm>
              <a:off x="1550988" y="2521596"/>
              <a:ext cx="7159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3" name="Text Box 141"/>
            <p:cNvSpPr txBox="1">
              <a:spLocks noChangeArrowheads="1"/>
            </p:cNvSpPr>
            <p:nvPr/>
          </p:nvSpPr>
          <p:spPr bwMode="auto">
            <a:xfrm>
              <a:off x="1619250" y="2232671"/>
              <a:ext cx="576262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34" name="Line 142"/>
            <p:cNvSpPr>
              <a:spLocks noChangeShapeType="1"/>
            </p:cNvSpPr>
            <p:nvPr/>
          </p:nvSpPr>
          <p:spPr bwMode="auto">
            <a:xfrm>
              <a:off x="611188" y="1873896"/>
              <a:ext cx="39608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6" name="Line 144"/>
            <p:cNvSpPr>
              <a:spLocks noChangeShapeType="1"/>
            </p:cNvSpPr>
            <p:nvPr/>
          </p:nvSpPr>
          <p:spPr bwMode="auto">
            <a:xfrm>
              <a:off x="1116013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8" name="Line 146"/>
            <p:cNvSpPr>
              <a:spLocks noChangeShapeType="1"/>
            </p:cNvSpPr>
            <p:nvPr/>
          </p:nvSpPr>
          <p:spPr bwMode="auto">
            <a:xfrm>
              <a:off x="26257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 flipV="1">
              <a:off x="1187450" y="2808934"/>
              <a:ext cx="0" cy="2889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 flipV="1">
              <a:off x="1189038" y="3097859"/>
              <a:ext cx="30226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5" name="Text Box 183"/>
            <p:cNvSpPr txBox="1">
              <a:spLocks noChangeArrowheads="1"/>
            </p:cNvSpPr>
            <p:nvPr/>
          </p:nvSpPr>
          <p:spPr bwMode="auto">
            <a:xfrm>
              <a:off x="3851275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76" name="Line 184"/>
            <p:cNvSpPr>
              <a:spLocks noChangeShapeType="1"/>
            </p:cNvSpPr>
            <p:nvPr/>
          </p:nvSpPr>
          <p:spPr bwMode="auto">
            <a:xfrm>
              <a:off x="4210050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7" name="Text Box 185"/>
            <p:cNvSpPr txBox="1">
              <a:spLocks noChangeArrowheads="1"/>
            </p:cNvSpPr>
            <p:nvPr/>
          </p:nvSpPr>
          <p:spPr bwMode="auto">
            <a:xfrm>
              <a:off x="5221015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65166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379" name="Line 187"/>
            <p:cNvSpPr>
              <a:spLocks noChangeShapeType="1"/>
            </p:cNvSpPr>
            <p:nvPr/>
          </p:nvSpPr>
          <p:spPr bwMode="auto">
            <a:xfrm flipV="1">
              <a:off x="8388424" y="2808933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0" name="Text Box 188"/>
            <p:cNvSpPr txBox="1">
              <a:spLocks noChangeArrowheads="1"/>
            </p:cNvSpPr>
            <p:nvPr/>
          </p:nvSpPr>
          <p:spPr bwMode="auto">
            <a:xfrm>
              <a:off x="5940153" y="2807346"/>
              <a:ext cx="576064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81" name="Line 189"/>
            <p:cNvSpPr>
              <a:spLocks noChangeShapeType="1"/>
            </p:cNvSpPr>
            <p:nvPr/>
          </p:nvSpPr>
          <p:spPr bwMode="auto">
            <a:xfrm flipV="1">
              <a:off x="5076825" y="1873896"/>
              <a:ext cx="38163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2" name="Line 190"/>
            <p:cNvSpPr>
              <a:spLocks noChangeShapeType="1"/>
            </p:cNvSpPr>
            <p:nvPr/>
          </p:nvSpPr>
          <p:spPr bwMode="auto">
            <a:xfrm>
              <a:off x="70199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3" name="Line 191"/>
            <p:cNvSpPr>
              <a:spLocks noChangeShapeType="1"/>
            </p:cNvSpPr>
            <p:nvPr/>
          </p:nvSpPr>
          <p:spPr bwMode="auto">
            <a:xfrm>
              <a:off x="5506021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4" name="Line 192"/>
            <p:cNvSpPr>
              <a:spLocks noChangeShapeType="1"/>
            </p:cNvSpPr>
            <p:nvPr/>
          </p:nvSpPr>
          <p:spPr bwMode="auto">
            <a:xfrm flipH="1" flipV="1">
              <a:off x="7307262" y="2807346"/>
              <a:ext cx="1587" cy="25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5" name="Line 193"/>
            <p:cNvSpPr>
              <a:spLocks noChangeShapeType="1"/>
            </p:cNvSpPr>
            <p:nvPr/>
          </p:nvSpPr>
          <p:spPr bwMode="auto">
            <a:xfrm flipV="1">
              <a:off x="7307263" y="3065152"/>
              <a:ext cx="1009153" cy="380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6" name="Text Box 194"/>
            <p:cNvSpPr txBox="1">
              <a:spLocks noChangeArrowheads="1"/>
            </p:cNvSpPr>
            <p:nvPr/>
          </p:nvSpPr>
          <p:spPr bwMode="auto">
            <a:xfrm>
              <a:off x="8028384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87" name="Line 195"/>
            <p:cNvSpPr>
              <a:spLocks noChangeShapeType="1"/>
            </p:cNvSpPr>
            <p:nvPr/>
          </p:nvSpPr>
          <p:spPr bwMode="auto">
            <a:xfrm>
              <a:off x="8387159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8" name="Line 196"/>
            <p:cNvSpPr>
              <a:spLocks noChangeShapeType="1"/>
            </p:cNvSpPr>
            <p:nvPr/>
          </p:nvSpPr>
          <p:spPr bwMode="auto">
            <a:xfrm>
              <a:off x="8316416" y="2808934"/>
              <a:ext cx="0" cy="26034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9" name="Line 197"/>
            <p:cNvSpPr>
              <a:spLocks noChangeShapeType="1"/>
            </p:cNvSpPr>
            <p:nvPr/>
          </p:nvSpPr>
          <p:spPr bwMode="auto">
            <a:xfrm>
              <a:off x="7237164" y="3140967"/>
              <a:ext cx="1151260" cy="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0" name="Line 198"/>
            <p:cNvSpPr>
              <a:spLocks noChangeShapeType="1"/>
            </p:cNvSpPr>
            <p:nvPr/>
          </p:nvSpPr>
          <p:spPr bwMode="auto">
            <a:xfrm>
              <a:off x="7236196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1" name="Line 199"/>
            <p:cNvSpPr>
              <a:spLocks noChangeShapeType="1"/>
            </p:cNvSpPr>
            <p:nvPr/>
          </p:nvSpPr>
          <p:spPr bwMode="auto">
            <a:xfrm flipV="1">
              <a:off x="6659562" y="2808934"/>
              <a:ext cx="1" cy="26002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2" name="Line 200"/>
            <p:cNvSpPr>
              <a:spLocks noChangeShapeType="1"/>
            </p:cNvSpPr>
            <p:nvPr/>
          </p:nvSpPr>
          <p:spPr bwMode="auto">
            <a:xfrm>
              <a:off x="6732240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7" name="Line 205"/>
            <p:cNvSpPr>
              <a:spLocks noChangeShapeType="1"/>
            </p:cNvSpPr>
            <p:nvPr/>
          </p:nvSpPr>
          <p:spPr bwMode="auto">
            <a:xfrm flipH="1" flipV="1">
              <a:off x="5580112" y="2808934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8" name="Line 206"/>
            <p:cNvSpPr>
              <a:spLocks noChangeShapeType="1"/>
            </p:cNvSpPr>
            <p:nvPr/>
          </p:nvSpPr>
          <p:spPr bwMode="auto">
            <a:xfrm>
              <a:off x="5652120" y="2808934"/>
              <a:ext cx="0" cy="2524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9" name="Line 207"/>
            <p:cNvSpPr>
              <a:spLocks noChangeShapeType="1"/>
            </p:cNvSpPr>
            <p:nvPr/>
          </p:nvSpPr>
          <p:spPr bwMode="auto">
            <a:xfrm flipV="1">
              <a:off x="5652120" y="3068960"/>
              <a:ext cx="1007442" cy="32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0" name="Line 208"/>
            <p:cNvSpPr>
              <a:spLocks noChangeShapeType="1"/>
            </p:cNvSpPr>
            <p:nvPr/>
          </p:nvSpPr>
          <p:spPr bwMode="auto">
            <a:xfrm flipV="1">
              <a:off x="5580112" y="3140968"/>
              <a:ext cx="1152128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1" name="Text Box 209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648072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405" name="Text Box 213"/>
            <p:cNvSpPr txBox="1">
              <a:spLocks noChangeArrowheads="1"/>
            </p:cNvSpPr>
            <p:nvPr/>
          </p:nvSpPr>
          <p:spPr bwMode="auto">
            <a:xfrm>
              <a:off x="6012433" y="2348558"/>
              <a:ext cx="431775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7524328" y="2348558"/>
              <a:ext cx="431229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7" name="Text Box 215"/>
            <p:cNvSpPr txBox="1">
              <a:spLocks noChangeArrowheads="1"/>
            </p:cNvSpPr>
            <p:nvPr/>
          </p:nvSpPr>
          <p:spPr bwMode="auto">
            <a:xfrm>
              <a:off x="6111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408" name="Text Box 216"/>
            <p:cNvSpPr txBox="1">
              <a:spLocks noChangeArrowheads="1"/>
            </p:cNvSpPr>
            <p:nvPr/>
          </p:nvSpPr>
          <p:spPr bwMode="auto">
            <a:xfrm>
              <a:off x="3203575" y="2348559"/>
              <a:ext cx="431800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9" name="Text Box 217"/>
            <p:cNvSpPr txBox="1">
              <a:spLocks noChangeArrowheads="1"/>
            </p:cNvSpPr>
            <p:nvPr/>
          </p:nvSpPr>
          <p:spPr bwMode="auto">
            <a:xfrm>
              <a:off x="6804025" y="2737496"/>
              <a:ext cx="360362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/>
                </a:rPr>
                <a:t>…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92410" name="Line 218"/>
            <p:cNvSpPr>
              <a:spLocks noChangeShapeType="1"/>
            </p:cNvSpPr>
            <p:nvPr/>
          </p:nvSpPr>
          <p:spPr bwMode="auto">
            <a:xfrm>
              <a:off x="4211638" y="288195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1" name="Line 219"/>
            <p:cNvSpPr>
              <a:spLocks noChangeShapeType="1"/>
            </p:cNvSpPr>
            <p:nvPr/>
          </p:nvSpPr>
          <p:spPr bwMode="auto">
            <a:xfrm>
              <a:off x="2625725" y="2881959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2" name="Line 220"/>
            <p:cNvSpPr>
              <a:spLocks noChangeShapeType="1"/>
            </p:cNvSpPr>
            <p:nvPr/>
          </p:nvSpPr>
          <p:spPr bwMode="auto">
            <a:xfrm flipV="1">
              <a:off x="29876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3" name="Line 221"/>
            <p:cNvSpPr>
              <a:spLocks noChangeShapeType="1"/>
            </p:cNvSpPr>
            <p:nvPr/>
          </p:nvSpPr>
          <p:spPr bwMode="auto">
            <a:xfrm flipV="1">
              <a:off x="36353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1619672" y="2853631"/>
              <a:ext cx="432048" cy="24422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188"/>
            <p:cNvSpPr txBox="1">
              <a:spLocks noChangeArrowheads="1"/>
            </p:cNvSpPr>
            <p:nvPr/>
          </p:nvSpPr>
          <p:spPr bwMode="auto">
            <a:xfrm>
              <a:off x="7456488" y="2807024"/>
              <a:ext cx="571871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HRQ1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7456489" y="3140968"/>
              <a:ext cx="643904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HLDA1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22" grpId="0"/>
      <p:bldP spid="392323" grpId="0"/>
      <p:bldP spid="3923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、增强型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 smtClean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可实现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多个外设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latin typeface="宋体" panose="02010600030101010101" pitchFamily="2" charset="-122"/>
              </a:rPr>
              <a:t>传送控制       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←即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DMA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控制器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211110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接口的类型： 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选择型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一段时间</a:t>
            </a:r>
            <a:r>
              <a:rPr lang="zh-CN" altLang="en-US" b="1" dirty="0" smtClean="0">
                <a:latin typeface="宋体" panose="02010600030101010101" pitchFamily="2" charset="-122"/>
              </a:rPr>
              <a:t>内仅为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外设服务，用于快速外设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多路型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一段时间内可为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外设服务，用于中速外设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179388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r>
              <a:rPr lang="zh-CN" altLang="en-US" b="1" dirty="0">
                <a:latin typeface="宋体" panose="02010600030101010101" pitchFamily="2" charset="-122"/>
              </a:rPr>
              <a:t>增设寄存器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</a:t>
            </a:r>
            <a:r>
              <a:rPr lang="zh-CN" altLang="en-US" b="1" dirty="0">
                <a:latin typeface="宋体" panose="02010600030101010101" pitchFamily="2" charset="-122"/>
              </a:rPr>
              <a:t>、判优逻辑</a:t>
            </a:r>
            <a:r>
              <a:rPr lang="zh-CN" altLang="en-US" b="1" dirty="0" smtClean="0">
                <a:latin typeface="宋体" panose="02010600030101010101" pitchFamily="2" charset="-122"/>
              </a:rPr>
              <a:t>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96532" name="AutoShape 2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83568" y="3212976"/>
            <a:ext cx="8136904" cy="2592288"/>
            <a:chOff x="683568" y="3284984"/>
            <a:chExt cx="8136904" cy="2592288"/>
          </a:xfrm>
        </p:grpSpPr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2053036" y="3645346"/>
              <a:ext cx="4392613" cy="2231926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473" name="Line 185"/>
            <p:cNvSpPr>
              <a:spLocks noChangeShapeType="1"/>
            </p:cNvSpPr>
            <p:nvPr/>
          </p:nvSpPr>
          <p:spPr bwMode="auto">
            <a:xfrm>
              <a:off x="683568" y="3284984"/>
              <a:ext cx="81369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4" name="Text Box 186"/>
            <p:cNvSpPr txBox="1">
              <a:spLocks noChangeArrowheads="1"/>
            </p:cNvSpPr>
            <p:nvPr/>
          </p:nvSpPr>
          <p:spPr bwMode="auto">
            <a:xfrm>
              <a:off x="1405610" y="3789040"/>
              <a:ext cx="471044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405609" y="414838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396476" name="Line 188"/>
            <p:cNvSpPr>
              <a:spLocks noChangeShapeType="1"/>
            </p:cNvSpPr>
            <p:nvPr/>
          </p:nvSpPr>
          <p:spPr bwMode="auto">
            <a:xfrm flipH="1" flipV="1">
              <a:off x="1332584" y="4074790"/>
              <a:ext cx="865188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>
              <a:off x="1332584" y="4150940"/>
              <a:ext cx="86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Line 190"/>
            <p:cNvSpPr>
              <a:spLocks noChangeShapeType="1"/>
            </p:cNvSpPr>
            <p:nvPr/>
          </p:nvSpPr>
          <p:spPr bwMode="auto">
            <a:xfrm flipV="1">
              <a:off x="3637212" y="328657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9" name="Line 191"/>
            <p:cNvSpPr>
              <a:spLocks noChangeShapeType="1"/>
            </p:cNvSpPr>
            <p:nvPr/>
          </p:nvSpPr>
          <p:spPr bwMode="auto">
            <a:xfrm flipV="1">
              <a:off x="3781675" y="3286571"/>
              <a:ext cx="0" cy="358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0" name="Line 192"/>
            <p:cNvSpPr>
              <a:spLocks noChangeShapeType="1"/>
            </p:cNvSpPr>
            <p:nvPr/>
          </p:nvSpPr>
          <p:spPr bwMode="auto">
            <a:xfrm flipH="1">
              <a:off x="4429300" y="3286571"/>
              <a:ext cx="0" cy="3587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1" name="Line 193"/>
            <p:cNvSpPr>
              <a:spLocks noChangeShapeType="1"/>
            </p:cNvSpPr>
            <p:nvPr/>
          </p:nvSpPr>
          <p:spPr bwMode="auto">
            <a:xfrm>
              <a:off x="4789340" y="3284984"/>
              <a:ext cx="1588" cy="36036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2" name="Line 194"/>
            <p:cNvSpPr>
              <a:spLocks noChangeShapeType="1"/>
            </p:cNvSpPr>
            <p:nvPr/>
          </p:nvSpPr>
          <p:spPr bwMode="auto">
            <a:xfrm>
              <a:off x="3995987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3" name="Line 195"/>
            <p:cNvSpPr>
              <a:spLocks noChangeShapeType="1"/>
            </p:cNvSpPr>
            <p:nvPr/>
          </p:nvSpPr>
          <p:spPr bwMode="auto">
            <a:xfrm>
              <a:off x="4140450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6" name="Text Box 198"/>
            <p:cNvSpPr txBox="1">
              <a:spLocks noChangeArrowheads="1"/>
            </p:cNvSpPr>
            <p:nvPr/>
          </p:nvSpPr>
          <p:spPr bwMode="auto">
            <a:xfrm>
              <a:off x="2701108" y="4654327"/>
              <a:ext cx="1008063" cy="57546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88" name="Text Box 200"/>
            <p:cNvSpPr txBox="1">
              <a:spLocks noChangeArrowheads="1"/>
            </p:cNvSpPr>
            <p:nvPr/>
          </p:nvSpPr>
          <p:spPr bwMode="auto">
            <a:xfrm>
              <a:off x="6518947" y="4221088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DREQ0</a:t>
              </a:r>
            </a:p>
          </p:txBody>
        </p:sp>
        <p:sp>
          <p:nvSpPr>
            <p:cNvPr id="396489" name="Text Box 201"/>
            <p:cNvSpPr txBox="1">
              <a:spLocks noChangeArrowheads="1"/>
            </p:cNvSpPr>
            <p:nvPr/>
          </p:nvSpPr>
          <p:spPr bwMode="auto">
            <a:xfrm>
              <a:off x="6516216" y="4581823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DACK0</a:t>
              </a:r>
            </a:p>
          </p:txBody>
        </p: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149380" y="4653136"/>
              <a:ext cx="604615" cy="576659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REGs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2197772" y="3789809"/>
              <a:ext cx="359320" cy="14390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396492" name="Text Box 204"/>
            <p:cNvSpPr txBox="1">
              <a:spLocks noChangeArrowheads="1"/>
            </p:cNvSpPr>
            <p:nvPr/>
          </p:nvSpPr>
          <p:spPr bwMode="auto">
            <a:xfrm>
              <a:off x="6948341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6495" name="Text Box 207"/>
            <p:cNvSpPr txBox="1">
              <a:spLocks noChangeArrowheads="1"/>
            </p:cNvSpPr>
            <p:nvPr/>
          </p:nvSpPr>
          <p:spPr bwMode="auto">
            <a:xfrm>
              <a:off x="7668592" y="3789040"/>
              <a:ext cx="431800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6496" name="Text Box 208"/>
            <p:cNvSpPr txBox="1">
              <a:spLocks noChangeArrowheads="1"/>
            </p:cNvSpPr>
            <p:nvPr/>
          </p:nvSpPr>
          <p:spPr bwMode="auto">
            <a:xfrm>
              <a:off x="2701108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</a:p>
          </p:txBody>
        </p:sp>
        <p:sp>
          <p:nvSpPr>
            <p:cNvPr id="396497" name="Text Box 209"/>
            <p:cNvSpPr txBox="1">
              <a:spLocks noChangeArrowheads="1"/>
            </p:cNvSpPr>
            <p:nvPr/>
          </p:nvSpPr>
          <p:spPr bwMode="auto">
            <a:xfrm>
              <a:off x="3925244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WC</a:t>
              </a:r>
            </a:p>
          </p:txBody>
        </p:sp>
        <p:sp>
          <p:nvSpPr>
            <p:cNvPr id="396498" name="Text Box 210"/>
            <p:cNvSpPr txBox="1">
              <a:spLocks noChangeArrowheads="1"/>
            </p:cNvSpPr>
            <p:nvPr/>
          </p:nvSpPr>
          <p:spPr bwMode="auto">
            <a:xfrm>
              <a:off x="3925244" y="4653136"/>
              <a:ext cx="1008063" cy="574675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500" name="Line 212"/>
            <p:cNvSpPr>
              <a:spLocks noChangeShapeType="1"/>
            </p:cNvSpPr>
            <p:nvPr/>
          </p:nvSpPr>
          <p:spPr bwMode="auto">
            <a:xfrm flipV="1">
              <a:off x="4645696" y="3861246"/>
              <a:ext cx="1296491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1" name="Line 213"/>
            <p:cNvSpPr>
              <a:spLocks noChangeShapeType="1"/>
            </p:cNvSpPr>
            <p:nvPr/>
          </p:nvSpPr>
          <p:spPr bwMode="auto">
            <a:xfrm flipH="1">
              <a:off x="2557092" y="3844949"/>
              <a:ext cx="936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9" name="Line 221"/>
            <p:cNvSpPr>
              <a:spLocks noChangeShapeType="1"/>
            </p:cNvSpPr>
            <p:nvPr/>
          </p:nvSpPr>
          <p:spPr bwMode="auto">
            <a:xfrm flipH="1">
              <a:off x="7308304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0" name="Line 222"/>
            <p:cNvSpPr>
              <a:spLocks noChangeShapeType="1"/>
            </p:cNvSpPr>
            <p:nvPr/>
          </p:nvSpPr>
          <p:spPr bwMode="auto">
            <a:xfrm>
              <a:off x="7524328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1" name="Line 223"/>
            <p:cNvSpPr>
              <a:spLocks noChangeShapeType="1"/>
            </p:cNvSpPr>
            <p:nvPr/>
          </p:nvSpPr>
          <p:spPr bwMode="auto">
            <a:xfrm flipH="1">
              <a:off x="7164288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2" name="Line 224"/>
            <p:cNvSpPr>
              <a:spLocks noChangeShapeType="1"/>
            </p:cNvSpPr>
            <p:nvPr/>
          </p:nvSpPr>
          <p:spPr bwMode="auto">
            <a:xfrm>
              <a:off x="7092280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8" name="Line 230"/>
            <p:cNvSpPr>
              <a:spLocks noChangeShapeType="1"/>
            </p:cNvSpPr>
            <p:nvPr/>
          </p:nvSpPr>
          <p:spPr bwMode="auto">
            <a:xfrm flipH="1" flipV="1">
              <a:off x="756322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9" name="Line 231"/>
            <p:cNvSpPr>
              <a:spLocks noChangeShapeType="1"/>
            </p:cNvSpPr>
            <p:nvPr/>
          </p:nvSpPr>
          <p:spPr bwMode="auto">
            <a:xfrm flipH="1" flipV="1">
              <a:off x="827759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0" name="Line 232"/>
            <p:cNvSpPr>
              <a:spLocks noChangeShapeType="1"/>
            </p:cNvSpPr>
            <p:nvPr/>
          </p:nvSpPr>
          <p:spPr bwMode="auto">
            <a:xfrm flipH="1" flipV="1">
              <a:off x="899197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1" name="Line 233"/>
            <p:cNvSpPr>
              <a:spLocks noChangeShapeType="1"/>
            </p:cNvSpPr>
            <p:nvPr/>
          </p:nvSpPr>
          <p:spPr bwMode="auto">
            <a:xfrm flipH="1" flipV="1">
              <a:off x="972222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2" name="Line 234"/>
            <p:cNvSpPr>
              <a:spLocks noChangeShapeType="1"/>
            </p:cNvSpPr>
            <p:nvPr/>
          </p:nvSpPr>
          <p:spPr bwMode="auto">
            <a:xfrm flipH="1" flipV="1">
              <a:off x="1116684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3" name="Line 235"/>
            <p:cNvSpPr>
              <a:spLocks noChangeShapeType="1"/>
            </p:cNvSpPr>
            <p:nvPr/>
          </p:nvSpPr>
          <p:spPr bwMode="auto">
            <a:xfrm>
              <a:off x="1261147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4" name="Text Box 236"/>
            <p:cNvSpPr txBox="1">
              <a:spLocks noChangeArrowheads="1"/>
            </p:cNvSpPr>
            <p:nvPr/>
          </p:nvSpPr>
          <p:spPr bwMode="auto">
            <a:xfrm>
              <a:off x="684884" y="3645346"/>
              <a:ext cx="648072" cy="22319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358035" y="4221783"/>
              <a:ext cx="1295401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号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209"/>
            <p:cNvSpPr txBox="1">
              <a:spLocks noChangeArrowheads="1"/>
            </p:cNvSpPr>
            <p:nvPr/>
          </p:nvSpPr>
          <p:spPr bwMode="auto">
            <a:xfrm>
              <a:off x="3493617" y="3717727"/>
              <a:ext cx="1151385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 flipH="1" flipV="1">
              <a:off x="2557092" y="4075483"/>
              <a:ext cx="3385096" cy="16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89"/>
            <p:cNvSpPr>
              <a:spLocks noChangeShapeType="1"/>
            </p:cNvSpPr>
            <p:nvPr/>
          </p:nvSpPr>
          <p:spPr bwMode="auto">
            <a:xfrm flipV="1">
              <a:off x="2557092" y="4148582"/>
              <a:ext cx="3385096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3"/>
            <p:cNvSpPr txBox="1">
              <a:spLocks noChangeArrowheads="1"/>
            </p:cNvSpPr>
            <p:nvPr/>
          </p:nvSpPr>
          <p:spPr bwMode="auto">
            <a:xfrm>
              <a:off x="5942188" y="3789040"/>
              <a:ext cx="359320" cy="18002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请求判优逻辑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8" name="Line 212"/>
            <p:cNvSpPr>
              <a:spLocks noChangeShapeType="1"/>
            </p:cNvSpPr>
            <p:nvPr/>
          </p:nvSpPr>
          <p:spPr bwMode="auto">
            <a:xfrm flipH="1">
              <a:off x="4501308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11" idx="1"/>
              <a:endCxn id="396486" idx="0"/>
            </p:cNvCxnSpPr>
            <p:nvPr/>
          </p:nvCxnSpPr>
          <p:spPr bwMode="auto">
            <a:xfrm rot="10800000" flipV="1">
              <a:off x="3205141" y="4365451"/>
              <a:ext cx="1152895" cy="28887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7" name="Line 212"/>
            <p:cNvSpPr>
              <a:spLocks noChangeShapeType="1"/>
            </p:cNvSpPr>
            <p:nvPr/>
          </p:nvSpPr>
          <p:spPr bwMode="auto">
            <a:xfrm flipH="1">
              <a:off x="5437412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2"/>
            <p:cNvSpPr>
              <a:spLocks noChangeShapeType="1"/>
            </p:cNvSpPr>
            <p:nvPr/>
          </p:nvSpPr>
          <p:spPr bwMode="auto">
            <a:xfrm flipH="1">
              <a:off x="4429300" y="5228009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12"/>
            <p:cNvSpPr>
              <a:spLocks noChangeShapeType="1"/>
            </p:cNvSpPr>
            <p:nvPr/>
          </p:nvSpPr>
          <p:spPr bwMode="auto">
            <a:xfrm flipH="1">
              <a:off x="3205164" y="5229200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"/>
            <p:cNvCxnSpPr>
              <a:stCxn id="396497" idx="2"/>
            </p:cNvCxnSpPr>
            <p:nvPr/>
          </p:nvCxnSpPr>
          <p:spPr bwMode="auto">
            <a:xfrm rot="5400000">
              <a:off x="2845112" y="4221100"/>
              <a:ext cx="72008" cy="3096320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9"/>
            <p:cNvCxnSpPr>
              <a:stCxn id="396497" idx="3"/>
              <a:endCxn id="396490" idx="2"/>
            </p:cNvCxnSpPr>
            <p:nvPr/>
          </p:nvCxnSpPr>
          <p:spPr bwMode="auto">
            <a:xfrm flipV="1">
              <a:off x="4933307" y="5229795"/>
              <a:ext cx="518381" cy="35979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0" name="直接箭头连接符 9"/>
            <p:cNvCxnSpPr>
              <a:endCxn id="396490" idx="3"/>
            </p:cNvCxnSpPr>
            <p:nvPr/>
          </p:nvCxnSpPr>
          <p:spPr bwMode="auto">
            <a:xfrm flipH="1">
              <a:off x="5753995" y="4940473"/>
              <a:ext cx="188193" cy="993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3" name="直接箭头连接符 9"/>
            <p:cNvCxnSpPr/>
            <p:nvPr/>
          </p:nvCxnSpPr>
          <p:spPr bwMode="auto">
            <a:xfrm rot="10800000" flipV="1">
              <a:off x="6304785" y="4220318"/>
              <a:ext cx="930109" cy="288454"/>
            </a:xfrm>
            <a:prstGeom prst="bentConnector3">
              <a:avLst>
                <a:gd name="adj1" fmla="val -66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9"/>
            <p:cNvCxnSpPr/>
            <p:nvPr/>
          </p:nvCxnSpPr>
          <p:spPr bwMode="auto">
            <a:xfrm flipV="1">
              <a:off x="6304784" y="4220319"/>
              <a:ext cx="1075528" cy="360808"/>
            </a:xfrm>
            <a:prstGeom prst="bentConnector3">
              <a:avLst>
                <a:gd name="adj1" fmla="val 9959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7" name="Text Box 204"/>
            <p:cNvSpPr txBox="1">
              <a:spLocks noChangeArrowheads="1"/>
            </p:cNvSpPr>
            <p:nvPr/>
          </p:nvSpPr>
          <p:spPr bwMode="auto">
            <a:xfrm>
              <a:off x="8100469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58" name="Line 221"/>
            <p:cNvSpPr>
              <a:spLocks noChangeShapeType="1"/>
            </p:cNvSpPr>
            <p:nvPr/>
          </p:nvSpPr>
          <p:spPr bwMode="auto">
            <a:xfrm flipH="1">
              <a:off x="8460432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>
              <a:off x="8676456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 flipH="1">
              <a:off x="8316416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8244408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00"/>
            <p:cNvSpPr txBox="1">
              <a:spLocks noChangeArrowheads="1"/>
            </p:cNvSpPr>
            <p:nvPr/>
          </p:nvSpPr>
          <p:spPr bwMode="auto">
            <a:xfrm>
              <a:off x="6516216" y="5084986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DREQ3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3" name="Text Box 201"/>
            <p:cNvSpPr txBox="1">
              <a:spLocks noChangeArrowheads="1"/>
            </p:cNvSpPr>
            <p:nvPr/>
          </p:nvSpPr>
          <p:spPr bwMode="auto">
            <a:xfrm>
              <a:off x="6518947" y="5445919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DACK3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9"/>
            <p:cNvCxnSpPr/>
            <p:nvPr/>
          </p:nvCxnSpPr>
          <p:spPr bwMode="auto">
            <a:xfrm rot="10800000" flipV="1">
              <a:off x="6301509" y="4221086"/>
              <a:ext cx="2084077" cy="1152129"/>
            </a:xfrm>
            <a:prstGeom prst="bentConnector3">
              <a:avLst>
                <a:gd name="adj1" fmla="val 31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5" name="直接箭头连接符 9"/>
            <p:cNvCxnSpPr/>
            <p:nvPr/>
          </p:nvCxnSpPr>
          <p:spPr bwMode="auto">
            <a:xfrm flipV="1">
              <a:off x="6301508" y="4221089"/>
              <a:ext cx="2229492" cy="1224135"/>
            </a:xfrm>
            <a:prstGeom prst="bentConnector3">
              <a:avLst>
                <a:gd name="adj1" fmla="val 10012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8" name="Text Box 207"/>
            <p:cNvSpPr txBox="1">
              <a:spLocks noChangeArrowheads="1"/>
            </p:cNvSpPr>
            <p:nvPr/>
          </p:nvSpPr>
          <p:spPr bwMode="auto">
            <a:xfrm>
              <a:off x="6732240" y="4798417"/>
              <a:ext cx="253604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0" name="直接箭头连接符 9"/>
            <p:cNvCxnSpPr/>
            <p:nvPr/>
          </p:nvCxnSpPr>
          <p:spPr bwMode="auto">
            <a:xfrm flipH="1">
              <a:off x="5651400" y="4438105"/>
              <a:ext cx="28875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34B2BEC-31CD-4C9D-92D4-62FC8D1A3937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70" name="Text Box 362"/>
          <p:cNvSpPr txBox="1">
            <a:spLocks noChangeArrowheads="1"/>
          </p:cNvSpPr>
          <p:nvPr/>
        </p:nvSpPr>
        <p:spPr bwMode="auto">
          <a:xfrm>
            <a:off x="179389" y="5949280"/>
            <a:ext cx="439261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7-3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25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29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9" grpId="0"/>
      <p:bldP spid="396361" grpId="0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79512" y="1268760"/>
            <a:ext cx="424854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152275" y="332656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独立编址方式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主存单元、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端口都从零开始</a:t>
            </a:r>
            <a:r>
              <a:rPr lang="zh-CN" altLang="en-US" b="1" dirty="0" smtClean="0">
                <a:latin typeface="宋体" panose="02010600030101010101" pitchFamily="2" charset="-122"/>
              </a:rPr>
              <a:t>编址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491880" y="1268760"/>
            <a:ext cx="532891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zh-CN" altLang="en-US" b="1" dirty="0">
                <a:latin typeface="宋体" panose="02010600030101010101" pitchFamily="2" charset="-122"/>
              </a:rPr>
              <a:t>输入、输出</a:t>
            </a:r>
            <a:r>
              <a:rPr lang="zh-CN" altLang="en-US" b="1" dirty="0" smtClean="0">
                <a:latin typeface="宋体" panose="02010600030101010101" pitchFamily="2" charset="-122"/>
              </a:rPr>
              <a:t>指令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356545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的寻址范围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276872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 smtClean="0">
                  <a:latin typeface="+mn-lt"/>
                </a:rPr>
                <a:t>x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 smtClean="0">
                  <a:latin typeface="+mn-lt"/>
                </a:rPr>
                <a:t>y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-1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4139952" y="1722874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915816" y="4005064"/>
            <a:ext cx="5859885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IOR#</a:t>
            </a:r>
            <a:r>
              <a:rPr lang="zh-CN" altLang="en-US" b="1" dirty="0" smtClean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 smtClean="0">
                <a:latin typeface="宋体" panose="02010600030101010101" pitchFamily="2" charset="-122"/>
              </a:rPr>
              <a:t>IOW#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547540" y="4437112"/>
            <a:ext cx="7344940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空间</a:t>
            </a:r>
            <a:r>
              <a:rPr lang="zh-CN" altLang="en-US" b="1" dirty="0">
                <a:latin typeface="宋体" panose="02010600030101010101" pitchFamily="2" charset="-122"/>
              </a:rPr>
              <a:t>扩展</a:t>
            </a:r>
            <a:r>
              <a:rPr lang="zh-CN" altLang="en-US" b="1" dirty="0" smtClean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latin typeface="宋体" panose="02010600030101010101" pitchFamily="2" charset="-122"/>
              </a:rPr>
              <a:t>译码简单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需</a:t>
            </a:r>
            <a:r>
              <a:rPr lang="zh-CN" altLang="en-US" b="1" dirty="0">
                <a:latin typeface="宋体" panose="02010600030101010101" pitchFamily="2" charset="-122"/>
              </a:rPr>
              <a:t>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</a:t>
            </a:r>
            <a:r>
              <a:rPr lang="zh-CN" altLang="en-US" b="1" dirty="0" smtClean="0">
                <a:latin typeface="宋体" panose="02010600030101010101" pitchFamily="2" charset="-122"/>
              </a:rPr>
              <a:t>机器指令及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根总线控制信号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20441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接口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20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395282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 smtClean="0">
                <a:latin typeface="宋体" panose="02010600030101010101" pitchFamily="2" charset="-122"/>
              </a:rPr>
              <a:t>常采用独立编址方式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←利于主存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外设间直接传送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0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56376" y="1988840"/>
            <a:ext cx="792088" cy="873449"/>
            <a:chOff x="7956376" y="2058913"/>
            <a:chExt cx="792088" cy="873449"/>
          </a:xfrm>
        </p:grpSpPr>
        <p:sp>
          <p:nvSpPr>
            <p:cNvPr id="71" name="线形标注 2 70"/>
            <p:cNvSpPr/>
            <p:nvPr/>
          </p:nvSpPr>
          <p:spPr bwMode="auto">
            <a:xfrm>
              <a:off x="7956376" y="2058913"/>
              <a:ext cx="720080" cy="289967"/>
            </a:xfrm>
            <a:prstGeom prst="borderCallout2">
              <a:avLst>
                <a:gd name="adj1" fmla="val 48951"/>
                <a:gd name="adj2" fmla="val -598"/>
                <a:gd name="adj3" fmla="val 48851"/>
                <a:gd name="adj4" fmla="val -23065"/>
                <a:gd name="adj5" fmla="val 234455"/>
                <a:gd name="adj6" fmla="val -38055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log</a:t>
              </a:r>
              <a:r>
                <a:rPr lang="en-US" altLang="zh-CN" sz="1800" b="1" baseline="-24000" dirty="0" smtClean="0">
                  <a:latin typeface="+mn-ea"/>
                  <a:ea typeface="+mn-ea"/>
                </a:rPr>
                <a:t>2</a:t>
              </a:r>
              <a:r>
                <a:rPr lang="en-US" altLang="zh-CN" sz="1800" b="1" i="1" dirty="0" smtClean="0">
                  <a:latin typeface="+mn-lt"/>
                  <a:ea typeface="+mn-ea"/>
                </a:rPr>
                <a:t>y</a:t>
              </a:r>
              <a:endParaRPr lang="zh-CN" altLang="en-US" sz="1800" b="1" i="1" dirty="0">
                <a:latin typeface="+mn-lt"/>
                <a:ea typeface="+mn-ea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8244408" y="2561196"/>
              <a:ext cx="504056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30"/>
          <p:cNvSpPr>
            <a:spLocks noChangeArrowheads="1"/>
          </p:cNvSpPr>
          <p:nvPr/>
        </p:nvSpPr>
        <p:spPr bwMode="auto">
          <a:xfrm>
            <a:off x="2267744" y="5013176"/>
            <a:ext cx="4102022" cy="1296144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275" y="333673"/>
            <a:ext cx="8812213" cy="31854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地址的组成：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外设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</a:t>
            </a:r>
            <a:r>
              <a:rPr lang="zh-CN" altLang="en-US" b="1" dirty="0" smtClean="0">
                <a:latin typeface="宋体" panose="02010600030101010101" pitchFamily="2" charset="-122"/>
              </a:rPr>
              <a:t>外设分配一</a:t>
            </a:r>
            <a:r>
              <a:rPr lang="zh-CN" altLang="en-US" b="1" dirty="0">
                <a:latin typeface="宋体" panose="02010600030101010101" pitchFamily="2" charset="-122"/>
              </a:rPr>
              <a:t>个设备号、连接一个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接口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:I/O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接口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:I/O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端口＝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1:1:n)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接口的标识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总线操作的需求：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179263" y="3811106"/>
            <a:ext cx="8785225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时，</a:t>
            </a:r>
            <a:r>
              <a:rPr lang="zh-CN" altLang="en-US" b="1" u="sng" spc="-1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总线</a:t>
            </a:r>
            <a:r>
              <a:rPr lang="zh-CN" altLang="en-US" b="1" spc="-100" dirty="0">
                <a:latin typeface="宋体" panose="02010600030101010101" pitchFamily="2" charset="-122"/>
              </a:rPr>
              <a:t>上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地址</a:t>
            </a:r>
            <a:r>
              <a:rPr lang="zh-CN" altLang="en-US" b="1" spc="-100" dirty="0">
                <a:latin typeface="宋体" panose="02010600030101010101" pitchFamily="2" charset="-122"/>
              </a:rPr>
              <a:t>与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所</a:t>
            </a:r>
            <a:r>
              <a:rPr lang="zh-CN" altLang="en-US" b="1" u="sng" spc="-100" dirty="0">
                <a:latin typeface="宋体" panose="02010600030101010101" pitchFamily="2" charset="-122"/>
              </a:rPr>
              <a:t>存</a:t>
            </a:r>
            <a:r>
              <a:rPr lang="zh-CN" altLang="en-US" b="1" u="sng" spc="-100" dirty="0" smtClean="0">
                <a:latin typeface="宋体" panose="02010600030101010101" pitchFamily="2" charset="-122"/>
              </a:rPr>
              <a:t>设备号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9912" y="2583954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内部序号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2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627562" y="5013176"/>
            <a:ext cx="2952548" cy="1203087"/>
            <a:chOff x="2339531" y="5106233"/>
            <a:chExt cx="2952548" cy="1203087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106233"/>
              <a:ext cx="2376487" cy="113107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=1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  <a:ea typeface="+mn-ea"/>
                </a:rPr>
                <a:t>=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2339531" y="5911153"/>
              <a:ext cx="431822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600" b="1" spc="-100" dirty="0" smtClean="0">
                  <a:latin typeface="宋体" panose="02010600030101010101" pitchFamily="2" charset="-122"/>
                </a:rPr>
                <a:t>高位低位</a:t>
              </a:r>
              <a:endParaRPr lang="en-US" altLang="zh-CN" sz="1600" b="1" spc="-1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67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437" y="3379058"/>
            <a:ext cx="81369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*设备选择电路：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目标从设备识别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3032595" y="2924944"/>
            <a:ext cx="5931893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latin typeface="宋体" panose="02010600030101010101" pitchFamily="2" charset="-122"/>
              </a:rPr>
              <a:t>接口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主动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所连外设</a:t>
            </a:r>
            <a:r>
              <a:rPr lang="zh-CN" altLang="en-US" b="1" spc="-100" dirty="0">
                <a:latin typeface="宋体" panose="02010600030101010101" pitchFamily="2" charset="-122"/>
              </a:rPr>
              <a:t>是否为目标从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设备</a:t>
            </a:r>
            <a:endParaRPr lang="en-US" altLang="zh-CN" b="1" spc="-100" dirty="0" smtClean="0">
              <a:latin typeface="宋体" panose="02010600030101010101" pitchFamily="2" charset="-122"/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3320627" y="2010906"/>
            <a:ext cx="564386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通过所保存的设备号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←跳线开关或寄存器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475656" y="4293096"/>
            <a:ext cx="7056784" cy="1946615"/>
            <a:chOff x="1475656" y="4365104"/>
            <a:chExt cx="7056784" cy="1946615"/>
          </a:xfrm>
        </p:grpSpPr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1475656" y="5078909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7236295" y="5064135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 smtClean="0">
                  <a:latin typeface="宋体" panose="02010600030101010101" pitchFamily="2" charset="-122"/>
                </a:rPr>
                <a:t>主 存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1475656" y="4797152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995935" y="4786627"/>
              <a:ext cx="1" cy="7095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3419871" y="4858634"/>
              <a:ext cx="1265785" cy="22654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 smtClean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 IOW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1547589" y="4515023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1691605" y="4659039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1827312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1899320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596335" y="4653136"/>
              <a:ext cx="0" cy="41099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4" name="直接连接符 58"/>
            <p:cNvCxnSpPr/>
            <p:nvPr/>
          </p:nvCxnSpPr>
          <p:spPr bwMode="auto">
            <a:xfrm rot="5400000">
              <a:off x="7498662" y="5041607"/>
              <a:ext cx="699404" cy="216025"/>
            </a:xfrm>
            <a:prstGeom prst="bentConnector3">
              <a:avLst>
                <a:gd name="adj1" fmla="val 9902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59"/>
            <p:cNvCxnSpPr/>
            <p:nvPr/>
          </p:nvCxnSpPr>
          <p:spPr bwMode="auto">
            <a:xfrm rot="5400000">
              <a:off x="7500234" y="5040040"/>
              <a:ext cx="768273" cy="288031"/>
            </a:xfrm>
            <a:prstGeom prst="bentConnector3">
              <a:avLst>
                <a:gd name="adj1" fmla="val 10041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7846447" y="5578114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MEMW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#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1979712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2051720" y="4803055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1475656" y="4653136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475656" y="4509120"/>
              <a:ext cx="66247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Text Box 115"/>
            <p:cNvSpPr txBox="1">
              <a:spLocks noChangeArrowheads="1"/>
            </p:cNvSpPr>
            <p:nvPr/>
          </p:nvSpPr>
          <p:spPr bwMode="auto">
            <a:xfrm>
              <a:off x="2339752" y="5085184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地址锁存器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>
              <a:off x="4139950" y="4797152"/>
              <a:ext cx="0" cy="69903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627561" y="6072247"/>
              <a:ext cx="1008333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627561" y="6273031"/>
              <a:ext cx="317695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 Box 115"/>
            <p:cNvSpPr txBox="1">
              <a:spLocks noChangeArrowheads="1"/>
            </p:cNvSpPr>
            <p:nvPr/>
          </p:nvSpPr>
          <p:spPr bwMode="auto">
            <a:xfrm>
              <a:off x="5724127" y="5085184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数据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缓冲器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6" name="Text Box 113"/>
            <p:cNvSpPr txBox="1">
              <a:spLocks noChangeArrowheads="1"/>
            </p:cNvSpPr>
            <p:nvPr/>
          </p:nvSpPr>
          <p:spPr bwMode="auto">
            <a:xfrm>
              <a:off x="6660231" y="5064135"/>
              <a:ext cx="398665" cy="12241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372200" y="5280159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372199" y="5640199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 flipH="1">
              <a:off x="6372201" y="5964235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连接符 139"/>
            <p:cNvCxnSpPr>
              <a:endCxn id="131" idx="0"/>
            </p:cNvCxnSpPr>
            <p:nvPr/>
          </p:nvCxnSpPr>
          <p:spPr bwMode="auto">
            <a:xfrm>
              <a:off x="2483656" y="4509120"/>
              <a:ext cx="1" cy="57606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7380311" y="4509120"/>
              <a:ext cx="0" cy="55501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6084551" y="4653136"/>
              <a:ext cx="0" cy="43204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8100392" y="4365104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ABus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DBus</a:t>
              </a:r>
              <a:endParaRPr lang="en-US" altLang="zh-CN" sz="1400" b="1" dirty="0" smtClean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 smtClean="0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5804519" y="6023687"/>
              <a:ext cx="423664" cy="288032"/>
            </a:xfrm>
            <a:prstGeom prst="rect">
              <a:avLst/>
            </a:prstGeom>
            <a:noFill/>
            <a:ln w="15875" cmpd="sng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5" name="Text Box 112"/>
            <p:cNvSpPr txBox="1">
              <a:spLocks noChangeArrowheads="1"/>
            </p:cNvSpPr>
            <p:nvPr/>
          </p:nvSpPr>
          <p:spPr bwMode="auto">
            <a:xfrm>
              <a:off x="3131838" y="5136143"/>
              <a:ext cx="288032" cy="841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设备号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0" name="线形标注 2 49"/>
          <p:cNvSpPr/>
          <p:nvPr/>
        </p:nvSpPr>
        <p:spPr bwMode="auto">
          <a:xfrm>
            <a:off x="3995936" y="476672"/>
            <a:ext cx="2654796" cy="288032"/>
          </a:xfrm>
          <a:prstGeom prst="borderCallout2">
            <a:avLst>
              <a:gd name="adj1" fmla="val 47740"/>
              <a:gd name="adj2" fmla="val 100676"/>
              <a:gd name="adj3" fmla="val 47944"/>
              <a:gd name="adj4" fmla="val 108678"/>
              <a:gd name="adj5" fmla="val 158982"/>
              <a:gd name="adj6" fmla="val 120615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指操作命令与数据的关系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511" y="332656"/>
            <a:ext cx="8788201" cy="39333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、外设的联络方式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无条件传送方式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，又称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同步</a:t>
            </a:r>
            <a:r>
              <a:rPr lang="zh-CN" altLang="en-US" b="1" dirty="0" smtClean="0">
                <a:latin typeface="宋体" panose="02010600030101010101" pitchFamily="2" charset="-122"/>
              </a:rPr>
              <a:t>传送方式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95575" indent="-2695575" algn="l">
              <a:lnSpc>
                <a:spcPct val="14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条件传送方式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先</a:t>
            </a:r>
            <a:r>
              <a:rPr lang="zh-CN" altLang="en-US" b="1" u="sng" dirty="0"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，才能进行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，又称异步</a:t>
            </a: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dirty="0" smtClean="0">
                <a:latin typeface="宋体" panose="02010600030101010101" pitchFamily="2" charset="-122"/>
              </a:rPr>
              <a:t>方式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指传送时</a:t>
            </a:r>
            <a:r>
              <a:rPr lang="zh-CN" altLang="en-US" sz="2000" b="1" u="sng" dirty="0" smtClean="0">
                <a:latin typeface="宋体" panose="02010600030101010101" pitchFamily="2" charset="-122"/>
              </a:rPr>
              <a:t>数据间的定时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方式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3" name="Text Box 145"/>
          <p:cNvSpPr txBox="1">
            <a:spLocks noChangeArrowheads="1"/>
          </p:cNvSpPr>
          <p:nvPr/>
        </p:nvSpPr>
        <p:spPr bwMode="auto">
          <a:xfrm>
            <a:off x="2555776" y="1268760"/>
            <a:ext cx="6480720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简单设备，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为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字符设备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并行设备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sp>
        <p:nvSpPr>
          <p:cNvPr id="54" name="Text Box 145"/>
          <p:cNvSpPr txBox="1">
            <a:spLocks noChangeArrowheads="1"/>
          </p:cNvSpPr>
          <p:nvPr/>
        </p:nvSpPr>
        <p:spPr bwMode="auto">
          <a:xfrm>
            <a:off x="2555776" y="1722874"/>
            <a:ext cx="641193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立即响应方式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b="1" dirty="0" smtClean="0">
                <a:latin typeface="宋体" panose="02010600030101010101" pitchFamily="2" charset="-122"/>
              </a:rPr>
              <a:t>联络信号线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55" name="Text Box 145"/>
          <p:cNvSpPr txBox="1">
            <a:spLocks noChangeArrowheads="1"/>
          </p:cNvSpPr>
          <p:nvPr/>
        </p:nvSpPr>
        <p:spPr bwMode="auto">
          <a:xfrm>
            <a:off x="2555776" y="3212976"/>
            <a:ext cx="641193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70" dirty="0" smtClean="0">
                <a:latin typeface="宋体" panose="02010600030101010101" pitchFamily="2" charset="-122"/>
              </a:rPr>
              <a:t>复杂设备，</a:t>
            </a:r>
            <a:r>
              <a:rPr lang="zh-CN" altLang="en-US" b="1" spc="-70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为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字符设备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或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块设备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、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并</a:t>
            </a:r>
            <a:r>
              <a:rPr lang="en-US" altLang="zh-CN" b="1" u="sng" spc="-70" dirty="0" smtClean="0">
                <a:latin typeface="宋体" panose="02010600030101010101" pitchFamily="2" charset="-122"/>
              </a:rPr>
              <a:t>/</a:t>
            </a:r>
            <a:r>
              <a:rPr lang="zh-CN" altLang="en-US" b="1" u="sng" spc="-70" dirty="0" smtClean="0">
                <a:latin typeface="宋体" panose="02010600030101010101" pitchFamily="2" charset="-122"/>
              </a:rPr>
              <a:t>串</a:t>
            </a:r>
            <a:r>
              <a:rPr lang="zh-CN" altLang="en-US" b="1" spc="-70" dirty="0" smtClean="0">
                <a:latin typeface="宋体" panose="02010600030101010101" pitchFamily="2" charset="-122"/>
              </a:rPr>
              <a:t>设备</a:t>
            </a:r>
            <a:endParaRPr lang="en-US" altLang="zh-CN" b="1" spc="-70" dirty="0">
              <a:latin typeface="宋体" panose="02010600030101010101" pitchFamily="2" charset="-122"/>
            </a:endParaRPr>
          </a:p>
        </p:txBody>
      </p:sp>
      <p:sp>
        <p:nvSpPr>
          <p:cNvPr id="56" name="Text Box 145"/>
          <p:cNvSpPr txBox="1">
            <a:spLocks noChangeArrowheads="1"/>
          </p:cNvSpPr>
          <p:nvPr/>
        </p:nvSpPr>
        <p:spPr bwMode="auto">
          <a:xfrm>
            <a:off x="179512" y="4149080"/>
            <a:ext cx="8812212" cy="9750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异步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设置请求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应答线，串行传输时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都</a:t>
            </a:r>
            <a:r>
              <a:rPr lang="zh-CN" altLang="en-US" b="1" dirty="0" smtClean="0">
                <a:latin typeface="宋体" panose="02010600030101010101" pitchFamily="2" charset="-122"/>
              </a:rPr>
              <a:t>缺省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同步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联络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设置时钟线，串行传输时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常</a:t>
            </a:r>
            <a:r>
              <a:rPr lang="zh-CN" altLang="en-US" b="1" dirty="0" smtClean="0">
                <a:latin typeface="宋体" panose="02010600030101010101" pitchFamily="2" charset="-122"/>
              </a:rPr>
              <a:t>缺省</a:t>
            </a:r>
            <a:endParaRPr lang="en-US" altLang="zh-CN" sz="2800" b="1" dirty="0" smtClean="0">
              <a:latin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63688" y="5157192"/>
            <a:ext cx="6552728" cy="1005830"/>
            <a:chOff x="1403648" y="2420888"/>
            <a:chExt cx="6552728" cy="1005830"/>
          </a:xfrm>
        </p:grpSpPr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5" name="直接连接符 64"/>
            <p:cNvCxnSpPr>
              <a:endCxn id="59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60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直接连接符 68"/>
            <p:cNvCxnSpPr>
              <a:stCxn id="61" idx="2"/>
              <a:endCxn id="64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/>
                <a:t>主机</a:t>
              </a:r>
              <a:endParaRPr lang="zh-CN" altLang="en-US" sz="1600" b="1" dirty="0"/>
            </a:p>
          </p:txBody>
        </p:sp>
        <p:sp>
          <p:nvSpPr>
            <p:cNvPr id="71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2" name="直接连接符 71"/>
            <p:cNvCxnSpPr>
              <a:endCxn id="71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4" name="直接连接符 73"/>
            <p:cNvCxnSpPr>
              <a:endCxn id="73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52120" y="5585346"/>
            <a:ext cx="2664296" cy="579958"/>
            <a:chOff x="5292080" y="2846760"/>
            <a:chExt cx="2664296" cy="579958"/>
          </a:xfrm>
        </p:grpSpPr>
        <p:sp>
          <p:nvSpPr>
            <p:cNvPr id="78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串行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 smtClean="0">
                  <a:latin typeface="+mn-lt"/>
                </a:rPr>
                <a:t>n</a:t>
              </a:r>
              <a:endParaRPr lang="en-US" altLang="zh-CN" sz="1400" b="1" i="1" dirty="0">
                <a:latin typeface="+mn-lt"/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 smtClean="0">
                  <a:latin typeface="+mn-ea"/>
                  <a:ea typeface="+mn-ea"/>
                </a:rPr>
                <a:t>Req</a:t>
              </a:r>
              <a:r>
                <a:rPr lang="en-US" altLang="zh-CN" sz="1400" b="1" dirty="0" smtClean="0">
                  <a:latin typeface="+mn-ea"/>
                  <a:ea typeface="+mn-ea"/>
                </a:rPr>
                <a:t>/</a:t>
              </a:r>
              <a:r>
                <a:rPr lang="en-US" altLang="zh-CN" sz="1400" b="1" dirty="0" err="1" smtClean="0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lt"/>
                </a:rPr>
                <a:t>1</a:t>
              </a:r>
              <a:endParaRPr lang="en-US" altLang="zh-CN" sz="1400" b="1" dirty="0">
                <a:latin typeface="+mn-lt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CLK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</p:grpSp>
      <p:sp>
        <p:nvSpPr>
          <p:cNvPr id="93" name="线形标注 2 92"/>
          <p:cNvSpPr/>
          <p:nvPr/>
        </p:nvSpPr>
        <p:spPr bwMode="auto">
          <a:xfrm>
            <a:off x="6804248" y="2856731"/>
            <a:ext cx="2088232" cy="360040"/>
          </a:xfrm>
          <a:prstGeom prst="borderCallout2">
            <a:avLst>
              <a:gd name="adj1" fmla="val 48056"/>
              <a:gd name="adj2" fmla="val -1001"/>
              <a:gd name="adj3" fmla="val 46878"/>
              <a:gd name="adj4" fmla="val -6624"/>
              <a:gd name="adj5" fmla="val 130020"/>
              <a:gd name="adj6" fmla="val -14260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传送多个数据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启动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9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9298</TotalTime>
  <Words>9907</Words>
  <Application>Microsoft Office PowerPoint</Application>
  <PresentationFormat>全屏显示(4:3)</PresentationFormat>
  <Paragraphs>1905</Paragraphs>
  <Slides>62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1137</cp:revision>
  <dcterms:created xsi:type="dcterms:W3CDTF">2002-02-16T03:40:00Z</dcterms:created>
  <dcterms:modified xsi:type="dcterms:W3CDTF">2018-07-13T09:25:58Z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