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43"/>
  </p:notesMasterIdLst>
  <p:sldIdLst>
    <p:sldId id="256" r:id="rId2"/>
    <p:sldId id="257" r:id="rId3"/>
    <p:sldId id="258" r:id="rId4"/>
    <p:sldId id="260" r:id="rId5"/>
    <p:sldId id="259" r:id="rId6"/>
    <p:sldId id="280" r:id="rId7"/>
    <p:sldId id="262" r:id="rId8"/>
    <p:sldId id="263" r:id="rId9"/>
    <p:sldId id="264" r:id="rId10"/>
    <p:sldId id="261" r:id="rId11"/>
    <p:sldId id="267" r:id="rId12"/>
    <p:sldId id="265" r:id="rId13"/>
    <p:sldId id="266" r:id="rId14"/>
    <p:sldId id="273" r:id="rId15"/>
    <p:sldId id="268" r:id="rId16"/>
    <p:sldId id="269" r:id="rId17"/>
    <p:sldId id="270" r:id="rId18"/>
    <p:sldId id="271" r:id="rId19"/>
    <p:sldId id="272" r:id="rId20"/>
    <p:sldId id="274" r:id="rId21"/>
    <p:sldId id="275" r:id="rId22"/>
    <p:sldId id="276" r:id="rId23"/>
    <p:sldId id="277" r:id="rId24"/>
    <p:sldId id="279" r:id="rId25"/>
    <p:sldId id="278"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5" autoAdjust="0"/>
  </p:normalViewPr>
  <p:slideViewPr>
    <p:cSldViewPr snapToGrid="0">
      <p:cViewPr varScale="1">
        <p:scale>
          <a:sx n="93" d="100"/>
          <a:sy n="93" d="100"/>
        </p:scale>
        <p:origin x="21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FC1C7-075B-48CA-A137-A6D140A8096D}" type="doc">
      <dgm:prSet loTypeId="urn:microsoft.com/office/officeart/2005/8/layout/process4" loCatId="process" qsTypeId="urn:microsoft.com/office/officeart/2005/8/quickstyle/3d2" qsCatId="3D" csTypeId="urn:microsoft.com/office/officeart/2005/8/colors/accent1_2" csCatId="accent1" phldr="1"/>
      <dgm:spPr/>
      <dgm:t>
        <a:bodyPr/>
        <a:lstStyle/>
        <a:p>
          <a:endParaRPr lang="zh-CN" altLang="en-US"/>
        </a:p>
      </dgm:t>
    </dgm:pt>
    <dgm:pt modelId="{8208DED4-3F28-40E3-AD97-5E735285371C}">
      <dgm:prSet phldrT="[文本]" custT="1"/>
      <dgm:spPr/>
      <dgm:t>
        <a:bodyPr/>
        <a:lstStyle/>
        <a:p>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如何用数据形式描述问题</a:t>
          </a:r>
          <a:r>
            <a:rPr lang="en-US"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由问题抽象出一个适当的数学模型。</a:t>
          </a:r>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A7EE3A40-4BB7-46E3-83F5-557C4AB4F1EF}" type="parTrans" cxnId="{A597655C-94C1-47B8-9C5E-692078A6357A}">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B308B567-0D1D-45B8-AF74-A20F48355EEE}" type="sibTrans" cxnId="{A597655C-94C1-47B8-9C5E-692078A6357A}">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07BFFEB5-68B8-4357-B3F0-FBA9C2C6CE7E}">
      <dgm:prSet phldrT="[文本]" custT="1"/>
      <dgm:spPr/>
      <dgm:t>
        <a:bodyPr/>
        <a:lstStyle/>
        <a:p>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所编写的程序的性能是否良好</a:t>
          </a:r>
          <a:r>
            <a:rPr lang="en-US"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能不能更好？</a:t>
          </a:r>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C2FD2311-25F4-459C-95EE-4C3EB7E93CAD}" type="parTrans" cxnId="{E58E7DD3-4803-4974-9CB1-7ED942F594E7}">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A99982A7-86CE-46A4-BBF1-7DA414D7A6DA}" type="sibTrans" cxnId="{E58E7DD3-4803-4974-9CB1-7ED942F594E7}">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FA3D6891-D17B-43E1-A9E9-C1ECBF9B579D}">
      <dgm:prSet phldrT="[文本]" custT="1"/>
      <dgm:spPr/>
      <dgm:t>
        <a:bodyPr/>
        <a:lstStyle/>
        <a:p>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问题所涉及的数据量大小及数据之间的关系</a:t>
          </a:r>
          <a:r>
            <a:rPr lang="en-US"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7974CC06-E4BE-4C38-8C63-95F5E5E3CAC7}" type="parTrans" cxnId="{74C750A8-FDDB-48C7-9BFC-69909C0E4F5E}">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A79E0EB5-C703-4E5B-8039-B9802F54EF43}" type="sibTrans" cxnId="{74C750A8-FDDB-48C7-9BFC-69909C0E4F5E}">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E534F6E5-B0D8-4BE2-A5CB-BBA510AD0600}">
      <dgm:prSet phldrT="[文本]" custT="1"/>
      <dgm:spPr/>
      <dgm:t>
        <a:bodyPr/>
        <a:lstStyle/>
        <a:p>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如何在计算机中存储数据及体现数据之间的关系</a:t>
          </a:r>
          <a:r>
            <a:rPr lang="en-US"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E5CAA698-8EAC-433A-A88F-11E0FC8C76CD}" type="parTrans" cxnId="{9CFB9FE7-FBC4-46E5-B256-87D68BCA7C30}">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6EE2BF63-93FF-4C2E-8982-D1DF198250AC}" type="sibTrans" cxnId="{9CFB9FE7-FBC4-46E5-B256-87D68BCA7C30}">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6D518FEF-90FB-4592-8D62-53BC5E235CE1}">
      <dgm:prSet phldrT="[文本]" custT="1"/>
      <dgm:spPr/>
      <dgm:t>
        <a:bodyPr/>
        <a:lstStyle/>
        <a:p>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处理问题时需要对数据作何种运算</a:t>
          </a:r>
          <a:r>
            <a:rPr lang="en-US"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3438EE2E-7D18-49D1-AA68-B01304C6E504}" type="parTrans" cxnId="{67E78769-C867-4971-9766-29E377F9344C}">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41E6D041-6856-49FF-9E4C-827151B55FD1}" type="sibTrans" cxnId="{67E78769-C867-4971-9766-29E377F9344C}">
      <dgm:prSet/>
      <dgm:spPr/>
      <dgm:t>
        <a:bodyPr/>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gm:t>
    </dgm:pt>
    <dgm:pt modelId="{FCBC6CFC-308A-474D-9E42-B05D366655A7}" type="pres">
      <dgm:prSet presAssocID="{E8DFC1C7-075B-48CA-A137-A6D140A8096D}" presName="Name0" presStyleCnt="0">
        <dgm:presLayoutVars>
          <dgm:dir/>
          <dgm:animLvl val="lvl"/>
          <dgm:resizeHandles val="exact"/>
        </dgm:presLayoutVars>
      </dgm:prSet>
      <dgm:spPr/>
      <dgm:t>
        <a:bodyPr/>
        <a:lstStyle/>
        <a:p>
          <a:endParaRPr lang="zh-CN" altLang="en-US"/>
        </a:p>
      </dgm:t>
    </dgm:pt>
    <dgm:pt modelId="{D7EA191B-D2B8-43E5-81D1-B880F99A611C}" type="pres">
      <dgm:prSet presAssocID="{07BFFEB5-68B8-4357-B3F0-FBA9C2C6CE7E}" presName="boxAndChildren" presStyleCnt="0"/>
      <dgm:spPr/>
    </dgm:pt>
    <dgm:pt modelId="{5D35E764-F39C-42A7-A801-B0D45FC32C0B}" type="pres">
      <dgm:prSet presAssocID="{07BFFEB5-68B8-4357-B3F0-FBA9C2C6CE7E}" presName="parentTextBox" presStyleLbl="node1" presStyleIdx="0" presStyleCnt="5"/>
      <dgm:spPr/>
      <dgm:t>
        <a:bodyPr/>
        <a:lstStyle/>
        <a:p>
          <a:endParaRPr lang="zh-CN" altLang="en-US"/>
        </a:p>
      </dgm:t>
    </dgm:pt>
    <dgm:pt modelId="{F20824E0-5391-4556-94A7-4F4C4F72E7D6}" type="pres">
      <dgm:prSet presAssocID="{41E6D041-6856-49FF-9E4C-827151B55FD1}" presName="sp" presStyleCnt="0"/>
      <dgm:spPr/>
    </dgm:pt>
    <dgm:pt modelId="{4F6FAC3F-C2DD-41F4-A987-130606FBF82F}" type="pres">
      <dgm:prSet presAssocID="{6D518FEF-90FB-4592-8D62-53BC5E235CE1}" presName="arrowAndChildren" presStyleCnt="0"/>
      <dgm:spPr/>
    </dgm:pt>
    <dgm:pt modelId="{88F913B8-6CE6-4147-B25A-09454FF0CEA1}" type="pres">
      <dgm:prSet presAssocID="{6D518FEF-90FB-4592-8D62-53BC5E235CE1}" presName="parentTextArrow" presStyleLbl="node1" presStyleIdx="1" presStyleCnt="5"/>
      <dgm:spPr/>
      <dgm:t>
        <a:bodyPr/>
        <a:lstStyle/>
        <a:p>
          <a:endParaRPr lang="zh-CN" altLang="en-US"/>
        </a:p>
      </dgm:t>
    </dgm:pt>
    <dgm:pt modelId="{F6B9D1B6-B507-400A-9E99-48C876CB445F}" type="pres">
      <dgm:prSet presAssocID="{6EE2BF63-93FF-4C2E-8982-D1DF198250AC}" presName="sp" presStyleCnt="0"/>
      <dgm:spPr/>
    </dgm:pt>
    <dgm:pt modelId="{826DD336-6F7B-475A-ABD0-0EB55BEA8379}" type="pres">
      <dgm:prSet presAssocID="{E534F6E5-B0D8-4BE2-A5CB-BBA510AD0600}" presName="arrowAndChildren" presStyleCnt="0"/>
      <dgm:spPr/>
    </dgm:pt>
    <dgm:pt modelId="{578C964A-C900-4C69-9337-AD4533964CE4}" type="pres">
      <dgm:prSet presAssocID="{E534F6E5-B0D8-4BE2-A5CB-BBA510AD0600}" presName="parentTextArrow" presStyleLbl="node1" presStyleIdx="2" presStyleCnt="5"/>
      <dgm:spPr/>
      <dgm:t>
        <a:bodyPr/>
        <a:lstStyle/>
        <a:p>
          <a:endParaRPr lang="zh-CN" altLang="en-US"/>
        </a:p>
      </dgm:t>
    </dgm:pt>
    <dgm:pt modelId="{18C2D459-3B9C-4218-AD49-24B9C2DA9768}" type="pres">
      <dgm:prSet presAssocID="{A79E0EB5-C703-4E5B-8039-B9802F54EF43}" presName="sp" presStyleCnt="0"/>
      <dgm:spPr/>
    </dgm:pt>
    <dgm:pt modelId="{74CB5918-00C0-4B16-A786-8860E7C2EA96}" type="pres">
      <dgm:prSet presAssocID="{FA3D6891-D17B-43E1-A9E9-C1ECBF9B579D}" presName="arrowAndChildren" presStyleCnt="0"/>
      <dgm:spPr/>
    </dgm:pt>
    <dgm:pt modelId="{ABA0D176-F309-4E6B-A2B7-B9F1171652BC}" type="pres">
      <dgm:prSet presAssocID="{FA3D6891-D17B-43E1-A9E9-C1ECBF9B579D}" presName="parentTextArrow" presStyleLbl="node1" presStyleIdx="3" presStyleCnt="5"/>
      <dgm:spPr/>
      <dgm:t>
        <a:bodyPr/>
        <a:lstStyle/>
        <a:p>
          <a:endParaRPr lang="zh-CN" altLang="en-US"/>
        </a:p>
      </dgm:t>
    </dgm:pt>
    <dgm:pt modelId="{D13DF693-B714-4B98-A9AB-F91BA7EBB5AF}" type="pres">
      <dgm:prSet presAssocID="{B308B567-0D1D-45B8-AF74-A20F48355EEE}" presName="sp" presStyleCnt="0"/>
      <dgm:spPr/>
    </dgm:pt>
    <dgm:pt modelId="{3E62E3FB-BC69-4C57-A308-A795167C5C0B}" type="pres">
      <dgm:prSet presAssocID="{8208DED4-3F28-40E3-AD97-5E735285371C}" presName="arrowAndChildren" presStyleCnt="0"/>
      <dgm:spPr/>
    </dgm:pt>
    <dgm:pt modelId="{C4462C3E-290D-486D-B229-75A1711C017D}" type="pres">
      <dgm:prSet presAssocID="{8208DED4-3F28-40E3-AD97-5E735285371C}" presName="parentTextArrow" presStyleLbl="node1" presStyleIdx="4" presStyleCnt="5"/>
      <dgm:spPr/>
      <dgm:t>
        <a:bodyPr/>
        <a:lstStyle/>
        <a:p>
          <a:endParaRPr lang="zh-CN" altLang="en-US"/>
        </a:p>
      </dgm:t>
    </dgm:pt>
  </dgm:ptLst>
  <dgm:cxnLst>
    <dgm:cxn modelId="{374BA532-B281-425F-99E0-AA17AC40F542}" type="presOf" srcId="{E534F6E5-B0D8-4BE2-A5CB-BBA510AD0600}" destId="{578C964A-C900-4C69-9337-AD4533964CE4}" srcOrd="0" destOrd="0" presId="urn:microsoft.com/office/officeart/2005/8/layout/process4"/>
    <dgm:cxn modelId="{F217F360-5B9B-4CC1-A3F6-A285457CD70C}" type="presOf" srcId="{8208DED4-3F28-40E3-AD97-5E735285371C}" destId="{C4462C3E-290D-486D-B229-75A1711C017D}" srcOrd="0" destOrd="0" presId="urn:microsoft.com/office/officeart/2005/8/layout/process4"/>
    <dgm:cxn modelId="{74C750A8-FDDB-48C7-9BFC-69909C0E4F5E}" srcId="{E8DFC1C7-075B-48CA-A137-A6D140A8096D}" destId="{FA3D6891-D17B-43E1-A9E9-C1ECBF9B579D}" srcOrd="1" destOrd="0" parTransId="{7974CC06-E4BE-4C38-8C63-95F5E5E3CAC7}" sibTransId="{A79E0EB5-C703-4E5B-8039-B9802F54EF43}"/>
    <dgm:cxn modelId="{831E42B7-9D5F-4273-9EAC-60F130E57B11}" type="presOf" srcId="{FA3D6891-D17B-43E1-A9E9-C1ECBF9B579D}" destId="{ABA0D176-F309-4E6B-A2B7-B9F1171652BC}" srcOrd="0" destOrd="0" presId="urn:microsoft.com/office/officeart/2005/8/layout/process4"/>
    <dgm:cxn modelId="{9CFB9FE7-FBC4-46E5-B256-87D68BCA7C30}" srcId="{E8DFC1C7-075B-48CA-A137-A6D140A8096D}" destId="{E534F6E5-B0D8-4BE2-A5CB-BBA510AD0600}" srcOrd="2" destOrd="0" parTransId="{E5CAA698-8EAC-433A-A88F-11E0FC8C76CD}" sibTransId="{6EE2BF63-93FF-4C2E-8982-D1DF198250AC}"/>
    <dgm:cxn modelId="{67E78769-C867-4971-9766-29E377F9344C}" srcId="{E8DFC1C7-075B-48CA-A137-A6D140A8096D}" destId="{6D518FEF-90FB-4592-8D62-53BC5E235CE1}" srcOrd="3" destOrd="0" parTransId="{3438EE2E-7D18-49D1-AA68-B01304C6E504}" sibTransId="{41E6D041-6856-49FF-9E4C-827151B55FD1}"/>
    <dgm:cxn modelId="{C4D0CA29-5B0F-442C-BA07-52FECBD142BC}" type="presOf" srcId="{07BFFEB5-68B8-4357-B3F0-FBA9C2C6CE7E}" destId="{5D35E764-F39C-42A7-A801-B0D45FC32C0B}" srcOrd="0" destOrd="0" presId="urn:microsoft.com/office/officeart/2005/8/layout/process4"/>
    <dgm:cxn modelId="{EDB34DDE-F6BB-4B8D-99EE-C62D254891C4}" type="presOf" srcId="{6D518FEF-90FB-4592-8D62-53BC5E235CE1}" destId="{88F913B8-6CE6-4147-B25A-09454FF0CEA1}" srcOrd="0" destOrd="0" presId="urn:microsoft.com/office/officeart/2005/8/layout/process4"/>
    <dgm:cxn modelId="{6C1827AE-57F4-48FB-BF13-7EDCED96D27A}" type="presOf" srcId="{E8DFC1C7-075B-48CA-A137-A6D140A8096D}" destId="{FCBC6CFC-308A-474D-9E42-B05D366655A7}" srcOrd="0" destOrd="0" presId="urn:microsoft.com/office/officeart/2005/8/layout/process4"/>
    <dgm:cxn modelId="{A597655C-94C1-47B8-9C5E-692078A6357A}" srcId="{E8DFC1C7-075B-48CA-A137-A6D140A8096D}" destId="{8208DED4-3F28-40E3-AD97-5E735285371C}" srcOrd="0" destOrd="0" parTransId="{A7EE3A40-4BB7-46E3-83F5-557C4AB4F1EF}" sibTransId="{B308B567-0D1D-45B8-AF74-A20F48355EEE}"/>
    <dgm:cxn modelId="{E58E7DD3-4803-4974-9CB1-7ED942F594E7}" srcId="{E8DFC1C7-075B-48CA-A137-A6D140A8096D}" destId="{07BFFEB5-68B8-4357-B3F0-FBA9C2C6CE7E}" srcOrd="4" destOrd="0" parTransId="{C2FD2311-25F4-459C-95EE-4C3EB7E93CAD}" sibTransId="{A99982A7-86CE-46A4-BBF1-7DA414D7A6DA}"/>
    <dgm:cxn modelId="{BC9DDCB5-3B81-42D7-870A-B2307A0D3BB2}" type="presParOf" srcId="{FCBC6CFC-308A-474D-9E42-B05D366655A7}" destId="{D7EA191B-D2B8-43E5-81D1-B880F99A611C}" srcOrd="0" destOrd="0" presId="urn:microsoft.com/office/officeart/2005/8/layout/process4"/>
    <dgm:cxn modelId="{C0166392-D96B-496E-8C70-09C04E5B0B29}" type="presParOf" srcId="{D7EA191B-D2B8-43E5-81D1-B880F99A611C}" destId="{5D35E764-F39C-42A7-A801-B0D45FC32C0B}" srcOrd="0" destOrd="0" presId="urn:microsoft.com/office/officeart/2005/8/layout/process4"/>
    <dgm:cxn modelId="{0E8C900C-2FCF-498C-B7D4-C881BFD62D7E}" type="presParOf" srcId="{FCBC6CFC-308A-474D-9E42-B05D366655A7}" destId="{F20824E0-5391-4556-94A7-4F4C4F72E7D6}" srcOrd="1" destOrd="0" presId="urn:microsoft.com/office/officeart/2005/8/layout/process4"/>
    <dgm:cxn modelId="{3F67637A-C32C-4FB0-B1E2-13EC46BA6AD9}" type="presParOf" srcId="{FCBC6CFC-308A-474D-9E42-B05D366655A7}" destId="{4F6FAC3F-C2DD-41F4-A987-130606FBF82F}" srcOrd="2" destOrd="0" presId="urn:microsoft.com/office/officeart/2005/8/layout/process4"/>
    <dgm:cxn modelId="{965D37FD-EF65-4BD2-9E62-324935A38379}" type="presParOf" srcId="{4F6FAC3F-C2DD-41F4-A987-130606FBF82F}" destId="{88F913B8-6CE6-4147-B25A-09454FF0CEA1}" srcOrd="0" destOrd="0" presId="urn:microsoft.com/office/officeart/2005/8/layout/process4"/>
    <dgm:cxn modelId="{12E36A4E-6182-401F-814B-4D234E90F479}" type="presParOf" srcId="{FCBC6CFC-308A-474D-9E42-B05D366655A7}" destId="{F6B9D1B6-B507-400A-9E99-48C876CB445F}" srcOrd="3" destOrd="0" presId="urn:microsoft.com/office/officeart/2005/8/layout/process4"/>
    <dgm:cxn modelId="{E7AA22AD-8051-480C-B23A-3F0CC8ECAF18}" type="presParOf" srcId="{FCBC6CFC-308A-474D-9E42-B05D366655A7}" destId="{826DD336-6F7B-475A-ABD0-0EB55BEA8379}" srcOrd="4" destOrd="0" presId="urn:microsoft.com/office/officeart/2005/8/layout/process4"/>
    <dgm:cxn modelId="{467DAF52-3A46-439C-868C-768D0E4CCCB0}" type="presParOf" srcId="{826DD336-6F7B-475A-ABD0-0EB55BEA8379}" destId="{578C964A-C900-4C69-9337-AD4533964CE4}" srcOrd="0" destOrd="0" presId="urn:microsoft.com/office/officeart/2005/8/layout/process4"/>
    <dgm:cxn modelId="{7556C8B0-A8E9-45AB-B33D-2312541F9AEB}" type="presParOf" srcId="{FCBC6CFC-308A-474D-9E42-B05D366655A7}" destId="{18C2D459-3B9C-4218-AD49-24B9C2DA9768}" srcOrd="5" destOrd="0" presId="urn:microsoft.com/office/officeart/2005/8/layout/process4"/>
    <dgm:cxn modelId="{3D148C16-5380-4071-8225-5B81F344471F}" type="presParOf" srcId="{FCBC6CFC-308A-474D-9E42-B05D366655A7}" destId="{74CB5918-00C0-4B16-A786-8860E7C2EA96}" srcOrd="6" destOrd="0" presId="urn:microsoft.com/office/officeart/2005/8/layout/process4"/>
    <dgm:cxn modelId="{1DBD00F9-842A-4C2E-B095-06C0F379B6B5}" type="presParOf" srcId="{74CB5918-00C0-4B16-A786-8860E7C2EA96}" destId="{ABA0D176-F309-4E6B-A2B7-B9F1171652BC}" srcOrd="0" destOrd="0" presId="urn:microsoft.com/office/officeart/2005/8/layout/process4"/>
    <dgm:cxn modelId="{6390D057-6691-4E8B-BCA5-8602E015BB0C}" type="presParOf" srcId="{FCBC6CFC-308A-474D-9E42-B05D366655A7}" destId="{D13DF693-B714-4B98-A9AB-F91BA7EBB5AF}" srcOrd="7" destOrd="0" presId="urn:microsoft.com/office/officeart/2005/8/layout/process4"/>
    <dgm:cxn modelId="{325F6525-75CA-4D7D-875E-21748E13756D}" type="presParOf" srcId="{FCBC6CFC-308A-474D-9E42-B05D366655A7}" destId="{3E62E3FB-BC69-4C57-A308-A795167C5C0B}" srcOrd="8" destOrd="0" presId="urn:microsoft.com/office/officeart/2005/8/layout/process4"/>
    <dgm:cxn modelId="{49564F58-F712-4B69-9F56-278154B4156F}" type="presParOf" srcId="{3E62E3FB-BC69-4C57-A308-A795167C5C0B}" destId="{C4462C3E-290D-486D-B229-75A1711C017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23D833-FA98-4708-849C-3D5D80903CBE}" type="doc">
      <dgm:prSet loTypeId="urn:microsoft.com/office/officeart/2005/8/layout/hProcess9" loCatId="process" qsTypeId="urn:microsoft.com/office/officeart/2005/8/quickstyle/3d5" qsCatId="3D" csTypeId="urn:microsoft.com/office/officeart/2005/8/colors/accent0_3" csCatId="mainScheme" phldr="1"/>
      <dgm:spPr/>
    </dgm:pt>
    <dgm:pt modelId="{0215A613-8B87-4A1B-AC12-63C25FB33E20}">
      <dgm:prSet phldrT="[文本]"/>
      <dgm:spPr/>
      <dgm:t>
        <a:bodyPr/>
        <a:lstStyle/>
        <a:p>
          <a:r>
            <a:rPr lang="zh-CN" altLang="en-US" dirty="0" smtClean="0"/>
            <a:t>现实问题</a:t>
          </a:r>
          <a:endParaRPr lang="zh-CN" altLang="en-US" dirty="0"/>
        </a:p>
      </dgm:t>
    </dgm:pt>
    <dgm:pt modelId="{5B0CBF7B-9A7A-4288-BE1A-9FAFE5EDC2FE}" type="parTrans" cxnId="{E785C4F7-3D40-4378-BB74-D990919D8134}">
      <dgm:prSet/>
      <dgm:spPr/>
      <dgm:t>
        <a:bodyPr/>
        <a:lstStyle/>
        <a:p>
          <a:endParaRPr lang="zh-CN" altLang="en-US"/>
        </a:p>
      </dgm:t>
    </dgm:pt>
    <dgm:pt modelId="{E159FD83-F1FF-4FDA-86A4-B6574F93FD2F}" type="sibTrans" cxnId="{E785C4F7-3D40-4378-BB74-D990919D8134}">
      <dgm:prSet/>
      <dgm:spPr/>
      <dgm:t>
        <a:bodyPr/>
        <a:lstStyle/>
        <a:p>
          <a:endParaRPr lang="zh-CN" altLang="en-US"/>
        </a:p>
      </dgm:t>
    </dgm:pt>
    <dgm:pt modelId="{2BC7B459-61B0-416E-BE44-92EFD1177F76}">
      <dgm:prSet phldrT="[文本]"/>
      <dgm:spPr/>
      <dgm:t>
        <a:bodyPr/>
        <a:lstStyle/>
        <a:p>
          <a:r>
            <a:rPr lang="zh-CN" altLang="en-US" dirty="0" smtClean="0"/>
            <a:t>逻辑模型</a:t>
          </a:r>
          <a:endParaRPr lang="zh-CN" altLang="en-US" dirty="0"/>
        </a:p>
      </dgm:t>
    </dgm:pt>
    <dgm:pt modelId="{75BD01E2-E463-4040-881B-F1E2519D0F7F}" type="parTrans" cxnId="{0E96DC0F-4A1C-495C-9CFC-CD03614DEF48}">
      <dgm:prSet/>
      <dgm:spPr/>
      <dgm:t>
        <a:bodyPr/>
        <a:lstStyle/>
        <a:p>
          <a:endParaRPr lang="zh-CN" altLang="en-US"/>
        </a:p>
      </dgm:t>
    </dgm:pt>
    <dgm:pt modelId="{A147AF9F-AE8C-4EF6-9B5E-06DBF874C120}" type="sibTrans" cxnId="{0E96DC0F-4A1C-495C-9CFC-CD03614DEF48}">
      <dgm:prSet/>
      <dgm:spPr/>
      <dgm:t>
        <a:bodyPr/>
        <a:lstStyle/>
        <a:p>
          <a:endParaRPr lang="zh-CN" altLang="en-US"/>
        </a:p>
      </dgm:t>
    </dgm:pt>
    <dgm:pt modelId="{F047F70C-FA5F-47DF-B4C6-E852CF41B4AB}">
      <dgm:prSet phldrT="[文本]"/>
      <dgm:spPr/>
      <dgm:t>
        <a:bodyPr/>
        <a:lstStyle/>
        <a:p>
          <a:r>
            <a:rPr lang="zh-CN" altLang="en-US" dirty="0" smtClean="0"/>
            <a:t>代码实现</a:t>
          </a:r>
          <a:endParaRPr lang="zh-CN" altLang="en-US" dirty="0"/>
        </a:p>
      </dgm:t>
    </dgm:pt>
    <dgm:pt modelId="{9AFBEFA0-556E-493F-B946-6C8992F5E1EC}" type="parTrans" cxnId="{B60B1FAE-582D-4638-B9E3-40E021773C9A}">
      <dgm:prSet/>
      <dgm:spPr/>
      <dgm:t>
        <a:bodyPr/>
        <a:lstStyle/>
        <a:p>
          <a:endParaRPr lang="zh-CN" altLang="en-US"/>
        </a:p>
      </dgm:t>
    </dgm:pt>
    <dgm:pt modelId="{85BEC2B3-94B3-46FF-ABEF-5825097BF749}" type="sibTrans" cxnId="{B60B1FAE-582D-4638-B9E3-40E021773C9A}">
      <dgm:prSet/>
      <dgm:spPr/>
      <dgm:t>
        <a:bodyPr/>
        <a:lstStyle/>
        <a:p>
          <a:endParaRPr lang="zh-CN" altLang="en-US"/>
        </a:p>
      </dgm:t>
    </dgm:pt>
    <dgm:pt modelId="{6A30C59A-59B9-4A43-A79A-5C8DEA95EE5D}" type="pres">
      <dgm:prSet presAssocID="{1423D833-FA98-4708-849C-3D5D80903CBE}" presName="CompostProcess" presStyleCnt="0">
        <dgm:presLayoutVars>
          <dgm:dir/>
          <dgm:resizeHandles val="exact"/>
        </dgm:presLayoutVars>
      </dgm:prSet>
      <dgm:spPr/>
    </dgm:pt>
    <dgm:pt modelId="{20A31ADB-AEF3-4572-ADCD-A249784F112B}" type="pres">
      <dgm:prSet presAssocID="{1423D833-FA98-4708-849C-3D5D80903CBE}" presName="arrow" presStyleLbl="bgShp" presStyleIdx="0" presStyleCnt="1" custLinFactNeighborX="-77" custLinFactNeighborY="218"/>
      <dgm:spPr/>
    </dgm:pt>
    <dgm:pt modelId="{8305A0A5-F3CC-44FA-9DA4-9276F934306D}" type="pres">
      <dgm:prSet presAssocID="{1423D833-FA98-4708-849C-3D5D80903CBE}" presName="linearProcess" presStyleCnt="0"/>
      <dgm:spPr/>
    </dgm:pt>
    <dgm:pt modelId="{0EFCC72D-3B08-4A45-896C-BCCB16855831}" type="pres">
      <dgm:prSet presAssocID="{0215A613-8B87-4A1B-AC12-63C25FB33E20}" presName="textNode" presStyleLbl="node1" presStyleIdx="0" presStyleCnt="3">
        <dgm:presLayoutVars>
          <dgm:bulletEnabled val="1"/>
        </dgm:presLayoutVars>
      </dgm:prSet>
      <dgm:spPr/>
      <dgm:t>
        <a:bodyPr/>
        <a:lstStyle/>
        <a:p>
          <a:endParaRPr lang="zh-CN" altLang="en-US"/>
        </a:p>
      </dgm:t>
    </dgm:pt>
    <dgm:pt modelId="{906446E1-1595-44A6-9E1C-3E9E49744C26}" type="pres">
      <dgm:prSet presAssocID="{E159FD83-F1FF-4FDA-86A4-B6574F93FD2F}" presName="sibTrans" presStyleCnt="0"/>
      <dgm:spPr/>
    </dgm:pt>
    <dgm:pt modelId="{B3C160E7-1F67-49CE-BD08-2154F3DF1A7F}" type="pres">
      <dgm:prSet presAssocID="{2BC7B459-61B0-416E-BE44-92EFD1177F76}" presName="textNode" presStyleLbl="node1" presStyleIdx="1" presStyleCnt="3">
        <dgm:presLayoutVars>
          <dgm:bulletEnabled val="1"/>
        </dgm:presLayoutVars>
      </dgm:prSet>
      <dgm:spPr/>
      <dgm:t>
        <a:bodyPr/>
        <a:lstStyle/>
        <a:p>
          <a:endParaRPr lang="zh-CN" altLang="en-US"/>
        </a:p>
      </dgm:t>
    </dgm:pt>
    <dgm:pt modelId="{CE319002-5117-4586-AF3E-99E7B24FF3A7}" type="pres">
      <dgm:prSet presAssocID="{A147AF9F-AE8C-4EF6-9B5E-06DBF874C120}" presName="sibTrans" presStyleCnt="0"/>
      <dgm:spPr/>
    </dgm:pt>
    <dgm:pt modelId="{0E979C9A-230A-4F68-9506-FD7DE94888A0}" type="pres">
      <dgm:prSet presAssocID="{F047F70C-FA5F-47DF-B4C6-E852CF41B4AB}" presName="textNode" presStyleLbl="node1" presStyleIdx="2" presStyleCnt="3">
        <dgm:presLayoutVars>
          <dgm:bulletEnabled val="1"/>
        </dgm:presLayoutVars>
      </dgm:prSet>
      <dgm:spPr/>
      <dgm:t>
        <a:bodyPr/>
        <a:lstStyle/>
        <a:p>
          <a:endParaRPr lang="zh-CN" altLang="en-US"/>
        </a:p>
      </dgm:t>
    </dgm:pt>
  </dgm:ptLst>
  <dgm:cxnLst>
    <dgm:cxn modelId="{E785C4F7-3D40-4378-BB74-D990919D8134}" srcId="{1423D833-FA98-4708-849C-3D5D80903CBE}" destId="{0215A613-8B87-4A1B-AC12-63C25FB33E20}" srcOrd="0" destOrd="0" parTransId="{5B0CBF7B-9A7A-4288-BE1A-9FAFE5EDC2FE}" sibTransId="{E159FD83-F1FF-4FDA-86A4-B6574F93FD2F}"/>
    <dgm:cxn modelId="{0E96DC0F-4A1C-495C-9CFC-CD03614DEF48}" srcId="{1423D833-FA98-4708-849C-3D5D80903CBE}" destId="{2BC7B459-61B0-416E-BE44-92EFD1177F76}" srcOrd="1" destOrd="0" parTransId="{75BD01E2-E463-4040-881B-F1E2519D0F7F}" sibTransId="{A147AF9F-AE8C-4EF6-9B5E-06DBF874C120}"/>
    <dgm:cxn modelId="{56B15534-DC60-404E-B740-5D72FDABC830}" type="presOf" srcId="{0215A613-8B87-4A1B-AC12-63C25FB33E20}" destId="{0EFCC72D-3B08-4A45-896C-BCCB16855831}" srcOrd="0" destOrd="0" presId="urn:microsoft.com/office/officeart/2005/8/layout/hProcess9"/>
    <dgm:cxn modelId="{B60B1FAE-582D-4638-B9E3-40E021773C9A}" srcId="{1423D833-FA98-4708-849C-3D5D80903CBE}" destId="{F047F70C-FA5F-47DF-B4C6-E852CF41B4AB}" srcOrd="2" destOrd="0" parTransId="{9AFBEFA0-556E-493F-B946-6C8992F5E1EC}" sibTransId="{85BEC2B3-94B3-46FF-ABEF-5825097BF749}"/>
    <dgm:cxn modelId="{D788015E-CB0C-4B8A-B773-6E662E3E0719}" type="presOf" srcId="{1423D833-FA98-4708-849C-3D5D80903CBE}" destId="{6A30C59A-59B9-4A43-A79A-5C8DEA95EE5D}" srcOrd="0" destOrd="0" presId="urn:microsoft.com/office/officeart/2005/8/layout/hProcess9"/>
    <dgm:cxn modelId="{87C6EA92-59A0-4DAB-8634-281DD5DB1D4F}" type="presOf" srcId="{2BC7B459-61B0-416E-BE44-92EFD1177F76}" destId="{B3C160E7-1F67-49CE-BD08-2154F3DF1A7F}" srcOrd="0" destOrd="0" presId="urn:microsoft.com/office/officeart/2005/8/layout/hProcess9"/>
    <dgm:cxn modelId="{2E8B4348-5861-4E6F-B4CD-7E0878CFCEBE}" type="presOf" srcId="{F047F70C-FA5F-47DF-B4C6-E852CF41B4AB}" destId="{0E979C9A-230A-4F68-9506-FD7DE94888A0}" srcOrd="0" destOrd="0" presId="urn:microsoft.com/office/officeart/2005/8/layout/hProcess9"/>
    <dgm:cxn modelId="{1D9402F0-41E3-47C6-899B-549FE4FE9B93}" type="presParOf" srcId="{6A30C59A-59B9-4A43-A79A-5C8DEA95EE5D}" destId="{20A31ADB-AEF3-4572-ADCD-A249784F112B}" srcOrd="0" destOrd="0" presId="urn:microsoft.com/office/officeart/2005/8/layout/hProcess9"/>
    <dgm:cxn modelId="{759645AC-5471-4064-B99C-D4E511BDBA65}" type="presParOf" srcId="{6A30C59A-59B9-4A43-A79A-5C8DEA95EE5D}" destId="{8305A0A5-F3CC-44FA-9DA4-9276F934306D}" srcOrd="1" destOrd="0" presId="urn:microsoft.com/office/officeart/2005/8/layout/hProcess9"/>
    <dgm:cxn modelId="{D14BFFE5-1824-406D-8450-8334B3AED8DC}" type="presParOf" srcId="{8305A0A5-F3CC-44FA-9DA4-9276F934306D}" destId="{0EFCC72D-3B08-4A45-896C-BCCB16855831}" srcOrd="0" destOrd="0" presId="urn:microsoft.com/office/officeart/2005/8/layout/hProcess9"/>
    <dgm:cxn modelId="{D82FB5C5-5C41-4641-ACB6-7D678BA94216}" type="presParOf" srcId="{8305A0A5-F3CC-44FA-9DA4-9276F934306D}" destId="{906446E1-1595-44A6-9E1C-3E9E49744C26}" srcOrd="1" destOrd="0" presId="urn:microsoft.com/office/officeart/2005/8/layout/hProcess9"/>
    <dgm:cxn modelId="{F10AA7B6-D284-4559-ACBC-C2C38CFD2F72}" type="presParOf" srcId="{8305A0A5-F3CC-44FA-9DA4-9276F934306D}" destId="{B3C160E7-1F67-49CE-BD08-2154F3DF1A7F}" srcOrd="2" destOrd="0" presId="urn:microsoft.com/office/officeart/2005/8/layout/hProcess9"/>
    <dgm:cxn modelId="{F61B6510-0488-4458-A27C-3906CF044FC1}" type="presParOf" srcId="{8305A0A5-F3CC-44FA-9DA4-9276F934306D}" destId="{CE319002-5117-4586-AF3E-99E7B24FF3A7}" srcOrd="3" destOrd="0" presId="urn:microsoft.com/office/officeart/2005/8/layout/hProcess9"/>
    <dgm:cxn modelId="{6747922F-4A15-4BA6-B645-E2532AA18C48}" type="presParOf" srcId="{8305A0A5-F3CC-44FA-9DA4-9276F934306D}" destId="{0E979C9A-230A-4F68-9506-FD7DE94888A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E26D22-E8BB-4064-AE15-26CF57047586}" type="doc">
      <dgm:prSet loTypeId="urn:microsoft.com/office/officeart/2005/8/layout/arrow3" loCatId="relationship" qsTypeId="urn:microsoft.com/office/officeart/2005/8/quickstyle/3d2" qsCatId="3D" csTypeId="urn:microsoft.com/office/officeart/2005/8/colors/accent4_2" csCatId="accent4" phldr="1"/>
      <dgm:spPr/>
      <dgm:t>
        <a:bodyPr/>
        <a:lstStyle/>
        <a:p>
          <a:endParaRPr lang="zh-CN" altLang="en-US"/>
        </a:p>
      </dgm:t>
    </dgm:pt>
    <dgm:pt modelId="{3C5D534F-F33C-43E7-8048-ACBE0AE1685D}">
      <dgm:prSet phldrT="[文本]"/>
      <dgm:spPr/>
      <dgm:t>
        <a:bodyPr/>
        <a:lstStyle/>
        <a:p>
          <a:r>
            <a:rPr lang="zh-CN" altLang="en-US" dirty="0" smtClean="0">
              <a:latin typeface="宋体" panose="02010600030101010101" pitchFamily="2" charset="-122"/>
              <a:ea typeface="宋体" panose="02010600030101010101" pitchFamily="2" charset="-122"/>
            </a:rPr>
            <a:t>计算速度</a:t>
          </a:r>
          <a:endParaRPr lang="zh-CN" altLang="en-US" dirty="0">
            <a:latin typeface="宋体" panose="02010600030101010101" pitchFamily="2" charset="-122"/>
            <a:ea typeface="宋体" panose="02010600030101010101" pitchFamily="2" charset="-122"/>
          </a:endParaRPr>
        </a:p>
      </dgm:t>
    </dgm:pt>
    <dgm:pt modelId="{319114FE-A86D-4F2C-BB04-D5DE90F48625}" type="parTrans" cxnId="{92D0F83F-A6B4-40E3-8A4B-BC2E5007D996}">
      <dgm:prSet/>
      <dgm:spPr/>
      <dgm:t>
        <a:bodyPr/>
        <a:lstStyle/>
        <a:p>
          <a:endParaRPr lang="zh-CN" altLang="en-US">
            <a:latin typeface="宋体" panose="02010600030101010101" pitchFamily="2" charset="-122"/>
            <a:ea typeface="宋体" panose="02010600030101010101" pitchFamily="2" charset="-122"/>
          </a:endParaRPr>
        </a:p>
      </dgm:t>
    </dgm:pt>
    <dgm:pt modelId="{DA40B90E-0800-4756-9C5C-BCE8065D7F56}" type="sibTrans" cxnId="{92D0F83F-A6B4-40E3-8A4B-BC2E5007D996}">
      <dgm:prSet/>
      <dgm:spPr/>
      <dgm:t>
        <a:bodyPr/>
        <a:lstStyle/>
        <a:p>
          <a:endParaRPr lang="zh-CN" altLang="en-US">
            <a:latin typeface="宋体" panose="02010600030101010101" pitchFamily="2" charset="-122"/>
            <a:ea typeface="宋体" panose="02010600030101010101" pitchFamily="2" charset="-122"/>
          </a:endParaRPr>
        </a:p>
      </dgm:t>
    </dgm:pt>
    <dgm:pt modelId="{CAF71D0A-9B22-4DC5-AE6E-39DC1F0ACA8E}">
      <dgm:prSet phldrT="[文本]"/>
      <dgm:spPr/>
      <dgm:t>
        <a:bodyPr/>
        <a:lstStyle/>
        <a:p>
          <a:r>
            <a:rPr lang="zh-CN" altLang="en-US" dirty="0" smtClean="0">
              <a:latin typeface="宋体" panose="02010600030101010101" pitchFamily="2" charset="-122"/>
              <a:ea typeface="宋体" panose="02010600030101010101" pitchFamily="2" charset="-122"/>
            </a:rPr>
            <a:t>占用空间</a:t>
          </a:r>
          <a:endParaRPr lang="zh-CN" altLang="en-US" dirty="0">
            <a:latin typeface="宋体" panose="02010600030101010101" pitchFamily="2" charset="-122"/>
            <a:ea typeface="宋体" panose="02010600030101010101" pitchFamily="2" charset="-122"/>
          </a:endParaRPr>
        </a:p>
      </dgm:t>
    </dgm:pt>
    <dgm:pt modelId="{2457E75A-C09C-4378-8914-CE74409C6A76}" type="parTrans" cxnId="{76993646-C1F1-490B-BB3D-3E3D9DC9F08F}">
      <dgm:prSet/>
      <dgm:spPr/>
      <dgm:t>
        <a:bodyPr/>
        <a:lstStyle/>
        <a:p>
          <a:endParaRPr lang="zh-CN" altLang="en-US">
            <a:latin typeface="宋体" panose="02010600030101010101" pitchFamily="2" charset="-122"/>
            <a:ea typeface="宋体" panose="02010600030101010101" pitchFamily="2" charset="-122"/>
          </a:endParaRPr>
        </a:p>
      </dgm:t>
    </dgm:pt>
    <dgm:pt modelId="{90B46DFE-C266-4CAA-BBCA-5403D3869C75}" type="sibTrans" cxnId="{76993646-C1F1-490B-BB3D-3E3D9DC9F08F}">
      <dgm:prSet/>
      <dgm:spPr/>
      <dgm:t>
        <a:bodyPr/>
        <a:lstStyle/>
        <a:p>
          <a:endParaRPr lang="zh-CN" altLang="en-US">
            <a:latin typeface="宋体" panose="02010600030101010101" pitchFamily="2" charset="-122"/>
            <a:ea typeface="宋体" panose="02010600030101010101" pitchFamily="2" charset="-122"/>
          </a:endParaRPr>
        </a:p>
      </dgm:t>
    </dgm:pt>
    <dgm:pt modelId="{4DF76457-C328-4367-B566-7573BE97D73B}" type="pres">
      <dgm:prSet presAssocID="{4DE26D22-E8BB-4064-AE15-26CF57047586}" presName="compositeShape" presStyleCnt="0">
        <dgm:presLayoutVars>
          <dgm:chMax val="2"/>
          <dgm:dir/>
          <dgm:resizeHandles val="exact"/>
        </dgm:presLayoutVars>
      </dgm:prSet>
      <dgm:spPr/>
      <dgm:t>
        <a:bodyPr/>
        <a:lstStyle/>
        <a:p>
          <a:endParaRPr lang="zh-CN" altLang="en-US"/>
        </a:p>
      </dgm:t>
    </dgm:pt>
    <dgm:pt modelId="{24BB32A1-C384-4065-822D-76D4D5B991B4}" type="pres">
      <dgm:prSet presAssocID="{4DE26D22-E8BB-4064-AE15-26CF57047586}" presName="divider" presStyleLbl="fgShp" presStyleIdx="0" presStyleCnt="1"/>
      <dgm:spPr/>
    </dgm:pt>
    <dgm:pt modelId="{3169B83B-854C-4D40-8F3B-D7D535291849}" type="pres">
      <dgm:prSet presAssocID="{3C5D534F-F33C-43E7-8048-ACBE0AE1685D}" presName="downArrow" presStyleLbl="node1" presStyleIdx="0" presStyleCnt="2"/>
      <dgm:spPr/>
    </dgm:pt>
    <dgm:pt modelId="{29522162-3B22-4743-8897-F8E8F52DD742}" type="pres">
      <dgm:prSet presAssocID="{3C5D534F-F33C-43E7-8048-ACBE0AE1685D}" presName="downArrowText" presStyleLbl="revTx" presStyleIdx="0" presStyleCnt="2">
        <dgm:presLayoutVars>
          <dgm:bulletEnabled val="1"/>
        </dgm:presLayoutVars>
      </dgm:prSet>
      <dgm:spPr/>
      <dgm:t>
        <a:bodyPr/>
        <a:lstStyle/>
        <a:p>
          <a:endParaRPr lang="zh-CN" altLang="en-US"/>
        </a:p>
      </dgm:t>
    </dgm:pt>
    <dgm:pt modelId="{BA19AB91-EAA0-4E8A-9A1D-71BCC33D8A54}" type="pres">
      <dgm:prSet presAssocID="{CAF71D0A-9B22-4DC5-AE6E-39DC1F0ACA8E}" presName="upArrow" presStyleLbl="node1" presStyleIdx="1" presStyleCnt="2"/>
      <dgm:spPr/>
    </dgm:pt>
    <dgm:pt modelId="{1684ED91-A212-40D5-BA15-82895DE40A34}" type="pres">
      <dgm:prSet presAssocID="{CAF71D0A-9B22-4DC5-AE6E-39DC1F0ACA8E}" presName="upArrowText" presStyleLbl="revTx" presStyleIdx="1" presStyleCnt="2">
        <dgm:presLayoutVars>
          <dgm:bulletEnabled val="1"/>
        </dgm:presLayoutVars>
      </dgm:prSet>
      <dgm:spPr/>
      <dgm:t>
        <a:bodyPr/>
        <a:lstStyle/>
        <a:p>
          <a:endParaRPr lang="zh-CN" altLang="en-US"/>
        </a:p>
      </dgm:t>
    </dgm:pt>
  </dgm:ptLst>
  <dgm:cxnLst>
    <dgm:cxn modelId="{92D0F83F-A6B4-40E3-8A4B-BC2E5007D996}" srcId="{4DE26D22-E8BB-4064-AE15-26CF57047586}" destId="{3C5D534F-F33C-43E7-8048-ACBE0AE1685D}" srcOrd="0" destOrd="0" parTransId="{319114FE-A86D-4F2C-BB04-D5DE90F48625}" sibTransId="{DA40B90E-0800-4756-9C5C-BCE8065D7F56}"/>
    <dgm:cxn modelId="{D2B6EDA0-4045-4C8F-8654-DE4B0579DAA6}" type="presOf" srcId="{CAF71D0A-9B22-4DC5-AE6E-39DC1F0ACA8E}" destId="{1684ED91-A212-40D5-BA15-82895DE40A34}" srcOrd="0" destOrd="0" presId="urn:microsoft.com/office/officeart/2005/8/layout/arrow3"/>
    <dgm:cxn modelId="{76993646-C1F1-490B-BB3D-3E3D9DC9F08F}" srcId="{4DE26D22-E8BB-4064-AE15-26CF57047586}" destId="{CAF71D0A-9B22-4DC5-AE6E-39DC1F0ACA8E}" srcOrd="1" destOrd="0" parTransId="{2457E75A-C09C-4378-8914-CE74409C6A76}" sibTransId="{90B46DFE-C266-4CAA-BBCA-5403D3869C75}"/>
    <dgm:cxn modelId="{FFCB4663-9798-4D7D-9016-93E538D5C15D}" type="presOf" srcId="{3C5D534F-F33C-43E7-8048-ACBE0AE1685D}" destId="{29522162-3B22-4743-8897-F8E8F52DD742}" srcOrd="0" destOrd="0" presId="urn:microsoft.com/office/officeart/2005/8/layout/arrow3"/>
    <dgm:cxn modelId="{4B64BD9E-E12E-43E2-B389-6296848EDC10}" type="presOf" srcId="{4DE26D22-E8BB-4064-AE15-26CF57047586}" destId="{4DF76457-C328-4367-B566-7573BE97D73B}" srcOrd="0" destOrd="0" presId="urn:microsoft.com/office/officeart/2005/8/layout/arrow3"/>
    <dgm:cxn modelId="{1DC59CD4-0D20-4927-BC81-C315EB9FE8EA}" type="presParOf" srcId="{4DF76457-C328-4367-B566-7573BE97D73B}" destId="{24BB32A1-C384-4065-822D-76D4D5B991B4}" srcOrd="0" destOrd="0" presId="urn:microsoft.com/office/officeart/2005/8/layout/arrow3"/>
    <dgm:cxn modelId="{D3E95539-220C-491C-B8AE-C8A2CB65BBED}" type="presParOf" srcId="{4DF76457-C328-4367-B566-7573BE97D73B}" destId="{3169B83B-854C-4D40-8F3B-D7D535291849}" srcOrd="1" destOrd="0" presId="urn:microsoft.com/office/officeart/2005/8/layout/arrow3"/>
    <dgm:cxn modelId="{3D91A26B-5880-49FA-8666-F9C0D678FDA7}" type="presParOf" srcId="{4DF76457-C328-4367-B566-7573BE97D73B}" destId="{29522162-3B22-4743-8897-F8E8F52DD742}" srcOrd="2" destOrd="0" presId="urn:microsoft.com/office/officeart/2005/8/layout/arrow3"/>
    <dgm:cxn modelId="{7C0EA015-E8A9-4E89-BC15-4F6326C5319C}" type="presParOf" srcId="{4DF76457-C328-4367-B566-7573BE97D73B}" destId="{BA19AB91-EAA0-4E8A-9A1D-71BCC33D8A54}" srcOrd="3" destOrd="0" presId="urn:microsoft.com/office/officeart/2005/8/layout/arrow3"/>
    <dgm:cxn modelId="{F7CAB68B-D3A7-4E71-902D-143E8FD7C9B0}" type="presParOf" srcId="{4DF76457-C328-4367-B566-7573BE97D73B}" destId="{1684ED91-A212-40D5-BA15-82895DE40A34}"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5E764-F39C-42A7-A801-B0D45FC32C0B}">
      <dsp:nvSpPr>
        <dsp:cNvPr id="0" name=""/>
        <dsp:cNvSpPr/>
      </dsp:nvSpPr>
      <dsp:spPr>
        <a:xfrm>
          <a:off x="0" y="4451735"/>
          <a:ext cx="7765256" cy="73034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所编写的程序的性能是否良好</a:t>
          </a:r>
          <a:r>
            <a:rPr lang="en-US"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能不能更好？</a:t>
          </a:r>
          <a:endParaRPr lang="zh-CN" altLang="en-US" sz="2400" b="1" kern="12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sp:txBody>
      <dsp:txXfrm>
        <a:off x="0" y="4451735"/>
        <a:ext cx="7765256" cy="730344"/>
      </dsp:txXfrm>
    </dsp:sp>
    <dsp:sp modelId="{88F913B8-6CE6-4147-B25A-09454FF0CEA1}">
      <dsp:nvSpPr>
        <dsp:cNvPr id="0" name=""/>
        <dsp:cNvSpPr/>
      </dsp:nvSpPr>
      <dsp:spPr>
        <a:xfrm rot="10800000">
          <a:off x="0" y="3339421"/>
          <a:ext cx="7765256" cy="112326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处理问题时需要对数据作何种运算</a:t>
          </a:r>
          <a:r>
            <a:rPr lang="en-US"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endParaRPr lang="zh-CN" altLang="en-US" sz="2400" b="1" kern="12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sp:txBody>
      <dsp:txXfrm rot="10800000">
        <a:off x="0" y="3339421"/>
        <a:ext cx="7765256" cy="729866"/>
      </dsp:txXfrm>
    </dsp:sp>
    <dsp:sp modelId="{578C964A-C900-4C69-9337-AD4533964CE4}">
      <dsp:nvSpPr>
        <dsp:cNvPr id="0" name=""/>
        <dsp:cNvSpPr/>
      </dsp:nvSpPr>
      <dsp:spPr>
        <a:xfrm rot="10800000">
          <a:off x="0" y="2227106"/>
          <a:ext cx="7765256" cy="112326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如何在计算机中存储数据及体现数据之间的关系</a:t>
          </a:r>
          <a:r>
            <a:rPr lang="en-US"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endParaRPr lang="zh-CN" altLang="en-US" sz="2400" b="1" kern="12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sp:txBody>
      <dsp:txXfrm rot="10800000">
        <a:off x="0" y="2227106"/>
        <a:ext cx="7765256" cy="729866"/>
      </dsp:txXfrm>
    </dsp:sp>
    <dsp:sp modelId="{ABA0D176-F309-4E6B-A2B7-B9F1171652BC}">
      <dsp:nvSpPr>
        <dsp:cNvPr id="0" name=""/>
        <dsp:cNvSpPr/>
      </dsp:nvSpPr>
      <dsp:spPr>
        <a:xfrm rot="10800000">
          <a:off x="0" y="1114792"/>
          <a:ext cx="7765256" cy="112326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问题所涉及的数据量大小及数据之间的关系</a:t>
          </a:r>
          <a:r>
            <a:rPr lang="en-US"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endParaRPr lang="zh-CN" altLang="en-US" sz="2400" b="1" kern="12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sp:txBody>
      <dsp:txXfrm rot="10800000">
        <a:off x="0" y="1114792"/>
        <a:ext cx="7765256" cy="729866"/>
      </dsp:txXfrm>
    </dsp:sp>
    <dsp:sp modelId="{C4462C3E-290D-486D-B229-75A1711C017D}">
      <dsp:nvSpPr>
        <dsp:cNvPr id="0" name=""/>
        <dsp:cNvSpPr/>
      </dsp:nvSpPr>
      <dsp:spPr>
        <a:xfrm rot="10800000">
          <a:off x="0" y="2478"/>
          <a:ext cx="7765256" cy="112326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如何用数据形式描述问题</a:t>
          </a:r>
          <a:r>
            <a:rPr lang="en-US"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2400" b="1" kern="120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由问题抽象出一个适当的数学模型。</a:t>
          </a:r>
          <a:endParaRPr lang="zh-CN" altLang="en-US" sz="2400" b="1" kern="12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dsp:txBody>
      <dsp:txXfrm rot="10800000">
        <a:off x="0" y="2478"/>
        <a:ext cx="7765256" cy="729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31ADB-AEF3-4572-ADCD-A249784F112B}">
      <dsp:nvSpPr>
        <dsp:cNvPr id="0" name=""/>
        <dsp:cNvSpPr/>
      </dsp:nvSpPr>
      <dsp:spPr>
        <a:xfrm>
          <a:off x="453210" y="0"/>
          <a:ext cx="5181600" cy="4064000"/>
        </a:xfrm>
        <a:prstGeom prst="rightArrow">
          <a:avLst/>
        </a:prstGeom>
        <a:solidFill>
          <a:schemeClr val="dk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0EFCC72D-3B08-4A45-896C-BCCB16855831}">
      <dsp:nvSpPr>
        <dsp:cNvPr id="0" name=""/>
        <dsp:cNvSpPr/>
      </dsp:nvSpPr>
      <dsp:spPr>
        <a:xfrm>
          <a:off x="156120" y="1219199"/>
          <a:ext cx="1828800" cy="1625600"/>
        </a:xfrm>
        <a:prstGeom prst="round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kern="1200" dirty="0" smtClean="0"/>
            <a:t>现实问题</a:t>
          </a:r>
          <a:endParaRPr lang="zh-CN" altLang="en-US" sz="3700" kern="1200" dirty="0"/>
        </a:p>
      </dsp:txBody>
      <dsp:txXfrm>
        <a:off x="235475" y="1298554"/>
        <a:ext cx="1670090" cy="1466890"/>
      </dsp:txXfrm>
    </dsp:sp>
    <dsp:sp modelId="{B3C160E7-1F67-49CE-BD08-2154F3DF1A7F}">
      <dsp:nvSpPr>
        <dsp:cNvPr id="0" name=""/>
        <dsp:cNvSpPr/>
      </dsp:nvSpPr>
      <dsp:spPr>
        <a:xfrm>
          <a:off x="2133599" y="1219199"/>
          <a:ext cx="1828800" cy="1625600"/>
        </a:xfrm>
        <a:prstGeom prst="round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kern="1200" dirty="0" smtClean="0"/>
            <a:t>逻辑模型</a:t>
          </a:r>
          <a:endParaRPr lang="zh-CN" altLang="en-US" sz="3700" kern="1200" dirty="0"/>
        </a:p>
      </dsp:txBody>
      <dsp:txXfrm>
        <a:off x="2212954" y="1298554"/>
        <a:ext cx="1670090" cy="1466890"/>
      </dsp:txXfrm>
    </dsp:sp>
    <dsp:sp modelId="{0E979C9A-230A-4F68-9506-FD7DE94888A0}">
      <dsp:nvSpPr>
        <dsp:cNvPr id="0" name=""/>
        <dsp:cNvSpPr/>
      </dsp:nvSpPr>
      <dsp:spPr>
        <a:xfrm>
          <a:off x="4111079" y="1219199"/>
          <a:ext cx="1828800" cy="1625600"/>
        </a:xfrm>
        <a:prstGeom prst="round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kern="1200" dirty="0" smtClean="0"/>
            <a:t>代码实现</a:t>
          </a:r>
          <a:endParaRPr lang="zh-CN" altLang="en-US" sz="3700" kern="1200" dirty="0"/>
        </a:p>
      </dsp:txBody>
      <dsp:txXfrm>
        <a:off x="4190434" y="1298554"/>
        <a:ext cx="1670090"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B32A1-C384-4065-822D-76D4D5B991B4}">
      <dsp:nvSpPr>
        <dsp:cNvPr id="0" name=""/>
        <dsp:cNvSpPr/>
      </dsp:nvSpPr>
      <dsp:spPr>
        <a:xfrm rot="21300000">
          <a:off x="23826" y="1587772"/>
          <a:ext cx="7716809" cy="883691"/>
        </a:xfrm>
        <a:prstGeom prst="mathMinus">
          <a:avLst/>
        </a:prstGeom>
        <a:solidFill>
          <a:schemeClr val="accent4">
            <a:tint val="60000"/>
            <a:hueOff val="0"/>
            <a:satOff val="0"/>
            <a:lumOff val="0"/>
            <a:alphaOff val="0"/>
          </a:schemeClr>
        </a:solidFill>
        <a:ln>
          <a:noFill/>
        </a:ln>
        <a:effectLst>
          <a:outerShdw blurRad="63500" dist="25400" dir="5400000" rotWithShape="0">
            <a:srgbClr val="000000">
              <a:alpha val="6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169B83B-854C-4D40-8F3B-D7D535291849}">
      <dsp:nvSpPr>
        <dsp:cNvPr id="0" name=""/>
        <dsp:cNvSpPr/>
      </dsp:nvSpPr>
      <dsp:spPr>
        <a:xfrm>
          <a:off x="931735" y="202961"/>
          <a:ext cx="2329338" cy="1623694"/>
        </a:xfrm>
        <a:prstGeom prst="downArrow">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9522162-3B22-4743-8897-F8E8F52DD742}">
      <dsp:nvSpPr>
        <dsp:cNvPr id="0" name=""/>
        <dsp:cNvSpPr/>
      </dsp:nvSpPr>
      <dsp:spPr>
        <a:xfrm>
          <a:off x="4115165" y="0"/>
          <a:ext cx="2484628" cy="170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宋体" panose="02010600030101010101" pitchFamily="2" charset="-122"/>
              <a:ea typeface="宋体" panose="02010600030101010101" pitchFamily="2" charset="-122"/>
            </a:rPr>
            <a:t>计算速度</a:t>
          </a:r>
          <a:endParaRPr lang="zh-CN" altLang="en-US" sz="3800" kern="1200" dirty="0">
            <a:latin typeface="宋体" panose="02010600030101010101" pitchFamily="2" charset="-122"/>
            <a:ea typeface="宋体" panose="02010600030101010101" pitchFamily="2" charset="-122"/>
          </a:endParaRPr>
        </a:p>
      </dsp:txBody>
      <dsp:txXfrm>
        <a:off x="4115165" y="0"/>
        <a:ext cx="2484628" cy="1704879"/>
      </dsp:txXfrm>
    </dsp:sp>
    <dsp:sp modelId="{BA19AB91-EAA0-4E8A-9A1D-71BCC33D8A54}">
      <dsp:nvSpPr>
        <dsp:cNvPr id="0" name=""/>
        <dsp:cNvSpPr/>
      </dsp:nvSpPr>
      <dsp:spPr>
        <a:xfrm>
          <a:off x="4503388" y="2232580"/>
          <a:ext cx="2329338" cy="1623694"/>
        </a:xfrm>
        <a:prstGeom prst="upArrow">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84ED91-A212-40D5-BA15-82895DE40A34}">
      <dsp:nvSpPr>
        <dsp:cNvPr id="0" name=""/>
        <dsp:cNvSpPr/>
      </dsp:nvSpPr>
      <dsp:spPr>
        <a:xfrm>
          <a:off x="1164669" y="2354357"/>
          <a:ext cx="2484628" cy="170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宋体" panose="02010600030101010101" pitchFamily="2" charset="-122"/>
              <a:ea typeface="宋体" panose="02010600030101010101" pitchFamily="2" charset="-122"/>
            </a:rPr>
            <a:t>占用空间</a:t>
          </a:r>
          <a:endParaRPr lang="zh-CN" altLang="en-US" sz="3800" kern="1200" dirty="0">
            <a:latin typeface="宋体" panose="02010600030101010101" pitchFamily="2" charset="-122"/>
            <a:ea typeface="宋体" panose="02010600030101010101" pitchFamily="2" charset="-122"/>
          </a:endParaRPr>
        </a:p>
      </dsp:txBody>
      <dsp:txXfrm>
        <a:off x="1164669" y="2354357"/>
        <a:ext cx="2484628" cy="17048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F6485-2574-4B46-93B6-2D0F5AE3C737}" type="datetimeFigureOut">
              <a:rPr lang="zh-CN" altLang="en-US" smtClean="0"/>
              <a:t>2018/2/25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392DB-649E-4E46-9213-B0E7D246E165}" type="slidenum">
              <a:rPr lang="zh-CN" altLang="en-US" smtClean="0"/>
              <a:t>‹#›</a:t>
            </a:fld>
            <a:endParaRPr lang="zh-CN" altLang="en-US"/>
          </a:p>
        </p:txBody>
      </p:sp>
    </p:spTree>
    <p:extLst>
      <p:ext uri="{BB962C8B-B14F-4D97-AF65-F5344CB8AC3E}">
        <p14:creationId xmlns:p14="http://schemas.microsoft.com/office/powerpoint/2010/main" val="201537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890AE41-19EB-4ED3-86B0-007FD24E473C}" type="slidenum">
              <a:rPr lang="en-US" altLang="zh-CN" sz="1300" smtClean="0"/>
              <a:pPr/>
              <a:t>7</a:t>
            </a:fld>
            <a:endParaRPr lang="en-US" altLang="zh-CN" sz="1300" smtClean="0"/>
          </a:p>
        </p:txBody>
      </p:sp>
      <p:sp>
        <p:nvSpPr>
          <p:cNvPr id="27651" name="Rectangle 2"/>
          <p:cNvSpPr>
            <a:spLocks noGrp="1" noRot="1" noChangeAspect="1" noChangeArrowheads="1" noTextEdit="1"/>
          </p:cNvSpPr>
          <p:nvPr>
            <p:ph type="sldImg"/>
          </p:nvPr>
        </p:nvSpPr>
        <p:spPr>
          <a:xfrm>
            <a:off x="1371600" y="1143000"/>
            <a:ext cx="4114800" cy="30861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accent2"/>
              </a:buClr>
              <a:buSzPct val="80000"/>
              <a:buFont typeface="Wingdings" panose="05000000000000000000" pitchFamily="2" charset="2"/>
              <a:buNone/>
            </a:pPr>
            <a:r>
              <a:rPr lang="en-US" altLang="zh-CN" sz="2200" smtClean="0">
                <a:latin typeface="宋体" panose="02010600030101010101" pitchFamily="2" charset="-122"/>
              </a:rPr>
              <a:t>  </a:t>
            </a:r>
            <a:r>
              <a:rPr lang="zh-CN" altLang="en-US" smtClean="0">
                <a:latin typeface="宋体" panose="02010600030101010101" pitchFamily="2" charset="-122"/>
              </a:rPr>
              <a:t>要求设计一个算法，当给定任何一个人的名字时，该算法能够打印出此人的电话号码，如果该电话簿中根本就没有这个人，则该算法也能够报告没有这个人的标志。</a:t>
            </a:r>
          </a:p>
          <a:p>
            <a:pPr eaLnBrk="1" hangingPunct="1"/>
            <a:endParaRPr lang="en-US" altLang="zh-CN" smtClean="0"/>
          </a:p>
        </p:txBody>
      </p:sp>
    </p:spTree>
    <p:extLst>
      <p:ext uri="{BB962C8B-B14F-4D97-AF65-F5344CB8AC3E}">
        <p14:creationId xmlns:p14="http://schemas.microsoft.com/office/powerpoint/2010/main" val="220826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B702E5F-3A96-443B-B343-E35966768152}" type="slidenum">
              <a:rPr lang="en-US" altLang="zh-CN" sz="1300" smtClean="0"/>
              <a:pPr/>
              <a:t>9</a:t>
            </a:fld>
            <a:endParaRPr lang="en-US" altLang="zh-CN" sz="1300" smtClean="0"/>
          </a:p>
        </p:txBody>
      </p:sp>
      <p:sp>
        <p:nvSpPr>
          <p:cNvPr id="30723" name="Rectangle 2"/>
          <p:cNvSpPr>
            <a:spLocks noGrp="1" noRot="1" noChangeAspect="1" noChangeArrowheads="1" noTextEdit="1"/>
          </p:cNvSpPr>
          <p:nvPr>
            <p:ph type="sldImg"/>
          </p:nvPr>
        </p:nvSpPr>
        <p:spPr>
          <a:xfrm>
            <a:off x="1371600" y="1143000"/>
            <a:ext cx="4114800" cy="30861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smtClean="0"/>
              <a:t>其他例子：</a:t>
            </a:r>
          </a:p>
          <a:p>
            <a:pPr eaLnBrk="1" hangingPunct="1">
              <a:spcBef>
                <a:spcPct val="20000"/>
              </a:spcBef>
              <a:buFontTx/>
              <a:buChar char="•"/>
            </a:pPr>
            <a:r>
              <a:rPr lang="zh-CN" altLang="en-US" smtClean="0"/>
              <a:t>图书馆的书目检索系统自动化问题</a:t>
            </a:r>
          </a:p>
          <a:p>
            <a:pPr eaLnBrk="1" hangingPunct="1">
              <a:spcBef>
                <a:spcPct val="20000"/>
              </a:spcBef>
              <a:buFontTx/>
              <a:buChar char="•"/>
            </a:pPr>
            <a:r>
              <a:rPr lang="zh-CN" altLang="en-US" smtClean="0"/>
              <a:t>教师资料档案管理系统</a:t>
            </a:r>
          </a:p>
          <a:p>
            <a:pPr eaLnBrk="1" hangingPunct="1">
              <a:spcBef>
                <a:spcPct val="20000"/>
              </a:spcBef>
              <a:buFontTx/>
              <a:buChar char="•"/>
            </a:pPr>
            <a:r>
              <a:rPr lang="zh-CN" altLang="en-US" smtClean="0"/>
              <a:t>多叉路口交通灯的管理问题</a:t>
            </a:r>
          </a:p>
          <a:p>
            <a:pPr eaLnBrk="1" hangingPunct="1"/>
            <a:endParaRPr lang="en-US" altLang="zh-CN" smtClean="0"/>
          </a:p>
        </p:txBody>
      </p:sp>
    </p:spTree>
    <p:extLst>
      <p:ext uri="{BB962C8B-B14F-4D97-AF65-F5344CB8AC3E}">
        <p14:creationId xmlns:p14="http://schemas.microsoft.com/office/powerpoint/2010/main" val="345340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谓编程，实际就是用计算机解决实际问题，基本步骤为第一步将现实问题，通过数字建模，抽象为逻辑模型，再将逻辑模型转化为具体代码实现。之前我们所介绍的四种逻辑结构：集合、线性、树、网，属于逻辑模型，而这里所说的顺序存储结构和链表结构，则是属于实际存储结构，通过具体代码实现出来。</a:t>
            </a:r>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t>18</a:t>
            </a:fld>
            <a:endParaRPr lang="zh-CN" altLang="en-US"/>
          </a:p>
        </p:txBody>
      </p:sp>
    </p:spTree>
    <p:extLst>
      <p:ext uri="{BB962C8B-B14F-4D97-AF65-F5344CB8AC3E}">
        <p14:creationId xmlns:p14="http://schemas.microsoft.com/office/powerpoint/2010/main" val="265996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t>19</a:t>
            </a:fld>
            <a:endParaRPr lang="zh-CN" altLang="en-US"/>
          </a:p>
        </p:txBody>
      </p:sp>
    </p:spTree>
    <p:extLst>
      <p:ext uri="{BB962C8B-B14F-4D97-AF65-F5344CB8AC3E}">
        <p14:creationId xmlns:p14="http://schemas.microsoft.com/office/powerpoint/2010/main" val="4516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t>22</a:t>
            </a:fld>
            <a:endParaRPr lang="zh-CN" altLang="en-US"/>
          </a:p>
        </p:txBody>
      </p:sp>
    </p:spTree>
    <p:extLst>
      <p:ext uri="{BB962C8B-B14F-4D97-AF65-F5344CB8AC3E}">
        <p14:creationId xmlns:p14="http://schemas.microsoft.com/office/powerpoint/2010/main" val="264588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t>39</a:t>
            </a:fld>
            <a:endParaRPr lang="zh-CN" altLang="en-US"/>
          </a:p>
        </p:txBody>
      </p:sp>
    </p:spTree>
    <p:extLst>
      <p:ext uri="{BB962C8B-B14F-4D97-AF65-F5344CB8AC3E}">
        <p14:creationId xmlns:p14="http://schemas.microsoft.com/office/powerpoint/2010/main" val="386723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t>40</a:t>
            </a:fld>
            <a:endParaRPr lang="zh-CN" altLang="en-US"/>
          </a:p>
        </p:txBody>
      </p:sp>
    </p:spTree>
    <p:extLst>
      <p:ext uri="{BB962C8B-B14F-4D97-AF65-F5344CB8AC3E}">
        <p14:creationId xmlns:p14="http://schemas.microsoft.com/office/powerpoint/2010/main" val="426966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25690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394389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306672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t>‹#›</a:t>
            </a:fld>
            <a:endParaRPr lang="zh-CN" alt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392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629029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151611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2499116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273691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850454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Rectangle 6"/>
          <p:cNvSpPr>
            <a:spLocks noGrp="1" noChangeArrowheads="1"/>
          </p:cNvSpPr>
          <p:nvPr>
            <p:ph type="dt" sz="half" idx="10"/>
          </p:nvPr>
        </p:nvSpPr>
        <p:spPr/>
        <p:txBody>
          <a:bodyPr/>
          <a:lstStyle>
            <a:lvl1pPr>
              <a:defRPr>
                <a:solidFill>
                  <a:schemeClr val="tx2">
                    <a:shade val="50000"/>
                  </a:schemeClr>
                </a:solidFill>
                <a:latin typeface="Times New Roman" pitchFamily="18" charset="0"/>
                <a:ea typeface="宋体" pitchFamily="2" charset="-122"/>
                <a:cs typeface="+mn-cs"/>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8FAA3D9A-3F3C-4331-8D61-FB70ED93F720}" type="slidenum">
              <a:rPr lang="en-US" altLang="zh-CN"/>
              <a:pPr>
                <a:defRPr/>
              </a:pPr>
              <a:t>‹#›</a:t>
            </a:fld>
            <a:endParaRPr lang="en-US" altLang="zh-CN"/>
          </a:p>
        </p:txBody>
      </p:sp>
    </p:spTree>
    <p:extLst>
      <p:ext uri="{BB962C8B-B14F-4D97-AF65-F5344CB8AC3E}">
        <p14:creationId xmlns:p14="http://schemas.microsoft.com/office/powerpoint/2010/main" val="134379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397319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131630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153812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29346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89857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384746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3840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143235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08CC71-2B66-4E85-AF65-341C05D0BF0B}" type="datetimeFigureOut">
              <a:rPr lang="zh-CN" altLang="en-US" smtClean="0"/>
              <a:t>2018/2/25</a:t>
            </a:fld>
            <a:endParaRPr lang="zh-CN" alt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64246B-8068-417A-A65A-8DF19E0FBDA7}" type="slidenum">
              <a:rPr lang="zh-CN" altLang="en-US" smtClean="0"/>
              <a:t>‹#›</a:t>
            </a:fld>
            <a:endParaRPr lang="zh-CN" altLang="en-US"/>
          </a:p>
        </p:txBody>
      </p:sp>
    </p:spTree>
    <p:extLst>
      <p:ext uri="{BB962C8B-B14F-4D97-AF65-F5344CB8AC3E}">
        <p14:creationId xmlns:p14="http://schemas.microsoft.com/office/powerpoint/2010/main" val="2912839234"/>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70383" y="1721956"/>
            <a:ext cx="5575853" cy="1485879"/>
          </a:xfrm>
        </p:spPr>
        <p:txBody>
          <a:bodyPr>
            <a:noAutofit/>
          </a:bodyPr>
          <a:lstStyle/>
          <a:p>
            <a:r>
              <a:rPr lang="zh-CN" altLang="en-US" sz="9000" dirty="0">
                <a:solidFill>
                  <a:schemeClr val="tx1"/>
                </a:solidFill>
                <a:latin typeface="微软雅黑" panose="020B0503020204020204" pitchFamily="34" charset="-122"/>
                <a:ea typeface="微软雅黑" panose="020B0503020204020204" pitchFamily="34" charset="-122"/>
              </a:rPr>
              <a:t>数据结构</a:t>
            </a:r>
          </a:p>
        </p:txBody>
      </p:sp>
      <p:sp>
        <p:nvSpPr>
          <p:cNvPr id="3" name="副标题 2"/>
          <p:cNvSpPr>
            <a:spLocks noGrp="1"/>
          </p:cNvSpPr>
          <p:nvPr>
            <p:ph type="subTitle" idx="1"/>
          </p:nvPr>
        </p:nvSpPr>
        <p:spPr>
          <a:xfrm>
            <a:off x="998202" y="3546065"/>
            <a:ext cx="7080026" cy="2393096"/>
          </a:xfrm>
        </p:spPr>
        <p:txBody>
          <a:bodyPr>
            <a:noAutofit/>
          </a:bodyPr>
          <a:lstStyle/>
          <a:p>
            <a:r>
              <a:rPr lang="zh-CN" altLang="en-US" sz="2100" dirty="0">
                <a:latin typeface="微软雅黑" panose="020B0503020204020204" pitchFamily="34" charset="-122"/>
                <a:ea typeface="微软雅黑" panose="020B0503020204020204" pitchFamily="34" charset="-122"/>
              </a:rPr>
              <a:t>网络与信息安全学院</a:t>
            </a:r>
            <a:endParaRPr lang="en-US" altLang="zh-CN" sz="2100" dirty="0">
              <a:latin typeface="微软雅黑" panose="020B0503020204020204" pitchFamily="34" charset="-122"/>
              <a:ea typeface="微软雅黑" panose="020B0503020204020204" pitchFamily="34" charset="-122"/>
            </a:endParaRPr>
          </a:p>
          <a:p>
            <a:r>
              <a:rPr lang="zh-CN" altLang="en-US" sz="2100" dirty="0">
                <a:latin typeface="微软雅黑" panose="020B0503020204020204" pitchFamily="34" charset="-122"/>
                <a:ea typeface="微软雅黑" panose="020B0503020204020204" pitchFamily="34" charset="-122"/>
              </a:rPr>
              <a:t>王征</a:t>
            </a:r>
            <a:endParaRPr lang="en-US" altLang="zh-CN" sz="2100" dirty="0">
              <a:latin typeface="微软雅黑" panose="020B0503020204020204" pitchFamily="34" charset="-122"/>
              <a:ea typeface="微软雅黑" panose="020B0503020204020204" pitchFamily="34" charset="-122"/>
            </a:endParaRPr>
          </a:p>
          <a:p>
            <a:pPr algn="l"/>
            <a:r>
              <a:rPr lang="en-US" altLang="zh-CN" sz="2100" dirty="0" smtClean="0">
                <a:latin typeface="微软雅黑" panose="020B0503020204020204" pitchFamily="34" charset="-122"/>
                <a:ea typeface="微软雅黑" panose="020B0503020204020204" pitchFamily="34" charset="-122"/>
              </a:rPr>
              <a:t>                            MOB:  13645167739</a:t>
            </a:r>
            <a:endParaRPr lang="en-US" altLang="zh-CN" sz="2100" dirty="0">
              <a:latin typeface="微软雅黑" panose="020B0503020204020204" pitchFamily="34" charset="-122"/>
              <a:ea typeface="微软雅黑" panose="020B0503020204020204" pitchFamily="34" charset="-122"/>
            </a:endParaRPr>
          </a:p>
          <a:p>
            <a:pPr algn="l"/>
            <a:r>
              <a:rPr lang="en-US" altLang="zh-CN" sz="2100" dirty="0" smtClean="0">
                <a:latin typeface="微软雅黑" panose="020B0503020204020204" pitchFamily="34" charset="-122"/>
                <a:ea typeface="微软雅黑" panose="020B0503020204020204" pitchFamily="34" charset="-122"/>
              </a:rPr>
              <a:t>				        QQ:  23942986  </a:t>
            </a:r>
          </a:p>
          <a:p>
            <a:pPr algn="l"/>
            <a:r>
              <a:rPr lang="en-US" altLang="zh-CN" sz="2100" dirty="0" smtClean="0">
                <a:latin typeface="微软雅黑" panose="020B0503020204020204" pitchFamily="34" charset="-122"/>
                <a:ea typeface="微软雅黑" panose="020B0503020204020204" pitchFamily="34" charset="-122"/>
              </a:rPr>
              <a:t>                          E-mail:  fiki@seu.edu.cn</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9378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基本概念和术语（数据）</a:t>
            </a:r>
            <a:endPar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Autofit/>
          </a:bodyPr>
          <a:lstStyle/>
          <a:p>
            <a:r>
              <a:rPr lang="zh-CN" altLang="en-US" b="1" dirty="0">
                <a:solidFill>
                  <a:srgbClr val="FFFF00"/>
                </a:solidFill>
                <a:latin typeface="宋体" panose="02010600030101010101" pitchFamily="2" charset="-122"/>
                <a:ea typeface="宋体" panose="02010600030101010101" pitchFamily="2" charset="-122"/>
              </a:rPr>
              <a:t>数据</a:t>
            </a:r>
            <a:r>
              <a:rPr lang="en-US" altLang="zh-CN" b="1" dirty="0">
                <a:solidFill>
                  <a:srgbClr val="FFFF00"/>
                </a:solidFill>
                <a:latin typeface="宋体" panose="02010600030101010101" pitchFamily="2" charset="-122"/>
                <a:ea typeface="宋体" panose="02010600030101010101" pitchFamily="2" charset="-122"/>
              </a:rPr>
              <a:t>(Data) </a:t>
            </a:r>
            <a:r>
              <a:rPr lang="zh-CN" altLang="en-US" b="1" dirty="0">
                <a:latin typeface="宋体" panose="02010600030101010101" pitchFamily="2" charset="-122"/>
                <a:ea typeface="宋体" panose="02010600030101010101" pitchFamily="2" charset="-122"/>
              </a:rPr>
              <a:t>：是客观事物的符号表示。在</a:t>
            </a:r>
            <a:r>
              <a:rPr lang="zh-CN" altLang="en-US" b="1" dirty="0" smtClean="0">
                <a:latin typeface="宋体" panose="02010600030101010101" pitchFamily="2" charset="-122"/>
                <a:ea typeface="宋体" panose="02010600030101010101" pitchFamily="2" charset="-122"/>
              </a:rPr>
              <a:t>计算机科学</a:t>
            </a:r>
            <a:r>
              <a:rPr lang="zh-CN" altLang="en-US" b="1" dirty="0">
                <a:latin typeface="宋体" panose="02010600030101010101" pitchFamily="2" charset="-122"/>
                <a:ea typeface="宋体" panose="02010600030101010101" pitchFamily="2" charset="-122"/>
              </a:rPr>
              <a:t>中指的是所有能输入到计算机中并被计算机程序</a:t>
            </a:r>
            <a:r>
              <a:rPr lang="zh-CN" altLang="en-US" b="1" dirty="0" smtClean="0">
                <a:latin typeface="宋体" panose="02010600030101010101" pitchFamily="2" charset="-122"/>
                <a:ea typeface="宋体" panose="02010600030101010101" pitchFamily="2" charset="-122"/>
              </a:rPr>
              <a:t>处理的</a:t>
            </a:r>
            <a:r>
              <a:rPr lang="zh-CN" altLang="en-US" b="1" dirty="0">
                <a:latin typeface="宋体" panose="02010600030101010101" pitchFamily="2" charset="-122"/>
                <a:ea typeface="宋体" panose="02010600030101010101" pitchFamily="2" charset="-122"/>
              </a:rPr>
              <a:t>符号的总称。  （整个学校）      </a:t>
            </a:r>
            <a:endParaRPr lang="en-US" altLang="zh-CN" b="1" dirty="0">
              <a:latin typeface="宋体" panose="02010600030101010101" pitchFamily="2" charset="-122"/>
              <a:ea typeface="宋体" panose="02010600030101010101" pitchFamily="2" charset="-122"/>
            </a:endParaRPr>
          </a:p>
          <a:p>
            <a:r>
              <a:rPr lang="zh-CN" altLang="en-US" b="1" dirty="0">
                <a:solidFill>
                  <a:srgbClr val="FFFF00"/>
                </a:solidFill>
                <a:latin typeface="宋体" panose="02010600030101010101" pitchFamily="2" charset="-122"/>
                <a:ea typeface="宋体" panose="02010600030101010101" pitchFamily="2" charset="-122"/>
              </a:rPr>
              <a:t>数据元素</a:t>
            </a:r>
            <a:r>
              <a:rPr lang="en-US" altLang="zh-CN" b="1" dirty="0">
                <a:solidFill>
                  <a:srgbClr val="FFFF00"/>
                </a:solidFill>
                <a:latin typeface="宋体" panose="02010600030101010101" pitchFamily="2" charset="-122"/>
                <a:ea typeface="宋体" panose="02010600030101010101" pitchFamily="2" charset="-122"/>
              </a:rPr>
              <a:t>(Data Element) </a:t>
            </a:r>
            <a:r>
              <a:rPr lang="zh-CN" altLang="en-US" b="1" dirty="0">
                <a:latin typeface="宋体" panose="02010600030101010101" pitchFamily="2" charset="-122"/>
                <a:ea typeface="宋体" panose="02010600030101010101" pitchFamily="2" charset="-122"/>
              </a:rPr>
              <a:t>：是数据的基本单位，在程序中通常作为一个整体来进行考虑和</a:t>
            </a:r>
            <a:r>
              <a:rPr lang="zh-CN" altLang="en-US" b="1" dirty="0" smtClean="0">
                <a:latin typeface="宋体" panose="02010600030101010101" pitchFamily="2" charset="-122"/>
                <a:ea typeface="宋体" panose="02010600030101010101" pitchFamily="2" charset="-122"/>
              </a:rPr>
              <a:t>处理。（</a:t>
            </a:r>
            <a:r>
              <a:rPr lang="zh-CN" altLang="en-US" b="1" dirty="0">
                <a:latin typeface="宋体" panose="02010600030101010101" pitchFamily="2" charset="-122"/>
                <a:ea typeface="宋体" panose="02010600030101010101" pitchFamily="2" charset="-122"/>
              </a:rPr>
              <a:t>学生、宿舍、课程、书籍，对应类）       </a:t>
            </a:r>
            <a:endParaRPr lang="en-US" altLang="zh-CN" b="1" dirty="0">
              <a:latin typeface="宋体" panose="02010600030101010101" pitchFamily="2" charset="-122"/>
              <a:ea typeface="宋体" panose="02010600030101010101" pitchFamily="2" charset="-122"/>
            </a:endParaRPr>
          </a:p>
          <a:p>
            <a:r>
              <a:rPr lang="zh-CN" altLang="en-US" b="1" dirty="0">
                <a:solidFill>
                  <a:srgbClr val="FFFF00"/>
                </a:solidFill>
                <a:latin typeface="宋体" panose="02010600030101010101" pitchFamily="2" charset="-122"/>
                <a:ea typeface="宋体" panose="02010600030101010101" pitchFamily="2" charset="-122"/>
              </a:rPr>
              <a:t>数据项</a:t>
            </a:r>
            <a:r>
              <a:rPr lang="en-US" altLang="zh-CN" b="1" dirty="0">
                <a:solidFill>
                  <a:srgbClr val="FFFF00"/>
                </a:solidFill>
                <a:latin typeface="宋体" panose="02010600030101010101" pitchFamily="2" charset="-122"/>
                <a:ea typeface="宋体" panose="02010600030101010101" pitchFamily="2" charset="-122"/>
              </a:rPr>
              <a:t>(Data Item)</a:t>
            </a:r>
            <a:r>
              <a:rPr lang="zh-CN" altLang="en-US" b="1" dirty="0">
                <a:latin typeface="宋体" panose="02010600030101010101" pitchFamily="2" charset="-122"/>
                <a:ea typeface="宋体" panose="02010600030101010101" pitchFamily="2" charset="-122"/>
              </a:rPr>
              <a:t>：一个数据元素可由若干个数据项组成。 数据项是数据的不可分割的最小单位。数据项是对客观事物某一方面特性的数据描述。</a:t>
            </a:r>
            <a:endParaRPr lang="en-US" altLang="zh-CN" b="1" dirty="0">
              <a:latin typeface="宋体" panose="02010600030101010101" pitchFamily="2" charset="-122"/>
              <a:ea typeface="宋体" panose="02010600030101010101" pitchFamily="2" charset="-122"/>
            </a:endParaRPr>
          </a:p>
          <a:p>
            <a:pPr marL="27675" indent="0">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（学号、姓名、年级、专业，对应成员变量）    </a:t>
            </a:r>
            <a:endParaRPr lang="en-US" altLang="zh-CN" b="1" dirty="0">
              <a:latin typeface="宋体" panose="02010600030101010101" pitchFamily="2" charset="-122"/>
              <a:ea typeface="宋体" panose="02010600030101010101" pitchFamily="2" charset="-122"/>
            </a:endParaRPr>
          </a:p>
          <a:p>
            <a:r>
              <a:rPr lang="zh-CN" altLang="en-US" b="1" dirty="0">
                <a:solidFill>
                  <a:srgbClr val="FFFF00"/>
                </a:solidFill>
                <a:latin typeface="宋体" panose="02010600030101010101" pitchFamily="2" charset="-122"/>
                <a:ea typeface="宋体" panose="02010600030101010101" pitchFamily="2" charset="-122"/>
              </a:rPr>
              <a:t>数据对象</a:t>
            </a:r>
            <a:r>
              <a:rPr lang="en-US" altLang="zh-CN" b="1" dirty="0">
                <a:solidFill>
                  <a:srgbClr val="FFFF00"/>
                </a:solidFill>
                <a:latin typeface="宋体" panose="02010600030101010101" pitchFamily="2" charset="-122"/>
                <a:ea typeface="宋体" panose="02010600030101010101" pitchFamily="2" charset="-122"/>
              </a:rPr>
              <a:t>(Data Object)</a:t>
            </a:r>
            <a:r>
              <a:rPr lang="zh-CN" altLang="en-US" b="1" dirty="0">
                <a:latin typeface="宋体" panose="02010600030101010101" pitchFamily="2" charset="-122"/>
                <a:ea typeface="宋体" panose="02010600030101010101" pitchFamily="2" charset="-122"/>
              </a:rPr>
              <a:t>：是性质相同的数据元素的集合，是数据的一个子集。如字符集合 </a:t>
            </a:r>
            <a:r>
              <a:rPr lang="en-US" altLang="zh-CN" b="1" dirty="0">
                <a:latin typeface="宋体" panose="02010600030101010101" pitchFamily="2" charset="-122"/>
                <a:ea typeface="宋体" panose="02010600030101010101" pitchFamily="2" charset="-122"/>
              </a:rPr>
              <a:t>C={‘A’,’B’,’C,…} </a:t>
            </a:r>
            <a:r>
              <a:rPr lang="zh-CN" altLang="en-US" b="1" dirty="0">
                <a:latin typeface="宋体" panose="02010600030101010101" pitchFamily="2" charset="-122"/>
                <a:ea typeface="宋体" panose="02010600030101010101" pitchFamily="2" charset="-122"/>
              </a:rPr>
              <a:t>。 （学生列表）</a:t>
            </a:r>
          </a:p>
        </p:txBody>
      </p:sp>
    </p:spTree>
    <p:extLst>
      <p:ext uri="{BB962C8B-B14F-4D97-AF65-F5344CB8AC3E}">
        <p14:creationId xmlns:p14="http://schemas.microsoft.com/office/powerpoint/2010/main" val="1725981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数据结构的形式定义</a:t>
            </a:r>
          </a:p>
        </p:txBody>
      </p:sp>
      <p:sp>
        <p:nvSpPr>
          <p:cNvPr id="3" name="内容占位符 2"/>
          <p:cNvSpPr>
            <a:spLocks noGrp="1"/>
          </p:cNvSpPr>
          <p:nvPr>
            <p:ph idx="1"/>
          </p:nvPr>
        </p:nvSpPr>
        <p:spPr/>
        <p:txBody>
          <a:bodyPr>
            <a:normAutofit/>
          </a:bodyPr>
          <a:lstStyle/>
          <a:p>
            <a:pPr>
              <a:lnSpc>
                <a:spcPct val="110000"/>
              </a:lnSpc>
            </a:pPr>
            <a:r>
              <a:rPr lang="zh-CN" altLang="en-US" sz="2400" b="1" dirty="0">
                <a:latin typeface="宋体" panose="02010600030101010101" pitchFamily="2" charset="-122"/>
                <a:ea typeface="宋体" panose="02010600030101010101" pitchFamily="2" charset="-122"/>
              </a:rPr>
              <a:t>数据结构的形式定义是一个</a:t>
            </a:r>
            <a:r>
              <a:rPr lang="zh-CN" altLang="en-US" sz="2400" b="1" dirty="0">
                <a:solidFill>
                  <a:srgbClr val="FFFF00"/>
                </a:solidFill>
                <a:latin typeface="宋体" panose="02010600030101010101" pitchFamily="2" charset="-122"/>
                <a:ea typeface="宋体" panose="02010600030101010101" pitchFamily="2" charset="-122"/>
              </a:rPr>
              <a:t>二元组</a:t>
            </a:r>
            <a:r>
              <a:rPr lang="zh-CN" altLang="en-US" sz="2400" b="1" dirty="0">
                <a:latin typeface="宋体" panose="02010600030101010101" pitchFamily="2" charset="-122"/>
                <a:ea typeface="宋体" panose="02010600030101010101" pitchFamily="2" charset="-122"/>
              </a:rPr>
              <a:t>：</a:t>
            </a:r>
          </a:p>
          <a:p>
            <a:pPr marL="337500" lvl="1" indent="0">
              <a:lnSpc>
                <a:spcPct val="110000"/>
              </a:lnSpc>
              <a:buNone/>
            </a:pPr>
            <a:r>
              <a:rPr lang="en-US" altLang="zh-CN" sz="2400" b="1" dirty="0">
                <a:solidFill>
                  <a:srgbClr val="FF0000"/>
                </a:solidFill>
                <a:latin typeface="宋体" panose="02010600030101010101" pitchFamily="2" charset="-122"/>
                <a:ea typeface="宋体" panose="02010600030101010101" pitchFamily="2" charset="-122"/>
              </a:rPr>
              <a:t>				</a:t>
            </a:r>
            <a:r>
              <a:rPr lang="en-US" altLang="zh-CN" sz="2400" b="1" dirty="0">
                <a:solidFill>
                  <a:srgbClr val="FFFF00"/>
                </a:solidFill>
                <a:latin typeface="宋体" panose="02010600030101010101" pitchFamily="2" charset="-122"/>
                <a:ea typeface="宋体" panose="02010600030101010101" pitchFamily="2" charset="-122"/>
              </a:rPr>
              <a:t>D</a:t>
            </a:r>
            <a:r>
              <a:rPr lang="en-US" altLang="zh-CN" sz="2400" b="1" dirty="0">
                <a:latin typeface="宋体" panose="02010600030101010101" pitchFamily="2" charset="-122"/>
                <a:ea typeface="宋体" panose="02010600030101010101" pitchFamily="2" charset="-122"/>
              </a:rPr>
              <a:t>ata-</a:t>
            </a:r>
            <a:r>
              <a:rPr lang="en-US" altLang="zh-CN" sz="2400" b="1" dirty="0">
                <a:solidFill>
                  <a:srgbClr val="FFFF00"/>
                </a:solidFill>
                <a:latin typeface="宋体" panose="02010600030101010101" pitchFamily="2" charset="-122"/>
                <a:ea typeface="宋体" panose="02010600030101010101" pitchFamily="2" charset="-122"/>
              </a:rPr>
              <a:t>S</a:t>
            </a:r>
            <a:r>
              <a:rPr lang="en-US" altLang="zh-CN" sz="2400" b="1" dirty="0">
                <a:latin typeface="宋体" panose="02010600030101010101" pitchFamily="2" charset="-122"/>
                <a:ea typeface="宋体" panose="02010600030101010101" pitchFamily="2" charset="-122"/>
              </a:rPr>
              <a:t>tructure=(</a:t>
            </a:r>
            <a:r>
              <a:rPr lang="en-US" altLang="zh-CN" sz="2400" b="1" dirty="0">
                <a:solidFill>
                  <a:srgbClr val="FFFF00"/>
                </a:solidFill>
                <a:latin typeface="宋体" panose="02010600030101010101" pitchFamily="2" charset="-122"/>
                <a:ea typeface="宋体" panose="02010600030101010101" pitchFamily="2" charset="-122"/>
              </a:rPr>
              <a:t>D</a:t>
            </a:r>
            <a:r>
              <a:rPr lang="zh-CN" altLang="en-US" sz="2400" b="1" dirty="0">
                <a:latin typeface="宋体" panose="02010600030101010101" pitchFamily="2" charset="-122"/>
                <a:ea typeface="宋体" panose="02010600030101010101" pitchFamily="2" charset="-122"/>
              </a:rPr>
              <a:t>，</a:t>
            </a:r>
            <a:r>
              <a:rPr lang="en-US" altLang="zh-CN" sz="2400" b="1" dirty="0">
                <a:solidFill>
                  <a:srgbClr val="FFFF00"/>
                </a:solidFill>
                <a:latin typeface="宋体" panose="02010600030101010101" pitchFamily="2" charset="-122"/>
                <a:ea typeface="宋体" panose="02010600030101010101" pitchFamily="2" charset="-122"/>
              </a:rPr>
              <a:t>S</a:t>
            </a:r>
            <a:r>
              <a:rPr lang="en-US" altLang="zh-CN" sz="2400" b="1" dirty="0">
                <a:latin typeface="宋体" panose="02010600030101010101" pitchFamily="2" charset="-122"/>
                <a:ea typeface="宋体" panose="02010600030101010101" pitchFamily="2" charset="-122"/>
              </a:rPr>
              <a:t>)</a:t>
            </a:r>
          </a:p>
          <a:p>
            <a:pPr marL="27675" indent="0">
              <a:lnSpc>
                <a:spcPct val="110000"/>
              </a:lnSpc>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其中：</a:t>
            </a:r>
            <a:r>
              <a:rPr lang="en-US" altLang="zh-CN" sz="2400" b="1" dirty="0">
                <a:latin typeface="宋体" panose="02010600030101010101" pitchFamily="2" charset="-122"/>
                <a:ea typeface="宋体" panose="02010600030101010101" pitchFamily="2" charset="-122"/>
              </a:rPr>
              <a:t>D</a:t>
            </a:r>
            <a:r>
              <a:rPr lang="zh-CN" altLang="en-US" sz="2400" b="1" dirty="0">
                <a:latin typeface="宋体" panose="02010600030101010101" pitchFamily="2" charset="-122"/>
                <a:ea typeface="宋体" panose="02010600030101010101" pitchFamily="2" charset="-122"/>
              </a:rPr>
              <a:t>是数据元素的有限集，</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是</a:t>
            </a:r>
            <a:r>
              <a:rPr lang="en-US" altLang="zh-CN" sz="2400" b="1" dirty="0">
                <a:latin typeface="宋体" panose="02010600030101010101" pitchFamily="2" charset="-122"/>
                <a:ea typeface="宋体" panose="02010600030101010101" pitchFamily="2" charset="-122"/>
              </a:rPr>
              <a:t>D</a:t>
            </a:r>
            <a:r>
              <a:rPr lang="zh-CN" altLang="en-US" sz="2400" b="1" dirty="0">
                <a:latin typeface="宋体" panose="02010600030101010101" pitchFamily="2" charset="-122"/>
                <a:ea typeface="宋体" panose="02010600030101010101" pitchFamily="2" charset="-122"/>
              </a:rPr>
              <a:t>上关系的有限集</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27675" indent="0">
              <a:lnSpc>
                <a:spcPct val="110000"/>
              </a:lnSpc>
              <a:buNone/>
            </a:pPr>
            <a:endParaRPr lang="zh-CN" altLang="en-US"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数据元素之间的关系可以是元素之间代表某种含义的自然关系，也可以是为处理问题方便而人为定义的关系，这种自然或人为定义的 “关系”称为数据元素之间的逻辑关系，相应的结构称为逻辑结构。</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97338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46" y="289061"/>
            <a:ext cx="7765322" cy="970450"/>
          </a:xfrm>
        </p:spPr>
        <p:txBody>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数据结构（</a:t>
            </a:r>
            <a:r>
              <a:rPr lang="zh-CN" altLang="en-US"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逻辑结构</a:t>
            </a:r>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zh-CN" altLang="en-US" dirty="0"/>
          </a:p>
        </p:txBody>
      </p:sp>
      <p:sp>
        <p:nvSpPr>
          <p:cNvPr id="3" name="内容占位符 2"/>
          <p:cNvSpPr>
            <a:spLocks noGrp="1"/>
          </p:cNvSpPr>
          <p:nvPr>
            <p:ph idx="1"/>
          </p:nvPr>
        </p:nvSpPr>
        <p:spPr>
          <a:xfrm>
            <a:off x="685346" y="1387104"/>
            <a:ext cx="7765322" cy="1004419"/>
          </a:xfrm>
        </p:spPr>
        <p:txBody>
          <a:bodyPr>
            <a:noAutofit/>
          </a:bodyPr>
          <a:lstStyle/>
          <a:p>
            <a:r>
              <a:rPr lang="zh-CN" altLang="en-US" sz="2400"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数据结构</a:t>
            </a:r>
            <a:r>
              <a:rPr lang="en-US" altLang="zh-CN"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(Data Structure)</a:t>
            </a:r>
            <a:r>
              <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：是指相互之间存在一定关系的数据元素的集合。</a:t>
            </a:r>
            <a:r>
              <a:rPr lang="zh-CN" altLang="en-US" sz="2400"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元素之间的相互联系</a:t>
            </a:r>
            <a:r>
              <a:rPr lang="en-US" altLang="zh-CN" sz="2400"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400"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关系</a:t>
            </a:r>
            <a:r>
              <a:rPr lang="en-US" altLang="zh-CN" sz="2400"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称为逻辑结构。数据元素之间的逻辑结构有四种基本类型：</a:t>
            </a:r>
            <a:endParaRPr lang="zh-CN" altLang="en-US" sz="2400" b="1" dirty="0"/>
          </a:p>
          <a:p>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endParaRPr lang="zh-CN" altLang="en-US" sz="2400" dirty="0"/>
          </a:p>
        </p:txBody>
      </p:sp>
      <p:sp>
        <p:nvSpPr>
          <p:cNvPr id="5" name="文本框 4"/>
          <p:cNvSpPr txBox="1"/>
          <p:nvPr/>
        </p:nvSpPr>
        <p:spPr>
          <a:xfrm>
            <a:off x="1201782" y="3275305"/>
            <a:ext cx="3675355" cy="1200329"/>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① </a:t>
            </a:r>
            <a:r>
              <a:rPr lang="zh-CN" altLang="en-US" sz="2400" b="1" dirty="0">
                <a:solidFill>
                  <a:srgbClr val="FFFF00"/>
                </a:solidFill>
                <a:latin typeface="宋体" panose="02010600030101010101" pitchFamily="2" charset="-122"/>
                <a:ea typeface="宋体" panose="02010600030101010101" pitchFamily="2" charset="-122"/>
              </a:rPr>
              <a:t>集合</a:t>
            </a:r>
            <a:r>
              <a:rPr lang="zh-CN" altLang="en-US" sz="2400" b="1" dirty="0">
                <a:latin typeface="宋体" panose="02010600030101010101" pitchFamily="2" charset="-122"/>
                <a:ea typeface="宋体" panose="02010600030101010101" pitchFamily="2" charset="-122"/>
              </a:rPr>
              <a:t>：结构中的数据元素除了“同属于一个集合”外，没有其它关系。</a:t>
            </a:r>
            <a:endParaRPr lang="zh-CN" altLang="en-US" sz="2400" dirty="0">
              <a:latin typeface="宋体" panose="02010600030101010101" pitchFamily="2" charset="-122"/>
              <a:ea typeface="宋体" panose="02010600030101010101" pitchFamily="2" charset="-122"/>
            </a:endParaRPr>
          </a:p>
        </p:txBody>
      </p:sp>
      <p:sp>
        <p:nvSpPr>
          <p:cNvPr id="6" name="文本框 5"/>
          <p:cNvSpPr txBox="1"/>
          <p:nvPr/>
        </p:nvSpPr>
        <p:spPr>
          <a:xfrm>
            <a:off x="5144610" y="3275305"/>
            <a:ext cx="3022845" cy="1311128"/>
          </a:xfrm>
          <a:prstGeom prst="rect">
            <a:avLst/>
          </a:prstGeom>
          <a:noFill/>
        </p:spPr>
        <p:txBody>
          <a:bodyPr wrap="square" rtlCol="0">
            <a:spAutoFit/>
          </a:bodyPr>
          <a:lstStyle/>
          <a:p>
            <a:pPr>
              <a:lnSpc>
                <a:spcPct val="110000"/>
              </a:lnSpc>
              <a:spcBef>
                <a:spcPct val="20000"/>
              </a:spcBef>
              <a:buClr>
                <a:schemeClr val="accent2"/>
              </a:buClr>
              <a:buSzPct val="80000"/>
            </a:pPr>
            <a:r>
              <a:rPr lang="zh-CN" altLang="en-US" sz="2400" b="1" dirty="0">
                <a:latin typeface="宋体" panose="02010600030101010101" pitchFamily="2" charset="-122"/>
                <a:ea typeface="宋体" panose="02010600030101010101" pitchFamily="2" charset="-122"/>
              </a:rPr>
              <a:t>② </a:t>
            </a:r>
            <a:r>
              <a:rPr lang="zh-CN" altLang="en-US" sz="2400" b="1" dirty="0">
                <a:solidFill>
                  <a:srgbClr val="FFFF00"/>
                </a:solidFill>
                <a:latin typeface="宋体" panose="02010600030101010101" pitchFamily="2" charset="-122"/>
                <a:ea typeface="宋体" panose="02010600030101010101" pitchFamily="2" charset="-122"/>
              </a:rPr>
              <a:t>线性结构</a:t>
            </a:r>
            <a:r>
              <a:rPr lang="zh-CN" altLang="en-US" sz="2400" b="1" dirty="0">
                <a:latin typeface="宋体" panose="02010600030101010101" pitchFamily="2" charset="-122"/>
                <a:ea typeface="宋体" panose="02010600030101010101" pitchFamily="2" charset="-122"/>
              </a:rPr>
              <a:t>：结构中的数据元素之间存在一对一的关系</a:t>
            </a:r>
            <a:r>
              <a:rPr lang="zh-CN" altLang="en-US" sz="2400" b="1" dirty="0"/>
              <a:t>。</a:t>
            </a:r>
          </a:p>
        </p:txBody>
      </p:sp>
      <p:grpSp>
        <p:nvGrpSpPr>
          <p:cNvPr id="7" name="组合 55"/>
          <p:cNvGrpSpPr>
            <a:grpSpLocks/>
          </p:cNvGrpSpPr>
          <p:nvPr/>
        </p:nvGrpSpPr>
        <p:grpSpPr bwMode="auto">
          <a:xfrm>
            <a:off x="2415947" y="5174805"/>
            <a:ext cx="1156097" cy="616744"/>
            <a:chOff x="3894584" y="1628800"/>
            <a:chExt cx="989013" cy="533400"/>
          </a:xfrm>
        </p:grpSpPr>
        <p:sp>
          <p:nvSpPr>
            <p:cNvPr id="8" name="AutoShape 45"/>
            <p:cNvSpPr>
              <a:spLocks noChangeArrowheads="1"/>
            </p:cNvSpPr>
            <p:nvPr/>
          </p:nvSpPr>
          <p:spPr bwMode="auto">
            <a:xfrm>
              <a:off x="3894584" y="1933600"/>
              <a:ext cx="150813" cy="152400"/>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9" name="AutoShape 46"/>
            <p:cNvSpPr>
              <a:spLocks noChangeArrowheads="1"/>
            </p:cNvSpPr>
            <p:nvPr/>
          </p:nvSpPr>
          <p:spPr bwMode="auto">
            <a:xfrm>
              <a:off x="4123184" y="1628800"/>
              <a:ext cx="150813" cy="152400"/>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10" name="AutoShape 47"/>
            <p:cNvSpPr>
              <a:spLocks noChangeArrowheads="1"/>
            </p:cNvSpPr>
            <p:nvPr/>
          </p:nvSpPr>
          <p:spPr bwMode="auto">
            <a:xfrm>
              <a:off x="4123184" y="2009800"/>
              <a:ext cx="150813" cy="152400"/>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11" name="AutoShape 48"/>
            <p:cNvSpPr>
              <a:spLocks noChangeArrowheads="1"/>
            </p:cNvSpPr>
            <p:nvPr/>
          </p:nvSpPr>
          <p:spPr bwMode="auto">
            <a:xfrm>
              <a:off x="4427984" y="1628800"/>
              <a:ext cx="150813" cy="152400"/>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12" name="AutoShape 49"/>
            <p:cNvSpPr>
              <a:spLocks noChangeArrowheads="1"/>
            </p:cNvSpPr>
            <p:nvPr/>
          </p:nvSpPr>
          <p:spPr bwMode="auto">
            <a:xfrm>
              <a:off x="4732784" y="1857400"/>
              <a:ext cx="150813" cy="152400"/>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13" name="AutoShape 50"/>
            <p:cNvSpPr>
              <a:spLocks noChangeArrowheads="1"/>
            </p:cNvSpPr>
            <p:nvPr/>
          </p:nvSpPr>
          <p:spPr bwMode="auto">
            <a:xfrm>
              <a:off x="4427984" y="1933600"/>
              <a:ext cx="150813" cy="152400"/>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grpSp>
      <p:grpSp>
        <p:nvGrpSpPr>
          <p:cNvPr id="15" name="Group 6"/>
          <p:cNvGrpSpPr>
            <a:grpSpLocks/>
          </p:cNvGrpSpPr>
          <p:nvPr/>
        </p:nvGrpSpPr>
        <p:grpSpPr bwMode="auto">
          <a:xfrm>
            <a:off x="5693343" y="5410703"/>
            <a:ext cx="1847692" cy="144947"/>
            <a:chOff x="528" y="3312"/>
            <a:chExt cx="1379" cy="91"/>
          </a:xfrm>
        </p:grpSpPr>
        <p:sp>
          <p:nvSpPr>
            <p:cNvPr id="46" name="AutoShape 7"/>
            <p:cNvSpPr>
              <a:spLocks noChangeArrowheads="1"/>
            </p:cNvSpPr>
            <p:nvPr/>
          </p:nvSpPr>
          <p:spPr bwMode="auto">
            <a:xfrm>
              <a:off x="528"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47" name="AutoShape 8"/>
            <p:cNvSpPr>
              <a:spLocks noChangeArrowheads="1"/>
            </p:cNvSpPr>
            <p:nvPr/>
          </p:nvSpPr>
          <p:spPr bwMode="auto">
            <a:xfrm>
              <a:off x="960"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48" name="AutoShape 9"/>
            <p:cNvSpPr>
              <a:spLocks noChangeArrowheads="1"/>
            </p:cNvSpPr>
            <p:nvPr/>
          </p:nvSpPr>
          <p:spPr bwMode="auto">
            <a:xfrm>
              <a:off x="1392"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49" name="AutoShape 10"/>
            <p:cNvSpPr>
              <a:spLocks noChangeArrowheads="1"/>
            </p:cNvSpPr>
            <p:nvPr/>
          </p:nvSpPr>
          <p:spPr bwMode="auto">
            <a:xfrm>
              <a:off x="1816"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50" name="Line 11"/>
            <p:cNvSpPr>
              <a:spLocks noChangeShapeType="1"/>
            </p:cNvSpPr>
            <p:nvPr/>
          </p:nvSpPr>
          <p:spPr bwMode="auto">
            <a:xfrm>
              <a:off x="624" y="3360"/>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a:p>
          </p:txBody>
        </p:sp>
        <p:sp>
          <p:nvSpPr>
            <p:cNvPr id="51" name="Line 12"/>
            <p:cNvSpPr>
              <a:spLocks noChangeShapeType="1"/>
            </p:cNvSpPr>
            <p:nvPr/>
          </p:nvSpPr>
          <p:spPr bwMode="auto">
            <a:xfrm>
              <a:off x="1056" y="3360"/>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a:p>
          </p:txBody>
        </p:sp>
        <p:sp>
          <p:nvSpPr>
            <p:cNvPr id="52" name="Line 13"/>
            <p:cNvSpPr>
              <a:spLocks noChangeShapeType="1"/>
            </p:cNvSpPr>
            <p:nvPr/>
          </p:nvSpPr>
          <p:spPr bwMode="auto">
            <a:xfrm>
              <a:off x="1480" y="3360"/>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a:p>
          </p:txBody>
        </p:sp>
      </p:grpSp>
      <p:sp>
        <p:nvSpPr>
          <p:cNvPr id="53" name="椭圆 52"/>
          <p:cNvSpPr/>
          <p:nvPr/>
        </p:nvSpPr>
        <p:spPr>
          <a:xfrm>
            <a:off x="1740023" y="2143292"/>
            <a:ext cx="1299437" cy="527561"/>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54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数据结构（</a:t>
            </a:r>
            <a:r>
              <a:rPr lang="zh-CN" altLang="en-US"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逻辑结构</a:t>
            </a:r>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zh-CN" altLang="en-US" dirty="0"/>
          </a:p>
        </p:txBody>
      </p:sp>
      <p:sp>
        <p:nvSpPr>
          <p:cNvPr id="5" name="文本框 4"/>
          <p:cNvSpPr txBox="1"/>
          <p:nvPr/>
        </p:nvSpPr>
        <p:spPr>
          <a:xfrm>
            <a:off x="1194607" y="1981867"/>
            <a:ext cx="3005090" cy="1311128"/>
          </a:xfrm>
          <a:prstGeom prst="rect">
            <a:avLst/>
          </a:prstGeom>
          <a:noFill/>
        </p:spPr>
        <p:txBody>
          <a:bodyPr wrap="square" rtlCol="0">
            <a:spAutoFit/>
          </a:bodyPr>
          <a:lstStyle/>
          <a:p>
            <a:pPr>
              <a:lnSpc>
                <a:spcPct val="110000"/>
              </a:lnSpc>
              <a:spcBef>
                <a:spcPct val="20000"/>
              </a:spcBef>
              <a:buClr>
                <a:schemeClr val="accent2"/>
              </a:buClr>
              <a:buSzPct val="80000"/>
            </a:pPr>
            <a:r>
              <a:rPr lang="zh-CN" altLang="en-US" sz="2400" b="1" dirty="0">
                <a:latin typeface="宋体" panose="02010600030101010101" pitchFamily="2" charset="-122"/>
                <a:ea typeface="宋体" panose="02010600030101010101" pitchFamily="2" charset="-122"/>
              </a:rPr>
              <a:t>③ </a:t>
            </a:r>
            <a:r>
              <a:rPr lang="zh-CN" altLang="en-US" sz="2400" b="1" dirty="0">
                <a:solidFill>
                  <a:srgbClr val="FFFF00"/>
                </a:solidFill>
                <a:latin typeface="宋体" panose="02010600030101010101" pitchFamily="2" charset="-122"/>
                <a:ea typeface="宋体" panose="02010600030101010101" pitchFamily="2" charset="-122"/>
              </a:rPr>
              <a:t>树型结构</a:t>
            </a:r>
            <a:r>
              <a:rPr lang="zh-CN" altLang="en-US" sz="2400" b="1" dirty="0">
                <a:latin typeface="宋体" panose="02010600030101010101" pitchFamily="2" charset="-122"/>
                <a:ea typeface="宋体" panose="02010600030101010101" pitchFamily="2" charset="-122"/>
              </a:rPr>
              <a:t>：结构中的数据元素之间存在一对多的关系。</a:t>
            </a:r>
          </a:p>
        </p:txBody>
      </p:sp>
      <p:sp>
        <p:nvSpPr>
          <p:cNvPr id="6" name="文本框 5"/>
          <p:cNvSpPr txBox="1"/>
          <p:nvPr/>
        </p:nvSpPr>
        <p:spPr>
          <a:xfrm>
            <a:off x="4568008" y="1999142"/>
            <a:ext cx="3084543" cy="1107996"/>
          </a:xfrm>
          <a:prstGeom prst="rect">
            <a:avLst/>
          </a:prstGeom>
          <a:noFill/>
        </p:spPr>
        <p:txBody>
          <a:bodyPr wrap="square" rtlCol="0">
            <a:spAutoFit/>
          </a:bodyPr>
          <a:lstStyle/>
          <a:p>
            <a:pPr>
              <a:lnSpc>
                <a:spcPct val="110000"/>
              </a:lnSpc>
              <a:spcBef>
                <a:spcPct val="20000"/>
              </a:spcBef>
              <a:buClr>
                <a:schemeClr val="accent2"/>
              </a:buClr>
              <a:buSzPct val="80000"/>
            </a:pPr>
            <a:r>
              <a:rPr lang="zh-CN" altLang="en-US" sz="2000" b="1" dirty="0">
                <a:latin typeface="宋体" panose="02010600030101010101" pitchFamily="2" charset="-122"/>
                <a:ea typeface="宋体" panose="02010600030101010101" pitchFamily="2" charset="-122"/>
              </a:rPr>
              <a:t>④ </a:t>
            </a:r>
            <a:r>
              <a:rPr lang="zh-CN" altLang="en-US" sz="2000" b="1" dirty="0">
                <a:solidFill>
                  <a:srgbClr val="FFFF00"/>
                </a:solidFill>
                <a:latin typeface="宋体" panose="02010600030101010101" pitchFamily="2" charset="-122"/>
                <a:ea typeface="宋体" panose="02010600030101010101" pitchFamily="2" charset="-122"/>
              </a:rPr>
              <a:t>图状结构或网状结构</a:t>
            </a:r>
            <a:r>
              <a:rPr lang="zh-CN" altLang="en-US" sz="2000" b="1" dirty="0">
                <a:latin typeface="宋体" panose="02010600030101010101" pitchFamily="2" charset="-122"/>
                <a:ea typeface="宋体" panose="02010600030101010101" pitchFamily="2" charset="-122"/>
              </a:rPr>
              <a:t>：结构中的数据元素之间存在多对多的关系。</a:t>
            </a:r>
          </a:p>
        </p:txBody>
      </p:sp>
      <p:grpSp>
        <p:nvGrpSpPr>
          <p:cNvPr id="9" name="Group 14"/>
          <p:cNvGrpSpPr>
            <a:grpSpLocks/>
          </p:cNvGrpSpPr>
          <p:nvPr/>
        </p:nvGrpSpPr>
        <p:grpSpPr bwMode="auto">
          <a:xfrm>
            <a:off x="1846461" y="4078130"/>
            <a:ext cx="1726895" cy="909498"/>
            <a:chOff x="2320" y="3240"/>
            <a:chExt cx="1083" cy="571"/>
          </a:xfrm>
        </p:grpSpPr>
        <p:sp>
          <p:nvSpPr>
            <p:cNvPr id="24" name="AutoShape 15"/>
            <p:cNvSpPr>
              <a:spLocks noChangeArrowheads="1"/>
            </p:cNvSpPr>
            <p:nvPr/>
          </p:nvSpPr>
          <p:spPr bwMode="auto">
            <a:xfrm>
              <a:off x="2824"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25" name="AutoShape 16"/>
            <p:cNvSpPr>
              <a:spLocks noChangeArrowheads="1"/>
            </p:cNvSpPr>
            <p:nvPr/>
          </p:nvSpPr>
          <p:spPr bwMode="auto">
            <a:xfrm>
              <a:off x="2592" y="3456"/>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26" name="AutoShape 17"/>
            <p:cNvSpPr>
              <a:spLocks noChangeArrowheads="1"/>
            </p:cNvSpPr>
            <p:nvPr/>
          </p:nvSpPr>
          <p:spPr bwMode="auto">
            <a:xfrm>
              <a:off x="2808" y="3240"/>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27" name="AutoShape 18"/>
            <p:cNvSpPr>
              <a:spLocks noChangeArrowheads="1"/>
            </p:cNvSpPr>
            <p:nvPr/>
          </p:nvSpPr>
          <p:spPr bwMode="auto">
            <a:xfrm>
              <a:off x="3104" y="3456"/>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28" name="AutoShape 19"/>
            <p:cNvSpPr>
              <a:spLocks noChangeArrowheads="1"/>
            </p:cNvSpPr>
            <p:nvPr/>
          </p:nvSpPr>
          <p:spPr bwMode="auto">
            <a:xfrm>
              <a:off x="2320"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29" name="AutoShape 20"/>
            <p:cNvSpPr>
              <a:spLocks noChangeArrowheads="1"/>
            </p:cNvSpPr>
            <p:nvPr/>
          </p:nvSpPr>
          <p:spPr bwMode="auto">
            <a:xfrm>
              <a:off x="2592"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0" name="AutoShape 21"/>
            <p:cNvSpPr>
              <a:spLocks noChangeArrowheads="1"/>
            </p:cNvSpPr>
            <p:nvPr/>
          </p:nvSpPr>
          <p:spPr bwMode="auto">
            <a:xfrm>
              <a:off x="3312" y="3720"/>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1" name="AutoShape 22"/>
            <p:cNvSpPr>
              <a:spLocks noChangeArrowheads="1"/>
            </p:cNvSpPr>
            <p:nvPr/>
          </p:nvSpPr>
          <p:spPr bwMode="auto">
            <a:xfrm>
              <a:off x="3000"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2" name="Line 23"/>
            <p:cNvSpPr>
              <a:spLocks noChangeShapeType="1"/>
            </p:cNvSpPr>
            <p:nvPr/>
          </p:nvSpPr>
          <p:spPr bwMode="auto">
            <a:xfrm flipH="1">
              <a:off x="2656" y="3312"/>
              <a:ext cx="176"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3" name="Line 24"/>
            <p:cNvSpPr>
              <a:spLocks noChangeShapeType="1"/>
            </p:cNvSpPr>
            <p:nvPr/>
          </p:nvSpPr>
          <p:spPr bwMode="auto">
            <a:xfrm>
              <a:off x="2896" y="3320"/>
              <a:ext cx="224"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4" name="Line 25"/>
            <p:cNvSpPr>
              <a:spLocks noChangeShapeType="1"/>
            </p:cNvSpPr>
            <p:nvPr/>
          </p:nvSpPr>
          <p:spPr bwMode="auto">
            <a:xfrm flipH="1">
              <a:off x="2408" y="3536"/>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5" name="Line 26"/>
            <p:cNvSpPr>
              <a:spLocks noChangeShapeType="1"/>
            </p:cNvSpPr>
            <p:nvPr/>
          </p:nvSpPr>
          <p:spPr bwMode="auto">
            <a:xfrm>
              <a:off x="2640" y="3552"/>
              <a:ext cx="0" cy="15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 name="Line 27"/>
            <p:cNvSpPr>
              <a:spLocks noChangeShapeType="1"/>
            </p:cNvSpPr>
            <p:nvPr/>
          </p:nvSpPr>
          <p:spPr bwMode="auto">
            <a:xfrm>
              <a:off x="2680" y="3528"/>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 name="Line 28"/>
            <p:cNvSpPr>
              <a:spLocks noChangeShapeType="1"/>
            </p:cNvSpPr>
            <p:nvPr/>
          </p:nvSpPr>
          <p:spPr bwMode="auto">
            <a:xfrm flipH="1">
              <a:off x="3048" y="3552"/>
              <a:ext cx="96"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8" name="Line 29"/>
            <p:cNvSpPr>
              <a:spLocks noChangeShapeType="1"/>
            </p:cNvSpPr>
            <p:nvPr/>
          </p:nvSpPr>
          <p:spPr bwMode="auto">
            <a:xfrm>
              <a:off x="3200" y="3528"/>
              <a:ext cx="14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9" name="Group 30"/>
          <p:cNvGrpSpPr>
            <a:grpSpLocks/>
          </p:cNvGrpSpPr>
          <p:nvPr/>
        </p:nvGrpSpPr>
        <p:grpSpPr bwMode="auto">
          <a:xfrm>
            <a:off x="5236153" y="3917256"/>
            <a:ext cx="1748252" cy="1070372"/>
            <a:chOff x="3904" y="3360"/>
            <a:chExt cx="1131" cy="672"/>
          </a:xfrm>
        </p:grpSpPr>
        <p:sp>
          <p:nvSpPr>
            <p:cNvPr id="50" name="Line 31"/>
            <p:cNvSpPr>
              <a:spLocks noChangeShapeType="1"/>
            </p:cNvSpPr>
            <p:nvPr/>
          </p:nvSpPr>
          <p:spPr bwMode="auto">
            <a:xfrm>
              <a:off x="4304" y="3400"/>
              <a:ext cx="40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1" name="AutoShape 32"/>
            <p:cNvSpPr>
              <a:spLocks noChangeArrowheads="1"/>
            </p:cNvSpPr>
            <p:nvPr/>
          </p:nvSpPr>
          <p:spPr bwMode="auto">
            <a:xfrm>
              <a:off x="4224" y="3368"/>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52" name="AutoShape 33"/>
            <p:cNvSpPr>
              <a:spLocks noChangeArrowheads="1"/>
            </p:cNvSpPr>
            <p:nvPr/>
          </p:nvSpPr>
          <p:spPr bwMode="auto">
            <a:xfrm>
              <a:off x="3904" y="3688"/>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53" name="AutoShape 34"/>
            <p:cNvSpPr>
              <a:spLocks noChangeArrowheads="1"/>
            </p:cNvSpPr>
            <p:nvPr/>
          </p:nvSpPr>
          <p:spPr bwMode="auto">
            <a:xfrm>
              <a:off x="4704" y="3360"/>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54" name="AutoShape 35"/>
            <p:cNvSpPr>
              <a:spLocks noChangeArrowheads="1"/>
            </p:cNvSpPr>
            <p:nvPr/>
          </p:nvSpPr>
          <p:spPr bwMode="auto">
            <a:xfrm>
              <a:off x="4512" y="3941"/>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55" name="AutoShape 36"/>
            <p:cNvSpPr>
              <a:spLocks noChangeArrowheads="1"/>
            </p:cNvSpPr>
            <p:nvPr/>
          </p:nvSpPr>
          <p:spPr bwMode="auto">
            <a:xfrm>
              <a:off x="4944" y="3696"/>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56" name="Line 37"/>
            <p:cNvSpPr>
              <a:spLocks noChangeShapeType="1"/>
            </p:cNvSpPr>
            <p:nvPr/>
          </p:nvSpPr>
          <p:spPr bwMode="auto">
            <a:xfrm>
              <a:off x="3984" y="3768"/>
              <a:ext cx="528"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7" name="Line 38"/>
            <p:cNvSpPr>
              <a:spLocks noChangeShapeType="1"/>
            </p:cNvSpPr>
            <p:nvPr/>
          </p:nvSpPr>
          <p:spPr bwMode="auto">
            <a:xfrm flipH="1">
              <a:off x="3992" y="3448"/>
              <a:ext cx="24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8" name="Line 39"/>
            <p:cNvSpPr>
              <a:spLocks noChangeShapeType="1"/>
            </p:cNvSpPr>
            <p:nvPr/>
          </p:nvSpPr>
          <p:spPr bwMode="auto">
            <a:xfrm flipH="1">
              <a:off x="4560" y="3456"/>
              <a:ext cx="192" cy="48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9" name="Line 40"/>
            <p:cNvSpPr>
              <a:spLocks noChangeShapeType="1"/>
            </p:cNvSpPr>
            <p:nvPr/>
          </p:nvSpPr>
          <p:spPr bwMode="auto">
            <a:xfrm>
              <a:off x="4320" y="3456"/>
              <a:ext cx="624"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0" name="Line 41"/>
            <p:cNvSpPr>
              <a:spLocks noChangeShapeType="1"/>
            </p:cNvSpPr>
            <p:nvPr/>
          </p:nvSpPr>
          <p:spPr bwMode="auto">
            <a:xfrm flipH="1">
              <a:off x="4600" y="3784"/>
              <a:ext cx="38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1" name="Line 42"/>
            <p:cNvSpPr>
              <a:spLocks noChangeShapeType="1"/>
            </p:cNvSpPr>
            <p:nvPr/>
          </p:nvSpPr>
          <p:spPr bwMode="auto">
            <a:xfrm flipV="1">
              <a:off x="4000" y="3448"/>
              <a:ext cx="72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2" name="Line 43"/>
            <p:cNvSpPr>
              <a:spLocks noChangeShapeType="1"/>
            </p:cNvSpPr>
            <p:nvPr/>
          </p:nvSpPr>
          <p:spPr bwMode="auto">
            <a:xfrm>
              <a:off x="4288" y="3464"/>
              <a:ext cx="240" cy="48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spTree>
    <p:extLst>
      <p:ext uri="{BB962C8B-B14F-4D97-AF65-F5344CB8AC3E}">
        <p14:creationId xmlns:p14="http://schemas.microsoft.com/office/powerpoint/2010/main" val="811900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数据结构（</a:t>
            </a:r>
            <a:r>
              <a:rPr lang="zh-CN" altLang="en-US" b="1" dirty="0" smtClean="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逻辑结构</a:t>
            </a:r>
            <a:r>
              <a:rPr lang="zh-CN" altLang="en-US"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zh-CN" altLang="en-US" dirty="0"/>
          </a:p>
        </p:txBody>
      </p:sp>
      <p:grpSp>
        <p:nvGrpSpPr>
          <p:cNvPr id="4" name="Group 75"/>
          <p:cNvGrpSpPr>
            <a:grpSpLocks/>
          </p:cNvGrpSpPr>
          <p:nvPr/>
        </p:nvGrpSpPr>
        <p:grpSpPr bwMode="auto">
          <a:xfrm>
            <a:off x="204763" y="1094825"/>
            <a:ext cx="8726487" cy="4416425"/>
            <a:chOff x="113" y="1373"/>
            <a:chExt cx="5497" cy="2782"/>
          </a:xfrm>
        </p:grpSpPr>
        <p:grpSp>
          <p:nvGrpSpPr>
            <p:cNvPr id="5" name="Group 55"/>
            <p:cNvGrpSpPr>
              <a:grpSpLocks/>
            </p:cNvGrpSpPr>
            <p:nvPr/>
          </p:nvGrpSpPr>
          <p:grpSpPr bwMode="auto">
            <a:xfrm>
              <a:off x="113" y="2251"/>
              <a:ext cx="5497" cy="1904"/>
              <a:chOff x="119" y="40"/>
              <a:chExt cx="5497" cy="1904"/>
            </a:xfrm>
          </p:grpSpPr>
          <p:grpSp>
            <p:nvGrpSpPr>
              <p:cNvPr id="22" name="Group 53"/>
              <p:cNvGrpSpPr>
                <a:grpSpLocks/>
              </p:cNvGrpSpPr>
              <p:nvPr/>
            </p:nvGrpSpPr>
            <p:grpSpPr bwMode="auto">
              <a:xfrm>
                <a:off x="119" y="40"/>
                <a:ext cx="5497" cy="1539"/>
                <a:chOff x="119" y="232"/>
                <a:chExt cx="5497" cy="1539"/>
              </a:xfrm>
            </p:grpSpPr>
            <p:sp>
              <p:nvSpPr>
                <p:cNvPr id="24" name="Rectangle 4"/>
                <p:cNvSpPr>
                  <a:spLocks noChangeArrowheads="1"/>
                </p:cNvSpPr>
                <p:nvPr/>
              </p:nvSpPr>
              <p:spPr bwMode="auto">
                <a:xfrm>
                  <a:off x="1824" y="232"/>
                  <a:ext cx="102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dirty="0"/>
                    <a:t>数据的逻辑结构</a:t>
                  </a:r>
                </a:p>
              </p:txBody>
            </p:sp>
            <p:grpSp>
              <p:nvGrpSpPr>
                <p:cNvPr id="25" name="Group 34"/>
                <p:cNvGrpSpPr>
                  <a:grpSpLocks/>
                </p:cNvGrpSpPr>
                <p:nvPr/>
              </p:nvGrpSpPr>
              <p:grpSpPr bwMode="auto">
                <a:xfrm>
                  <a:off x="2635" y="637"/>
                  <a:ext cx="2981" cy="1134"/>
                  <a:chOff x="2604" y="637"/>
                  <a:chExt cx="2981" cy="1134"/>
                </a:xfrm>
              </p:grpSpPr>
              <p:sp>
                <p:nvSpPr>
                  <p:cNvPr id="49" name="Rectangle 6"/>
                  <p:cNvSpPr>
                    <a:spLocks noChangeArrowheads="1"/>
                  </p:cNvSpPr>
                  <p:nvPr/>
                </p:nvSpPr>
                <p:spPr bwMode="auto">
                  <a:xfrm>
                    <a:off x="3312" y="637"/>
                    <a:ext cx="81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非线性结构</a:t>
                    </a:r>
                  </a:p>
                </p:txBody>
              </p:sp>
              <p:sp>
                <p:nvSpPr>
                  <p:cNvPr id="50" name="Rectangle 10"/>
                  <p:cNvSpPr>
                    <a:spLocks noChangeArrowheads="1"/>
                  </p:cNvSpPr>
                  <p:nvPr/>
                </p:nvSpPr>
                <p:spPr bwMode="auto">
                  <a:xfrm>
                    <a:off x="2604" y="1109"/>
                    <a:ext cx="34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集合</a:t>
                    </a:r>
                  </a:p>
                </p:txBody>
              </p:sp>
              <p:grpSp>
                <p:nvGrpSpPr>
                  <p:cNvPr id="51" name="Group 22"/>
                  <p:cNvGrpSpPr>
                    <a:grpSpLocks/>
                  </p:cNvGrpSpPr>
                  <p:nvPr/>
                </p:nvGrpSpPr>
                <p:grpSpPr bwMode="auto">
                  <a:xfrm>
                    <a:off x="4472" y="1112"/>
                    <a:ext cx="1113" cy="659"/>
                    <a:chOff x="4472" y="1112"/>
                    <a:chExt cx="1113" cy="659"/>
                  </a:xfrm>
                </p:grpSpPr>
                <p:sp>
                  <p:nvSpPr>
                    <p:cNvPr id="64" name="Rectangle 9"/>
                    <p:cNvSpPr>
                      <a:spLocks noChangeArrowheads="1"/>
                    </p:cNvSpPr>
                    <p:nvPr/>
                  </p:nvSpPr>
                  <p:spPr bwMode="auto">
                    <a:xfrm>
                      <a:off x="4696" y="1112"/>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图状结构</a:t>
                      </a:r>
                    </a:p>
                  </p:txBody>
                </p:sp>
                <p:sp>
                  <p:nvSpPr>
                    <p:cNvPr id="65" name="Rectangle 14"/>
                    <p:cNvSpPr>
                      <a:spLocks noChangeArrowheads="1"/>
                    </p:cNvSpPr>
                    <p:nvPr/>
                  </p:nvSpPr>
                  <p:spPr bwMode="auto">
                    <a:xfrm>
                      <a:off x="4472" y="1544"/>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有向图</a:t>
                      </a:r>
                    </a:p>
                  </p:txBody>
                </p:sp>
                <p:sp>
                  <p:nvSpPr>
                    <p:cNvPr id="66" name="Rectangle 17"/>
                    <p:cNvSpPr>
                      <a:spLocks noChangeArrowheads="1"/>
                    </p:cNvSpPr>
                    <p:nvPr/>
                  </p:nvSpPr>
                  <p:spPr bwMode="auto">
                    <a:xfrm>
                      <a:off x="5064" y="1544"/>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无向图</a:t>
                      </a:r>
                    </a:p>
                  </p:txBody>
                </p:sp>
                <p:sp>
                  <p:nvSpPr>
                    <p:cNvPr id="67" name="Line 18"/>
                    <p:cNvSpPr>
                      <a:spLocks noChangeShapeType="1"/>
                    </p:cNvSpPr>
                    <p:nvPr/>
                  </p:nvSpPr>
                  <p:spPr bwMode="auto">
                    <a:xfrm>
                      <a:off x="4752" y="1440"/>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19"/>
                    <p:cNvSpPr>
                      <a:spLocks noChangeShapeType="1"/>
                    </p:cNvSpPr>
                    <p:nvPr/>
                  </p:nvSpPr>
                  <p:spPr bwMode="auto">
                    <a:xfrm>
                      <a:off x="4752"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Line 20"/>
                    <p:cNvSpPr>
                      <a:spLocks noChangeShapeType="1"/>
                    </p:cNvSpPr>
                    <p:nvPr/>
                  </p:nvSpPr>
                  <p:spPr bwMode="auto">
                    <a:xfrm>
                      <a:off x="5328"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 name="Line 21"/>
                    <p:cNvSpPr>
                      <a:spLocks noChangeShapeType="1"/>
                    </p:cNvSpPr>
                    <p:nvPr/>
                  </p:nvSpPr>
                  <p:spPr bwMode="auto">
                    <a:xfrm>
                      <a:off x="5040" y="1344"/>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 name="Group 27"/>
                  <p:cNvGrpSpPr>
                    <a:grpSpLocks/>
                  </p:cNvGrpSpPr>
                  <p:nvPr/>
                </p:nvGrpSpPr>
                <p:grpSpPr bwMode="auto">
                  <a:xfrm>
                    <a:off x="3144" y="1104"/>
                    <a:ext cx="1185" cy="659"/>
                    <a:chOff x="3144" y="1104"/>
                    <a:chExt cx="1185" cy="659"/>
                  </a:xfrm>
                </p:grpSpPr>
                <p:sp>
                  <p:nvSpPr>
                    <p:cNvPr id="57" name="Rectangle 8"/>
                    <p:cNvSpPr>
                      <a:spLocks noChangeArrowheads="1"/>
                    </p:cNvSpPr>
                    <p:nvPr/>
                  </p:nvSpPr>
                  <p:spPr bwMode="auto">
                    <a:xfrm>
                      <a:off x="3400" y="1104"/>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树形结构</a:t>
                      </a:r>
                    </a:p>
                  </p:txBody>
                </p:sp>
                <p:sp>
                  <p:nvSpPr>
                    <p:cNvPr id="58" name="Rectangle 15"/>
                    <p:cNvSpPr>
                      <a:spLocks noChangeArrowheads="1"/>
                    </p:cNvSpPr>
                    <p:nvPr/>
                  </p:nvSpPr>
                  <p:spPr bwMode="auto">
                    <a:xfrm>
                      <a:off x="3144" y="1536"/>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一般树</a:t>
                      </a:r>
                    </a:p>
                  </p:txBody>
                </p:sp>
                <p:sp>
                  <p:nvSpPr>
                    <p:cNvPr id="59" name="Rectangle 16"/>
                    <p:cNvSpPr>
                      <a:spLocks noChangeArrowheads="1"/>
                    </p:cNvSpPr>
                    <p:nvPr/>
                  </p:nvSpPr>
                  <p:spPr bwMode="auto">
                    <a:xfrm>
                      <a:off x="3808" y="1536"/>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二叉树</a:t>
                      </a:r>
                    </a:p>
                  </p:txBody>
                </p:sp>
                <p:sp>
                  <p:nvSpPr>
                    <p:cNvPr id="60" name="Line 23"/>
                    <p:cNvSpPr>
                      <a:spLocks noChangeShapeType="1"/>
                    </p:cNvSpPr>
                    <p:nvPr/>
                  </p:nvSpPr>
                  <p:spPr bwMode="auto">
                    <a:xfrm>
                      <a:off x="3408"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24"/>
                    <p:cNvSpPr>
                      <a:spLocks noChangeShapeType="1"/>
                    </p:cNvSpPr>
                    <p:nvPr/>
                  </p:nvSpPr>
                  <p:spPr bwMode="auto">
                    <a:xfrm>
                      <a:off x="4072"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25"/>
                    <p:cNvSpPr>
                      <a:spLocks noChangeShapeType="1"/>
                    </p:cNvSpPr>
                    <p:nvPr/>
                  </p:nvSpPr>
                  <p:spPr bwMode="auto">
                    <a:xfrm>
                      <a:off x="3744" y="133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26"/>
                    <p:cNvSpPr>
                      <a:spLocks noChangeShapeType="1"/>
                    </p:cNvSpPr>
                    <p:nvPr/>
                  </p:nvSpPr>
                  <p:spPr bwMode="auto">
                    <a:xfrm>
                      <a:off x="3408" y="1440"/>
                      <a:ext cx="65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3" name="Line 28"/>
                  <p:cNvSpPr>
                    <a:spLocks noChangeShapeType="1"/>
                  </p:cNvSpPr>
                  <p:nvPr/>
                </p:nvSpPr>
                <p:spPr bwMode="auto">
                  <a:xfrm>
                    <a:off x="2776" y="101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30"/>
                  <p:cNvSpPr>
                    <a:spLocks noChangeShapeType="1"/>
                  </p:cNvSpPr>
                  <p:nvPr/>
                </p:nvSpPr>
                <p:spPr bwMode="auto">
                  <a:xfrm>
                    <a:off x="5032" y="101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32"/>
                  <p:cNvSpPr>
                    <a:spLocks noChangeShapeType="1"/>
                  </p:cNvSpPr>
                  <p:nvPr/>
                </p:nvSpPr>
                <p:spPr bwMode="auto">
                  <a:xfrm>
                    <a:off x="2776" y="1008"/>
                    <a:ext cx="22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33"/>
                  <p:cNvSpPr>
                    <a:spLocks noChangeShapeType="1"/>
                  </p:cNvSpPr>
                  <p:nvPr/>
                </p:nvSpPr>
                <p:spPr bwMode="auto">
                  <a:xfrm>
                    <a:off x="3744" y="86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6" name="Group 48"/>
                <p:cNvGrpSpPr>
                  <a:grpSpLocks/>
                </p:cNvGrpSpPr>
                <p:nvPr/>
              </p:nvGrpSpPr>
              <p:grpSpPr bwMode="auto">
                <a:xfrm>
                  <a:off x="119" y="637"/>
                  <a:ext cx="2841" cy="1123"/>
                  <a:chOff x="119" y="637"/>
                  <a:chExt cx="2841" cy="1123"/>
                </a:xfrm>
              </p:grpSpPr>
              <p:sp>
                <p:nvSpPr>
                  <p:cNvPr id="31" name="Rectangle 5"/>
                  <p:cNvSpPr>
                    <a:spLocks noChangeArrowheads="1"/>
                  </p:cNvSpPr>
                  <p:nvPr/>
                </p:nvSpPr>
                <p:spPr bwMode="auto">
                  <a:xfrm>
                    <a:off x="816" y="637"/>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线性结构</a:t>
                    </a:r>
                  </a:p>
                </p:txBody>
              </p:sp>
              <p:sp>
                <p:nvSpPr>
                  <p:cNvPr id="32" name="Rectangle 11"/>
                  <p:cNvSpPr>
                    <a:spLocks noChangeArrowheads="1"/>
                  </p:cNvSpPr>
                  <p:nvPr/>
                </p:nvSpPr>
                <p:spPr bwMode="auto">
                  <a:xfrm>
                    <a:off x="119" y="1533"/>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一般线性表</a:t>
                    </a:r>
                  </a:p>
                </p:txBody>
              </p:sp>
              <p:grpSp>
                <p:nvGrpSpPr>
                  <p:cNvPr id="33" name="Group 40"/>
                  <p:cNvGrpSpPr>
                    <a:grpSpLocks/>
                  </p:cNvGrpSpPr>
                  <p:nvPr/>
                </p:nvGrpSpPr>
                <p:grpSpPr bwMode="auto">
                  <a:xfrm>
                    <a:off x="1725" y="1104"/>
                    <a:ext cx="1235" cy="651"/>
                    <a:chOff x="1725" y="1104"/>
                    <a:chExt cx="1235" cy="651"/>
                  </a:xfrm>
                </p:grpSpPr>
                <p:sp>
                  <p:nvSpPr>
                    <p:cNvPr id="44" name="Rectangle 13"/>
                    <p:cNvSpPr>
                      <a:spLocks noChangeArrowheads="1"/>
                    </p:cNvSpPr>
                    <p:nvPr/>
                  </p:nvSpPr>
                  <p:spPr bwMode="auto">
                    <a:xfrm>
                      <a:off x="1725" y="1104"/>
                      <a:ext cx="77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线性表推广</a:t>
                      </a:r>
                    </a:p>
                  </p:txBody>
                </p:sp>
                <p:sp>
                  <p:nvSpPr>
                    <p:cNvPr id="45" name="Rectangle 35"/>
                    <p:cNvSpPr>
                      <a:spLocks noChangeArrowheads="1"/>
                    </p:cNvSpPr>
                    <p:nvPr/>
                  </p:nvSpPr>
                  <p:spPr bwMode="auto">
                    <a:xfrm>
                      <a:off x="2461" y="1528"/>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广义表</a:t>
                      </a:r>
                    </a:p>
                  </p:txBody>
                </p:sp>
                <p:sp>
                  <p:nvSpPr>
                    <p:cNvPr id="46" name="Rectangle 36"/>
                    <p:cNvSpPr>
                      <a:spLocks noChangeArrowheads="1"/>
                    </p:cNvSpPr>
                    <p:nvPr/>
                  </p:nvSpPr>
                  <p:spPr bwMode="auto">
                    <a:xfrm>
                      <a:off x="1981" y="1528"/>
                      <a:ext cx="36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数组</a:t>
                      </a:r>
                    </a:p>
                  </p:txBody>
                </p:sp>
                <p:sp>
                  <p:nvSpPr>
                    <p:cNvPr id="47" name="Line 37"/>
                    <p:cNvSpPr>
                      <a:spLocks noChangeShapeType="1"/>
                    </p:cNvSpPr>
                    <p:nvPr/>
                  </p:nvSpPr>
                  <p:spPr bwMode="auto">
                    <a:xfrm>
                      <a:off x="2152" y="132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38"/>
                    <p:cNvSpPr>
                      <a:spLocks noChangeShapeType="1"/>
                    </p:cNvSpPr>
                    <p:nvPr/>
                  </p:nvSpPr>
                  <p:spPr bwMode="auto">
                    <a:xfrm>
                      <a:off x="2344" y="1328"/>
                      <a:ext cx="38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4" name="Group 43"/>
                  <p:cNvGrpSpPr>
                    <a:grpSpLocks/>
                  </p:cNvGrpSpPr>
                  <p:nvPr/>
                </p:nvGrpSpPr>
                <p:grpSpPr bwMode="auto">
                  <a:xfrm>
                    <a:off x="756" y="1104"/>
                    <a:ext cx="1137" cy="651"/>
                    <a:chOff x="756" y="1104"/>
                    <a:chExt cx="1137" cy="651"/>
                  </a:xfrm>
                </p:grpSpPr>
                <p:sp>
                  <p:nvSpPr>
                    <p:cNvPr id="39" name="Rectangle 7"/>
                    <p:cNvSpPr>
                      <a:spLocks noChangeArrowheads="1"/>
                    </p:cNvSpPr>
                    <p:nvPr/>
                  </p:nvSpPr>
                  <p:spPr bwMode="auto">
                    <a:xfrm>
                      <a:off x="1712" y="1528"/>
                      <a:ext cx="18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串</a:t>
                      </a:r>
                    </a:p>
                  </p:txBody>
                </p:sp>
                <p:sp>
                  <p:nvSpPr>
                    <p:cNvPr id="40" name="Rectangle 12"/>
                    <p:cNvSpPr>
                      <a:spLocks noChangeArrowheads="1"/>
                    </p:cNvSpPr>
                    <p:nvPr/>
                  </p:nvSpPr>
                  <p:spPr bwMode="auto">
                    <a:xfrm>
                      <a:off x="756" y="1104"/>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受限线性表</a:t>
                      </a:r>
                    </a:p>
                  </p:txBody>
                </p:sp>
                <p:sp>
                  <p:nvSpPr>
                    <p:cNvPr id="41" name="Rectangle 39"/>
                    <p:cNvSpPr>
                      <a:spLocks noChangeArrowheads="1"/>
                    </p:cNvSpPr>
                    <p:nvPr/>
                  </p:nvSpPr>
                  <p:spPr bwMode="auto">
                    <a:xfrm>
                      <a:off x="1008" y="1528"/>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栈和队列</a:t>
                      </a:r>
                    </a:p>
                  </p:txBody>
                </p:sp>
                <p:sp>
                  <p:nvSpPr>
                    <p:cNvPr id="42" name="Line 41"/>
                    <p:cNvSpPr>
                      <a:spLocks noChangeShapeType="1"/>
                    </p:cNvSpPr>
                    <p:nvPr/>
                  </p:nvSpPr>
                  <p:spPr bwMode="auto">
                    <a:xfrm>
                      <a:off x="1208" y="1336"/>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42"/>
                    <p:cNvSpPr>
                      <a:spLocks noChangeShapeType="1"/>
                    </p:cNvSpPr>
                    <p:nvPr/>
                  </p:nvSpPr>
                  <p:spPr bwMode="auto">
                    <a:xfrm>
                      <a:off x="1384" y="1336"/>
                      <a:ext cx="43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5" name="Line 44"/>
                  <p:cNvSpPr>
                    <a:spLocks noChangeShapeType="1"/>
                  </p:cNvSpPr>
                  <p:nvPr/>
                </p:nvSpPr>
                <p:spPr bwMode="auto">
                  <a:xfrm>
                    <a:off x="520" y="1008"/>
                    <a:ext cx="0"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5"/>
                  <p:cNvSpPr>
                    <a:spLocks noChangeShapeType="1"/>
                  </p:cNvSpPr>
                  <p:nvPr/>
                </p:nvSpPr>
                <p:spPr bwMode="auto">
                  <a:xfrm>
                    <a:off x="2112" y="1008"/>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46"/>
                  <p:cNvSpPr>
                    <a:spLocks noChangeShapeType="1"/>
                  </p:cNvSpPr>
                  <p:nvPr/>
                </p:nvSpPr>
                <p:spPr bwMode="auto">
                  <a:xfrm>
                    <a:off x="528" y="1008"/>
                    <a:ext cx="15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47"/>
                  <p:cNvSpPr>
                    <a:spLocks noChangeShapeType="1"/>
                  </p:cNvSpPr>
                  <p:nvPr/>
                </p:nvSpPr>
                <p:spPr bwMode="auto">
                  <a:xfrm>
                    <a:off x="1160" y="86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7" name="Line 49"/>
                <p:cNvSpPr>
                  <a:spLocks noChangeShapeType="1"/>
                </p:cNvSpPr>
                <p:nvPr/>
              </p:nvSpPr>
              <p:spPr bwMode="auto">
                <a:xfrm>
                  <a:off x="1136" y="552"/>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50"/>
                <p:cNvSpPr>
                  <a:spLocks noChangeShapeType="1"/>
                </p:cNvSpPr>
                <p:nvPr/>
              </p:nvSpPr>
              <p:spPr bwMode="auto">
                <a:xfrm>
                  <a:off x="3768" y="552"/>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51"/>
                <p:cNvSpPr>
                  <a:spLocks noChangeShapeType="1"/>
                </p:cNvSpPr>
                <p:nvPr/>
              </p:nvSpPr>
              <p:spPr bwMode="auto">
                <a:xfrm>
                  <a:off x="1136" y="552"/>
                  <a:ext cx="263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52"/>
                <p:cNvSpPr>
                  <a:spLocks noChangeShapeType="1"/>
                </p:cNvSpPr>
                <p:nvPr/>
              </p:nvSpPr>
              <p:spPr bwMode="auto">
                <a:xfrm>
                  <a:off x="2336" y="464"/>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3" name="Rectangle 54"/>
              <p:cNvSpPr>
                <a:spLocks noChangeArrowheads="1"/>
              </p:cNvSpPr>
              <p:nvPr/>
            </p:nvSpPr>
            <p:spPr bwMode="auto">
              <a:xfrm>
                <a:off x="1328" y="1656"/>
                <a:ext cx="2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数据逻辑结构层次关系图</a:t>
                </a:r>
              </a:p>
            </p:txBody>
          </p:sp>
        </p:grpSp>
        <p:sp>
          <p:nvSpPr>
            <p:cNvPr id="11" name="Rectangle 62"/>
            <p:cNvSpPr>
              <a:spLocks noChangeArrowheads="1"/>
            </p:cNvSpPr>
            <p:nvPr/>
          </p:nvSpPr>
          <p:spPr bwMode="auto">
            <a:xfrm>
              <a:off x="1132" y="1373"/>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dirty="0"/>
            </a:p>
          </p:txBody>
        </p:sp>
      </p:grpSp>
    </p:spTree>
    <p:extLst>
      <p:ext uri="{BB962C8B-B14F-4D97-AF65-F5344CB8AC3E}">
        <p14:creationId xmlns:p14="http://schemas.microsoft.com/office/powerpoint/2010/main" val="1591737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1"/>
                </a:solidFill>
                <a:latin typeface="宋体" panose="02010600030101010101" pitchFamily="2" charset="-122"/>
                <a:ea typeface="宋体" panose="02010600030101010101" pitchFamily="2" charset="-122"/>
              </a:rPr>
              <a:t>数据结构的存储方式（</a:t>
            </a:r>
            <a:r>
              <a:rPr lang="zh-CN" altLang="en-US" b="1" dirty="0">
                <a:solidFill>
                  <a:srgbClr val="FFFF00"/>
                </a:solidFill>
                <a:latin typeface="宋体" panose="02010600030101010101" pitchFamily="2" charset="-122"/>
                <a:ea typeface="宋体" panose="02010600030101010101" pitchFamily="2" charset="-122"/>
              </a:rPr>
              <a:t>物理结构</a:t>
            </a:r>
            <a:r>
              <a:rPr lang="zh-CN" altLang="en-US" b="1" dirty="0">
                <a:solidFill>
                  <a:schemeClr val="tx1"/>
                </a:solidFill>
                <a:latin typeface="宋体" panose="02010600030101010101" pitchFamily="2" charset="-122"/>
                <a:ea typeface="宋体" panose="02010600030101010101" pitchFamily="2" charset="-122"/>
              </a:rPr>
              <a:t>）</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Autofit/>
          </a:bodyPr>
          <a:lstStyle/>
          <a:p>
            <a:pPr marL="0" indent="0">
              <a:lnSpc>
                <a:spcPct val="110000"/>
              </a:lnSpc>
              <a:buNone/>
            </a:pPr>
            <a:r>
              <a:rPr lang="en-US" altLang="zh-CN" sz="2600" b="1" dirty="0" smtClean="0">
                <a:latin typeface="宋体" panose="02010600030101010101" pitchFamily="2" charset="-122"/>
                <a:ea typeface="宋体" panose="02010600030101010101" pitchFamily="2" charset="-122"/>
              </a:rPr>
              <a:t>	</a:t>
            </a:r>
            <a:r>
              <a:rPr lang="zh-CN" altLang="en-US" sz="2600" b="1" dirty="0" smtClean="0">
                <a:latin typeface="宋体" panose="02010600030101010101" pitchFamily="2" charset="-122"/>
                <a:ea typeface="宋体" panose="02010600030101010101" pitchFamily="2" charset="-122"/>
              </a:rPr>
              <a:t>数据结构</a:t>
            </a:r>
            <a:r>
              <a:rPr lang="zh-CN" altLang="en-US" sz="2600" b="1" dirty="0">
                <a:latin typeface="宋体" panose="02010600030101010101" pitchFamily="2" charset="-122"/>
                <a:ea typeface="宋体" panose="02010600030101010101" pitchFamily="2" charset="-122"/>
              </a:rPr>
              <a:t>在计算机内存中的存储称为数据的</a:t>
            </a:r>
            <a:r>
              <a:rPr lang="zh-CN" altLang="en-US" sz="2600" b="1" dirty="0">
                <a:solidFill>
                  <a:srgbClr val="FFFF00"/>
                </a:solidFill>
                <a:latin typeface="宋体" panose="02010600030101010101" pitchFamily="2" charset="-122"/>
                <a:ea typeface="宋体" panose="02010600030101010101" pitchFamily="2" charset="-122"/>
              </a:rPr>
              <a:t>物理结构</a:t>
            </a:r>
            <a:r>
              <a:rPr lang="zh-CN" altLang="en-US" sz="2600" b="1" dirty="0">
                <a:latin typeface="宋体" panose="02010600030101010101" pitchFamily="2" charset="-122"/>
                <a:ea typeface="宋体" panose="02010600030101010101" pitchFamily="2" charset="-122"/>
              </a:rPr>
              <a:t>或</a:t>
            </a:r>
            <a:r>
              <a:rPr lang="zh-CN" altLang="en-US" sz="2600" b="1" dirty="0">
                <a:solidFill>
                  <a:srgbClr val="FFFF00"/>
                </a:solidFill>
                <a:latin typeface="宋体" panose="02010600030101010101" pitchFamily="2" charset="-122"/>
                <a:ea typeface="宋体" panose="02010600030101010101" pitchFamily="2" charset="-122"/>
              </a:rPr>
              <a:t>存储结构</a:t>
            </a:r>
            <a:r>
              <a:rPr lang="zh-CN" altLang="en-US" sz="2600" b="1" dirty="0">
                <a:latin typeface="宋体" panose="02010600030101010101" pitchFamily="2" charset="-122"/>
                <a:ea typeface="宋体" panose="02010600030101010101" pitchFamily="2" charset="-122"/>
              </a:rPr>
              <a:t>。包括数据元素的存储和元素之间的关系的表示</a:t>
            </a:r>
            <a:r>
              <a:rPr lang="zh-CN" altLang="en-US" sz="2600" b="1" dirty="0" smtClean="0">
                <a:latin typeface="宋体" panose="02010600030101010101" pitchFamily="2" charset="-122"/>
                <a:ea typeface="宋体" panose="02010600030101010101" pitchFamily="2" charset="-122"/>
              </a:rPr>
              <a:t>。</a:t>
            </a:r>
            <a:endParaRPr lang="en-US" altLang="zh-CN" sz="2600" b="1" dirty="0" smtClean="0">
              <a:latin typeface="宋体" panose="02010600030101010101" pitchFamily="2" charset="-122"/>
              <a:ea typeface="宋体" panose="02010600030101010101" pitchFamily="2" charset="-122"/>
            </a:endParaRPr>
          </a:p>
          <a:p>
            <a:pPr marL="0" indent="0">
              <a:lnSpc>
                <a:spcPct val="110000"/>
              </a:lnSpc>
              <a:buNone/>
            </a:pPr>
            <a:endParaRPr lang="zh-CN" altLang="en-US" sz="2600" b="1" dirty="0">
              <a:latin typeface="宋体" panose="02010600030101010101" pitchFamily="2" charset="-122"/>
              <a:ea typeface="宋体" panose="02010600030101010101" pitchFamily="2" charset="-122"/>
            </a:endParaRPr>
          </a:p>
          <a:p>
            <a:pPr marL="0" indent="0">
              <a:lnSpc>
                <a:spcPct val="110000"/>
              </a:lnSpc>
              <a:buNone/>
            </a:pPr>
            <a:r>
              <a:rPr lang="en-US" altLang="zh-CN" sz="2600" b="1" dirty="0" smtClean="0">
                <a:latin typeface="宋体" panose="02010600030101010101" pitchFamily="2" charset="-122"/>
                <a:ea typeface="宋体" panose="02010600030101010101" pitchFamily="2" charset="-122"/>
              </a:rPr>
              <a:t>	</a:t>
            </a:r>
            <a:r>
              <a:rPr lang="zh-CN" altLang="en-US" sz="2600" b="1" dirty="0" smtClean="0">
                <a:latin typeface="宋体" panose="02010600030101010101" pitchFamily="2" charset="-122"/>
                <a:ea typeface="宋体" panose="02010600030101010101" pitchFamily="2" charset="-122"/>
              </a:rPr>
              <a:t>元素</a:t>
            </a:r>
            <a:r>
              <a:rPr lang="zh-CN" altLang="en-US" sz="2600" b="1" dirty="0">
                <a:latin typeface="宋体" panose="02010600030101010101" pitchFamily="2" charset="-122"/>
                <a:ea typeface="宋体" panose="02010600030101010101" pitchFamily="2" charset="-122"/>
              </a:rPr>
              <a:t>之间的关系在计算机中存储时有两种不同的</a:t>
            </a:r>
            <a:r>
              <a:rPr lang="zh-CN" altLang="en-US" sz="2600" b="1" dirty="0" smtClean="0">
                <a:latin typeface="宋体" panose="02010600030101010101" pitchFamily="2" charset="-122"/>
                <a:ea typeface="宋体" panose="02010600030101010101" pitchFamily="2" charset="-122"/>
              </a:rPr>
              <a:t>表示方法</a:t>
            </a:r>
            <a:r>
              <a:rPr lang="zh-CN" altLang="en-US" sz="2600" b="1" dirty="0">
                <a:latin typeface="宋体" panose="02010600030101010101" pitchFamily="2" charset="-122"/>
                <a:ea typeface="宋体" panose="02010600030101010101" pitchFamily="2" charset="-122"/>
              </a:rPr>
              <a:t>：顺序表示和非顺序表示。由此得出两种不同的存储结构：</a:t>
            </a:r>
            <a:r>
              <a:rPr lang="zh-CN" altLang="en-US" sz="2600" b="1" dirty="0">
                <a:solidFill>
                  <a:srgbClr val="FFFF00"/>
                </a:solidFill>
                <a:latin typeface="宋体" panose="02010600030101010101" pitchFamily="2" charset="-122"/>
                <a:ea typeface="宋体" panose="02010600030101010101" pitchFamily="2" charset="-122"/>
              </a:rPr>
              <a:t>顺序存储结构</a:t>
            </a:r>
            <a:r>
              <a:rPr lang="zh-CN" altLang="en-US" sz="2600" b="1" dirty="0">
                <a:latin typeface="宋体" panose="02010600030101010101" pitchFamily="2" charset="-122"/>
                <a:ea typeface="宋体" panose="02010600030101010101" pitchFamily="2" charset="-122"/>
              </a:rPr>
              <a:t>和</a:t>
            </a:r>
            <a:r>
              <a:rPr lang="zh-CN" altLang="en-US" sz="2600" b="1" dirty="0">
                <a:solidFill>
                  <a:srgbClr val="FFFF00"/>
                </a:solidFill>
                <a:latin typeface="宋体" panose="02010600030101010101" pitchFamily="2" charset="-122"/>
                <a:ea typeface="宋体" panose="02010600030101010101" pitchFamily="2" charset="-122"/>
              </a:rPr>
              <a:t>链式存储结构</a:t>
            </a:r>
            <a:r>
              <a:rPr lang="zh-CN" altLang="en-US" sz="2600" b="1" dirty="0">
                <a:latin typeface="宋体" panose="02010600030101010101" pitchFamily="2" charset="-122"/>
                <a:ea typeface="宋体" panose="02010600030101010101" pitchFamily="2" charset="-122"/>
              </a:rPr>
              <a:t>。</a:t>
            </a:r>
            <a:endParaRPr lang="zh-CN" altLang="en-US" sz="2600" b="1" dirty="0">
              <a:solidFill>
                <a:schemeClr val="hlink"/>
              </a:solidFill>
              <a:latin typeface="宋体" panose="02010600030101010101" pitchFamily="2" charset="-122"/>
              <a:ea typeface="宋体" panose="02010600030101010101" pitchFamily="2" charset="-122"/>
            </a:endParaRPr>
          </a:p>
          <a:p>
            <a:endParaRPr lang="zh-CN" altLang="en-US" sz="2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52563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宋体" panose="02010600030101010101" pitchFamily="2" charset="-122"/>
                <a:ea typeface="宋体" panose="02010600030101010101" pitchFamily="2" charset="-122"/>
              </a:rPr>
              <a:t>数据结构的存储方式（</a:t>
            </a:r>
            <a:r>
              <a:rPr lang="zh-CN" altLang="en-US" b="1" dirty="0">
                <a:solidFill>
                  <a:srgbClr val="FFFF00"/>
                </a:solidFill>
                <a:latin typeface="宋体" panose="02010600030101010101" pitchFamily="2" charset="-122"/>
                <a:ea typeface="宋体" panose="02010600030101010101" pitchFamily="2" charset="-122"/>
              </a:rPr>
              <a:t>物理结构</a:t>
            </a:r>
            <a:r>
              <a:rPr lang="zh-CN" altLang="en-US" b="1" dirty="0">
                <a:solidFill>
                  <a:schemeClr val="tx1"/>
                </a:solidFill>
                <a:latin typeface="宋体" panose="02010600030101010101" pitchFamily="2" charset="-122"/>
                <a:ea typeface="宋体" panose="02010600030101010101" pitchFamily="2" charset="-122"/>
              </a:rPr>
              <a:t>）</a:t>
            </a:r>
            <a:endParaRPr lang="zh-CN" altLang="en-US" dirty="0"/>
          </a:p>
        </p:txBody>
      </p:sp>
      <p:sp>
        <p:nvSpPr>
          <p:cNvPr id="3" name="内容占位符 2"/>
          <p:cNvSpPr>
            <a:spLocks noGrp="1"/>
          </p:cNvSpPr>
          <p:nvPr>
            <p:ph idx="1"/>
          </p:nvPr>
        </p:nvSpPr>
        <p:spPr/>
        <p:txBody>
          <a:bodyPr/>
          <a:lstStyle/>
          <a:p>
            <a:pPr marL="156300" indent="0">
              <a:lnSpc>
                <a:spcPct val="110000"/>
              </a:lnSpc>
              <a:buClr>
                <a:schemeClr val="tx1"/>
              </a:buClr>
            </a:pPr>
            <a:r>
              <a:rPr lang="zh-CN" altLang="en-US" sz="2600" b="1" dirty="0">
                <a:solidFill>
                  <a:schemeClr val="hlink"/>
                </a:solidFill>
                <a:latin typeface="宋体" panose="02010600030101010101" pitchFamily="2" charset="-122"/>
                <a:ea typeface="宋体" panose="02010600030101010101" pitchFamily="2" charset="-122"/>
              </a:rPr>
              <a:t> </a:t>
            </a:r>
            <a:r>
              <a:rPr lang="zh-CN" altLang="en-US" sz="2600" b="1" dirty="0">
                <a:solidFill>
                  <a:srgbClr val="FFFF00"/>
                </a:solidFill>
                <a:latin typeface="宋体" panose="02010600030101010101" pitchFamily="2" charset="-122"/>
                <a:ea typeface="宋体" panose="02010600030101010101" pitchFamily="2" charset="-122"/>
              </a:rPr>
              <a:t>顺序存储结构</a:t>
            </a:r>
            <a:r>
              <a:rPr lang="zh-CN" altLang="en-US" sz="2600" b="1" dirty="0">
                <a:latin typeface="宋体" panose="02010600030101010101" pitchFamily="2" charset="-122"/>
                <a:ea typeface="宋体" panose="02010600030101010101" pitchFamily="2" charset="-122"/>
              </a:rPr>
              <a:t>：用数据元素在存储器中的相对位置来表示数据元素之间的逻辑结构</a:t>
            </a:r>
            <a:r>
              <a:rPr lang="en-US" altLang="zh-CN" sz="2600" b="1" dirty="0">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关系</a:t>
            </a:r>
            <a:r>
              <a:rPr lang="en-US" altLang="zh-CN" sz="2600" b="1" dirty="0">
                <a:latin typeface="宋体" panose="02010600030101010101" pitchFamily="2" charset="-122"/>
                <a:ea typeface="宋体" panose="02010600030101010101" pitchFamily="2" charset="-122"/>
              </a:rPr>
              <a:t>)</a:t>
            </a:r>
            <a:r>
              <a:rPr lang="zh-CN" altLang="en-US" sz="2600" b="1" dirty="0" smtClean="0">
                <a:latin typeface="宋体" panose="02010600030101010101" pitchFamily="2" charset="-122"/>
                <a:ea typeface="宋体" panose="02010600030101010101" pitchFamily="2" charset="-122"/>
              </a:rPr>
              <a:t>。（实际存储位置为连续区间，火车）</a:t>
            </a:r>
            <a:endParaRPr lang="en-US" altLang="zh-CN" sz="2600" b="1" dirty="0" smtClean="0">
              <a:latin typeface="宋体" panose="02010600030101010101" pitchFamily="2" charset="-122"/>
              <a:ea typeface="宋体" panose="02010600030101010101" pitchFamily="2" charset="-122"/>
            </a:endParaRPr>
          </a:p>
          <a:p>
            <a:pPr marL="156300" indent="0">
              <a:lnSpc>
                <a:spcPct val="110000"/>
              </a:lnSpc>
              <a:buClr>
                <a:schemeClr val="tx1"/>
              </a:buClr>
            </a:pPr>
            <a:endParaRPr lang="en-US" altLang="zh-CN" sz="2600" b="1" dirty="0">
              <a:latin typeface="宋体" panose="02010600030101010101" pitchFamily="2" charset="-122"/>
              <a:ea typeface="宋体" panose="02010600030101010101" pitchFamily="2" charset="-122"/>
            </a:endParaRPr>
          </a:p>
          <a:p>
            <a:pPr marL="156300" indent="0">
              <a:lnSpc>
                <a:spcPct val="110000"/>
              </a:lnSpc>
              <a:buClr>
                <a:schemeClr val="tx1"/>
              </a:buClr>
            </a:pPr>
            <a:r>
              <a:rPr lang="en-US" altLang="zh-CN" sz="2600" b="1" dirty="0">
                <a:solidFill>
                  <a:schemeClr val="hlink"/>
                </a:solidFill>
                <a:latin typeface="宋体" panose="02010600030101010101" pitchFamily="2" charset="-122"/>
                <a:ea typeface="宋体" panose="02010600030101010101" pitchFamily="2" charset="-122"/>
              </a:rPr>
              <a:t> </a:t>
            </a:r>
            <a:r>
              <a:rPr lang="zh-CN" altLang="en-US" sz="2600" b="1" dirty="0">
                <a:solidFill>
                  <a:srgbClr val="FFFF00"/>
                </a:solidFill>
                <a:latin typeface="宋体" panose="02010600030101010101" pitchFamily="2" charset="-122"/>
                <a:ea typeface="宋体" panose="02010600030101010101" pitchFamily="2" charset="-122"/>
              </a:rPr>
              <a:t>链式存储结构</a:t>
            </a:r>
            <a:r>
              <a:rPr lang="zh-CN" altLang="en-US" sz="2600" b="1" dirty="0">
                <a:latin typeface="宋体" panose="02010600030101010101" pitchFamily="2" charset="-122"/>
                <a:ea typeface="宋体" panose="02010600030101010101" pitchFamily="2" charset="-122"/>
              </a:rPr>
              <a:t>：在每一个数据元素中增加一个存放另一个元素地址的指针</a:t>
            </a:r>
            <a:r>
              <a:rPr lang="en-US" altLang="zh-CN" sz="2600" b="1" dirty="0">
                <a:latin typeface="宋体" panose="02010600030101010101" pitchFamily="2" charset="-122"/>
                <a:ea typeface="宋体" panose="02010600030101010101" pitchFamily="2" charset="-122"/>
              </a:rPr>
              <a:t>(pointer )</a:t>
            </a:r>
            <a:r>
              <a:rPr lang="zh-CN" altLang="en-US" sz="2600" b="1" dirty="0">
                <a:latin typeface="宋体" panose="02010600030101010101" pitchFamily="2" charset="-122"/>
                <a:ea typeface="宋体" panose="02010600030101010101" pitchFamily="2" charset="-122"/>
              </a:rPr>
              <a:t>，用该指针来表示数据元素之间的逻辑结构</a:t>
            </a:r>
            <a:r>
              <a:rPr lang="en-US" altLang="zh-CN" sz="2600" b="1" dirty="0">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关系</a:t>
            </a:r>
            <a:r>
              <a:rPr lang="en-US" altLang="zh-CN" sz="2600" b="1" dirty="0">
                <a:latin typeface="宋体" panose="02010600030101010101" pitchFamily="2" charset="-122"/>
                <a:ea typeface="宋体" panose="02010600030101010101" pitchFamily="2" charset="-122"/>
              </a:rPr>
              <a:t>)</a:t>
            </a:r>
            <a:r>
              <a:rPr lang="zh-CN" altLang="en-US" sz="2600" b="1" dirty="0" smtClean="0">
                <a:latin typeface="宋体" panose="02010600030101010101" pitchFamily="2" charset="-122"/>
                <a:ea typeface="宋体" panose="02010600030101010101" pitchFamily="2" charset="-122"/>
              </a:rPr>
              <a:t>。（实际存储位置非连续）</a:t>
            </a:r>
            <a:endParaRPr lang="zh-CN" altLang="en-US" sz="2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66146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宋体" panose="02010600030101010101" pitchFamily="2" charset="-122"/>
                <a:ea typeface="宋体" panose="02010600030101010101" pitchFamily="2" charset="-122"/>
              </a:rPr>
              <a:t>数据结构的存储方式（</a:t>
            </a:r>
            <a:r>
              <a:rPr lang="zh-CN" altLang="en-US" b="1" dirty="0">
                <a:solidFill>
                  <a:srgbClr val="FFFF00"/>
                </a:solidFill>
                <a:latin typeface="宋体" panose="02010600030101010101" pitchFamily="2" charset="-122"/>
                <a:ea typeface="宋体" panose="02010600030101010101" pitchFamily="2" charset="-122"/>
              </a:rPr>
              <a:t>物理结构</a:t>
            </a:r>
            <a:r>
              <a:rPr lang="zh-CN" altLang="en-US" b="1" dirty="0">
                <a:solidFill>
                  <a:schemeClr val="tx1"/>
                </a:solidFill>
                <a:latin typeface="宋体" panose="02010600030101010101" pitchFamily="2" charset="-122"/>
                <a:ea typeface="宋体" panose="02010600030101010101" pitchFamily="2" charset="-122"/>
              </a:rPr>
              <a:t>）</a:t>
            </a:r>
            <a:endParaRPr lang="zh-CN" altLang="en-US" dirty="0"/>
          </a:p>
        </p:txBody>
      </p:sp>
      <p:sp>
        <p:nvSpPr>
          <p:cNvPr id="3" name="内容占位符 2"/>
          <p:cNvSpPr>
            <a:spLocks noGrp="1"/>
          </p:cNvSpPr>
          <p:nvPr>
            <p:ph idx="1"/>
          </p:nvPr>
        </p:nvSpPr>
        <p:spPr/>
        <p:txBody>
          <a:bodyPr>
            <a:normAutofit fontScale="92500"/>
          </a:bodyPr>
          <a:lstStyle/>
          <a:p>
            <a:r>
              <a:rPr lang="zh-CN" altLang="en-US" sz="2600" b="1" dirty="0" smtClean="0">
                <a:effectLst/>
                <a:latin typeface="宋体" panose="02010600030101010101" pitchFamily="2" charset="-122"/>
                <a:ea typeface="宋体" panose="02010600030101010101" pitchFamily="2" charset="-122"/>
              </a:rPr>
              <a:t>考试时，按照学号坐好分发试卷。（班级人数固定）</a:t>
            </a:r>
            <a:endParaRPr lang="en-US" altLang="zh-CN" sz="2600" b="1" dirty="0" smtClean="0">
              <a:effectLst/>
              <a:latin typeface="宋体" panose="02010600030101010101" pitchFamily="2" charset="-122"/>
              <a:ea typeface="宋体" panose="02010600030101010101" pitchFamily="2" charset="-122"/>
            </a:endParaRPr>
          </a:p>
          <a:p>
            <a:r>
              <a:rPr lang="zh-CN" altLang="en-US" sz="2600" b="1" dirty="0" smtClean="0">
                <a:effectLst/>
                <a:latin typeface="宋体" panose="02010600030101010101" pitchFamily="2" charset="-122"/>
                <a:ea typeface="宋体" panose="02010600030101010101" pitchFamily="2" charset="-122"/>
              </a:rPr>
              <a:t>有</a:t>
            </a:r>
            <a:r>
              <a:rPr lang="en-US" altLang="zh-CN" sz="2600" b="1" dirty="0">
                <a:effectLst/>
                <a:latin typeface="宋体" panose="02010600030101010101" pitchFamily="2" charset="-122"/>
                <a:ea typeface="宋体" panose="02010600030101010101" pitchFamily="2" charset="-122"/>
              </a:rPr>
              <a:t>20</a:t>
            </a:r>
            <a:r>
              <a:rPr lang="zh-CN" altLang="en-US" sz="2600" b="1" dirty="0">
                <a:effectLst/>
                <a:latin typeface="宋体" panose="02010600030101010101" pitchFamily="2" charset="-122"/>
                <a:ea typeface="宋体" panose="02010600030101010101" pitchFamily="2" charset="-122"/>
              </a:rPr>
              <a:t>把钥匙，十间房间（一间房间有</a:t>
            </a:r>
            <a:r>
              <a:rPr lang="en-US" altLang="zh-CN" sz="2600" b="1" dirty="0">
                <a:effectLst/>
                <a:latin typeface="宋体" panose="02010600030101010101" pitchFamily="2" charset="-122"/>
                <a:ea typeface="宋体" panose="02010600030101010101" pitchFamily="2" charset="-122"/>
              </a:rPr>
              <a:t>2</a:t>
            </a:r>
            <a:r>
              <a:rPr lang="zh-CN" altLang="en-US" sz="2600" b="1" dirty="0">
                <a:effectLst/>
                <a:latin typeface="宋体" panose="02010600030101010101" pitchFamily="2" charset="-122"/>
                <a:ea typeface="宋体" panose="02010600030101010101" pitchFamily="2" charset="-122"/>
              </a:rPr>
              <a:t>把钥匙）</a:t>
            </a:r>
            <a:r>
              <a:rPr lang="zh-CN" altLang="en-US" sz="2600" b="1" dirty="0" smtClean="0">
                <a:effectLst/>
                <a:latin typeface="宋体" panose="02010600030101010101" pitchFamily="2" charset="-122"/>
                <a:ea typeface="宋体" panose="02010600030101010101" pitchFamily="2" charset="-122"/>
              </a:rPr>
              <a:t>！要</a:t>
            </a:r>
            <a:r>
              <a:rPr lang="zh-CN" altLang="en-US" sz="2600" b="1" dirty="0">
                <a:effectLst/>
                <a:latin typeface="宋体" panose="02010600030101010101" pitchFamily="2" charset="-122"/>
                <a:ea typeface="宋体" panose="02010600030101010101" pitchFamily="2" charset="-122"/>
              </a:rPr>
              <a:t>使任何一个人回来都能打开全部门，钥匙应该怎样分配</a:t>
            </a:r>
            <a:r>
              <a:rPr lang="zh-CN" altLang="en-US" sz="2600" b="1" dirty="0" smtClean="0">
                <a:effectLst/>
                <a:latin typeface="宋体" panose="02010600030101010101" pitchFamily="2" charset="-122"/>
                <a:ea typeface="宋体" panose="02010600030101010101" pitchFamily="2" charset="-122"/>
              </a:rPr>
              <a:t>？</a:t>
            </a:r>
            <a:endParaRPr lang="en-US" altLang="zh-CN" sz="2600" b="1" dirty="0">
              <a:effectLst/>
              <a:latin typeface="宋体" panose="02010600030101010101" pitchFamily="2" charset="-122"/>
              <a:ea typeface="宋体" panose="02010600030101010101" pitchFamily="2" charset="-122"/>
            </a:endParaRPr>
          </a:p>
          <a:p>
            <a:pPr marL="36900" indent="0">
              <a:buNone/>
            </a:pPr>
            <a:r>
              <a:rPr lang="en-US" altLang="zh-CN" sz="2600" b="1" dirty="0" smtClean="0">
                <a:effectLst/>
                <a:latin typeface="宋体" panose="02010600030101010101" pitchFamily="2" charset="-122"/>
                <a:ea typeface="宋体" panose="02010600030101010101" pitchFamily="2" charset="-122"/>
              </a:rPr>
              <a:t>	</a:t>
            </a:r>
          </a:p>
          <a:p>
            <a:pPr marL="36900" indent="0">
              <a:buNone/>
            </a:pPr>
            <a:endParaRPr lang="en-US" altLang="zh-CN" sz="2600" b="1" dirty="0">
              <a:effectLst/>
              <a:latin typeface="宋体" panose="02010600030101010101" pitchFamily="2" charset="-122"/>
              <a:ea typeface="宋体" panose="02010600030101010101" pitchFamily="2" charset="-122"/>
            </a:endParaRPr>
          </a:p>
          <a:p>
            <a:pPr marL="36900" indent="0">
              <a:buNone/>
            </a:pPr>
            <a:endParaRPr lang="en-US" altLang="zh-CN" sz="2600" b="1" dirty="0">
              <a:effectLst/>
              <a:latin typeface="宋体" panose="02010600030101010101" pitchFamily="2" charset="-122"/>
              <a:ea typeface="宋体" panose="02010600030101010101" pitchFamily="2" charset="-122"/>
            </a:endParaRPr>
          </a:p>
          <a:p>
            <a:r>
              <a:rPr lang="zh-CN" altLang="en-US" sz="2600" b="1" dirty="0">
                <a:latin typeface="宋体" panose="02010600030101010101" pitchFamily="2" charset="-122"/>
                <a:ea typeface="宋体" panose="02010600030101010101" pitchFamily="2" charset="-122"/>
              </a:rPr>
              <a:t>在</a:t>
            </a:r>
            <a:r>
              <a:rPr lang="en-US" altLang="zh-CN" sz="2600" b="1" dirty="0">
                <a:latin typeface="宋体" panose="02010600030101010101" pitchFamily="2" charset="-122"/>
                <a:ea typeface="宋体" panose="02010600030101010101" pitchFamily="2" charset="-122"/>
              </a:rPr>
              <a:t>C</a:t>
            </a:r>
            <a:r>
              <a:rPr lang="zh-CN" altLang="en-US" sz="2600" b="1" dirty="0">
                <a:latin typeface="宋体" panose="02010600030101010101" pitchFamily="2" charset="-122"/>
                <a:ea typeface="宋体" panose="02010600030101010101" pitchFamily="2" charset="-122"/>
              </a:rPr>
              <a:t>语言（</a:t>
            </a:r>
            <a:r>
              <a:rPr lang="en-US" altLang="zh-CN" sz="2600" b="1" dirty="0">
                <a:latin typeface="宋体" panose="02010600030101010101" pitchFamily="2" charset="-122"/>
                <a:ea typeface="宋体" panose="02010600030101010101" pitchFamily="2" charset="-122"/>
              </a:rPr>
              <a:t>C++</a:t>
            </a:r>
            <a:r>
              <a:rPr lang="zh-CN" altLang="en-US" sz="2600" b="1" dirty="0">
                <a:latin typeface="宋体" panose="02010600030101010101" pitchFamily="2" charset="-122"/>
                <a:ea typeface="宋体" panose="02010600030101010101" pitchFamily="2" charset="-122"/>
              </a:rPr>
              <a:t>）中，用一维数组表示顺序存储结构；用指针表示链式存储结构</a:t>
            </a:r>
            <a:r>
              <a:rPr lang="zh-CN" altLang="en-US" sz="2600" b="1" dirty="0" smtClean="0">
                <a:latin typeface="宋体" panose="02010600030101010101" pitchFamily="2" charset="-122"/>
                <a:ea typeface="宋体" panose="02010600030101010101" pitchFamily="2" charset="-122"/>
              </a:rPr>
              <a:t>。</a:t>
            </a:r>
            <a:endParaRPr lang="en-US" altLang="zh-CN" sz="2600" b="1" dirty="0" smtClean="0">
              <a:latin typeface="宋体" panose="02010600030101010101" pitchFamily="2" charset="-122"/>
              <a:ea typeface="宋体" panose="02010600030101010101" pitchFamily="2" charset="-122"/>
            </a:endParaRPr>
          </a:p>
          <a:p>
            <a:endParaRPr lang="zh-CN" altLang="en-US" sz="2600" b="1" i="1"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1166291" y="3253724"/>
            <a:ext cx="7284377" cy="1200329"/>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十个人每人手中有一把钥匙，剩下的十把一间房</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间放一把。</a:t>
            </a:r>
            <a:endParaRPr lang="en-US" altLang="zh-CN" sz="2400" b="1" dirty="0">
              <a:latin typeface="宋体" panose="02010600030101010101" pitchFamily="2" charset="-122"/>
              <a:ea typeface="宋体" panose="02010600030101010101" pitchFamily="2" charset="-122"/>
            </a:endParaRPr>
          </a:p>
          <a:p>
            <a:endParaRPr lang="zh-CN" altLang="en-US" sz="2400" dirty="0"/>
          </a:p>
        </p:txBody>
      </p:sp>
    </p:spTree>
    <p:extLst>
      <p:ext uri="{BB962C8B-B14F-4D97-AF65-F5344CB8AC3E}">
        <p14:creationId xmlns:p14="http://schemas.microsoft.com/office/powerpoint/2010/main" val="7151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宋体" panose="02010600030101010101" pitchFamily="2" charset="-122"/>
                <a:ea typeface="宋体" panose="02010600030101010101" pitchFamily="2" charset="-122"/>
              </a:rPr>
              <a:t>数据结构的存储方式（</a:t>
            </a:r>
            <a:r>
              <a:rPr lang="zh-CN" altLang="en-US" b="1" dirty="0">
                <a:solidFill>
                  <a:srgbClr val="FFFF00"/>
                </a:solidFill>
                <a:latin typeface="宋体" panose="02010600030101010101" pitchFamily="2" charset="-122"/>
                <a:ea typeface="宋体" panose="02010600030101010101" pitchFamily="2" charset="-122"/>
              </a:rPr>
              <a:t>物理结构</a:t>
            </a:r>
            <a:r>
              <a:rPr lang="zh-CN" altLang="en-US" b="1" dirty="0">
                <a:solidFill>
                  <a:schemeClr val="tx1"/>
                </a:solidFill>
                <a:latin typeface="宋体" panose="02010600030101010101" pitchFamily="2" charset="-122"/>
                <a:ea typeface="宋体" panose="02010600030101010101" pitchFamily="2" charset="-122"/>
              </a:rPr>
              <a:t>）</a:t>
            </a:r>
            <a:endParaRPr lang="zh-CN" altLang="en-US" dirty="0"/>
          </a:p>
        </p:txBody>
      </p:sp>
      <p:sp>
        <p:nvSpPr>
          <p:cNvPr id="3" name="内容占位符 2"/>
          <p:cNvSpPr>
            <a:spLocks noGrp="1"/>
          </p:cNvSpPr>
          <p:nvPr>
            <p:ph idx="1"/>
          </p:nvPr>
        </p:nvSpPr>
        <p:spPr/>
        <p:txBody>
          <a:bodyPr/>
          <a:lstStyle/>
          <a:p>
            <a:r>
              <a:rPr lang="zh-CN" altLang="en-US" b="1" dirty="0">
                <a:latin typeface="宋体" panose="02010600030101010101" pitchFamily="2" charset="-122"/>
                <a:ea typeface="宋体" panose="02010600030101010101" pitchFamily="2" charset="-122"/>
              </a:rPr>
              <a:t>数据的逻辑结构和物理结构是密不可分的两个方面，一个算法的</a:t>
            </a:r>
            <a:r>
              <a:rPr lang="zh-CN" altLang="en-US" b="1" dirty="0">
                <a:solidFill>
                  <a:srgbClr val="FFFF00"/>
                </a:solidFill>
                <a:latin typeface="宋体" panose="02010600030101010101" pitchFamily="2" charset="-122"/>
                <a:ea typeface="宋体" panose="02010600030101010101" pitchFamily="2" charset="-122"/>
              </a:rPr>
              <a:t>设计</a:t>
            </a:r>
            <a:r>
              <a:rPr lang="zh-CN" altLang="en-US" b="1" dirty="0">
                <a:latin typeface="宋体" panose="02010600030101010101" pitchFamily="2" charset="-122"/>
                <a:ea typeface="宋体" panose="02010600030101010101" pitchFamily="2" charset="-122"/>
              </a:rPr>
              <a:t>取决于所选定的</a:t>
            </a:r>
            <a:r>
              <a:rPr lang="zh-CN" altLang="en-US" b="1" dirty="0">
                <a:solidFill>
                  <a:srgbClr val="FFFF00"/>
                </a:solidFill>
                <a:latin typeface="宋体" panose="02010600030101010101" pitchFamily="2" charset="-122"/>
                <a:ea typeface="宋体" panose="02010600030101010101" pitchFamily="2" charset="-122"/>
              </a:rPr>
              <a:t>逻辑结构</a:t>
            </a:r>
            <a:r>
              <a:rPr lang="zh-CN" altLang="en-US" b="1" dirty="0">
                <a:latin typeface="宋体" panose="02010600030101010101" pitchFamily="2" charset="-122"/>
                <a:ea typeface="宋体" panose="02010600030101010101" pitchFamily="2" charset="-122"/>
              </a:rPr>
              <a:t>，而算法的</a:t>
            </a:r>
            <a:r>
              <a:rPr lang="zh-CN" altLang="en-US" b="1" dirty="0">
                <a:solidFill>
                  <a:srgbClr val="FFFF00"/>
                </a:solidFill>
                <a:latin typeface="宋体" panose="02010600030101010101" pitchFamily="2" charset="-122"/>
                <a:ea typeface="宋体" panose="02010600030101010101" pitchFamily="2" charset="-122"/>
              </a:rPr>
              <a:t>实现</a:t>
            </a:r>
            <a:r>
              <a:rPr lang="zh-CN" altLang="en-US" b="1" dirty="0">
                <a:latin typeface="宋体" panose="02010600030101010101" pitchFamily="2" charset="-122"/>
                <a:ea typeface="宋体" panose="02010600030101010101" pitchFamily="2" charset="-122"/>
              </a:rPr>
              <a:t>依赖于所采用的</a:t>
            </a:r>
            <a:r>
              <a:rPr lang="zh-CN" altLang="en-US" b="1" dirty="0">
                <a:solidFill>
                  <a:srgbClr val="FFFF00"/>
                </a:solidFill>
                <a:latin typeface="宋体" panose="02010600030101010101" pitchFamily="2" charset="-122"/>
                <a:ea typeface="宋体" panose="02010600030101010101" pitchFamily="2" charset="-122"/>
              </a:rPr>
              <a:t>存储结构</a:t>
            </a:r>
            <a:r>
              <a:rPr lang="zh-CN" altLang="en-US" b="1" dirty="0">
                <a:latin typeface="宋体" panose="02010600030101010101" pitchFamily="2" charset="-122"/>
                <a:ea typeface="宋体" panose="02010600030101010101" pitchFamily="2" charset="-122"/>
              </a:rPr>
              <a:t>。</a:t>
            </a:r>
          </a:p>
          <a:p>
            <a:endParaRPr lang="zh-CN" altLang="en-US" dirty="0"/>
          </a:p>
        </p:txBody>
      </p:sp>
      <p:graphicFrame>
        <p:nvGraphicFramePr>
          <p:cNvPr id="4" name="图示 3"/>
          <p:cNvGraphicFramePr/>
          <p:nvPr>
            <p:extLst>
              <p:ext uri="{D42A27DB-BD31-4B8C-83A1-F6EECF244321}">
                <p14:modId xmlns:p14="http://schemas.microsoft.com/office/powerpoint/2010/main" val="3164481118"/>
              </p:ext>
            </p:extLst>
          </p:nvPr>
        </p:nvGraphicFramePr>
        <p:xfrm>
          <a:off x="1328691" y="26931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3908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宋体" panose="02010600030101010101" pitchFamily="2" charset="-122"/>
                <a:ea typeface="宋体" panose="02010600030101010101" pitchFamily="2" charset="-122"/>
              </a:rPr>
              <a:t>数据结构的存储方式（</a:t>
            </a:r>
            <a:r>
              <a:rPr lang="zh-CN" altLang="en-US" b="1" dirty="0">
                <a:solidFill>
                  <a:srgbClr val="FFFF00"/>
                </a:solidFill>
                <a:latin typeface="宋体" panose="02010600030101010101" pitchFamily="2" charset="-122"/>
                <a:ea typeface="宋体" panose="02010600030101010101" pitchFamily="2" charset="-122"/>
              </a:rPr>
              <a:t>物理结构</a:t>
            </a:r>
            <a:r>
              <a:rPr lang="zh-CN" altLang="en-US" b="1" dirty="0">
                <a:solidFill>
                  <a:schemeClr val="tx1"/>
                </a:solidFill>
                <a:latin typeface="宋体" panose="02010600030101010101" pitchFamily="2" charset="-122"/>
                <a:ea typeface="宋体" panose="02010600030101010101" pitchFamily="2" charset="-122"/>
              </a:rPr>
              <a:t>）</a:t>
            </a:r>
            <a:endParaRPr lang="zh-CN" altLang="en-US" dirty="0"/>
          </a:p>
        </p:txBody>
      </p:sp>
      <p:grpSp>
        <p:nvGrpSpPr>
          <p:cNvPr id="6" name="Group 74"/>
          <p:cNvGrpSpPr>
            <a:grpSpLocks/>
          </p:cNvGrpSpPr>
          <p:nvPr/>
        </p:nvGrpSpPr>
        <p:grpSpPr bwMode="auto">
          <a:xfrm>
            <a:off x="1756150" y="2469591"/>
            <a:ext cx="5454650" cy="2906713"/>
            <a:chOff x="912" y="152"/>
            <a:chExt cx="3436" cy="1831"/>
          </a:xfrm>
        </p:grpSpPr>
        <p:sp>
          <p:nvSpPr>
            <p:cNvPr id="7" name="Rectangle 58"/>
            <p:cNvSpPr>
              <a:spLocks noChangeArrowheads="1"/>
            </p:cNvSpPr>
            <p:nvPr/>
          </p:nvSpPr>
          <p:spPr bwMode="auto">
            <a:xfrm>
              <a:off x="1223" y="1743"/>
              <a:ext cx="28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楷体_GB2312" pitchFamily="49" charset="-122"/>
                  <a:ea typeface="楷体_GB2312" pitchFamily="49" charset="-122"/>
                </a:rPr>
                <a:t>逻辑结构与所采用的存储结构</a:t>
              </a:r>
            </a:p>
          </p:txBody>
        </p:sp>
        <p:grpSp>
          <p:nvGrpSpPr>
            <p:cNvPr id="8" name="Group 73"/>
            <p:cNvGrpSpPr>
              <a:grpSpLocks/>
            </p:cNvGrpSpPr>
            <p:nvPr/>
          </p:nvGrpSpPr>
          <p:grpSpPr bwMode="auto">
            <a:xfrm>
              <a:off x="912" y="152"/>
              <a:ext cx="3436" cy="1509"/>
              <a:chOff x="912" y="152"/>
              <a:chExt cx="3436" cy="1509"/>
            </a:xfrm>
          </p:grpSpPr>
          <p:sp>
            <p:nvSpPr>
              <p:cNvPr id="9" name="Rectangle 60"/>
              <p:cNvSpPr>
                <a:spLocks noChangeArrowheads="1"/>
              </p:cNvSpPr>
              <p:nvPr/>
            </p:nvSpPr>
            <p:spPr bwMode="auto">
              <a:xfrm>
                <a:off x="988" y="552"/>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线性表</a:t>
                </a:r>
              </a:p>
            </p:txBody>
          </p:sp>
          <p:sp>
            <p:nvSpPr>
              <p:cNvPr id="10" name="Rectangle 61"/>
              <p:cNvSpPr>
                <a:spLocks noChangeArrowheads="1"/>
              </p:cNvSpPr>
              <p:nvPr/>
            </p:nvSpPr>
            <p:spPr bwMode="auto">
              <a:xfrm>
                <a:off x="1084" y="1013"/>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树</a:t>
                </a:r>
              </a:p>
            </p:txBody>
          </p:sp>
          <p:sp>
            <p:nvSpPr>
              <p:cNvPr id="11" name="Rectangle 62"/>
              <p:cNvSpPr>
                <a:spLocks noChangeArrowheads="1"/>
              </p:cNvSpPr>
              <p:nvPr/>
            </p:nvSpPr>
            <p:spPr bwMode="auto">
              <a:xfrm>
                <a:off x="1132" y="1373"/>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图</a:t>
                </a:r>
              </a:p>
            </p:txBody>
          </p:sp>
          <p:sp>
            <p:nvSpPr>
              <p:cNvPr id="12" name="Rectangle 63"/>
              <p:cNvSpPr>
                <a:spLocks noChangeArrowheads="1"/>
              </p:cNvSpPr>
              <p:nvPr/>
            </p:nvSpPr>
            <p:spPr bwMode="auto">
              <a:xfrm>
                <a:off x="3168" y="576"/>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顺序存储结构</a:t>
                </a:r>
              </a:p>
            </p:txBody>
          </p:sp>
          <p:sp>
            <p:nvSpPr>
              <p:cNvPr id="13" name="Rectangle 64"/>
              <p:cNvSpPr>
                <a:spLocks noChangeArrowheads="1"/>
              </p:cNvSpPr>
              <p:nvPr/>
            </p:nvSpPr>
            <p:spPr bwMode="auto">
              <a:xfrm>
                <a:off x="3168" y="99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链式存储结构</a:t>
                </a:r>
              </a:p>
            </p:txBody>
          </p:sp>
          <p:sp>
            <p:nvSpPr>
              <p:cNvPr id="14" name="Rectangle 65"/>
              <p:cNvSpPr>
                <a:spLocks noChangeArrowheads="1"/>
              </p:cNvSpPr>
              <p:nvPr/>
            </p:nvSpPr>
            <p:spPr bwMode="auto">
              <a:xfrm>
                <a:off x="3196" y="1373"/>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a:t>复合存储结构</a:t>
                </a:r>
              </a:p>
            </p:txBody>
          </p:sp>
          <p:sp>
            <p:nvSpPr>
              <p:cNvPr id="15" name="Rectangle 66"/>
              <p:cNvSpPr>
                <a:spLocks noChangeArrowheads="1"/>
              </p:cNvSpPr>
              <p:nvPr/>
            </p:nvSpPr>
            <p:spPr bwMode="auto">
              <a:xfrm>
                <a:off x="912" y="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逻辑结构</a:t>
                </a:r>
              </a:p>
            </p:txBody>
          </p:sp>
          <p:sp>
            <p:nvSpPr>
              <p:cNvPr id="16" name="Rectangle 67"/>
              <p:cNvSpPr>
                <a:spLocks noChangeArrowheads="1"/>
              </p:cNvSpPr>
              <p:nvPr/>
            </p:nvSpPr>
            <p:spPr bwMode="auto">
              <a:xfrm>
                <a:off x="3264" y="16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物理结构</a:t>
                </a:r>
              </a:p>
            </p:txBody>
          </p:sp>
          <p:sp>
            <p:nvSpPr>
              <p:cNvPr id="17" name="Line 68"/>
              <p:cNvSpPr>
                <a:spLocks noChangeShapeType="1"/>
              </p:cNvSpPr>
              <p:nvPr/>
            </p:nvSpPr>
            <p:spPr bwMode="auto">
              <a:xfrm>
                <a:off x="1708" y="696"/>
                <a:ext cx="1440" cy="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69"/>
              <p:cNvSpPr>
                <a:spLocks noChangeShapeType="1"/>
              </p:cNvSpPr>
              <p:nvPr/>
            </p:nvSpPr>
            <p:spPr bwMode="auto">
              <a:xfrm>
                <a:off x="1683" y="755"/>
                <a:ext cx="1465" cy="341"/>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70"/>
              <p:cNvSpPr>
                <a:spLocks noChangeShapeType="1"/>
              </p:cNvSpPr>
              <p:nvPr/>
            </p:nvSpPr>
            <p:spPr bwMode="auto">
              <a:xfrm flipV="1">
                <a:off x="1564" y="776"/>
                <a:ext cx="1584" cy="288"/>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71"/>
              <p:cNvSpPr>
                <a:spLocks noChangeShapeType="1"/>
              </p:cNvSpPr>
              <p:nvPr/>
            </p:nvSpPr>
            <p:spPr bwMode="auto">
              <a:xfrm>
                <a:off x="1468" y="1517"/>
                <a:ext cx="1680" cy="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72"/>
              <p:cNvSpPr>
                <a:spLocks noChangeShapeType="1"/>
              </p:cNvSpPr>
              <p:nvPr/>
            </p:nvSpPr>
            <p:spPr bwMode="auto">
              <a:xfrm>
                <a:off x="1475" y="1165"/>
                <a:ext cx="1680" cy="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spTree>
    <p:extLst>
      <p:ext uri="{BB962C8B-B14F-4D97-AF65-F5344CB8AC3E}">
        <p14:creationId xmlns:p14="http://schemas.microsoft.com/office/powerpoint/2010/main" val="4178862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教材与参考书</a:t>
            </a:r>
          </a:p>
        </p:txBody>
      </p:sp>
      <p:sp>
        <p:nvSpPr>
          <p:cNvPr id="3" name="内容占位符 2"/>
          <p:cNvSpPr>
            <a:spLocks noGrp="1"/>
          </p:cNvSpPr>
          <p:nvPr>
            <p:ph idx="1"/>
          </p:nvPr>
        </p:nvSpPr>
        <p:spPr/>
        <p:txBody>
          <a:bodyPr>
            <a:noAutofit/>
          </a:bodyPr>
          <a:lstStyle/>
          <a:p>
            <a:pPr fontAlgn="t"/>
            <a:r>
              <a:rPr lang="zh-CN" altLang="en-US" sz="2100" b="1" dirty="0">
                <a:solidFill>
                  <a:srgbClr val="FFFF00"/>
                </a:solidFill>
                <a:latin typeface="宋体" panose="02010600030101010101" pitchFamily="2" charset="-122"/>
                <a:ea typeface="宋体" panose="02010600030101010101" pitchFamily="2" charset="-122"/>
              </a:rPr>
              <a:t>教材</a:t>
            </a:r>
            <a:r>
              <a:rPr lang="zh-CN" altLang="en-US" sz="2100" b="1" dirty="0">
                <a:latin typeface="宋体" panose="02010600030101010101" pitchFamily="2" charset="-122"/>
                <a:ea typeface="宋体" panose="02010600030101010101" pitchFamily="2" charset="-122"/>
              </a:rPr>
              <a:t>：</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数据结构（</a:t>
            </a:r>
            <a:r>
              <a:rPr lang="en-US" altLang="zh-CN" sz="2100" b="1" dirty="0">
                <a:latin typeface="宋体" panose="02010600030101010101" pitchFamily="2" charset="-122"/>
                <a:ea typeface="宋体" panose="02010600030101010101" pitchFamily="2" charset="-122"/>
              </a:rPr>
              <a:t>C</a:t>
            </a:r>
            <a:r>
              <a:rPr lang="zh-CN" altLang="en-US" sz="2100" b="1" dirty="0">
                <a:latin typeface="宋体" panose="02010600030101010101" pitchFamily="2" charset="-122"/>
                <a:ea typeface="宋体" panose="02010600030101010101" pitchFamily="2" charset="-122"/>
              </a:rPr>
              <a:t>语言版）</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。严蔚敏，吴伟民  编著。清华大学出版社。</a:t>
            </a:r>
            <a:endParaRPr lang="en-US" altLang="zh-CN" sz="2100" b="1" dirty="0">
              <a:latin typeface="宋体" panose="02010600030101010101" pitchFamily="2" charset="-122"/>
              <a:ea typeface="宋体" panose="02010600030101010101" pitchFamily="2" charset="-122"/>
            </a:endParaRPr>
          </a:p>
          <a:p>
            <a:pPr fontAlgn="t"/>
            <a:endParaRPr lang="en-US" altLang="zh-CN" sz="2100" b="1" dirty="0">
              <a:solidFill>
                <a:schemeClr val="folHlink"/>
              </a:solidFill>
              <a:latin typeface="宋体" panose="02010600030101010101" pitchFamily="2" charset="-122"/>
              <a:ea typeface="宋体" panose="02010600030101010101" pitchFamily="2" charset="-122"/>
            </a:endParaRPr>
          </a:p>
          <a:p>
            <a:pPr fontAlgn="t"/>
            <a:r>
              <a:rPr lang="zh-CN" altLang="en-US" sz="2100" b="1" dirty="0">
                <a:solidFill>
                  <a:srgbClr val="FFFF00"/>
                </a:solidFill>
                <a:latin typeface="宋体" panose="02010600030101010101" pitchFamily="2" charset="-122"/>
                <a:ea typeface="宋体" panose="02010600030101010101" pitchFamily="2" charset="-122"/>
              </a:rPr>
              <a:t>参考文献</a:t>
            </a:r>
            <a:r>
              <a:rPr lang="zh-CN" altLang="en-US" sz="2100" b="1" dirty="0">
                <a:latin typeface="宋体" panose="02010600030101010101" pitchFamily="2" charset="-122"/>
                <a:ea typeface="宋体" panose="02010600030101010101" pitchFamily="2" charset="-122"/>
              </a:rPr>
              <a:t>：</a:t>
            </a:r>
          </a:p>
          <a:p>
            <a:pPr marL="27675" indent="0" fontAlgn="t">
              <a:buNone/>
            </a:pPr>
            <a:r>
              <a:rPr lang="zh-CN" altLang="en-US" sz="2100" b="1" dirty="0">
                <a:latin typeface="宋体" panose="02010600030101010101" pitchFamily="2" charset="-122"/>
                <a:ea typeface="宋体" panose="02010600030101010101" pitchFamily="2" charset="-122"/>
              </a:rPr>
              <a:t> </a:t>
            </a:r>
            <a:r>
              <a:rPr lang="en-US" altLang="zh-CN" sz="2100" b="1" dirty="0">
                <a:latin typeface="宋体" panose="02010600030101010101" pitchFamily="2" charset="-122"/>
                <a:ea typeface="宋体" panose="02010600030101010101" pitchFamily="2" charset="-122"/>
              </a:rPr>
              <a:t>1 《</a:t>
            </a:r>
            <a:r>
              <a:rPr lang="zh-CN" altLang="en-US" sz="2100" b="1" dirty="0">
                <a:latin typeface="宋体" panose="02010600030101010101" pitchFamily="2" charset="-122"/>
                <a:ea typeface="宋体" panose="02010600030101010101" pitchFamily="2" charset="-122"/>
              </a:rPr>
              <a:t>数据结构（用面向对象方法与</a:t>
            </a:r>
            <a:r>
              <a:rPr lang="en-US" altLang="zh-CN" sz="2100" b="1" dirty="0">
                <a:latin typeface="宋体" panose="02010600030101010101" pitchFamily="2" charset="-122"/>
                <a:ea typeface="宋体" panose="02010600030101010101" pitchFamily="2" charset="-122"/>
              </a:rPr>
              <a:t>C++</a:t>
            </a:r>
            <a:r>
              <a:rPr lang="zh-CN" altLang="en-US" sz="2100" b="1" dirty="0">
                <a:latin typeface="宋体" panose="02010600030101010101" pitchFamily="2" charset="-122"/>
                <a:ea typeface="宋体" panose="02010600030101010101" pitchFamily="2" charset="-122"/>
              </a:rPr>
              <a:t>语言描述）</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。殷人昆编 。 清华大学出版社。</a:t>
            </a:r>
          </a:p>
          <a:p>
            <a:pPr marL="27675" indent="0" fontAlgn="t">
              <a:buNone/>
            </a:pPr>
            <a:r>
              <a:rPr lang="en-US" altLang="zh-CN" sz="2100" b="1" dirty="0">
                <a:latin typeface="宋体" panose="02010600030101010101" pitchFamily="2" charset="-122"/>
                <a:ea typeface="宋体" panose="02010600030101010101" pitchFamily="2" charset="-122"/>
              </a:rPr>
              <a:t> 2 《</a:t>
            </a:r>
            <a:r>
              <a:rPr lang="zh-CN" altLang="en-US" sz="2100" b="1" dirty="0">
                <a:latin typeface="宋体" panose="02010600030101010101" pitchFamily="2" charset="-122"/>
                <a:ea typeface="宋体" panose="02010600030101010101" pitchFamily="2" charset="-122"/>
              </a:rPr>
              <a:t>数据结构与算法分析</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a:t>
            </a:r>
            <a:r>
              <a:rPr lang="en-US" altLang="zh-CN" sz="2100" b="1" dirty="0">
                <a:latin typeface="宋体" panose="02010600030101010101" pitchFamily="2" charset="-122"/>
                <a:ea typeface="宋体" panose="02010600030101010101" pitchFamily="2" charset="-122"/>
              </a:rPr>
              <a:t>Clifford A. Shaffer</a:t>
            </a:r>
            <a:r>
              <a:rPr lang="zh-CN" altLang="en-US" sz="2100" b="1" dirty="0">
                <a:latin typeface="宋体" panose="02010600030101010101" pitchFamily="2" charset="-122"/>
                <a:ea typeface="宋体" panose="02010600030101010101" pitchFamily="2" charset="-122"/>
              </a:rPr>
              <a:t>著， 张铭，刘晓丹译。电子工业出版社。 </a:t>
            </a:r>
          </a:p>
          <a:p>
            <a:endParaRPr lang="zh-CN" altLang="en-US" sz="21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992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数据类型</a:t>
            </a:r>
            <a:endParaRPr lang="zh-CN" altLang="en-US" dirty="0"/>
          </a:p>
        </p:txBody>
      </p:sp>
      <p:sp>
        <p:nvSpPr>
          <p:cNvPr id="3" name="内容占位符 2"/>
          <p:cNvSpPr>
            <a:spLocks noGrp="1"/>
          </p:cNvSpPr>
          <p:nvPr>
            <p:ph idx="1"/>
          </p:nvPr>
        </p:nvSpPr>
        <p:spPr/>
        <p:txBody>
          <a:bodyPr>
            <a:noAutofit/>
          </a:bodyPr>
          <a:lstStyle/>
          <a:p>
            <a:pPr marL="0" indent="0">
              <a:lnSpc>
                <a:spcPct val="110000"/>
              </a:lnSpc>
              <a:buNone/>
            </a:pPr>
            <a:r>
              <a:rPr lang="en-US" altLang="zh-CN" sz="2400" b="1" dirty="0">
                <a:latin typeface="宋体" panose="02010600030101010101" pitchFamily="2" charset="-122"/>
                <a:ea typeface="宋体" panose="02010600030101010101" pitchFamily="2" charset="-122"/>
              </a:rPr>
              <a:t> </a:t>
            </a:r>
            <a:r>
              <a:rPr lang="zh-CN" altLang="en-US" sz="2400" b="1" dirty="0">
                <a:solidFill>
                  <a:srgbClr val="FFFF00"/>
                </a:solidFill>
                <a:latin typeface="宋体" panose="02010600030101010101" pitchFamily="2" charset="-122"/>
                <a:ea typeface="宋体" panose="02010600030101010101" pitchFamily="2" charset="-122"/>
              </a:rPr>
              <a:t>数据类型</a:t>
            </a:r>
            <a:r>
              <a:rPr lang="en-US" altLang="zh-CN" sz="2400" b="1" dirty="0">
                <a:latin typeface="宋体" panose="02010600030101010101" pitchFamily="2" charset="-122"/>
                <a:ea typeface="宋体" panose="02010600030101010101" pitchFamily="2" charset="-122"/>
              </a:rPr>
              <a:t>(Data Type)</a:t>
            </a:r>
            <a:r>
              <a:rPr lang="zh-CN" altLang="en-US" sz="2400" b="1" dirty="0">
                <a:latin typeface="宋体" panose="02010600030101010101" pitchFamily="2" charset="-122"/>
                <a:ea typeface="宋体" panose="02010600030101010101" pitchFamily="2" charset="-122"/>
              </a:rPr>
              <a:t>：指的是</a:t>
            </a:r>
            <a:r>
              <a:rPr lang="zh-CN" altLang="en-US" sz="2400" b="1" dirty="0">
                <a:solidFill>
                  <a:schemeClr val="tx1"/>
                </a:solidFill>
                <a:latin typeface="宋体" panose="02010600030101010101" pitchFamily="2" charset="-122"/>
                <a:ea typeface="宋体" panose="02010600030101010101" pitchFamily="2" charset="-122"/>
              </a:rPr>
              <a:t>一个</a:t>
            </a:r>
            <a:r>
              <a:rPr lang="zh-CN" altLang="en-US" sz="2400" b="1" dirty="0">
                <a:solidFill>
                  <a:srgbClr val="FFFF00"/>
                </a:solidFill>
                <a:latin typeface="宋体" panose="02010600030101010101" pitchFamily="2" charset="-122"/>
                <a:ea typeface="宋体" panose="02010600030101010101" pitchFamily="2" charset="-122"/>
              </a:rPr>
              <a:t>值的集合</a:t>
            </a:r>
            <a:r>
              <a:rPr lang="zh-CN" altLang="en-US" sz="2400" b="1" dirty="0">
                <a:latin typeface="宋体" panose="02010600030101010101" pitchFamily="2" charset="-122"/>
                <a:ea typeface="宋体" panose="02010600030101010101" pitchFamily="2" charset="-122"/>
              </a:rPr>
              <a:t>和</a:t>
            </a:r>
            <a:r>
              <a:rPr lang="zh-CN" altLang="en-US" sz="2400" b="1" dirty="0">
                <a:solidFill>
                  <a:schemeClr val="tx1"/>
                </a:solidFill>
                <a:latin typeface="宋体" panose="02010600030101010101" pitchFamily="2" charset="-122"/>
                <a:ea typeface="宋体" panose="02010600030101010101" pitchFamily="2" charset="-122"/>
              </a:rPr>
              <a:t>定义在该值集上的</a:t>
            </a:r>
            <a:r>
              <a:rPr lang="zh-CN" altLang="en-US" sz="2400" b="1" dirty="0">
                <a:solidFill>
                  <a:srgbClr val="FFFF00"/>
                </a:solidFill>
                <a:latin typeface="宋体" panose="02010600030101010101" pitchFamily="2" charset="-122"/>
                <a:ea typeface="宋体" panose="02010600030101010101" pitchFamily="2" charset="-122"/>
              </a:rPr>
              <a:t>一组操作</a:t>
            </a:r>
            <a:r>
              <a:rPr lang="zh-CN" altLang="en-US" sz="2400" b="1" dirty="0">
                <a:latin typeface="宋体" panose="02010600030101010101" pitchFamily="2" charset="-122"/>
                <a:ea typeface="宋体" panose="02010600030101010101" pitchFamily="2" charset="-122"/>
              </a:rPr>
              <a:t>的</a:t>
            </a:r>
            <a:r>
              <a:rPr lang="zh-CN" altLang="en-US" sz="2400" b="1" dirty="0">
                <a:solidFill>
                  <a:srgbClr val="FFFF00"/>
                </a:solidFill>
                <a:latin typeface="宋体" panose="02010600030101010101" pitchFamily="2" charset="-122"/>
                <a:ea typeface="宋体" panose="02010600030101010101" pitchFamily="2" charset="-122"/>
              </a:rPr>
              <a:t>总称</a:t>
            </a:r>
            <a:r>
              <a:rPr lang="zh-CN" altLang="en-US" sz="2400" b="1" dirty="0" smtClean="0">
                <a:latin typeface="宋体" panose="02010600030101010101" pitchFamily="2" charset="-122"/>
                <a:ea typeface="宋体" panose="02010600030101010101" pitchFamily="2" charset="-122"/>
              </a:rPr>
              <a:t>。（参考类的概念）</a:t>
            </a:r>
            <a:endParaRPr lang="en-US" altLang="zh-CN" sz="2400" b="1" dirty="0">
              <a:latin typeface="宋体" panose="02010600030101010101" pitchFamily="2" charset="-122"/>
              <a:ea typeface="宋体" panose="02010600030101010101" pitchFamily="2" charset="-122"/>
            </a:endParaRPr>
          </a:p>
          <a:p>
            <a:pPr marL="0" indent="0">
              <a:lnSpc>
                <a:spcPct val="110000"/>
              </a:lnSpc>
              <a:buNone/>
            </a:pPr>
            <a:endParaRPr lang="en-US" altLang="zh-CN" sz="2400" b="1" dirty="0">
              <a:latin typeface="宋体" panose="02010600030101010101" pitchFamily="2" charset="-122"/>
              <a:ea typeface="宋体" panose="02010600030101010101" pitchFamily="2" charset="-122"/>
            </a:endParaRPr>
          </a:p>
          <a:p>
            <a:pPr marL="0" indent="0">
              <a:lnSpc>
                <a:spcPct val="110000"/>
              </a:lnSpc>
              <a:buNone/>
            </a:pPr>
            <a:r>
              <a:rPr lang="zh-CN" altLang="en-US"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C</a:t>
            </a:r>
            <a:r>
              <a:rPr lang="zh-CN" altLang="en-US" sz="2400" b="1" dirty="0">
                <a:latin typeface="宋体" panose="02010600030101010101" pitchFamily="2" charset="-122"/>
                <a:ea typeface="宋体" panose="02010600030101010101" pitchFamily="2" charset="-122"/>
              </a:rPr>
              <a:t>语言中按“值”的不同特性，数据类型有：原子类型（整形、浮点型、字符型）和结构类型（由若干分量组成）。</a:t>
            </a:r>
            <a:endParaRPr lang="en-US" altLang="zh-CN" sz="2400" b="1" dirty="0">
              <a:latin typeface="宋体" panose="02010600030101010101" pitchFamily="2" charset="-122"/>
              <a:ea typeface="宋体" panose="02010600030101010101" pitchFamily="2" charset="-122"/>
            </a:endParaRPr>
          </a:p>
          <a:p>
            <a:pPr marL="0" indent="0">
              <a:lnSpc>
                <a:spcPct val="110000"/>
              </a:lnSpc>
              <a:buNone/>
            </a:pPr>
            <a:endParaRPr lang="en-US" altLang="zh-CN" sz="2400" b="1" dirty="0">
              <a:latin typeface="宋体" panose="02010600030101010101" pitchFamily="2" charset="-122"/>
              <a:ea typeface="宋体" panose="02010600030101010101" pitchFamily="2" charset="-122"/>
            </a:endParaRPr>
          </a:p>
          <a:p>
            <a:pPr marL="0" indent="0">
              <a:lnSpc>
                <a:spcPct val="110000"/>
              </a:lnSpc>
              <a:buNone/>
            </a:pPr>
            <a:r>
              <a:rPr lang="zh-CN" altLang="en-US" sz="2400" b="1" dirty="0">
                <a:latin typeface="宋体" panose="02010600030101010101" pitchFamily="2" charset="-122"/>
                <a:ea typeface="宋体" panose="02010600030101010101" pitchFamily="2" charset="-122"/>
              </a:rPr>
              <a:t>类型明显或隐含地规定了在程序执行期间变量或表达式所有可能取值的范围以及在这些值上允许进行的操作。</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6106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抽象数据类型</a:t>
            </a:r>
            <a:endParaRPr lang="zh-CN" altLang="en-US" dirty="0"/>
          </a:p>
        </p:txBody>
      </p:sp>
      <p:sp>
        <p:nvSpPr>
          <p:cNvPr id="3" name="内容占位符 2"/>
          <p:cNvSpPr>
            <a:spLocks noGrp="1"/>
          </p:cNvSpPr>
          <p:nvPr>
            <p:ph idx="1"/>
          </p:nvPr>
        </p:nvSpPr>
        <p:spPr/>
        <p:txBody>
          <a:bodyPr/>
          <a:lstStyle/>
          <a:p>
            <a:pPr marL="0" indent="0">
              <a:lnSpc>
                <a:spcPct val="110000"/>
              </a:lnSpc>
              <a:buNone/>
            </a:pPr>
            <a:r>
              <a:rPr lang="zh-CN" altLang="en-US" sz="2400" b="1" dirty="0">
                <a:solidFill>
                  <a:srgbClr val="FFFF00"/>
                </a:solidFill>
                <a:latin typeface="宋体" panose="02010600030101010101" pitchFamily="2" charset="-122"/>
                <a:ea typeface="宋体" panose="02010600030101010101" pitchFamily="2" charset="-122"/>
              </a:rPr>
              <a:t>抽象数据类型</a:t>
            </a:r>
            <a:r>
              <a:rPr lang="en-US" altLang="zh-CN" sz="2400" b="1" dirty="0">
                <a:latin typeface="宋体" panose="02010600030101010101" pitchFamily="2" charset="-122"/>
                <a:ea typeface="宋体" panose="02010600030101010101" pitchFamily="2" charset="-122"/>
              </a:rPr>
              <a:t>(Abstract Data Type </a:t>
            </a:r>
            <a:r>
              <a:rPr lang="zh-CN" altLang="en-US" sz="2400" b="1" dirty="0">
                <a:latin typeface="宋体" panose="02010600030101010101" pitchFamily="2" charset="-122"/>
                <a:ea typeface="宋体" panose="02010600030101010101" pitchFamily="2" charset="-122"/>
              </a:rPr>
              <a:t>，简称</a:t>
            </a:r>
            <a:r>
              <a:rPr lang="en-US" altLang="zh-CN" sz="2400" b="1" dirty="0">
                <a:latin typeface="宋体" panose="02010600030101010101" pitchFamily="2" charset="-122"/>
                <a:ea typeface="宋体" panose="02010600030101010101" pitchFamily="2" charset="-122"/>
              </a:rPr>
              <a:t>ADT)</a:t>
            </a:r>
            <a:r>
              <a:rPr lang="zh-CN" altLang="en-US" sz="2400" b="1" dirty="0">
                <a:latin typeface="宋体" panose="02010600030101010101" pitchFamily="2" charset="-122"/>
                <a:ea typeface="宋体" panose="02010600030101010101" pitchFamily="2" charset="-122"/>
              </a:rPr>
              <a:t>：是指一个数学模型以及定义在该模型上的一组操作。</a:t>
            </a:r>
          </a:p>
          <a:p>
            <a:pPr marL="0" indent="0">
              <a:lnSpc>
                <a:spcPct val="110000"/>
              </a:lnSpc>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ADT</a:t>
            </a:r>
            <a:r>
              <a:rPr lang="zh-CN" altLang="en-US" sz="2400" b="1" dirty="0">
                <a:latin typeface="宋体" panose="02010600030101010101" pitchFamily="2" charset="-122"/>
                <a:ea typeface="宋体" panose="02010600030101010101" pitchFamily="2" charset="-122"/>
              </a:rPr>
              <a:t>的定义仅是一组逻辑特性描述， 与其在计算机内的表示和实现无关。因此，不论</a:t>
            </a:r>
            <a:r>
              <a:rPr lang="en-US" altLang="zh-CN" sz="2400" b="1" dirty="0">
                <a:latin typeface="宋体" panose="02010600030101010101" pitchFamily="2" charset="-122"/>
                <a:ea typeface="宋体" panose="02010600030101010101" pitchFamily="2" charset="-122"/>
              </a:rPr>
              <a:t>ADT</a:t>
            </a:r>
            <a:r>
              <a:rPr lang="zh-CN" altLang="en-US" sz="2400" b="1" dirty="0">
                <a:latin typeface="宋体" panose="02010600030101010101" pitchFamily="2" charset="-122"/>
                <a:ea typeface="宋体" panose="02010600030101010101" pitchFamily="2" charset="-122"/>
              </a:rPr>
              <a:t>的内部结构如何变化，只要其数学特性不变，都不影响其外部使用。</a:t>
            </a:r>
          </a:p>
          <a:p>
            <a:pPr marL="0" indent="0">
              <a:lnSpc>
                <a:spcPct val="110000"/>
              </a:lnSpc>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ADT</a:t>
            </a:r>
            <a:r>
              <a:rPr lang="zh-CN" altLang="en-US" sz="2400" b="1" dirty="0">
                <a:latin typeface="宋体" panose="02010600030101010101" pitchFamily="2" charset="-122"/>
                <a:ea typeface="宋体" panose="02010600030101010101" pitchFamily="2" charset="-122"/>
              </a:rPr>
              <a:t>的形式化定义是三元组：</a:t>
            </a:r>
            <a:r>
              <a:rPr lang="en-US" altLang="zh-CN" sz="2400" b="1" dirty="0">
                <a:latin typeface="宋体" panose="02010600030101010101" pitchFamily="2" charset="-122"/>
                <a:ea typeface="宋体" panose="02010600030101010101" pitchFamily="2" charset="-122"/>
              </a:rPr>
              <a:t>ADT=(D</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a:t>
            </a:r>
            <a:r>
              <a:rPr lang="en-US" altLang="zh-CN" sz="2400" b="1" dirty="0">
                <a:solidFill>
                  <a:srgbClr val="FFFF00"/>
                </a:solidFill>
                <a:latin typeface="宋体" panose="02010600030101010101" pitchFamily="2" charset="-122"/>
                <a:ea typeface="宋体" panose="02010600030101010101" pitchFamily="2" charset="-122"/>
              </a:rPr>
              <a:t>P</a:t>
            </a:r>
            <a:r>
              <a:rPr lang="en-US" altLang="zh-CN" sz="2400" b="1" dirty="0">
                <a:latin typeface="宋体" panose="02010600030101010101" pitchFamily="2" charset="-122"/>
                <a:ea typeface="宋体" panose="02010600030101010101" pitchFamily="2" charset="-122"/>
              </a:rPr>
              <a:t>)</a:t>
            </a:r>
          </a:p>
          <a:p>
            <a:pPr marL="0" indent="0">
              <a:lnSpc>
                <a:spcPct val="110000"/>
              </a:lnSpc>
              <a:buNone/>
            </a:pPr>
            <a:r>
              <a:rPr lang="zh-CN" altLang="en-US" sz="2400" b="1" dirty="0">
                <a:latin typeface="宋体" panose="02010600030101010101" pitchFamily="2" charset="-122"/>
                <a:ea typeface="宋体" panose="02010600030101010101" pitchFamily="2" charset="-122"/>
              </a:rPr>
              <a:t>其中：</a:t>
            </a:r>
            <a:r>
              <a:rPr lang="en-US" altLang="zh-CN" sz="2400" b="1" dirty="0">
                <a:latin typeface="宋体" panose="02010600030101010101" pitchFamily="2" charset="-122"/>
                <a:ea typeface="宋体" panose="02010600030101010101" pitchFamily="2" charset="-122"/>
              </a:rPr>
              <a:t>D</a:t>
            </a:r>
            <a:r>
              <a:rPr lang="zh-CN" altLang="en-US" sz="2400" b="1" dirty="0">
                <a:latin typeface="宋体" panose="02010600030101010101" pitchFamily="2" charset="-122"/>
                <a:ea typeface="宋体" panose="02010600030101010101" pitchFamily="2" charset="-122"/>
              </a:rPr>
              <a:t>是数据对象，</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是</a:t>
            </a:r>
            <a:r>
              <a:rPr lang="en-US" altLang="zh-CN" sz="2400" b="1" dirty="0">
                <a:latin typeface="宋体" panose="02010600030101010101" pitchFamily="2" charset="-122"/>
                <a:ea typeface="宋体" panose="02010600030101010101" pitchFamily="2" charset="-122"/>
              </a:rPr>
              <a:t>D</a:t>
            </a:r>
            <a:r>
              <a:rPr lang="zh-CN" altLang="en-US" sz="2400" b="1" dirty="0">
                <a:latin typeface="宋体" panose="02010600030101010101" pitchFamily="2" charset="-122"/>
                <a:ea typeface="宋体" panose="02010600030101010101" pitchFamily="2" charset="-122"/>
              </a:rPr>
              <a:t>上的关系集，</a:t>
            </a:r>
            <a:r>
              <a:rPr lang="en-US" altLang="zh-CN" sz="2400" b="1" dirty="0">
                <a:solidFill>
                  <a:srgbClr val="FFFF00"/>
                </a:solidFill>
                <a:latin typeface="宋体" panose="02010600030101010101" pitchFamily="2" charset="-122"/>
                <a:ea typeface="宋体" panose="02010600030101010101" pitchFamily="2" charset="-122"/>
              </a:rPr>
              <a:t>P</a:t>
            </a:r>
            <a:r>
              <a:rPr lang="zh-CN" altLang="en-US" sz="2400" b="1" dirty="0">
                <a:solidFill>
                  <a:srgbClr val="FFFF00"/>
                </a:solidFill>
                <a:latin typeface="宋体" panose="02010600030101010101" pitchFamily="2" charset="-122"/>
                <a:ea typeface="宋体" panose="02010600030101010101" pitchFamily="2" charset="-122"/>
              </a:rPr>
              <a:t>是对</a:t>
            </a:r>
            <a:r>
              <a:rPr lang="en-US" altLang="zh-CN" sz="2400" b="1" dirty="0">
                <a:solidFill>
                  <a:srgbClr val="FFFF00"/>
                </a:solidFill>
                <a:latin typeface="宋体" panose="02010600030101010101" pitchFamily="2" charset="-122"/>
                <a:ea typeface="宋体" panose="02010600030101010101" pitchFamily="2" charset="-122"/>
              </a:rPr>
              <a:t>D</a:t>
            </a:r>
            <a:r>
              <a:rPr lang="zh-CN" altLang="en-US" sz="2400" b="1" dirty="0">
                <a:solidFill>
                  <a:srgbClr val="FFFF00"/>
                </a:solidFill>
                <a:latin typeface="宋体" panose="02010600030101010101" pitchFamily="2" charset="-122"/>
                <a:ea typeface="宋体" panose="02010600030101010101" pitchFamily="2" charset="-122"/>
              </a:rPr>
              <a:t>的基本操作集</a:t>
            </a:r>
            <a:r>
              <a:rPr lang="zh-CN" altLang="en-US" sz="2400" b="1" dirty="0">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739067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抽象数据类型</a:t>
            </a:r>
            <a:endParaRPr lang="zh-CN" altLang="en-US" dirty="0"/>
          </a:p>
        </p:txBody>
      </p:sp>
      <p:sp>
        <p:nvSpPr>
          <p:cNvPr id="3" name="内容占位符 2"/>
          <p:cNvSpPr>
            <a:spLocks noGrp="1"/>
          </p:cNvSpPr>
          <p:nvPr>
            <p:ph idx="1"/>
          </p:nvPr>
        </p:nvSpPr>
        <p:spPr/>
        <p:txBody>
          <a:bodyPr>
            <a:normAutofit/>
          </a:bodyPr>
          <a:lstStyle/>
          <a:p>
            <a:pPr marL="0" indent="0">
              <a:lnSpc>
                <a:spcPct val="110000"/>
              </a:lnSpc>
              <a:buNone/>
            </a:pPr>
            <a:r>
              <a:rPr lang="en-US" altLang="zh-CN" sz="2800" b="1" dirty="0">
                <a:latin typeface="宋体" panose="02010600030101010101" pitchFamily="2" charset="-122"/>
                <a:ea typeface="宋体" panose="02010600030101010101" pitchFamily="2" charset="-122"/>
              </a:rPr>
              <a:t>ADT &lt;</a:t>
            </a:r>
            <a:r>
              <a:rPr lang="zh-CN" altLang="en-US" sz="2800" b="1" dirty="0">
                <a:latin typeface="宋体" panose="02010600030101010101" pitchFamily="2" charset="-122"/>
                <a:ea typeface="宋体" panose="02010600030101010101" pitchFamily="2" charset="-122"/>
              </a:rPr>
              <a:t>抽象数据类型名</a:t>
            </a:r>
            <a:r>
              <a:rPr lang="en-US" altLang="zh-CN" sz="2800" b="1" dirty="0">
                <a:latin typeface="宋体" panose="02010600030101010101" pitchFamily="2" charset="-122"/>
                <a:ea typeface="宋体" panose="02010600030101010101" pitchFamily="2" charset="-122"/>
              </a:rPr>
              <a:t>&gt;{</a:t>
            </a:r>
          </a:p>
          <a:p>
            <a:pPr marL="533400" lvl="1" indent="0">
              <a:lnSpc>
                <a:spcPct val="110000"/>
              </a:lnSpc>
              <a:buNone/>
            </a:pPr>
            <a:r>
              <a:rPr lang="zh-CN" altLang="en-US" sz="2400" b="1" dirty="0">
                <a:latin typeface="宋体" panose="02010600030101010101" pitchFamily="2" charset="-122"/>
                <a:ea typeface="宋体" panose="02010600030101010101" pitchFamily="2" charset="-122"/>
              </a:rPr>
              <a:t>数据对象： </a:t>
            </a:r>
            <a:r>
              <a:rPr lang="en-US" altLang="zh-CN" sz="2400" b="1" dirty="0">
                <a:latin typeface="宋体" panose="02010600030101010101" pitchFamily="2" charset="-122"/>
                <a:ea typeface="宋体" panose="02010600030101010101" pitchFamily="2" charset="-122"/>
              </a:rPr>
              <a:t>&lt;</a:t>
            </a:r>
            <a:r>
              <a:rPr lang="zh-CN" altLang="en-US" sz="2400" b="1" dirty="0">
                <a:latin typeface="宋体" panose="02010600030101010101" pitchFamily="2" charset="-122"/>
                <a:ea typeface="宋体" panose="02010600030101010101" pitchFamily="2" charset="-122"/>
              </a:rPr>
              <a:t>数据对象的定义</a:t>
            </a:r>
            <a:r>
              <a:rPr lang="en-US" altLang="zh-CN" sz="2400" b="1" dirty="0">
                <a:latin typeface="宋体" panose="02010600030101010101" pitchFamily="2" charset="-122"/>
                <a:ea typeface="宋体" panose="02010600030101010101" pitchFamily="2" charset="-122"/>
              </a:rPr>
              <a:t>&gt;</a:t>
            </a:r>
          </a:p>
          <a:p>
            <a:pPr marL="533400" lvl="1" indent="0">
              <a:lnSpc>
                <a:spcPct val="110000"/>
              </a:lnSpc>
              <a:buNone/>
            </a:pPr>
            <a:r>
              <a:rPr lang="zh-CN" altLang="en-US" sz="2400" b="1" dirty="0">
                <a:latin typeface="宋体" panose="02010600030101010101" pitchFamily="2" charset="-122"/>
                <a:ea typeface="宋体" panose="02010600030101010101" pitchFamily="2" charset="-122"/>
              </a:rPr>
              <a:t>数据关系： </a:t>
            </a:r>
            <a:r>
              <a:rPr lang="en-US" altLang="zh-CN" sz="2400" b="1" dirty="0">
                <a:latin typeface="宋体" panose="02010600030101010101" pitchFamily="2" charset="-122"/>
                <a:ea typeface="宋体" panose="02010600030101010101" pitchFamily="2" charset="-122"/>
              </a:rPr>
              <a:t>&lt;</a:t>
            </a:r>
            <a:r>
              <a:rPr lang="zh-CN" altLang="en-US" sz="2400" b="1" dirty="0">
                <a:latin typeface="宋体" panose="02010600030101010101" pitchFamily="2" charset="-122"/>
                <a:ea typeface="宋体" panose="02010600030101010101" pitchFamily="2" charset="-122"/>
              </a:rPr>
              <a:t>数据关系的定义</a:t>
            </a:r>
            <a:r>
              <a:rPr lang="en-US" altLang="zh-CN" sz="2400" b="1" dirty="0">
                <a:latin typeface="宋体" panose="02010600030101010101" pitchFamily="2" charset="-122"/>
                <a:ea typeface="宋体" panose="02010600030101010101" pitchFamily="2" charset="-122"/>
              </a:rPr>
              <a:t>&gt;</a:t>
            </a:r>
          </a:p>
          <a:p>
            <a:pPr marL="533400" lvl="1" indent="0">
              <a:lnSpc>
                <a:spcPct val="110000"/>
              </a:lnSpc>
              <a:buNone/>
            </a:pPr>
            <a:r>
              <a:rPr lang="zh-CN" altLang="en-US" sz="2400" b="1" dirty="0">
                <a:latin typeface="宋体" panose="02010600030101010101" pitchFamily="2" charset="-122"/>
                <a:ea typeface="宋体" panose="02010600030101010101" pitchFamily="2" charset="-122"/>
              </a:rPr>
              <a:t>基本操作： </a:t>
            </a:r>
            <a:r>
              <a:rPr lang="en-US" altLang="zh-CN" sz="2400" b="1" dirty="0">
                <a:latin typeface="宋体" panose="02010600030101010101" pitchFamily="2" charset="-122"/>
                <a:ea typeface="宋体" panose="02010600030101010101" pitchFamily="2" charset="-122"/>
              </a:rPr>
              <a:t>&lt;</a:t>
            </a:r>
            <a:r>
              <a:rPr lang="zh-CN" altLang="en-US" sz="2400" b="1" dirty="0">
                <a:latin typeface="宋体" panose="02010600030101010101" pitchFamily="2" charset="-122"/>
                <a:ea typeface="宋体" panose="02010600030101010101" pitchFamily="2" charset="-122"/>
              </a:rPr>
              <a:t>基本操作的定义</a:t>
            </a:r>
            <a:r>
              <a:rPr lang="en-US" altLang="zh-CN" sz="2400" b="1" dirty="0">
                <a:latin typeface="宋体" panose="02010600030101010101" pitchFamily="2" charset="-122"/>
                <a:ea typeface="宋体" panose="02010600030101010101" pitchFamily="2" charset="-122"/>
              </a:rPr>
              <a:t>&gt;</a:t>
            </a:r>
          </a:p>
          <a:p>
            <a:pPr marL="0" indent="0">
              <a:lnSpc>
                <a:spcPct val="110000"/>
              </a:lnSpc>
              <a:buNone/>
            </a:pPr>
            <a:r>
              <a:rPr lang="en-US" altLang="zh-CN" sz="2800" b="1" dirty="0">
                <a:latin typeface="宋体" panose="02010600030101010101" pitchFamily="2" charset="-122"/>
                <a:ea typeface="宋体" panose="02010600030101010101" pitchFamily="2" charset="-122"/>
              </a:rPr>
              <a:t>} ADT &lt;</a:t>
            </a:r>
            <a:r>
              <a:rPr lang="zh-CN" altLang="en-US" sz="2800" b="1" dirty="0">
                <a:latin typeface="宋体" panose="02010600030101010101" pitchFamily="2" charset="-122"/>
                <a:ea typeface="宋体" panose="02010600030101010101" pitchFamily="2" charset="-122"/>
              </a:rPr>
              <a:t>抽象数据类型名</a:t>
            </a:r>
            <a:r>
              <a:rPr lang="en-US" altLang="zh-CN" sz="2800" b="1" dirty="0">
                <a:latin typeface="宋体" panose="02010600030101010101" pitchFamily="2" charset="-122"/>
                <a:ea typeface="宋体" panose="02010600030101010101" pitchFamily="2" charset="-122"/>
              </a:rPr>
              <a:t>&gt;</a:t>
            </a:r>
          </a:p>
          <a:p>
            <a:pPr marL="533400" lvl="1" indent="0">
              <a:lnSpc>
                <a:spcPct val="110000"/>
              </a:lnSpc>
            </a:pPr>
            <a:r>
              <a:rPr lang="en-US" altLang="zh-CN"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其中数据对象和数据关系的定义用伪码描述</a:t>
            </a:r>
            <a:r>
              <a:rPr lang="zh-CN" altLang="en-US" sz="2400" b="1" dirty="0" smtClean="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2588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抽象数据类型</a:t>
            </a:r>
            <a:endParaRPr lang="zh-CN" altLang="en-US" dirty="0"/>
          </a:p>
        </p:txBody>
      </p:sp>
      <p:sp>
        <p:nvSpPr>
          <p:cNvPr id="3" name="内容占位符 2"/>
          <p:cNvSpPr>
            <a:spLocks noGrp="1"/>
          </p:cNvSpPr>
          <p:nvPr>
            <p:ph idx="1"/>
          </p:nvPr>
        </p:nvSpPr>
        <p:spPr/>
        <p:txBody>
          <a:bodyPr>
            <a:normAutofit fontScale="85000" lnSpcReduction="10000"/>
          </a:bodyPr>
          <a:lstStyle/>
          <a:p>
            <a:pPr marL="156300" indent="0">
              <a:lnSpc>
                <a:spcPct val="125000"/>
              </a:lnSpc>
            </a:pPr>
            <a:r>
              <a:rPr lang="zh-CN" altLang="en-US" sz="2600" b="1" dirty="0">
                <a:latin typeface="宋体" panose="02010600030101010101" pitchFamily="2" charset="-122"/>
                <a:ea typeface="宋体" panose="02010600030101010101" pitchFamily="2" charset="-122"/>
              </a:rPr>
              <a:t> 基本操作的定义是：</a:t>
            </a:r>
          </a:p>
          <a:p>
            <a:pPr marL="396400" indent="0">
              <a:lnSpc>
                <a:spcPct val="125000"/>
              </a:lnSpc>
              <a:buNone/>
            </a:pPr>
            <a:r>
              <a:rPr lang="en-US" altLang="zh-CN" sz="2600" b="1" dirty="0">
                <a:latin typeface="宋体" panose="02010600030101010101" pitchFamily="2" charset="-122"/>
                <a:ea typeface="宋体" panose="02010600030101010101" pitchFamily="2" charset="-122"/>
              </a:rPr>
              <a:t>&lt;</a:t>
            </a:r>
            <a:r>
              <a:rPr lang="zh-CN" altLang="en-US" sz="2600" b="1" dirty="0">
                <a:latin typeface="宋体" panose="02010600030101010101" pitchFamily="2" charset="-122"/>
                <a:ea typeface="宋体" panose="02010600030101010101" pitchFamily="2" charset="-122"/>
              </a:rPr>
              <a:t>基本操作名</a:t>
            </a:r>
            <a:r>
              <a:rPr lang="en-US" altLang="zh-CN" sz="2600" b="1" dirty="0">
                <a:latin typeface="宋体" panose="02010600030101010101" pitchFamily="2" charset="-122"/>
                <a:ea typeface="宋体" panose="02010600030101010101" pitchFamily="2" charset="-122"/>
              </a:rPr>
              <a:t>&gt;(&lt;</a:t>
            </a:r>
            <a:r>
              <a:rPr lang="zh-CN" altLang="en-US" sz="2600" b="1" dirty="0">
                <a:latin typeface="宋体" panose="02010600030101010101" pitchFamily="2" charset="-122"/>
                <a:ea typeface="宋体" panose="02010600030101010101" pitchFamily="2" charset="-122"/>
              </a:rPr>
              <a:t>参数表</a:t>
            </a:r>
            <a:r>
              <a:rPr lang="en-US" altLang="zh-CN" sz="2600" b="1" dirty="0">
                <a:latin typeface="宋体" panose="02010600030101010101" pitchFamily="2" charset="-122"/>
                <a:ea typeface="宋体" panose="02010600030101010101" pitchFamily="2" charset="-122"/>
              </a:rPr>
              <a:t>&gt;)</a:t>
            </a:r>
          </a:p>
          <a:p>
            <a:pPr marL="569800" indent="0">
              <a:lnSpc>
                <a:spcPct val="125000"/>
              </a:lnSpc>
              <a:buNone/>
            </a:pPr>
            <a:r>
              <a:rPr lang="en-US" altLang="zh-CN" sz="2600" b="1" dirty="0" smtClean="0">
                <a:latin typeface="宋体" panose="02010600030101010101" pitchFamily="2" charset="-122"/>
                <a:ea typeface="宋体" panose="02010600030101010101" pitchFamily="2" charset="-122"/>
              </a:rPr>
              <a:t>	</a:t>
            </a:r>
            <a:r>
              <a:rPr lang="zh-CN" altLang="en-US" sz="2600" b="1" dirty="0" smtClean="0">
                <a:latin typeface="宋体" panose="02010600030101010101" pitchFamily="2" charset="-122"/>
                <a:ea typeface="宋体" panose="02010600030101010101" pitchFamily="2" charset="-122"/>
              </a:rPr>
              <a:t>初始条件</a:t>
            </a:r>
            <a:r>
              <a:rPr lang="zh-CN" altLang="en-US" sz="2600" b="1" dirty="0">
                <a:latin typeface="宋体" panose="02010600030101010101" pitchFamily="2" charset="-122"/>
                <a:ea typeface="宋体" panose="02010600030101010101" pitchFamily="2" charset="-122"/>
              </a:rPr>
              <a:t>： </a:t>
            </a:r>
            <a:r>
              <a:rPr lang="en-US" altLang="zh-CN" sz="2600" b="1" dirty="0">
                <a:latin typeface="宋体" panose="02010600030101010101" pitchFamily="2" charset="-122"/>
                <a:ea typeface="宋体" panose="02010600030101010101" pitchFamily="2" charset="-122"/>
              </a:rPr>
              <a:t>&lt;</a:t>
            </a:r>
            <a:r>
              <a:rPr lang="zh-CN" altLang="en-US" sz="2600" b="1" dirty="0">
                <a:latin typeface="宋体" panose="02010600030101010101" pitchFamily="2" charset="-122"/>
                <a:ea typeface="宋体" panose="02010600030101010101" pitchFamily="2" charset="-122"/>
              </a:rPr>
              <a:t>初始条件描述</a:t>
            </a:r>
            <a:r>
              <a:rPr lang="en-US" altLang="zh-CN" sz="2600" b="1" dirty="0">
                <a:latin typeface="宋体" panose="02010600030101010101" pitchFamily="2" charset="-122"/>
                <a:ea typeface="宋体" panose="02010600030101010101" pitchFamily="2" charset="-122"/>
              </a:rPr>
              <a:t>&gt;</a:t>
            </a:r>
          </a:p>
          <a:p>
            <a:pPr marL="946900" lvl="1" indent="0">
              <a:lnSpc>
                <a:spcPct val="125000"/>
              </a:lnSpc>
              <a:buNone/>
            </a:pPr>
            <a:r>
              <a:rPr lang="zh-CN" altLang="en-US" sz="2600" b="1" dirty="0">
                <a:latin typeface="宋体" panose="02010600030101010101" pitchFamily="2" charset="-122"/>
                <a:ea typeface="宋体" panose="02010600030101010101" pitchFamily="2" charset="-122"/>
              </a:rPr>
              <a:t>操作结果： </a:t>
            </a:r>
            <a:r>
              <a:rPr lang="en-US" altLang="zh-CN" sz="2600" b="1" dirty="0">
                <a:latin typeface="宋体" panose="02010600030101010101" pitchFamily="2" charset="-122"/>
                <a:ea typeface="宋体" panose="02010600030101010101" pitchFamily="2" charset="-122"/>
              </a:rPr>
              <a:t>&lt;</a:t>
            </a:r>
            <a:r>
              <a:rPr lang="zh-CN" altLang="en-US" sz="2600" b="1" dirty="0">
                <a:latin typeface="宋体" panose="02010600030101010101" pitchFamily="2" charset="-122"/>
                <a:ea typeface="宋体" panose="02010600030101010101" pitchFamily="2" charset="-122"/>
              </a:rPr>
              <a:t>操作结果描述</a:t>
            </a:r>
            <a:r>
              <a:rPr lang="en-US" altLang="zh-CN" sz="2600" b="1" dirty="0">
                <a:latin typeface="宋体" panose="02010600030101010101" pitchFamily="2" charset="-122"/>
                <a:ea typeface="宋体" panose="02010600030101010101" pitchFamily="2" charset="-122"/>
              </a:rPr>
              <a:t>&gt;</a:t>
            </a:r>
            <a:endParaRPr lang="zh-CN" altLang="en-US" sz="2600" dirty="0">
              <a:latin typeface="宋体" panose="02010600030101010101" pitchFamily="2" charset="-122"/>
              <a:ea typeface="宋体" panose="02010600030101010101" pitchFamily="2" charset="-122"/>
            </a:endParaRPr>
          </a:p>
          <a:p>
            <a:pPr lvl="1">
              <a:lnSpc>
                <a:spcPct val="125000"/>
              </a:lnSpc>
              <a:buClr>
                <a:schemeClr val="tx1"/>
              </a:buClr>
              <a:buSzPct val="90000"/>
              <a:buFontTx/>
              <a:buChar char="–"/>
            </a:pPr>
            <a:r>
              <a:rPr lang="zh-CN" altLang="zh-CN" sz="2600" b="1" dirty="0">
                <a:latin typeface="宋体" panose="02010600030101010101" pitchFamily="2" charset="-122"/>
                <a:ea typeface="宋体" panose="02010600030101010101" pitchFamily="2" charset="-122"/>
              </a:rPr>
              <a:t> </a:t>
            </a:r>
            <a:r>
              <a:rPr lang="zh-CN" altLang="en-US" sz="2600" b="1" dirty="0">
                <a:latin typeface="宋体" panose="02010600030101010101" pitchFamily="2" charset="-122"/>
                <a:ea typeface="宋体" panose="02010600030101010101" pitchFamily="2" charset="-122"/>
              </a:rPr>
              <a:t>初始条件：描述操作执行之前数据结构和参数应满足的条件</a:t>
            </a:r>
            <a:r>
              <a:rPr lang="en-US" altLang="zh-CN" sz="2600" b="1" dirty="0">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若不满足，则操作失败，返回相应的出错信息。</a:t>
            </a:r>
          </a:p>
          <a:p>
            <a:pPr lvl="1">
              <a:lnSpc>
                <a:spcPct val="125000"/>
              </a:lnSpc>
              <a:buClr>
                <a:schemeClr val="tx1"/>
              </a:buClr>
              <a:buSzPct val="90000"/>
              <a:buFontTx/>
              <a:buChar char="–"/>
            </a:pPr>
            <a:r>
              <a:rPr lang="zh-CN" altLang="en-US" sz="2600" b="1" dirty="0">
                <a:latin typeface="宋体" panose="02010600030101010101" pitchFamily="2" charset="-122"/>
                <a:ea typeface="宋体" panose="02010600030101010101" pitchFamily="2" charset="-122"/>
              </a:rPr>
              <a:t> 操作结果：描述操作正常完成之后，数据结构的变化状况和 应返回的结果。</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867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330" y="2500045"/>
            <a:ext cx="7765322" cy="970450"/>
          </a:xfrm>
        </p:spPr>
        <p:txBody>
          <a:bodyPr>
            <a:noAutofit/>
          </a:bodyPr>
          <a:lstStyle/>
          <a:p>
            <a:r>
              <a:rPr lang="zh-CN" altLang="en-US" sz="8000" b="1" dirty="0" smtClean="0">
                <a:latin typeface="宋体" panose="02010600030101010101" pitchFamily="2" charset="-122"/>
                <a:ea typeface="宋体" panose="02010600030101010101" pitchFamily="2" charset="-122"/>
              </a:rPr>
              <a:t>信息的处理</a:t>
            </a:r>
            <a:endParaRPr lang="zh-CN" altLang="en-US" sz="8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0935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算法分析初步</a:t>
            </a:r>
            <a:endParaRPr lang="zh-CN" altLang="en-US" dirty="0"/>
          </a:p>
        </p:txBody>
      </p:sp>
      <p:sp>
        <p:nvSpPr>
          <p:cNvPr id="3" name="内容占位符 2"/>
          <p:cNvSpPr>
            <a:spLocks noGrp="1"/>
          </p:cNvSpPr>
          <p:nvPr>
            <p:ph idx="1"/>
          </p:nvPr>
        </p:nvSpPr>
        <p:spPr/>
        <p:txBody>
          <a:bodyPr>
            <a:noAutofit/>
          </a:bodyPr>
          <a:lstStyle/>
          <a:p>
            <a:pPr marL="0" indent="0">
              <a:lnSpc>
                <a:spcPct val="125000"/>
              </a:lnSpc>
              <a:buNone/>
            </a:pPr>
            <a:r>
              <a:rPr lang="zh-CN" altLang="en-US" sz="2200" b="1" dirty="0">
                <a:latin typeface="宋体" panose="02010600030101010101" pitchFamily="2" charset="-122"/>
                <a:ea typeface="宋体" panose="02010600030101010101" pitchFamily="2" charset="-122"/>
              </a:rPr>
              <a:t>算法</a:t>
            </a:r>
            <a:r>
              <a:rPr lang="en-US" altLang="zh-CN" sz="2200" b="1" dirty="0">
                <a:latin typeface="宋体" panose="02010600030101010101" pitchFamily="2" charset="-122"/>
                <a:ea typeface="宋体" panose="02010600030101010101" pitchFamily="2" charset="-122"/>
              </a:rPr>
              <a:t>(Algorithm)</a:t>
            </a:r>
            <a:r>
              <a:rPr lang="zh-CN" altLang="en-US" sz="2200" b="1" dirty="0">
                <a:latin typeface="宋体" panose="02010600030101010101" pitchFamily="2" charset="-122"/>
                <a:ea typeface="宋体" panose="02010600030101010101" pitchFamily="2" charset="-122"/>
              </a:rPr>
              <a:t>：是对特定问题求解方法</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步骤</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的一种描述，是指令的有限序列，其中每一条指令表示一个或多个操作。</a:t>
            </a:r>
          </a:p>
          <a:p>
            <a:pPr marL="0" indent="0">
              <a:lnSpc>
                <a:spcPct val="125000"/>
              </a:lnSpc>
              <a:buNone/>
            </a:pPr>
            <a:r>
              <a:rPr lang="zh-CN" altLang="en-US" sz="2200" b="1" dirty="0">
                <a:latin typeface="宋体" panose="02010600030101010101" pitchFamily="2" charset="-122"/>
                <a:ea typeface="宋体" panose="02010600030101010101" pitchFamily="2" charset="-122"/>
              </a:rPr>
              <a:t>算法具有以下五个特性：</a:t>
            </a:r>
          </a:p>
          <a:p>
            <a:pPr marL="533400" lvl="1" indent="0">
              <a:lnSpc>
                <a:spcPct val="125000"/>
              </a:lnSpc>
              <a:buNone/>
            </a:pPr>
            <a:r>
              <a:rPr lang="zh-CN" altLang="en-US" sz="2000" b="1" dirty="0">
                <a:latin typeface="宋体" panose="02010600030101010101" pitchFamily="2" charset="-122"/>
                <a:ea typeface="宋体" panose="02010600030101010101" pitchFamily="2" charset="-122"/>
              </a:rPr>
              <a:t>① </a:t>
            </a:r>
            <a:r>
              <a:rPr lang="zh-CN" altLang="en-US" sz="2000" b="1" dirty="0">
                <a:solidFill>
                  <a:srgbClr val="FFFF00"/>
                </a:solidFill>
                <a:latin typeface="宋体" panose="02010600030101010101" pitchFamily="2" charset="-122"/>
                <a:ea typeface="宋体" panose="02010600030101010101" pitchFamily="2" charset="-122"/>
              </a:rPr>
              <a:t>有穷性</a:t>
            </a:r>
            <a:r>
              <a:rPr lang="zh-CN" altLang="en-US" sz="2000" b="1" dirty="0">
                <a:latin typeface="宋体" panose="02010600030101010101" pitchFamily="2" charset="-122"/>
                <a:ea typeface="宋体" panose="02010600030101010101" pitchFamily="2" charset="-122"/>
              </a:rPr>
              <a:t>： 一个算法必须总是在执行有穷步之后结束，且每一步都在有穷时间内完成。</a:t>
            </a:r>
          </a:p>
          <a:p>
            <a:pPr marL="533400" lvl="1" indent="0">
              <a:lnSpc>
                <a:spcPct val="125000"/>
              </a:lnSpc>
              <a:buNone/>
            </a:pPr>
            <a:r>
              <a:rPr lang="zh-CN" altLang="en-US" sz="2000" b="1" dirty="0">
                <a:latin typeface="宋体" panose="02010600030101010101" pitchFamily="2" charset="-122"/>
                <a:ea typeface="宋体" panose="02010600030101010101" pitchFamily="2" charset="-122"/>
              </a:rPr>
              <a:t>② </a:t>
            </a:r>
            <a:r>
              <a:rPr lang="zh-CN" altLang="en-US" sz="2000" b="1" dirty="0">
                <a:solidFill>
                  <a:srgbClr val="FFFF00"/>
                </a:solidFill>
                <a:latin typeface="宋体" panose="02010600030101010101" pitchFamily="2" charset="-122"/>
                <a:ea typeface="宋体" panose="02010600030101010101" pitchFamily="2" charset="-122"/>
              </a:rPr>
              <a:t>确定性</a:t>
            </a:r>
            <a:r>
              <a:rPr lang="zh-CN" altLang="en-US" sz="2000" b="1" dirty="0">
                <a:latin typeface="宋体" panose="02010600030101010101" pitchFamily="2" charset="-122"/>
                <a:ea typeface="宋体" panose="02010600030101010101" pitchFamily="2" charset="-122"/>
              </a:rPr>
              <a:t>：算法中每一条指令必须有确切的含义。不存在二义性。且算法只有一个入口和一个出口。</a:t>
            </a:r>
          </a:p>
          <a:p>
            <a:pPr marL="533400" lvl="1" indent="0">
              <a:lnSpc>
                <a:spcPct val="125000"/>
              </a:lnSpc>
              <a:buNone/>
            </a:pPr>
            <a:r>
              <a:rPr lang="zh-CN" altLang="en-US" sz="2000" b="1" dirty="0">
                <a:latin typeface="宋体" panose="02010600030101010101" pitchFamily="2" charset="-122"/>
                <a:ea typeface="宋体" panose="02010600030101010101" pitchFamily="2" charset="-122"/>
              </a:rPr>
              <a:t>③ </a:t>
            </a:r>
            <a:r>
              <a:rPr lang="zh-CN" altLang="en-US" sz="2000" b="1" dirty="0">
                <a:solidFill>
                  <a:srgbClr val="FFFF00"/>
                </a:solidFill>
                <a:latin typeface="宋体" panose="02010600030101010101" pitchFamily="2" charset="-122"/>
                <a:ea typeface="宋体" panose="02010600030101010101" pitchFamily="2" charset="-122"/>
              </a:rPr>
              <a:t>可行性</a:t>
            </a:r>
            <a:r>
              <a:rPr lang="zh-CN" altLang="en-US" sz="2000" b="1" dirty="0">
                <a:latin typeface="宋体" panose="02010600030101010101" pitchFamily="2" charset="-122"/>
                <a:ea typeface="宋体" panose="02010600030101010101" pitchFamily="2" charset="-122"/>
              </a:rPr>
              <a:t>： 一个算法是能行的。即算法描述的操作都可以通过已经实现的基本运算执行有限次来实现。</a:t>
            </a:r>
          </a:p>
          <a:p>
            <a:endParaRPr lang="zh-CN" altLang="en-US" sz="1200" dirty="0"/>
          </a:p>
        </p:txBody>
      </p:sp>
    </p:spTree>
    <p:extLst>
      <p:ext uri="{BB962C8B-B14F-4D97-AF65-F5344CB8AC3E}">
        <p14:creationId xmlns:p14="http://schemas.microsoft.com/office/powerpoint/2010/main" val="1280944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算法分析初步</a:t>
            </a:r>
            <a:endParaRPr lang="zh-CN" altLang="en-US" dirty="0"/>
          </a:p>
        </p:txBody>
      </p:sp>
      <p:sp>
        <p:nvSpPr>
          <p:cNvPr id="3" name="内容占位符 2"/>
          <p:cNvSpPr>
            <a:spLocks noGrp="1"/>
          </p:cNvSpPr>
          <p:nvPr>
            <p:ph idx="1"/>
          </p:nvPr>
        </p:nvSpPr>
        <p:spPr/>
        <p:txBody>
          <a:bodyPr/>
          <a:lstStyle/>
          <a:p>
            <a:pPr marL="533400" lvl="1" indent="0">
              <a:lnSpc>
                <a:spcPct val="125000"/>
              </a:lnSpc>
              <a:buNone/>
            </a:pPr>
            <a:r>
              <a:rPr lang="en-US" altLang="zh-CN" sz="2000" b="1" dirty="0">
                <a:latin typeface="宋体" panose="02010600030101010101" pitchFamily="2" charset="-122"/>
                <a:ea typeface="宋体" panose="02010600030101010101" pitchFamily="2" charset="-122"/>
              </a:rPr>
              <a:t>④ </a:t>
            </a:r>
            <a:r>
              <a:rPr lang="zh-CN" altLang="en-US" sz="2000" b="1" dirty="0">
                <a:solidFill>
                  <a:srgbClr val="FFFF00"/>
                </a:solidFill>
                <a:latin typeface="宋体" panose="02010600030101010101" pitchFamily="2" charset="-122"/>
                <a:ea typeface="宋体" panose="02010600030101010101" pitchFamily="2" charset="-122"/>
              </a:rPr>
              <a:t>输入</a:t>
            </a:r>
            <a:r>
              <a:rPr lang="zh-CN" altLang="en-US" sz="2000" b="1" dirty="0">
                <a:latin typeface="宋体" panose="02010600030101010101" pitchFamily="2" charset="-122"/>
                <a:ea typeface="宋体" panose="02010600030101010101" pitchFamily="2" charset="-122"/>
              </a:rPr>
              <a:t>： 一个算法有零个或多个输入，这些输入取自于某个特定的对象集合</a:t>
            </a:r>
            <a:r>
              <a:rPr lang="zh-CN" altLang="en-US" sz="2000" b="1" dirty="0" smtClean="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合法输入与非法输入</a:t>
            </a:r>
            <a:r>
              <a:rPr lang="en-US" altLang="zh-CN" sz="2000" b="1" dirty="0" smtClean="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marL="533400" lvl="1" indent="0">
              <a:lnSpc>
                <a:spcPct val="125000"/>
              </a:lnSpc>
              <a:buNone/>
            </a:pPr>
            <a:r>
              <a:rPr lang="zh-CN" altLang="en-US" sz="2000" b="1" dirty="0">
                <a:latin typeface="宋体" panose="02010600030101010101" pitchFamily="2" charset="-122"/>
                <a:ea typeface="宋体" panose="02010600030101010101" pitchFamily="2" charset="-122"/>
              </a:rPr>
              <a:t>⑤ </a:t>
            </a:r>
            <a:r>
              <a:rPr lang="zh-CN" altLang="en-US" sz="2000" b="1" dirty="0">
                <a:solidFill>
                  <a:srgbClr val="FFFF00"/>
                </a:solidFill>
                <a:latin typeface="宋体" panose="02010600030101010101" pitchFamily="2" charset="-122"/>
                <a:ea typeface="宋体" panose="02010600030101010101" pitchFamily="2" charset="-122"/>
              </a:rPr>
              <a:t>输出</a:t>
            </a:r>
            <a:r>
              <a:rPr lang="zh-CN" altLang="en-US" sz="2000" b="1" dirty="0">
                <a:latin typeface="宋体" panose="02010600030101010101" pitchFamily="2" charset="-122"/>
                <a:ea typeface="宋体" panose="02010600030101010101" pitchFamily="2" charset="-122"/>
              </a:rPr>
              <a:t>： 一个算法有一个或多个输出，这些输出是同输入有着某些特定关系的量。</a:t>
            </a:r>
          </a:p>
          <a:p>
            <a:pPr marL="0" indent="0">
              <a:lnSpc>
                <a:spcPct val="125000"/>
              </a:lnSpc>
              <a:buNone/>
            </a:pPr>
            <a:r>
              <a:rPr lang="zh-CN" altLang="en-US" sz="2400" b="1" dirty="0">
                <a:latin typeface="宋体" panose="02010600030101010101" pitchFamily="2" charset="-122"/>
                <a:ea typeface="宋体" panose="02010600030101010101" pitchFamily="2" charset="-122"/>
              </a:rPr>
              <a:t>    一个算法可以用多种方法描述，主要有：使用自然语言描述；使用形式语言描述；使用计算机程序设计语言描述。</a:t>
            </a:r>
          </a:p>
          <a:p>
            <a:endParaRPr lang="zh-CN" altLang="en-US" b="1" dirty="0"/>
          </a:p>
        </p:txBody>
      </p:sp>
    </p:spTree>
    <p:extLst>
      <p:ext uri="{BB962C8B-B14F-4D97-AF65-F5344CB8AC3E}">
        <p14:creationId xmlns:p14="http://schemas.microsoft.com/office/powerpoint/2010/main" val="1794581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算法分析初步</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25000"/>
              </a:lnSpc>
              <a:buNone/>
            </a:pPr>
            <a:r>
              <a:rPr lang="zh-CN" altLang="en-US" sz="2400" b="1" dirty="0">
                <a:latin typeface="宋体" panose="02010600030101010101" pitchFamily="2" charset="-122"/>
                <a:ea typeface="宋体" panose="02010600030101010101" pitchFamily="2" charset="-122"/>
              </a:rPr>
              <a:t>评价一个好的算法有以下几个标准</a:t>
            </a:r>
          </a:p>
          <a:p>
            <a:pPr marL="613500" indent="-457200">
              <a:lnSpc>
                <a:spcPct val="125000"/>
              </a:lnSpc>
              <a:buFont typeface="+mj-ea"/>
              <a:buAutoNum type="circleNumDbPlain"/>
            </a:pPr>
            <a:r>
              <a:rPr lang="zh-CN" altLang="en-US" sz="2600" b="1" dirty="0" smtClean="0">
                <a:solidFill>
                  <a:srgbClr val="FFFF00"/>
                </a:solidFill>
                <a:latin typeface="宋体" panose="02010600030101010101" pitchFamily="2" charset="-122"/>
                <a:ea typeface="宋体" panose="02010600030101010101" pitchFamily="2" charset="-122"/>
              </a:rPr>
              <a:t>正确性</a:t>
            </a:r>
            <a:r>
              <a:rPr lang="zh-CN" altLang="en-US" sz="2600" b="1" dirty="0" smtClean="0">
                <a:latin typeface="宋体" panose="02010600030101010101" pitchFamily="2" charset="-122"/>
                <a:ea typeface="宋体" panose="02010600030101010101" pitchFamily="2" charset="-122"/>
              </a:rPr>
              <a:t>：算法</a:t>
            </a:r>
            <a:r>
              <a:rPr lang="zh-CN" altLang="en-US" sz="2600" b="1" dirty="0">
                <a:latin typeface="宋体" panose="02010600030101010101" pitchFamily="2" charset="-122"/>
                <a:ea typeface="宋体" panose="02010600030101010101" pitchFamily="2" charset="-122"/>
              </a:rPr>
              <a:t>应满足具体问题的需求。</a:t>
            </a:r>
          </a:p>
          <a:p>
            <a:pPr marL="613500" indent="-457200">
              <a:lnSpc>
                <a:spcPct val="125000"/>
              </a:lnSpc>
              <a:buFont typeface="+mj-ea"/>
              <a:buAutoNum type="circleNumDbPlain"/>
            </a:pPr>
            <a:r>
              <a:rPr lang="zh-CN" altLang="en-US" sz="2600" b="1" dirty="0" smtClean="0">
                <a:solidFill>
                  <a:srgbClr val="FFFF00"/>
                </a:solidFill>
                <a:latin typeface="宋体" panose="02010600030101010101" pitchFamily="2" charset="-122"/>
                <a:ea typeface="宋体" panose="02010600030101010101" pitchFamily="2" charset="-122"/>
              </a:rPr>
              <a:t>可读性</a:t>
            </a:r>
            <a:r>
              <a:rPr lang="zh-CN" altLang="en-US" sz="2600" b="1" dirty="0" smtClean="0">
                <a:latin typeface="宋体" panose="02010600030101010101" pitchFamily="2" charset="-122"/>
                <a:ea typeface="宋体" panose="02010600030101010101" pitchFamily="2" charset="-122"/>
              </a:rPr>
              <a:t>：算法</a:t>
            </a:r>
            <a:r>
              <a:rPr lang="zh-CN" altLang="en-US" sz="2600" b="1" dirty="0">
                <a:latin typeface="宋体" panose="02010600030101010101" pitchFamily="2" charset="-122"/>
                <a:ea typeface="宋体" panose="02010600030101010101" pitchFamily="2" charset="-122"/>
              </a:rPr>
              <a:t>应容易供人阅读和交流。可读性好的算法有助于对算法的理解和修改</a:t>
            </a:r>
            <a:r>
              <a:rPr lang="zh-CN" altLang="en-US" sz="2600" b="1" dirty="0" smtClean="0">
                <a:latin typeface="宋体" panose="02010600030101010101" pitchFamily="2" charset="-122"/>
                <a:ea typeface="宋体" panose="02010600030101010101" pitchFamily="2" charset="-122"/>
              </a:rPr>
              <a:t>。（规范化）</a:t>
            </a:r>
            <a:endParaRPr lang="zh-CN" altLang="en-US" sz="2600" b="1" dirty="0">
              <a:latin typeface="宋体" panose="02010600030101010101" pitchFamily="2" charset="-122"/>
              <a:ea typeface="宋体" panose="02010600030101010101" pitchFamily="2" charset="-122"/>
            </a:endParaRPr>
          </a:p>
          <a:p>
            <a:pPr marL="613500" indent="-457200">
              <a:lnSpc>
                <a:spcPct val="125000"/>
              </a:lnSpc>
              <a:buFont typeface="+mj-ea"/>
              <a:buAutoNum type="circleNumDbPlain"/>
            </a:pPr>
            <a:r>
              <a:rPr lang="zh-CN" altLang="en-US" sz="2600" b="1" dirty="0" smtClean="0">
                <a:solidFill>
                  <a:srgbClr val="FFFF00"/>
                </a:solidFill>
                <a:latin typeface="宋体" panose="02010600030101010101" pitchFamily="2" charset="-122"/>
                <a:ea typeface="宋体" panose="02010600030101010101" pitchFamily="2" charset="-122"/>
              </a:rPr>
              <a:t>健壮</a:t>
            </a:r>
            <a:r>
              <a:rPr lang="zh-CN" altLang="en-US" sz="2600" b="1" dirty="0">
                <a:solidFill>
                  <a:srgbClr val="FFFF00"/>
                </a:solidFill>
                <a:latin typeface="宋体" panose="02010600030101010101" pitchFamily="2" charset="-122"/>
                <a:ea typeface="宋体" panose="02010600030101010101" pitchFamily="2" charset="-122"/>
              </a:rPr>
              <a:t>性</a:t>
            </a:r>
            <a:r>
              <a:rPr lang="zh-CN" altLang="en-US" sz="2600" b="1" dirty="0" smtClean="0">
                <a:latin typeface="宋体" panose="02010600030101010101" pitchFamily="2" charset="-122"/>
                <a:ea typeface="宋体" panose="02010600030101010101" pitchFamily="2" charset="-122"/>
              </a:rPr>
              <a:t>：算法</a:t>
            </a:r>
            <a:r>
              <a:rPr lang="zh-CN" altLang="en-US" sz="2600" b="1" dirty="0">
                <a:latin typeface="宋体" panose="02010600030101010101" pitchFamily="2" charset="-122"/>
                <a:ea typeface="宋体" panose="02010600030101010101" pitchFamily="2" charset="-122"/>
              </a:rPr>
              <a:t>应具有容错处理。当输入非法或错误数据时，算法应能适当地作出反应或进行处理，而不会产生莫名其妙的输出结果。</a:t>
            </a:r>
            <a:endParaRPr lang="en-US" altLang="zh-CN" sz="2600" b="1" dirty="0">
              <a:latin typeface="宋体" panose="02010600030101010101" pitchFamily="2" charset="-122"/>
              <a:ea typeface="宋体" panose="02010600030101010101" pitchFamily="2" charset="-122"/>
            </a:endParaRPr>
          </a:p>
          <a:p>
            <a:pPr>
              <a:lnSpc>
                <a:spcPct val="125000"/>
              </a:lnSpc>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63156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算法分析初步</a:t>
            </a:r>
            <a:endParaRPr lang="zh-CN" altLang="en-US" dirty="0"/>
          </a:p>
        </p:txBody>
      </p:sp>
      <p:sp>
        <p:nvSpPr>
          <p:cNvPr id="3" name="内容占位符 2"/>
          <p:cNvSpPr>
            <a:spLocks noGrp="1"/>
          </p:cNvSpPr>
          <p:nvPr>
            <p:ph idx="1"/>
          </p:nvPr>
        </p:nvSpPr>
        <p:spPr/>
        <p:txBody>
          <a:bodyPr>
            <a:normAutofit fontScale="92500"/>
          </a:bodyPr>
          <a:lstStyle/>
          <a:p>
            <a:pPr marL="670650" lvl="1" indent="-514350">
              <a:lnSpc>
                <a:spcPct val="125000"/>
              </a:lnSpc>
              <a:buFont typeface="+mj-ea"/>
              <a:buAutoNum type="circleNumDbPlain" startAt="4"/>
            </a:pPr>
            <a:r>
              <a:rPr lang="zh-CN" altLang="en-US" sz="2600" b="1" dirty="0">
                <a:solidFill>
                  <a:srgbClr val="FFFF00"/>
                </a:solidFill>
                <a:latin typeface="宋体" panose="02010600030101010101" pitchFamily="2" charset="-122"/>
                <a:ea typeface="宋体" panose="02010600030101010101" pitchFamily="2" charset="-122"/>
              </a:rPr>
              <a:t>效率与存储量需求</a:t>
            </a:r>
            <a:r>
              <a:rPr lang="zh-CN" altLang="en-US" sz="2600" b="1" dirty="0" smtClean="0">
                <a:solidFill>
                  <a:srgbClr val="FFFF00"/>
                </a:solidFill>
                <a:latin typeface="宋体" panose="02010600030101010101" pitchFamily="2" charset="-122"/>
                <a:ea typeface="宋体" panose="02010600030101010101" pitchFamily="2" charset="-122"/>
              </a:rPr>
              <a:t>：</a:t>
            </a:r>
            <a:r>
              <a:rPr lang="zh-CN" altLang="en-US" sz="2600" b="1" dirty="0" smtClean="0">
                <a:solidFill>
                  <a:schemeClr val="tx1"/>
                </a:solidFill>
                <a:latin typeface="宋体" panose="02010600030101010101" pitchFamily="2" charset="-122"/>
                <a:ea typeface="宋体" panose="02010600030101010101" pitchFamily="2" charset="-122"/>
              </a:rPr>
              <a:t>效率</a:t>
            </a:r>
            <a:r>
              <a:rPr lang="zh-CN" altLang="en-US" sz="2600" b="1" dirty="0">
                <a:solidFill>
                  <a:schemeClr val="tx1"/>
                </a:solidFill>
                <a:latin typeface="宋体" panose="02010600030101010101" pitchFamily="2" charset="-122"/>
                <a:ea typeface="宋体" panose="02010600030101010101" pitchFamily="2" charset="-122"/>
              </a:rPr>
              <a:t>指的是算法执行的时间；存储量需求指算法执行过程中所需要的最大存储空间。一般地，这两者与问题的规模有关。</a:t>
            </a:r>
            <a:endParaRPr lang="en-US" altLang="zh-CN" sz="2600" b="1" dirty="0">
              <a:solidFill>
                <a:schemeClr val="tx1"/>
              </a:solidFill>
              <a:latin typeface="宋体" panose="02010600030101010101" pitchFamily="2" charset="-122"/>
              <a:ea typeface="宋体" panose="02010600030101010101" pitchFamily="2" charset="-122"/>
            </a:endParaRPr>
          </a:p>
          <a:p>
            <a:pPr marL="613500" lvl="1" indent="-457200">
              <a:lnSpc>
                <a:spcPct val="125000"/>
              </a:lnSpc>
              <a:buFont typeface="+mj-ea"/>
              <a:buAutoNum type="circleNumDbPlain" startAt="4"/>
            </a:pPr>
            <a:r>
              <a:rPr lang="zh-CN" altLang="en-US" sz="2600" b="1" dirty="0">
                <a:solidFill>
                  <a:srgbClr val="FFFF00"/>
                </a:solidFill>
                <a:latin typeface="宋体" panose="02010600030101010101" pitchFamily="2" charset="-122"/>
                <a:ea typeface="宋体" panose="02010600030101010101" pitchFamily="2" charset="-122"/>
              </a:rPr>
              <a:t>通用性</a:t>
            </a:r>
            <a:r>
              <a:rPr lang="zh-CN" altLang="en-US" sz="2600" b="1" dirty="0" smtClean="0">
                <a:solidFill>
                  <a:srgbClr val="FFFF00"/>
                </a:solidFill>
                <a:latin typeface="宋体" panose="02010600030101010101" pitchFamily="2" charset="-122"/>
                <a:ea typeface="宋体" panose="02010600030101010101" pitchFamily="2" charset="-122"/>
              </a:rPr>
              <a:t>：</a:t>
            </a:r>
            <a:r>
              <a:rPr lang="zh-CN" altLang="en-US" sz="2600" b="1" dirty="0" smtClean="0">
                <a:solidFill>
                  <a:schemeClr val="tx1"/>
                </a:solidFill>
                <a:latin typeface="宋体" panose="02010600030101010101" pitchFamily="2" charset="-122"/>
                <a:ea typeface="宋体" panose="02010600030101010101" pitchFamily="2" charset="-122"/>
              </a:rPr>
              <a:t>算法</a:t>
            </a:r>
            <a:r>
              <a:rPr lang="zh-CN" altLang="en-US" sz="2600" b="1" dirty="0">
                <a:solidFill>
                  <a:schemeClr val="tx1"/>
                </a:solidFill>
                <a:latin typeface="宋体" panose="02010600030101010101" pitchFamily="2" charset="-122"/>
                <a:ea typeface="宋体" panose="02010600030101010101" pitchFamily="2" charset="-122"/>
              </a:rPr>
              <a:t>应具有一般性 ，即算法的处理结果对于一般的数据集合都成立。</a:t>
            </a:r>
            <a:endParaRPr lang="en-US" altLang="zh-CN" sz="2600" b="1" dirty="0">
              <a:solidFill>
                <a:schemeClr val="tx1"/>
              </a:solidFill>
              <a:latin typeface="宋体" panose="02010600030101010101" pitchFamily="2" charset="-122"/>
              <a:ea typeface="宋体" panose="02010600030101010101" pitchFamily="2" charset="-122"/>
            </a:endParaRPr>
          </a:p>
          <a:p>
            <a:pPr marL="613500" lvl="1" indent="-457200">
              <a:lnSpc>
                <a:spcPct val="125000"/>
              </a:lnSpc>
              <a:buFont typeface="+mj-ea"/>
              <a:buAutoNum type="circleNumDbPlain" startAt="4"/>
            </a:pPr>
            <a:r>
              <a:rPr lang="zh-CN" altLang="en-US" sz="2600" b="1" dirty="0">
                <a:solidFill>
                  <a:srgbClr val="FFFF00"/>
                </a:solidFill>
                <a:latin typeface="宋体" panose="02010600030101010101" pitchFamily="2" charset="-122"/>
                <a:ea typeface="宋体" panose="02010600030101010101" pitchFamily="2" charset="-122"/>
              </a:rPr>
              <a:t>可扩展性</a:t>
            </a:r>
            <a:r>
              <a:rPr lang="zh-CN" altLang="en-US" sz="2600" b="1" dirty="0" smtClean="0">
                <a:solidFill>
                  <a:srgbClr val="FFFF00"/>
                </a:solidFill>
                <a:latin typeface="宋体" panose="02010600030101010101" pitchFamily="2" charset="-122"/>
                <a:ea typeface="宋体" panose="02010600030101010101" pitchFamily="2" charset="-122"/>
              </a:rPr>
              <a:t>：</a:t>
            </a:r>
            <a:r>
              <a:rPr lang="zh-CN" altLang="en-US" sz="2600" b="1" dirty="0" smtClean="0">
                <a:solidFill>
                  <a:schemeClr val="tx1"/>
                </a:solidFill>
                <a:latin typeface="宋体" panose="02010600030101010101" pitchFamily="2" charset="-122"/>
                <a:ea typeface="宋体" panose="02010600030101010101" pitchFamily="2" charset="-122"/>
              </a:rPr>
              <a:t>易于</a:t>
            </a:r>
            <a:r>
              <a:rPr lang="zh-CN" altLang="en-US" sz="2600" b="1" dirty="0">
                <a:solidFill>
                  <a:schemeClr val="tx1"/>
                </a:solidFill>
                <a:latin typeface="宋体" panose="02010600030101010101" pitchFamily="2" charset="-122"/>
                <a:ea typeface="宋体" panose="02010600030101010101" pitchFamily="2" charset="-122"/>
              </a:rPr>
              <a:t>通过代码维护满足更多的功能需求</a:t>
            </a:r>
            <a:r>
              <a:rPr lang="zh-CN" altLang="en-US" sz="2600" b="1" dirty="0" smtClean="0">
                <a:solidFill>
                  <a:schemeClr val="tx1"/>
                </a:solidFill>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533400" lvl="1" indent="0">
              <a:lnSpc>
                <a:spcPct val="125000"/>
              </a:lnSpc>
              <a:buNone/>
            </a:pPr>
            <a:endParaRPr lang="zh-CN" altLang="en-US" sz="2400" b="1" dirty="0">
              <a:latin typeface="宋体" panose="02010600030101010101" pitchFamily="2" charset="-122"/>
              <a:ea typeface="宋体" panose="02010600030101010101" pitchFamily="2" charset="-122"/>
            </a:endParaRPr>
          </a:p>
          <a:p>
            <a:pPr>
              <a:lnSpc>
                <a:spcPct val="125000"/>
              </a:lnSpc>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66784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ea typeface="楷体_GB2312" pitchFamily="49" charset="-122"/>
              </a:rPr>
              <a:t>程序的性能</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02521197"/>
              </p:ext>
            </p:extLst>
          </p:nvPr>
        </p:nvGraphicFramePr>
        <p:xfrm>
          <a:off x="685800" y="1731963"/>
          <a:ext cx="7764463"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074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作业与考核</a:t>
            </a:r>
          </a:p>
        </p:txBody>
      </p:sp>
      <p:sp>
        <p:nvSpPr>
          <p:cNvPr id="3" name="内容占位符 2"/>
          <p:cNvSpPr>
            <a:spLocks noGrp="1"/>
          </p:cNvSpPr>
          <p:nvPr>
            <p:ph idx="1"/>
          </p:nvPr>
        </p:nvSpPr>
        <p:spPr/>
        <p:txBody>
          <a:bodyPr>
            <a:normAutofit/>
          </a:bodyPr>
          <a:lstStyle/>
          <a:p>
            <a:r>
              <a:rPr lang="zh-CN" altLang="en-US" sz="2400" b="1" dirty="0">
                <a:latin typeface="宋体" panose="02010600030101010101" pitchFamily="2" charset="-122"/>
                <a:ea typeface="宋体" panose="02010600030101010101" pitchFamily="2" charset="-122"/>
              </a:rPr>
              <a:t>授课：</a:t>
            </a:r>
            <a:r>
              <a:rPr lang="en-US" altLang="zh-CN" sz="2400" b="1" dirty="0">
                <a:latin typeface="宋体" panose="02010600030101010101" pitchFamily="2" charset="-122"/>
                <a:ea typeface="宋体" panose="02010600030101010101" pitchFamily="2" charset="-122"/>
              </a:rPr>
              <a:t>48</a:t>
            </a:r>
            <a:r>
              <a:rPr lang="zh-CN" altLang="en-US" sz="2400" b="1" dirty="0">
                <a:latin typeface="宋体" panose="02010600030101010101" pitchFamily="2" charset="-122"/>
                <a:ea typeface="宋体" panose="02010600030101010101" pitchFamily="2" charset="-122"/>
              </a:rPr>
              <a:t>学时</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上机：</a:t>
            </a:r>
            <a:r>
              <a:rPr lang="en-US" altLang="zh-CN" sz="2400" b="1" dirty="0">
                <a:latin typeface="宋体" panose="02010600030101010101" pitchFamily="2" charset="-122"/>
                <a:ea typeface="宋体" panose="02010600030101010101" pitchFamily="2" charset="-122"/>
              </a:rPr>
              <a:t>16</a:t>
            </a:r>
            <a:r>
              <a:rPr lang="zh-CN" altLang="en-US" sz="2400" b="1" dirty="0">
                <a:latin typeface="宋体" panose="02010600030101010101" pitchFamily="2" charset="-122"/>
                <a:ea typeface="宋体" panose="02010600030101010101" pitchFamily="2" charset="-122"/>
              </a:rPr>
              <a:t>学时</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大作业：</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次  占比</a:t>
            </a:r>
            <a:r>
              <a:rPr lang="en-US" altLang="zh-CN" sz="2400" b="1" dirty="0">
                <a:latin typeface="宋体" panose="02010600030101010101" pitchFamily="2" charset="-122"/>
                <a:ea typeface="宋体" panose="02010600030101010101" pitchFamily="2" charset="-122"/>
              </a:rPr>
              <a:t>40%</a:t>
            </a:r>
          </a:p>
          <a:p>
            <a:r>
              <a:rPr lang="zh-CN" altLang="en-US" sz="2400" b="1" dirty="0">
                <a:latin typeface="宋体" panose="02010600030101010101" pitchFamily="2" charset="-122"/>
                <a:ea typeface="宋体" panose="02010600030101010101" pitchFamily="2" charset="-122"/>
              </a:rPr>
              <a:t>笔试：占比</a:t>
            </a:r>
            <a:r>
              <a:rPr lang="en-US" altLang="zh-CN" sz="2400" b="1" dirty="0">
                <a:latin typeface="宋体" panose="02010600030101010101" pitchFamily="2" charset="-122"/>
                <a:ea typeface="宋体" panose="02010600030101010101" pitchFamily="2" charset="-122"/>
              </a:rPr>
              <a:t>60%</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9004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ea typeface="楷体_GB2312" pitchFamily="49" charset="-122"/>
              </a:rPr>
              <a:t>算法效率的度量</a:t>
            </a:r>
          </a:p>
        </p:txBody>
      </p:sp>
      <p:sp>
        <p:nvSpPr>
          <p:cNvPr id="3" name="内容占位符 2"/>
          <p:cNvSpPr>
            <a:spLocks noGrp="1"/>
          </p:cNvSpPr>
          <p:nvPr>
            <p:ph idx="1"/>
          </p:nvPr>
        </p:nvSpPr>
        <p:spPr/>
        <p:txBody>
          <a:bodyPr/>
          <a:lstStyle/>
          <a:p>
            <a:pPr marL="0" indent="0">
              <a:lnSpc>
                <a:spcPct val="110000"/>
              </a:lnSpc>
              <a:buNone/>
            </a:pPr>
            <a:r>
              <a:rPr lang="zh-CN" altLang="en-US" sz="2800" b="1" dirty="0">
                <a:latin typeface="宋体" panose="02010600030101010101" pitchFamily="2" charset="-122"/>
                <a:ea typeface="宋体" panose="02010600030101010101" pitchFamily="2" charset="-122"/>
              </a:rPr>
              <a:t>算法执行时间需通过依据该算法编制的程序在计算机上运行所消耗的时间来度量。其方法通常有两种</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0" indent="0">
              <a:lnSpc>
                <a:spcPct val="110000"/>
              </a:lnSpc>
              <a:buNone/>
            </a:pPr>
            <a:endParaRPr lang="zh-CN" altLang="en-US" sz="2400" b="1" dirty="0">
              <a:latin typeface="宋体" panose="02010600030101010101" pitchFamily="2" charset="-122"/>
              <a:ea typeface="宋体" panose="02010600030101010101" pitchFamily="2" charset="-122"/>
            </a:endParaRPr>
          </a:p>
          <a:p>
            <a:pPr marL="0" indent="0">
              <a:lnSpc>
                <a:spcPct val="110000"/>
              </a:lnSpc>
              <a:buNone/>
            </a:pPr>
            <a:r>
              <a:rPr lang="zh-CN" altLang="en-US" sz="2400" b="1" dirty="0">
                <a:solidFill>
                  <a:srgbClr val="FFFF00"/>
                </a:solidFill>
                <a:latin typeface="宋体" panose="02010600030101010101" pitchFamily="2" charset="-122"/>
                <a:ea typeface="宋体" panose="02010600030101010101" pitchFamily="2" charset="-122"/>
              </a:rPr>
              <a:t>事后统计</a:t>
            </a:r>
            <a:r>
              <a:rPr lang="zh-CN" altLang="en-US" sz="2400" b="1" dirty="0">
                <a:latin typeface="宋体" panose="02010600030101010101" pitchFamily="2" charset="-122"/>
                <a:ea typeface="宋体" panose="02010600030101010101" pitchFamily="2" charset="-122"/>
              </a:rPr>
              <a:t>：计算机内部进行执行时间和实际占用空间的统计。</a:t>
            </a:r>
            <a:endParaRPr lang="en-US" altLang="zh-CN" sz="2400" b="1" dirty="0">
              <a:latin typeface="宋体" panose="02010600030101010101" pitchFamily="2" charset="-122"/>
              <a:ea typeface="宋体" panose="02010600030101010101" pitchFamily="2" charset="-122"/>
            </a:endParaRPr>
          </a:p>
          <a:p>
            <a:pPr marL="0" indent="0">
              <a:lnSpc>
                <a:spcPct val="110000"/>
              </a:lnSpc>
              <a:buNone/>
            </a:pPr>
            <a:r>
              <a:rPr lang="zh-CN" altLang="en-US" sz="2400" b="1" dirty="0" smtClean="0">
                <a:latin typeface="宋体" panose="02010600030101010101" pitchFamily="2" charset="-122"/>
                <a:ea typeface="宋体" panose="02010600030101010101" pitchFamily="2" charset="-122"/>
              </a:rPr>
              <a:t>问题：必须先运行依据算法编制的程序；依赖软硬件环境，容易掩盖算法本身的优劣；没有实际价值。</a:t>
            </a:r>
          </a:p>
          <a:p>
            <a:endParaRPr lang="zh-CN" altLang="en-US" dirty="0"/>
          </a:p>
        </p:txBody>
      </p:sp>
    </p:spTree>
    <p:extLst>
      <p:ext uri="{BB962C8B-B14F-4D97-AF65-F5344CB8AC3E}">
        <p14:creationId xmlns:p14="http://schemas.microsoft.com/office/powerpoint/2010/main" val="3665978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3" name="内容占位符 2"/>
          <p:cNvSpPr>
            <a:spLocks noGrp="1"/>
          </p:cNvSpPr>
          <p:nvPr>
            <p:ph idx="1"/>
          </p:nvPr>
        </p:nvSpPr>
        <p:spPr/>
        <p:txBody>
          <a:bodyPr>
            <a:noAutofit/>
          </a:bodyPr>
          <a:lstStyle/>
          <a:p>
            <a:pPr marL="0" indent="0">
              <a:lnSpc>
                <a:spcPct val="110000"/>
              </a:lnSpc>
              <a:buNone/>
            </a:pPr>
            <a:r>
              <a:rPr lang="zh-CN" altLang="en-US" sz="2400" b="1" dirty="0">
                <a:solidFill>
                  <a:srgbClr val="FFFF00"/>
                </a:solidFill>
                <a:latin typeface="宋体" panose="02010600030101010101" pitchFamily="2" charset="-122"/>
                <a:ea typeface="宋体" panose="02010600030101010101" pitchFamily="2" charset="-122"/>
              </a:rPr>
              <a:t>事前分析</a:t>
            </a:r>
            <a:r>
              <a:rPr lang="zh-CN" altLang="en-US" sz="2400" b="1" dirty="0">
                <a:latin typeface="宋体" panose="02010600030101010101" pitchFamily="2" charset="-122"/>
                <a:ea typeface="宋体" panose="02010600030101010101" pitchFamily="2" charset="-122"/>
              </a:rPr>
              <a:t>：求出该算法的一个时间界限</a:t>
            </a:r>
            <a:r>
              <a:rPr lang="zh-CN" altLang="en-US" sz="2400" b="1" dirty="0" smtClean="0">
                <a:latin typeface="宋体" panose="02010600030101010101" pitchFamily="2" charset="-122"/>
                <a:ea typeface="宋体" panose="02010600030101010101" pitchFamily="2" charset="-122"/>
              </a:rPr>
              <a:t>函数，衡量一</a:t>
            </a:r>
            <a:r>
              <a:rPr lang="zh-CN" altLang="en-US" sz="2400" b="1" dirty="0">
                <a:latin typeface="宋体" panose="02010600030101010101" pitchFamily="2" charset="-122"/>
                <a:ea typeface="宋体" panose="02010600030101010101" pitchFamily="2" charset="-122"/>
              </a:rPr>
              <a:t>个特定算法“运行工作量”的大小，只依赖于</a:t>
            </a:r>
            <a:r>
              <a:rPr lang="zh-CN" altLang="en-US" sz="2400" b="1" dirty="0">
                <a:solidFill>
                  <a:srgbClr val="FFFF00"/>
                </a:solidFill>
                <a:latin typeface="宋体" panose="02010600030101010101" pitchFamily="2" charset="-122"/>
                <a:ea typeface="宋体" panose="02010600030101010101" pitchFamily="2" charset="-122"/>
              </a:rPr>
              <a:t>问题的规模</a:t>
            </a:r>
            <a:r>
              <a:rPr lang="zh-CN" altLang="en-US" sz="2400" b="1" dirty="0">
                <a:latin typeface="宋体" panose="02010600030101010101" pitchFamily="2" charset="-122"/>
                <a:ea typeface="宋体" panose="02010600030101010101" pitchFamily="2" charset="-122"/>
              </a:rPr>
              <a:t>（通常用</a:t>
            </a:r>
            <a:r>
              <a:rPr lang="en-US" altLang="zh-CN" sz="2400" b="1" dirty="0">
                <a:latin typeface="宋体" panose="02010600030101010101" pitchFamily="2" charset="-122"/>
                <a:ea typeface="宋体" panose="02010600030101010101" pitchFamily="2" charset="-122"/>
              </a:rPr>
              <a:t>n</a:t>
            </a:r>
            <a:r>
              <a:rPr lang="zh-CN" altLang="en-US" sz="2400" b="1" dirty="0">
                <a:latin typeface="宋体" panose="02010600030101010101" pitchFamily="2" charset="-122"/>
                <a:ea typeface="宋体" panose="02010600030101010101" pitchFamily="2" charset="-122"/>
              </a:rPr>
              <a:t>表示），或者说，它是问题规模的函数。</a:t>
            </a:r>
            <a:endParaRPr lang="en-US" altLang="zh-CN" sz="2400" b="1" dirty="0">
              <a:latin typeface="宋体" panose="02010600030101010101" pitchFamily="2" charset="-122"/>
              <a:ea typeface="宋体" panose="02010600030101010101" pitchFamily="2" charset="-122"/>
            </a:endParaRPr>
          </a:p>
          <a:p>
            <a:pPr marL="0" indent="0">
              <a:lnSpc>
                <a:spcPct val="110000"/>
              </a:lnSpc>
              <a:buNone/>
            </a:pPr>
            <a:r>
              <a:rPr lang="zh-CN" altLang="en-US" sz="2400" b="1" dirty="0">
                <a:latin typeface="宋体" panose="02010600030101010101" pitchFamily="2" charset="-122"/>
                <a:ea typeface="宋体" panose="02010600030101010101" pitchFamily="2" charset="-122"/>
              </a:rPr>
              <a:t>与此相关的因素有：</a:t>
            </a:r>
          </a:p>
          <a:p>
            <a:pPr marL="533400" lvl="1" indent="0">
              <a:lnSpc>
                <a:spcPct val="110000"/>
              </a:lnSpc>
              <a:buClrTx/>
            </a:pPr>
            <a:r>
              <a:rPr lang="zh-CN" altLang="en-US" sz="2400" b="1" dirty="0">
                <a:latin typeface="宋体" panose="02010600030101010101" pitchFamily="2" charset="-122"/>
                <a:ea typeface="宋体" panose="02010600030101010101" pitchFamily="2" charset="-122"/>
              </a:rPr>
              <a:t>  依据算法选用何种策略；</a:t>
            </a:r>
          </a:p>
          <a:p>
            <a:pPr marL="533400" lvl="1" indent="0">
              <a:lnSpc>
                <a:spcPct val="110000"/>
              </a:lnSpc>
              <a:buClrTx/>
            </a:pPr>
            <a:r>
              <a:rPr lang="zh-CN" altLang="en-US" sz="2400" b="1" dirty="0">
                <a:latin typeface="宋体" panose="02010600030101010101" pitchFamily="2" charset="-122"/>
                <a:ea typeface="宋体" panose="02010600030101010101" pitchFamily="2" charset="-122"/>
              </a:rPr>
              <a:t>  问题的规模；</a:t>
            </a:r>
          </a:p>
          <a:p>
            <a:pPr marL="533400" lvl="1" indent="0">
              <a:lnSpc>
                <a:spcPct val="110000"/>
              </a:lnSpc>
              <a:buClrTx/>
            </a:pPr>
            <a:r>
              <a:rPr lang="zh-CN" altLang="en-US" sz="2400" b="1" dirty="0">
                <a:latin typeface="宋体" panose="02010600030101010101" pitchFamily="2" charset="-122"/>
                <a:ea typeface="宋体" panose="02010600030101010101" pitchFamily="2" charset="-122"/>
              </a:rPr>
              <a:t>  程序设计的语言；</a:t>
            </a:r>
          </a:p>
          <a:p>
            <a:pPr marL="533400" lvl="1" indent="0">
              <a:lnSpc>
                <a:spcPct val="110000"/>
              </a:lnSpc>
              <a:buClrTx/>
            </a:pPr>
            <a:r>
              <a:rPr lang="zh-CN" altLang="en-US" sz="2400" b="1" dirty="0">
                <a:latin typeface="宋体" panose="02010600030101010101" pitchFamily="2" charset="-122"/>
                <a:ea typeface="宋体" panose="02010600030101010101" pitchFamily="2" charset="-122"/>
              </a:rPr>
              <a:t>  编译程序所产生的机器代码的质量；</a:t>
            </a:r>
          </a:p>
          <a:p>
            <a:pPr marL="533400" lvl="1" indent="0">
              <a:lnSpc>
                <a:spcPct val="110000"/>
              </a:lnSpc>
              <a:buClrTx/>
            </a:pPr>
            <a:r>
              <a:rPr lang="zh-CN" altLang="en-US" sz="2400" b="1" dirty="0">
                <a:latin typeface="宋体" panose="02010600030101010101" pitchFamily="2" charset="-122"/>
                <a:ea typeface="宋体" panose="02010600030101010101" pitchFamily="2" charset="-122"/>
              </a:rPr>
              <a:t>  机器执行指令的速度；</a:t>
            </a:r>
          </a:p>
          <a:p>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56140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3" name="内容占位符 2"/>
          <p:cNvSpPr>
            <a:spLocks noGrp="1"/>
          </p:cNvSpPr>
          <p:nvPr>
            <p:ph idx="1"/>
          </p:nvPr>
        </p:nvSpPr>
        <p:spPr/>
        <p:txBody>
          <a:bodyPr>
            <a:normAutofit/>
          </a:bodyPr>
          <a:lstStyle/>
          <a:p>
            <a:pPr marL="0" indent="0">
              <a:lnSpc>
                <a:spcPct val="110000"/>
              </a:lnSpc>
              <a:buNone/>
            </a:pPr>
            <a:r>
              <a:rPr lang="zh-CN" altLang="en-US" sz="2400" b="1" dirty="0" smtClean="0">
                <a:latin typeface="宋体" panose="02010600030101010101" pitchFamily="2" charset="-122"/>
                <a:ea typeface="宋体" panose="02010600030101010101" pitchFamily="2" charset="-122"/>
              </a:rPr>
              <a:t>算法</a:t>
            </a:r>
            <a:r>
              <a:rPr lang="zh-CN" altLang="en-US" sz="2400" b="1" dirty="0">
                <a:latin typeface="宋体" panose="02010600030101010101" pitchFamily="2" charset="-122"/>
                <a:ea typeface="宋体" panose="02010600030101010101" pitchFamily="2" charset="-122"/>
              </a:rPr>
              <a:t>中</a:t>
            </a:r>
            <a:r>
              <a:rPr lang="zh-CN" altLang="en-US" sz="2400" b="1" dirty="0">
                <a:solidFill>
                  <a:srgbClr val="FFFF00"/>
                </a:solidFill>
                <a:latin typeface="宋体" panose="02010600030101010101" pitchFamily="2" charset="-122"/>
                <a:ea typeface="宋体" panose="02010600030101010101" pitchFamily="2" charset="-122"/>
              </a:rPr>
              <a:t>基本操作重复执行的次数</a:t>
            </a:r>
            <a:r>
              <a:rPr lang="zh-CN" altLang="en-US" sz="2400" b="1" dirty="0">
                <a:latin typeface="宋体" panose="02010600030101010101" pitchFamily="2" charset="-122"/>
                <a:ea typeface="宋体" panose="02010600030101010101" pitchFamily="2" charset="-122"/>
              </a:rPr>
              <a:t>是问题规模</a:t>
            </a:r>
            <a:r>
              <a:rPr lang="en-US" altLang="zh-CN" sz="2400" b="1" dirty="0">
                <a:latin typeface="宋体" panose="02010600030101010101" pitchFamily="2" charset="-122"/>
                <a:ea typeface="宋体" panose="02010600030101010101" pitchFamily="2" charset="-122"/>
              </a:rPr>
              <a:t>n</a:t>
            </a:r>
            <a:r>
              <a:rPr lang="zh-CN" altLang="en-US" sz="2400" b="1" dirty="0">
                <a:latin typeface="宋体" panose="02010600030101010101" pitchFamily="2" charset="-122"/>
                <a:ea typeface="宋体" panose="02010600030101010101" pitchFamily="2" charset="-122"/>
              </a:rPr>
              <a:t>的某个函数</a:t>
            </a:r>
            <a:r>
              <a:rPr lang="en-US" altLang="zh-CN" sz="2400" b="1" dirty="0">
                <a:latin typeface="宋体" panose="02010600030101010101" pitchFamily="2" charset="-122"/>
                <a:ea typeface="宋体" panose="02010600030101010101" pitchFamily="2" charset="-122"/>
              </a:rPr>
              <a:t>f(n)</a:t>
            </a:r>
            <a:r>
              <a:rPr lang="zh-CN" altLang="en-US" sz="2400" b="1" dirty="0">
                <a:latin typeface="宋体" panose="02010600030101010101" pitchFamily="2" charset="-122"/>
                <a:ea typeface="宋体" panose="02010600030101010101" pitchFamily="2" charset="-122"/>
              </a:rPr>
              <a:t>，其时间量度记作</a:t>
            </a:r>
            <a:r>
              <a:rPr lang="en-US" altLang="zh-CN" sz="2400" b="1" dirty="0">
                <a:solidFill>
                  <a:srgbClr val="FFFF00"/>
                </a:solidFill>
                <a:latin typeface="宋体" panose="02010600030101010101" pitchFamily="2" charset="-122"/>
                <a:ea typeface="宋体" panose="02010600030101010101" pitchFamily="2" charset="-122"/>
              </a:rPr>
              <a:t>T(n)=O(f(n))</a:t>
            </a:r>
            <a:r>
              <a:rPr lang="zh-CN" altLang="en-US" sz="2400" b="1" dirty="0">
                <a:latin typeface="宋体" panose="02010600030101010101" pitchFamily="2" charset="-122"/>
                <a:ea typeface="宋体" panose="02010600030101010101" pitchFamily="2" charset="-122"/>
              </a:rPr>
              <a:t>，称作算法的</a:t>
            </a:r>
            <a:r>
              <a:rPr lang="zh-CN" altLang="en-US" sz="2400" b="1" dirty="0">
                <a:solidFill>
                  <a:srgbClr val="FFFF00"/>
                </a:solidFill>
                <a:latin typeface="宋体" panose="02010600030101010101" pitchFamily="2" charset="-122"/>
                <a:ea typeface="宋体" panose="02010600030101010101" pitchFamily="2" charset="-122"/>
              </a:rPr>
              <a:t>时间复杂度</a:t>
            </a:r>
            <a:r>
              <a:rPr lang="zh-CN" altLang="en-US" sz="2400" b="1" dirty="0">
                <a:latin typeface="宋体" panose="02010600030101010101" pitchFamily="2" charset="-122"/>
                <a:ea typeface="宋体" panose="02010600030101010101" pitchFamily="2" charset="-122"/>
              </a:rPr>
              <a:t>。</a:t>
            </a:r>
          </a:p>
          <a:p>
            <a:pPr marL="0" indent="0">
              <a:lnSpc>
                <a:spcPct val="110000"/>
              </a:lnSpc>
              <a:buNone/>
            </a:pPr>
            <a:r>
              <a:rPr lang="zh-CN" altLang="en-US" sz="2400" b="1" dirty="0">
                <a:latin typeface="宋体" panose="02010600030101010101" pitchFamily="2" charset="-122"/>
                <a:ea typeface="宋体" panose="02010600030101010101" pitchFamily="2" charset="-122"/>
              </a:rPr>
              <a:t>    一般地，常用</a:t>
            </a:r>
            <a:r>
              <a:rPr lang="zh-CN" altLang="en-US" sz="2400" b="1" dirty="0">
                <a:solidFill>
                  <a:srgbClr val="FFFF00"/>
                </a:solidFill>
                <a:latin typeface="宋体" panose="02010600030101010101" pitchFamily="2" charset="-122"/>
                <a:ea typeface="宋体" panose="02010600030101010101" pitchFamily="2" charset="-122"/>
              </a:rPr>
              <a:t>最深层循环内</a:t>
            </a:r>
            <a:r>
              <a:rPr lang="zh-CN" altLang="en-US" sz="2400" b="1" dirty="0">
                <a:latin typeface="宋体" panose="02010600030101010101" pitchFamily="2" charset="-122"/>
                <a:ea typeface="宋体" panose="02010600030101010101" pitchFamily="2" charset="-122"/>
              </a:rPr>
              <a:t>的语句中的原操作的执行频度</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重复执行的次数</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来表示。 </a:t>
            </a:r>
          </a:p>
          <a:p>
            <a:pPr marL="0" indent="0">
              <a:lnSpc>
                <a:spcPct val="110000"/>
              </a:lnSpc>
              <a:buNone/>
            </a:pPr>
            <a:r>
              <a:rPr lang="en-US" altLang="zh-CN" sz="2400" b="1" dirty="0">
                <a:latin typeface="宋体" panose="02010600030101010101" pitchFamily="2" charset="-122"/>
                <a:ea typeface="宋体" panose="02010600030101010101" pitchFamily="2" charset="-122"/>
              </a:rPr>
              <a:t>O(1) </a:t>
            </a:r>
            <a:r>
              <a:rPr lang="zh-CN" altLang="en-US" sz="2400" b="1" dirty="0">
                <a:latin typeface="宋体" panose="02010600030101010101" pitchFamily="2" charset="-122"/>
                <a:ea typeface="宋体" panose="02010600030101010101" pitchFamily="2" charset="-122"/>
              </a:rPr>
              <a:t>：常量阶          </a:t>
            </a:r>
            <a:r>
              <a:rPr lang="en-US" altLang="zh-CN" sz="2400" b="1" dirty="0">
                <a:latin typeface="宋体" panose="02010600030101010101" pitchFamily="2" charset="-122"/>
                <a:ea typeface="宋体" panose="02010600030101010101" pitchFamily="2" charset="-122"/>
              </a:rPr>
              <a:t>O (n)</a:t>
            </a:r>
            <a:r>
              <a:rPr lang="zh-CN" altLang="en-US" sz="2400" b="1" dirty="0">
                <a:latin typeface="宋体" panose="02010600030101010101" pitchFamily="2" charset="-122"/>
                <a:ea typeface="宋体" panose="02010600030101010101" pitchFamily="2" charset="-122"/>
              </a:rPr>
              <a:t>：线性阶</a:t>
            </a:r>
          </a:p>
          <a:p>
            <a:pPr marL="0" indent="0">
              <a:lnSpc>
                <a:spcPct val="110000"/>
              </a:lnSpc>
              <a:buNone/>
            </a:pPr>
            <a:r>
              <a:rPr lang="en-US" altLang="zh-CN" sz="2400" b="1" dirty="0">
                <a:latin typeface="宋体" panose="02010600030101010101" pitchFamily="2" charset="-122"/>
                <a:ea typeface="宋体" panose="02010600030101010101" pitchFamily="2" charset="-122"/>
              </a:rPr>
              <a:t>O(</a:t>
            </a:r>
            <a:r>
              <a:rPr lang="en-US" altLang="zh-CN" sz="2400" b="1" dirty="0" err="1">
                <a:latin typeface="宋体" panose="02010600030101010101" pitchFamily="2" charset="-122"/>
                <a:ea typeface="宋体" panose="02010600030101010101" pitchFamily="2" charset="-122"/>
              </a:rPr>
              <a:t>logn</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：对数阶       </a:t>
            </a:r>
            <a:r>
              <a:rPr lang="en-US" altLang="zh-CN" sz="2400" b="1" dirty="0">
                <a:latin typeface="宋体" panose="02010600030101010101" pitchFamily="2" charset="-122"/>
                <a:ea typeface="宋体" panose="02010600030101010101" pitchFamily="2" charset="-122"/>
              </a:rPr>
              <a:t>O(</a:t>
            </a:r>
            <a:r>
              <a:rPr lang="en-US" altLang="zh-CN" sz="2400" b="1" dirty="0" err="1">
                <a:latin typeface="宋体" panose="02010600030101010101" pitchFamily="2" charset="-122"/>
                <a:ea typeface="宋体" panose="02010600030101010101" pitchFamily="2" charset="-122"/>
              </a:rPr>
              <a:t>nlogn</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：线性对数阶</a:t>
            </a:r>
            <a:endParaRPr lang="en-US" altLang="zh-CN" sz="2400" b="1" dirty="0">
              <a:latin typeface="宋体" panose="02010600030101010101" pitchFamily="2" charset="-122"/>
              <a:ea typeface="宋体" panose="02010600030101010101" pitchFamily="2" charset="-122"/>
            </a:endParaRPr>
          </a:p>
          <a:p>
            <a:pPr marL="0" indent="0">
              <a:lnSpc>
                <a:spcPct val="110000"/>
              </a:lnSpc>
              <a:buNone/>
            </a:pPr>
            <a:r>
              <a:rPr lang="en-US" altLang="zh-CN" sz="2400" b="1" dirty="0">
                <a:latin typeface="宋体" panose="02010600030101010101" pitchFamily="2" charset="-122"/>
                <a:ea typeface="宋体" panose="02010600030101010101" pitchFamily="2" charset="-122"/>
              </a:rPr>
              <a:t>O (</a:t>
            </a:r>
            <a:r>
              <a:rPr lang="en-US" altLang="zh-CN" sz="2400" b="1" dirty="0" err="1">
                <a:latin typeface="宋体" panose="02010600030101010101" pitchFamily="2" charset="-122"/>
                <a:ea typeface="宋体" panose="02010600030101010101" pitchFamily="2" charset="-122"/>
              </a:rPr>
              <a:t>n</a:t>
            </a:r>
            <a:r>
              <a:rPr lang="en-US" altLang="zh-CN" sz="2400" b="1" baseline="30000" dirty="0" err="1">
                <a:latin typeface="宋体" panose="02010600030101010101" pitchFamily="2" charset="-122"/>
                <a:ea typeface="宋体" panose="02010600030101010101" pitchFamily="2" charset="-122"/>
              </a:rPr>
              <a:t>k</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k≥2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次方阶</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79188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3" name="内容占位符 2"/>
          <p:cNvSpPr>
            <a:spLocks noGrp="1"/>
          </p:cNvSpPr>
          <p:nvPr>
            <p:ph idx="1"/>
          </p:nvPr>
        </p:nvSpPr>
        <p:spPr>
          <a:xfrm>
            <a:off x="685346" y="1732450"/>
            <a:ext cx="7765322" cy="4534786"/>
          </a:xfrm>
        </p:spPr>
        <p:txBody>
          <a:bodyPr>
            <a:normAutofit lnSpcReduction="10000"/>
          </a:bodyPr>
          <a:lstStyle/>
          <a:p>
            <a:r>
              <a:rPr lang="zh-CN" altLang="en-US" sz="2200" b="1" dirty="0" smtClean="0">
                <a:latin typeface="宋体" panose="02010600030101010101" pitchFamily="2" charset="-122"/>
                <a:ea typeface="宋体" panose="02010600030101010101" pitchFamily="2" charset="-122"/>
              </a:rPr>
              <a:t>例一：</a:t>
            </a:r>
            <a:endParaRPr lang="en-US" altLang="zh-CN" sz="2200" b="1" dirty="0" smtClean="0">
              <a:latin typeface="宋体" panose="02010600030101010101" pitchFamily="2" charset="-122"/>
              <a:ea typeface="宋体" panose="02010600030101010101" pitchFamily="2" charset="-122"/>
            </a:endParaRPr>
          </a:p>
          <a:p>
            <a:pPr marL="450000" lvl="1" indent="0">
              <a:buNone/>
            </a:pPr>
            <a:r>
              <a:rPr lang="en-US" altLang="zh-CN" sz="2200" b="1" dirty="0" smtClean="0"/>
              <a:t>{</a:t>
            </a:r>
          </a:p>
          <a:p>
            <a:pPr marL="450000" lvl="1" indent="0">
              <a:buNone/>
            </a:pPr>
            <a:r>
              <a:rPr lang="en-US" altLang="zh-CN" sz="2200" b="1" dirty="0"/>
              <a:t>	</a:t>
            </a:r>
            <a:r>
              <a:rPr lang="en-US" altLang="zh-CN" sz="2200" b="1" dirty="0" smtClean="0"/>
              <a:t>	++x;</a:t>
            </a:r>
          </a:p>
          <a:p>
            <a:pPr marL="450000" lvl="1" indent="0">
              <a:buNone/>
            </a:pPr>
            <a:r>
              <a:rPr lang="en-US" altLang="zh-CN" sz="2200" b="1" dirty="0"/>
              <a:t>	</a:t>
            </a:r>
            <a:r>
              <a:rPr lang="en-US" altLang="zh-CN" sz="2200" b="1" dirty="0" smtClean="0"/>
              <a:t>	s = 0;</a:t>
            </a:r>
          </a:p>
          <a:p>
            <a:pPr marL="450000" lvl="1" indent="0">
              <a:buNone/>
            </a:pPr>
            <a:r>
              <a:rPr lang="en-US" altLang="zh-CN" sz="2200" b="1" dirty="0" smtClean="0"/>
              <a:t>}</a:t>
            </a:r>
            <a:endParaRPr lang="en-US" altLang="zh-CN" sz="2200" b="1" dirty="0"/>
          </a:p>
          <a:p>
            <a:pPr marL="450000" lvl="1" indent="0">
              <a:lnSpc>
                <a:spcPct val="145000"/>
              </a:lnSpc>
              <a:buNone/>
            </a:pPr>
            <a:r>
              <a:rPr lang="en-US" altLang="zh-CN" sz="22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将</a:t>
            </a: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自增看成是基本操作，则语句频度为１，即时间复杂度为Ｏ</a:t>
            </a:r>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。如果将</a:t>
            </a:r>
            <a:r>
              <a:rPr lang="en-US" altLang="zh-CN" sz="2400" b="1" dirty="0">
                <a:latin typeface="宋体" panose="02010600030101010101" pitchFamily="2" charset="-122"/>
                <a:ea typeface="宋体" panose="02010600030101010101" pitchFamily="2" charset="-122"/>
              </a:rPr>
              <a:t>s=0</a:t>
            </a:r>
            <a:r>
              <a:rPr lang="zh-CN" altLang="en-US" sz="2400" b="1" dirty="0">
                <a:latin typeface="宋体" panose="02010600030101010101" pitchFamily="2" charset="-122"/>
                <a:ea typeface="宋体" panose="02010600030101010101" pitchFamily="2" charset="-122"/>
              </a:rPr>
              <a:t>也看成是基本操作，则语句频度为２，其时间复杂度仍为Ｏ</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，即常量阶</a:t>
            </a:r>
            <a:r>
              <a:rPr lang="zh-CN" altLang="en-US" sz="2400" b="1" dirty="0" smtClean="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945725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4" name="内容占位符 2"/>
          <p:cNvSpPr>
            <a:spLocks noGrp="1"/>
          </p:cNvSpPr>
          <p:nvPr>
            <p:ph idx="1"/>
          </p:nvPr>
        </p:nvSpPr>
        <p:spPr/>
        <p:txBody>
          <a:bodyPr>
            <a:normAutofit/>
          </a:bodyPr>
          <a:lstStyle/>
          <a:p>
            <a:r>
              <a:rPr lang="zh-CN" altLang="en-US" sz="2200" b="1" dirty="0" smtClean="0">
                <a:latin typeface="宋体" panose="02010600030101010101" pitchFamily="2" charset="-122"/>
                <a:ea typeface="宋体" panose="02010600030101010101" pitchFamily="2" charset="-122"/>
              </a:rPr>
              <a:t>例</a:t>
            </a:r>
            <a:r>
              <a:rPr lang="zh-CN" altLang="en-US" sz="2200" b="1" dirty="0">
                <a:latin typeface="宋体" panose="02010600030101010101" pitchFamily="2" charset="-122"/>
                <a:ea typeface="宋体" panose="02010600030101010101" pitchFamily="2" charset="-122"/>
              </a:rPr>
              <a:t>二</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0000" lvl="1" indent="0">
              <a:buNone/>
            </a:pPr>
            <a:r>
              <a:rPr lang="en-US" altLang="zh-CN" sz="2200" b="1" dirty="0" smtClean="0"/>
              <a:t>for ( </a:t>
            </a:r>
            <a:r>
              <a:rPr lang="en-US" altLang="zh-CN" sz="2200" b="1" dirty="0" err="1" smtClean="0"/>
              <a:t>i</a:t>
            </a:r>
            <a:r>
              <a:rPr lang="en-US" altLang="zh-CN" sz="2200" b="1" dirty="0" smtClean="0"/>
              <a:t> = 0; </a:t>
            </a:r>
            <a:r>
              <a:rPr lang="en-US" altLang="zh-CN" sz="2200" b="1" dirty="0" err="1" smtClean="0"/>
              <a:t>i</a:t>
            </a:r>
            <a:r>
              <a:rPr lang="en-US" altLang="zh-CN" sz="2200" b="1" dirty="0" smtClean="0"/>
              <a:t> &lt; n – 1; ++</a:t>
            </a:r>
            <a:r>
              <a:rPr lang="en-US" altLang="zh-CN" sz="2200" b="1" dirty="0" err="1" smtClean="0"/>
              <a:t>i</a:t>
            </a:r>
            <a:r>
              <a:rPr lang="en-US" altLang="zh-CN" sz="2200" b="1" dirty="0" smtClean="0"/>
              <a:t> )</a:t>
            </a:r>
          </a:p>
          <a:p>
            <a:pPr marL="450000" lvl="1" indent="0">
              <a:buNone/>
            </a:pPr>
            <a:r>
              <a:rPr lang="en-US" altLang="zh-CN" sz="2200" b="1" dirty="0" smtClean="0"/>
              <a:t>{</a:t>
            </a:r>
          </a:p>
          <a:p>
            <a:pPr marL="450000" lvl="1" indent="0">
              <a:buNone/>
            </a:pPr>
            <a:r>
              <a:rPr lang="en-US" altLang="zh-CN" sz="2200" b="1" dirty="0"/>
              <a:t>	</a:t>
            </a:r>
            <a:r>
              <a:rPr lang="en-US" altLang="zh-CN" sz="2200" b="1" dirty="0" smtClean="0"/>
              <a:t>	++x;</a:t>
            </a:r>
          </a:p>
          <a:p>
            <a:pPr marL="450000" lvl="1" indent="0">
              <a:buNone/>
            </a:pPr>
            <a:r>
              <a:rPr lang="en-US" altLang="zh-CN" sz="2200" b="1" dirty="0"/>
              <a:t>	</a:t>
            </a:r>
            <a:r>
              <a:rPr lang="en-US" altLang="zh-CN" sz="2200" b="1" dirty="0" smtClean="0"/>
              <a:t>	s += x;</a:t>
            </a:r>
          </a:p>
          <a:p>
            <a:pPr marL="450000" lvl="1" indent="0">
              <a:buNone/>
            </a:pPr>
            <a:r>
              <a:rPr lang="en-US" altLang="zh-CN" sz="2200" b="1" dirty="0" smtClean="0"/>
              <a:t>}</a:t>
            </a:r>
            <a:endParaRPr lang="en-US" altLang="zh-CN" sz="2200" b="1" dirty="0"/>
          </a:p>
          <a:p>
            <a:pPr marL="0" indent="0">
              <a:buNone/>
            </a:pPr>
            <a:r>
              <a:rPr lang="en-US" altLang="zh-CN" sz="22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语句</a:t>
            </a:r>
            <a:r>
              <a:rPr lang="zh-CN" altLang="en-US" sz="2400" b="1" dirty="0">
                <a:latin typeface="宋体" panose="02010600030101010101" pitchFamily="2" charset="-122"/>
                <a:ea typeface="宋体" panose="02010600030101010101" pitchFamily="2" charset="-122"/>
              </a:rPr>
              <a:t>频度为：</a:t>
            </a:r>
            <a:r>
              <a:rPr lang="en-US" altLang="zh-CN" sz="2400" b="1" dirty="0">
                <a:latin typeface="宋体" panose="02010600030101010101" pitchFamily="2" charset="-122"/>
                <a:ea typeface="宋体" panose="02010600030101010101" pitchFamily="2" charset="-122"/>
              </a:rPr>
              <a:t>2n</a:t>
            </a:r>
            <a:r>
              <a:rPr lang="zh-CN" altLang="en-US" sz="2400" b="1" dirty="0">
                <a:latin typeface="宋体" panose="02010600030101010101" pitchFamily="2" charset="-122"/>
                <a:ea typeface="宋体" panose="02010600030101010101" pitchFamily="2" charset="-122"/>
              </a:rPr>
              <a:t>，其时间复杂度为：</a:t>
            </a:r>
            <a:r>
              <a:rPr lang="en-US" altLang="zh-CN" sz="2400" b="1" dirty="0">
                <a:latin typeface="宋体" panose="02010600030101010101" pitchFamily="2" charset="-122"/>
                <a:ea typeface="宋体" panose="02010600030101010101" pitchFamily="2" charset="-122"/>
              </a:rPr>
              <a:t>O(n) </a:t>
            </a:r>
            <a:r>
              <a:rPr lang="zh-CN" altLang="en-US" sz="2400" b="1" dirty="0">
                <a:latin typeface="宋体" panose="02010600030101010101" pitchFamily="2" charset="-122"/>
                <a:ea typeface="宋体" panose="02010600030101010101" pitchFamily="2" charset="-122"/>
              </a:rPr>
              <a:t>，即为线性阶。</a:t>
            </a:r>
          </a:p>
        </p:txBody>
      </p:sp>
    </p:spTree>
    <p:extLst>
      <p:ext uri="{BB962C8B-B14F-4D97-AF65-F5344CB8AC3E}">
        <p14:creationId xmlns:p14="http://schemas.microsoft.com/office/powerpoint/2010/main" val="2389473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4" name="内容占位符 2"/>
          <p:cNvSpPr>
            <a:spLocks noGrp="1"/>
          </p:cNvSpPr>
          <p:nvPr>
            <p:ph idx="1"/>
          </p:nvPr>
        </p:nvSpPr>
        <p:spPr/>
        <p:txBody>
          <a:bodyPr>
            <a:normAutofit fontScale="92500" lnSpcReduction="10000"/>
          </a:bodyPr>
          <a:lstStyle/>
          <a:p>
            <a:r>
              <a:rPr lang="zh-CN" altLang="en-US" sz="2200" b="1" dirty="0" smtClean="0">
                <a:latin typeface="宋体" panose="02010600030101010101" pitchFamily="2" charset="-122"/>
                <a:ea typeface="宋体" panose="02010600030101010101" pitchFamily="2" charset="-122"/>
              </a:rPr>
              <a:t>例</a:t>
            </a:r>
            <a:r>
              <a:rPr lang="zh-CN" altLang="en-US" sz="2200" b="1" dirty="0">
                <a:latin typeface="宋体" panose="02010600030101010101" pitchFamily="2" charset="-122"/>
                <a:ea typeface="宋体" panose="02010600030101010101" pitchFamily="2" charset="-122"/>
              </a:rPr>
              <a:t>三</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0000" lvl="1" indent="0">
              <a:buNone/>
            </a:pPr>
            <a:r>
              <a:rPr lang="en-US" altLang="zh-CN" sz="2200" b="1" dirty="0" smtClean="0"/>
              <a:t>for ( </a:t>
            </a:r>
            <a:r>
              <a:rPr lang="en-US" altLang="zh-CN" sz="2200" b="1" dirty="0" err="1" smtClean="0"/>
              <a:t>i</a:t>
            </a:r>
            <a:r>
              <a:rPr lang="en-US" altLang="zh-CN" sz="2200" b="1" dirty="0" smtClean="0"/>
              <a:t> = 0; </a:t>
            </a:r>
            <a:r>
              <a:rPr lang="en-US" altLang="zh-CN" sz="2200" b="1" dirty="0" err="1" smtClean="0"/>
              <a:t>i</a:t>
            </a:r>
            <a:r>
              <a:rPr lang="en-US" altLang="zh-CN" sz="2200" b="1" dirty="0" smtClean="0"/>
              <a:t> &lt; n – 1; ++</a:t>
            </a:r>
            <a:r>
              <a:rPr lang="en-US" altLang="zh-CN" sz="2200" b="1" dirty="0" err="1" smtClean="0"/>
              <a:t>i</a:t>
            </a:r>
            <a:r>
              <a:rPr lang="en-US" altLang="zh-CN" sz="2200" b="1" dirty="0" smtClean="0"/>
              <a:t> )</a:t>
            </a:r>
          </a:p>
          <a:p>
            <a:pPr marL="450000" lvl="1" indent="0">
              <a:buNone/>
            </a:pPr>
            <a:r>
              <a:rPr lang="en-US" altLang="zh-CN" sz="2200" b="1" dirty="0"/>
              <a:t>{</a:t>
            </a:r>
            <a:endParaRPr lang="en-US" altLang="zh-CN" sz="2200" b="1" dirty="0" smtClean="0"/>
          </a:p>
          <a:p>
            <a:pPr marL="450000" lvl="1" indent="0">
              <a:buNone/>
            </a:pPr>
            <a:r>
              <a:rPr lang="en-US" altLang="zh-CN" sz="2200" b="1" dirty="0"/>
              <a:t>	</a:t>
            </a:r>
            <a:r>
              <a:rPr lang="en-US" altLang="zh-CN" sz="2200" b="1" dirty="0" smtClean="0"/>
              <a:t>	for( j = 0; j &lt; n – 1; ++j )</a:t>
            </a:r>
          </a:p>
          <a:p>
            <a:pPr marL="756000" lvl="2" indent="0">
              <a:buNone/>
            </a:pPr>
            <a:r>
              <a:rPr lang="en-US" altLang="zh-CN" sz="2000" b="1" dirty="0" smtClean="0"/>
              <a:t>	{</a:t>
            </a:r>
          </a:p>
          <a:p>
            <a:pPr marL="756000" lvl="2" indent="0">
              <a:buNone/>
            </a:pPr>
            <a:r>
              <a:rPr lang="en-US" altLang="zh-CN" sz="2000" b="1" dirty="0"/>
              <a:t>	</a:t>
            </a:r>
            <a:r>
              <a:rPr lang="en-US" altLang="zh-CN" sz="2000" b="1" dirty="0" smtClean="0"/>
              <a:t>	++x;</a:t>
            </a:r>
          </a:p>
          <a:p>
            <a:pPr marL="756000" lvl="2" indent="0">
              <a:buNone/>
            </a:pPr>
            <a:r>
              <a:rPr lang="en-US" altLang="zh-CN" sz="2000" b="1" dirty="0"/>
              <a:t>	</a:t>
            </a:r>
            <a:r>
              <a:rPr lang="en-US" altLang="zh-CN" sz="2000" b="1" dirty="0" smtClean="0"/>
              <a:t>	s += x;</a:t>
            </a:r>
          </a:p>
          <a:p>
            <a:pPr marL="756000" lvl="2" indent="0">
              <a:buNone/>
            </a:pPr>
            <a:r>
              <a:rPr lang="en-US" altLang="zh-CN" sz="2000" b="1" dirty="0" smtClean="0"/>
              <a:t>	}</a:t>
            </a:r>
          </a:p>
          <a:p>
            <a:pPr marL="450000" lvl="1" indent="0">
              <a:buNone/>
            </a:pPr>
            <a:r>
              <a:rPr lang="en-US" altLang="zh-CN" sz="2200" b="1" dirty="0" smtClean="0"/>
              <a:t>}</a:t>
            </a:r>
            <a:endParaRPr lang="en-US" altLang="zh-CN" sz="2200" b="1" dirty="0"/>
          </a:p>
          <a:p>
            <a:pPr marL="0" indent="0">
              <a:buNone/>
            </a:pPr>
            <a:r>
              <a:rPr lang="en-US" altLang="zh-CN" sz="2200" b="1" dirty="0" smtClean="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5" name="文本框 4"/>
          <p:cNvSpPr txBox="1"/>
          <p:nvPr/>
        </p:nvSpPr>
        <p:spPr>
          <a:xfrm>
            <a:off x="424084" y="5528102"/>
            <a:ext cx="8287846" cy="830997"/>
          </a:xfrm>
          <a:prstGeom prst="rect">
            <a:avLst/>
          </a:prstGeom>
          <a:noFill/>
        </p:spPr>
        <p:txBody>
          <a:bodyPr wrap="none" rtlCol="0">
            <a:spAutoFit/>
          </a:bodyPr>
          <a:lstStyle/>
          <a:p>
            <a:r>
              <a:rPr lang="zh-CN" altLang="en-US" sz="2400" b="1" dirty="0">
                <a:latin typeface="宋体" panose="02010600030101010101" pitchFamily="2" charset="-122"/>
                <a:ea typeface="宋体" panose="02010600030101010101" pitchFamily="2" charset="-122"/>
              </a:rPr>
              <a:t>语句频度为：</a:t>
            </a:r>
            <a:r>
              <a:rPr lang="en-US" altLang="zh-CN" sz="2400" b="1" dirty="0">
                <a:latin typeface="宋体" panose="02010600030101010101" pitchFamily="2" charset="-122"/>
                <a:ea typeface="宋体" panose="02010600030101010101" pitchFamily="2" charset="-122"/>
              </a:rPr>
              <a:t>2n</a:t>
            </a:r>
            <a:r>
              <a:rPr lang="en-US" altLang="zh-CN" sz="2400" b="1" baseline="30000"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，其时间复杂度为：</a:t>
            </a:r>
            <a:r>
              <a:rPr lang="en-US" altLang="zh-CN" sz="2400" b="1" dirty="0">
                <a:latin typeface="宋体" panose="02010600030101010101" pitchFamily="2" charset="-122"/>
                <a:ea typeface="宋体" panose="02010600030101010101" pitchFamily="2" charset="-122"/>
              </a:rPr>
              <a:t>O(n</a:t>
            </a:r>
            <a:r>
              <a:rPr lang="en-US" altLang="zh-CN" sz="2400" b="1" baseline="30000" dirty="0">
                <a:latin typeface="宋体" panose="02010600030101010101" pitchFamily="2" charset="-122"/>
                <a:ea typeface="宋体" panose="02010600030101010101" pitchFamily="2" charset="-122"/>
              </a:rPr>
              <a:t>2</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，即为平方阶。</a:t>
            </a:r>
          </a:p>
          <a:p>
            <a:endParaRPr lang="zh-CN" altLang="en-US" sz="2400" dirty="0"/>
          </a:p>
        </p:txBody>
      </p:sp>
    </p:spTree>
    <p:extLst>
      <p:ext uri="{BB962C8B-B14F-4D97-AF65-F5344CB8AC3E}">
        <p14:creationId xmlns:p14="http://schemas.microsoft.com/office/powerpoint/2010/main" val="184894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9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4" name="内容占位符 2"/>
          <p:cNvSpPr>
            <a:spLocks noGrp="1"/>
          </p:cNvSpPr>
          <p:nvPr>
            <p:ph idx="1"/>
          </p:nvPr>
        </p:nvSpPr>
        <p:spPr>
          <a:xfrm>
            <a:off x="685346" y="1732450"/>
            <a:ext cx="7765322" cy="4534786"/>
          </a:xfrm>
        </p:spPr>
        <p:txBody>
          <a:bodyPr>
            <a:normAutofit fontScale="92500" lnSpcReduction="20000"/>
          </a:bodyPr>
          <a:lstStyle/>
          <a:p>
            <a:r>
              <a:rPr lang="zh-CN" altLang="en-US" sz="2200" b="1" dirty="0" smtClean="0">
                <a:latin typeface="宋体" panose="02010600030101010101" pitchFamily="2" charset="-122"/>
                <a:ea typeface="宋体" panose="02010600030101010101" pitchFamily="2" charset="-122"/>
              </a:rPr>
              <a:t>例</a:t>
            </a:r>
            <a:r>
              <a:rPr lang="zh-CN" altLang="en-US" sz="2200" b="1" dirty="0">
                <a:latin typeface="宋体" panose="02010600030101010101" pitchFamily="2" charset="-122"/>
                <a:ea typeface="宋体" panose="02010600030101010101" pitchFamily="2" charset="-122"/>
              </a:rPr>
              <a:t>四</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0000" lvl="1" indent="0">
              <a:buNone/>
            </a:pPr>
            <a:r>
              <a:rPr lang="en-US" altLang="zh-CN" sz="2200" b="1" dirty="0" smtClean="0"/>
              <a:t>for ( </a:t>
            </a:r>
            <a:r>
              <a:rPr lang="en-US" altLang="zh-CN" sz="2200" b="1" dirty="0" err="1" smtClean="0"/>
              <a:t>i</a:t>
            </a:r>
            <a:r>
              <a:rPr lang="en-US" altLang="zh-CN" sz="2200" b="1" dirty="0" smtClean="0"/>
              <a:t> = 0; </a:t>
            </a:r>
            <a:r>
              <a:rPr lang="en-US" altLang="zh-CN" sz="2200" b="1" dirty="0" err="1" smtClean="0"/>
              <a:t>i</a:t>
            </a:r>
            <a:r>
              <a:rPr lang="en-US" altLang="zh-CN" sz="2200" b="1" dirty="0" smtClean="0"/>
              <a:t> &lt; n – 1; ++</a:t>
            </a:r>
            <a:r>
              <a:rPr lang="en-US" altLang="zh-CN" sz="2200" b="1" dirty="0" err="1" smtClean="0"/>
              <a:t>i</a:t>
            </a:r>
            <a:r>
              <a:rPr lang="en-US" altLang="zh-CN" sz="2200" b="1" dirty="0" smtClean="0"/>
              <a:t> )</a:t>
            </a:r>
          </a:p>
          <a:p>
            <a:pPr marL="450000" lvl="1" indent="0">
              <a:buNone/>
            </a:pPr>
            <a:r>
              <a:rPr lang="en-US" altLang="zh-CN" sz="2200" b="1" dirty="0"/>
              <a:t>{</a:t>
            </a:r>
            <a:endParaRPr lang="en-US" altLang="zh-CN" sz="2200" b="1" dirty="0" smtClean="0"/>
          </a:p>
          <a:p>
            <a:pPr marL="450000" lvl="1" indent="0">
              <a:buNone/>
            </a:pPr>
            <a:r>
              <a:rPr lang="en-US" altLang="zh-CN" sz="2200" b="1" dirty="0"/>
              <a:t>	</a:t>
            </a:r>
            <a:r>
              <a:rPr lang="en-US" altLang="zh-CN" sz="2200" b="1" dirty="0" smtClean="0"/>
              <a:t>	for( j = 0; j &lt; n – 1; ++j )</a:t>
            </a:r>
          </a:p>
          <a:p>
            <a:pPr marL="756000" lvl="2" indent="0">
              <a:buNone/>
            </a:pPr>
            <a:r>
              <a:rPr lang="en-US" altLang="zh-CN" sz="2000" b="1" dirty="0" smtClean="0"/>
              <a:t>	{</a:t>
            </a:r>
          </a:p>
          <a:p>
            <a:pPr marL="756000" lvl="2" indent="0">
              <a:buNone/>
            </a:pPr>
            <a:r>
              <a:rPr lang="en-US" altLang="zh-CN" sz="2000" b="1" dirty="0"/>
              <a:t>	</a:t>
            </a:r>
            <a:r>
              <a:rPr lang="en-US" altLang="zh-CN" sz="2000" b="1" dirty="0" smtClean="0"/>
              <a:t>	for( k = 0; k &lt; n – 1; ++k )</a:t>
            </a:r>
          </a:p>
          <a:p>
            <a:pPr marL="756000" lvl="2" indent="0">
              <a:buNone/>
            </a:pPr>
            <a:r>
              <a:rPr lang="en-US" altLang="zh-CN" sz="2000" b="1" dirty="0" smtClean="0"/>
              <a:t>		{</a:t>
            </a:r>
          </a:p>
          <a:p>
            <a:pPr marL="756000" lvl="2" indent="0">
              <a:buNone/>
            </a:pPr>
            <a:r>
              <a:rPr lang="en-US" altLang="zh-CN" sz="2000" b="1" dirty="0"/>
              <a:t>	</a:t>
            </a:r>
            <a:r>
              <a:rPr lang="en-US" altLang="zh-CN" sz="2000" b="1" dirty="0" smtClean="0"/>
              <a:t>		++x;</a:t>
            </a:r>
          </a:p>
          <a:p>
            <a:pPr marL="756000" lvl="2" indent="0">
              <a:buNone/>
            </a:pPr>
            <a:r>
              <a:rPr lang="en-US" altLang="zh-CN" sz="2000" b="1" dirty="0"/>
              <a:t>	</a:t>
            </a:r>
            <a:r>
              <a:rPr lang="en-US" altLang="zh-CN" sz="2000" b="1" dirty="0" smtClean="0"/>
              <a:t>		s += x;</a:t>
            </a:r>
          </a:p>
          <a:p>
            <a:pPr marL="756000" lvl="2" indent="0">
              <a:buNone/>
            </a:pPr>
            <a:r>
              <a:rPr lang="en-US" altLang="zh-CN" sz="2000" b="1" dirty="0" smtClean="0"/>
              <a:t>		}</a:t>
            </a:r>
          </a:p>
          <a:p>
            <a:pPr marL="756000" lvl="2" indent="0">
              <a:buNone/>
            </a:pPr>
            <a:r>
              <a:rPr lang="en-US" altLang="zh-CN" sz="2000" b="1" dirty="0" smtClean="0"/>
              <a:t>	}</a:t>
            </a:r>
          </a:p>
          <a:p>
            <a:pPr marL="450000" lvl="1" indent="0">
              <a:buNone/>
            </a:pPr>
            <a:r>
              <a:rPr lang="en-US" altLang="zh-CN" sz="2200" b="1" dirty="0" smtClean="0"/>
              <a:t>}</a:t>
            </a:r>
            <a:endParaRPr lang="en-US" altLang="zh-CN" sz="2200" b="1" dirty="0"/>
          </a:p>
        </p:txBody>
      </p:sp>
      <p:sp>
        <p:nvSpPr>
          <p:cNvPr id="5" name="文本框 4"/>
          <p:cNvSpPr txBox="1"/>
          <p:nvPr/>
        </p:nvSpPr>
        <p:spPr>
          <a:xfrm>
            <a:off x="5830998" y="2345933"/>
            <a:ext cx="2188396" cy="3046988"/>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由于是一个三重循环，每个循环从</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到</a:t>
            </a:r>
            <a:r>
              <a:rPr lang="en-US" altLang="zh-CN" sz="2400" b="1" dirty="0">
                <a:latin typeface="宋体" panose="02010600030101010101" pitchFamily="2" charset="-122"/>
                <a:ea typeface="宋体" panose="02010600030101010101" pitchFamily="2" charset="-122"/>
              </a:rPr>
              <a:t>n</a:t>
            </a:r>
            <a:r>
              <a:rPr lang="zh-CN" altLang="en-US" sz="2400" b="1" dirty="0">
                <a:latin typeface="宋体" panose="02010600030101010101" pitchFamily="2" charset="-122"/>
                <a:ea typeface="宋体" panose="02010600030101010101" pitchFamily="2" charset="-122"/>
              </a:rPr>
              <a:t>，则总次数为： </a:t>
            </a:r>
            <a:r>
              <a:rPr lang="en-US" altLang="zh-CN" sz="2400" b="1" dirty="0" err="1">
                <a:latin typeface="宋体" panose="02010600030101010101" pitchFamily="2" charset="-122"/>
                <a:ea typeface="宋体" panose="02010600030101010101" pitchFamily="2" charset="-122"/>
              </a:rPr>
              <a:t>n×n×n</a:t>
            </a:r>
            <a:r>
              <a:rPr lang="en-US" altLang="zh-CN" sz="2400" b="1" dirty="0">
                <a:latin typeface="宋体" panose="02010600030101010101" pitchFamily="2" charset="-122"/>
                <a:ea typeface="宋体" panose="02010600030101010101" pitchFamily="2" charset="-122"/>
              </a:rPr>
              <a:t>=n</a:t>
            </a:r>
            <a:r>
              <a:rPr lang="en-US" altLang="zh-CN" sz="2400" b="1" baseline="16000"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　时间复杂度为</a:t>
            </a:r>
            <a:r>
              <a:rPr lang="en-US" altLang="zh-CN" sz="2400" b="1" dirty="0">
                <a:latin typeface="宋体" panose="02010600030101010101" pitchFamily="2" charset="-122"/>
                <a:ea typeface="宋体" panose="02010600030101010101" pitchFamily="2" charset="-122"/>
              </a:rPr>
              <a:t>T(n)=O(n</a:t>
            </a:r>
            <a:r>
              <a:rPr lang="en-US" altLang="zh-CN" sz="2400" b="1" baseline="16000" dirty="0">
                <a:latin typeface="宋体" panose="02010600030101010101" pitchFamily="2" charset="-122"/>
                <a:ea typeface="宋体" panose="02010600030101010101" pitchFamily="2" charset="-122"/>
              </a:rPr>
              <a:t>3</a:t>
            </a:r>
            <a:r>
              <a:rPr lang="en-US" altLang="zh-CN" sz="2400" b="1" dirty="0">
                <a:latin typeface="宋体" panose="02010600030101010101" pitchFamily="2" charset="-122"/>
                <a:ea typeface="宋体" panose="02010600030101010101" pitchFamily="2" charset="-122"/>
              </a:rPr>
              <a:t>)</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7271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ppt_w</p:attrName>
                                        </p:attrNameLst>
                                      </p:cBhvr>
                                      <p:tavLst>
                                        <p:tav tm="0" fmla="#ppt_w*sin(2.5*pi*$)">
                                          <p:val>
                                            <p:fltVal val="0"/>
                                          </p:val>
                                        </p:tav>
                                        <p:tav tm="100000">
                                          <p:val>
                                            <p:fltVal val="1"/>
                                          </p:val>
                                        </p:tav>
                                      </p:tavLst>
                                    </p:anim>
                                    <p:anim calcmode="lin" valueType="num">
                                      <p:cBhvr>
                                        <p:cTn id="9" dur="75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4" name="内容占位符 2"/>
          <p:cNvSpPr>
            <a:spLocks noGrp="1"/>
          </p:cNvSpPr>
          <p:nvPr>
            <p:ph idx="1"/>
          </p:nvPr>
        </p:nvSpPr>
        <p:spPr>
          <a:xfrm>
            <a:off x="533951" y="1094825"/>
            <a:ext cx="7765322" cy="4031353"/>
          </a:xfrm>
        </p:spPr>
        <p:txBody>
          <a:bodyPr>
            <a:normAutofit lnSpcReduction="10000"/>
          </a:bodyPr>
          <a:lstStyle/>
          <a:p>
            <a:r>
              <a:rPr lang="zh-CN" altLang="en-US" sz="2200" b="1" dirty="0" smtClean="0">
                <a:latin typeface="宋体" panose="02010600030101010101" pitchFamily="2" charset="-122"/>
                <a:ea typeface="宋体" panose="02010600030101010101" pitchFamily="2" charset="-122"/>
              </a:rPr>
              <a:t>例五：</a:t>
            </a:r>
            <a:endParaRPr lang="en-US" altLang="zh-CN" sz="2200" b="1" dirty="0" smtClean="0">
              <a:latin typeface="宋体" panose="02010600030101010101" pitchFamily="2" charset="-122"/>
              <a:ea typeface="宋体" panose="02010600030101010101" pitchFamily="2" charset="-122"/>
            </a:endParaRPr>
          </a:p>
          <a:p>
            <a:pPr marL="450000" lvl="1" indent="0">
              <a:buNone/>
            </a:pPr>
            <a:r>
              <a:rPr lang="en-US" altLang="zh-CN" sz="2200" b="1" dirty="0" smtClean="0"/>
              <a:t>for ( </a:t>
            </a:r>
            <a:r>
              <a:rPr lang="en-US" altLang="zh-CN" sz="2200" b="1" dirty="0" err="1" smtClean="0"/>
              <a:t>i</a:t>
            </a:r>
            <a:r>
              <a:rPr lang="en-US" altLang="zh-CN" sz="2200" b="1" dirty="0" smtClean="0"/>
              <a:t> = 0; </a:t>
            </a:r>
            <a:r>
              <a:rPr lang="en-US" altLang="zh-CN" sz="2200" b="1" dirty="0" err="1" smtClean="0"/>
              <a:t>i</a:t>
            </a:r>
            <a:r>
              <a:rPr lang="en-US" altLang="zh-CN" sz="2200" b="1" dirty="0" smtClean="0"/>
              <a:t> &lt; n – 1; ++</a:t>
            </a:r>
            <a:r>
              <a:rPr lang="en-US" altLang="zh-CN" sz="2200" b="1" dirty="0" err="1" smtClean="0"/>
              <a:t>i</a:t>
            </a:r>
            <a:r>
              <a:rPr lang="en-US" altLang="zh-CN" sz="2200" b="1" dirty="0" smtClean="0"/>
              <a:t> )</a:t>
            </a:r>
          </a:p>
          <a:p>
            <a:pPr marL="450000" lvl="1" indent="0">
              <a:buNone/>
            </a:pPr>
            <a:r>
              <a:rPr lang="en-US" altLang="zh-CN" sz="2200" b="1" dirty="0" smtClean="0"/>
              <a:t>{</a:t>
            </a:r>
          </a:p>
          <a:p>
            <a:pPr marL="450000" lvl="1" indent="0">
              <a:buNone/>
            </a:pPr>
            <a:r>
              <a:rPr lang="en-US" altLang="zh-CN" sz="2200" b="1" dirty="0"/>
              <a:t>	</a:t>
            </a:r>
            <a:r>
              <a:rPr lang="en-US" altLang="zh-CN" sz="2200" b="1" dirty="0" smtClean="0"/>
              <a:t>	for( j = 0; j &lt; </a:t>
            </a:r>
            <a:r>
              <a:rPr lang="en-US" altLang="zh-CN" sz="2200" b="1" dirty="0" err="1" smtClean="0"/>
              <a:t>i</a:t>
            </a:r>
            <a:r>
              <a:rPr lang="en-US" altLang="zh-CN" sz="2200" b="1" dirty="0" smtClean="0"/>
              <a:t>; ++j )</a:t>
            </a:r>
          </a:p>
          <a:p>
            <a:pPr marL="756000" lvl="2" indent="0">
              <a:buNone/>
            </a:pPr>
            <a:r>
              <a:rPr lang="en-US" altLang="zh-CN" sz="2000" b="1" dirty="0" smtClean="0"/>
              <a:t>	{</a:t>
            </a:r>
          </a:p>
          <a:p>
            <a:pPr marL="756000" lvl="2" indent="0">
              <a:buNone/>
            </a:pPr>
            <a:r>
              <a:rPr lang="en-US" altLang="zh-CN" sz="2000" b="1" dirty="0"/>
              <a:t>	</a:t>
            </a:r>
            <a:r>
              <a:rPr lang="en-US" altLang="zh-CN" sz="2000" b="1" dirty="0" smtClean="0"/>
              <a:t>	++x;</a:t>
            </a:r>
          </a:p>
          <a:p>
            <a:pPr marL="756000" lvl="2" indent="0">
              <a:buNone/>
            </a:pPr>
            <a:r>
              <a:rPr lang="en-US" altLang="zh-CN" sz="2000" b="1" dirty="0"/>
              <a:t>	</a:t>
            </a:r>
            <a:r>
              <a:rPr lang="en-US" altLang="zh-CN" sz="2000" b="1" dirty="0" smtClean="0"/>
              <a:t>	s += x;</a:t>
            </a:r>
          </a:p>
          <a:p>
            <a:pPr marL="756000" lvl="2" indent="0">
              <a:buNone/>
            </a:pPr>
            <a:r>
              <a:rPr lang="en-US" altLang="zh-CN" sz="2000" b="1" dirty="0" smtClean="0"/>
              <a:t>	}</a:t>
            </a:r>
          </a:p>
          <a:p>
            <a:pPr marL="450000" lvl="1" indent="0">
              <a:buNone/>
            </a:pPr>
            <a:r>
              <a:rPr lang="en-US" altLang="zh-CN" sz="2200" b="1" dirty="0" smtClean="0"/>
              <a:t>}</a:t>
            </a:r>
          </a:p>
          <a:p>
            <a:pPr marL="450000" lvl="1" indent="0">
              <a:buNone/>
            </a:pPr>
            <a:endParaRPr lang="en-US" altLang="zh-CN" sz="2200" b="1" dirty="0"/>
          </a:p>
        </p:txBody>
      </p:sp>
      <p:sp>
        <p:nvSpPr>
          <p:cNvPr id="3" name="文本框 2"/>
          <p:cNvSpPr txBox="1"/>
          <p:nvPr/>
        </p:nvSpPr>
        <p:spPr>
          <a:xfrm>
            <a:off x="609649" y="5126178"/>
            <a:ext cx="7841020" cy="1852815"/>
          </a:xfrm>
          <a:prstGeom prst="rect">
            <a:avLst/>
          </a:prstGeom>
          <a:noFill/>
        </p:spPr>
        <p:txBody>
          <a:bodyPr wrap="square" rtlCol="0">
            <a:spAutoFit/>
          </a:bodyPr>
          <a:lstStyle/>
          <a:p>
            <a:pPr>
              <a:lnSpc>
                <a:spcPct val="140000"/>
              </a:lnSpc>
            </a:pPr>
            <a:r>
              <a:rPr lang="zh-CN" altLang="en-US" sz="2200" b="1" dirty="0">
                <a:latin typeface="宋体" panose="02010600030101010101" pitchFamily="2" charset="-122"/>
                <a:ea typeface="宋体" panose="02010600030101010101" pitchFamily="2" charset="-122"/>
              </a:rPr>
              <a:t>语句频度为：   </a:t>
            </a:r>
            <a:r>
              <a:rPr lang="en-US" altLang="zh-CN" sz="2200" b="1" dirty="0">
                <a:latin typeface="宋体" panose="02010600030101010101" pitchFamily="2" charset="-122"/>
                <a:ea typeface="宋体" panose="02010600030101010101" pitchFamily="2" charset="-122"/>
              </a:rPr>
              <a:t>1+2+3+…+n-2=(1+n-2) ×(n-2)/2</a:t>
            </a:r>
          </a:p>
          <a:p>
            <a:pPr>
              <a:lnSpc>
                <a:spcPct val="140000"/>
              </a:lnSpc>
            </a:pPr>
            <a:r>
              <a:rPr lang="en-US" altLang="zh-CN" sz="2200" b="1" dirty="0">
                <a:latin typeface="宋体" panose="02010600030101010101" pitchFamily="2" charset="-122"/>
                <a:ea typeface="宋体" panose="02010600030101010101" pitchFamily="2" charset="-122"/>
              </a:rPr>
              <a:t>=(n-1)(n-2)/2 =n</a:t>
            </a:r>
            <a:r>
              <a:rPr lang="en-US" altLang="zh-CN" sz="2200" b="1" baseline="20000" dirty="0">
                <a:latin typeface="宋体" panose="02010600030101010101" pitchFamily="2" charset="-122"/>
                <a:ea typeface="宋体" panose="02010600030101010101" pitchFamily="2" charset="-122"/>
              </a:rPr>
              <a:t>2</a:t>
            </a:r>
            <a:r>
              <a:rPr lang="en-US" altLang="zh-CN" sz="2200" b="1" dirty="0">
                <a:latin typeface="宋体" panose="02010600030101010101" pitchFamily="2" charset="-122"/>
                <a:ea typeface="宋体" panose="02010600030101010101" pitchFamily="2" charset="-122"/>
              </a:rPr>
              <a:t>-3n+2</a:t>
            </a:r>
            <a:r>
              <a:rPr lang="zh-CN" altLang="en-US" sz="2200" b="1" dirty="0">
                <a:latin typeface="宋体" panose="02010600030101010101" pitchFamily="2" charset="-122"/>
                <a:ea typeface="宋体" panose="02010600030101010101" pitchFamily="2" charset="-122"/>
              </a:rPr>
              <a:t>。时间复杂度为</a:t>
            </a:r>
            <a:r>
              <a:rPr lang="en-US" altLang="zh-CN" sz="2200" b="1" dirty="0">
                <a:latin typeface="宋体" panose="02010600030101010101" pitchFamily="2" charset="-122"/>
                <a:ea typeface="宋体" panose="02010600030101010101" pitchFamily="2" charset="-122"/>
              </a:rPr>
              <a:t>O(n</a:t>
            </a:r>
            <a:r>
              <a:rPr lang="en-US" altLang="zh-CN" sz="2200" b="1" baseline="22000" dirty="0">
                <a:latin typeface="宋体" panose="02010600030101010101" pitchFamily="2" charset="-122"/>
                <a:ea typeface="宋体" panose="02010600030101010101" pitchFamily="2" charset="-122"/>
              </a:rPr>
              <a:t>2</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，即此算法的时间复杂度为平方阶。</a:t>
            </a:r>
          </a:p>
          <a:p>
            <a:endParaRPr lang="zh-CN" altLang="en-US" sz="2200" dirty="0"/>
          </a:p>
        </p:txBody>
      </p:sp>
    </p:spTree>
    <p:extLst>
      <p:ext uri="{BB962C8B-B14F-4D97-AF65-F5344CB8AC3E}">
        <p14:creationId xmlns:p14="http://schemas.microsoft.com/office/powerpoint/2010/main" val="226233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3" name="内容占位符 2"/>
          <p:cNvSpPr>
            <a:spLocks noGrp="1"/>
          </p:cNvSpPr>
          <p:nvPr>
            <p:ph idx="1"/>
          </p:nvPr>
        </p:nvSpPr>
        <p:spPr>
          <a:xfrm>
            <a:off x="685346" y="1732450"/>
            <a:ext cx="7765322" cy="4432044"/>
          </a:xfrm>
        </p:spPr>
        <p:txBody>
          <a:bodyPr>
            <a:normAutofit fontScale="70000" lnSpcReduction="20000"/>
          </a:bodyPr>
          <a:lstStyle/>
          <a:p>
            <a:pPr marL="0" indent="0">
              <a:lnSpc>
                <a:spcPct val="145000"/>
              </a:lnSpc>
              <a:buNone/>
            </a:pPr>
            <a:r>
              <a:rPr lang="zh-CN" altLang="en-US" sz="3400" b="1" dirty="0">
                <a:latin typeface="宋体" panose="02010600030101010101" pitchFamily="2" charset="-122"/>
                <a:ea typeface="宋体" panose="02010600030101010101" pitchFamily="2" charset="-122"/>
              </a:rPr>
              <a:t>以下六种计算算法时间的多项式是最常用的。其关系为：</a:t>
            </a:r>
          </a:p>
          <a:p>
            <a:pPr marL="0" indent="0">
              <a:lnSpc>
                <a:spcPct val="145000"/>
              </a:lnSpc>
              <a:buNone/>
            </a:pPr>
            <a:r>
              <a:rPr lang="zh-CN" altLang="en-US" sz="3400" b="1" dirty="0">
                <a:latin typeface="宋体" panose="02010600030101010101" pitchFamily="2" charset="-122"/>
                <a:ea typeface="宋体" panose="02010600030101010101" pitchFamily="2" charset="-122"/>
              </a:rPr>
              <a:t>     </a:t>
            </a:r>
            <a:r>
              <a:rPr lang="en-US" altLang="zh-CN" sz="3400" b="1" dirty="0">
                <a:latin typeface="宋体" panose="02010600030101010101" pitchFamily="2" charset="-122"/>
                <a:ea typeface="宋体" panose="02010600030101010101" pitchFamily="2" charset="-122"/>
              </a:rPr>
              <a:t>O(1)&lt;O(㏒n)&lt;O(n)&lt;O(</a:t>
            </a:r>
            <a:r>
              <a:rPr lang="en-US" altLang="zh-CN" sz="3400" b="1" dirty="0" err="1">
                <a:latin typeface="宋体" panose="02010600030101010101" pitchFamily="2" charset="-122"/>
                <a:ea typeface="宋体" panose="02010600030101010101" pitchFamily="2" charset="-122"/>
              </a:rPr>
              <a:t>n㏒n</a:t>
            </a:r>
            <a:r>
              <a:rPr lang="en-US" altLang="zh-CN" sz="3400" b="1" dirty="0">
                <a:latin typeface="宋体" panose="02010600030101010101" pitchFamily="2" charset="-122"/>
                <a:ea typeface="宋体" panose="02010600030101010101" pitchFamily="2" charset="-122"/>
              </a:rPr>
              <a:t>)&lt;O(n</a:t>
            </a:r>
            <a:r>
              <a:rPr lang="en-US" altLang="zh-CN" sz="3400" b="1" baseline="20000" dirty="0">
                <a:latin typeface="宋体" panose="02010600030101010101" pitchFamily="2" charset="-122"/>
                <a:ea typeface="宋体" panose="02010600030101010101" pitchFamily="2" charset="-122"/>
              </a:rPr>
              <a:t>2</a:t>
            </a:r>
            <a:r>
              <a:rPr lang="en-US" altLang="zh-CN" sz="3400" b="1" dirty="0">
                <a:latin typeface="宋体" panose="02010600030101010101" pitchFamily="2" charset="-122"/>
                <a:ea typeface="宋体" panose="02010600030101010101" pitchFamily="2" charset="-122"/>
              </a:rPr>
              <a:t>)&lt;O(n</a:t>
            </a:r>
            <a:r>
              <a:rPr lang="en-US" altLang="zh-CN" sz="3400" b="1" baseline="22000" dirty="0">
                <a:latin typeface="宋体" panose="02010600030101010101" pitchFamily="2" charset="-122"/>
                <a:ea typeface="宋体" panose="02010600030101010101" pitchFamily="2" charset="-122"/>
              </a:rPr>
              <a:t>3</a:t>
            </a:r>
            <a:r>
              <a:rPr lang="en-US" altLang="zh-CN" sz="3400" b="1" dirty="0">
                <a:latin typeface="宋体" panose="02010600030101010101" pitchFamily="2" charset="-122"/>
                <a:ea typeface="宋体" panose="02010600030101010101" pitchFamily="2" charset="-122"/>
              </a:rPr>
              <a:t>)</a:t>
            </a:r>
          </a:p>
          <a:p>
            <a:pPr marL="533400" lvl="1" indent="0">
              <a:lnSpc>
                <a:spcPct val="145000"/>
              </a:lnSpc>
            </a:pPr>
            <a:r>
              <a:rPr lang="en-US" altLang="zh-CN" sz="3400" b="1" dirty="0">
                <a:latin typeface="宋体" panose="02010600030101010101" pitchFamily="2" charset="-122"/>
                <a:ea typeface="宋体" panose="02010600030101010101" pitchFamily="2" charset="-122"/>
              </a:rPr>
              <a:t>  </a:t>
            </a:r>
            <a:r>
              <a:rPr lang="zh-CN" altLang="en-US" sz="3400" b="1" dirty="0">
                <a:latin typeface="宋体" panose="02010600030101010101" pitchFamily="2" charset="-122"/>
                <a:ea typeface="宋体" panose="02010600030101010101" pitchFamily="2" charset="-122"/>
              </a:rPr>
              <a:t>指数时间的关系为：</a:t>
            </a:r>
          </a:p>
          <a:p>
            <a:pPr marL="0" indent="0">
              <a:lnSpc>
                <a:spcPct val="145000"/>
              </a:lnSpc>
              <a:buNone/>
            </a:pPr>
            <a:r>
              <a:rPr lang="zh-CN" altLang="en-US" sz="3400" b="1" dirty="0">
                <a:latin typeface="宋体" panose="02010600030101010101" pitchFamily="2" charset="-122"/>
                <a:ea typeface="宋体" panose="02010600030101010101" pitchFamily="2" charset="-122"/>
              </a:rPr>
              <a:t>     </a:t>
            </a:r>
            <a:r>
              <a:rPr lang="en-US" altLang="zh-CN" sz="3400" b="1" dirty="0">
                <a:latin typeface="宋体" panose="02010600030101010101" pitchFamily="2" charset="-122"/>
                <a:ea typeface="宋体" panose="02010600030101010101" pitchFamily="2" charset="-122"/>
              </a:rPr>
              <a:t>O(2</a:t>
            </a:r>
            <a:r>
              <a:rPr lang="en-US" altLang="zh-CN" sz="3400" b="1" baseline="36000" dirty="0">
                <a:latin typeface="宋体" panose="02010600030101010101" pitchFamily="2" charset="-122"/>
                <a:ea typeface="宋体" panose="02010600030101010101" pitchFamily="2" charset="-122"/>
              </a:rPr>
              <a:t>n</a:t>
            </a:r>
            <a:r>
              <a:rPr lang="en-US" altLang="zh-CN" sz="3400" b="1" dirty="0">
                <a:latin typeface="宋体" panose="02010600030101010101" pitchFamily="2" charset="-122"/>
                <a:ea typeface="宋体" panose="02010600030101010101" pitchFamily="2" charset="-122"/>
              </a:rPr>
              <a:t>)&lt;O(n!)&lt;O(</a:t>
            </a:r>
            <a:r>
              <a:rPr lang="en-US" altLang="zh-CN" sz="3400" b="1" dirty="0" err="1">
                <a:latin typeface="宋体" panose="02010600030101010101" pitchFamily="2" charset="-122"/>
                <a:ea typeface="宋体" panose="02010600030101010101" pitchFamily="2" charset="-122"/>
              </a:rPr>
              <a:t>n</a:t>
            </a:r>
            <a:r>
              <a:rPr lang="en-US" altLang="zh-CN" sz="3400" b="1" baseline="36000" dirty="0" err="1">
                <a:latin typeface="宋体" panose="02010600030101010101" pitchFamily="2" charset="-122"/>
                <a:ea typeface="宋体" panose="02010600030101010101" pitchFamily="2" charset="-122"/>
              </a:rPr>
              <a:t>n</a:t>
            </a:r>
            <a:r>
              <a:rPr lang="en-US" altLang="zh-CN" sz="3400" b="1" dirty="0">
                <a:latin typeface="宋体" panose="02010600030101010101" pitchFamily="2" charset="-122"/>
                <a:ea typeface="宋体" panose="02010600030101010101" pitchFamily="2" charset="-122"/>
              </a:rPr>
              <a:t>)</a:t>
            </a:r>
          </a:p>
          <a:p>
            <a:pPr marL="0" indent="0">
              <a:lnSpc>
                <a:spcPct val="145000"/>
              </a:lnSpc>
              <a:buNone/>
            </a:pPr>
            <a:r>
              <a:rPr lang="zh-CN" altLang="en-US" sz="3400" b="1" dirty="0">
                <a:latin typeface="宋体" panose="02010600030101010101" pitchFamily="2" charset="-122"/>
                <a:ea typeface="宋体" panose="02010600030101010101" pitchFamily="2" charset="-122"/>
              </a:rPr>
              <a:t>当</a:t>
            </a:r>
            <a:r>
              <a:rPr lang="en-US" altLang="zh-CN" sz="3400" b="1" dirty="0">
                <a:latin typeface="宋体" panose="02010600030101010101" pitchFamily="2" charset="-122"/>
                <a:ea typeface="宋体" panose="02010600030101010101" pitchFamily="2" charset="-122"/>
              </a:rPr>
              <a:t>n</a:t>
            </a:r>
            <a:r>
              <a:rPr lang="zh-CN" altLang="en-US" sz="3400" b="1" dirty="0">
                <a:latin typeface="宋体" panose="02010600030101010101" pitchFamily="2" charset="-122"/>
                <a:ea typeface="宋体" panose="02010600030101010101" pitchFamily="2" charset="-122"/>
              </a:rPr>
              <a:t>取得很大时，</a:t>
            </a:r>
            <a:r>
              <a:rPr lang="zh-CN" altLang="en-US" sz="3400" b="1" dirty="0">
                <a:solidFill>
                  <a:srgbClr val="FFFF00"/>
                </a:solidFill>
                <a:latin typeface="宋体" panose="02010600030101010101" pitchFamily="2" charset="-122"/>
                <a:ea typeface="宋体" panose="02010600030101010101" pitchFamily="2" charset="-122"/>
              </a:rPr>
              <a:t>指数时间算法和多项式时间算法在所需时间上非常悬殊。</a:t>
            </a:r>
            <a:r>
              <a:rPr lang="zh-CN" altLang="en-US" sz="3400" b="1" dirty="0">
                <a:latin typeface="宋体" panose="02010600030101010101" pitchFamily="2" charset="-122"/>
                <a:ea typeface="宋体" panose="02010600030101010101" pitchFamily="2" charset="-122"/>
              </a:rPr>
              <a:t>因此，只要有人能将现有指数时间算法中的任何一个算法化简为多项式时间算法，那就取得了一个伟大的成就</a:t>
            </a:r>
            <a:r>
              <a:rPr lang="zh-CN" altLang="en-US" sz="3400" b="1" dirty="0" smtClean="0">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257452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3" name="内容占位符 2"/>
          <p:cNvSpPr>
            <a:spLocks noGrp="1"/>
          </p:cNvSpPr>
          <p:nvPr>
            <p:ph idx="1"/>
          </p:nvPr>
        </p:nvSpPr>
        <p:spPr>
          <a:xfrm>
            <a:off x="685346" y="1732450"/>
            <a:ext cx="7765322" cy="3651208"/>
          </a:xfrm>
        </p:spPr>
        <p:txBody>
          <a:bodyPr>
            <a:noAutofit/>
          </a:bodyPr>
          <a:lstStyle/>
          <a:p>
            <a:r>
              <a:rPr lang="zh-CN" altLang="en-US" sz="2400" b="1" dirty="0">
                <a:latin typeface="宋体" panose="02010600030101010101" pitchFamily="2" charset="-122"/>
                <a:ea typeface="宋体" panose="02010600030101010101" pitchFamily="2" charset="-122"/>
              </a:rPr>
              <a:t>有的情况下，算法中基本操作重复执行的次数还随问题的输入数据集不同而不同。</a:t>
            </a:r>
          </a:p>
          <a:p>
            <a:pPr marL="0" indent="0">
              <a:buNone/>
            </a:pPr>
            <a:r>
              <a:rPr lang="en-US" altLang="zh-CN" sz="2400" b="1" dirty="0" smtClean="0">
                <a:latin typeface="宋体" panose="02010600030101010101" pitchFamily="2" charset="-122"/>
                <a:ea typeface="宋体" panose="02010600030101010101" pitchFamily="2" charset="-122"/>
              </a:rPr>
              <a:t>	void </a:t>
            </a:r>
            <a:r>
              <a:rPr lang="en-US" altLang="zh-CN" sz="2400" b="1" dirty="0" err="1">
                <a:latin typeface="宋体" panose="02010600030101010101" pitchFamily="2" charset="-122"/>
                <a:ea typeface="宋体" panose="02010600030101010101" pitchFamily="2" charset="-122"/>
              </a:rPr>
              <a:t>func</a:t>
            </a:r>
            <a:r>
              <a:rPr lang="en-US" altLang="zh-CN" sz="2400" b="1" dirty="0">
                <a:latin typeface="宋体" panose="02010600030101010101" pitchFamily="2" charset="-122"/>
                <a:ea typeface="宋体" panose="02010600030101010101" pitchFamily="2" charset="-122"/>
              </a:rPr>
              <a:t>( </a:t>
            </a:r>
            <a:r>
              <a:rPr lang="en-US" altLang="zh-CN" sz="2400" b="1" dirty="0" err="1">
                <a:latin typeface="宋体" panose="02010600030101010101" pitchFamily="2" charset="-122"/>
                <a:ea typeface="宋体" panose="02010600030101010101" pitchFamily="2" charset="-122"/>
              </a:rPr>
              <a:t>int</a:t>
            </a:r>
            <a:r>
              <a:rPr lang="en-US" altLang="zh-CN" sz="2400" b="1" dirty="0">
                <a:latin typeface="宋体" panose="02010600030101010101" pitchFamily="2" charset="-122"/>
                <a:ea typeface="宋体" panose="02010600030101010101" pitchFamily="2" charset="-122"/>
              </a:rPr>
              <a:t> n)</a:t>
            </a:r>
          </a:p>
          <a:p>
            <a:pPr marL="355600" lvl="1" indent="0">
              <a:buNone/>
            </a:pPr>
            <a:r>
              <a:rPr lang="en-US" altLang="zh-CN" sz="2400" b="1" dirty="0" smtClean="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a:p>
            <a:pPr marL="0" indent="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rPr>
              <a:t>        </a:t>
            </a:r>
            <a:r>
              <a:rPr lang="en-US" altLang="zh-CN" sz="2400" b="1" dirty="0" err="1">
                <a:latin typeface="宋体" panose="02010600030101010101" pitchFamily="2" charset="-122"/>
                <a:ea typeface="宋体" panose="02010600030101010101" pitchFamily="2" charset="-122"/>
              </a:rPr>
              <a:t>int</a:t>
            </a:r>
            <a:r>
              <a:rPr lang="en-US" altLang="zh-CN" sz="2400" b="1" dirty="0">
                <a:latin typeface="宋体" panose="02010600030101010101" pitchFamily="2" charset="-122"/>
                <a:ea typeface="宋体" panose="02010600030101010101" pitchFamily="2" charset="-122"/>
              </a:rPr>
              <a:t> </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 = 1;</a:t>
            </a:r>
            <a:endParaRPr lang="zh-CN" altLang="en-US" sz="2400" b="1" dirty="0">
              <a:latin typeface="宋体" panose="02010600030101010101" pitchFamily="2" charset="-122"/>
              <a:ea typeface="宋体" panose="02010600030101010101" pitchFamily="2" charset="-122"/>
            </a:endParaRPr>
          </a:p>
          <a:p>
            <a:pPr marL="0" indent="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rPr>
              <a:t>        while </a:t>
            </a:r>
            <a:r>
              <a:rPr lang="en-US" altLang="zh-CN"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i</a:t>
            </a:r>
            <a:r>
              <a:rPr lang="en-US" altLang="zh-CN" sz="2400" b="1" dirty="0" smtClean="0">
                <a:latin typeface="宋体" panose="02010600030101010101" pitchFamily="2" charset="-122"/>
                <a:ea typeface="宋体" panose="02010600030101010101" pitchFamily="2" charset="-122"/>
              </a:rPr>
              <a:t> &lt;= n ) </a:t>
            </a:r>
            <a:r>
              <a:rPr lang="en-US" altLang="zh-CN" sz="2400" b="1" dirty="0" err="1" smtClean="0">
                <a:latin typeface="宋体" panose="02010600030101010101" pitchFamily="2" charset="-122"/>
                <a:ea typeface="宋体" panose="02010600030101010101" pitchFamily="2" charset="-122"/>
              </a:rPr>
              <a:t>i</a:t>
            </a:r>
            <a:r>
              <a:rPr lang="en-US" altLang="zh-CN" sz="2400" b="1" dirty="0" smtClean="0">
                <a:latin typeface="宋体" panose="02010600030101010101" pitchFamily="2" charset="-122"/>
                <a:ea typeface="宋体" panose="02010600030101010101" pitchFamily="2" charset="-122"/>
              </a:rPr>
              <a:t> *= 2</a:t>
            </a:r>
            <a:r>
              <a:rPr lang="en-US" altLang="zh-CN"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marL="355600" lvl="1" indent="0">
              <a:buNone/>
            </a:pPr>
            <a:r>
              <a:rPr lang="en-US" altLang="zh-CN" sz="2400" b="1" dirty="0" smtClean="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p:sp>
        <p:nvSpPr>
          <p:cNvPr id="4" name="文本框 3"/>
          <p:cNvSpPr txBox="1"/>
          <p:nvPr/>
        </p:nvSpPr>
        <p:spPr>
          <a:xfrm>
            <a:off x="685346" y="5383658"/>
            <a:ext cx="7765322" cy="83099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嵌套的最深层语句是 </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；其频度由条件</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&lt;=n) </a:t>
            </a:r>
            <a:r>
              <a:rPr lang="zh-CN" altLang="en-US" sz="2400" b="1" dirty="0">
                <a:latin typeface="宋体" panose="02010600030101010101" pitchFamily="2" charset="-122"/>
                <a:ea typeface="宋体" panose="02010600030101010101" pitchFamily="2" charset="-122"/>
              </a:rPr>
              <a:t>决定，显然，时间复杂度</a:t>
            </a:r>
            <a:r>
              <a:rPr lang="en-US" altLang="zh-CN" sz="2400" b="1" dirty="0">
                <a:latin typeface="宋体" panose="02010600030101010101" pitchFamily="2" charset="-122"/>
                <a:ea typeface="宋体" panose="02010600030101010101" pitchFamily="2" charset="-122"/>
              </a:rPr>
              <a:t>O(log</a:t>
            </a:r>
            <a:r>
              <a:rPr lang="en-US" altLang="zh-CN" sz="2400" b="1" baseline="-25000" dirty="0">
                <a:latin typeface="宋体" panose="02010600030101010101" pitchFamily="2" charset="-122"/>
                <a:ea typeface="宋体" panose="02010600030101010101" pitchFamily="2" charset="-122"/>
              </a:rPr>
              <a:t>2</a:t>
            </a:r>
            <a:r>
              <a:rPr lang="en-US" altLang="zh-CN" sz="2400" b="1" dirty="0">
                <a:latin typeface="宋体" panose="02010600030101010101" pitchFamily="2" charset="-122"/>
                <a:ea typeface="宋体" panose="02010600030101010101" pitchFamily="2" charset="-122"/>
              </a:rPr>
              <a:t>n)</a:t>
            </a:r>
            <a:r>
              <a:rPr lang="zh-CN" altLang="en-US" sz="2400" b="1"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9038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735" y="201225"/>
            <a:ext cx="7765322" cy="970450"/>
          </a:xfrm>
        </p:spPr>
        <p:txBody>
          <a:bodyPr>
            <a:normAutofit/>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问题的提出</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2216948072"/>
              </p:ext>
            </p:extLst>
          </p:nvPr>
        </p:nvGraphicFramePr>
        <p:xfrm>
          <a:off x="685801" y="1331654"/>
          <a:ext cx="7765256" cy="518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261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算法效率的度量</a:t>
            </a:r>
            <a:endParaRPr lang="zh-CN" altLang="en-US" dirty="0"/>
          </a:p>
        </p:txBody>
      </p:sp>
      <p:sp>
        <p:nvSpPr>
          <p:cNvPr id="3" name="内容占位符 2"/>
          <p:cNvSpPr>
            <a:spLocks noGrp="1"/>
          </p:cNvSpPr>
          <p:nvPr>
            <p:ph idx="1"/>
          </p:nvPr>
        </p:nvSpPr>
        <p:spPr>
          <a:xfrm>
            <a:off x="192193" y="1218738"/>
            <a:ext cx="7765322" cy="4058751"/>
          </a:xfrm>
        </p:spPr>
        <p:txBody>
          <a:bodyPr>
            <a:noAutofit/>
          </a:bodyPr>
          <a:lstStyle/>
          <a:p>
            <a:pPr marL="0" indent="0">
              <a:lnSpc>
                <a:spcPct val="90000"/>
              </a:lnSpc>
              <a:buNone/>
            </a:pPr>
            <a:r>
              <a:rPr lang="en-US" altLang="zh-CN" sz="2200" b="1" dirty="0">
                <a:latin typeface="宋体" panose="02010600030101010101" pitchFamily="2" charset="-122"/>
                <a:ea typeface="宋体" panose="02010600030101010101" pitchFamily="2" charset="-122"/>
              </a:rPr>
              <a:t>void prime( </a:t>
            </a:r>
            <a:r>
              <a:rPr lang="en-US" altLang="zh-CN" sz="2200" b="1" dirty="0" err="1">
                <a:latin typeface="宋体" panose="02010600030101010101" pitchFamily="2" charset="-122"/>
                <a:ea typeface="宋体" panose="02010600030101010101" pitchFamily="2" charset="-122"/>
              </a:rPr>
              <a:t>int</a:t>
            </a:r>
            <a:r>
              <a:rPr lang="en-US" altLang="zh-CN" sz="2200" b="1" dirty="0">
                <a:latin typeface="宋体" panose="02010600030101010101" pitchFamily="2" charset="-122"/>
                <a:ea typeface="宋体" panose="02010600030101010101" pitchFamily="2" charset="-122"/>
              </a:rPr>
              <a:t> n</a:t>
            </a:r>
            <a:r>
              <a:rPr lang="en-US" altLang="zh-CN" sz="2200" b="1" dirty="0" smtClean="0">
                <a:latin typeface="宋体" panose="02010600030101010101" pitchFamily="2" charset="-122"/>
                <a:ea typeface="宋体" panose="02010600030101010101" pitchFamily="2" charset="-122"/>
              </a:rPr>
              <a:t>)</a:t>
            </a:r>
          </a:p>
          <a:p>
            <a:pPr marL="0" indent="0">
              <a:lnSpc>
                <a:spcPct val="90000"/>
              </a:lnSpc>
              <a:buNone/>
            </a:pPr>
            <a:r>
              <a:rPr lang="en-US" altLang="zh-CN" sz="2200" b="1" dirty="0" smtClean="0">
                <a:latin typeface="宋体" panose="02010600030101010101" pitchFamily="2" charset="-122"/>
                <a:ea typeface="宋体" panose="02010600030101010101" pitchFamily="2" charset="-122"/>
              </a:rPr>
              <a:t>{   </a:t>
            </a:r>
          </a:p>
          <a:p>
            <a:pPr marL="355600" lvl="1" indent="0">
              <a:lnSpc>
                <a:spcPct val="90000"/>
              </a:lnSpc>
              <a:buNone/>
            </a:pPr>
            <a:r>
              <a:rPr lang="en-US" altLang="zh-CN" sz="2200" b="1"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int</a:t>
            </a:r>
            <a:r>
              <a:rPr lang="en-US" altLang="zh-CN" sz="2200" b="1" dirty="0" smtClean="0">
                <a:latin typeface="宋体" panose="02010600030101010101" pitchFamily="2" charset="-122"/>
                <a:ea typeface="宋体" panose="02010600030101010101" pitchFamily="2" charset="-122"/>
              </a:rPr>
              <a:t> </a:t>
            </a:r>
            <a:r>
              <a:rPr lang="en-US" altLang="zh-CN" sz="2200" b="1" dirty="0" err="1">
                <a:latin typeface="宋体" panose="02010600030101010101" pitchFamily="2" charset="-122"/>
                <a:ea typeface="宋体" panose="02010600030101010101" pitchFamily="2" charset="-122"/>
              </a:rPr>
              <a:t>i</a:t>
            </a:r>
            <a:r>
              <a:rPr lang="en-US" altLang="zh-CN" sz="2200" b="1" dirty="0">
                <a:latin typeface="宋体" panose="02010600030101010101" pitchFamily="2" charset="-122"/>
                <a:ea typeface="宋体" panose="02010600030101010101" pitchFamily="2" charset="-122"/>
              </a:rPr>
              <a:t>=2 ; </a:t>
            </a:r>
            <a:endParaRPr lang="en-US" altLang="zh-CN" sz="2200" b="1" dirty="0" smtClean="0">
              <a:latin typeface="宋体" panose="02010600030101010101" pitchFamily="2" charset="-122"/>
              <a:ea typeface="宋体" panose="02010600030101010101" pitchFamily="2" charset="-122"/>
            </a:endParaRPr>
          </a:p>
          <a:p>
            <a:pPr marL="355600" lvl="1" indent="0">
              <a:lnSpc>
                <a:spcPct val="90000"/>
              </a:lnSpc>
              <a:buNone/>
            </a:pPr>
            <a:r>
              <a:rPr lang="en-US" altLang="zh-CN" sz="2200" b="1" dirty="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while </a:t>
            </a:r>
            <a:r>
              <a:rPr lang="en-US" altLang="zh-CN" sz="2200" b="1" dirty="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n %  </a:t>
            </a:r>
            <a:r>
              <a:rPr lang="en-US" altLang="zh-CN" sz="2200" b="1" dirty="0" err="1" smtClean="0">
                <a:latin typeface="宋体" panose="02010600030101010101" pitchFamily="2" charset="-122"/>
                <a:ea typeface="宋体" panose="02010600030101010101" pitchFamily="2" charset="-122"/>
              </a:rPr>
              <a:t>i</a:t>
            </a:r>
            <a:r>
              <a:rPr lang="en-US" altLang="zh-CN" sz="2200" b="1" dirty="0" smtClean="0">
                <a:latin typeface="宋体" panose="02010600030101010101" pitchFamily="2" charset="-122"/>
                <a:ea typeface="宋体" panose="02010600030101010101" pitchFamily="2" charset="-122"/>
              </a:rPr>
              <a:t>) != 0 </a:t>
            </a:r>
            <a:r>
              <a:rPr lang="en-US" altLang="zh-CN" sz="2200" b="1" dirty="0">
                <a:latin typeface="宋体" panose="02010600030101010101" pitchFamily="2" charset="-122"/>
                <a:ea typeface="宋体" panose="02010600030101010101" pitchFamily="2" charset="-122"/>
              </a:rPr>
              <a:t>&amp;&amp; </a:t>
            </a:r>
            <a:r>
              <a:rPr lang="en-US" altLang="zh-CN" sz="2200" b="1" dirty="0" err="1">
                <a:latin typeface="宋体" panose="02010600030101010101" pitchFamily="2" charset="-122"/>
                <a:ea typeface="宋体" panose="02010600030101010101" pitchFamily="2" charset="-122"/>
              </a:rPr>
              <a:t>i</a:t>
            </a:r>
            <a:r>
              <a:rPr lang="en-US" altLang="zh-CN" sz="2200" b="1" dirty="0">
                <a:latin typeface="宋体" panose="02010600030101010101" pitchFamily="2" charset="-122"/>
                <a:ea typeface="宋体" panose="02010600030101010101" pitchFamily="2" charset="-122"/>
              </a:rPr>
              <a:t> &lt; </a:t>
            </a:r>
            <a:r>
              <a:rPr lang="en-US" altLang="zh-CN" sz="2200" b="1" dirty="0" err="1">
                <a:latin typeface="宋体" panose="02010600030101010101" pitchFamily="2" charset="-122"/>
                <a:ea typeface="宋体" panose="02010600030101010101" pitchFamily="2" charset="-122"/>
              </a:rPr>
              <a:t>sqrt</a:t>
            </a:r>
            <a:r>
              <a:rPr lang="en-US" altLang="zh-CN" sz="2200" b="1" dirty="0">
                <a:latin typeface="宋体" panose="02010600030101010101" pitchFamily="2" charset="-122"/>
                <a:ea typeface="宋体" panose="02010600030101010101" pitchFamily="2" charset="-122"/>
              </a:rPr>
              <a:t>(n) )   </a:t>
            </a:r>
            <a:r>
              <a:rPr lang="en-US" altLang="zh-CN" sz="2200" b="1" dirty="0" err="1">
                <a:latin typeface="宋体" panose="02010600030101010101" pitchFamily="2" charset="-122"/>
                <a:ea typeface="宋体" panose="02010600030101010101" pitchFamily="2" charset="-122"/>
              </a:rPr>
              <a:t>i</a:t>
            </a:r>
            <a:r>
              <a:rPr lang="en-US" altLang="zh-CN" sz="2200" b="1" dirty="0">
                <a:latin typeface="宋体" panose="02010600030101010101" pitchFamily="2" charset="-122"/>
                <a:ea typeface="宋体" panose="02010600030101010101" pitchFamily="2" charset="-122"/>
              </a:rPr>
              <a:t>++ ;</a:t>
            </a:r>
          </a:p>
          <a:p>
            <a:pPr marL="417900" lvl="1" indent="0">
              <a:lnSpc>
                <a:spcPct val="90000"/>
              </a:lnSpc>
              <a:buNone/>
            </a:pPr>
            <a:r>
              <a:rPr lang="en-US" altLang="zh-CN" sz="2200" b="1" dirty="0">
                <a:latin typeface="宋体" panose="02010600030101010101" pitchFamily="2" charset="-122"/>
                <a:ea typeface="宋体" panose="02010600030101010101" pitchFamily="2" charset="-122"/>
              </a:rPr>
              <a:t>if </a:t>
            </a:r>
            <a:r>
              <a:rPr lang="en-US" altLang="zh-CN" sz="2200" b="1"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i</a:t>
            </a:r>
            <a:r>
              <a:rPr lang="en-US" altLang="zh-CN" sz="2200" b="1" dirty="0" smtClean="0">
                <a:latin typeface="宋体" panose="02010600030101010101" pitchFamily="2" charset="-122"/>
                <a:ea typeface="宋体" panose="02010600030101010101" pitchFamily="2" charset="-122"/>
              </a:rPr>
              <a:t> &gt; </a:t>
            </a:r>
            <a:r>
              <a:rPr lang="en-US" altLang="zh-CN" sz="2200" b="1" dirty="0" err="1" smtClean="0">
                <a:latin typeface="宋体" panose="02010600030101010101" pitchFamily="2" charset="-122"/>
                <a:ea typeface="宋体" panose="02010600030101010101" pitchFamily="2" charset="-122"/>
              </a:rPr>
              <a:t>sqrt</a:t>
            </a:r>
            <a:r>
              <a:rPr lang="en-US" altLang="zh-CN" sz="2200" b="1" dirty="0" smtClean="0">
                <a:latin typeface="宋体" panose="02010600030101010101" pitchFamily="2" charset="-122"/>
                <a:ea typeface="宋体" panose="02010600030101010101" pitchFamily="2" charset="-122"/>
              </a:rPr>
              <a:t>(n</a:t>
            </a:r>
            <a:r>
              <a:rPr lang="en-US" altLang="zh-CN" sz="2200" b="1" dirty="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 )</a:t>
            </a:r>
            <a:endParaRPr lang="en-US" altLang="zh-CN" sz="2200" b="1" dirty="0">
              <a:latin typeface="宋体" panose="02010600030101010101" pitchFamily="2" charset="-122"/>
              <a:ea typeface="宋体" panose="02010600030101010101" pitchFamily="2" charset="-122"/>
            </a:endParaRPr>
          </a:p>
          <a:p>
            <a:pPr marL="719500" lvl="2" indent="0">
              <a:lnSpc>
                <a:spcPct val="90000"/>
              </a:lnSpc>
              <a:buNone/>
            </a:pPr>
            <a:r>
              <a:rPr lang="en-US" altLang="zh-CN" sz="2200" b="1" dirty="0" err="1">
                <a:latin typeface="宋体" panose="02010600030101010101" pitchFamily="2" charset="-122"/>
                <a:ea typeface="宋体" panose="02010600030101010101" pitchFamily="2" charset="-122"/>
              </a:rPr>
              <a:t>printf</a:t>
            </a:r>
            <a:r>
              <a:rPr lang="en-US" altLang="zh-CN" sz="2200" b="1" dirty="0">
                <a:latin typeface="宋体" panose="02010600030101010101" pitchFamily="2" charset="-122"/>
                <a:ea typeface="宋体" panose="02010600030101010101" pitchFamily="2" charset="-122"/>
              </a:rPr>
              <a:t>(“%d </a:t>
            </a:r>
            <a:r>
              <a:rPr lang="zh-CN" altLang="en-US" sz="2200" b="1" dirty="0">
                <a:latin typeface="宋体" panose="02010600030101010101" pitchFamily="2" charset="-122"/>
                <a:ea typeface="宋体" panose="02010600030101010101" pitchFamily="2" charset="-122"/>
              </a:rPr>
              <a:t>是一个素数</a:t>
            </a:r>
            <a:r>
              <a:rPr lang="en-US" altLang="zh-CN" sz="2200" b="1" dirty="0">
                <a:latin typeface="宋体" panose="02010600030101010101" pitchFamily="2" charset="-122"/>
                <a:ea typeface="宋体" panose="02010600030101010101" pitchFamily="2" charset="-122"/>
              </a:rPr>
              <a:t>\n” , n) ;</a:t>
            </a:r>
          </a:p>
          <a:p>
            <a:pPr marL="417900" lvl="1" indent="0">
              <a:lnSpc>
                <a:spcPct val="90000"/>
              </a:lnSpc>
              <a:buNone/>
            </a:pPr>
            <a:r>
              <a:rPr lang="en-US" altLang="zh-CN" sz="2200" b="1" dirty="0">
                <a:latin typeface="宋体" panose="02010600030101010101" pitchFamily="2" charset="-122"/>
                <a:ea typeface="宋体" panose="02010600030101010101" pitchFamily="2" charset="-122"/>
              </a:rPr>
              <a:t>else</a:t>
            </a:r>
          </a:p>
          <a:p>
            <a:pPr marL="719500" lvl="2" indent="0">
              <a:lnSpc>
                <a:spcPct val="90000"/>
              </a:lnSpc>
              <a:buNone/>
            </a:pPr>
            <a:r>
              <a:rPr lang="en-US" altLang="zh-CN" sz="2200" b="1" dirty="0" err="1">
                <a:latin typeface="宋体" panose="02010600030101010101" pitchFamily="2" charset="-122"/>
                <a:ea typeface="宋体" panose="02010600030101010101" pitchFamily="2" charset="-122"/>
              </a:rPr>
              <a:t>printf</a:t>
            </a:r>
            <a:r>
              <a:rPr lang="en-US" altLang="zh-CN" sz="2200" b="1" dirty="0">
                <a:latin typeface="宋体" panose="02010600030101010101" pitchFamily="2" charset="-122"/>
                <a:ea typeface="宋体" panose="02010600030101010101" pitchFamily="2" charset="-122"/>
              </a:rPr>
              <a:t>(“%d </a:t>
            </a:r>
            <a:r>
              <a:rPr lang="zh-CN" altLang="en-US" sz="2200" b="1" dirty="0">
                <a:latin typeface="宋体" panose="02010600030101010101" pitchFamily="2" charset="-122"/>
                <a:ea typeface="宋体" panose="02010600030101010101" pitchFamily="2" charset="-122"/>
              </a:rPr>
              <a:t>不是一个素数</a:t>
            </a:r>
            <a:r>
              <a:rPr lang="en-US" altLang="zh-CN" sz="2200" b="1" dirty="0">
                <a:latin typeface="宋体" panose="02010600030101010101" pitchFamily="2" charset="-122"/>
                <a:ea typeface="宋体" panose="02010600030101010101" pitchFamily="2" charset="-122"/>
              </a:rPr>
              <a:t>\n” , n) ;</a:t>
            </a:r>
          </a:p>
          <a:p>
            <a:pPr marL="0" indent="-21500">
              <a:lnSpc>
                <a:spcPct val="90000"/>
              </a:lnSpc>
              <a:buNone/>
            </a:pPr>
            <a:r>
              <a:rPr lang="en-US" altLang="zh-CN" sz="2200" b="1" dirty="0" smtClean="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p:sp>
        <p:nvSpPr>
          <p:cNvPr id="4" name="矩形 3"/>
          <p:cNvSpPr/>
          <p:nvPr/>
        </p:nvSpPr>
        <p:spPr>
          <a:xfrm>
            <a:off x="166675" y="5051459"/>
            <a:ext cx="8283993" cy="952184"/>
          </a:xfrm>
          <a:prstGeom prst="rect">
            <a:avLst/>
          </a:prstGeom>
        </p:spPr>
        <p:txBody>
          <a:bodyPr wrap="square">
            <a:spAutoFit/>
          </a:bodyPr>
          <a:lstStyle/>
          <a:p>
            <a:pPr>
              <a:lnSpc>
                <a:spcPct val="125000"/>
              </a:lnSpc>
            </a:pPr>
            <a:r>
              <a:rPr lang="zh-CN" altLang="en-US" sz="2400" b="1" dirty="0">
                <a:latin typeface="宋体" panose="02010600030101010101" pitchFamily="2" charset="-122"/>
                <a:ea typeface="宋体" panose="02010600030101010101" pitchFamily="2" charset="-122"/>
              </a:rPr>
              <a:t>嵌套的最深层语句是</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；其频度由条件</a:t>
            </a:r>
            <a:r>
              <a:rPr lang="en-US" altLang="zh-CN" sz="2400" b="1" dirty="0">
                <a:latin typeface="宋体" panose="02010600030101010101" pitchFamily="2" charset="-122"/>
                <a:ea typeface="宋体" panose="02010600030101010101" pitchFamily="2" charset="-122"/>
              </a:rPr>
              <a:t>( (n% </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)!=0 &amp;&amp; </a:t>
            </a:r>
            <a:endParaRPr lang="en-US" altLang="zh-CN" sz="2400" b="1" dirty="0" smtClean="0">
              <a:latin typeface="宋体" panose="02010600030101010101" pitchFamily="2" charset="-122"/>
              <a:ea typeface="宋体" panose="02010600030101010101" pitchFamily="2" charset="-122"/>
            </a:endParaRPr>
          </a:p>
          <a:p>
            <a:pPr>
              <a:lnSpc>
                <a:spcPct val="125000"/>
              </a:lnSpc>
            </a:pPr>
            <a:r>
              <a:rPr lang="en-US" altLang="zh-CN" sz="2400" b="1" dirty="0" err="1" smtClean="0">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&lt; </a:t>
            </a:r>
            <a:r>
              <a:rPr lang="en-US" altLang="zh-CN" sz="2400" b="1" dirty="0" err="1">
                <a:latin typeface="宋体" panose="02010600030101010101" pitchFamily="2" charset="-122"/>
                <a:ea typeface="宋体" panose="02010600030101010101" pitchFamily="2" charset="-122"/>
              </a:rPr>
              <a:t>sqrt</a:t>
            </a:r>
            <a:r>
              <a:rPr lang="en-US" altLang="zh-CN" sz="2400" b="1" dirty="0">
                <a:latin typeface="宋体" panose="02010600030101010101" pitchFamily="2" charset="-122"/>
                <a:ea typeface="宋体" panose="02010600030101010101" pitchFamily="2" charset="-122"/>
              </a:rPr>
              <a:t>(n) ) </a:t>
            </a:r>
            <a:r>
              <a:rPr lang="zh-CN" altLang="en-US" sz="2400" b="1" dirty="0">
                <a:latin typeface="宋体" panose="02010600030101010101" pitchFamily="2" charset="-122"/>
                <a:ea typeface="宋体" panose="02010600030101010101" pitchFamily="2" charset="-122"/>
              </a:rPr>
              <a:t>决定，显然</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&lt; </a:t>
            </a:r>
            <a:r>
              <a:rPr lang="en-US" altLang="zh-CN" sz="2400" b="1" dirty="0" err="1">
                <a:latin typeface="宋体" panose="02010600030101010101" pitchFamily="2" charset="-122"/>
                <a:ea typeface="宋体" panose="02010600030101010101" pitchFamily="2" charset="-122"/>
              </a:rPr>
              <a:t>sqrt</a:t>
            </a:r>
            <a:r>
              <a:rPr lang="en-US" altLang="zh-CN" sz="2400" b="1" dirty="0">
                <a:latin typeface="宋体" panose="02010600030101010101" pitchFamily="2" charset="-122"/>
                <a:ea typeface="宋体" panose="02010600030101010101" pitchFamily="2" charset="-122"/>
              </a:rPr>
              <a:t>(n) </a:t>
            </a:r>
            <a:r>
              <a:rPr lang="zh-CN" altLang="en-US" sz="2400" b="1" dirty="0">
                <a:latin typeface="宋体" panose="02010600030101010101" pitchFamily="2" charset="-122"/>
                <a:ea typeface="宋体" panose="02010600030101010101" pitchFamily="2" charset="-122"/>
              </a:rPr>
              <a:t>，时间复杂度</a:t>
            </a:r>
            <a:r>
              <a:rPr lang="en-US" altLang="zh-CN" sz="2400" b="1" dirty="0">
                <a:latin typeface="宋体" panose="02010600030101010101" pitchFamily="2" charset="-122"/>
                <a:ea typeface="宋体" panose="02010600030101010101" pitchFamily="2" charset="-122"/>
              </a:rPr>
              <a:t>O(n</a:t>
            </a:r>
            <a:r>
              <a:rPr lang="en-US" altLang="zh-CN" sz="2400" b="1" baseline="30000" dirty="0">
                <a:latin typeface="宋体" panose="02010600030101010101" pitchFamily="2" charset="-122"/>
                <a:ea typeface="宋体" panose="02010600030101010101" pitchFamily="2" charset="-122"/>
              </a:rPr>
              <a:t>1/2</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4996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楷体_GB2312" pitchFamily="49" charset="-122"/>
              </a:rPr>
              <a:t>算法的空间分析</a:t>
            </a:r>
            <a:endParaRPr lang="zh-CN" altLang="en-US" dirty="0"/>
          </a:p>
        </p:txBody>
      </p:sp>
      <p:sp>
        <p:nvSpPr>
          <p:cNvPr id="3" name="内容占位符 2"/>
          <p:cNvSpPr>
            <a:spLocks noGrp="1"/>
          </p:cNvSpPr>
          <p:nvPr>
            <p:ph idx="1"/>
          </p:nvPr>
        </p:nvSpPr>
        <p:spPr>
          <a:xfrm>
            <a:off x="685346" y="1732450"/>
            <a:ext cx="7765322" cy="4565608"/>
          </a:xfrm>
        </p:spPr>
        <p:txBody>
          <a:bodyPr>
            <a:normAutofit fontScale="92500"/>
          </a:bodyPr>
          <a:lstStyle/>
          <a:p>
            <a:pPr marL="0" indent="0">
              <a:buNone/>
            </a:pPr>
            <a:r>
              <a:rPr lang="zh-CN" altLang="en-US" sz="2600" b="1" dirty="0">
                <a:solidFill>
                  <a:srgbClr val="FFFF00"/>
                </a:solidFill>
                <a:latin typeface="宋体" panose="02010600030101010101" pitchFamily="2" charset="-122"/>
                <a:ea typeface="宋体" panose="02010600030101010101" pitchFamily="2" charset="-122"/>
              </a:rPr>
              <a:t>空间复杂度</a:t>
            </a:r>
            <a:r>
              <a:rPr lang="en-US" altLang="zh-CN" sz="2600" b="1" dirty="0">
                <a:latin typeface="宋体" panose="02010600030101010101" pitchFamily="2" charset="-122"/>
                <a:ea typeface="宋体" panose="02010600030101010101" pitchFamily="2" charset="-122"/>
              </a:rPr>
              <a:t> </a:t>
            </a:r>
            <a:r>
              <a:rPr lang="zh-CN" altLang="en-US" sz="2600" b="1" dirty="0">
                <a:latin typeface="宋体" panose="02010600030101010101" pitchFamily="2" charset="-122"/>
                <a:ea typeface="宋体" panose="02010600030101010101" pitchFamily="2" charset="-122"/>
              </a:rPr>
              <a:t>：是指算法编写成程序后，在计算机中运行时所需存储空间大小的度量。记作：</a:t>
            </a:r>
            <a:r>
              <a:rPr lang="en-US" altLang="zh-CN" sz="2600" b="1" dirty="0">
                <a:latin typeface="宋体" panose="02010600030101010101" pitchFamily="2" charset="-122"/>
                <a:ea typeface="宋体" panose="02010600030101010101" pitchFamily="2" charset="-122"/>
              </a:rPr>
              <a:t>S(n)=O(f(n)) </a:t>
            </a:r>
            <a:r>
              <a:rPr lang="zh-CN" altLang="en-US" sz="2600" b="1" dirty="0" smtClean="0">
                <a:latin typeface="宋体" panose="02010600030101010101" pitchFamily="2" charset="-122"/>
                <a:ea typeface="宋体" panose="02010600030101010101" pitchFamily="2" charset="-122"/>
              </a:rPr>
              <a:t>其中</a:t>
            </a:r>
            <a:r>
              <a:rPr lang="zh-CN" altLang="en-US" sz="2600" b="1" dirty="0">
                <a:latin typeface="宋体" panose="02010600030101010101" pitchFamily="2" charset="-122"/>
                <a:ea typeface="宋体" panose="02010600030101010101" pitchFamily="2" charset="-122"/>
              </a:rPr>
              <a:t>： </a:t>
            </a:r>
            <a:r>
              <a:rPr lang="en-US" altLang="zh-CN" sz="2600" b="1" dirty="0">
                <a:latin typeface="宋体" panose="02010600030101010101" pitchFamily="2" charset="-122"/>
                <a:ea typeface="宋体" panose="02010600030101010101" pitchFamily="2" charset="-122"/>
              </a:rPr>
              <a:t>n</a:t>
            </a:r>
            <a:r>
              <a:rPr lang="zh-CN" altLang="en-US" sz="2600" b="1" dirty="0">
                <a:latin typeface="宋体" panose="02010600030101010101" pitchFamily="2" charset="-122"/>
                <a:ea typeface="宋体" panose="02010600030101010101" pitchFamily="2" charset="-122"/>
              </a:rPr>
              <a:t>为问题的规模</a:t>
            </a:r>
            <a:r>
              <a:rPr lang="en-US" altLang="zh-CN" sz="2600" b="1" dirty="0">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或大小</a:t>
            </a:r>
            <a:r>
              <a:rPr lang="en-US" altLang="zh-CN" sz="2600" b="1" dirty="0">
                <a:latin typeface="宋体" panose="02010600030101010101" pitchFamily="2" charset="-122"/>
                <a:ea typeface="宋体" panose="02010600030101010101" pitchFamily="2" charset="-122"/>
              </a:rPr>
              <a:t>)</a:t>
            </a:r>
          </a:p>
          <a:p>
            <a:pPr marL="0" indent="0">
              <a:buNone/>
            </a:pPr>
            <a:r>
              <a:rPr lang="zh-CN" altLang="en-US" sz="2800" b="1" dirty="0">
                <a:latin typeface="宋体" panose="02010600030101010101" pitchFamily="2" charset="-122"/>
                <a:ea typeface="宋体" panose="02010600030101010101" pitchFamily="2" charset="-122"/>
              </a:rPr>
              <a:t>该存储空间一般包括三个方面：</a:t>
            </a:r>
          </a:p>
          <a:p>
            <a:pPr marL="533400" lvl="1" indent="0">
              <a:buClr>
                <a:schemeClr val="tx1"/>
              </a:buClr>
            </a:pPr>
            <a:r>
              <a:rPr lang="zh-CN" altLang="en-US" sz="2200" b="1" dirty="0">
                <a:latin typeface="宋体" panose="02010600030101010101" pitchFamily="2" charset="-122"/>
                <a:ea typeface="宋体" panose="02010600030101010101" pitchFamily="2" charset="-122"/>
              </a:rPr>
              <a:t> 指令常数变量所占用的存储空间</a:t>
            </a:r>
            <a:r>
              <a:rPr lang="en-US" altLang="zh-CN" sz="2200" b="1" dirty="0">
                <a:latin typeface="宋体" panose="02010600030101010101" pitchFamily="2" charset="-122"/>
                <a:ea typeface="宋体" panose="02010600030101010101" pitchFamily="2" charset="-122"/>
              </a:rPr>
              <a:t>;</a:t>
            </a:r>
          </a:p>
          <a:p>
            <a:pPr marL="533400" lvl="1" indent="0">
              <a:buClr>
                <a:schemeClr val="tx1"/>
              </a:buClr>
            </a:pP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输入数据所占用的存储空间</a:t>
            </a:r>
            <a:r>
              <a:rPr lang="en-US" altLang="zh-CN" sz="2200" b="1" dirty="0">
                <a:latin typeface="宋体" panose="02010600030101010101" pitchFamily="2" charset="-122"/>
                <a:ea typeface="宋体" panose="02010600030101010101" pitchFamily="2" charset="-122"/>
              </a:rPr>
              <a:t>;</a:t>
            </a:r>
          </a:p>
          <a:p>
            <a:pPr marL="533400" lvl="1" indent="0">
              <a:buClr>
                <a:schemeClr val="tx1"/>
              </a:buClr>
            </a:pP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辅助</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存储</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空间。</a:t>
            </a:r>
          </a:p>
          <a:p>
            <a:pPr marL="0" indent="0">
              <a:buClr>
                <a:schemeClr val="tx1"/>
              </a:buClr>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一般地，算法的</a:t>
            </a:r>
            <a:r>
              <a:rPr lang="zh-CN" altLang="en-US" sz="2800" b="1" dirty="0">
                <a:solidFill>
                  <a:srgbClr val="FFFF00"/>
                </a:solidFill>
                <a:latin typeface="宋体" panose="02010600030101010101" pitchFamily="2" charset="-122"/>
                <a:ea typeface="宋体" panose="02010600030101010101" pitchFamily="2" charset="-122"/>
              </a:rPr>
              <a:t>空间复杂度</a:t>
            </a:r>
            <a:r>
              <a:rPr lang="zh-CN" altLang="en-US" sz="2800" b="1" dirty="0">
                <a:latin typeface="宋体" panose="02010600030101010101" pitchFamily="2" charset="-122"/>
                <a:ea typeface="宋体" panose="02010600030101010101" pitchFamily="2" charset="-122"/>
              </a:rPr>
              <a:t>指的是</a:t>
            </a:r>
            <a:r>
              <a:rPr lang="zh-CN" altLang="en-US" sz="2800" b="1" dirty="0">
                <a:solidFill>
                  <a:srgbClr val="FFFF00"/>
                </a:solidFill>
                <a:latin typeface="宋体" panose="02010600030101010101" pitchFamily="2" charset="-122"/>
                <a:ea typeface="宋体" panose="02010600030101010101" pitchFamily="2" charset="-122"/>
              </a:rPr>
              <a:t>辅助空间</a:t>
            </a:r>
            <a:r>
              <a:rPr lang="zh-CN" altLang="en-US" sz="2800" b="1" dirty="0">
                <a:latin typeface="宋体" panose="02010600030101010101" pitchFamily="2" charset="-122"/>
                <a:ea typeface="宋体" panose="02010600030101010101" pitchFamily="2" charset="-122"/>
              </a:rPr>
              <a:t>。</a:t>
            </a:r>
          </a:p>
          <a:p>
            <a:pPr marL="533400" lvl="1" indent="0">
              <a:buClr>
                <a:schemeClr val="tx1"/>
              </a:buClr>
            </a:pPr>
            <a:r>
              <a:rPr lang="zh-CN" altLang="en-US" sz="2200"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一维数组</a:t>
            </a:r>
            <a:r>
              <a:rPr lang="en-US" altLang="zh-CN" sz="2200" b="1" dirty="0">
                <a:latin typeface="宋体" panose="02010600030101010101" pitchFamily="2" charset="-122"/>
                <a:ea typeface="宋体" panose="02010600030101010101" pitchFamily="2" charset="-122"/>
              </a:rPr>
              <a:t>a[n]</a:t>
            </a:r>
            <a:r>
              <a:rPr lang="zh-CN" altLang="en-US" sz="2200" b="1" dirty="0">
                <a:latin typeface="宋体" panose="02010600030101010101" pitchFamily="2" charset="-122"/>
                <a:ea typeface="宋体" panose="02010600030101010101" pitchFamily="2" charset="-122"/>
              </a:rPr>
              <a:t>： 空间复杂度  </a:t>
            </a:r>
            <a:r>
              <a:rPr lang="en-US" altLang="zh-CN" sz="2200" b="1" dirty="0">
                <a:latin typeface="宋体" panose="02010600030101010101" pitchFamily="2" charset="-122"/>
                <a:ea typeface="宋体" panose="02010600030101010101" pitchFamily="2" charset="-122"/>
              </a:rPr>
              <a:t>O(n)</a:t>
            </a:r>
          </a:p>
          <a:p>
            <a:pPr marL="533400" lvl="1" indent="0">
              <a:buClr>
                <a:schemeClr val="tx1"/>
              </a:buClr>
            </a:pP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二维数组</a:t>
            </a:r>
            <a:r>
              <a:rPr lang="en-US" altLang="zh-CN" sz="2200" b="1" dirty="0">
                <a:latin typeface="宋体" panose="02010600030101010101" pitchFamily="2" charset="-122"/>
                <a:ea typeface="宋体" panose="02010600030101010101" pitchFamily="2" charset="-122"/>
              </a:rPr>
              <a:t>a[n][m]</a:t>
            </a:r>
            <a:r>
              <a:rPr lang="zh-CN" altLang="en-US" sz="2200" b="1" dirty="0">
                <a:latin typeface="宋体" panose="02010600030101010101" pitchFamily="2" charset="-122"/>
                <a:ea typeface="宋体" panose="02010600030101010101" pitchFamily="2" charset="-122"/>
              </a:rPr>
              <a:t>： 空间复杂度  </a:t>
            </a:r>
            <a:r>
              <a:rPr lang="en-US" altLang="zh-CN" sz="2200" b="1" dirty="0">
                <a:latin typeface="宋体" panose="02010600030101010101" pitchFamily="2" charset="-122"/>
                <a:ea typeface="宋体" panose="02010600030101010101" pitchFamily="2" charset="-122"/>
              </a:rPr>
              <a:t>O(n*m</a:t>
            </a:r>
            <a:r>
              <a:rPr lang="en-US" altLang="zh-CN" sz="2200" b="1" dirty="0" smtClean="0">
                <a:latin typeface="宋体" panose="02010600030101010101" pitchFamily="2" charset="-122"/>
                <a:ea typeface="宋体" panose="02010600030101010101" pitchFamily="2" charset="-122"/>
              </a:rPr>
              <a:t>)</a:t>
            </a:r>
            <a:endParaRPr lang="en-US" altLang="zh-CN" sz="22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44966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数据结构</a:t>
            </a:r>
          </a:p>
        </p:txBody>
      </p:sp>
      <p:sp>
        <p:nvSpPr>
          <p:cNvPr id="3" name="内容占位符 2"/>
          <p:cNvSpPr>
            <a:spLocks noGrp="1"/>
          </p:cNvSpPr>
          <p:nvPr>
            <p:ph idx="1"/>
          </p:nvPr>
        </p:nvSpPr>
        <p:spPr/>
        <p:txBody>
          <a:bodyPr>
            <a:noAutofit/>
          </a:bodyPr>
          <a:lstStyle/>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数据结构</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是计算机科学中的一门综合性专业基础课。是介于数学、计算机硬件、计算机软件三者之间的一门核心课程，不仅是一般程序设计的基础，而且是设计和实现</a:t>
            </a:r>
            <a:r>
              <a:rPr lang="zh-CN" altLang="en-US" sz="2400" b="1" dirty="0" smtClean="0">
                <a:latin typeface="宋体" panose="02010600030101010101" pitchFamily="2" charset="-122"/>
                <a:ea typeface="宋体" panose="02010600030101010101" pitchFamily="2" charset="-122"/>
              </a:rPr>
              <a:t>编译程序</a:t>
            </a:r>
            <a:r>
              <a:rPr lang="zh-CN" altLang="en-US" sz="2400" b="1" dirty="0">
                <a:latin typeface="宋体" panose="02010600030101010101" pitchFamily="2" charset="-122"/>
                <a:ea typeface="宋体" panose="02010600030101010101" pitchFamily="2" charset="-122"/>
              </a:rPr>
              <a:t>、操作系统、数据库系统及其他系统程序和大型应用程序的重要基础。</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分析待处理问题中的</a:t>
            </a:r>
            <a:r>
              <a:rPr lang="zh-CN" altLang="en-US" sz="2400" b="1" dirty="0">
                <a:solidFill>
                  <a:srgbClr val="FFFF00"/>
                </a:solidFill>
                <a:latin typeface="宋体" panose="02010600030101010101" pitchFamily="2" charset="-122"/>
                <a:ea typeface="宋体" panose="02010600030101010101" pitchFamily="2" charset="-122"/>
              </a:rPr>
              <a:t>对象的特征及各对象之间存在的</a:t>
            </a:r>
            <a:r>
              <a:rPr lang="zh-CN" altLang="en-US" sz="2400" b="1" dirty="0">
                <a:latin typeface="宋体" panose="02010600030101010101" pitchFamily="2" charset="-122"/>
                <a:ea typeface="宋体" panose="02010600030101010101" pitchFamily="2" charset="-122"/>
              </a:rPr>
              <a:t>关系。</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涉及</a:t>
            </a:r>
            <a:r>
              <a:rPr lang="zh-CN" altLang="en-US" sz="2400" b="1" dirty="0" smtClean="0">
                <a:latin typeface="宋体" panose="02010600030101010101" pitchFamily="2" charset="-122"/>
                <a:ea typeface="宋体" panose="02010600030101010101" pitchFamily="2" charset="-122"/>
              </a:rPr>
              <a:t>到三个</a:t>
            </a:r>
            <a:r>
              <a:rPr lang="zh-CN" altLang="en-US" sz="2400" b="1" dirty="0">
                <a:latin typeface="宋体" panose="02010600030101010101" pitchFamily="2" charset="-122"/>
                <a:ea typeface="宋体" panose="02010600030101010101" pitchFamily="2" charset="-122"/>
              </a:rPr>
              <a:t>问题：</a:t>
            </a:r>
            <a:r>
              <a:rPr lang="zh-CN" altLang="en-US" sz="2400" b="1" dirty="0">
                <a:solidFill>
                  <a:srgbClr val="FFFF00"/>
                </a:solidFill>
                <a:latin typeface="宋体" panose="02010600030101010101" pitchFamily="2" charset="-122"/>
                <a:ea typeface="宋体" panose="02010600030101010101" pitchFamily="2" charset="-122"/>
              </a:rPr>
              <a:t>信息的表示</a:t>
            </a:r>
            <a:r>
              <a:rPr lang="zh-CN" altLang="en-US" sz="2400" b="1" dirty="0" smtClean="0">
                <a:solidFill>
                  <a:srgbClr val="FFFF00"/>
                </a:solidFill>
                <a:latin typeface="宋体" panose="02010600030101010101" pitchFamily="2" charset="-122"/>
                <a:ea typeface="宋体" panose="02010600030101010101" pitchFamily="2" charset="-122"/>
              </a:rPr>
              <a:t>，信息的存储，信息</a:t>
            </a:r>
            <a:r>
              <a:rPr lang="zh-CN" altLang="en-US" sz="2400" b="1" dirty="0">
                <a:solidFill>
                  <a:srgbClr val="FFFF00"/>
                </a:solidFill>
                <a:latin typeface="宋体" panose="02010600030101010101" pitchFamily="2" charset="-122"/>
                <a:ea typeface="宋体" panose="02010600030101010101" pitchFamily="2" charset="-122"/>
              </a:rPr>
              <a:t>的处理</a:t>
            </a:r>
            <a:r>
              <a:rPr lang="zh-CN" altLang="en-US" sz="2400"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488805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330" y="2500045"/>
            <a:ext cx="7765322" cy="970450"/>
          </a:xfrm>
        </p:spPr>
        <p:txBody>
          <a:bodyPr>
            <a:noAutofit/>
          </a:bodyPr>
          <a:lstStyle/>
          <a:p>
            <a:r>
              <a:rPr lang="zh-CN" altLang="en-US" sz="7200" b="1" dirty="0" smtClean="0">
                <a:latin typeface="宋体" panose="02010600030101010101" pitchFamily="2" charset="-122"/>
                <a:ea typeface="宋体" panose="02010600030101010101" pitchFamily="2" charset="-122"/>
              </a:rPr>
              <a:t>信息的表示与存储</a:t>
            </a:r>
            <a:endParaRPr lang="zh-CN" altLang="en-US" sz="72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37687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2"/>
          <p:cNvSpPr>
            <a:spLocks noGrp="1" noChangeArrowheads="1"/>
          </p:cNvSpPr>
          <p:nvPr>
            <p:ph type="title"/>
          </p:nvPr>
        </p:nvSpPr>
        <p:spPr>
          <a:xfrm>
            <a:off x="1657350" y="998936"/>
            <a:ext cx="5938838" cy="548878"/>
          </a:xfrm>
        </p:spPr>
        <p:txBody>
          <a:bodyPr>
            <a:normAutofit fontScale="90000"/>
          </a:bodyPr>
          <a:lstStyle/>
          <a:p>
            <a:r>
              <a:rPr lang="zh-CN" altLang="en-US"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数据结构的例子</a:t>
            </a:r>
          </a:p>
        </p:txBody>
      </p:sp>
      <p:graphicFrame>
        <p:nvGraphicFramePr>
          <p:cNvPr id="356385" name="Group 33"/>
          <p:cNvGraphicFramePr>
            <a:graphicFrameLocks noGrp="1"/>
          </p:cNvGraphicFramePr>
          <p:nvPr>
            <p:ph sz="half" idx="2"/>
          </p:nvPr>
        </p:nvGraphicFramePr>
        <p:xfrm>
          <a:off x="3437335" y="4238626"/>
          <a:ext cx="2481263" cy="1301355"/>
        </p:xfrm>
        <a:graphic>
          <a:graphicData uri="http://schemas.openxmlformats.org/drawingml/2006/table">
            <a:tbl>
              <a:tblPr/>
              <a:tblGrid>
                <a:gridCol w="1022747">
                  <a:extLst>
                    <a:ext uri="{9D8B030D-6E8A-4147-A177-3AD203B41FA5}">
                      <a16:colId xmlns:a16="http://schemas.microsoft.com/office/drawing/2014/main" val="20000"/>
                    </a:ext>
                  </a:extLst>
                </a:gridCol>
                <a:gridCol w="1458516">
                  <a:extLst>
                    <a:ext uri="{9D8B030D-6E8A-4147-A177-3AD203B41FA5}">
                      <a16:colId xmlns:a16="http://schemas.microsoft.com/office/drawing/2014/main" val="20001"/>
                    </a:ext>
                  </a:extLst>
                </a:gridCol>
              </a:tblGrid>
              <a:tr h="329804">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姓名</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电话号码</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陈海</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13612345588</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041">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李四锋</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13056112345</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660">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kumimoji="1"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kumimoji="1"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kumimoji="1"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kumimoji="1">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kumimoji="1">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44" name="Rectangle 34"/>
          <p:cNvSpPr>
            <a:spLocks noChangeArrowheads="1"/>
          </p:cNvSpPr>
          <p:nvPr/>
        </p:nvSpPr>
        <p:spPr bwMode="auto">
          <a:xfrm>
            <a:off x="1257301" y="1754981"/>
            <a:ext cx="6609160" cy="226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Clr>
                <a:schemeClr val="accent2"/>
              </a:buClr>
              <a:buSzPct val="80000"/>
              <a:buFont typeface="Wingdings" panose="05000000000000000000" pitchFamily="2" charset="2"/>
              <a:buNone/>
            </a:pPr>
            <a:r>
              <a:rPr lang="zh-CN" altLang="en-US" b="1" dirty="0">
                <a:solidFill>
                  <a:srgbClr val="FFFF00"/>
                </a:solidFill>
              </a:rPr>
              <a:t>例</a:t>
            </a:r>
            <a:r>
              <a:rPr lang="en-US" altLang="zh-CN" b="1" dirty="0">
                <a:solidFill>
                  <a:srgbClr val="FFFF00"/>
                </a:solidFill>
              </a:rPr>
              <a:t>1</a:t>
            </a:r>
            <a:r>
              <a:rPr lang="zh-CN" altLang="en-US" b="1" dirty="0">
                <a:solidFill>
                  <a:srgbClr val="FFFF00"/>
                </a:solidFill>
              </a:rPr>
              <a:t>：电话号码查询系统</a:t>
            </a:r>
          </a:p>
          <a:p>
            <a:pPr eaLnBrk="1" hangingPunct="1">
              <a:lnSpc>
                <a:spcPct val="110000"/>
              </a:lnSpc>
              <a:spcBef>
                <a:spcPct val="20000"/>
              </a:spcBef>
              <a:buClr>
                <a:schemeClr val="accent2"/>
              </a:buClr>
              <a:buSzPct val="80000"/>
              <a:buFont typeface="Wingdings" panose="05000000000000000000" pitchFamily="2" charset="2"/>
              <a:buNone/>
            </a:pPr>
            <a:r>
              <a:rPr lang="zh-CN" altLang="en-US" sz="1800" dirty="0">
                <a:latin typeface="宋体" panose="02010600030101010101" pitchFamily="2" charset="-122"/>
              </a:rPr>
              <a:t>    </a:t>
            </a:r>
            <a:r>
              <a:rPr lang="zh-CN" altLang="en-US" sz="2100" b="1" dirty="0">
                <a:latin typeface="宋体" panose="02010600030101010101" pitchFamily="2" charset="-122"/>
              </a:rPr>
              <a:t>设有一个电话号码薄，它记录了</a:t>
            </a:r>
            <a:r>
              <a:rPr lang="en-US" altLang="zh-CN" sz="2100" b="1" dirty="0"/>
              <a:t>N</a:t>
            </a:r>
            <a:r>
              <a:rPr lang="zh-CN" altLang="en-US" sz="2100" b="1" dirty="0">
                <a:latin typeface="宋体" panose="02010600030101010101" pitchFamily="2" charset="-122"/>
              </a:rPr>
              <a:t>个人的名字和其相应的电话号码，假定按如下形式安排：</a:t>
            </a:r>
            <a:r>
              <a:rPr lang="en-US" altLang="zh-CN" sz="2100" b="1" dirty="0"/>
              <a:t>(a</a:t>
            </a:r>
            <a:r>
              <a:rPr lang="en-US" altLang="zh-CN" sz="2100" b="1" baseline="-12000" dirty="0"/>
              <a:t>1</a:t>
            </a:r>
            <a:r>
              <a:rPr lang="en-US" altLang="zh-CN" sz="2100" b="1" dirty="0"/>
              <a:t>, b</a:t>
            </a:r>
            <a:r>
              <a:rPr lang="en-US" altLang="zh-CN" sz="2100" b="1" baseline="-12000" dirty="0"/>
              <a:t>1</a:t>
            </a:r>
            <a:r>
              <a:rPr lang="en-US" altLang="zh-CN" sz="2100" b="1" dirty="0"/>
              <a:t>)</a:t>
            </a:r>
            <a:r>
              <a:rPr lang="zh-CN" altLang="en-US" sz="2100" b="1" dirty="0"/>
              <a:t>，</a:t>
            </a:r>
            <a:r>
              <a:rPr lang="en-US" altLang="zh-CN" sz="2100" b="1" dirty="0"/>
              <a:t>(a</a:t>
            </a:r>
            <a:r>
              <a:rPr lang="en-US" altLang="zh-CN" sz="2100" b="1" baseline="-12000" dirty="0"/>
              <a:t>2</a:t>
            </a:r>
            <a:r>
              <a:rPr lang="en-US" altLang="zh-CN" sz="2100" b="1" dirty="0"/>
              <a:t>, b</a:t>
            </a:r>
            <a:r>
              <a:rPr lang="en-US" altLang="zh-CN" sz="2100" b="1" baseline="-12000" dirty="0"/>
              <a:t>2</a:t>
            </a:r>
            <a:r>
              <a:rPr lang="en-US" altLang="zh-CN" sz="2100" b="1" dirty="0"/>
              <a:t>)</a:t>
            </a:r>
            <a:r>
              <a:rPr lang="zh-CN" altLang="en-US" sz="2100" b="1" dirty="0"/>
              <a:t>，</a:t>
            </a:r>
            <a:r>
              <a:rPr lang="en-US" altLang="zh-CN" sz="2100" b="1" dirty="0"/>
              <a:t>…(a</a:t>
            </a:r>
            <a:r>
              <a:rPr lang="en-US" altLang="zh-CN" sz="2100" b="1" baseline="-12000" dirty="0"/>
              <a:t>n</a:t>
            </a:r>
            <a:r>
              <a:rPr lang="en-US" altLang="zh-CN" sz="2100" b="1" dirty="0"/>
              <a:t>, </a:t>
            </a:r>
            <a:r>
              <a:rPr lang="en-US" altLang="zh-CN" sz="2100" b="1" dirty="0" err="1"/>
              <a:t>b</a:t>
            </a:r>
            <a:r>
              <a:rPr lang="en-US" altLang="zh-CN" sz="2100" b="1" baseline="-12000" dirty="0" err="1"/>
              <a:t>n</a:t>
            </a:r>
            <a:r>
              <a:rPr lang="en-US" altLang="zh-CN" sz="2100" b="1" dirty="0"/>
              <a:t>)</a:t>
            </a:r>
            <a:r>
              <a:rPr lang="zh-CN" altLang="en-US" sz="2100" b="1" dirty="0"/>
              <a:t>，</a:t>
            </a:r>
            <a:r>
              <a:rPr lang="zh-CN" altLang="en-US" sz="2100" b="1" dirty="0">
                <a:latin typeface="宋体" panose="02010600030101010101" pitchFamily="2" charset="-122"/>
              </a:rPr>
              <a:t>其中</a:t>
            </a:r>
            <a:r>
              <a:rPr lang="en-US" altLang="zh-CN" sz="2100" b="1" dirty="0" err="1"/>
              <a:t>a</a:t>
            </a:r>
            <a:r>
              <a:rPr lang="en-US" altLang="zh-CN" sz="2100" b="1" baseline="-14000" dirty="0" err="1"/>
              <a:t>i</a:t>
            </a:r>
            <a:r>
              <a:rPr lang="en-US" altLang="zh-CN" sz="2100" b="1" dirty="0"/>
              <a:t>, b</a:t>
            </a:r>
            <a:r>
              <a:rPr lang="en-US" altLang="zh-CN" sz="2100" b="1" baseline="-14000" dirty="0"/>
              <a:t>i</a:t>
            </a:r>
            <a:r>
              <a:rPr lang="en-US" altLang="zh-CN" sz="2100" b="1" dirty="0"/>
              <a:t>(</a:t>
            </a:r>
            <a:r>
              <a:rPr lang="en-US" altLang="zh-CN" sz="2100" b="1" dirty="0" err="1"/>
              <a:t>i</a:t>
            </a:r>
            <a:r>
              <a:rPr lang="en-US" altLang="zh-CN" sz="2100" b="1" dirty="0"/>
              <a:t>=1</a:t>
            </a:r>
            <a:r>
              <a:rPr lang="zh-CN" altLang="en-US" sz="2100" b="1" dirty="0"/>
              <a:t>，</a:t>
            </a:r>
            <a:r>
              <a:rPr lang="en-US" altLang="zh-CN" sz="2100" b="1" dirty="0"/>
              <a:t>2…n)</a:t>
            </a:r>
            <a:r>
              <a:rPr lang="en-US" altLang="zh-CN" sz="2100" b="1" dirty="0">
                <a:latin typeface="宋体" panose="02010600030101010101" pitchFamily="2" charset="-122"/>
              </a:rPr>
              <a:t> </a:t>
            </a:r>
            <a:r>
              <a:rPr lang="zh-CN" altLang="en-US" sz="2100" b="1" dirty="0">
                <a:latin typeface="宋体" panose="02010600030101010101" pitchFamily="2" charset="-122"/>
              </a:rPr>
              <a:t>分别表示某人的名字和电话号码。</a:t>
            </a:r>
            <a:r>
              <a:rPr lang="zh-CN" altLang="en-US" sz="2100" b="1" dirty="0"/>
              <a:t> 本问题是一种典型的表格问题</a:t>
            </a:r>
            <a:r>
              <a:rPr lang="zh-CN" altLang="en-US" sz="2100" b="1" dirty="0">
                <a:latin typeface="宋体" panose="02010600030101010101" pitchFamily="2" charset="-122"/>
              </a:rPr>
              <a:t>。</a:t>
            </a:r>
            <a:r>
              <a:rPr lang="zh-CN" altLang="en-US" sz="2100" b="1" dirty="0"/>
              <a:t>数据与数据成简单的一对一的</a:t>
            </a:r>
            <a:r>
              <a:rPr lang="zh-CN" altLang="en-US" sz="2100" b="1" dirty="0">
                <a:solidFill>
                  <a:srgbClr val="FFFF00"/>
                </a:solidFill>
              </a:rPr>
              <a:t>线性关系</a:t>
            </a:r>
            <a:r>
              <a:rPr lang="zh-CN" altLang="en-US" sz="2100" b="1" dirty="0">
                <a:latin typeface="宋体" panose="02010600030101010101" pitchFamily="2" charset="-122"/>
              </a:rPr>
              <a:t>。</a:t>
            </a:r>
          </a:p>
        </p:txBody>
      </p:sp>
      <p:sp>
        <p:nvSpPr>
          <p:cNvPr id="26645" name="Rectangle 35"/>
          <p:cNvSpPr>
            <a:spLocks noChangeArrowheads="1"/>
          </p:cNvSpPr>
          <p:nvPr/>
        </p:nvSpPr>
        <p:spPr bwMode="auto">
          <a:xfrm>
            <a:off x="3771900" y="5573316"/>
            <a:ext cx="1771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dirty="0">
                <a:solidFill>
                  <a:srgbClr val="FFFF00"/>
                </a:solidFill>
                <a:latin typeface="楷体_GB2312" pitchFamily="49" charset="-122"/>
                <a:ea typeface="楷体_GB2312" pitchFamily="49" charset="-122"/>
              </a:rPr>
              <a:t>线性表结构</a:t>
            </a:r>
          </a:p>
        </p:txBody>
      </p:sp>
    </p:spTree>
    <p:extLst>
      <p:ext uri="{BB962C8B-B14F-4D97-AF65-F5344CB8AC3E}">
        <p14:creationId xmlns:p14="http://schemas.microsoft.com/office/powerpoint/2010/main" val="323746874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0"/>
          <p:cNvSpPr>
            <a:spLocks noGrp="1" noChangeArrowheads="1"/>
          </p:cNvSpPr>
          <p:nvPr>
            <p:ph/>
          </p:nvPr>
        </p:nvSpPr>
        <p:spPr>
          <a:xfrm>
            <a:off x="983249" y="1359099"/>
            <a:ext cx="3943350" cy="3780234"/>
          </a:xfrm>
        </p:spPr>
        <p:txBody>
          <a:bodyPr/>
          <a:lstStyle/>
          <a:p>
            <a:pPr marL="0" indent="0">
              <a:lnSpc>
                <a:spcPct val="110000"/>
              </a:lnSpc>
              <a:buClr>
                <a:schemeClr val="accent2"/>
              </a:buClr>
              <a:buSzPct val="80000"/>
              <a:buNone/>
            </a:pPr>
            <a:r>
              <a:rPr kumimoji="1" lang="zh-CN" altLang="en-US" sz="2400" b="1" dirty="0">
                <a:solidFill>
                  <a:srgbClr val="FFFF00"/>
                </a:solidFill>
                <a:ea typeface="宋体" panose="02010600030101010101" pitchFamily="2" charset="-122"/>
              </a:rPr>
              <a:t>例</a:t>
            </a:r>
            <a:r>
              <a:rPr kumimoji="1" lang="en-US" altLang="zh-CN" sz="2400" b="1" dirty="0">
                <a:solidFill>
                  <a:srgbClr val="FFFF00"/>
                </a:solidFill>
                <a:ea typeface="宋体" panose="02010600030101010101" pitchFamily="2" charset="-122"/>
              </a:rPr>
              <a:t>2</a:t>
            </a:r>
            <a:r>
              <a:rPr kumimoji="1" lang="zh-CN" altLang="en-US" sz="2400" b="1" dirty="0">
                <a:solidFill>
                  <a:srgbClr val="FFFF00"/>
                </a:solidFill>
                <a:ea typeface="宋体" panose="02010600030101010101" pitchFamily="2" charset="-122"/>
              </a:rPr>
              <a:t>：磁盘目录文件系统</a:t>
            </a:r>
          </a:p>
          <a:p>
            <a:pPr marL="0" indent="0">
              <a:lnSpc>
                <a:spcPct val="110000"/>
              </a:lnSpc>
              <a:buNone/>
            </a:pPr>
            <a:r>
              <a:rPr lang="zh-CN" altLang="en-US" sz="2100" b="1" dirty="0"/>
              <a:t>    </a:t>
            </a:r>
            <a:r>
              <a:rPr kumimoji="1" lang="zh-CN" altLang="en-US" sz="2100" b="1" dirty="0">
                <a:solidFill>
                  <a:schemeClr val="tx1"/>
                </a:solidFill>
                <a:latin typeface="宋体" panose="02010600030101010101" pitchFamily="2" charset="-122"/>
                <a:ea typeface="宋体" panose="02010600030101010101" pitchFamily="2" charset="-122"/>
              </a:rPr>
              <a:t>磁盘根目录下有很多子目录及文件，每个子目录里又可以包含多个子目录及文件，但每个子目录只有一个父目录，依此类推：</a:t>
            </a:r>
          </a:p>
          <a:p>
            <a:pPr marL="0" indent="0">
              <a:lnSpc>
                <a:spcPct val="110000"/>
              </a:lnSpc>
              <a:buNone/>
            </a:pPr>
            <a:r>
              <a:rPr kumimoji="1" lang="zh-CN" altLang="en-US" sz="2100" b="1" dirty="0">
                <a:solidFill>
                  <a:schemeClr val="tx1"/>
                </a:solidFill>
                <a:latin typeface="宋体" panose="02010600030101010101" pitchFamily="2" charset="-122"/>
                <a:ea typeface="宋体" panose="02010600030101010101" pitchFamily="2" charset="-122"/>
              </a:rPr>
              <a:t>    本</a:t>
            </a:r>
            <a:r>
              <a:rPr kumimoji="1" lang="zh-CN" altLang="en-US" sz="2100" b="1" dirty="0">
                <a:solidFill>
                  <a:schemeClr val="tx1"/>
                </a:solidFill>
                <a:latin typeface="宋体" panose="02010600030101010101" pitchFamily="2" charset="-122"/>
                <a:ea typeface="宋体" panose="02010600030101010101" pitchFamily="2" charset="-122"/>
              </a:rPr>
              <a:t>问题是一种典型的非线性关系结构</a:t>
            </a:r>
            <a:r>
              <a:rPr kumimoji="1" lang="en-US" altLang="zh-CN" sz="2100" b="1" dirty="0">
                <a:solidFill>
                  <a:schemeClr val="tx1"/>
                </a:solidFill>
                <a:latin typeface="宋体" panose="02010600030101010101" pitchFamily="2" charset="-122"/>
                <a:ea typeface="宋体" panose="02010600030101010101" pitchFamily="2" charset="-122"/>
              </a:rPr>
              <a:t>—</a:t>
            </a:r>
            <a:r>
              <a:rPr kumimoji="1" lang="zh-CN" altLang="en-US" sz="2100" b="1" dirty="0">
                <a:solidFill>
                  <a:srgbClr val="FFFF00"/>
                </a:solidFill>
                <a:latin typeface="宋体" panose="02010600030101010101" pitchFamily="2" charset="-122"/>
                <a:ea typeface="宋体" panose="02010600030101010101" pitchFamily="2" charset="-122"/>
              </a:rPr>
              <a:t>树形结构</a:t>
            </a:r>
            <a:r>
              <a:rPr kumimoji="1" lang="zh-CN" altLang="en-US" sz="2100" b="1" dirty="0" smtClean="0">
                <a:solidFill>
                  <a:schemeClr val="tx1"/>
                </a:solidFill>
                <a:latin typeface="宋体" panose="02010600030101010101" pitchFamily="2" charset="-122"/>
                <a:ea typeface="宋体" panose="02010600030101010101" pitchFamily="2" charset="-122"/>
              </a:rPr>
              <a:t>，</a:t>
            </a:r>
            <a:r>
              <a:rPr kumimoji="1" lang="zh-CN" altLang="en-US" sz="2100" b="1" dirty="0">
                <a:solidFill>
                  <a:schemeClr val="tx1"/>
                </a:solidFill>
                <a:latin typeface="宋体" panose="02010600030101010101" pitchFamily="2" charset="-122"/>
                <a:ea typeface="宋体" panose="02010600030101010101" pitchFamily="2" charset="-122"/>
              </a:rPr>
              <a:t>数据与数据成一对多的</a:t>
            </a:r>
            <a:r>
              <a:rPr kumimoji="1" lang="zh-CN" altLang="en-US" sz="2100" b="1" dirty="0" smtClean="0">
                <a:solidFill>
                  <a:schemeClr val="tx1"/>
                </a:solidFill>
                <a:latin typeface="宋体" panose="02010600030101010101" pitchFamily="2" charset="-122"/>
                <a:ea typeface="宋体" panose="02010600030101010101" pitchFamily="2" charset="-122"/>
              </a:rPr>
              <a:t>关系。</a:t>
            </a:r>
            <a:endParaRPr kumimoji="1" lang="zh-CN" altLang="en-US" sz="2100" b="1" dirty="0">
              <a:solidFill>
                <a:schemeClr val="tx1"/>
              </a:solidFill>
              <a:latin typeface="宋体" panose="02010600030101010101" pitchFamily="2" charset="-122"/>
              <a:ea typeface="宋体" panose="02010600030101010101" pitchFamily="2" charset="-122"/>
            </a:endParaRPr>
          </a:p>
        </p:txBody>
      </p:sp>
      <p:graphicFrame>
        <p:nvGraphicFramePr>
          <p:cNvPr id="28675" name="Object 2070"/>
          <p:cNvGraphicFramePr>
            <a:graphicFrameLocks noChangeAspect="1"/>
          </p:cNvGraphicFramePr>
          <p:nvPr>
            <p:extLst>
              <p:ext uri="{D42A27DB-BD31-4B8C-83A1-F6EECF244321}">
                <p14:modId xmlns:p14="http://schemas.microsoft.com/office/powerpoint/2010/main" val="421832919"/>
              </p:ext>
            </p:extLst>
          </p:nvPr>
        </p:nvGraphicFramePr>
        <p:xfrm>
          <a:off x="5297246" y="1009650"/>
          <a:ext cx="2457450" cy="4572000"/>
        </p:xfrm>
        <a:graphic>
          <a:graphicData uri="http://schemas.openxmlformats.org/presentationml/2006/ole">
            <mc:AlternateContent xmlns:mc="http://schemas.openxmlformats.org/markup-compatibility/2006">
              <mc:Choice xmlns:v="urn:schemas-microsoft-com:vml" Requires="v">
                <p:oleObj spid="_x0000_s1070" name="位图图像" r:id="rId3" imgW="2209524" imgH="4409524" progId="Paint.Picture">
                  <p:embed/>
                </p:oleObj>
              </mc:Choice>
              <mc:Fallback>
                <p:oleObj name="位图图像" r:id="rId3" imgW="2209524" imgH="4409524" progId="Paint.Picture">
                  <p:embed/>
                  <p:pic>
                    <p:nvPicPr>
                      <p:cNvPr id="28675" name="Object 20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7246" y="1009650"/>
                        <a:ext cx="24574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23625" name="Rectangle 2089"/>
          <p:cNvSpPr>
            <a:spLocks noChangeArrowheads="1"/>
          </p:cNvSpPr>
          <p:nvPr/>
        </p:nvSpPr>
        <p:spPr bwMode="auto">
          <a:xfrm>
            <a:off x="5653838" y="5581650"/>
            <a:ext cx="1744266" cy="228600"/>
          </a:xfrm>
          <a:prstGeom prst="rect">
            <a:avLst/>
          </a:prstGeom>
          <a:noFill/>
          <a:ln w="9525">
            <a:noFill/>
            <a:miter lim="800000"/>
            <a:headEnd/>
            <a:tailEnd/>
          </a:ln>
          <a:effectLst/>
        </p:spPr>
        <p:txBody>
          <a:bodyPr lIns="69056" tIns="34529" rIns="69056" bIns="34529"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树形结构</a:t>
            </a:r>
          </a:p>
        </p:txBody>
      </p:sp>
    </p:spTree>
    <p:extLst>
      <p:ext uri="{BB962C8B-B14F-4D97-AF65-F5344CB8AC3E}">
        <p14:creationId xmlns:p14="http://schemas.microsoft.com/office/powerpoint/2010/main" val="70604969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p:nvPr>
        </p:nvSpPr>
        <p:spPr>
          <a:xfrm>
            <a:off x="1277541" y="1165397"/>
            <a:ext cx="6572250" cy="1619250"/>
          </a:xfrm>
        </p:spPr>
        <p:txBody>
          <a:bodyPr>
            <a:normAutofit lnSpcReduction="10000"/>
          </a:bodyPr>
          <a:lstStyle/>
          <a:p>
            <a:pPr marL="0" indent="0">
              <a:lnSpc>
                <a:spcPct val="110000"/>
              </a:lnSpc>
              <a:buNone/>
            </a:pPr>
            <a:r>
              <a:rPr lang="zh-CN" altLang="en-US" sz="2400" b="1" dirty="0">
                <a:solidFill>
                  <a:srgbClr val="FFFF00"/>
                </a:solidFill>
                <a:latin typeface="宋体" panose="02010600030101010101" pitchFamily="2" charset="-122"/>
                <a:ea typeface="宋体" panose="02010600030101010101" pitchFamily="2" charset="-122"/>
              </a:rPr>
              <a:t>例</a:t>
            </a:r>
            <a:r>
              <a:rPr lang="en-US" altLang="zh-CN" sz="2400" b="1" dirty="0">
                <a:solidFill>
                  <a:srgbClr val="FFFF00"/>
                </a:solidFill>
                <a:latin typeface="宋体" panose="02010600030101010101" pitchFamily="2" charset="-122"/>
                <a:ea typeface="宋体" panose="02010600030101010101" pitchFamily="2" charset="-122"/>
              </a:rPr>
              <a:t>3</a:t>
            </a:r>
            <a:r>
              <a:rPr lang="zh-CN" altLang="en-US" sz="2400" b="1" dirty="0">
                <a:solidFill>
                  <a:srgbClr val="FFFF00"/>
                </a:solidFill>
                <a:latin typeface="宋体" panose="02010600030101010101" pitchFamily="2" charset="-122"/>
                <a:ea typeface="宋体" panose="02010600030101010101" pitchFamily="2" charset="-122"/>
              </a:rPr>
              <a:t>：交通网络图</a:t>
            </a:r>
          </a:p>
          <a:p>
            <a:pPr marL="0" indent="0">
              <a:lnSpc>
                <a:spcPct val="110000"/>
              </a:lnSpc>
              <a:buNone/>
            </a:pPr>
            <a:r>
              <a:rPr lang="zh-CN" altLang="en-US" sz="2100" b="1" dirty="0"/>
              <a:t>    </a:t>
            </a:r>
            <a:r>
              <a:rPr lang="zh-CN" altLang="en-US" sz="2100" b="1" dirty="0">
                <a:latin typeface="宋体" panose="02010600030101010101" pitchFamily="2" charset="-122"/>
                <a:ea typeface="宋体" panose="02010600030101010101" pitchFamily="2" charset="-122"/>
              </a:rPr>
              <a:t>从一个地方到另外一个地方可以有多条路径。本问题是一种典型的</a:t>
            </a:r>
            <a:r>
              <a:rPr lang="zh-CN" altLang="en-US" sz="2100" b="1" dirty="0">
                <a:solidFill>
                  <a:srgbClr val="FFFF00"/>
                </a:solidFill>
                <a:latin typeface="宋体" panose="02010600030101010101" pitchFamily="2" charset="-122"/>
                <a:ea typeface="宋体" panose="02010600030101010101" pitchFamily="2" charset="-122"/>
              </a:rPr>
              <a:t>网状结构</a:t>
            </a:r>
            <a:r>
              <a:rPr lang="zh-CN" altLang="en-US" sz="2100" b="1" dirty="0">
                <a:latin typeface="宋体" panose="02010600030101010101" pitchFamily="2" charset="-122"/>
                <a:ea typeface="宋体" panose="02010600030101010101" pitchFamily="2" charset="-122"/>
              </a:rPr>
              <a:t>问题，数据与数据成多对多的关系，是一种非线性关系结构。</a:t>
            </a:r>
          </a:p>
        </p:txBody>
      </p:sp>
      <p:grpSp>
        <p:nvGrpSpPr>
          <p:cNvPr id="2" name="Group 64"/>
          <p:cNvGrpSpPr>
            <a:grpSpLocks/>
          </p:cNvGrpSpPr>
          <p:nvPr/>
        </p:nvGrpSpPr>
        <p:grpSpPr bwMode="auto">
          <a:xfrm>
            <a:off x="2400300" y="2871788"/>
            <a:ext cx="4676775" cy="2609850"/>
            <a:chOff x="1056" y="1011"/>
            <a:chExt cx="3928" cy="2192"/>
          </a:xfrm>
          <a:noFill/>
        </p:grpSpPr>
        <p:grpSp>
          <p:nvGrpSpPr>
            <p:cNvPr id="3" name="Group 62"/>
            <p:cNvGrpSpPr>
              <a:grpSpLocks/>
            </p:cNvGrpSpPr>
            <p:nvPr/>
          </p:nvGrpSpPr>
          <p:grpSpPr bwMode="auto">
            <a:xfrm>
              <a:off x="1056" y="1011"/>
              <a:ext cx="3928" cy="1920"/>
              <a:chOff x="1056" y="1392"/>
              <a:chExt cx="3928" cy="1920"/>
            </a:xfrm>
            <a:grpFill/>
          </p:grpSpPr>
          <p:sp>
            <p:nvSpPr>
              <p:cNvPr id="23558" name="Oval 48"/>
              <p:cNvSpPr>
                <a:spLocks noChangeArrowheads="1"/>
              </p:cNvSpPr>
              <p:nvPr/>
            </p:nvSpPr>
            <p:spPr bwMode="auto">
              <a:xfrm>
                <a:off x="1056" y="1584"/>
                <a:ext cx="648" cy="384"/>
              </a:xfrm>
              <a:prstGeom prst="ellipse">
                <a:avLst/>
              </a:prstGeom>
              <a:grpFill/>
              <a:ln w="28575">
                <a:solidFill>
                  <a:srgbClr val="FFFF00"/>
                </a:solidFill>
                <a:round/>
                <a:headEnd/>
                <a:tailEnd/>
              </a:ln>
            </p:spPr>
            <p:txBody>
              <a:bodyPr lIns="0" tIns="0" rIns="0" bIns="0"/>
              <a:lstStyle/>
              <a:p>
                <a:pPr algn="ctr">
                  <a:defRPr/>
                </a:pPr>
                <a:r>
                  <a:rPr lang="zh-CN" altLang="en-US" sz="1500">
                    <a:ea typeface="宋体" charset="-122"/>
                  </a:rPr>
                  <a:t>佛山</a:t>
                </a:r>
              </a:p>
            </p:txBody>
          </p:sp>
          <p:sp>
            <p:nvSpPr>
              <p:cNvPr id="23559" name="Oval 47"/>
              <p:cNvSpPr>
                <a:spLocks noChangeArrowheads="1"/>
              </p:cNvSpPr>
              <p:nvPr/>
            </p:nvSpPr>
            <p:spPr bwMode="auto">
              <a:xfrm>
                <a:off x="4336" y="1776"/>
                <a:ext cx="648" cy="384"/>
              </a:xfrm>
              <a:prstGeom prst="ellipse">
                <a:avLst/>
              </a:prstGeom>
              <a:grpFill/>
              <a:ln w="28575">
                <a:solidFill>
                  <a:srgbClr val="FFFF00"/>
                </a:solidFill>
                <a:round/>
                <a:headEnd/>
                <a:tailEnd/>
              </a:ln>
            </p:spPr>
            <p:txBody>
              <a:bodyPr lIns="0" tIns="0" rIns="0" bIns="0"/>
              <a:lstStyle/>
              <a:p>
                <a:pPr algn="ctr">
                  <a:defRPr/>
                </a:pPr>
                <a:r>
                  <a:rPr lang="zh-CN" altLang="en-US" sz="1500">
                    <a:ea typeface="宋体" charset="-122"/>
                  </a:rPr>
                  <a:t>惠州</a:t>
                </a:r>
              </a:p>
            </p:txBody>
          </p:sp>
          <p:sp>
            <p:nvSpPr>
              <p:cNvPr id="23560" name="Oval 42"/>
              <p:cNvSpPr>
                <a:spLocks noChangeArrowheads="1"/>
              </p:cNvSpPr>
              <p:nvPr/>
            </p:nvSpPr>
            <p:spPr bwMode="auto">
              <a:xfrm>
                <a:off x="2246" y="1392"/>
                <a:ext cx="648" cy="384"/>
              </a:xfrm>
              <a:prstGeom prst="ellipse">
                <a:avLst/>
              </a:prstGeom>
              <a:grpFill/>
              <a:ln w="28575">
                <a:solidFill>
                  <a:srgbClr val="FFFF00"/>
                </a:solidFill>
                <a:round/>
                <a:headEnd/>
                <a:tailEnd/>
              </a:ln>
            </p:spPr>
            <p:txBody>
              <a:bodyPr lIns="0" tIns="0" rIns="0" bIns="0"/>
              <a:lstStyle/>
              <a:p>
                <a:pPr algn="ctr">
                  <a:defRPr/>
                </a:pPr>
                <a:r>
                  <a:rPr lang="zh-CN" altLang="en-US" sz="1500">
                    <a:ea typeface="宋体" charset="-122"/>
                  </a:rPr>
                  <a:t>广州</a:t>
                </a:r>
              </a:p>
            </p:txBody>
          </p:sp>
          <p:sp>
            <p:nvSpPr>
              <p:cNvPr id="23561" name="Oval 43"/>
              <p:cNvSpPr>
                <a:spLocks noChangeArrowheads="1"/>
              </p:cNvSpPr>
              <p:nvPr/>
            </p:nvSpPr>
            <p:spPr bwMode="auto">
              <a:xfrm>
                <a:off x="1704" y="2256"/>
                <a:ext cx="648" cy="384"/>
              </a:xfrm>
              <a:prstGeom prst="ellipse">
                <a:avLst/>
              </a:prstGeom>
              <a:grpFill/>
              <a:ln w="28575">
                <a:solidFill>
                  <a:srgbClr val="FFFF00"/>
                </a:solidFill>
                <a:round/>
                <a:headEnd/>
                <a:tailEnd/>
              </a:ln>
            </p:spPr>
            <p:txBody>
              <a:bodyPr lIns="0" tIns="0" rIns="0" bIns="0"/>
              <a:lstStyle/>
              <a:p>
                <a:pPr algn="ctr">
                  <a:defRPr/>
                </a:pPr>
                <a:r>
                  <a:rPr lang="zh-CN" altLang="en-US" sz="1500">
                    <a:ea typeface="宋体" charset="-122"/>
                  </a:rPr>
                  <a:t>中山</a:t>
                </a:r>
              </a:p>
            </p:txBody>
          </p:sp>
          <p:sp>
            <p:nvSpPr>
              <p:cNvPr id="23562" name="Oval 44"/>
              <p:cNvSpPr>
                <a:spLocks noChangeArrowheads="1"/>
              </p:cNvSpPr>
              <p:nvPr/>
            </p:nvSpPr>
            <p:spPr bwMode="auto">
              <a:xfrm>
                <a:off x="3259" y="2064"/>
                <a:ext cx="648" cy="384"/>
              </a:xfrm>
              <a:prstGeom prst="ellipse">
                <a:avLst/>
              </a:prstGeom>
              <a:grpFill/>
              <a:ln w="28575">
                <a:solidFill>
                  <a:srgbClr val="FFFF00"/>
                </a:solidFill>
                <a:round/>
                <a:headEnd/>
                <a:tailEnd/>
              </a:ln>
            </p:spPr>
            <p:txBody>
              <a:bodyPr lIns="0" tIns="0" rIns="0" bIns="0"/>
              <a:lstStyle/>
              <a:p>
                <a:pPr algn="ctr">
                  <a:defRPr/>
                </a:pPr>
                <a:r>
                  <a:rPr lang="zh-CN" altLang="en-US" sz="1500">
                    <a:ea typeface="宋体" charset="-122"/>
                  </a:rPr>
                  <a:t>东莞</a:t>
                </a:r>
              </a:p>
            </p:txBody>
          </p:sp>
          <p:sp>
            <p:nvSpPr>
              <p:cNvPr id="23563" name="Oval 45"/>
              <p:cNvSpPr>
                <a:spLocks noChangeArrowheads="1"/>
              </p:cNvSpPr>
              <p:nvPr/>
            </p:nvSpPr>
            <p:spPr bwMode="auto">
              <a:xfrm>
                <a:off x="3842" y="2728"/>
                <a:ext cx="648" cy="384"/>
              </a:xfrm>
              <a:prstGeom prst="ellipse">
                <a:avLst/>
              </a:prstGeom>
              <a:grpFill/>
              <a:ln w="28575">
                <a:solidFill>
                  <a:srgbClr val="FFFF00"/>
                </a:solidFill>
                <a:round/>
                <a:headEnd/>
                <a:tailEnd/>
              </a:ln>
            </p:spPr>
            <p:txBody>
              <a:bodyPr lIns="0" tIns="0" rIns="0" bIns="0"/>
              <a:lstStyle/>
              <a:p>
                <a:pPr algn="ctr">
                  <a:defRPr/>
                </a:pPr>
                <a:r>
                  <a:rPr lang="zh-CN" altLang="en-US" sz="1500">
                    <a:ea typeface="宋体" charset="-122"/>
                  </a:rPr>
                  <a:t>深圳</a:t>
                </a:r>
              </a:p>
            </p:txBody>
          </p:sp>
          <p:sp>
            <p:nvSpPr>
              <p:cNvPr id="23564" name="Oval 46"/>
              <p:cNvSpPr>
                <a:spLocks noChangeArrowheads="1"/>
              </p:cNvSpPr>
              <p:nvPr/>
            </p:nvSpPr>
            <p:spPr bwMode="auto">
              <a:xfrm>
                <a:off x="1574" y="2928"/>
                <a:ext cx="648" cy="384"/>
              </a:xfrm>
              <a:prstGeom prst="ellipse">
                <a:avLst/>
              </a:prstGeom>
              <a:grpFill/>
              <a:ln w="28575">
                <a:solidFill>
                  <a:srgbClr val="FFFF00"/>
                </a:solidFill>
                <a:round/>
                <a:headEnd/>
                <a:tailEnd/>
              </a:ln>
            </p:spPr>
            <p:txBody>
              <a:bodyPr lIns="0" tIns="0" rIns="0" bIns="0"/>
              <a:lstStyle/>
              <a:p>
                <a:pPr algn="ctr">
                  <a:defRPr/>
                </a:pPr>
                <a:r>
                  <a:rPr lang="zh-CN" altLang="en-US" sz="1500">
                    <a:ea typeface="宋体" charset="-122"/>
                  </a:rPr>
                  <a:t>珠海</a:t>
                </a:r>
              </a:p>
            </p:txBody>
          </p:sp>
          <p:sp>
            <p:nvSpPr>
              <p:cNvPr id="23565" name="Line 49"/>
              <p:cNvSpPr>
                <a:spLocks noChangeShapeType="1"/>
              </p:cNvSpPr>
              <p:nvPr/>
            </p:nvSpPr>
            <p:spPr bwMode="auto">
              <a:xfrm flipV="1">
                <a:off x="1963" y="2640"/>
                <a:ext cx="0" cy="288"/>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66" name="Line 50"/>
              <p:cNvSpPr>
                <a:spLocks noChangeShapeType="1"/>
              </p:cNvSpPr>
              <p:nvPr/>
            </p:nvSpPr>
            <p:spPr bwMode="auto">
              <a:xfrm flipH="1" flipV="1">
                <a:off x="1614" y="1920"/>
                <a:ext cx="389" cy="340"/>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67" name="Line 51"/>
              <p:cNvSpPr>
                <a:spLocks noChangeShapeType="1"/>
              </p:cNvSpPr>
              <p:nvPr/>
            </p:nvSpPr>
            <p:spPr bwMode="auto">
              <a:xfrm flipH="1">
                <a:off x="2352" y="2256"/>
                <a:ext cx="907" cy="192"/>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68" name="Line 52"/>
              <p:cNvSpPr>
                <a:spLocks noChangeShapeType="1"/>
              </p:cNvSpPr>
              <p:nvPr/>
            </p:nvSpPr>
            <p:spPr bwMode="auto">
              <a:xfrm flipH="1" flipV="1">
                <a:off x="2862" y="1672"/>
                <a:ext cx="519" cy="453"/>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69" name="Line 53"/>
              <p:cNvSpPr>
                <a:spLocks noChangeShapeType="1"/>
              </p:cNvSpPr>
              <p:nvPr/>
            </p:nvSpPr>
            <p:spPr bwMode="auto">
              <a:xfrm flipH="1" flipV="1">
                <a:off x="3648" y="2448"/>
                <a:ext cx="389" cy="288"/>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70" name="Line 54"/>
              <p:cNvSpPr>
                <a:spLocks noChangeShapeType="1"/>
              </p:cNvSpPr>
              <p:nvPr/>
            </p:nvSpPr>
            <p:spPr bwMode="auto">
              <a:xfrm flipV="1">
                <a:off x="4296" y="2160"/>
                <a:ext cx="259" cy="576"/>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71" name="Line 55"/>
              <p:cNvSpPr>
                <a:spLocks noChangeShapeType="1"/>
              </p:cNvSpPr>
              <p:nvPr/>
            </p:nvSpPr>
            <p:spPr bwMode="auto">
              <a:xfrm flipH="1" flipV="1">
                <a:off x="2902" y="1584"/>
                <a:ext cx="1466" cy="288"/>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72" name="Line 56"/>
              <p:cNvSpPr>
                <a:spLocks noChangeShapeType="1"/>
              </p:cNvSpPr>
              <p:nvPr/>
            </p:nvSpPr>
            <p:spPr bwMode="auto">
              <a:xfrm flipV="1">
                <a:off x="2226" y="1768"/>
                <a:ext cx="256" cy="536"/>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73" name="Line 57"/>
              <p:cNvSpPr>
                <a:spLocks noChangeShapeType="1"/>
              </p:cNvSpPr>
              <p:nvPr/>
            </p:nvSpPr>
            <p:spPr bwMode="auto">
              <a:xfrm flipH="1">
                <a:off x="1704" y="1632"/>
                <a:ext cx="552" cy="144"/>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74" name="Line 58"/>
              <p:cNvSpPr>
                <a:spLocks noChangeShapeType="1"/>
              </p:cNvSpPr>
              <p:nvPr/>
            </p:nvSpPr>
            <p:spPr bwMode="auto">
              <a:xfrm flipH="1">
                <a:off x="3907" y="2064"/>
                <a:ext cx="476" cy="192"/>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sp>
            <p:nvSpPr>
              <p:cNvPr id="23575" name="Line 59"/>
              <p:cNvSpPr>
                <a:spLocks noChangeShapeType="1"/>
              </p:cNvSpPr>
              <p:nvPr/>
            </p:nvSpPr>
            <p:spPr bwMode="auto">
              <a:xfrm flipH="1" flipV="1">
                <a:off x="1344" y="1968"/>
                <a:ext cx="366" cy="997"/>
              </a:xfrm>
              <a:prstGeom prst="line">
                <a:avLst/>
              </a:prstGeom>
              <a:grpFill/>
              <a:ln w="28575">
                <a:solidFill>
                  <a:srgbClr val="FFFF00"/>
                </a:solidFill>
                <a:round/>
                <a:headEnd/>
                <a:tailEnd/>
              </a:ln>
            </p:spPr>
            <p:txBody>
              <a:bodyPr/>
              <a:lstStyle/>
              <a:p>
                <a:pPr eaLnBrk="1" hangingPunct="1">
                  <a:defRPr/>
                </a:pPr>
                <a:endParaRPr lang="zh-CN" altLang="en-US" sz="1350">
                  <a:ea typeface="宋体" charset="-122"/>
                </a:endParaRPr>
              </a:p>
            </p:txBody>
          </p:sp>
        </p:grpSp>
        <p:sp>
          <p:nvSpPr>
            <p:cNvPr id="23557" name="Rectangle 63"/>
            <p:cNvSpPr>
              <a:spLocks noChangeArrowheads="1"/>
            </p:cNvSpPr>
            <p:nvPr/>
          </p:nvSpPr>
          <p:spPr bwMode="auto">
            <a:xfrm>
              <a:off x="2256" y="2915"/>
              <a:ext cx="1536" cy="288"/>
            </a:xfrm>
            <a:prstGeom prst="rect">
              <a:avLst/>
            </a:prstGeom>
            <a:grpFill/>
            <a:ln w="28575">
              <a:noFill/>
              <a:miter lim="800000"/>
              <a:headEnd/>
              <a:tailEnd/>
            </a:ln>
          </p:spPr>
          <p:txBody>
            <a:bodyPr lIns="69056" tIns="34529" rIns="69056" bIns="34529" anchor="ctr"/>
            <a:lstStyle/>
            <a:p>
              <a:pPr algn="ctr" eaLnBrk="1" hangingPunct="1">
                <a:defRPr/>
              </a:pPr>
              <a:r>
                <a:rPr lang="zh-CN" altLang="en-US" b="1" dirty="0">
                  <a:solidFill>
                    <a:srgbClr val="FFFF00"/>
                  </a:solidFill>
                  <a:latin typeface="楷体_GB2312" pitchFamily="49" charset="-122"/>
                  <a:ea typeface="楷体_GB2312" pitchFamily="49" charset="-122"/>
                </a:rPr>
                <a:t>网状结构</a:t>
              </a:r>
            </a:p>
          </p:txBody>
        </p:sp>
      </p:grpSp>
    </p:spTree>
    <p:extLst>
      <p:ext uri="{BB962C8B-B14F-4D97-AF65-F5344CB8AC3E}">
        <p14:creationId xmlns:p14="http://schemas.microsoft.com/office/powerpoint/2010/main" val="615868643"/>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783</TotalTime>
  <Words>2707</Words>
  <Application>Microsoft Office PowerPoint</Application>
  <PresentationFormat>全屏显示(4:3)</PresentationFormat>
  <Paragraphs>291</Paragraphs>
  <Slides>41</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3" baseType="lpstr">
      <vt:lpstr>等线</vt:lpstr>
      <vt:lpstr>方正舒体</vt:lpstr>
      <vt:lpstr>楷体_GB2312</vt:lpstr>
      <vt:lpstr>宋体</vt:lpstr>
      <vt:lpstr>微软雅黑</vt:lpstr>
      <vt:lpstr>Calisto MT</vt:lpstr>
      <vt:lpstr>Times New Roman</vt:lpstr>
      <vt:lpstr>Trebuchet MS</vt:lpstr>
      <vt:lpstr>Wingdings</vt:lpstr>
      <vt:lpstr>Wingdings 2</vt:lpstr>
      <vt:lpstr>石板</vt:lpstr>
      <vt:lpstr>位图图像</vt:lpstr>
      <vt:lpstr>数据结构</vt:lpstr>
      <vt:lpstr>教材与参考书</vt:lpstr>
      <vt:lpstr>作业与考核</vt:lpstr>
      <vt:lpstr>问题的提出</vt:lpstr>
      <vt:lpstr>数据结构</vt:lpstr>
      <vt:lpstr>信息的表示与存储</vt:lpstr>
      <vt:lpstr>数据结构的例子</vt:lpstr>
      <vt:lpstr>PowerPoint 演示文稿</vt:lpstr>
      <vt:lpstr>PowerPoint 演示文稿</vt:lpstr>
      <vt:lpstr>基本概念和术语（数据）</vt:lpstr>
      <vt:lpstr>数据结构的形式定义</vt:lpstr>
      <vt:lpstr>数据结构（逻辑结构）</vt:lpstr>
      <vt:lpstr>数据结构（逻辑结构）</vt:lpstr>
      <vt:lpstr>数据结构（逻辑结构）</vt:lpstr>
      <vt:lpstr>数据结构的存储方式（物理结构）</vt:lpstr>
      <vt:lpstr>数据结构的存储方式（物理结构）</vt:lpstr>
      <vt:lpstr>数据结构的存储方式（物理结构）</vt:lpstr>
      <vt:lpstr>数据结构的存储方式（物理结构）</vt:lpstr>
      <vt:lpstr>数据结构的存储方式（物理结构）</vt:lpstr>
      <vt:lpstr>数据类型</vt:lpstr>
      <vt:lpstr>抽象数据类型</vt:lpstr>
      <vt:lpstr>抽象数据类型</vt:lpstr>
      <vt:lpstr>抽象数据类型</vt:lpstr>
      <vt:lpstr>信息的处理</vt:lpstr>
      <vt:lpstr>算法分析初步</vt:lpstr>
      <vt:lpstr>算法分析初步</vt:lpstr>
      <vt:lpstr>算法分析初步</vt:lpstr>
      <vt:lpstr>算法分析初步</vt:lpstr>
      <vt:lpstr>程序的性能</vt:lpstr>
      <vt:lpstr>算法效率的度量</vt:lpstr>
      <vt:lpstr>算法效率的度量</vt:lpstr>
      <vt:lpstr>算法效率的度量</vt:lpstr>
      <vt:lpstr>算法效率的度量</vt:lpstr>
      <vt:lpstr>算法效率的度量</vt:lpstr>
      <vt:lpstr>算法效率的度量</vt:lpstr>
      <vt:lpstr>算法效率的度量</vt:lpstr>
      <vt:lpstr>算法效率的度量</vt:lpstr>
      <vt:lpstr>算法效率的度量</vt:lpstr>
      <vt:lpstr>算法效率的度量</vt:lpstr>
      <vt:lpstr>算法效率的度量</vt:lpstr>
      <vt:lpstr>算法的空间分析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Windows 用户</dc:creator>
  <cp:lastModifiedBy>Windows 用户</cp:lastModifiedBy>
  <cp:revision>46</cp:revision>
  <dcterms:created xsi:type="dcterms:W3CDTF">2018-02-06T07:05:07Z</dcterms:created>
  <dcterms:modified xsi:type="dcterms:W3CDTF">2018-02-25T15:40:12Z</dcterms:modified>
</cp:coreProperties>
</file>