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77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80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25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F6485-2574-4B46-93B6-2D0F5AE3C737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392DB-649E-4E46-9213-B0E7D246E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3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392DB-649E-4E46-9213-B0E7D246E1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0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2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92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2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1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1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1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54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AE8AC-0C70-4D0C-98AC-9C1EFEDF68A1}" type="datetimeFigureOut">
              <a:rPr lang="zh-CN" altLang="en-US"/>
              <a:pPr>
                <a:defRPr/>
              </a:pPr>
              <a:t>2018/2/20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D172-9EBF-4988-BF89-092BDE5AF1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45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9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6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08CC71-2B66-4E85-AF65-341C05D0BF0B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64246B-8068-417A-A65A-8DF19E0FB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39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4078" y="1721956"/>
            <a:ext cx="6176332" cy="2582916"/>
          </a:xfrm>
        </p:spPr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7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7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栈和队列</a:t>
            </a:r>
            <a:endParaRPr lang="zh-CN" altLang="en-US" sz="7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3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/>
          </p:nvPr>
        </p:nvSpPr>
        <p:spPr>
          <a:xfrm>
            <a:off x="418037" y="1052513"/>
            <a:ext cx="8407465" cy="143744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栈的链式存储结构称为链栈，是运算受限的单链表。其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插入和删除操作只能在表头位置上进行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。因此，链栈没有必要像单链表那样附加头结点，栈顶指针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就是链表的头指针。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0813"/>
            <a:ext cx="9144000" cy="685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a typeface="楷体_GB2312" pitchFamily="49" charset="-122"/>
              </a:rPr>
              <a:t>栈的链式存储表示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36007" y="2784877"/>
            <a:ext cx="4456115" cy="3205201"/>
            <a:chOff x="3237" y="2387"/>
            <a:chExt cx="2358" cy="178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37" y="2387"/>
              <a:ext cx="2358" cy="1678"/>
              <a:chOff x="2304" y="2448"/>
              <a:chExt cx="2379" cy="171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304" y="2449"/>
                <a:ext cx="1123" cy="563"/>
                <a:chOff x="1296" y="3552"/>
                <a:chExt cx="1123" cy="563"/>
              </a:xfrm>
            </p:grpSpPr>
            <p:sp>
              <p:nvSpPr>
                <p:cNvPr id="18465" name="Rectangle 7"/>
                <p:cNvSpPr>
                  <a:spLocks noChangeArrowheads="1"/>
                </p:cNvSpPr>
                <p:nvPr/>
              </p:nvSpPr>
              <p:spPr bwMode="auto">
                <a:xfrm>
                  <a:off x="1728" y="3888"/>
                  <a:ext cx="453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ea typeface="黑体" pitchFamily="49" charset="-122"/>
                    </a:rPr>
                    <a:t>空栈</a:t>
                  </a:r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296" y="3552"/>
                  <a:ext cx="608" cy="227"/>
                  <a:chOff x="1296" y="3552"/>
                  <a:chExt cx="608" cy="227"/>
                </a:xfrm>
              </p:grpSpPr>
              <p:sp>
                <p:nvSpPr>
                  <p:cNvPr id="1847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552"/>
                    <a:ext cx="340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>
                        <a:ea typeface="黑体" pitchFamily="49" charset="-122"/>
                      </a:rPr>
                      <a:t>top</a:t>
                    </a:r>
                  </a:p>
                </p:txBody>
              </p:sp>
              <p:sp>
                <p:nvSpPr>
                  <p:cNvPr id="1847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3696"/>
                    <a:ext cx="27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1"/>
                <p:cNvGrpSpPr>
                  <a:grpSpLocks/>
                </p:cNvGrpSpPr>
                <p:nvPr/>
              </p:nvGrpSpPr>
              <p:grpSpPr bwMode="auto">
                <a:xfrm>
                  <a:off x="1920" y="3582"/>
                  <a:ext cx="499" cy="227"/>
                  <a:chOff x="1920" y="3582"/>
                  <a:chExt cx="499" cy="227"/>
                </a:xfrm>
              </p:grpSpPr>
              <p:sp>
                <p:nvSpPr>
                  <p:cNvPr id="1846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582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zh-CN" altLang="en-US" dirty="0">
                        <a:ea typeface="Arial Unicode MS" pitchFamily="34" charset="-122"/>
                        <a:cs typeface="Arial Unicode MS" pitchFamily="34" charset="-122"/>
                      </a:rPr>
                      <a:t>      </a:t>
                    </a:r>
                    <a:r>
                      <a:rPr lang="zh-CN" altLang="en-US" dirty="0" smtClean="0">
                        <a:ea typeface="Arial Unicode MS" pitchFamily="34" charset="-122"/>
                        <a:cs typeface="Arial Unicode MS" pitchFamily="34" charset="-122"/>
                      </a:rPr>
                      <a:t>   </a:t>
                    </a:r>
                    <a:r>
                      <a:rPr lang="zh-CN" altLang="en-US" dirty="0">
                        <a:ea typeface="Arial Unicode MS" pitchFamily="34" charset="-122"/>
                        <a:cs typeface="Arial Unicode MS" pitchFamily="34" charset="-122"/>
                      </a:rPr>
                      <a:t>⋀</a:t>
                    </a:r>
                    <a:endParaRPr lang="zh-CN" altLang="en-US" dirty="0">
                      <a:ea typeface="黑体" pitchFamily="49" charset="-122"/>
                    </a:endParaRPr>
                  </a:p>
                </p:txBody>
              </p:sp>
              <p:sp>
                <p:nvSpPr>
                  <p:cNvPr id="184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251" y="358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3456" y="2448"/>
                <a:ext cx="1227" cy="1715"/>
                <a:chOff x="3456" y="2448"/>
                <a:chExt cx="1227" cy="1715"/>
              </a:xfrm>
            </p:grpSpPr>
            <p:sp>
              <p:nvSpPr>
                <p:cNvPr id="18442" name="Rectangle 15"/>
                <p:cNvSpPr>
                  <a:spLocks noChangeArrowheads="1"/>
                </p:cNvSpPr>
                <p:nvPr/>
              </p:nvSpPr>
              <p:spPr bwMode="auto">
                <a:xfrm>
                  <a:off x="4116" y="3936"/>
                  <a:ext cx="56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b="1">
                      <a:ea typeface="黑体" pitchFamily="49" charset="-122"/>
                    </a:rPr>
                    <a:t>非空栈</a:t>
                  </a:r>
                </a:p>
              </p:txBody>
            </p: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3456" y="2448"/>
                  <a:ext cx="1152" cy="440"/>
                  <a:chOff x="3360" y="2400"/>
                  <a:chExt cx="1152" cy="440"/>
                </a:xfrm>
              </p:grpSpPr>
              <p:grpSp>
                <p:nvGrpSpPr>
                  <p:cNvPr id="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360" y="2400"/>
                    <a:ext cx="608" cy="227"/>
                    <a:chOff x="1296" y="3552"/>
                    <a:chExt cx="608" cy="227"/>
                  </a:xfrm>
                </p:grpSpPr>
                <p:sp>
                  <p:nvSpPr>
                    <p:cNvPr id="1846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6" y="3552"/>
                      <a:ext cx="340" cy="2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dirty="0">
                          <a:ea typeface="黑体" pitchFamily="49" charset="-122"/>
                        </a:rPr>
                        <a:t>top</a:t>
                      </a:r>
                    </a:p>
                  </p:txBody>
                </p:sp>
                <p:sp>
                  <p:nvSpPr>
                    <p:cNvPr id="1846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32" y="3696"/>
                      <a:ext cx="2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968" y="2448"/>
                    <a:ext cx="544" cy="227"/>
                    <a:chOff x="3968" y="2448"/>
                    <a:chExt cx="544" cy="227"/>
                  </a:xfrm>
                </p:grpSpPr>
                <p:sp>
                  <p:nvSpPr>
                    <p:cNvPr id="1846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8" y="2448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zh-CN" altLang="en-US">
                          <a:ea typeface="黑体" pitchFamily="49" charset="-122"/>
                        </a:rPr>
                        <a:t> </a:t>
                      </a:r>
                      <a:r>
                        <a:rPr lang="en-US" altLang="zh-CN">
                          <a:ea typeface="黑体" pitchFamily="49" charset="-122"/>
                        </a:rPr>
                        <a:t>a</a:t>
                      </a:r>
                      <a:r>
                        <a:rPr lang="en-US" altLang="zh-CN" baseline="-25000">
                          <a:ea typeface="黑体" pitchFamily="49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1846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52" y="244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6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613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4082" y="2901"/>
                  <a:ext cx="544" cy="371"/>
                  <a:chOff x="3680" y="2928"/>
                  <a:chExt cx="544" cy="371"/>
                </a:xfrm>
              </p:grpSpPr>
              <p:grpSp>
                <p:nvGrpSpPr>
                  <p:cNvPr id="12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680" y="2928"/>
                    <a:ext cx="544" cy="227"/>
                    <a:chOff x="2832" y="2976"/>
                    <a:chExt cx="544" cy="227"/>
                  </a:xfrm>
                </p:grpSpPr>
                <p:sp>
                  <p:nvSpPr>
                    <p:cNvPr id="18456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2976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zh-CN" altLang="en-US">
                          <a:ea typeface="黑体" pitchFamily="49" charset="-122"/>
                        </a:rPr>
                        <a:t> </a:t>
                      </a:r>
                      <a:r>
                        <a:rPr lang="en-US" altLang="zh-CN">
                          <a:ea typeface="黑体" pitchFamily="49" charset="-122"/>
                        </a:rPr>
                        <a:t>a</a:t>
                      </a:r>
                      <a:r>
                        <a:rPr lang="en-US" altLang="zh-CN" baseline="-25000">
                          <a:ea typeface="黑体" pitchFamily="49" charset="-122"/>
                        </a:rPr>
                        <a:t>3</a:t>
                      </a:r>
                    </a:p>
                  </p:txBody>
                </p:sp>
                <p:sp>
                  <p:nvSpPr>
                    <p:cNvPr id="1845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976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5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167" y="3072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29"/>
                <p:cNvGrpSpPr>
                  <a:grpSpLocks/>
                </p:cNvGrpSpPr>
                <p:nvPr/>
              </p:nvGrpSpPr>
              <p:grpSpPr bwMode="auto">
                <a:xfrm>
                  <a:off x="4079" y="3276"/>
                  <a:ext cx="544" cy="623"/>
                  <a:chOff x="3471" y="3396"/>
                  <a:chExt cx="544" cy="623"/>
                </a:xfrm>
              </p:grpSpPr>
              <p:grpSp>
                <p:nvGrpSpPr>
                  <p:cNvPr id="1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471" y="3792"/>
                    <a:ext cx="544" cy="227"/>
                    <a:chOff x="2799" y="2976"/>
                    <a:chExt cx="544" cy="227"/>
                  </a:xfrm>
                </p:grpSpPr>
                <p:sp>
                  <p:nvSpPr>
                    <p:cNvPr id="1845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2976"/>
                      <a:ext cx="544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r>
                        <a:rPr lang="zh-CN" altLang="en-US" dirty="0">
                          <a:ea typeface="黑体" pitchFamily="49" charset="-122"/>
                        </a:rPr>
                        <a:t> </a:t>
                      </a:r>
                      <a:r>
                        <a:rPr lang="en-US" altLang="zh-CN" dirty="0">
                          <a:ea typeface="黑体" pitchFamily="49" charset="-122"/>
                        </a:rPr>
                        <a:t>a</a:t>
                      </a:r>
                      <a:r>
                        <a:rPr lang="en-US" altLang="zh-CN" baseline="-25000" dirty="0">
                          <a:ea typeface="黑体" pitchFamily="49" charset="-122"/>
                        </a:rPr>
                        <a:t>1     </a:t>
                      </a:r>
                      <a:r>
                        <a:rPr lang="en-US" altLang="zh-CN" baseline="-25000" dirty="0" smtClean="0">
                          <a:ea typeface="黑体" pitchFamily="49" charset="-122"/>
                        </a:rPr>
                        <a:t>      </a:t>
                      </a:r>
                      <a:r>
                        <a:rPr lang="en-US" altLang="zh-CN" dirty="0">
                          <a:ea typeface="Arial Unicode MS" pitchFamily="34" charset="-122"/>
                          <a:cs typeface="Arial Unicode MS" pitchFamily="34" charset="-122"/>
                        </a:rPr>
                        <a:t>⋀</a:t>
                      </a:r>
                    </a:p>
                  </p:txBody>
                </p:sp>
                <p:sp>
                  <p:nvSpPr>
                    <p:cNvPr id="18453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976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471" y="3396"/>
                    <a:ext cx="544" cy="384"/>
                    <a:chOff x="2808" y="2976"/>
                    <a:chExt cx="544" cy="384"/>
                  </a:xfrm>
                </p:grpSpPr>
                <p:grpSp>
                  <p:nvGrpSpPr>
                    <p:cNvPr id="16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8" y="2976"/>
                      <a:ext cx="544" cy="227"/>
                      <a:chOff x="2808" y="2976"/>
                      <a:chExt cx="544" cy="227"/>
                    </a:xfrm>
                  </p:grpSpPr>
                  <p:sp>
                    <p:nvSpPr>
                      <p:cNvPr id="18450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8" y="2976"/>
                        <a:ext cx="544" cy="22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r>
                          <a:rPr lang="zh-CN" altLang="en-US">
                            <a:ea typeface="黑体" pitchFamily="49" charset="-122"/>
                          </a:rPr>
                          <a:t> </a:t>
                        </a:r>
                        <a:r>
                          <a:rPr lang="en-US" altLang="zh-CN">
                            <a:ea typeface="黑体" pitchFamily="49" charset="-122"/>
                          </a:rPr>
                          <a:t>a</a:t>
                        </a:r>
                        <a:r>
                          <a:rPr lang="en-US" altLang="zh-CN" baseline="-25000">
                            <a:ea typeface="黑体" pitchFamily="49" charset="-122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845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6" y="2976"/>
                        <a:ext cx="0" cy="22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844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3133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3334" y="3929"/>
              <a:ext cx="168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链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栈存储形式</a:t>
              </a:r>
              <a:endPara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8437" name="Rectangle 39"/>
          <p:cNvSpPr>
            <a:spLocks noChangeArrowheads="1"/>
          </p:cNvSpPr>
          <p:nvPr/>
        </p:nvSpPr>
        <p:spPr bwMode="auto">
          <a:xfrm>
            <a:off x="448859" y="2784877"/>
            <a:ext cx="5707081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链栈的结点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类型：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Stack_Node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1016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1016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-1016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Stack_Node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*next ;</a:t>
            </a:r>
          </a:p>
          <a:p>
            <a:pPr indent="-1016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Stack_Node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15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78147" y="2563917"/>
            <a:ext cx="210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队列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31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/>
          </p:nvPr>
        </p:nvSpPr>
        <p:spPr>
          <a:xfrm>
            <a:off x="839260" y="1284269"/>
            <a:ext cx="7417941" cy="2874991"/>
          </a:xfrm>
        </p:spPr>
        <p:txBody>
          <a:bodyPr>
            <a:normAutofit/>
          </a:bodyPr>
          <a:lstStyle/>
          <a:p>
            <a:pPr marL="0" indent="0" algn="l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队列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(Queue)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：也是运算受限的线性表。是一种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先进先出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(First In First Out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，简称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FIFO)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的线性表。只允许在表的一端进行插入，而在另一端进行删除。</a:t>
            </a:r>
          </a:p>
          <a:p>
            <a:pPr marL="0" indent="0" algn="l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队首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(front)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：允许进行删除的一端称为队首。</a:t>
            </a:r>
          </a:p>
          <a:p>
            <a:pPr marL="0" indent="0" algn="l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队尾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(rear)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：允许进行插入的一端称为队尾。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77770" y="4259245"/>
            <a:ext cx="6134184" cy="1789137"/>
            <a:chOff x="1056" y="1392"/>
            <a:chExt cx="3523" cy="829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19" y="1392"/>
              <a:ext cx="1634" cy="336"/>
              <a:chOff x="2016" y="1392"/>
              <a:chExt cx="1480" cy="336"/>
            </a:xfrm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130" y="1392"/>
                <a:ext cx="1292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a</a:t>
                </a:r>
                <a:r>
                  <a:rPr lang="en-US" altLang="zh-CN" sz="2800" baseline="-2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… ,  a</a:t>
                </a:r>
                <a:r>
                  <a:rPr lang="en-US" altLang="zh-CN" sz="2800" baseline="-2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2022" y="1392"/>
                <a:ext cx="1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8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1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056" y="1392"/>
              <a:ext cx="933" cy="272"/>
              <a:chOff x="2784" y="2016"/>
              <a:chExt cx="933" cy="272"/>
            </a:xfrm>
          </p:grpSpPr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出队</a:t>
                </a:r>
              </a:p>
            </p:txBody>
          </p:sp>
          <p:sp>
            <p:nvSpPr>
              <p:cNvPr id="21" name="Line 11"/>
              <p:cNvSpPr>
                <a:spLocks noChangeShapeType="1"/>
              </p:cNvSpPr>
              <p:nvPr/>
            </p:nvSpPr>
            <p:spPr bwMode="auto">
              <a:xfrm flipH="1">
                <a:off x="3309" y="2172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3696" y="1440"/>
              <a:ext cx="883" cy="272"/>
              <a:chOff x="4512" y="1776"/>
              <a:chExt cx="883" cy="272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896" y="1776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入队</a:t>
                </a: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H="1">
                <a:off x="4512" y="1920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3168" y="1728"/>
              <a:ext cx="499" cy="493"/>
              <a:chOff x="3198" y="1843"/>
              <a:chExt cx="499" cy="493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3198" y="2064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队尾</a:t>
                </a: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 flipV="1">
                <a:off x="3456" y="184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2064" y="1728"/>
              <a:ext cx="499" cy="493"/>
              <a:chOff x="3198" y="1843"/>
              <a:chExt cx="499" cy="493"/>
            </a:xfrm>
          </p:grpSpPr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3198" y="2064"/>
                <a:ext cx="49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队首</a:t>
                </a:r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 flipV="1">
                <a:off x="3456" y="184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3941334" y="497558"/>
            <a:ext cx="1213794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队列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0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链队列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 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346" y="1904858"/>
            <a:ext cx="4495800" cy="42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数据元素结点类型定义：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QNode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101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101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101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indent="-101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指向下一个数据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101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QNode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*next ;</a:t>
            </a:r>
          </a:p>
          <a:p>
            <a:pPr indent="-1016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Qnode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，*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23247" y="3775179"/>
            <a:ext cx="2053828" cy="46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>
                <a:ea typeface="黑体" pitchFamily="49" charset="-122"/>
              </a:rPr>
              <a:t>数据元素结点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809406" y="3138783"/>
            <a:ext cx="1577578" cy="475203"/>
            <a:chOff x="528" y="192"/>
            <a:chExt cx="795" cy="227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528" y="192"/>
              <a:ext cx="58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ea typeface="黑体" pitchFamily="49" charset="-122"/>
                </a:rPr>
                <a:t>data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960" y="19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035" y="30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928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链队列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 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34335" y="1597364"/>
            <a:ext cx="4465638" cy="3503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指针结点类型定义：</a:t>
            </a:r>
          </a:p>
          <a:p>
            <a:pPr marL="0" lvl="2" algn="l" defTabSz="914400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endParaRPr lang="en-US" altLang="zh-CN" sz="24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l" defTabSz="914400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</a:p>
          <a:p>
            <a:pPr marL="0" lvl="2" algn="l" defTabSz="914400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队首指针，出队</a:t>
            </a:r>
            <a:endParaRPr lang="en-US" altLang="zh-CN" sz="24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l" defTabSz="914400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front,  </a:t>
            </a:r>
          </a:p>
          <a:p>
            <a:pPr marL="0" lvl="2" algn="l" defTabSz="914400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队尾指针，入队</a:t>
            </a:r>
            <a:endParaRPr lang="en-US" altLang="zh-CN" sz="240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algn="l" defTabSz="914400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QueuePtr</a:t>
            </a: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rear ;</a:t>
            </a:r>
          </a:p>
          <a:p>
            <a:pPr marL="0" lvl="2" algn="l" defTabSz="914400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</a:t>
            </a:r>
            <a:r>
              <a:rPr lang="en-US" altLang="zh-CN" sz="2400" kern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LinkQueue</a:t>
            </a:r>
            <a:r>
              <a:rPr lang="en-US" altLang="zh-CN" sz="24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b="1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855176" y="2457871"/>
            <a:ext cx="1660922" cy="1618203"/>
            <a:chOff x="2619" y="48"/>
            <a:chExt cx="837" cy="773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619" y="549"/>
              <a:ext cx="74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指针结点</a:t>
              </a:r>
            </a:p>
          </p:txBody>
        </p: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688" y="48"/>
              <a:ext cx="768" cy="227"/>
              <a:chOff x="2688" y="336"/>
              <a:chExt cx="768" cy="227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688" y="336"/>
                <a:ext cx="58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</a:t>
                </a: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3216" y="45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688" y="283"/>
              <a:ext cx="768" cy="227"/>
              <a:chOff x="2688" y="336"/>
              <a:chExt cx="768" cy="227"/>
            </a:xfrm>
          </p:grpSpPr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2688" y="336"/>
                <a:ext cx="58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rear</a:t>
                </a:r>
              </a:p>
            </p:txBody>
          </p:sp>
          <p:sp>
            <p:nvSpPr>
              <p:cNvPr id="10" name="Line 19"/>
              <p:cNvSpPr>
                <a:spLocks noChangeShapeType="1"/>
              </p:cNvSpPr>
              <p:nvPr/>
            </p:nvSpPr>
            <p:spPr bwMode="auto">
              <a:xfrm>
                <a:off x="3216" y="45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2890614" y="5358120"/>
            <a:ext cx="4625484" cy="864208"/>
            <a:chOff x="2024" y="144"/>
            <a:chExt cx="2625" cy="408"/>
          </a:xfrm>
        </p:grpSpPr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4122" y="162"/>
              <a:ext cx="527" cy="227"/>
              <a:chOff x="4122" y="162"/>
              <a:chExt cx="527" cy="227"/>
            </a:xfrm>
          </p:grpSpPr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4122" y="162"/>
                <a:ext cx="5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y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ea typeface="Arial Unicode MS" pitchFamily="34" charset="-122"/>
                    <a:cs typeface="Times New Roman" panose="02020603050405020304" pitchFamily="18" charset="0"/>
                  </a:rPr>
                  <a:t>∧</a:t>
                </a:r>
                <a:endParaRPr lang="en-US" altLang="zh-CN" dirty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4440" y="16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2784" y="153"/>
              <a:ext cx="645" cy="227"/>
              <a:chOff x="1872" y="3408"/>
              <a:chExt cx="645" cy="227"/>
            </a:xfrm>
          </p:grpSpPr>
          <p:grpSp>
            <p:nvGrpSpPr>
              <p:cNvPr id="27" name="Group 41"/>
              <p:cNvGrpSpPr>
                <a:grpSpLocks/>
              </p:cNvGrpSpPr>
              <p:nvPr/>
            </p:nvGrpSpPr>
            <p:grpSpPr bwMode="auto">
              <a:xfrm>
                <a:off x="1872" y="3408"/>
                <a:ext cx="499" cy="227"/>
                <a:chOff x="864" y="3168"/>
                <a:chExt cx="499" cy="227"/>
              </a:xfrm>
            </p:grpSpPr>
            <p:sp>
              <p:nvSpPr>
                <p:cNvPr id="29" name="Rectangle 42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49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endParaRPr lang="zh-CN" altLang="en-US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43"/>
                <p:cNvSpPr>
                  <a:spLocks noChangeShapeType="1"/>
                </p:cNvSpPr>
                <p:nvPr/>
              </p:nvSpPr>
              <p:spPr bwMode="auto">
                <a:xfrm>
                  <a:off x="1182" y="316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Line 44"/>
              <p:cNvSpPr>
                <a:spLocks noChangeShapeType="1"/>
              </p:cNvSpPr>
              <p:nvPr/>
            </p:nvSpPr>
            <p:spPr bwMode="auto">
              <a:xfrm>
                <a:off x="2277" y="352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024" y="144"/>
              <a:ext cx="771" cy="204"/>
              <a:chOff x="2688" y="336"/>
              <a:chExt cx="768" cy="227"/>
            </a:xfrm>
          </p:grpSpPr>
          <p:sp>
            <p:nvSpPr>
              <p:cNvPr id="25" name="Rectangle 46"/>
              <p:cNvSpPr>
                <a:spLocks noChangeArrowheads="1"/>
              </p:cNvSpPr>
              <p:nvPr/>
            </p:nvSpPr>
            <p:spPr bwMode="auto">
              <a:xfrm>
                <a:off x="2688" y="336"/>
                <a:ext cx="58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front</a:t>
                </a:r>
              </a:p>
            </p:txBody>
          </p:sp>
          <p:sp>
            <p:nvSpPr>
              <p:cNvPr id="26" name="Line 47"/>
              <p:cNvSpPr>
                <a:spLocks noChangeShapeType="1"/>
              </p:cNvSpPr>
              <p:nvPr/>
            </p:nvSpPr>
            <p:spPr bwMode="auto">
              <a:xfrm>
                <a:off x="3216" y="45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2024" y="348"/>
              <a:ext cx="2239" cy="204"/>
              <a:chOff x="2024" y="348"/>
              <a:chExt cx="2239" cy="204"/>
            </a:xfrm>
          </p:grpSpPr>
          <p:sp>
            <p:nvSpPr>
              <p:cNvPr id="22" name="Rectangle 49"/>
              <p:cNvSpPr>
                <a:spLocks noChangeArrowheads="1"/>
              </p:cNvSpPr>
              <p:nvPr/>
            </p:nvSpPr>
            <p:spPr bwMode="auto">
              <a:xfrm>
                <a:off x="2024" y="348"/>
                <a:ext cx="589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rear</a:t>
                </a:r>
              </a:p>
            </p:txBody>
          </p:sp>
          <p:sp>
            <p:nvSpPr>
              <p:cNvPr id="23" name="Line 50"/>
              <p:cNvSpPr>
                <a:spLocks noChangeShapeType="1"/>
              </p:cNvSpPr>
              <p:nvPr/>
            </p:nvSpPr>
            <p:spPr bwMode="auto">
              <a:xfrm>
                <a:off x="2562" y="505"/>
                <a:ext cx="17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51"/>
              <p:cNvSpPr>
                <a:spLocks noChangeShapeType="1"/>
              </p:cNvSpPr>
              <p:nvPr/>
            </p:nvSpPr>
            <p:spPr bwMode="auto">
              <a:xfrm flipV="1">
                <a:off x="4263" y="39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52"/>
            <p:cNvGrpSpPr>
              <a:grpSpLocks/>
            </p:cNvGrpSpPr>
            <p:nvPr/>
          </p:nvGrpSpPr>
          <p:grpSpPr bwMode="auto">
            <a:xfrm>
              <a:off x="3437" y="162"/>
              <a:ext cx="682" cy="231"/>
              <a:chOff x="3437" y="162"/>
              <a:chExt cx="682" cy="231"/>
            </a:xfrm>
          </p:grpSpPr>
          <p:sp>
            <p:nvSpPr>
              <p:cNvPr id="19" name="Rectangle 53"/>
              <p:cNvSpPr>
                <a:spLocks noChangeArrowheads="1"/>
              </p:cNvSpPr>
              <p:nvPr/>
            </p:nvSpPr>
            <p:spPr bwMode="auto">
              <a:xfrm>
                <a:off x="3437" y="162"/>
                <a:ext cx="499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0" name="Line 54"/>
              <p:cNvSpPr>
                <a:spLocks noChangeShapeType="1"/>
              </p:cNvSpPr>
              <p:nvPr/>
            </p:nvSpPr>
            <p:spPr bwMode="auto">
              <a:xfrm>
                <a:off x="3778" y="166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55"/>
              <p:cNvSpPr>
                <a:spLocks noChangeShapeType="1"/>
              </p:cNvSpPr>
              <p:nvPr/>
            </p:nvSpPr>
            <p:spPr bwMode="auto">
              <a:xfrm>
                <a:off x="3879" y="27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73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19376" y="6057936"/>
            <a:ext cx="33829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队列操作及指针变化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28530" y="2556749"/>
            <a:ext cx="2391155" cy="1533446"/>
            <a:chOff x="480" y="89"/>
            <a:chExt cx="1357" cy="736"/>
          </a:xfrm>
        </p:grpSpPr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816" y="576"/>
              <a:ext cx="77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(a) </a:t>
              </a:r>
              <a:r>
                <a: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空队列</a:t>
              </a:r>
            </a:p>
          </p:txBody>
        </p:sp>
        <p:grpSp>
          <p:nvGrpSpPr>
            <p:cNvPr id="72" name="Group 6"/>
            <p:cNvGrpSpPr>
              <a:grpSpLocks/>
            </p:cNvGrpSpPr>
            <p:nvPr/>
          </p:nvGrpSpPr>
          <p:grpSpPr bwMode="auto">
            <a:xfrm>
              <a:off x="480" y="89"/>
              <a:ext cx="771" cy="407"/>
              <a:chOff x="2784" y="3019"/>
              <a:chExt cx="768" cy="453"/>
            </a:xfrm>
          </p:grpSpPr>
          <p:grpSp>
            <p:nvGrpSpPr>
              <p:cNvPr id="76" name="Group 7"/>
              <p:cNvGrpSpPr>
                <a:grpSpLocks/>
              </p:cNvGrpSpPr>
              <p:nvPr/>
            </p:nvGrpSpPr>
            <p:grpSpPr bwMode="auto">
              <a:xfrm>
                <a:off x="2784" y="3019"/>
                <a:ext cx="768" cy="227"/>
                <a:chOff x="2688" y="336"/>
                <a:chExt cx="768" cy="227"/>
              </a:xfrm>
            </p:grpSpPr>
            <p:sp>
              <p:nvSpPr>
                <p:cNvPr id="80" name="Rectangle 8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81" name="Line 9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7" name="Group 10"/>
              <p:cNvGrpSpPr>
                <a:grpSpLocks/>
              </p:cNvGrpSpPr>
              <p:nvPr/>
            </p:nvGrpSpPr>
            <p:grpSpPr bwMode="auto">
              <a:xfrm>
                <a:off x="2784" y="3245"/>
                <a:ext cx="768" cy="227"/>
                <a:chOff x="2688" y="336"/>
                <a:chExt cx="768" cy="227"/>
              </a:xfrm>
            </p:grpSpPr>
            <p:sp>
              <p:nvSpPr>
                <p:cNvPr id="78" name="Rectangle 11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79" name="Line 12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73" name="Group 13"/>
            <p:cNvGrpSpPr>
              <a:grpSpLocks/>
            </p:cNvGrpSpPr>
            <p:nvPr/>
          </p:nvGrpSpPr>
          <p:grpSpPr bwMode="auto">
            <a:xfrm>
              <a:off x="1248" y="163"/>
              <a:ext cx="589" cy="317"/>
              <a:chOff x="1248" y="163"/>
              <a:chExt cx="589" cy="317"/>
            </a:xfrm>
          </p:grpSpPr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248" y="163"/>
                <a:ext cx="589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Arial Unicode MS" pitchFamily="34" charset="-122"/>
                  </a:rPr>
                  <a:t>∧</a:t>
                </a: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1566" y="163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322894" y="4463139"/>
            <a:ext cx="3517130" cy="1418855"/>
            <a:chOff x="158" y="981"/>
            <a:chExt cx="1996" cy="681"/>
          </a:xfrm>
        </p:grpSpPr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830" y="1413"/>
              <a:ext cx="77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(b)   x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入队</a:t>
              </a:r>
            </a:p>
          </p:txBody>
        </p:sp>
        <p:grpSp>
          <p:nvGrpSpPr>
            <p:cNvPr id="55" name="Group 18"/>
            <p:cNvGrpSpPr>
              <a:grpSpLocks/>
            </p:cNvGrpSpPr>
            <p:nvPr/>
          </p:nvGrpSpPr>
          <p:grpSpPr bwMode="auto">
            <a:xfrm>
              <a:off x="158" y="981"/>
              <a:ext cx="1996" cy="408"/>
              <a:chOff x="158" y="981"/>
              <a:chExt cx="1996" cy="408"/>
            </a:xfrm>
          </p:grpSpPr>
          <p:grpSp>
            <p:nvGrpSpPr>
              <p:cNvPr id="56" name="Group 19"/>
              <p:cNvGrpSpPr>
                <a:grpSpLocks/>
              </p:cNvGrpSpPr>
              <p:nvPr/>
            </p:nvGrpSpPr>
            <p:grpSpPr bwMode="auto">
              <a:xfrm>
                <a:off x="1579" y="995"/>
                <a:ext cx="575" cy="231"/>
                <a:chOff x="1579" y="995"/>
                <a:chExt cx="575" cy="231"/>
              </a:xfrm>
            </p:grpSpPr>
            <p:sp>
              <p:nvSpPr>
                <p:cNvPr id="69" name="Rectangle 20"/>
                <p:cNvSpPr>
                  <a:spLocks noChangeArrowheads="1"/>
                </p:cNvSpPr>
                <p:nvPr/>
              </p:nvSpPr>
              <p:spPr bwMode="auto">
                <a:xfrm>
                  <a:off x="1579" y="999"/>
                  <a:ext cx="575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 </a:t>
                  </a:r>
                  <a:r>
                    <a:rPr lang="en-US" altLang="zh-CN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x </a:t>
                  </a:r>
                  <a:r>
                    <a:rPr lang="en-US" altLang="zh-CN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en-US" altLang="zh-CN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∧</a:t>
                  </a:r>
                </a:p>
              </p:txBody>
            </p:sp>
            <p:sp>
              <p:nvSpPr>
                <p:cNvPr id="70" name="Line 21"/>
                <p:cNvSpPr>
                  <a:spLocks noChangeShapeType="1"/>
                </p:cNvSpPr>
                <p:nvPr/>
              </p:nvSpPr>
              <p:spPr bwMode="auto">
                <a:xfrm>
                  <a:off x="1912" y="995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" name="Group 22"/>
              <p:cNvGrpSpPr>
                <a:grpSpLocks/>
              </p:cNvGrpSpPr>
              <p:nvPr/>
            </p:nvGrpSpPr>
            <p:grpSpPr bwMode="auto">
              <a:xfrm>
                <a:off x="926" y="990"/>
                <a:ext cx="645" cy="227"/>
                <a:chOff x="1872" y="3408"/>
                <a:chExt cx="645" cy="227"/>
              </a:xfrm>
            </p:grpSpPr>
            <p:grpSp>
              <p:nvGrpSpPr>
                <p:cNvPr id="65" name="Group 23"/>
                <p:cNvGrpSpPr>
                  <a:grpSpLocks/>
                </p:cNvGrpSpPr>
                <p:nvPr/>
              </p:nvGrpSpPr>
              <p:grpSpPr bwMode="auto">
                <a:xfrm>
                  <a:off x="1872" y="3408"/>
                  <a:ext cx="499" cy="227"/>
                  <a:chOff x="864" y="3168"/>
                  <a:chExt cx="499" cy="227"/>
                </a:xfrm>
              </p:grpSpPr>
              <p:sp>
                <p:nvSpPr>
                  <p:cNvPr id="6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16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182" y="316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6" name="Line 26"/>
                <p:cNvSpPr>
                  <a:spLocks noChangeShapeType="1"/>
                </p:cNvSpPr>
                <p:nvPr/>
              </p:nvSpPr>
              <p:spPr bwMode="auto">
                <a:xfrm>
                  <a:off x="2277" y="352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8" name="Group 27"/>
              <p:cNvGrpSpPr>
                <a:grpSpLocks/>
              </p:cNvGrpSpPr>
              <p:nvPr/>
            </p:nvGrpSpPr>
            <p:grpSpPr bwMode="auto">
              <a:xfrm>
                <a:off x="158" y="981"/>
                <a:ext cx="771" cy="204"/>
                <a:chOff x="2688" y="336"/>
                <a:chExt cx="768" cy="227"/>
              </a:xfrm>
            </p:grpSpPr>
            <p:sp>
              <p:nvSpPr>
                <p:cNvPr id="63" name="Rectangle 28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64" name="Line 29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" name="Group 30"/>
              <p:cNvGrpSpPr>
                <a:grpSpLocks/>
              </p:cNvGrpSpPr>
              <p:nvPr/>
            </p:nvGrpSpPr>
            <p:grpSpPr bwMode="auto">
              <a:xfrm>
                <a:off x="158" y="1185"/>
                <a:ext cx="1544" cy="204"/>
                <a:chOff x="158" y="1185"/>
                <a:chExt cx="1544" cy="204"/>
              </a:xfrm>
            </p:grpSpPr>
            <p:sp>
              <p:nvSpPr>
                <p:cNvPr id="60" name="Rectangle 31"/>
                <p:cNvSpPr>
                  <a:spLocks noChangeArrowheads="1"/>
                </p:cNvSpPr>
                <p:nvPr/>
              </p:nvSpPr>
              <p:spPr bwMode="auto">
                <a:xfrm>
                  <a:off x="158" y="1185"/>
                  <a:ext cx="59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61" name="Line 32"/>
                <p:cNvSpPr>
                  <a:spLocks noChangeShapeType="1"/>
                </p:cNvSpPr>
                <p:nvPr/>
              </p:nvSpPr>
              <p:spPr bwMode="auto">
                <a:xfrm>
                  <a:off x="677" y="1344"/>
                  <a:ext cx="10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702" y="123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3957172" y="2479662"/>
            <a:ext cx="4625484" cy="1508444"/>
            <a:chOff x="1927" y="845"/>
            <a:chExt cx="2625" cy="724"/>
          </a:xfrm>
        </p:grpSpPr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744" y="1320"/>
              <a:ext cx="86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(c)  y</a:t>
              </a:r>
              <a:r>
                <a: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再入队</a:t>
              </a:r>
            </a:p>
          </p:txBody>
        </p: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1927" y="845"/>
              <a:ext cx="2625" cy="408"/>
              <a:chOff x="2024" y="144"/>
              <a:chExt cx="2625" cy="408"/>
            </a:xfrm>
          </p:grpSpPr>
          <p:grpSp>
            <p:nvGrpSpPr>
              <p:cNvPr id="35" name="Group 37"/>
              <p:cNvGrpSpPr>
                <a:grpSpLocks/>
              </p:cNvGrpSpPr>
              <p:nvPr/>
            </p:nvGrpSpPr>
            <p:grpSpPr bwMode="auto">
              <a:xfrm>
                <a:off x="4122" y="162"/>
                <a:ext cx="527" cy="227"/>
                <a:chOff x="4122" y="162"/>
                <a:chExt cx="527" cy="227"/>
              </a:xfrm>
            </p:grpSpPr>
            <p:sp>
              <p:nvSpPr>
                <p:cNvPr id="52" name="Rectangle 38"/>
                <p:cNvSpPr>
                  <a:spLocks noChangeArrowheads="1"/>
                </p:cNvSpPr>
                <p:nvPr/>
              </p:nvSpPr>
              <p:spPr bwMode="auto">
                <a:xfrm>
                  <a:off x="4122" y="162"/>
                  <a:ext cx="5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  </a:t>
                  </a:r>
                  <a:r>
                    <a:rPr lang="en-US" altLang="zh-CN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y  </a:t>
                  </a:r>
                  <a:r>
                    <a:rPr lang="en-US" altLang="zh-CN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   </a:t>
                  </a:r>
                  <a:r>
                    <a:rPr lang="en-US" altLang="zh-CN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∧</a:t>
                  </a:r>
                  <a:endPara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39"/>
                <p:cNvSpPr>
                  <a:spLocks noChangeShapeType="1"/>
                </p:cNvSpPr>
                <p:nvPr/>
              </p:nvSpPr>
              <p:spPr bwMode="auto">
                <a:xfrm>
                  <a:off x="4440" y="16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" name="Group 40"/>
              <p:cNvGrpSpPr>
                <a:grpSpLocks/>
              </p:cNvGrpSpPr>
              <p:nvPr/>
            </p:nvGrpSpPr>
            <p:grpSpPr bwMode="auto">
              <a:xfrm>
                <a:off x="2784" y="153"/>
                <a:ext cx="645" cy="227"/>
                <a:chOff x="1872" y="3408"/>
                <a:chExt cx="645" cy="227"/>
              </a:xfrm>
            </p:grpSpPr>
            <p:grpSp>
              <p:nvGrpSpPr>
                <p:cNvPr id="48" name="Group 41"/>
                <p:cNvGrpSpPr>
                  <a:grpSpLocks/>
                </p:cNvGrpSpPr>
                <p:nvPr/>
              </p:nvGrpSpPr>
              <p:grpSpPr bwMode="auto">
                <a:xfrm>
                  <a:off x="1872" y="3408"/>
                  <a:ext cx="499" cy="227"/>
                  <a:chOff x="864" y="3168"/>
                  <a:chExt cx="499" cy="227"/>
                </a:xfrm>
              </p:grpSpPr>
              <p:sp>
                <p:nvSpPr>
                  <p:cNvPr id="5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16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82" y="316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>
                  <a:off x="2277" y="352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7" name="Group 45"/>
              <p:cNvGrpSpPr>
                <a:grpSpLocks/>
              </p:cNvGrpSpPr>
              <p:nvPr/>
            </p:nvGrpSpPr>
            <p:grpSpPr bwMode="auto">
              <a:xfrm>
                <a:off x="2024" y="144"/>
                <a:ext cx="771" cy="204"/>
                <a:chOff x="2688" y="336"/>
                <a:chExt cx="768" cy="227"/>
              </a:xfrm>
            </p:grpSpPr>
            <p:sp>
              <p:nvSpPr>
                <p:cNvPr id="46" name="Rectangle 46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48"/>
              <p:cNvGrpSpPr>
                <a:grpSpLocks/>
              </p:cNvGrpSpPr>
              <p:nvPr/>
            </p:nvGrpSpPr>
            <p:grpSpPr bwMode="auto">
              <a:xfrm>
                <a:off x="2024" y="348"/>
                <a:ext cx="2239" cy="204"/>
                <a:chOff x="2024" y="348"/>
                <a:chExt cx="2239" cy="204"/>
              </a:xfrm>
            </p:grpSpPr>
            <p:sp>
              <p:nvSpPr>
                <p:cNvPr id="43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4" y="348"/>
                  <a:ext cx="589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44" name="Line 50"/>
                <p:cNvSpPr>
                  <a:spLocks noChangeShapeType="1"/>
                </p:cNvSpPr>
                <p:nvPr/>
              </p:nvSpPr>
              <p:spPr bwMode="auto">
                <a:xfrm>
                  <a:off x="2562" y="505"/>
                  <a:ext cx="17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263" y="391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52"/>
              <p:cNvGrpSpPr>
                <a:grpSpLocks/>
              </p:cNvGrpSpPr>
              <p:nvPr/>
            </p:nvGrpSpPr>
            <p:grpSpPr bwMode="auto">
              <a:xfrm>
                <a:off x="3437" y="162"/>
                <a:ext cx="682" cy="231"/>
                <a:chOff x="3437" y="162"/>
                <a:chExt cx="682" cy="231"/>
              </a:xfrm>
            </p:grpSpPr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3437" y="162"/>
                  <a:ext cx="49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41" name="Line 54"/>
                <p:cNvSpPr>
                  <a:spLocks noChangeShapeType="1"/>
                </p:cNvSpPr>
                <p:nvPr/>
              </p:nvSpPr>
              <p:spPr bwMode="auto">
                <a:xfrm>
                  <a:off x="3778" y="166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55"/>
                <p:cNvSpPr>
                  <a:spLocks noChangeShapeType="1"/>
                </p:cNvSpPr>
                <p:nvPr/>
              </p:nvSpPr>
              <p:spPr bwMode="auto">
                <a:xfrm>
                  <a:off x="3879" y="27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4199714" y="4413138"/>
            <a:ext cx="4662488" cy="1654288"/>
            <a:chOff x="2018" y="1933"/>
            <a:chExt cx="2646" cy="794"/>
          </a:xfrm>
        </p:grpSpPr>
        <p:sp>
          <p:nvSpPr>
            <p:cNvPr id="11" name="Rectangle 57"/>
            <p:cNvSpPr>
              <a:spLocks noChangeArrowheads="1"/>
            </p:cNvSpPr>
            <p:nvPr/>
          </p:nvSpPr>
          <p:spPr bwMode="auto">
            <a:xfrm>
              <a:off x="3016" y="2478"/>
              <a:ext cx="86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(d)    x</a:t>
              </a:r>
              <a:r>
                <a: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出队</a:t>
              </a:r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2018" y="1933"/>
              <a:ext cx="2646" cy="504"/>
              <a:chOff x="2819" y="885"/>
              <a:chExt cx="2646" cy="504"/>
            </a:xfrm>
          </p:grpSpPr>
          <p:grpSp>
            <p:nvGrpSpPr>
              <p:cNvPr id="13" name="Group 59"/>
              <p:cNvGrpSpPr>
                <a:grpSpLocks/>
              </p:cNvGrpSpPr>
              <p:nvPr/>
            </p:nvGrpSpPr>
            <p:grpSpPr bwMode="auto">
              <a:xfrm>
                <a:off x="4925" y="999"/>
                <a:ext cx="540" cy="227"/>
                <a:chOff x="4925" y="999"/>
                <a:chExt cx="540" cy="227"/>
              </a:xfrm>
            </p:grpSpPr>
            <p:sp>
              <p:nvSpPr>
                <p:cNvPr id="31" name="Rectangle 60"/>
                <p:cNvSpPr>
                  <a:spLocks noChangeArrowheads="1"/>
                </p:cNvSpPr>
                <p:nvPr/>
              </p:nvSpPr>
              <p:spPr bwMode="auto">
                <a:xfrm>
                  <a:off x="4925" y="999"/>
                  <a:ext cx="540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 </a:t>
                  </a:r>
                  <a:r>
                    <a:rPr lang="en-US" altLang="zh-CN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y </a:t>
                  </a:r>
                  <a:r>
                    <a:rPr lang="en-US" altLang="zh-CN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     </a:t>
                  </a:r>
                  <a:r>
                    <a:rPr lang="en-US" altLang="zh-CN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  <a:cs typeface="Arial Unicode MS" pitchFamily="34" charset="-122"/>
                    </a:rPr>
                    <a:t>∧</a:t>
                  </a:r>
                  <a:endPara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61"/>
                <p:cNvSpPr>
                  <a:spLocks noChangeShapeType="1"/>
                </p:cNvSpPr>
                <p:nvPr/>
              </p:nvSpPr>
              <p:spPr bwMode="auto">
                <a:xfrm>
                  <a:off x="5243" y="99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Group 62"/>
              <p:cNvGrpSpPr>
                <a:grpSpLocks/>
              </p:cNvGrpSpPr>
              <p:nvPr/>
            </p:nvGrpSpPr>
            <p:grpSpPr bwMode="auto">
              <a:xfrm>
                <a:off x="4240" y="999"/>
                <a:ext cx="545" cy="231"/>
                <a:chOff x="720" y="3888"/>
                <a:chExt cx="499" cy="231"/>
              </a:xfrm>
            </p:grpSpPr>
            <p:sp>
              <p:nvSpPr>
                <p:cNvPr id="29" name="Rectangle 63"/>
                <p:cNvSpPr>
                  <a:spLocks noChangeArrowheads="1"/>
                </p:cNvSpPr>
                <p:nvPr/>
              </p:nvSpPr>
              <p:spPr bwMode="auto">
                <a:xfrm>
                  <a:off x="720" y="3888"/>
                  <a:ext cx="49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 </a:t>
                  </a:r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30" name="Line 64"/>
                <p:cNvSpPr>
                  <a:spLocks noChangeShapeType="1"/>
                </p:cNvSpPr>
                <p:nvPr/>
              </p:nvSpPr>
              <p:spPr bwMode="auto">
                <a:xfrm>
                  <a:off x="1077" y="389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" name="Group 65"/>
              <p:cNvGrpSpPr>
                <a:grpSpLocks/>
              </p:cNvGrpSpPr>
              <p:nvPr/>
            </p:nvGrpSpPr>
            <p:grpSpPr bwMode="auto">
              <a:xfrm>
                <a:off x="2819" y="981"/>
                <a:ext cx="771" cy="204"/>
                <a:chOff x="2688" y="336"/>
                <a:chExt cx="768" cy="227"/>
              </a:xfrm>
            </p:grpSpPr>
            <p:sp>
              <p:nvSpPr>
                <p:cNvPr id="27" name="Rectangle 66"/>
                <p:cNvSpPr>
                  <a:spLocks noChangeArrowheads="1"/>
                </p:cNvSpPr>
                <p:nvPr/>
              </p:nvSpPr>
              <p:spPr bwMode="auto">
                <a:xfrm>
                  <a:off x="2688" y="336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28" name="Line 67"/>
                <p:cNvSpPr>
                  <a:spLocks noChangeShapeType="1"/>
                </p:cNvSpPr>
                <p:nvPr/>
              </p:nvSpPr>
              <p:spPr bwMode="auto">
                <a:xfrm>
                  <a:off x="3216" y="459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" name="Group 68"/>
              <p:cNvGrpSpPr>
                <a:grpSpLocks/>
              </p:cNvGrpSpPr>
              <p:nvPr/>
            </p:nvGrpSpPr>
            <p:grpSpPr bwMode="auto">
              <a:xfrm>
                <a:off x="2819" y="1185"/>
                <a:ext cx="2228" cy="204"/>
                <a:chOff x="2819" y="1185"/>
                <a:chExt cx="2228" cy="204"/>
              </a:xfrm>
            </p:grpSpPr>
            <p:sp>
              <p:nvSpPr>
                <p:cNvPr id="24" name="Rectangle 69"/>
                <p:cNvSpPr>
                  <a:spLocks noChangeArrowheads="1"/>
                </p:cNvSpPr>
                <p:nvPr/>
              </p:nvSpPr>
              <p:spPr bwMode="auto">
                <a:xfrm>
                  <a:off x="2819" y="1185"/>
                  <a:ext cx="589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en-US" altLang="zh-CN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25" name="Line 70"/>
                <p:cNvSpPr>
                  <a:spLocks noChangeShapeType="1"/>
                </p:cNvSpPr>
                <p:nvPr/>
              </p:nvSpPr>
              <p:spPr bwMode="auto">
                <a:xfrm>
                  <a:off x="3347" y="1344"/>
                  <a:ext cx="17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040" y="1230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" name="Group 72"/>
              <p:cNvGrpSpPr>
                <a:grpSpLocks/>
              </p:cNvGrpSpPr>
              <p:nvPr/>
            </p:nvGrpSpPr>
            <p:grpSpPr bwMode="auto">
              <a:xfrm>
                <a:off x="3587" y="885"/>
                <a:ext cx="1501" cy="332"/>
                <a:chOff x="3587" y="3534"/>
                <a:chExt cx="1501" cy="332"/>
              </a:xfrm>
            </p:grpSpPr>
            <p:grpSp>
              <p:nvGrpSpPr>
                <p:cNvPr id="18" name="Group 73"/>
                <p:cNvGrpSpPr>
                  <a:grpSpLocks/>
                </p:cNvGrpSpPr>
                <p:nvPr/>
              </p:nvGrpSpPr>
              <p:grpSpPr bwMode="auto">
                <a:xfrm>
                  <a:off x="3587" y="3639"/>
                  <a:ext cx="499" cy="227"/>
                  <a:chOff x="864" y="3168"/>
                  <a:chExt cx="499" cy="227"/>
                </a:xfrm>
              </p:grpSpPr>
              <p:sp>
                <p:nvSpPr>
                  <p:cNvPr id="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16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r"/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182" y="3168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9" name="Line 76"/>
                <p:cNvSpPr>
                  <a:spLocks noChangeShapeType="1"/>
                </p:cNvSpPr>
                <p:nvPr/>
              </p:nvSpPr>
              <p:spPr bwMode="auto">
                <a:xfrm>
                  <a:off x="3984" y="353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77"/>
                <p:cNvSpPr>
                  <a:spLocks noChangeShapeType="1"/>
                </p:cNvSpPr>
                <p:nvPr/>
              </p:nvSpPr>
              <p:spPr bwMode="auto">
                <a:xfrm>
                  <a:off x="3984" y="353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78"/>
                <p:cNvSpPr>
                  <a:spLocks noChangeShapeType="1"/>
                </p:cNvSpPr>
                <p:nvPr/>
              </p:nvSpPr>
              <p:spPr bwMode="auto">
                <a:xfrm>
                  <a:off x="5088" y="3534"/>
                  <a:ext cx="0" cy="1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82" name="矩形 78"/>
          <p:cNvSpPr>
            <a:spLocks noChangeArrowheads="1"/>
          </p:cNvSpPr>
          <p:nvPr/>
        </p:nvSpPr>
        <p:spPr bwMode="auto">
          <a:xfrm>
            <a:off x="142874" y="285750"/>
            <a:ext cx="881068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链队列操作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链队的操作实际上是单链表的操作，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只不过是删除在表头进行，插入在表尾进行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。插入、删除时分别修改不同的指针。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50915" y="2224071"/>
            <a:ext cx="116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头结点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1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17588" y="312168"/>
            <a:ext cx="7010400" cy="866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顺序队列</a:t>
            </a: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数组存储表示 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409518" y="5012996"/>
            <a:ext cx="8231243" cy="94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利用一维数组存储队列，随着入队、出队的操作，会出现“假溢出”现象，不利于空间的充分利用。</a:t>
            </a:r>
            <a:endParaRPr kumimoji="1"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592083" y="2102844"/>
            <a:ext cx="2069148" cy="2459094"/>
            <a:chOff x="86" y="2030"/>
            <a:chExt cx="1066" cy="1315"/>
          </a:xfrm>
        </p:grpSpPr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699" y="3118"/>
              <a:ext cx="45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空队列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Group 7"/>
            <p:cNvGrpSpPr>
              <a:grpSpLocks/>
            </p:cNvGrpSpPr>
            <p:nvPr/>
          </p:nvGrpSpPr>
          <p:grpSpPr bwMode="auto">
            <a:xfrm>
              <a:off x="86" y="2030"/>
              <a:ext cx="1039" cy="1171"/>
              <a:chOff x="86" y="2030"/>
              <a:chExt cx="1039" cy="1171"/>
            </a:xfrm>
          </p:grpSpPr>
          <p:sp>
            <p:nvSpPr>
              <p:cNvPr id="101" name="Rectangle 8"/>
              <p:cNvSpPr>
                <a:spLocks noChangeArrowheads="1"/>
              </p:cNvSpPr>
              <p:nvPr/>
            </p:nvSpPr>
            <p:spPr bwMode="auto">
              <a:xfrm>
                <a:off x="672" y="2844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Rectangle 9"/>
              <p:cNvSpPr>
                <a:spLocks noChangeArrowheads="1"/>
              </p:cNvSpPr>
              <p:nvPr/>
            </p:nvSpPr>
            <p:spPr bwMode="auto">
              <a:xfrm>
                <a:off x="672" y="2639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"/>
              <p:cNvSpPr>
                <a:spLocks noChangeArrowheads="1"/>
              </p:cNvSpPr>
              <p:nvPr/>
            </p:nvSpPr>
            <p:spPr bwMode="auto">
              <a:xfrm>
                <a:off x="672" y="2434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1"/>
              <p:cNvSpPr>
                <a:spLocks noChangeArrowheads="1"/>
              </p:cNvSpPr>
              <p:nvPr/>
            </p:nvSpPr>
            <p:spPr bwMode="auto">
              <a:xfrm>
                <a:off x="672" y="2231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672" y="2030"/>
                <a:ext cx="453" cy="2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6" name="Group 13"/>
              <p:cNvGrpSpPr>
                <a:grpSpLocks/>
              </p:cNvGrpSpPr>
              <p:nvPr/>
            </p:nvGrpSpPr>
            <p:grpSpPr bwMode="auto">
              <a:xfrm>
                <a:off x="96" y="2974"/>
                <a:ext cx="574" cy="227"/>
                <a:chOff x="221" y="1440"/>
                <a:chExt cx="574" cy="227"/>
              </a:xfrm>
            </p:grpSpPr>
            <p:sp>
              <p:nvSpPr>
                <p:cNvPr id="11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1" y="1440"/>
                  <a:ext cx="499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front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Line 15"/>
                <p:cNvSpPr>
                  <a:spLocks noChangeShapeType="1"/>
                </p:cNvSpPr>
                <p:nvPr/>
              </p:nvSpPr>
              <p:spPr bwMode="auto">
                <a:xfrm>
                  <a:off x="432" y="1484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7" name="Group 16"/>
              <p:cNvGrpSpPr>
                <a:grpSpLocks/>
              </p:cNvGrpSpPr>
              <p:nvPr/>
            </p:nvGrpSpPr>
            <p:grpSpPr bwMode="auto">
              <a:xfrm>
                <a:off x="86" y="2760"/>
                <a:ext cx="580" cy="227"/>
                <a:chOff x="355" y="3517"/>
                <a:chExt cx="580" cy="227"/>
              </a:xfrm>
            </p:grpSpPr>
            <p:sp>
              <p:nvSpPr>
                <p:cNvPr id="108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" y="3517"/>
                  <a:ext cx="317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rear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Line 18"/>
                <p:cNvSpPr>
                  <a:spLocks noChangeShapeType="1"/>
                </p:cNvSpPr>
                <p:nvPr/>
              </p:nvSpPr>
              <p:spPr bwMode="auto">
                <a:xfrm>
                  <a:off x="695" y="364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87" name="Group 21"/>
          <p:cNvGrpSpPr>
            <a:grpSpLocks/>
          </p:cNvGrpSpPr>
          <p:nvPr/>
        </p:nvGrpSpPr>
        <p:grpSpPr bwMode="auto">
          <a:xfrm>
            <a:off x="3240185" y="2138375"/>
            <a:ext cx="2059443" cy="2098178"/>
            <a:chOff x="1164" y="2049"/>
            <a:chExt cx="1061" cy="1122"/>
          </a:xfrm>
        </p:grpSpPr>
        <p:grpSp>
          <p:nvGrpSpPr>
            <p:cNvPr id="88" name="Group 22"/>
            <p:cNvGrpSpPr>
              <a:grpSpLocks/>
            </p:cNvGrpSpPr>
            <p:nvPr/>
          </p:nvGrpSpPr>
          <p:grpSpPr bwMode="auto">
            <a:xfrm>
              <a:off x="1164" y="2944"/>
              <a:ext cx="610" cy="227"/>
              <a:chOff x="1595" y="1410"/>
              <a:chExt cx="610" cy="227"/>
            </a:xfrm>
          </p:grpSpPr>
          <p:sp>
            <p:nvSpPr>
              <p:cNvPr id="97" name="Rectangle 23"/>
              <p:cNvSpPr>
                <a:spLocks noChangeArrowheads="1"/>
              </p:cNvSpPr>
              <p:nvPr/>
            </p:nvSpPr>
            <p:spPr bwMode="auto">
              <a:xfrm>
                <a:off x="1595" y="1410"/>
                <a:ext cx="499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24"/>
              <p:cNvSpPr>
                <a:spLocks noChangeShapeType="1"/>
              </p:cNvSpPr>
              <p:nvPr/>
            </p:nvSpPr>
            <p:spPr bwMode="auto">
              <a:xfrm>
                <a:off x="1842" y="1440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Group 25"/>
            <p:cNvGrpSpPr>
              <a:grpSpLocks/>
            </p:cNvGrpSpPr>
            <p:nvPr/>
          </p:nvGrpSpPr>
          <p:grpSpPr bwMode="auto">
            <a:xfrm>
              <a:off x="1274" y="2264"/>
              <a:ext cx="512" cy="227"/>
              <a:chOff x="356" y="3165"/>
              <a:chExt cx="583" cy="227"/>
            </a:xfrm>
          </p:grpSpPr>
          <p:sp>
            <p:nvSpPr>
              <p:cNvPr id="95" name="Rectangle 26"/>
              <p:cNvSpPr>
                <a:spLocks noChangeArrowheads="1"/>
              </p:cNvSpPr>
              <p:nvPr/>
            </p:nvSpPr>
            <p:spPr bwMode="auto">
              <a:xfrm>
                <a:off x="356" y="3165"/>
                <a:ext cx="31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rear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27"/>
              <p:cNvSpPr>
                <a:spLocks noChangeShapeType="1"/>
              </p:cNvSpPr>
              <p:nvPr/>
            </p:nvSpPr>
            <p:spPr bwMode="auto">
              <a:xfrm>
                <a:off x="699" y="3243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1787" y="2659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1787" y="2455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1787" y="2251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31"/>
            <p:cNvSpPr>
              <a:spLocks noChangeArrowheads="1"/>
            </p:cNvSpPr>
            <p:nvPr/>
          </p:nvSpPr>
          <p:spPr bwMode="auto">
            <a:xfrm>
              <a:off x="1787" y="2049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1785" y="2862"/>
              <a:ext cx="438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5959056" y="1811119"/>
            <a:ext cx="2071088" cy="2230950"/>
            <a:chOff x="2292" y="1874"/>
            <a:chExt cx="1067" cy="1193"/>
          </a:xfrm>
        </p:grpSpPr>
        <p:grpSp>
          <p:nvGrpSpPr>
            <p:cNvPr id="75" name="Group 36"/>
            <p:cNvGrpSpPr>
              <a:grpSpLocks/>
            </p:cNvGrpSpPr>
            <p:nvPr/>
          </p:nvGrpSpPr>
          <p:grpSpPr bwMode="auto">
            <a:xfrm>
              <a:off x="2292" y="2460"/>
              <a:ext cx="608" cy="227"/>
              <a:chOff x="2235" y="926"/>
              <a:chExt cx="608" cy="227"/>
            </a:xfrm>
          </p:grpSpPr>
          <p:sp>
            <p:nvSpPr>
              <p:cNvPr id="84" name="Rectangle 37"/>
              <p:cNvSpPr>
                <a:spLocks noChangeArrowheads="1"/>
              </p:cNvSpPr>
              <p:nvPr/>
            </p:nvSpPr>
            <p:spPr bwMode="auto">
              <a:xfrm>
                <a:off x="2235" y="926"/>
                <a:ext cx="499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front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38"/>
              <p:cNvSpPr>
                <a:spLocks noChangeShapeType="1"/>
              </p:cNvSpPr>
              <p:nvPr/>
            </p:nvSpPr>
            <p:spPr bwMode="auto">
              <a:xfrm>
                <a:off x="2480" y="96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39"/>
            <p:cNvGrpSpPr>
              <a:grpSpLocks/>
            </p:cNvGrpSpPr>
            <p:nvPr/>
          </p:nvGrpSpPr>
          <p:grpSpPr bwMode="auto">
            <a:xfrm>
              <a:off x="2367" y="1874"/>
              <a:ext cx="527" cy="227"/>
              <a:chOff x="400" y="3172"/>
              <a:chExt cx="527" cy="227"/>
            </a:xfrm>
          </p:grpSpPr>
          <p:sp>
            <p:nvSpPr>
              <p:cNvPr id="82" name="Rectangle 40"/>
              <p:cNvSpPr>
                <a:spLocks noChangeArrowheads="1"/>
              </p:cNvSpPr>
              <p:nvPr/>
            </p:nvSpPr>
            <p:spPr bwMode="auto">
              <a:xfrm>
                <a:off x="400" y="3172"/>
                <a:ext cx="31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rear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41"/>
              <p:cNvSpPr>
                <a:spLocks noChangeShapeType="1"/>
              </p:cNvSpPr>
              <p:nvPr/>
            </p:nvSpPr>
            <p:spPr bwMode="auto">
              <a:xfrm>
                <a:off x="687" y="3289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Rectangle 42"/>
            <p:cNvSpPr>
              <a:spLocks noChangeArrowheads="1"/>
            </p:cNvSpPr>
            <p:nvPr/>
          </p:nvSpPr>
          <p:spPr bwMode="auto">
            <a:xfrm>
              <a:off x="2904" y="2251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2908" y="2051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2906" y="2863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2906" y="2655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6"/>
            <p:cNvSpPr>
              <a:spLocks noChangeArrowheads="1"/>
            </p:cNvSpPr>
            <p:nvPr/>
          </p:nvSpPr>
          <p:spPr bwMode="auto">
            <a:xfrm>
              <a:off x="2906" y="2448"/>
              <a:ext cx="451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2" name="云形标注 1"/>
          <p:cNvSpPr/>
          <p:nvPr/>
        </p:nvSpPr>
        <p:spPr>
          <a:xfrm>
            <a:off x="7418136" y="1005136"/>
            <a:ext cx="1725864" cy="8369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假溢出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3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752" y="106317"/>
            <a:ext cx="7010400" cy="866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循环队列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73005" y="1128681"/>
            <a:ext cx="8231243" cy="88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ea typeface="黑体" pitchFamily="49" charset="-122"/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将为队列分配的向量空间看成为一个首尾相接的圆环，并称这种队列为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循环队列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(Circular Queue)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2344707" y="2224071"/>
            <a:ext cx="3460740" cy="3327777"/>
            <a:chOff x="198" y="2341"/>
            <a:chExt cx="1593" cy="1563"/>
          </a:xfrm>
        </p:grpSpPr>
        <p:grpSp>
          <p:nvGrpSpPr>
            <p:cNvPr id="128" name="Group 5"/>
            <p:cNvGrpSpPr>
              <a:grpSpLocks/>
            </p:cNvGrpSpPr>
            <p:nvPr/>
          </p:nvGrpSpPr>
          <p:grpSpPr bwMode="auto">
            <a:xfrm>
              <a:off x="521" y="2679"/>
              <a:ext cx="1270" cy="1225"/>
              <a:chOff x="3107" y="2840"/>
              <a:chExt cx="1270" cy="1225"/>
            </a:xfrm>
          </p:grpSpPr>
          <p:grpSp>
            <p:nvGrpSpPr>
              <p:cNvPr id="138" name="Group 6"/>
              <p:cNvGrpSpPr>
                <a:grpSpLocks/>
              </p:cNvGrpSpPr>
              <p:nvPr/>
            </p:nvGrpSpPr>
            <p:grpSpPr bwMode="auto">
              <a:xfrm>
                <a:off x="3107" y="2840"/>
                <a:ext cx="1270" cy="1225"/>
                <a:chOff x="3107" y="2840"/>
                <a:chExt cx="1270" cy="1225"/>
              </a:xfrm>
            </p:grpSpPr>
            <p:sp>
              <p:nvSpPr>
                <p:cNvPr id="145" name="Oval 7"/>
                <p:cNvSpPr>
                  <a:spLocks noChangeArrowheads="1"/>
                </p:cNvSpPr>
                <p:nvPr/>
              </p:nvSpPr>
              <p:spPr bwMode="auto">
                <a:xfrm>
                  <a:off x="3547" y="3278"/>
                  <a:ext cx="363" cy="36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黑体" pitchFamily="49" charset="-122"/>
                  </a:endParaRPr>
                </a:p>
              </p:txBody>
            </p:sp>
            <p:grpSp>
              <p:nvGrpSpPr>
                <p:cNvPr id="146" name="Group 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25" cy="1188"/>
                </a:xfrm>
              </p:grpSpPr>
              <p:sp>
                <p:nvSpPr>
                  <p:cNvPr id="14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107" y="2840"/>
                    <a:ext cx="1225" cy="118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sp>
                <p:nvSpPr>
                  <p:cNvPr id="14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840"/>
                    <a:ext cx="0" cy="40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627"/>
                    <a:ext cx="0" cy="40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2" y="3158"/>
                    <a:ext cx="408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3537"/>
                    <a:ext cx="354" cy="17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3566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52" y="3190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39" name="Rectangle 16"/>
              <p:cNvSpPr>
                <a:spLocks noChangeArrowheads="1"/>
              </p:cNvSpPr>
              <p:nvPr/>
            </p:nvSpPr>
            <p:spPr bwMode="auto">
              <a:xfrm>
                <a:off x="3809" y="3016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1</a:t>
                </a:r>
                <a:endParaRPr lang="en-US" altLang="zh-CN" sz="2000" b="1" dirty="0">
                  <a:ea typeface="黑体" pitchFamily="49" charset="-122"/>
                </a:endParaRPr>
              </a:p>
            </p:txBody>
          </p:sp>
          <p:sp>
            <p:nvSpPr>
              <p:cNvPr id="140" name="Rectangle 17"/>
              <p:cNvSpPr>
                <a:spLocks noChangeArrowheads="1"/>
              </p:cNvSpPr>
              <p:nvPr/>
            </p:nvSpPr>
            <p:spPr bwMode="auto">
              <a:xfrm>
                <a:off x="4011" y="3394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600" b="1" dirty="0"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141" name="Rectangle 18"/>
              <p:cNvSpPr>
                <a:spLocks noChangeArrowheads="1"/>
              </p:cNvSpPr>
              <p:nvPr/>
            </p:nvSpPr>
            <p:spPr bwMode="auto">
              <a:xfrm>
                <a:off x="3826" y="3720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3</a:t>
                </a:r>
                <a:endParaRPr lang="en-US" altLang="zh-CN" sz="2000" b="1" dirty="0">
                  <a:ea typeface="黑体" pitchFamily="49" charset="-122"/>
                </a:endParaRPr>
              </a:p>
            </p:txBody>
          </p:sp>
          <p:sp>
            <p:nvSpPr>
              <p:cNvPr id="142" name="Rectangle 19"/>
              <p:cNvSpPr>
                <a:spLocks noChangeArrowheads="1"/>
              </p:cNvSpPr>
              <p:nvPr/>
            </p:nvSpPr>
            <p:spPr bwMode="auto">
              <a:xfrm>
                <a:off x="3406" y="3720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4</a:t>
                </a:r>
              </a:p>
            </p:txBody>
          </p:sp>
          <p:sp>
            <p:nvSpPr>
              <p:cNvPr id="143" name="Rectangle 20"/>
              <p:cNvSpPr>
                <a:spLocks noChangeArrowheads="1"/>
              </p:cNvSpPr>
              <p:nvPr/>
            </p:nvSpPr>
            <p:spPr bwMode="auto">
              <a:xfrm>
                <a:off x="3171" y="3377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5</a:t>
                </a:r>
              </a:p>
            </p:txBody>
          </p:sp>
          <p:sp>
            <p:nvSpPr>
              <p:cNvPr id="144" name="Rectangle 21"/>
              <p:cNvSpPr>
                <a:spLocks noChangeArrowheads="1"/>
              </p:cNvSpPr>
              <p:nvPr/>
            </p:nvSpPr>
            <p:spPr bwMode="auto">
              <a:xfrm>
                <a:off x="3423" y="3068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 dirty="0">
                    <a:ea typeface="黑体" pitchFamily="49" charset="-122"/>
                  </a:rPr>
                  <a:t>0</a:t>
                </a:r>
              </a:p>
            </p:txBody>
          </p:sp>
        </p:grpSp>
        <p:grpSp>
          <p:nvGrpSpPr>
            <p:cNvPr id="130" name="Group 23"/>
            <p:cNvGrpSpPr>
              <a:grpSpLocks/>
            </p:cNvGrpSpPr>
            <p:nvPr/>
          </p:nvGrpSpPr>
          <p:grpSpPr bwMode="auto">
            <a:xfrm>
              <a:off x="198" y="2519"/>
              <a:ext cx="454" cy="408"/>
              <a:chOff x="198" y="2408"/>
              <a:chExt cx="454" cy="408"/>
            </a:xfrm>
          </p:grpSpPr>
          <p:sp>
            <p:nvSpPr>
              <p:cNvPr id="135" name="Rectangle 24"/>
              <p:cNvSpPr>
                <a:spLocks noChangeArrowheads="1"/>
              </p:cNvSpPr>
              <p:nvPr/>
            </p:nvSpPr>
            <p:spPr bwMode="auto">
              <a:xfrm>
                <a:off x="198" y="2408"/>
                <a:ext cx="408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 smtClean="0">
                    <a:ea typeface="黑体" pitchFamily="49" charset="-122"/>
                  </a:rPr>
                  <a:t>Q.front</a:t>
                </a:r>
                <a:endParaRPr lang="en-US" altLang="zh-CN" sz="2800" b="1" dirty="0">
                  <a:ea typeface="黑体" pitchFamily="49" charset="-122"/>
                </a:endParaRPr>
              </a:p>
            </p:txBody>
          </p:sp>
          <p:sp>
            <p:nvSpPr>
              <p:cNvPr id="136" name="Line 25"/>
              <p:cNvSpPr>
                <a:spLocks noChangeShapeType="1"/>
              </p:cNvSpPr>
              <p:nvPr/>
            </p:nvSpPr>
            <p:spPr bwMode="auto">
              <a:xfrm>
                <a:off x="212" y="2606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7" name="Line 26"/>
              <p:cNvSpPr>
                <a:spLocks noChangeShapeType="1"/>
              </p:cNvSpPr>
              <p:nvPr/>
            </p:nvSpPr>
            <p:spPr bwMode="auto">
              <a:xfrm>
                <a:off x="615" y="2606"/>
                <a:ext cx="37" cy="2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1" name="Group 27"/>
            <p:cNvGrpSpPr>
              <a:grpSpLocks/>
            </p:cNvGrpSpPr>
            <p:nvPr/>
          </p:nvGrpSpPr>
          <p:grpSpPr bwMode="auto">
            <a:xfrm>
              <a:off x="852" y="2341"/>
              <a:ext cx="363" cy="408"/>
              <a:chOff x="852" y="2230"/>
              <a:chExt cx="363" cy="408"/>
            </a:xfrm>
          </p:grpSpPr>
          <p:sp>
            <p:nvSpPr>
              <p:cNvPr id="132" name="Rectangle 28"/>
              <p:cNvSpPr>
                <a:spLocks noChangeArrowheads="1"/>
              </p:cNvSpPr>
              <p:nvPr/>
            </p:nvSpPr>
            <p:spPr bwMode="auto">
              <a:xfrm>
                <a:off x="852" y="2230"/>
                <a:ext cx="363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 smtClean="0">
                    <a:ea typeface="黑体" pitchFamily="49" charset="-122"/>
                  </a:rPr>
                  <a:t>Q.rear</a:t>
                </a:r>
                <a:endParaRPr lang="en-US" altLang="zh-CN" sz="2800" b="1" dirty="0">
                  <a:ea typeface="黑体" pitchFamily="49" charset="-122"/>
                </a:endParaRPr>
              </a:p>
            </p:txBody>
          </p:sp>
          <p:sp>
            <p:nvSpPr>
              <p:cNvPr id="133" name="Line 29"/>
              <p:cNvSpPr>
                <a:spLocks noChangeShapeType="1"/>
              </p:cNvSpPr>
              <p:nvPr/>
            </p:nvSpPr>
            <p:spPr bwMode="auto">
              <a:xfrm>
                <a:off x="852" y="2457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4" name="Line 30"/>
              <p:cNvSpPr>
                <a:spLocks noChangeShapeType="1"/>
              </p:cNvSpPr>
              <p:nvPr/>
            </p:nvSpPr>
            <p:spPr bwMode="auto">
              <a:xfrm>
                <a:off x="852" y="2457"/>
                <a:ext cx="0" cy="1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29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/>
          </p:nvPr>
        </p:nvSpPr>
        <p:spPr>
          <a:xfrm>
            <a:off x="214313" y="30867"/>
            <a:ext cx="8715375" cy="100012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例：设有循环队列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QU[0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5]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，其初始状态是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front=rear=0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，各种操作后队列的头、尾指针的状态变化情况如下图所示。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14313" y="925639"/>
            <a:ext cx="8763000" cy="2913062"/>
            <a:chOff x="113" y="2412"/>
            <a:chExt cx="5520" cy="1835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13" y="2412"/>
              <a:ext cx="1593" cy="1835"/>
              <a:chOff x="198" y="2341"/>
              <a:chExt cx="1593" cy="1835"/>
            </a:xfrm>
          </p:grpSpPr>
          <p:grpSp>
            <p:nvGrpSpPr>
              <p:cNvPr id="68" name="Group 5"/>
              <p:cNvGrpSpPr>
                <a:grpSpLocks/>
              </p:cNvGrpSpPr>
              <p:nvPr/>
            </p:nvGrpSpPr>
            <p:grpSpPr bwMode="auto">
              <a:xfrm>
                <a:off x="521" y="2679"/>
                <a:ext cx="1270" cy="1225"/>
                <a:chOff x="3107" y="2840"/>
                <a:chExt cx="1270" cy="1225"/>
              </a:xfrm>
            </p:grpSpPr>
            <p:grpSp>
              <p:nvGrpSpPr>
                <p:cNvPr id="78" name="Group 6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8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8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87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8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9" name="Rectangle 16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80" name="Rectangle 17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81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82" name="Rectangle 19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83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84" name="Rectangle 21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69" name="Rectangle 22"/>
              <p:cNvSpPr>
                <a:spLocks noChangeArrowheads="1"/>
              </p:cNvSpPr>
              <p:nvPr/>
            </p:nvSpPr>
            <p:spPr bwMode="auto">
              <a:xfrm>
                <a:off x="703" y="3949"/>
                <a:ext cx="86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(a)  </a:t>
                </a:r>
                <a:r>
                  <a:rPr lang="zh-CN" altLang="en-US" sz="2000" b="1">
                    <a:ea typeface="楷体_GB2312" pitchFamily="49" charset="-122"/>
                  </a:rPr>
                  <a:t>空队列</a:t>
                </a:r>
              </a:p>
            </p:txBody>
          </p:sp>
          <p:grpSp>
            <p:nvGrpSpPr>
              <p:cNvPr id="70" name="Group 23"/>
              <p:cNvGrpSpPr>
                <a:grpSpLocks/>
              </p:cNvGrpSpPr>
              <p:nvPr/>
            </p:nvGrpSpPr>
            <p:grpSpPr bwMode="auto">
              <a:xfrm>
                <a:off x="198" y="2519"/>
                <a:ext cx="454" cy="408"/>
                <a:chOff x="198" y="2408"/>
                <a:chExt cx="454" cy="408"/>
              </a:xfrm>
            </p:grpSpPr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76" name="Line 25"/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7" name="Line 26"/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Group 27"/>
              <p:cNvGrpSpPr>
                <a:grpSpLocks/>
              </p:cNvGrpSpPr>
              <p:nvPr/>
            </p:nvGrpSpPr>
            <p:grpSpPr bwMode="auto">
              <a:xfrm>
                <a:off x="852" y="2341"/>
                <a:ext cx="363" cy="408"/>
                <a:chOff x="852" y="2230"/>
                <a:chExt cx="363" cy="408"/>
              </a:xfrm>
            </p:grpSpPr>
            <p:sp>
              <p:nvSpPr>
                <p:cNvPr id="72" name="Rectangle 28"/>
                <p:cNvSpPr>
                  <a:spLocks noChangeArrowheads="1"/>
                </p:cNvSpPr>
                <p:nvPr/>
              </p:nvSpPr>
              <p:spPr bwMode="auto">
                <a:xfrm>
                  <a:off x="852" y="2230"/>
                  <a:ext cx="363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73" name="Line 29"/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" name="Line 30"/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861" y="2570"/>
              <a:ext cx="1593" cy="1657"/>
              <a:chOff x="1837" y="2570"/>
              <a:chExt cx="1593" cy="1657"/>
            </a:xfrm>
          </p:grpSpPr>
          <p:grpSp>
            <p:nvGrpSpPr>
              <p:cNvPr id="38" name="Group 32"/>
              <p:cNvGrpSpPr>
                <a:grpSpLocks/>
              </p:cNvGrpSpPr>
              <p:nvPr/>
            </p:nvGrpSpPr>
            <p:grpSpPr bwMode="auto">
              <a:xfrm>
                <a:off x="2160" y="2730"/>
                <a:ext cx="1270" cy="1225"/>
                <a:chOff x="3107" y="2840"/>
                <a:chExt cx="1270" cy="1225"/>
              </a:xfrm>
            </p:grpSpPr>
            <p:grpSp>
              <p:nvGrpSpPr>
                <p:cNvPr id="52" name="Group 33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59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6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61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62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3" name="Rectangle 43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54" name="Rectangle 44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55" name="Rectangle 45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56" name="Rectangle 46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57" name="Rectangle 47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58" name="Rectangle 48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39" name="Rectangle 49"/>
              <p:cNvSpPr>
                <a:spLocks noChangeArrowheads="1"/>
              </p:cNvSpPr>
              <p:nvPr/>
            </p:nvSpPr>
            <p:spPr bwMode="auto">
              <a:xfrm>
                <a:off x="2251" y="4000"/>
                <a:ext cx="113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(b)  d, e, b, g</a:t>
                </a:r>
                <a:r>
                  <a:rPr lang="zh-CN" altLang="en-US" sz="2000" b="1">
                    <a:ea typeface="黑体" pitchFamily="49" charset="-122"/>
                  </a:rPr>
                  <a:t>入</a:t>
                </a:r>
                <a:r>
                  <a:rPr lang="zh-CN" altLang="en-US" sz="2000" b="1">
                    <a:ea typeface="楷体_GB2312" pitchFamily="49" charset="-122"/>
                  </a:rPr>
                  <a:t>队</a:t>
                </a:r>
              </a:p>
            </p:txBody>
          </p:sp>
          <p:grpSp>
            <p:nvGrpSpPr>
              <p:cNvPr id="40" name="Group 50"/>
              <p:cNvGrpSpPr>
                <a:grpSpLocks/>
              </p:cNvGrpSpPr>
              <p:nvPr/>
            </p:nvGrpSpPr>
            <p:grpSpPr bwMode="auto">
              <a:xfrm>
                <a:off x="1837" y="2570"/>
                <a:ext cx="454" cy="408"/>
                <a:chOff x="198" y="2408"/>
                <a:chExt cx="454" cy="408"/>
              </a:xfrm>
            </p:grpSpPr>
            <p:sp>
              <p:nvSpPr>
                <p:cNvPr id="49" name="Rectangle 51"/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50" name="Line 52"/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1" name="Line 53"/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Rectangle 54"/>
              <p:cNvSpPr>
                <a:spLocks noChangeArrowheads="1"/>
              </p:cNvSpPr>
              <p:nvPr/>
            </p:nvSpPr>
            <p:spPr bwMode="auto">
              <a:xfrm>
                <a:off x="2387" y="284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d</a:t>
                </a:r>
              </a:p>
            </p:txBody>
          </p:sp>
          <p:sp>
            <p:nvSpPr>
              <p:cNvPr id="42" name="Rectangle 55"/>
              <p:cNvSpPr>
                <a:spLocks noChangeArrowheads="1"/>
              </p:cNvSpPr>
              <p:nvPr/>
            </p:nvSpPr>
            <p:spPr bwMode="auto">
              <a:xfrm>
                <a:off x="2931" y="2866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e</a:t>
                </a:r>
              </a:p>
            </p:txBody>
          </p:sp>
          <p:sp>
            <p:nvSpPr>
              <p:cNvPr id="43" name="Rectangle 56"/>
              <p:cNvSpPr>
                <a:spLocks noChangeArrowheads="1"/>
              </p:cNvSpPr>
              <p:nvPr/>
            </p:nvSpPr>
            <p:spPr bwMode="auto">
              <a:xfrm>
                <a:off x="3158" y="3274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44" name="Rectangle 57"/>
              <p:cNvSpPr>
                <a:spLocks noChangeArrowheads="1"/>
              </p:cNvSpPr>
              <p:nvPr/>
            </p:nvSpPr>
            <p:spPr bwMode="auto">
              <a:xfrm>
                <a:off x="2886" y="363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g</a:t>
                </a:r>
              </a:p>
            </p:txBody>
          </p:sp>
          <p:grpSp>
            <p:nvGrpSpPr>
              <p:cNvPr id="45" name="Group 58"/>
              <p:cNvGrpSpPr>
                <a:grpSpLocks/>
              </p:cNvGrpSpPr>
              <p:nvPr/>
            </p:nvGrpSpPr>
            <p:grpSpPr bwMode="auto">
              <a:xfrm>
                <a:off x="1881" y="3664"/>
                <a:ext cx="500" cy="230"/>
                <a:chOff x="1881" y="3664"/>
                <a:chExt cx="500" cy="230"/>
              </a:xfrm>
            </p:grpSpPr>
            <p:sp>
              <p:nvSpPr>
                <p:cNvPr id="46" name="Rectangle 59"/>
                <p:cNvSpPr>
                  <a:spLocks noChangeArrowheads="1"/>
                </p:cNvSpPr>
                <p:nvPr/>
              </p:nvSpPr>
              <p:spPr bwMode="auto">
                <a:xfrm>
                  <a:off x="1947" y="3664"/>
                  <a:ext cx="316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47" name="Line 60"/>
                <p:cNvSpPr>
                  <a:spLocks noChangeShapeType="1"/>
                </p:cNvSpPr>
                <p:nvPr/>
              </p:nvSpPr>
              <p:spPr bwMode="auto">
                <a:xfrm>
                  <a:off x="1881" y="389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290" y="3801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3621" y="2738"/>
              <a:ext cx="2012" cy="1497"/>
              <a:chOff x="3613" y="2730"/>
              <a:chExt cx="2012" cy="1497"/>
            </a:xfrm>
          </p:grpSpPr>
          <p:grpSp>
            <p:nvGrpSpPr>
              <p:cNvPr id="10" name="Group 63"/>
              <p:cNvGrpSpPr>
                <a:grpSpLocks/>
              </p:cNvGrpSpPr>
              <p:nvPr/>
            </p:nvGrpSpPr>
            <p:grpSpPr bwMode="auto">
              <a:xfrm>
                <a:off x="3923" y="2730"/>
                <a:ext cx="1270" cy="1225"/>
                <a:chOff x="3107" y="2840"/>
                <a:chExt cx="1270" cy="1225"/>
              </a:xfrm>
            </p:grpSpPr>
            <p:grpSp>
              <p:nvGrpSpPr>
                <p:cNvPr id="22" name="Group 64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29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30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31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3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Line 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3" name="Rectangle 74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24" name="Rectangle 75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25" name="Rectangle 76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26" name="Rectangle 77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27" name="Rectangle 78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28" name="Rectangle 79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1" name="Rectangle 80"/>
              <p:cNvSpPr>
                <a:spLocks noChangeArrowheads="1"/>
              </p:cNvSpPr>
              <p:nvPr/>
            </p:nvSpPr>
            <p:spPr bwMode="auto">
              <a:xfrm>
                <a:off x="4150" y="4000"/>
                <a:ext cx="99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(c)   d, e</a:t>
                </a:r>
                <a:r>
                  <a:rPr lang="zh-CN" altLang="en-US" sz="2000" b="1"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12" name="Rectangle 81"/>
              <p:cNvSpPr>
                <a:spLocks noChangeArrowheads="1"/>
              </p:cNvSpPr>
              <p:nvPr/>
            </p:nvSpPr>
            <p:spPr bwMode="auto">
              <a:xfrm>
                <a:off x="4921" y="3274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13" name="Rectangle 82"/>
              <p:cNvSpPr>
                <a:spLocks noChangeArrowheads="1"/>
              </p:cNvSpPr>
              <p:nvPr/>
            </p:nvSpPr>
            <p:spPr bwMode="auto">
              <a:xfrm>
                <a:off x="4649" y="363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g</a:t>
                </a:r>
              </a:p>
            </p:txBody>
          </p:sp>
          <p:grpSp>
            <p:nvGrpSpPr>
              <p:cNvPr id="14" name="Group 83"/>
              <p:cNvGrpSpPr>
                <a:grpSpLocks/>
              </p:cNvGrpSpPr>
              <p:nvPr/>
            </p:nvGrpSpPr>
            <p:grpSpPr bwMode="auto">
              <a:xfrm>
                <a:off x="5171" y="2859"/>
                <a:ext cx="454" cy="301"/>
                <a:chOff x="5161" y="2886"/>
                <a:chExt cx="454" cy="301"/>
              </a:xfrm>
            </p:grpSpPr>
            <p:sp>
              <p:nvSpPr>
                <p:cNvPr id="19" name="Rectangle 84"/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20" name="Line 85"/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87"/>
              <p:cNvGrpSpPr>
                <a:grpSpLocks/>
              </p:cNvGrpSpPr>
              <p:nvPr/>
            </p:nvGrpSpPr>
            <p:grpSpPr bwMode="auto">
              <a:xfrm>
                <a:off x="3613" y="3667"/>
                <a:ext cx="514" cy="231"/>
                <a:chOff x="3613" y="3667"/>
                <a:chExt cx="514" cy="231"/>
              </a:xfrm>
            </p:grpSpPr>
            <p:sp>
              <p:nvSpPr>
                <p:cNvPr id="16" name="Rectangle 88"/>
                <p:cNvSpPr>
                  <a:spLocks noChangeArrowheads="1"/>
                </p:cNvSpPr>
                <p:nvPr/>
              </p:nvSpPr>
              <p:spPr bwMode="auto">
                <a:xfrm>
                  <a:off x="3671" y="3667"/>
                  <a:ext cx="316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7" name="Line 89"/>
                <p:cNvSpPr>
                  <a:spLocks noChangeShapeType="1"/>
                </p:cNvSpPr>
                <p:nvPr/>
              </p:nvSpPr>
              <p:spPr bwMode="auto">
                <a:xfrm>
                  <a:off x="3613" y="3897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014" y="3785"/>
                  <a:ext cx="113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4" name="Group 3"/>
          <p:cNvGrpSpPr>
            <a:grpSpLocks/>
          </p:cNvGrpSpPr>
          <p:nvPr/>
        </p:nvGrpSpPr>
        <p:grpSpPr bwMode="auto">
          <a:xfrm>
            <a:off x="471488" y="3901244"/>
            <a:ext cx="8366125" cy="2728913"/>
            <a:chOff x="249" y="118"/>
            <a:chExt cx="5270" cy="1719"/>
          </a:xfrm>
        </p:grpSpPr>
        <p:grpSp>
          <p:nvGrpSpPr>
            <p:cNvPr id="95" name="Group 4"/>
            <p:cNvGrpSpPr>
              <a:grpSpLocks/>
            </p:cNvGrpSpPr>
            <p:nvPr/>
          </p:nvGrpSpPr>
          <p:grpSpPr bwMode="auto">
            <a:xfrm>
              <a:off x="249" y="118"/>
              <a:ext cx="1702" cy="1682"/>
              <a:chOff x="249" y="118"/>
              <a:chExt cx="1702" cy="1682"/>
            </a:xfrm>
          </p:grpSpPr>
          <p:grpSp>
            <p:nvGrpSpPr>
              <p:cNvPr id="159" name="Group 5"/>
              <p:cNvGrpSpPr>
                <a:grpSpLocks/>
              </p:cNvGrpSpPr>
              <p:nvPr/>
            </p:nvGrpSpPr>
            <p:grpSpPr bwMode="auto">
              <a:xfrm>
                <a:off x="249" y="295"/>
                <a:ext cx="1270" cy="1225"/>
                <a:chOff x="3107" y="2840"/>
                <a:chExt cx="1270" cy="1225"/>
              </a:xfrm>
            </p:grpSpPr>
            <p:grpSp>
              <p:nvGrpSpPr>
                <p:cNvPr id="174" name="Group 6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81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18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83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18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75" name="Rectangle 16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176" name="Rectangle 17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177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178" name="Rectangle 19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179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180" name="Rectangle 21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60" name="Rectangle 22"/>
              <p:cNvSpPr>
                <a:spLocks noChangeArrowheads="1"/>
              </p:cNvSpPr>
              <p:nvPr/>
            </p:nvSpPr>
            <p:spPr bwMode="auto">
              <a:xfrm>
                <a:off x="412" y="1573"/>
                <a:ext cx="104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ea typeface="黑体" pitchFamily="49" charset="-122"/>
                  </a:rPr>
                  <a:t>(d)   </a:t>
                </a:r>
                <a:r>
                  <a:rPr lang="en-US" altLang="zh-CN" sz="2000" b="1" dirty="0" err="1">
                    <a:ea typeface="黑体" pitchFamily="49" charset="-122"/>
                  </a:rPr>
                  <a:t>i</a:t>
                </a:r>
                <a:r>
                  <a:rPr lang="en-US" altLang="zh-CN" sz="2000" b="1" dirty="0">
                    <a:ea typeface="黑体" pitchFamily="49" charset="-122"/>
                  </a:rPr>
                  <a:t>, j, k</a:t>
                </a:r>
                <a:r>
                  <a:rPr lang="zh-CN" altLang="en-US" sz="2000" b="1" dirty="0">
                    <a:ea typeface="黑体" pitchFamily="49" charset="-122"/>
                  </a:rPr>
                  <a:t>入</a:t>
                </a:r>
                <a:r>
                  <a:rPr lang="zh-CN" altLang="en-US" sz="2000" b="1" dirty="0">
                    <a:ea typeface="楷体_GB2312" pitchFamily="49" charset="-122"/>
                  </a:rPr>
                  <a:t>队</a:t>
                </a:r>
              </a:p>
            </p:txBody>
          </p:sp>
          <p:sp>
            <p:nvSpPr>
              <p:cNvPr id="161" name="Rectangle 23"/>
              <p:cNvSpPr>
                <a:spLocks noChangeArrowheads="1"/>
              </p:cNvSpPr>
              <p:nvPr/>
            </p:nvSpPr>
            <p:spPr bwMode="auto">
              <a:xfrm>
                <a:off x="1247" y="839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162" name="Rectangle 24"/>
              <p:cNvSpPr>
                <a:spLocks noChangeArrowheads="1"/>
              </p:cNvSpPr>
              <p:nvPr/>
            </p:nvSpPr>
            <p:spPr bwMode="auto">
              <a:xfrm>
                <a:off x="975" y="1202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g</a:t>
                </a:r>
              </a:p>
            </p:txBody>
          </p:sp>
          <p:grpSp>
            <p:nvGrpSpPr>
              <p:cNvPr id="163" name="Group 25"/>
              <p:cNvGrpSpPr>
                <a:grpSpLocks/>
              </p:cNvGrpSpPr>
              <p:nvPr/>
            </p:nvGrpSpPr>
            <p:grpSpPr bwMode="auto">
              <a:xfrm>
                <a:off x="1497" y="424"/>
                <a:ext cx="454" cy="301"/>
                <a:chOff x="5161" y="2886"/>
                <a:chExt cx="454" cy="301"/>
              </a:xfrm>
            </p:grpSpPr>
            <p:sp>
              <p:nvSpPr>
                <p:cNvPr id="171" name="Rectangle 26"/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172" name="Line 27"/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4" name="Rectangle 29"/>
              <p:cNvSpPr>
                <a:spLocks noChangeArrowheads="1"/>
              </p:cNvSpPr>
              <p:nvPr/>
            </p:nvSpPr>
            <p:spPr bwMode="auto">
              <a:xfrm>
                <a:off x="542" y="1218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>
                    <a:solidFill>
                      <a:srgbClr val="FFFF00"/>
                    </a:solidFill>
                    <a:ea typeface="黑体" pitchFamily="49" charset="-122"/>
                  </a:rPr>
                  <a:t>i</a:t>
                </a:r>
                <a:endParaRPr lang="en-US" altLang="zh-CN" sz="2800" b="1" dirty="0">
                  <a:solidFill>
                    <a:srgbClr val="FFFF00"/>
                  </a:solidFill>
                  <a:ea typeface="黑体" pitchFamily="49" charset="-122"/>
                </a:endParaRPr>
              </a:p>
            </p:txBody>
          </p:sp>
          <p:sp>
            <p:nvSpPr>
              <p:cNvPr id="165" name="Rectangle 30"/>
              <p:cNvSpPr>
                <a:spLocks noChangeArrowheads="1"/>
              </p:cNvSpPr>
              <p:nvPr/>
            </p:nvSpPr>
            <p:spPr bwMode="auto">
              <a:xfrm>
                <a:off x="294" y="840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166" name="Rectangle 31"/>
              <p:cNvSpPr>
                <a:spLocks noChangeArrowheads="1"/>
              </p:cNvSpPr>
              <p:nvPr/>
            </p:nvSpPr>
            <p:spPr bwMode="auto">
              <a:xfrm>
                <a:off x="520" y="386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k</a:t>
                </a:r>
              </a:p>
            </p:txBody>
          </p:sp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1292" y="118"/>
                <a:ext cx="499" cy="318"/>
                <a:chOff x="1338" y="118"/>
                <a:chExt cx="499" cy="318"/>
              </a:xfrm>
            </p:grpSpPr>
            <p:sp>
              <p:nvSpPr>
                <p:cNvPr id="168" name="Rectangle 33"/>
                <p:cNvSpPr>
                  <a:spLocks noChangeArrowheads="1"/>
                </p:cNvSpPr>
                <p:nvPr/>
              </p:nvSpPr>
              <p:spPr bwMode="auto">
                <a:xfrm>
                  <a:off x="1455" y="118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69" name="Line 34"/>
                <p:cNvSpPr>
                  <a:spLocks noChangeShapeType="1"/>
                </p:cNvSpPr>
                <p:nvPr/>
              </p:nvSpPr>
              <p:spPr bwMode="auto">
                <a:xfrm>
                  <a:off x="1429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38" y="345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6" name="Group 36"/>
            <p:cNvGrpSpPr>
              <a:grpSpLocks/>
            </p:cNvGrpSpPr>
            <p:nvPr/>
          </p:nvGrpSpPr>
          <p:grpSpPr bwMode="auto">
            <a:xfrm>
              <a:off x="1824" y="134"/>
              <a:ext cx="1837" cy="1703"/>
              <a:chOff x="1824" y="134"/>
              <a:chExt cx="1837" cy="1703"/>
            </a:xfrm>
          </p:grpSpPr>
          <p:grpSp>
            <p:nvGrpSpPr>
              <p:cNvPr id="130" name="Group 37"/>
              <p:cNvGrpSpPr>
                <a:grpSpLocks/>
              </p:cNvGrpSpPr>
              <p:nvPr/>
            </p:nvGrpSpPr>
            <p:grpSpPr bwMode="auto">
              <a:xfrm>
                <a:off x="2130" y="332"/>
                <a:ext cx="1270" cy="1225"/>
                <a:chOff x="3107" y="2840"/>
                <a:chExt cx="1270" cy="1225"/>
              </a:xfrm>
            </p:grpSpPr>
            <p:grpSp>
              <p:nvGrpSpPr>
                <p:cNvPr id="143" name="Group 3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50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15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52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153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6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 dirty="0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147" name="Rectangle 51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148" name="Rectangle 52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149" name="Rectangle 53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31" name="Rectangle 54"/>
              <p:cNvSpPr>
                <a:spLocks noChangeArrowheads="1"/>
              </p:cNvSpPr>
              <p:nvPr/>
            </p:nvSpPr>
            <p:spPr bwMode="auto">
              <a:xfrm>
                <a:off x="2293" y="1610"/>
                <a:ext cx="1042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(e)   b, g</a:t>
                </a:r>
                <a:r>
                  <a:rPr lang="zh-CN" altLang="en-US" sz="2000" b="1"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132" name="Rectangle 55"/>
              <p:cNvSpPr>
                <a:spLocks noChangeArrowheads="1"/>
              </p:cNvSpPr>
              <p:nvPr/>
            </p:nvSpPr>
            <p:spPr bwMode="auto">
              <a:xfrm>
                <a:off x="2423" y="125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 err="1">
                    <a:solidFill>
                      <a:srgbClr val="FFFF00"/>
                    </a:solidFill>
                    <a:ea typeface="黑体" pitchFamily="49" charset="-122"/>
                  </a:rPr>
                  <a:t>i</a:t>
                </a:r>
                <a:endParaRPr lang="en-US" altLang="zh-CN" sz="2800" b="1" dirty="0">
                  <a:solidFill>
                    <a:srgbClr val="FFFF00"/>
                  </a:solidFill>
                  <a:ea typeface="黑体" pitchFamily="49" charset="-122"/>
                </a:endParaRPr>
              </a:p>
            </p:txBody>
          </p:sp>
          <p:sp>
            <p:nvSpPr>
              <p:cNvPr id="133" name="Rectangle 56"/>
              <p:cNvSpPr>
                <a:spLocks noChangeArrowheads="1"/>
              </p:cNvSpPr>
              <p:nvPr/>
            </p:nvSpPr>
            <p:spPr bwMode="auto">
              <a:xfrm>
                <a:off x="2175" y="87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134" name="Rectangle 57"/>
              <p:cNvSpPr>
                <a:spLocks noChangeArrowheads="1"/>
              </p:cNvSpPr>
              <p:nvPr/>
            </p:nvSpPr>
            <p:spPr bwMode="auto">
              <a:xfrm>
                <a:off x="2401" y="423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k</a:t>
                </a:r>
              </a:p>
            </p:txBody>
          </p:sp>
          <p:grpSp>
            <p:nvGrpSpPr>
              <p:cNvPr id="135" name="Group 58"/>
              <p:cNvGrpSpPr>
                <a:grpSpLocks/>
              </p:cNvGrpSpPr>
              <p:nvPr/>
            </p:nvGrpSpPr>
            <p:grpSpPr bwMode="auto">
              <a:xfrm>
                <a:off x="3208" y="134"/>
                <a:ext cx="453" cy="364"/>
                <a:chOff x="3152" y="118"/>
                <a:chExt cx="453" cy="364"/>
              </a:xfrm>
            </p:grpSpPr>
            <p:sp>
              <p:nvSpPr>
                <p:cNvPr id="140" name="Rectangle 59"/>
                <p:cNvSpPr>
                  <a:spLocks noChangeArrowheads="1"/>
                </p:cNvSpPr>
                <p:nvPr/>
              </p:nvSpPr>
              <p:spPr bwMode="auto">
                <a:xfrm>
                  <a:off x="3223" y="118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41" name="Line 60"/>
                <p:cNvSpPr>
                  <a:spLocks noChangeShapeType="1"/>
                </p:cNvSpPr>
                <p:nvPr/>
              </p:nvSpPr>
              <p:spPr bwMode="auto">
                <a:xfrm>
                  <a:off x="3197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4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152" y="345"/>
                  <a:ext cx="46" cy="1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" name="Group 62"/>
              <p:cNvGrpSpPr>
                <a:grpSpLocks/>
              </p:cNvGrpSpPr>
              <p:nvPr/>
            </p:nvGrpSpPr>
            <p:grpSpPr bwMode="auto">
              <a:xfrm>
                <a:off x="1824" y="1346"/>
                <a:ext cx="557" cy="226"/>
                <a:chOff x="1869" y="3612"/>
                <a:chExt cx="557" cy="226"/>
              </a:xfrm>
            </p:grpSpPr>
            <p:sp>
              <p:nvSpPr>
                <p:cNvPr id="137" name="Rectangle 63"/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138" name="Line 64"/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3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7" name="Group 66"/>
            <p:cNvGrpSpPr>
              <a:grpSpLocks/>
            </p:cNvGrpSpPr>
            <p:nvPr/>
          </p:nvGrpSpPr>
          <p:grpSpPr bwMode="auto">
            <a:xfrm>
              <a:off x="3626" y="300"/>
              <a:ext cx="1893" cy="1505"/>
              <a:chOff x="3618" y="340"/>
              <a:chExt cx="1893" cy="1505"/>
            </a:xfrm>
          </p:grpSpPr>
          <p:grpSp>
            <p:nvGrpSpPr>
              <p:cNvPr id="99" name="Group 67"/>
              <p:cNvGrpSpPr>
                <a:grpSpLocks/>
              </p:cNvGrpSpPr>
              <p:nvPr/>
            </p:nvGrpSpPr>
            <p:grpSpPr bwMode="auto">
              <a:xfrm>
                <a:off x="3924" y="340"/>
                <a:ext cx="1270" cy="1225"/>
                <a:chOff x="3107" y="2840"/>
                <a:chExt cx="1270" cy="1225"/>
              </a:xfrm>
            </p:grpSpPr>
            <p:grpSp>
              <p:nvGrpSpPr>
                <p:cNvPr id="114" name="Group 6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2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grpSp>
                <p:nvGrpSpPr>
                  <p:cNvPr id="122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23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ea typeface="黑体" pitchFamily="49" charset="-122"/>
                      </a:endParaRPr>
                    </a:p>
                  </p:txBody>
                </p:sp>
                <p:sp>
                  <p:nvSpPr>
                    <p:cNvPr id="124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5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6" name="Line 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7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9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15" name="Rectangle 78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1</a:t>
                  </a:r>
                </a:p>
              </p:txBody>
            </p:sp>
            <p:sp>
              <p:nvSpPr>
                <p:cNvPr id="116" name="Rectangle 79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2</a:t>
                  </a:r>
                </a:p>
              </p:txBody>
            </p:sp>
            <p:sp>
              <p:nvSpPr>
                <p:cNvPr id="117" name="Rectangle 80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3</a:t>
                  </a:r>
                </a:p>
              </p:txBody>
            </p:sp>
            <p:sp>
              <p:nvSpPr>
                <p:cNvPr id="118" name="Rectangle 81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4</a:t>
                  </a:r>
                </a:p>
              </p:txBody>
            </p:sp>
            <p:sp>
              <p:nvSpPr>
                <p:cNvPr id="119" name="Rectangle 82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5</a:t>
                  </a:r>
                </a:p>
              </p:txBody>
            </p:sp>
            <p:sp>
              <p:nvSpPr>
                <p:cNvPr id="120" name="Rectangle 83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0</a:t>
                  </a:r>
                </a:p>
              </p:txBody>
            </p:sp>
          </p:grpSp>
          <p:sp>
            <p:nvSpPr>
              <p:cNvPr id="100" name="Rectangle 84"/>
              <p:cNvSpPr>
                <a:spLocks noChangeArrowheads="1"/>
              </p:cNvSpPr>
              <p:nvPr/>
            </p:nvSpPr>
            <p:spPr bwMode="auto">
              <a:xfrm>
                <a:off x="4014" y="1618"/>
                <a:ext cx="124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ea typeface="黑体" pitchFamily="49" charset="-122"/>
                  </a:rPr>
                  <a:t>(f)   r, p, s, t</a:t>
                </a:r>
                <a:r>
                  <a:rPr lang="zh-CN" altLang="en-US" sz="2000" b="1" dirty="0">
                    <a:ea typeface="楷体_GB2312" pitchFamily="49" charset="-122"/>
                  </a:rPr>
                  <a:t>入队</a:t>
                </a:r>
              </a:p>
            </p:txBody>
          </p:sp>
          <p:sp>
            <p:nvSpPr>
              <p:cNvPr id="101" name="Rectangle 85"/>
              <p:cNvSpPr>
                <a:spLocks noChangeArrowheads="1"/>
              </p:cNvSpPr>
              <p:nvPr/>
            </p:nvSpPr>
            <p:spPr bwMode="auto">
              <a:xfrm>
                <a:off x="4217" y="1263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i</a:t>
                </a:r>
              </a:p>
            </p:txBody>
          </p:sp>
          <p:sp>
            <p:nvSpPr>
              <p:cNvPr id="102" name="Rectangle 86"/>
              <p:cNvSpPr>
                <a:spLocks noChangeArrowheads="1"/>
              </p:cNvSpPr>
              <p:nvPr/>
            </p:nvSpPr>
            <p:spPr bwMode="auto">
              <a:xfrm>
                <a:off x="3969" y="88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103" name="Rectangle 87"/>
              <p:cNvSpPr>
                <a:spLocks noChangeArrowheads="1"/>
              </p:cNvSpPr>
              <p:nvPr/>
            </p:nvSpPr>
            <p:spPr bwMode="auto">
              <a:xfrm>
                <a:off x="4195" y="431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 dirty="0">
                    <a:solidFill>
                      <a:srgbClr val="FFFF00"/>
                    </a:solidFill>
                    <a:ea typeface="黑体" pitchFamily="49" charset="-122"/>
                  </a:rPr>
                  <a:t>k</a:t>
                </a:r>
              </a:p>
            </p:txBody>
          </p:sp>
          <p:grpSp>
            <p:nvGrpSpPr>
              <p:cNvPr id="104" name="Group 88"/>
              <p:cNvGrpSpPr>
                <a:grpSpLocks/>
              </p:cNvGrpSpPr>
              <p:nvPr/>
            </p:nvGrpSpPr>
            <p:grpSpPr bwMode="auto">
              <a:xfrm>
                <a:off x="3618" y="1354"/>
                <a:ext cx="557" cy="226"/>
                <a:chOff x="1869" y="3612"/>
                <a:chExt cx="557" cy="226"/>
              </a:xfrm>
            </p:grpSpPr>
            <p:sp>
              <p:nvSpPr>
                <p:cNvPr id="111" name="Rectangle 89"/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front</a:t>
                  </a:r>
                </a:p>
              </p:txBody>
            </p:sp>
            <p:sp>
              <p:nvSpPr>
                <p:cNvPr id="112" name="Line 90"/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Rectangle 92"/>
              <p:cNvSpPr>
                <a:spLocks noChangeArrowheads="1"/>
              </p:cNvSpPr>
              <p:nvPr/>
            </p:nvSpPr>
            <p:spPr bwMode="auto">
              <a:xfrm>
                <a:off x="4695" y="477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106" name="Rectangle 93"/>
              <p:cNvSpPr>
                <a:spLocks noChangeArrowheads="1"/>
              </p:cNvSpPr>
              <p:nvPr/>
            </p:nvSpPr>
            <p:spPr bwMode="auto">
              <a:xfrm>
                <a:off x="4922" y="885"/>
                <a:ext cx="227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solidFill>
                      <a:srgbClr val="FFFF00"/>
                    </a:solidFill>
                    <a:ea typeface="黑体" pitchFamily="49" charset="-122"/>
                  </a:rPr>
                  <a:t>p</a:t>
                </a:r>
              </a:p>
            </p:txBody>
          </p:sp>
          <p:grpSp>
            <p:nvGrpSpPr>
              <p:cNvPr id="107" name="Group 94"/>
              <p:cNvGrpSpPr>
                <a:grpSpLocks/>
              </p:cNvGrpSpPr>
              <p:nvPr/>
            </p:nvGrpSpPr>
            <p:grpSpPr bwMode="auto">
              <a:xfrm>
                <a:off x="4971" y="1290"/>
                <a:ext cx="540" cy="230"/>
                <a:chOff x="5103" y="3563"/>
                <a:chExt cx="540" cy="230"/>
              </a:xfrm>
            </p:grpSpPr>
            <p:sp>
              <p:nvSpPr>
                <p:cNvPr id="108" name="Rectangle 95"/>
                <p:cNvSpPr>
                  <a:spLocks noChangeArrowheads="1"/>
                </p:cNvSpPr>
                <p:nvPr/>
              </p:nvSpPr>
              <p:spPr bwMode="auto">
                <a:xfrm>
                  <a:off x="5281" y="3563"/>
                  <a:ext cx="36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黑体" pitchFamily="49" charset="-122"/>
                    </a:rPr>
                    <a:t>rear</a:t>
                  </a:r>
                </a:p>
              </p:txBody>
            </p:sp>
            <p:sp>
              <p:nvSpPr>
                <p:cNvPr id="109" name="Line 96"/>
                <p:cNvSpPr>
                  <a:spLocks noChangeShapeType="1"/>
                </p:cNvSpPr>
                <p:nvPr/>
              </p:nvSpPr>
              <p:spPr bwMode="auto">
                <a:xfrm>
                  <a:off x="5289" y="3785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0" name="Line 97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3657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56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/>
          </p:nvPr>
        </p:nvSpPr>
        <p:spPr>
          <a:xfrm>
            <a:off x="214313" y="285750"/>
            <a:ext cx="8763000" cy="478631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入队时尾指针向前追赶头指针，出队时头指针向前追赶尾指针，故队空和队满时头尾指针均相等。因此，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无法通过</a:t>
            </a:r>
            <a:r>
              <a:rPr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front==rear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来判断队列“空”还是“满”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。解决此问题的方法是：约定入队前，测试尾指针在循环意义下加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后是否等于头指针，若相等则认为队满。即：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rear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所指的单元始终为空。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◆ 循环队列为空：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front == rear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  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◆ 循环队列满：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(rear+1)%MAX_QUEUE_SIZE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==front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119695" y="4049721"/>
            <a:ext cx="2701925" cy="2225675"/>
            <a:chOff x="249" y="118"/>
            <a:chExt cx="1702" cy="1402"/>
          </a:xfrm>
        </p:grpSpPr>
        <p:grpSp>
          <p:nvGrpSpPr>
            <p:cNvPr id="67" name="Group 5"/>
            <p:cNvGrpSpPr>
              <a:grpSpLocks/>
            </p:cNvGrpSpPr>
            <p:nvPr/>
          </p:nvGrpSpPr>
          <p:grpSpPr bwMode="auto">
            <a:xfrm>
              <a:off x="249" y="295"/>
              <a:ext cx="1270" cy="1225"/>
              <a:chOff x="3107" y="2840"/>
              <a:chExt cx="1270" cy="1225"/>
            </a:xfrm>
          </p:grpSpPr>
          <p:grpSp>
            <p:nvGrpSpPr>
              <p:cNvPr id="82" name="Group 6"/>
              <p:cNvGrpSpPr>
                <a:grpSpLocks/>
              </p:cNvGrpSpPr>
              <p:nvPr/>
            </p:nvGrpSpPr>
            <p:grpSpPr bwMode="auto">
              <a:xfrm>
                <a:off x="3107" y="2840"/>
                <a:ext cx="1270" cy="1225"/>
                <a:chOff x="3107" y="2840"/>
                <a:chExt cx="1270" cy="1225"/>
              </a:xfrm>
            </p:grpSpPr>
            <p:sp>
              <p:nvSpPr>
                <p:cNvPr id="89" name="Oval 7"/>
                <p:cNvSpPr>
                  <a:spLocks noChangeArrowheads="1"/>
                </p:cNvSpPr>
                <p:nvPr/>
              </p:nvSpPr>
              <p:spPr bwMode="auto">
                <a:xfrm>
                  <a:off x="3547" y="3278"/>
                  <a:ext cx="363" cy="36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黑体" pitchFamily="49" charset="-122"/>
                  </a:endParaRPr>
                </a:p>
              </p:txBody>
            </p:sp>
            <p:grpSp>
              <p:nvGrpSpPr>
                <p:cNvPr id="90" name="Group 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25" cy="1188"/>
                </a:xfrm>
              </p:grpSpPr>
              <p:sp>
                <p:nvSpPr>
                  <p:cNvPr id="9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107" y="2840"/>
                    <a:ext cx="1225" cy="118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黑体" pitchFamily="49" charset="-122"/>
                    </a:endParaRPr>
                  </a:p>
                </p:txBody>
              </p:sp>
              <p:sp>
                <p:nvSpPr>
                  <p:cNvPr id="9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840"/>
                    <a:ext cx="0" cy="40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627"/>
                    <a:ext cx="0" cy="40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2" y="3158"/>
                    <a:ext cx="408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3537"/>
                    <a:ext cx="354" cy="17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854" y="3566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52" y="3190"/>
                    <a:ext cx="387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3" name="Rectangle 16"/>
              <p:cNvSpPr>
                <a:spLocks noChangeArrowheads="1"/>
              </p:cNvSpPr>
              <p:nvPr/>
            </p:nvSpPr>
            <p:spPr bwMode="auto">
              <a:xfrm>
                <a:off x="3704" y="3121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84" name="Rectangle 17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85" name="Rectangle 18"/>
              <p:cNvSpPr>
                <a:spLocks noChangeArrowheads="1"/>
              </p:cNvSpPr>
              <p:nvPr/>
            </p:nvSpPr>
            <p:spPr bwMode="auto">
              <a:xfrm>
                <a:off x="3728" y="3622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3</a:t>
                </a:r>
              </a:p>
            </p:txBody>
          </p:sp>
          <p:sp>
            <p:nvSpPr>
              <p:cNvPr id="86" name="Rectangle 19"/>
              <p:cNvSpPr>
                <a:spLocks noChangeArrowheads="1"/>
              </p:cNvSpPr>
              <p:nvPr/>
            </p:nvSpPr>
            <p:spPr bwMode="auto">
              <a:xfrm>
                <a:off x="3477" y="3641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4</a:t>
                </a:r>
              </a:p>
            </p:txBody>
          </p: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3334" y="3385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5</a:t>
                </a:r>
              </a:p>
            </p:txBody>
          </p:sp>
          <p:sp>
            <p:nvSpPr>
              <p:cNvPr id="88" name="Rectangle 21"/>
              <p:cNvSpPr>
                <a:spLocks noChangeArrowheads="1"/>
              </p:cNvSpPr>
              <p:nvPr/>
            </p:nvSpPr>
            <p:spPr bwMode="auto">
              <a:xfrm>
                <a:off x="3424" y="3113"/>
                <a:ext cx="22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0</a:t>
                </a:r>
              </a:p>
            </p:txBody>
          </p:sp>
        </p:grp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1247" y="839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b</a:t>
              </a:r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975" y="1202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g</a:t>
              </a:r>
            </a:p>
          </p:txBody>
        </p:sp>
        <p:grpSp>
          <p:nvGrpSpPr>
            <p:cNvPr id="71" name="Group 25"/>
            <p:cNvGrpSpPr>
              <a:grpSpLocks/>
            </p:cNvGrpSpPr>
            <p:nvPr/>
          </p:nvGrpSpPr>
          <p:grpSpPr bwMode="auto">
            <a:xfrm>
              <a:off x="1497" y="424"/>
              <a:ext cx="454" cy="301"/>
              <a:chOff x="5161" y="2886"/>
              <a:chExt cx="454" cy="301"/>
            </a:xfrm>
          </p:grpSpPr>
          <p:sp>
            <p:nvSpPr>
              <p:cNvPr id="79" name="Rectangle 26"/>
              <p:cNvSpPr>
                <a:spLocks noChangeArrowheads="1"/>
              </p:cNvSpPr>
              <p:nvPr/>
            </p:nvSpPr>
            <p:spPr bwMode="auto">
              <a:xfrm>
                <a:off x="5193" y="2886"/>
                <a:ext cx="408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front</a:t>
                </a:r>
              </a:p>
            </p:txBody>
          </p:sp>
          <p:sp>
            <p:nvSpPr>
              <p:cNvPr id="80" name="Line 27"/>
              <p:cNvSpPr>
                <a:spLocks noChangeShapeType="1"/>
              </p:cNvSpPr>
              <p:nvPr/>
            </p:nvSpPr>
            <p:spPr bwMode="auto">
              <a:xfrm>
                <a:off x="5207" y="3092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" name="Line 28"/>
              <p:cNvSpPr>
                <a:spLocks noChangeShapeType="1"/>
              </p:cNvSpPr>
              <p:nvPr/>
            </p:nvSpPr>
            <p:spPr bwMode="auto">
              <a:xfrm flipH="1">
                <a:off x="5161" y="3097"/>
                <a:ext cx="46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542" y="1218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 err="1">
                  <a:solidFill>
                    <a:srgbClr val="FFFF00"/>
                  </a:solidFill>
                  <a:ea typeface="黑体" pitchFamily="49" charset="-122"/>
                </a:rPr>
                <a:t>i</a:t>
              </a:r>
              <a:endParaRPr lang="en-US" altLang="zh-CN" sz="2800" b="1" dirty="0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73" name="Rectangle 30"/>
            <p:cNvSpPr>
              <a:spLocks noChangeArrowheads="1"/>
            </p:cNvSpPr>
            <p:nvPr/>
          </p:nvSpPr>
          <p:spPr bwMode="auto">
            <a:xfrm>
              <a:off x="294" y="840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ea typeface="黑体" pitchFamily="49" charset="-122"/>
                </a:rPr>
                <a:t>j</a:t>
              </a:r>
            </a:p>
          </p:txBody>
        </p:sp>
        <p:sp>
          <p:nvSpPr>
            <p:cNvPr id="74" name="Rectangle 31"/>
            <p:cNvSpPr>
              <a:spLocks noChangeArrowheads="1"/>
            </p:cNvSpPr>
            <p:nvPr/>
          </p:nvSpPr>
          <p:spPr bwMode="auto">
            <a:xfrm>
              <a:off x="520" y="386"/>
              <a:ext cx="22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ea typeface="黑体" pitchFamily="49" charset="-122"/>
                </a:rPr>
                <a:t>k</a:t>
              </a:r>
            </a:p>
          </p:txBody>
        </p:sp>
        <p:grpSp>
          <p:nvGrpSpPr>
            <p:cNvPr id="75" name="Group 32"/>
            <p:cNvGrpSpPr>
              <a:grpSpLocks/>
            </p:cNvGrpSpPr>
            <p:nvPr/>
          </p:nvGrpSpPr>
          <p:grpSpPr bwMode="auto">
            <a:xfrm>
              <a:off x="1292" y="118"/>
              <a:ext cx="499" cy="318"/>
              <a:chOff x="1338" y="118"/>
              <a:chExt cx="499" cy="318"/>
            </a:xfrm>
          </p:grpSpPr>
          <p:sp>
            <p:nvSpPr>
              <p:cNvPr id="76" name="Rectangle 33"/>
              <p:cNvSpPr>
                <a:spLocks noChangeArrowheads="1"/>
              </p:cNvSpPr>
              <p:nvPr/>
            </p:nvSpPr>
            <p:spPr bwMode="auto">
              <a:xfrm>
                <a:off x="1455" y="118"/>
                <a:ext cx="362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>
                    <a:ea typeface="黑体" pitchFamily="49" charset="-122"/>
                  </a:rPr>
                  <a:t>rear</a:t>
                </a:r>
              </a:p>
            </p:txBody>
          </p:sp>
          <p:sp>
            <p:nvSpPr>
              <p:cNvPr id="77" name="Line 34"/>
              <p:cNvSpPr>
                <a:spLocks noChangeShapeType="1"/>
              </p:cNvSpPr>
              <p:nvPr/>
            </p:nvSpPr>
            <p:spPr bwMode="auto">
              <a:xfrm>
                <a:off x="1429" y="34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Line 35"/>
              <p:cNvSpPr>
                <a:spLocks noChangeShapeType="1"/>
              </p:cNvSpPr>
              <p:nvPr/>
            </p:nvSpPr>
            <p:spPr bwMode="auto">
              <a:xfrm flipH="1">
                <a:off x="1338" y="345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>
          <a:xfrm>
            <a:off x="2946414" y="593726"/>
            <a:ext cx="3124200" cy="914400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栈 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( Stack 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557338"/>
            <a:ext cx="8001000" cy="4572000"/>
          </a:xfrm>
        </p:spPr>
        <p:txBody>
          <a:bodyPr/>
          <a:lstStyle/>
          <a:p>
            <a:pPr>
              <a:buClrTx/>
              <a:buSzPct val="50000"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只允许在一端插入和删除的线性表</a:t>
            </a:r>
          </a:p>
          <a:p>
            <a:pPr>
              <a:buClrTx/>
              <a:buSzPct val="50000"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允许插入和删除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	的一端称为栈顶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(top)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，另一端称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	为栈底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base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50000"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</a:p>
          <a:p>
            <a:pPr>
              <a:buClrTx/>
              <a:buSzPct val="50000"/>
              <a:buFont typeface="Wingdings" pitchFamily="2" charset="2"/>
              <a:buNone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	后进先出 </a:t>
            </a:r>
            <a:r>
              <a: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(LIFO)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5327650" y="22018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退栈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7004050" y="22098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进栈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39622" name="Rectangle 6" descr="之字形"/>
          <p:cNvSpPr>
            <a:spLocks noChangeArrowheads="1"/>
          </p:cNvSpPr>
          <p:nvPr/>
        </p:nvSpPr>
        <p:spPr bwMode="auto">
          <a:xfrm>
            <a:off x="5943600" y="3200400"/>
            <a:ext cx="1752600" cy="2209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6565900" y="4800600"/>
            <a:ext cx="526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1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>
            <a:off x="5943600" y="49530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6512748" y="3352800"/>
            <a:ext cx="542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n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27" name="Line 11"/>
          <p:cNvSpPr>
            <a:spLocks noChangeShapeType="1"/>
          </p:cNvSpPr>
          <p:nvPr/>
        </p:nvSpPr>
        <p:spPr bwMode="auto">
          <a:xfrm>
            <a:off x="5943600" y="35052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8" name="Line 12"/>
          <p:cNvSpPr>
            <a:spLocks noChangeShapeType="1"/>
          </p:cNvSpPr>
          <p:nvPr/>
        </p:nvSpPr>
        <p:spPr bwMode="auto">
          <a:xfrm>
            <a:off x="5943600" y="39624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6400800" y="3810000"/>
            <a:ext cx="7697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n-1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0" name="Line 14"/>
          <p:cNvSpPr>
            <a:spLocks noChangeShapeType="1"/>
          </p:cNvSpPr>
          <p:nvPr/>
        </p:nvSpPr>
        <p:spPr bwMode="auto">
          <a:xfrm>
            <a:off x="5943600" y="4419600"/>
            <a:ext cx="1752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6477000" y="4268799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en-US" sz="3200" b="1" i="1" dirty="0">
                <a:latin typeface="Times New Roman" pitchFamily="18" charset="0"/>
                <a:sym typeface="Symbol" pitchFamily="18" charset="2"/>
              </a:rPr>
              <a:t>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4953000" y="3105150"/>
            <a:ext cx="747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  <a:ea typeface="隶书" pitchFamily="49" charset="-122"/>
              </a:rPr>
              <a:t>top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4953000" y="5364163"/>
            <a:ext cx="1117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</a:rPr>
              <a:t>base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>
            <a:off x="5410200" y="3733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5" name="Line 19"/>
          <p:cNvSpPr>
            <a:spLocks noChangeShapeType="1"/>
          </p:cNvSpPr>
          <p:nvPr/>
        </p:nvSpPr>
        <p:spPr bwMode="auto">
          <a:xfrm>
            <a:off x="6400800" y="5715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7086600" y="27432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37" name="Line 21"/>
          <p:cNvSpPr>
            <a:spLocks noChangeShapeType="1"/>
          </p:cNvSpPr>
          <p:nvPr/>
        </p:nvSpPr>
        <p:spPr bwMode="auto">
          <a:xfrm rot="17440103" flipV="1">
            <a:off x="6057900" y="2743200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/>
          </p:nvPr>
        </p:nvSpPr>
        <p:spPr>
          <a:xfrm>
            <a:off x="224319" y="573640"/>
            <a:ext cx="8763000" cy="5724525"/>
          </a:xfrm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4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循环队列的基本操作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循环队列的初始化</a:t>
            </a:r>
          </a:p>
          <a:p>
            <a:pPr marL="6831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InitQueue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&amp;Q )</a:t>
            </a:r>
          </a:p>
          <a:p>
            <a:pPr marL="683100" lvl="2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13719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Q.base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QElemType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[MAXQSIZE];</a:t>
            </a:r>
          </a:p>
          <a:p>
            <a:pPr marL="13719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 !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Q.base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</a:t>
            </a:r>
          </a:p>
          <a:p>
            <a:pPr marL="13719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exit(OVERFLOW);</a:t>
            </a:r>
          </a:p>
          <a:p>
            <a:pPr marL="13719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 </a:t>
            </a:r>
          </a:p>
          <a:p>
            <a:pPr marL="1371900" lvl="4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OK;</a:t>
            </a:r>
          </a:p>
          <a:p>
            <a:pPr marL="683100" lvl="2" indent="-21500">
              <a:lnSpc>
                <a:spcPct val="11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6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/>
          </p:nvPr>
        </p:nvSpPr>
        <p:spPr>
          <a:xfrm>
            <a:off x="609600" y="228600"/>
            <a:ext cx="8534400" cy="5651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　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77401" y="573728"/>
            <a:ext cx="8650842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循环队列的基本操作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入队操作</a:t>
            </a:r>
            <a:endParaRPr lang="en-US" altLang="zh-CN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lang="zh-CN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将数据元素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插入到循环队列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的队尾  *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endParaRPr lang="zh-CN" alt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EnQueue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&amp;Q , </a:t>
            </a:r>
            <a:r>
              <a:rPr lang="en-US" altLang="zh-CN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QElemType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e 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</a:p>
          <a:p>
            <a:pPr marL="812800" lvl="2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if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( 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+ 1 ) % MAXQSIZE == 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 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ERROR;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Q.base</a:t>
            </a:r>
            <a:r>
              <a:rPr lang="en-US" altLang="zh-CN" sz="24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]=e ;</a:t>
            </a:r>
          </a:p>
          <a:p>
            <a:pPr marL="11811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 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+ 1 ) %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MAXQSIZE ;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OK; </a:t>
            </a:r>
          </a:p>
          <a:p>
            <a:pPr lvl="1" indent="-1016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0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/>
          </p:nvPr>
        </p:nvSpPr>
        <p:spPr>
          <a:xfrm>
            <a:off x="609600" y="228600"/>
            <a:ext cx="8534400" cy="5651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　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6613" y="594278"/>
            <a:ext cx="87630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循环队列的基本</a:t>
            </a:r>
            <a:r>
              <a:rPr lang="zh-CN" altLang="en-US" sz="4000" b="1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sz="4000" b="1" dirty="0" smtClean="0"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将循环队列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的队首元素出队  *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endParaRPr lang="zh-CN" alt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</a:t>
            </a:r>
            <a:r>
              <a:rPr lang="en-US" altLang="zh-CN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DeQueue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SqQueue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&amp;Q, </a:t>
            </a:r>
            <a:r>
              <a:rPr lang="en-US" altLang="zh-CN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QElemType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&amp;e 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 ( 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Q.rear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36700" lvl="4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;  </a:t>
            </a:r>
          </a:p>
          <a:p>
            <a:pPr marL="1079500" lvl="3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e=</a:t>
            </a:r>
            <a:r>
              <a:rPr lang="en-US" altLang="zh-CN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Q.base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;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altLang="zh-CN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Q.front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+ 1 ) % 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MAXQSIZE ;</a:t>
            </a:r>
          </a:p>
          <a:p>
            <a:pPr marL="723900" lvl="2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return 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 indent="-1905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en-US" altLang="zh-CN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92083" y="361908"/>
            <a:ext cx="7923321" cy="5769054"/>
            <a:chOff x="68" y="1162"/>
            <a:chExt cx="4082" cy="308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35" y="4020"/>
              <a:ext cx="26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动态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堆栈变化示意图</a:t>
              </a: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68" y="1162"/>
              <a:ext cx="1066" cy="1315"/>
              <a:chOff x="86" y="2030"/>
              <a:chExt cx="1066" cy="1315"/>
            </a:xfrm>
          </p:grpSpPr>
          <p:sp>
            <p:nvSpPr>
              <p:cNvPr id="64" name="Rectangle 6"/>
              <p:cNvSpPr>
                <a:spLocks noChangeArrowheads="1"/>
              </p:cNvSpPr>
              <p:nvPr/>
            </p:nvSpPr>
            <p:spPr bwMode="auto">
              <a:xfrm>
                <a:off x="699" y="3118"/>
                <a:ext cx="45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空栈</a:t>
                </a:r>
              </a:p>
            </p:txBody>
          </p:sp>
          <p:grpSp>
            <p:nvGrpSpPr>
              <p:cNvPr id="65" name="Group 7"/>
              <p:cNvGrpSpPr>
                <a:grpSpLocks/>
              </p:cNvGrpSpPr>
              <p:nvPr/>
            </p:nvGrpSpPr>
            <p:grpSpPr bwMode="auto">
              <a:xfrm>
                <a:off x="86" y="2030"/>
                <a:ext cx="1039" cy="1171"/>
                <a:chOff x="86" y="2030"/>
                <a:chExt cx="1039" cy="1171"/>
              </a:xfrm>
            </p:grpSpPr>
            <p:sp>
              <p:nvSpPr>
                <p:cNvPr id="66" name="Rectangle 8"/>
                <p:cNvSpPr>
                  <a:spLocks noChangeArrowheads="1"/>
                </p:cNvSpPr>
                <p:nvPr/>
              </p:nvSpPr>
              <p:spPr bwMode="auto">
                <a:xfrm>
                  <a:off x="672" y="2844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672" y="2639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672" y="2434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Rectangle 11"/>
                <p:cNvSpPr>
                  <a:spLocks noChangeArrowheads="1"/>
                </p:cNvSpPr>
                <p:nvPr/>
              </p:nvSpPr>
              <p:spPr bwMode="auto">
                <a:xfrm>
                  <a:off x="672" y="2231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Rectangle 12"/>
                <p:cNvSpPr>
                  <a:spLocks noChangeArrowheads="1"/>
                </p:cNvSpPr>
                <p:nvPr/>
              </p:nvSpPr>
              <p:spPr bwMode="auto">
                <a:xfrm>
                  <a:off x="672" y="2030"/>
                  <a:ext cx="453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1" name="Group 13"/>
                <p:cNvGrpSpPr>
                  <a:grpSpLocks/>
                </p:cNvGrpSpPr>
                <p:nvPr/>
              </p:nvGrpSpPr>
              <p:grpSpPr bwMode="auto">
                <a:xfrm>
                  <a:off x="96" y="2974"/>
                  <a:ext cx="574" cy="227"/>
                  <a:chOff x="221" y="1440"/>
                  <a:chExt cx="574" cy="227"/>
                </a:xfrm>
              </p:grpSpPr>
              <p:sp>
                <p:nvSpPr>
                  <p:cNvPr id="7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44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base</a:t>
                    </a:r>
                    <a:endParaRPr lang="en-US" altLang="zh-CN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1484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2" name="Group 16"/>
                <p:cNvGrpSpPr>
                  <a:grpSpLocks/>
                </p:cNvGrpSpPr>
                <p:nvPr/>
              </p:nvGrpSpPr>
              <p:grpSpPr bwMode="auto">
                <a:xfrm>
                  <a:off x="86" y="2760"/>
                  <a:ext cx="580" cy="227"/>
                  <a:chOff x="355" y="3517"/>
                  <a:chExt cx="580" cy="227"/>
                </a:xfrm>
              </p:grpSpPr>
              <p:sp>
                <p:nvSpPr>
                  <p:cNvPr id="7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7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425" y="1181"/>
              <a:ext cx="1274" cy="1381"/>
              <a:chOff x="1164" y="2049"/>
              <a:chExt cx="1274" cy="1381"/>
            </a:xfrm>
          </p:grpSpPr>
          <p:sp>
            <p:nvSpPr>
              <p:cNvPr id="51" name="Rectangle 20"/>
              <p:cNvSpPr>
                <a:spLocks noChangeArrowheads="1"/>
              </p:cNvSpPr>
              <p:nvPr/>
            </p:nvSpPr>
            <p:spPr bwMode="auto">
              <a:xfrm>
                <a:off x="1486" y="3148"/>
                <a:ext cx="952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进栈</a:t>
                </a:r>
              </a:p>
            </p:txBody>
          </p:sp>
          <p:grpSp>
            <p:nvGrpSpPr>
              <p:cNvPr id="52" name="Group 21"/>
              <p:cNvGrpSpPr>
                <a:grpSpLocks/>
              </p:cNvGrpSpPr>
              <p:nvPr/>
            </p:nvGrpSpPr>
            <p:grpSpPr bwMode="auto">
              <a:xfrm>
                <a:off x="1164" y="2049"/>
                <a:ext cx="1061" cy="1122"/>
                <a:chOff x="1164" y="2049"/>
                <a:chExt cx="1061" cy="1122"/>
              </a:xfrm>
            </p:grpSpPr>
            <p:grpSp>
              <p:nvGrpSpPr>
                <p:cNvPr id="53" name="Group 22"/>
                <p:cNvGrpSpPr>
                  <a:grpSpLocks/>
                </p:cNvGrpSpPr>
                <p:nvPr/>
              </p:nvGrpSpPr>
              <p:grpSpPr bwMode="auto">
                <a:xfrm>
                  <a:off x="1164" y="2944"/>
                  <a:ext cx="610" cy="227"/>
                  <a:chOff x="1595" y="1410"/>
                  <a:chExt cx="610" cy="227"/>
                </a:xfrm>
              </p:grpSpPr>
              <p:sp>
                <p:nvSpPr>
                  <p:cNvPr id="6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95" y="1410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base</a:t>
                    </a:r>
                    <a:endParaRPr lang="en-US" altLang="zh-CN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42" y="1440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4" name="Group 25"/>
                <p:cNvGrpSpPr>
                  <a:grpSpLocks/>
                </p:cNvGrpSpPr>
                <p:nvPr/>
              </p:nvGrpSpPr>
              <p:grpSpPr bwMode="auto">
                <a:xfrm>
                  <a:off x="1273" y="2616"/>
                  <a:ext cx="509" cy="227"/>
                  <a:chOff x="355" y="3517"/>
                  <a:chExt cx="580" cy="227"/>
                </a:xfrm>
              </p:grpSpPr>
              <p:sp>
                <p:nvSpPr>
                  <p:cNvPr id="6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6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5" name="Rectangle 28"/>
                <p:cNvSpPr>
                  <a:spLocks noChangeArrowheads="1"/>
                </p:cNvSpPr>
                <p:nvPr/>
              </p:nvSpPr>
              <p:spPr bwMode="auto">
                <a:xfrm>
                  <a:off x="1787" y="2659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29"/>
                <p:cNvSpPr>
                  <a:spLocks noChangeArrowheads="1"/>
                </p:cNvSpPr>
                <p:nvPr/>
              </p:nvSpPr>
              <p:spPr bwMode="auto">
                <a:xfrm>
                  <a:off x="1787" y="2455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787" y="2251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Rectangle 31"/>
                <p:cNvSpPr>
                  <a:spLocks noChangeArrowheads="1"/>
                </p:cNvSpPr>
                <p:nvPr/>
              </p:nvSpPr>
              <p:spPr bwMode="auto">
                <a:xfrm>
                  <a:off x="1787" y="2049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1785" y="2862"/>
                  <a:ext cx="438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</a:p>
              </p:txBody>
            </p:sp>
          </p:grp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2835" y="1183"/>
              <a:ext cx="1315" cy="1379"/>
              <a:chOff x="2294" y="2051"/>
              <a:chExt cx="1315" cy="1379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657" y="3163"/>
                <a:ext cx="952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进栈</a:t>
                </a:r>
              </a:p>
            </p:txBody>
          </p:sp>
          <p:grpSp>
            <p:nvGrpSpPr>
              <p:cNvPr id="39" name="Group 35"/>
              <p:cNvGrpSpPr>
                <a:grpSpLocks/>
              </p:cNvGrpSpPr>
              <p:nvPr/>
            </p:nvGrpSpPr>
            <p:grpSpPr bwMode="auto">
              <a:xfrm>
                <a:off x="2294" y="2051"/>
                <a:ext cx="1065" cy="1133"/>
                <a:chOff x="2294" y="2051"/>
                <a:chExt cx="1065" cy="1133"/>
              </a:xfrm>
            </p:grpSpPr>
            <p:grpSp>
              <p:nvGrpSpPr>
                <p:cNvPr id="40" name="Group 36"/>
                <p:cNvGrpSpPr>
                  <a:grpSpLocks/>
                </p:cNvGrpSpPr>
                <p:nvPr/>
              </p:nvGrpSpPr>
              <p:grpSpPr bwMode="auto">
                <a:xfrm>
                  <a:off x="2294" y="2957"/>
                  <a:ext cx="605" cy="227"/>
                  <a:chOff x="2237" y="1423"/>
                  <a:chExt cx="605" cy="227"/>
                </a:xfrm>
              </p:grpSpPr>
              <p:sp>
                <p:nvSpPr>
                  <p:cNvPr id="4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base</a:t>
                    </a:r>
                    <a:endParaRPr lang="en-US" altLang="zh-CN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41" name="Group 39"/>
                <p:cNvGrpSpPr>
                  <a:grpSpLocks/>
                </p:cNvGrpSpPr>
                <p:nvPr/>
              </p:nvGrpSpPr>
              <p:grpSpPr bwMode="auto">
                <a:xfrm>
                  <a:off x="2322" y="2219"/>
                  <a:ext cx="580" cy="227"/>
                  <a:chOff x="355" y="3517"/>
                  <a:chExt cx="580" cy="227"/>
                </a:xfrm>
              </p:grpSpPr>
              <p:sp>
                <p:nvSpPr>
                  <p:cNvPr id="4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2" name="Rectangle 42"/>
                <p:cNvSpPr>
                  <a:spLocks noChangeArrowheads="1"/>
                </p:cNvSpPr>
                <p:nvPr/>
              </p:nvSpPr>
              <p:spPr bwMode="auto">
                <a:xfrm>
                  <a:off x="2904" y="2251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43"/>
                <p:cNvSpPr>
                  <a:spLocks noChangeArrowheads="1"/>
                </p:cNvSpPr>
                <p:nvPr/>
              </p:nvSpPr>
              <p:spPr bwMode="auto">
                <a:xfrm>
                  <a:off x="2908" y="2051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44"/>
                <p:cNvSpPr>
                  <a:spLocks noChangeArrowheads="1"/>
                </p:cNvSpPr>
                <p:nvPr/>
              </p:nvSpPr>
              <p:spPr bwMode="auto">
                <a:xfrm>
                  <a:off x="2906" y="286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45" name="Rectangle 45"/>
                <p:cNvSpPr>
                  <a:spLocks noChangeArrowheads="1"/>
                </p:cNvSpPr>
                <p:nvPr/>
              </p:nvSpPr>
              <p:spPr bwMode="auto">
                <a:xfrm>
                  <a:off x="2906" y="265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46" name="Rectangle 46"/>
                <p:cNvSpPr>
                  <a:spLocks noChangeArrowheads="1"/>
                </p:cNvSpPr>
                <p:nvPr/>
              </p:nvSpPr>
              <p:spPr bwMode="auto">
                <a:xfrm>
                  <a:off x="2906" y="2448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522" y="2614"/>
              <a:ext cx="1224" cy="1368"/>
              <a:chOff x="3470" y="2062"/>
              <a:chExt cx="1224" cy="1368"/>
            </a:xfrm>
          </p:grpSpPr>
          <p:sp>
            <p:nvSpPr>
              <p:cNvPr id="25" name="Rectangle 48"/>
              <p:cNvSpPr>
                <a:spLocks noChangeArrowheads="1"/>
              </p:cNvSpPr>
              <p:nvPr/>
            </p:nvSpPr>
            <p:spPr bwMode="auto">
              <a:xfrm>
                <a:off x="3878" y="3181"/>
                <a:ext cx="81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退栈</a:t>
                </a:r>
              </a:p>
            </p:txBody>
          </p:sp>
          <p:grpSp>
            <p:nvGrpSpPr>
              <p:cNvPr id="26" name="Group 49"/>
              <p:cNvGrpSpPr>
                <a:grpSpLocks/>
              </p:cNvGrpSpPr>
              <p:nvPr/>
            </p:nvGrpSpPr>
            <p:grpSpPr bwMode="auto">
              <a:xfrm>
                <a:off x="3470" y="2062"/>
                <a:ext cx="1089" cy="1141"/>
                <a:chOff x="3493" y="2062"/>
                <a:chExt cx="1089" cy="1141"/>
              </a:xfrm>
            </p:grpSpPr>
            <p:grpSp>
              <p:nvGrpSpPr>
                <p:cNvPr id="27" name="Group 50"/>
                <p:cNvGrpSpPr>
                  <a:grpSpLocks/>
                </p:cNvGrpSpPr>
                <p:nvPr/>
              </p:nvGrpSpPr>
              <p:grpSpPr bwMode="auto">
                <a:xfrm>
                  <a:off x="3493" y="2976"/>
                  <a:ext cx="605" cy="227"/>
                  <a:chOff x="2237" y="1423"/>
                  <a:chExt cx="605" cy="227"/>
                </a:xfrm>
              </p:grpSpPr>
              <p:sp>
                <p:nvSpPr>
                  <p:cNvPr id="3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base</a:t>
                    </a:r>
                    <a:endParaRPr lang="en-US" altLang="zh-CN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8" name="Group 53"/>
                <p:cNvGrpSpPr>
                  <a:grpSpLocks/>
                </p:cNvGrpSpPr>
                <p:nvPr/>
              </p:nvGrpSpPr>
              <p:grpSpPr bwMode="auto">
                <a:xfrm>
                  <a:off x="3521" y="2432"/>
                  <a:ext cx="580" cy="227"/>
                  <a:chOff x="355" y="3517"/>
                  <a:chExt cx="580" cy="227"/>
                </a:xfrm>
              </p:grpSpPr>
              <p:sp>
                <p:nvSpPr>
                  <p:cNvPr id="3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3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131" y="2270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131" y="2062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4131" y="28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131" y="26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131" y="247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2268" y="2455"/>
              <a:ext cx="1383" cy="1543"/>
              <a:chOff x="4195" y="1842"/>
              <a:chExt cx="1383" cy="1543"/>
            </a:xfrm>
          </p:grpSpPr>
          <p:grpSp>
            <p:nvGrpSpPr>
              <p:cNvPr id="12" name="Group 62"/>
              <p:cNvGrpSpPr>
                <a:grpSpLocks/>
              </p:cNvGrpSpPr>
              <p:nvPr/>
            </p:nvGrpSpPr>
            <p:grpSpPr bwMode="auto">
              <a:xfrm>
                <a:off x="4195" y="1842"/>
                <a:ext cx="1063" cy="1360"/>
                <a:chOff x="4582" y="1842"/>
                <a:chExt cx="1063" cy="1360"/>
              </a:xfrm>
            </p:grpSpPr>
            <p:grpSp>
              <p:nvGrpSpPr>
                <p:cNvPr id="14" name="Group 63"/>
                <p:cNvGrpSpPr>
                  <a:grpSpLocks/>
                </p:cNvGrpSpPr>
                <p:nvPr/>
              </p:nvGrpSpPr>
              <p:grpSpPr bwMode="auto">
                <a:xfrm>
                  <a:off x="4582" y="2975"/>
                  <a:ext cx="605" cy="227"/>
                  <a:chOff x="2237" y="1423"/>
                  <a:chExt cx="605" cy="227"/>
                </a:xfrm>
              </p:grpSpPr>
              <p:sp>
                <p:nvSpPr>
                  <p:cNvPr id="2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237" y="1423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base</a:t>
                    </a:r>
                    <a:endParaRPr lang="en-US" altLang="zh-CN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479" y="1452"/>
                    <a:ext cx="36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5" name="Group 66"/>
                <p:cNvGrpSpPr>
                  <a:grpSpLocks/>
                </p:cNvGrpSpPr>
                <p:nvPr/>
              </p:nvGrpSpPr>
              <p:grpSpPr bwMode="auto">
                <a:xfrm>
                  <a:off x="4610" y="1842"/>
                  <a:ext cx="580" cy="227"/>
                  <a:chOff x="355" y="3517"/>
                  <a:chExt cx="580" cy="227"/>
                </a:xfrm>
              </p:grpSpPr>
              <p:sp>
                <p:nvSpPr>
                  <p:cNvPr id="2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55" y="3517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top</a:t>
                    </a:r>
                  </a:p>
                </p:txBody>
              </p:sp>
              <p:sp>
                <p:nvSpPr>
                  <p:cNvPr id="2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695" y="364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6" name="Rectangle 69"/>
                <p:cNvSpPr>
                  <a:spLocks noChangeArrowheads="1"/>
                </p:cNvSpPr>
                <p:nvPr/>
              </p:nvSpPr>
              <p:spPr bwMode="auto">
                <a:xfrm>
                  <a:off x="5194" y="287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17" name="Rectangle 70"/>
                <p:cNvSpPr>
                  <a:spLocks noChangeArrowheads="1"/>
                </p:cNvSpPr>
                <p:nvPr/>
              </p:nvSpPr>
              <p:spPr bwMode="auto">
                <a:xfrm>
                  <a:off x="5194" y="2673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18" name="Rectangle 71"/>
                <p:cNvSpPr>
                  <a:spLocks noChangeArrowheads="1"/>
                </p:cNvSpPr>
                <p:nvPr/>
              </p:nvSpPr>
              <p:spPr bwMode="auto">
                <a:xfrm>
                  <a:off x="5194" y="2474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19" name="Rectangle 72"/>
                <p:cNvSpPr>
                  <a:spLocks noChangeArrowheads="1"/>
                </p:cNvSpPr>
                <p:nvPr/>
              </p:nvSpPr>
              <p:spPr bwMode="auto">
                <a:xfrm>
                  <a:off x="5193" y="2275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e</a:t>
                  </a:r>
                </a:p>
              </p:txBody>
            </p:sp>
            <p:sp>
              <p:nvSpPr>
                <p:cNvPr id="20" name="Rectangle 73"/>
                <p:cNvSpPr>
                  <a:spLocks noChangeArrowheads="1"/>
                </p:cNvSpPr>
                <p:nvPr/>
              </p:nvSpPr>
              <p:spPr bwMode="auto">
                <a:xfrm>
                  <a:off x="5193" y="2069"/>
                  <a:ext cx="451" cy="2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宋体" panose="02010600030101010101" pitchFamily="2" charset="-122"/>
                      <a:ea typeface="宋体" panose="02010600030101010101" pitchFamily="2" charset="-122"/>
                    </a:rPr>
                    <a:t>f</a:t>
                  </a:r>
                </a:p>
              </p:txBody>
            </p:sp>
          </p:grpSp>
          <p:sp>
            <p:nvSpPr>
              <p:cNvPr id="13" name="Rectangle 74"/>
              <p:cNvSpPr>
                <a:spLocks noChangeArrowheads="1"/>
              </p:cNvSpPr>
              <p:nvPr/>
            </p:nvSpPr>
            <p:spPr bwMode="auto">
              <a:xfrm>
                <a:off x="4444" y="3158"/>
                <a:ext cx="113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zh-CN" altLang="en-US" sz="20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进栈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5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/>
          </p:nvPr>
        </p:nvSpPr>
        <p:spPr>
          <a:xfrm>
            <a:off x="152400" y="215856"/>
            <a:ext cx="8812213" cy="587696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采用动态一维数组来存储栈。所谓动态，指的是栈的大小可以根据需要增加。</a:t>
            </a:r>
            <a:endParaRPr lang="en-US" altLang="zh-CN" sz="2800" dirty="0" smtClean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z="2800" dirty="0" smtClean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用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表示栈底指针，栈底固定不变的；栈顶则随着进栈和退栈操作而变化。用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top(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称为栈顶指针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指示当前栈顶位置。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用</a:t>
            </a:r>
            <a:r>
              <a:rPr lang="en-US" altLang="zh-CN" sz="2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top==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作为栈空的标记，每次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指向栈顶数组中的下一个存储位置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。</a:t>
            </a:r>
            <a:endParaRPr lang="zh-CN" altLang="en-US"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5600" lvl="1" indent="0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结点进栈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：首先将数据元素保存到栈顶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(top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所指的当前位置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，然后执行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指向栈顶的下一个存储位置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;</a:t>
            </a:r>
          </a:p>
          <a:p>
            <a:pPr marL="355600" lvl="1"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800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结点出栈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：首先执行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指向栈顶元素的存储位置，然后将栈顶元素取出。</a:t>
            </a:r>
          </a:p>
          <a:p>
            <a:pPr marL="355600" lvl="1" indent="0"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83049" y="2648432"/>
            <a:ext cx="32752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栈的实现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3588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/>
          </p:nvPr>
        </p:nvSpPr>
        <p:spPr>
          <a:xfrm>
            <a:off x="131852" y="1479477"/>
            <a:ext cx="8812213" cy="5239923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栈的类型定义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 STACK_SIZE  100    		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栈初始向量大小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STACKINCREMENT 10   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存储空间分配增量 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55600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*base;     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栈不存在时值为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</a:p>
          <a:p>
            <a:pPr marL="723900" lvl="2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*top;      //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栈顶指针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stacksize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		  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当前已分配空间，以元素为单位 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800" indent="0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2" name="矩形 1"/>
          <p:cNvSpPr/>
          <p:nvPr/>
        </p:nvSpPr>
        <p:spPr>
          <a:xfrm>
            <a:off x="2397643" y="497558"/>
            <a:ext cx="4301177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顺序栈的基本操作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1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/>
          </p:nvPr>
        </p:nvSpPr>
        <p:spPr>
          <a:xfrm>
            <a:off x="142123" y="1348671"/>
            <a:ext cx="8812213" cy="494427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栈的初始化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Status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InitStack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&amp;S )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S.base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[STACK_SIZE];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 !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S.base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 ERROR;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S.base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 	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栈空时栈顶和栈底指针相同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S.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stacksize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STACK_SIZE; </a:t>
            </a: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397642" y="497558"/>
            <a:ext cx="4301177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顺序栈的基本操作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/>
          </p:nvPr>
        </p:nvSpPr>
        <p:spPr>
          <a:xfrm>
            <a:off x="142123" y="1356189"/>
            <a:ext cx="8812213" cy="5076594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元素进栈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Status push(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&amp;S 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e )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 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 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S.base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&gt;= S.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stacksize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</a:t>
            </a: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//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初始化的空间不够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*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 = e; </a:t>
            </a:r>
            <a:endParaRPr lang="en-US" altLang="zh-CN" sz="2400" b="1" dirty="0">
              <a:solidFill>
                <a:srgbClr val="00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OK;</a:t>
            </a:r>
          </a:p>
          <a:p>
            <a:pPr marL="355600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" name="矩形 1"/>
          <p:cNvSpPr/>
          <p:nvPr/>
        </p:nvSpPr>
        <p:spPr>
          <a:xfrm>
            <a:off x="3614902" y="4703173"/>
            <a:ext cx="3888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*</a:t>
            </a:r>
            <a:r>
              <a:rPr lang="en-US" altLang="zh-CN" sz="2400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=e;   </a:t>
            </a:r>
            <a:r>
              <a:rPr lang="en-US" altLang="zh-CN" sz="2400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7642" y="497558"/>
            <a:ext cx="4301177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顺序栈的基本操作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0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/>
          </p:nvPr>
        </p:nvSpPr>
        <p:spPr>
          <a:xfrm>
            <a:off x="142123" y="1357177"/>
            <a:ext cx="8812213" cy="51070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元素出栈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 pop(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SqStack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&amp;S,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&amp;e )     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(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S.base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  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return ERROR ;       //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栈空，返回失败标志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10000"/>
              </a:lnSpc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= *--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2400" b="1" dirty="0" smtClean="0">
              <a:solidFill>
                <a:srgbClr val="00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 OK ; 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2" name="矩形 1"/>
          <p:cNvSpPr/>
          <p:nvPr/>
        </p:nvSpPr>
        <p:spPr>
          <a:xfrm>
            <a:off x="3938583" y="4075738"/>
            <a:ext cx="3044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2400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S.top</a:t>
            </a:r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; e=*S. top 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7642" y="497558"/>
            <a:ext cx="4301177" cy="686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顺序栈的基本操作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01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3015</TotalTime>
  <Words>1026</Words>
  <Application>Microsoft Office PowerPoint</Application>
  <PresentationFormat>全屏显示(4:3)</PresentationFormat>
  <Paragraphs>325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 Unicode MS</vt:lpstr>
      <vt:lpstr>等线</vt:lpstr>
      <vt:lpstr>方正舒体</vt:lpstr>
      <vt:lpstr>黑体</vt:lpstr>
      <vt:lpstr>楷体_GB2312</vt:lpstr>
      <vt:lpstr>隶书</vt:lpstr>
      <vt:lpstr>宋体</vt:lpstr>
      <vt:lpstr>Calisto MT</vt:lpstr>
      <vt:lpstr>Symbol</vt:lpstr>
      <vt:lpstr>Times New Roman</vt:lpstr>
      <vt:lpstr>Trebuchet MS</vt:lpstr>
      <vt:lpstr>Wingdings</vt:lpstr>
      <vt:lpstr>Wingdings 2</vt:lpstr>
      <vt:lpstr>石板</vt:lpstr>
      <vt:lpstr>第三章：     栈和队列</vt:lpstr>
      <vt:lpstr>栈 ( Stack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栈的链式存储表示</vt:lpstr>
      <vt:lpstr>PowerPoint 演示文稿</vt:lpstr>
      <vt:lpstr>PowerPoint 演示文稿</vt:lpstr>
      <vt:lpstr>链队列—链表存储表示 </vt:lpstr>
      <vt:lpstr>链队列—链表存储表示 </vt:lpstr>
      <vt:lpstr>PowerPoint 演示文稿</vt:lpstr>
      <vt:lpstr>顺序队列—数组存储表示 </vt:lpstr>
      <vt:lpstr>循环队列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Windows 用户</dc:creator>
  <cp:lastModifiedBy>Windows 用户</cp:lastModifiedBy>
  <cp:revision>131</cp:revision>
  <dcterms:created xsi:type="dcterms:W3CDTF">2018-02-06T07:05:07Z</dcterms:created>
  <dcterms:modified xsi:type="dcterms:W3CDTF">2018-02-20T05:00:45Z</dcterms:modified>
</cp:coreProperties>
</file>