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notesMasterIdLst>
    <p:notesMasterId r:id="rId63"/>
  </p:notes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66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25" autoAdjust="0"/>
  </p:normalViewPr>
  <p:slideViewPr>
    <p:cSldViewPr snapToGrid="0">
      <p:cViewPr varScale="1">
        <p:scale>
          <a:sx n="92" d="100"/>
          <a:sy n="92" d="100"/>
        </p:scale>
        <p:origin x="-21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F76B3D-8D47-4757-8D21-EA60011456A5}" type="doc">
      <dgm:prSet loTypeId="urn:microsoft.com/office/officeart/2005/8/layout/balance1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F48118A-9916-4603-AC32-FD600A02D479}">
      <dgm:prSet phldrT="[文本]" custT="1"/>
      <dgm:spPr/>
      <dgm:t>
        <a:bodyPr/>
        <a:lstStyle/>
        <a:p>
          <a:r>
            <a:rPr lang="zh-CN" altLang="en-US" sz="3600" b="1" dirty="0" smtClean="0">
              <a:latin typeface="宋体" panose="02010600030101010101" pitchFamily="2" charset="-122"/>
              <a:ea typeface="宋体" panose="02010600030101010101" pitchFamily="2" charset="-122"/>
            </a:rPr>
            <a:t>顺序表</a:t>
          </a:r>
          <a:endParaRPr lang="zh-CN" altLang="en-US" sz="36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C49EDD41-D5B4-4573-A10F-577F1451B72B}" type="parTrans" cxnId="{2E7EFD29-C675-45A3-A6C2-5F24562F7D61}">
      <dgm:prSet/>
      <dgm:spPr/>
      <dgm:t>
        <a:bodyPr/>
        <a:lstStyle/>
        <a:p>
          <a:endParaRPr lang="zh-CN" altLang="en-US" sz="2000" b="1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AD479922-5035-42B1-BA5C-F1EEE2BA4653}" type="sibTrans" cxnId="{2E7EFD29-C675-45A3-A6C2-5F24562F7D61}">
      <dgm:prSet/>
      <dgm:spPr/>
      <dgm:t>
        <a:bodyPr/>
        <a:lstStyle/>
        <a:p>
          <a:endParaRPr lang="zh-CN" altLang="en-US" sz="2000" b="1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0D92766A-A6C1-4F43-9D99-5212E35A4810}">
      <dgm:prSet phldrT="[文本]" custT="1"/>
      <dgm:spPr/>
      <dgm:t>
        <a:bodyPr/>
        <a:lstStyle/>
        <a:p>
          <a:r>
            <a:rPr lang="zh-CN" altLang="en-US" sz="2000" b="1" dirty="0" smtClean="0">
              <a:latin typeface="宋体" panose="02010600030101010101" pitchFamily="2" charset="-122"/>
              <a:ea typeface="宋体" panose="02010600030101010101" pitchFamily="2" charset="-122"/>
            </a:rPr>
            <a:t>随机访问，定位快</a:t>
          </a:r>
          <a:endParaRPr lang="zh-CN" altLang="en-US" sz="2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7F295532-5B2C-406D-9557-832B0F7A0378}" type="parTrans" cxnId="{4AED03D0-8DDD-4965-8A41-DCF75D510D62}">
      <dgm:prSet/>
      <dgm:spPr/>
      <dgm:t>
        <a:bodyPr/>
        <a:lstStyle/>
        <a:p>
          <a:endParaRPr lang="zh-CN" altLang="en-US" sz="2000" b="1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8E476A5-06B4-4216-BF7A-F02A4D14B571}" type="sibTrans" cxnId="{4AED03D0-8DDD-4965-8A41-DCF75D510D62}">
      <dgm:prSet/>
      <dgm:spPr/>
      <dgm:t>
        <a:bodyPr/>
        <a:lstStyle/>
        <a:p>
          <a:endParaRPr lang="zh-CN" altLang="en-US" sz="2000" b="1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012817A1-2AC1-48F1-9596-E5EC4189A031}">
      <dgm:prSet phldrT="[文本]" custT="1"/>
      <dgm:spPr/>
      <dgm:t>
        <a:bodyPr/>
        <a:lstStyle/>
        <a:p>
          <a:r>
            <a:rPr lang="zh-CN" altLang="en-US" sz="2000" b="1" dirty="0" smtClean="0">
              <a:latin typeface="宋体" panose="02010600030101010101" pitchFamily="2" charset="-122"/>
              <a:ea typeface="宋体" panose="02010600030101010101" pitchFamily="2" charset="-122"/>
            </a:rPr>
            <a:t>增删需要移动数据</a:t>
          </a:r>
          <a:endParaRPr lang="zh-CN" altLang="en-US" sz="2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1567A61-C6E9-4A18-9F40-D9D77221954E}" type="parTrans" cxnId="{C4FBD0C8-83BC-4505-8B19-885764EA2E1C}">
      <dgm:prSet/>
      <dgm:spPr/>
      <dgm:t>
        <a:bodyPr/>
        <a:lstStyle/>
        <a:p>
          <a:endParaRPr lang="zh-CN" altLang="en-US" sz="2000" b="1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EFD7C7FB-3FBD-4EA2-82AD-0B510D0DE70D}" type="sibTrans" cxnId="{C4FBD0C8-83BC-4505-8B19-885764EA2E1C}">
      <dgm:prSet/>
      <dgm:spPr/>
      <dgm:t>
        <a:bodyPr/>
        <a:lstStyle/>
        <a:p>
          <a:endParaRPr lang="zh-CN" altLang="en-US" sz="2000" b="1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6AAB2D6E-403B-446C-9E79-63F12692FBE1}">
      <dgm:prSet phldrT="[文本]" custT="1"/>
      <dgm:spPr/>
      <dgm:t>
        <a:bodyPr/>
        <a:lstStyle/>
        <a:p>
          <a:r>
            <a:rPr lang="zh-CN" altLang="en-US" sz="3600" b="1" dirty="0" smtClean="0">
              <a:latin typeface="宋体" panose="02010600030101010101" pitchFamily="2" charset="-122"/>
              <a:ea typeface="宋体" panose="02010600030101010101" pitchFamily="2" charset="-122"/>
            </a:rPr>
            <a:t>单链表</a:t>
          </a:r>
          <a:endParaRPr lang="zh-CN" altLang="en-US" sz="36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538AC9FC-ED89-43C0-83C0-FA46EE08F41C}" type="parTrans" cxnId="{86C83803-5076-4CEA-AA6B-945B9BF400D4}">
      <dgm:prSet/>
      <dgm:spPr/>
      <dgm:t>
        <a:bodyPr/>
        <a:lstStyle/>
        <a:p>
          <a:endParaRPr lang="zh-CN" altLang="en-US" sz="2000" b="1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21038D5C-68AA-484D-B67D-B244B8040DA1}" type="sibTrans" cxnId="{86C83803-5076-4CEA-AA6B-945B9BF400D4}">
      <dgm:prSet/>
      <dgm:spPr/>
      <dgm:t>
        <a:bodyPr/>
        <a:lstStyle/>
        <a:p>
          <a:endParaRPr lang="zh-CN" altLang="en-US" sz="2000" b="1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0AEFF15E-C288-483D-ABEC-83F5FFD508E6}">
      <dgm:prSet phldrT="[文本]" custT="1"/>
      <dgm:spPr/>
      <dgm:t>
        <a:bodyPr/>
        <a:lstStyle/>
        <a:p>
          <a:r>
            <a:rPr lang="zh-CN" altLang="en-US" sz="2000" b="1" dirty="0" smtClean="0">
              <a:latin typeface="宋体" panose="02010600030101010101" pitchFamily="2" charset="-122"/>
              <a:ea typeface="宋体" panose="02010600030101010101" pitchFamily="2" charset="-122"/>
            </a:rPr>
            <a:t>沿链顺序访问慢</a:t>
          </a:r>
          <a:endParaRPr lang="zh-CN" altLang="en-US" sz="2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B09F8662-2AE0-4F37-9126-EC2F21AEE3AD}" type="parTrans" cxnId="{62EB1969-D087-4A55-911B-BEB3E693BEAD}">
      <dgm:prSet/>
      <dgm:spPr/>
      <dgm:t>
        <a:bodyPr/>
        <a:lstStyle/>
        <a:p>
          <a:endParaRPr lang="zh-CN" altLang="en-US" sz="2000" b="1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119B64C5-912D-4ADC-9B84-2FC6C3CF4090}" type="sibTrans" cxnId="{62EB1969-D087-4A55-911B-BEB3E693BEAD}">
      <dgm:prSet/>
      <dgm:spPr/>
      <dgm:t>
        <a:bodyPr/>
        <a:lstStyle/>
        <a:p>
          <a:endParaRPr lang="zh-CN" altLang="en-US" sz="2000" b="1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201AC9FA-C300-46A9-A930-D21E27A5AD0F}">
      <dgm:prSet phldrT="[文本]" custT="1"/>
      <dgm:spPr/>
      <dgm:t>
        <a:bodyPr/>
        <a:lstStyle/>
        <a:p>
          <a:r>
            <a:rPr lang="zh-CN" altLang="en-US" sz="2000" b="1" dirty="0" smtClean="0">
              <a:latin typeface="宋体" panose="02010600030101010101" pitchFamily="2" charset="-122"/>
              <a:ea typeface="宋体" panose="02010600030101010101" pitchFamily="2" charset="-122"/>
            </a:rPr>
            <a:t>增删操作简便</a:t>
          </a:r>
          <a:endParaRPr lang="zh-CN" altLang="en-US" sz="2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7176871F-B55D-47E1-A2A2-2E6B025E0E7C}" type="parTrans" cxnId="{A09889B3-B7F6-43D6-8EAD-7B1B0E0DDD32}">
      <dgm:prSet/>
      <dgm:spPr/>
      <dgm:t>
        <a:bodyPr/>
        <a:lstStyle/>
        <a:p>
          <a:endParaRPr lang="zh-CN" altLang="en-US" sz="2000" b="1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2CA64BEF-0310-4919-B879-BEC181F3F266}" type="sibTrans" cxnId="{A09889B3-B7F6-43D6-8EAD-7B1B0E0DDD32}">
      <dgm:prSet/>
      <dgm:spPr/>
      <dgm:t>
        <a:bodyPr/>
        <a:lstStyle/>
        <a:p>
          <a:endParaRPr lang="zh-CN" altLang="en-US" sz="2000" b="1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B5F1B3FA-AEB0-4165-8C56-6F8600BEB2EF}">
      <dgm:prSet phldrT="[文本]" custT="1"/>
      <dgm:spPr/>
      <dgm:t>
        <a:bodyPr/>
        <a:lstStyle/>
        <a:p>
          <a:r>
            <a:rPr lang="zh-CN" altLang="en-US" sz="2000" b="1" dirty="0" smtClean="0">
              <a:latin typeface="宋体" panose="02010600030101010101" pitchFamily="2" charset="-122"/>
              <a:ea typeface="宋体" panose="02010600030101010101" pitchFamily="2" charset="-122"/>
            </a:rPr>
            <a:t>编程难度大</a:t>
          </a:r>
          <a:endParaRPr lang="zh-CN" altLang="en-US" sz="2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C71F00F9-A326-479F-9413-A8DE530644E4}" type="parTrans" cxnId="{D733B0E4-B549-4394-B1C6-8A61177671D2}">
      <dgm:prSet/>
      <dgm:spPr/>
      <dgm:t>
        <a:bodyPr/>
        <a:lstStyle/>
        <a:p>
          <a:endParaRPr lang="zh-CN" altLang="en-US" sz="2000" b="1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BD4B0F1F-1613-4B35-800E-57C329B89D1C}" type="sibTrans" cxnId="{D733B0E4-B549-4394-B1C6-8A61177671D2}">
      <dgm:prSet/>
      <dgm:spPr/>
      <dgm:t>
        <a:bodyPr/>
        <a:lstStyle/>
        <a:p>
          <a:endParaRPr lang="zh-CN" altLang="en-US" sz="2000" b="1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F9983207-3C6B-4888-BA6D-85A0C7E5AF6C}" type="pres">
      <dgm:prSet presAssocID="{BBF76B3D-8D47-4757-8D21-EA60011456A5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DC7CE44-2406-46FC-BD28-8A2CC4F66994}" type="pres">
      <dgm:prSet presAssocID="{BBF76B3D-8D47-4757-8D21-EA60011456A5}" presName="dummyMaxCanvas" presStyleCnt="0"/>
      <dgm:spPr/>
    </dgm:pt>
    <dgm:pt modelId="{70BD1D37-83C4-4771-BEDD-7630C7B75956}" type="pres">
      <dgm:prSet presAssocID="{BBF76B3D-8D47-4757-8D21-EA60011456A5}" presName="parentComposite" presStyleCnt="0"/>
      <dgm:spPr/>
    </dgm:pt>
    <dgm:pt modelId="{DBD6F757-F8F2-4E83-94E2-9B6BBE81FC0F}" type="pres">
      <dgm:prSet presAssocID="{BBF76B3D-8D47-4757-8D21-EA60011456A5}" presName="parent1" presStyleLbl="alignAccFollowNode1" presStyleIdx="0" presStyleCnt="4" custScaleX="121053">
        <dgm:presLayoutVars>
          <dgm:chMax val="4"/>
        </dgm:presLayoutVars>
      </dgm:prSet>
      <dgm:spPr/>
      <dgm:t>
        <a:bodyPr/>
        <a:lstStyle/>
        <a:p>
          <a:endParaRPr lang="zh-CN" altLang="en-US"/>
        </a:p>
      </dgm:t>
    </dgm:pt>
    <dgm:pt modelId="{0E9D7996-0362-4F05-BFCF-76AF871C5110}" type="pres">
      <dgm:prSet presAssocID="{BBF76B3D-8D47-4757-8D21-EA60011456A5}" presName="parent2" presStyleLbl="alignAccFollowNode1" presStyleIdx="1" presStyleCnt="4" custScaleX="119507">
        <dgm:presLayoutVars>
          <dgm:chMax val="4"/>
        </dgm:presLayoutVars>
      </dgm:prSet>
      <dgm:spPr/>
      <dgm:t>
        <a:bodyPr/>
        <a:lstStyle/>
        <a:p>
          <a:endParaRPr lang="zh-CN" altLang="en-US"/>
        </a:p>
      </dgm:t>
    </dgm:pt>
    <dgm:pt modelId="{384061B2-3D49-44A3-B806-F55705D6E4FF}" type="pres">
      <dgm:prSet presAssocID="{BBF76B3D-8D47-4757-8D21-EA60011456A5}" presName="childrenComposite" presStyleCnt="0"/>
      <dgm:spPr/>
    </dgm:pt>
    <dgm:pt modelId="{1C3BAAE6-ED96-4D18-A2B6-F1B742CF2DBA}" type="pres">
      <dgm:prSet presAssocID="{BBF76B3D-8D47-4757-8D21-EA60011456A5}" presName="dummyMaxCanvas_ChildArea" presStyleCnt="0"/>
      <dgm:spPr/>
    </dgm:pt>
    <dgm:pt modelId="{E39ECE08-7B39-40CB-AF55-C16BB9D4609A}" type="pres">
      <dgm:prSet presAssocID="{BBF76B3D-8D47-4757-8D21-EA60011456A5}" presName="fulcrum" presStyleLbl="alignAccFollowNode1" presStyleIdx="2" presStyleCnt="4"/>
      <dgm:spPr/>
    </dgm:pt>
    <dgm:pt modelId="{D04D4B93-925D-4CC8-B316-98908E960CB1}" type="pres">
      <dgm:prSet presAssocID="{BBF76B3D-8D47-4757-8D21-EA60011456A5}" presName="balance_23" presStyleLbl="alignAccFollowNode1" presStyleIdx="3" presStyleCnt="4">
        <dgm:presLayoutVars>
          <dgm:bulletEnabled val="1"/>
        </dgm:presLayoutVars>
      </dgm:prSet>
      <dgm:spPr/>
    </dgm:pt>
    <dgm:pt modelId="{9EE7BA8A-8CF0-4DD0-B5B0-07637332EC82}" type="pres">
      <dgm:prSet presAssocID="{BBF76B3D-8D47-4757-8D21-EA60011456A5}" presName="right_23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7C5B89-E339-4027-9177-B9035BFA4681}" type="pres">
      <dgm:prSet presAssocID="{BBF76B3D-8D47-4757-8D21-EA60011456A5}" presName="right_23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07ACC8-F211-4541-B37E-9DB3FD5342F2}" type="pres">
      <dgm:prSet presAssocID="{BBF76B3D-8D47-4757-8D21-EA60011456A5}" presName="right_23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27B1F0-0E20-49FA-A128-7B92B4064134}" type="pres">
      <dgm:prSet presAssocID="{BBF76B3D-8D47-4757-8D21-EA60011456A5}" presName="left_23_1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64D1F4-D2C4-4F24-A24A-A52BBBADB9CE}" type="pres">
      <dgm:prSet presAssocID="{BBF76B3D-8D47-4757-8D21-EA60011456A5}" presName="left_23_2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3B6D0F8-CFB5-43AD-B353-527D5BDD2F5A}" type="presOf" srcId="{012817A1-2AC1-48F1-9596-E5EC4189A031}" destId="{7C64D1F4-D2C4-4F24-A24A-A52BBBADB9CE}" srcOrd="0" destOrd="0" presId="urn:microsoft.com/office/officeart/2005/8/layout/balance1"/>
    <dgm:cxn modelId="{62EB1969-D087-4A55-911B-BEB3E693BEAD}" srcId="{6AAB2D6E-403B-446C-9E79-63F12692FBE1}" destId="{0AEFF15E-C288-483D-ABEC-83F5FFD508E6}" srcOrd="0" destOrd="0" parTransId="{B09F8662-2AE0-4F37-9126-EC2F21AEE3AD}" sibTransId="{119B64C5-912D-4ADC-9B84-2FC6C3CF4090}"/>
    <dgm:cxn modelId="{6418BA87-5350-4B65-8516-E9EB422345F1}" type="presOf" srcId="{B5F1B3FA-AEB0-4165-8C56-6F8600BEB2EF}" destId="{8D07ACC8-F211-4541-B37E-9DB3FD5342F2}" srcOrd="0" destOrd="0" presId="urn:microsoft.com/office/officeart/2005/8/layout/balance1"/>
    <dgm:cxn modelId="{C4FBD0C8-83BC-4505-8B19-885764EA2E1C}" srcId="{7F48118A-9916-4603-AC32-FD600A02D479}" destId="{012817A1-2AC1-48F1-9596-E5EC4189A031}" srcOrd="1" destOrd="0" parTransId="{D1567A61-C6E9-4A18-9F40-D9D77221954E}" sibTransId="{EFD7C7FB-3FBD-4EA2-82AD-0B510D0DE70D}"/>
    <dgm:cxn modelId="{C074146C-1412-450F-A478-74EA0F98CE09}" type="presOf" srcId="{6AAB2D6E-403B-446C-9E79-63F12692FBE1}" destId="{0E9D7996-0362-4F05-BFCF-76AF871C5110}" srcOrd="0" destOrd="0" presId="urn:microsoft.com/office/officeart/2005/8/layout/balance1"/>
    <dgm:cxn modelId="{28132A13-5BFE-49FF-AE7F-3B400AFBCDC4}" type="presOf" srcId="{201AC9FA-C300-46A9-A930-D21E27A5AD0F}" destId="{3D7C5B89-E339-4027-9177-B9035BFA4681}" srcOrd="0" destOrd="0" presId="urn:microsoft.com/office/officeart/2005/8/layout/balance1"/>
    <dgm:cxn modelId="{4AED03D0-8DDD-4965-8A41-DCF75D510D62}" srcId="{7F48118A-9916-4603-AC32-FD600A02D479}" destId="{0D92766A-A6C1-4F43-9D99-5212E35A4810}" srcOrd="0" destOrd="0" parTransId="{7F295532-5B2C-406D-9557-832B0F7A0378}" sibTransId="{D8E476A5-06B4-4216-BF7A-F02A4D14B571}"/>
    <dgm:cxn modelId="{D733B0E4-B549-4394-B1C6-8A61177671D2}" srcId="{6AAB2D6E-403B-446C-9E79-63F12692FBE1}" destId="{B5F1B3FA-AEB0-4165-8C56-6F8600BEB2EF}" srcOrd="2" destOrd="0" parTransId="{C71F00F9-A326-479F-9413-A8DE530644E4}" sibTransId="{BD4B0F1F-1613-4B35-800E-57C329B89D1C}"/>
    <dgm:cxn modelId="{F7363668-EDCD-4B62-8B61-3B871E4D9483}" type="presOf" srcId="{0D92766A-A6C1-4F43-9D99-5212E35A4810}" destId="{4627B1F0-0E20-49FA-A128-7B92B4064134}" srcOrd="0" destOrd="0" presId="urn:microsoft.com/office/officeart/2005/8/layout/balance1"/>
    <dgm:cxn modelId="{86C83803-5076-4CEA-AA6B-945B9BF400D4}" srcId="{BBF76B3D-8D47-4757-8D21-EA60011456A5}" destId="{6AAB2D6E-403B-446C-9E79-63F12692FBE1}" srcOrd="1" destOrd="0" parTransId="{538AC9FC-ED89-43C0-83C0-FA46EE08F41C}" sibTransId="{21038D5C-68AA-484D-B67D-B244B8040DA1}"/>
    <dgm:cxn modelId="{88F6A3F9-02FD-4973-B0EB-7169406CE971}" type="presOf" srcId="{7F48118A-9916-4603-AC32-FD600A02D479}" destId="{DBD6F757-F8F2-4E83-94E2-9B6BBE81FC0F}" srcOrd="0" destOrd="0" presId="urn:microsoft.com/office/officeart/2005/8/layout/balance1"/>
    <dgm:cxn modelId="{496A6721-D4B7-4828-A2B0-8EC0C4CD664E}" type="presOf" srcId="{0AEFF15E-C288-483D-ABEC-83F5FFD508E6}" destId="{9EE7BA8A-8CF0-4DD0-B5B0-07637332EC82}" srcOrd="0" destOrd="0" presId="urn:microsoft.com/office/officeart/2005/8/layout/balance1"/>
    <dgm:cxn modelId="{A09889B3-B7F6-43D6-8EAD-7B1B0E0DDD32}" srcId="{6AAB2D6E-403B-446C-9E79-63F12692FBE1}" destId="{201AC9FA-C300-46A9-A930-D21E27A5AD0F}" srcOrd="1" destOrd="0" parTransId="{7176871F-B55D-47E1-A2A2-2E6B025E0E7C}" sibTransId="{2CA64BEF-0310-4919-B879-BEC181F3F266}"/>
    <dgm:cxn modelId="{54687C86-020E-4483-A522-A7D10ED8F4E8}" type="presOf" srcId="{BBF76B3D-8D47-4757-8D21-EA60011456A5}" destId="{F9983207-3C6B-4888-BA6D-85A0C7E5AF6C}" srcOrd="0" destOrd="0" presId="urn:microsoft.com/office/officeart/2005/8/layout/balance1"/>
    <dgm:cxn modelId="{2E7EFD29-C675-45A3-A6C2-5F24562F7D61}" srcId="{BBF76B3D-8D47-4757-8D21-EA60011456A5}" destId="{7F48118A-9916-4603-AC32-FD600A02D479}" srcOrd="0" destOrd="0" parTransId="{C49EDD41-D5B4-4573-A10F-577F1451B72B}" sibTransId="{AD479922-5035-42B1-BA5C-F1EEE2BA4653}"/>
    <dgm:cxn modelId="{1D4DB47A-AF50-4FD1-BEAA-93EB9AE6A6E2}" type="presParOf" srcId="{F9983207-3C6B-4888-BA6D-85A0C7E5AF6C}" destId="{1DC7CE44-2406-46FC-BD28-8A2CC4F66994}" srcOrd="0" destOrd="0" presId="urn:microsoft.com/office/officeart/2005/8/layout/balance1"/>
    <dgm:cxn modelId="{7D5297DF-FF03-4F80-99F0-2B7EDA50A054}" type="presParOf" srcId="{F9983207-3C6B-4888-BA6D-85A0C7E5AF6C}" destId="{70BD1D37-83C4-4771-BEDD-7630C7B75956}" srcOrd="1" destOrd="0" presId="urn:microsoft.com/office/officeart/2005/8/layout/balance1"/>
    <dgm:cxn modelId="{A61EE4B3-ADAB-4D70-B5B2-E2D32293DD2F}" type="presParOf" srcId="{70BD1D37-83C4-4771-BEDD-7630C7B75956}" destId="{DBD6F757-F8F2-4E83-94E2-9B6BBE81FC0F}" srcOrd="0" destOrd="0" presId="urn:microsoft.com/office/officeart/2005/8/layout/balance1"/>
    <dgm:cxn modelId="{FD5D0452-A4F6-484A-BE7D-1F40D10AE60A}" type="presParOf" srcId="{70BD1D37-83C4-4771-BEDD-7630C7B75956}" destId="{0E9D7996-0362-4F05-BFCF-76AF871C5110}" srcOrd="1" destOrd="0" presId="urn:microsoft.com/office/officeart/2005/8/layout/balance1"/>
    <dgm:cxn modelId="{E80908BE-7333-4234-AAA6-FC67716E32EC}" type="presParOf" srcId="{F9983207-3C6B-4888-BA6D-85A0C7E5AF6C}" destId="{384061B2-3D49-44A3-B806-F55705D6E4FF}" srcOrd="2" destOrd="0" presId="urn:microsoft.com/office/officeart/2005/8/layout/balance1"/>
    <dgm:cxn modelId="{52072D8F-5267-4EA5-BA58-F5FC7B56CB7E}" type="presParOf" srcId="{384061B2-3D49-44A3-B806-F55705D6E4FF}" destId="{1C3BAAE6-ED96-4D18-A2B6-F1B742CF2DBA}" srcOrd="0" destOrd="0" presId="urn:microsoft.com/office/officeart/2005/8/layout/balance1"/>
    <dgm:cxn modelId="{302BCE59-F3B3-4798-9882-D90E4415090C}" type="presParOf" srcId="{384061B2-3D49-44A3-B806-F55705D6E4FF}" destId="{E39ECE08-7B39-40CB-AF55-C16BB9D4609A}" srcOrd="1" destOrd="0" presId="urn:microsoft.com/office/officeart/2005/8/layout/balance1"/>
    <dgm:cxn modelId="{DC19B820-E114-401E-A6B8-100AC7ED202C}" type="presParOf" srcId="{384061B2-3D49-44A3-B806-F55705D6E4FF}" destId="{D04D4B93-925D-4CC8-B316-98908E960CB1}" srcOrd="2" destOrd="0" presId="urn:microsoft.com/office/officeart/2005/8/layout/balance1"/>
    <dgm:cxn modelId="{070E1917-0EE1-44D7-B5A4-004A572D06BD}" type="presParOf" srcId="{384061B2-3D49-44A3-B806-F55705D6E4FF}" destId="{9EE7BA8A-8CF0-4DD0-B5B0-07637332EC82}" srcOrd="3" destOrd="0" presId="urn:microsoft.com/office/officeart/2005/8/layout/balance1"/>
    <dgm:cxn modelId="{1428CE19-C4F3-4666-B15F-F92F4B32C7D6}" type="presParOf" srcId="{384061B2-3D49-44A3-B806-F55705D6E4FF}" destId="{3D7C5B89-E339-4027-9177-B9035BFA4681}" srcOrd="4" destOrd="0" presId="urn:microsoft.com/office/officeart/2005/8/layout/balance1"/>
    <dgm:cxn modelId="{C2325056-D241-49A1-8B5E-B65BB16B6EAD}" type="presParOf" srcId="{384061B2-3D49-44A3-B806-F55705D6E4FF}" destId="{8D07ACC8-F211-4541-B37E-9DB3FD5342F2}" srcOrd="5" destOrd="0" presId="urn:microsoft.com/office/officeart/2005/8/layout/balance1"/>
    <dgm:cxn modelId="{DF6E2543-6A0C-4B8C-B310-DE4D4F390038}" type="presParOf" srcId="{384061B2-3D49-44A3-B806-F55705D6E4FF}" destId="{4627B1F0-0E20-49FA-A128-7B92B4064134}" srcOrd="6" destOrd="0" presId="urn:microsoft.com/office/officeart/2005/8/layout/balance1"/>
    <dgm:cxn modelId="{A5475C2F-B131-4D26-ACE7-8BDA1F248E74}" type="presParOf" srcId="{384061B2-3D49-44A3-B806-F55705D6E4FF}" destId="{7C64D1F4-D2C4-4F24-A24A-A52BBBADB9CE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9439D9-9196-4ABC-BDE6-37FEA225E70A}" type="doc">
      <dgm:prSet loTypeId="urn:microsoft.com/office/officeart/2005/8/layout/arrow5" loCatId="relationship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A8A4A4E-78FA-442F-9513-14D4CDAD4B10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rPr>
            <a:t>访问速度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C090E026-2E4B-4071-A304-973EACEA2C6B}" type="parTrans" cxnId="{672DCCFE-6D31-439B-96B3-175DC2FCB818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96E70F61-6D8D-490C-A31B-E35A503D3ABC}" type="sibTrans" cxnId="{672DCCFE-6D31-439B-96B3-175DC2FCB818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934211AD-0725-4BC5-BBE8-0B62E4BDD2D0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rPr>
            <a:t>存储空间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173B9D7D-9A99-406D-B13A-297EBC68B6DE}" type="parTrans" cxnId="{95D547E4-0488-49A0-8E85-FC989E1273B7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5366C2EF-9F96-4C0A-8DF1-F869F35F9005}" type="sibTrans" cxnId="{95D547E4-0488-49A0-8E85-FC989E1273B7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97E17C2B-F2EE-4C51-AED6-1A77CC4C0B27}" type="pres">
      <dgm:prSet presAssocID="{D09439D9-9196-4ABC-BDE6-37FEA225E70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EF4EF81-AE47-4926-B9F6-9A9A1F2AB5C0}" type="pres">
      <dgm:prSet presAssocID="{FA8A4A4E-78FA-442F-9513-14D4CDAD4B10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A808CE-44BE-4389-9AD2-6104B417308D}" type="pres">
      <dgm:prSet presAssocID="{934211AD-0725-4BC5-BBE8-0B62E4BDD2D0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FA66389-CDDE-47A4-8720-2D07F4BC59E7}" type="presOf" srcId="{FA8A4A4E-78FA-442F-9513-14D4CDAD4B10}" destId="{3EF4EF81-AE47-4926-B9F6-9A9A1F2AB5C0}" srcOrd="0" destOrd="0" presId="urn:microsoft.com/office/officeart/2005/8/layout/arrow5"/>
    <dgm:cxn modelId="{95D547E4-0488-49A0-8E85-FC989E1273B7}" srcId="{D09439D9-9196-4ABC-BDE6-37FEA225E70A}" destId="{934211AD-0725-4BC5-BBE8-0B62E4BDD2D0}" srcOrd="1" destOrd="0" parTransId="{173B9D7D-9A99-406D-B13A-297EBC68B6DE}" sibTransId="{5366C2EF-9F96-4C0A-8DF1-F869F35F9005}"/>
    <dgm:cxn modelId="{D810C318-40AC-456F-8D69-F6422827C236}" type="presOf" srcId="{D09439D9-9196-4ABC-BDE6-37FEA225E70A}" destId="{97E17C2B-F2EE-4C51-AED6-1A77CC4C0B27}" srcOrd="0" destOrd="0" presId="urn:microsoft.com/office/officeart/2005/8/layout/arrow5"/>
    <dgm:cxn modelId="{672DCCFE-6D31-439B-96B3-175DC2FCB818}" srcId="{D09439D9-9196-4ABC-BDE6-37FEA225E70A}" destId="{FA8A4A4E-78FA-442F-9513-14D4CDAD4B10}" srcOrd="0" destOrd="0" parTransId="{C090E026-2E4B-4071-A304-973EACEA2C6B}" sibTransId="{96E70F61-6D8D-490C-A31B-E35A503D3ABC}"/>
    <dgm:cxn modelId="{6FCF8BB1-C09F-40FA-BB7D-A7DC3AA4017D}" type="presOf" srcId="{934211AD-0725-4BC5-BBE8-0B62E4BDD2D0}" destId="{62A808CE-44BE-4389-9AD2-6104B417308D}" srcOrd="0" destOrd="0" presId="urn:microsoft.com/office/officeart/2005/8/layout/arrow5"/>
    <dgm:cxn modelId="{C3139F8E-2555-4858-9ED3-FF5C0B3D2A8B}" type="presParOf" srcId="{97E17C2B-F2EE-4C51-AED6-1A77CC4C0B27}" destId="{3EF4EF81-AE47-4926-B9F6-9A9A1F2AB5C0}" srcOrd="0" destOrd="0" presId="urn:microsoft.com/office/officeart/2005/8/layout/arrow5"/>
    <dgm:cxn modelId="{B2FF36D2-94CB-4076-B9D4-748256448FCB}" type="presParOf" srcId="{97E17C2B-F2EE-4C51-AED6-1A77CC4C0B27}" destId="{62A808CE-44BE-4389-9AD2-6104B417308D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F6485-2574-4B46-93B6-2D0F5AE3C737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392DB-649E-4E46-9213-B0E7D246E1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153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392DB-649E-4E46-9213-B0E7D246E16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88728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392DB-649E-4E46-9213-B0E7D246E165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44497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392DB-649E-4E46-9213-B0E7D246E165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53272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392DB-649E-4E46-9213-B0E7D246E165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49779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392DB-649E-4E46-9213-B0E7D246E165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16086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392DB-649E-4E46-9213-B0E7D246E165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7102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392DB-649E-4E46-9213-B0E7D246E165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91914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392DB-649E-4E46-9213-B0E7D246E16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74825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适用于图像处理，因为图片大小相对固定，随机访问速度更快。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392DB-649E-4E46-9213-B0E7D246E165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96293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392DB-649E-4E46-9213-B0E7D246E165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39935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Head</a:t>
            </a:r>
            <a:r>
              <a:rPr lang="zh-CN" altLang="en-US" dirty="0" smtClean="0"/>
              <a:t>不动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392DB-649E-4E46-9213-B0E7D246E165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03352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392DB-649E-4E46-9213-B0E7D246E165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3351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392DB-649E-4E46-9213-B0E7D246E165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4087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392DB-649E-4E46-9213-B0E7D246E165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37480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392DB-649E-4E46-9213-B0E7D246E165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90471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690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4389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66723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143923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29029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16118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99116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36917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5045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7319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1630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3812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3468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9857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4746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40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3235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08CC71-2B66-4E85-AF65-341C05D0BF0B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264246B-8068-417A-A65A-8DF19E0FB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12839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0383" y="1721956"/>
            <a:ext cx="5575853" cy="2582916"/>
          </a:xfrm>
        </p:spPr>
        <p:txBody>
          <a:bodyPr>
            <a:noAutofit/>
          </a:bodyPr>
          <a:lstStyle/>
          <a:p>
            <a:r>
              <a:rPr lang="zh-CN" altLang="en-US" sz="7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第二章：</a:t>
            </a:r>
            <a:r>
              <a:rPr lang="en-US" altLang="zh-CN" sz="7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7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7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7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	</a:t>
            </a:r>
            <a:r>
              <a:rPr lang="zh-CN" altLang="en-US" sz="7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线性表</a:t>
            </a:r>
            <a:endParaRPr lang="zh-CN" altLang="en-US" sz="7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937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顺序表的插入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345" y="1732450"/>
            <a:ext cx="8057963" cy="4966301"/>
          </a:xfrm>
        </p:spPr>
        <p:txBody>
          <a:bodyPr>
            <a:normAutofit fontScale="92500" lnSpcReduction="10000"/>
          </a:bodyPr>
          <a:lstStyle/>
          <a:p>
            <a:pPr marL="419100" indent="-382588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2.4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，在顺序线性表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的第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个元素之前插入新的元素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</a:p>
          <a:p>
            <a:pPr marL="419100" indent="-382588">
              <a:buFont typeface="Wingdings 2" pitchFamily="18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Status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ListInsert_Sq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SqList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&amp;L,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)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</a:p>
          <a:p>
            <a:pPr marL="419100" indent="-382588">
              <a:buFont typeface="Wingdings 2" pitchFamily="18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*p;</a:t>
            </a:r>
          </a:p>
          <a:p>
            <a:pPr marL="419100" indent="-382588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if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||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&gt; L.length+1) return ERROR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	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的合法值为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1≤i≤L.length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 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19100" indent="-382588">
              <a:buFont typeface="Wingdings 2" pitchFamily="18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if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L.length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&gt;=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L.listsize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 ERROR;	//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队列是不是已经满了</a:t>
            </a:r>
            <a:endParaRPr lang="en-US" altLang="zh-CN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19100" indent="-382588">
              <a:buFont typeface="Wingdings 2" pitchFamily="18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*q = &amp;(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L.elem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[i-1]);   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 q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为插入位置</a:t>
            </a:r>
          </a:p>
          <a:p>
            <a:pPr marL="419100" indent="-382588">
              <a:buFont typeface="Wingdings 2" pitchFamily="18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for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(p = &amp;(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L.elem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[L.length-1]); 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p&gt;=q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--p) 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//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注意方向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19100" indent="-382588">
              <a:buFont typeface="Wingdings 2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*(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p+1) = *p;</a:t>
            </a:r>
          </a:p>
          <a:p>
            <a:pPr marL="419100" indent="-382588">
              <a:buFont typeface="Wingdings 2" pitchFamily="18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*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 = e; </a:t>
            </a:r>
          </a:p>
          <a:p>
            <a:pPr marL="419100" indent="-382588">
              <a:buFont typeface="Wingdings 2" pitchFamily="18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++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L.length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19100" indent="-382588">
              <a:buFont typeface="Wingdings 2" pitchFamily="18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return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OK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419100" indent="-382588">
              <a:buFont typeface="Wingdings 2" pitchFamily="18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185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顺序表插入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算法的性能分析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5000"/>
              </a:lnSpc>
              <a:buClrTx/>
              <a:buSzPct val="50000"/>
            </a:pP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设</a:t>
            </a:r>
            <a:r>
              <a:rPr lang="en-US" altLang="zh-CN" sz="2400" b="1" i="1" dirty="0"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 = </a:t>
            </a:r>
            <a:r>
              <a:rPr lang="en-US" altLang="zh-CN" sz="2400" b="1" dirty="0" err="1">
                <a:latin typeface="Times New Roman" pitchFamily="18" charset="0"/>
                <a:ea typeface="仿宋_GB2312" pitchFamily="49" charset="-122"/>
              </a:rPr>
              <a:t>L.length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在表中第 </a:t>
            </a:r>
            <a:r>
              <a:rPr lang="en-US" altLang="zh-CN" sz="2400" b="1" i="1" dirty="0" err="1"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2400" b="1" i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个位置插入，从</a:t>
            </a:r>
            <a:r>
              <a:rPr lang="en-US" altLang="zh-CN" sz="2400" b="1" dirty="0" err="1">
                <a:latin typeface="Times New Roman" pitchFamily="18" charset="0"/>
                <a:ea typeface="仿宋_GB2312" pitchFamily="49" charset="-122"/>
              </a:rPr>
              <a:t>elem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altLang="zh-CN" sz="2400" b="1" i="1" dirty="0"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2400" b="1" i="1" dirty="0"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]</a:t>
            </a:r>
            <a:r>
              <a:rPr lang="en-US" altLang="zh-CN" sz="2400" b="1" i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到</a:t>
            </a:r>
            <a:r>
              <a:rPr lang="en-US" altLang="zh-CN" sz="2400" b="1" dirty="0" err="1">
                <a:latin typeface="Times New Roman" pitchFamily="18" charset="0"/>
                <a:ea typeface="仿宋_GB2312" pitchFamily="49" charset="-122"/>
              </a:rPr>
              <a:t>elem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 [</a:t>
            </a:r>
            <a:r>
              <a:rPr lang="en-US" altLang="zh-CN" sz="2400" b="1" i="1" dirty="0"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2400" b="1" dirty="0"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] </a:t>
            </a: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成块后移，移动</a:t>
            </a:r>
            <a:r>
              <a:rPr lang="en-US" altLang="zh-CN" sz="2400" b="1" i="1" dirty="0"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2400" b="1" dirty="0"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en-US" altLang="zh-CN" sz="2400" b="1" dirty="0"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(</a:t>
            </a:r>
            <a:r>
              <a:rPr lang="en-US" altLang="zh-CN" sz="2400" b="1" i="1" dirty="0"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2400" b="1" dirty="0"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1)+1 = </a:t>
            </a:r>
            <a:r>
              <a:rPr lang="en-US" altLang="zh-CN" sz="2400" b="1" i="1" dirty="0"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2400" b="1" dirty="0"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altLang="zh-CN" sz="2400" b="1" i="1" dirty="0"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+1</a:t>
            </a: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项。</a:t>
            </a:r>
          </a:p>
          <a:p>
            <a:pPr>
              <a:lnSpc>
                <a:spcPct val="105000"/>
              </a:lnSpc>
              <a:buClrTx/>
              <a:buSzPct val="50000"/>
            </a:pP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考虑所有插入位置，相等插入概率时，从 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1 </a:t>
            </a: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到 </a:t>
            </a:r>
            <a:r>
              <a:rPr lang="en-US" altLang="zh-CN" sz="2400" b="1" i="1" dirty="0">
                <a:latin typeface="Times New Roman" pitchFamily="18" charset="0"/>
                <a:ea typeface="仿宋_GB2312" pitchFamily="49" charset="-122"/>
              </a:rPr>
              <a:t>n+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，平均移动元素个数为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:</a:t>
            </a:r>
          </a:p>
          <a:p>
            <a:endParaRPr lang="zh-CN" altLang="en-US" sz="2400" dirty="0"/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37777619"/>
              </p:ext>
            </p:extLst>
          </p:nvPr>
        </p:nvGraphicFramePr>
        <p:xfrm>
          <a:off x="1748607" y="3677236"/>
          <a:ext cx="5638800" cy="1743075"/>
        </p:xfrm>
        <a:graphic>
          <a:graphicData uri="http://schemas.openxmlformats.org/presentationml/2006/ole">
            <p:oleObj spid="_x0000_s1059" name="Equation" r:id="rId3" imgW="2793357" imgH="863692" progId="Equation.DSMT4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3089299" y="5702583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时间复杂度：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O(</a:t>
            </a:r>
            <a:r>
              <a:rPr lang="en-US" altLang="zh-CN" sz="28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n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)</a:t>
            </a:r>
            <a:endParaRPr lang="zh-CN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584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顺序表的</a:t>
            </a:r>
            <a:r>
              <a:rPr kumimoji="1"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删除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841375" y="2070689"/>
            <a:ext cx="7175500" cy="2805112"/>
            <a:chOff x="530" y="817"/>
            <a:chExt cx="4520" cy="1767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104" y="1144"/>
              <a:ext cx="3936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110" y="1163"/>
              <a:ext cx="388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3200" b="0">
                  <a:solidFill>
                    <a:schemeClr val="bg1"/>
                  </a:solidFill>
                  <a:latin typeface="Arial Narrow" pitchFamily="34" charset="0"/>
                </a:rPr>
                <a:t>25   34   57  50  16   48   09  63    </a:t>
              </a:r>
              <a:r>
                <a:rPr kumimoji="1" lang="en-US" altLang="zh-CN" sz="3200" b="0">
                  <a:solidFill>
                    <a:schemeClr val="bg1"/>
                  </a:solidFill>
                  <a:latin typeface="Arial Narrow" pitchFamily="34" charset="0"/>
                  <a:sym typeface="Symbol" pitchFamily="18" charset="2"/>
                </a:rPr>
                <a:t>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488" y="1144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872" y="1144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024" y="1144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408" y="1144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792" y="1144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4176" y="1144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530" y="817"/>
              <a:ext cx="387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zh-CN" altLang="en-US" sz="2800" dirty="0" smtClean="0">
                  <a:latin typeface="Times New Roman" pitchFamily="18" charset="0"/>
                </a:rPr>
                <a:t>序号</a:t>
              </a:r>
              <a:r>
                <a:rPr kumimoji="1" lang="en-US" altLang="zh-CN" sz="2800" dirty="0" smtClean="0">
                  <a:latin typeface="Times New Roman" pitchFamily="18" charset="0"/>
                </a:rPr>
                <a:t>  </a:t>
              </a:r>
              <a:r>
                <a:rPr kumimoji="1" lang="en-US" altLang="zh-CN" sz="2800" dirty="0">
                  <a:latin typeface="Times New Roman" pitchFamily="18" charset="0"/>
                </a:rPr>
                <a:t>1     2    3     4     5     6     </a:t>
              </a:r>
              <a:r>
                <a:rPr kumimoji="1" lang="en-US" altLang="zh-CN" sz="2800" dirty="0" smtClean="0">
                  <a:latin typeface="Times New Roman" pitchFamily="18" charset="0"/>
                </a:rPr>
                <a:t>7    8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640" y="1144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256" y="1144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2640" y="1144"/>
              <a:ext cx="384" cy="38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 b="0">
                <a:latin typeface="Times New Roman" pitchFamily="18" charset="0"/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2640" y="1163"/>
              <a:ext cx="35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b="0">
                  <a:latin typeface="Arial Narrow" pitchFamily="34" charset="0"/>
                </a:rPr>
                <a:t>16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2832" y="15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1968" y="1576"/>
              <a:ext cx="77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3200" b="0" dirty="0">
                  <a:latin typeface="Times New Roman" pitchFamily="18" charset="0"/>
                  <a:ea typeface="隶书" pitchFamily="49" charset="-122"/>
                </a:rPr>
                <a:t>删除</a:t>
              </a:r>
              <a:r>
                <a:rPr kumimoji="1" lang="zh-CN" altLang="en-US" sz="3200" dirty="0">
                  <a:latin typeface="Times New Roman" pitchFamily="18" charset="0"/>
                </a:rPr>
                <a:t> </a:t>
              </a:r>
              <a:r>
                <a:rPr kumimoji="1" lang="en-US" altLang="zh-CN" sz="3200" dirty="0" err="1" smtClean="0">
                  <a:latin typeface="Times New Roman" pitchFamily="18" charset="0"/>
                </a:rPr>
                <a:t>i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1114" y="2200"/>
              <a:ext cx="3936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1120" y="2219"/>
              <a:ext cx="388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3200" b="0">
                  <a:solidFill>
                    <a:schemeClr val="bg1"/>
                  </a:solidFill>
                  <a:latin typeface="Arial Narrow" pitchFamily="34" charset="0"/>
                </a:rPr>
                <a:t>25   34   57  50   48   09  63          </a:t>
              </a:r>
              <a:r>
                <a:rPr kumimoji="1" lang="en-US" altLang="zh-CN" sz="3200" b="0">
                  <a:solidFill>
                    <a:schemeClr val="bg1"/>
                  </a:solidFill>
                  <a:latin typeface="Arial Narrow" pitchFamily="34" charset="0"/>
                  <a:sym typeface="Symbol" pitchFamily="18" charset="2"/>
                </a:rPr>
                <a:t></a:t>
              </a: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1498" y="220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1882" y="220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3418" y="220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3802" y="220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4186" y="220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585" y="1873"/>
              <a:ext cx="365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zh-CN" altLang="en-US" sz="2800" dirty="0" smtClean="0">
                  <a:latin typeface="Times New Roman" pitchFamily="18" charset="0"/>
                </a:rPr>
                <a:t>序号</a:t>
              </a:r>
              <a:r>
                <a:rPr kumimoji="1" lang="en-US" altLang="zh-CN" sz="2800" dirty="0" smtClean="0">
                  <a:latin typeface="Times New Roman" pitchFamily="18" charset="0"/>
                </a:rPr>
                <a:t>   1     </a:t>
              </a:r>
              <a:r>
                <a:rPr kumimoji="1" lang="en-US" altLang="zh-CN" sz="2800" dirty="0">
                  <a:latin typeface="Times New Roman" pitchFamily="18" charset="0"/>
                </a:rPr>
                <a:t>2    3     4     5     6     </a:t>
              </a:r>
              <a:r>
                <a:rPr kumimoji="1" lang="en-US" altLang="zh-CN" sz="2800" dirty="0" smtClean="0">
                  <a:latin typeface="Times New Roman" pitchFamily="18" charset="0"/>
                </a:rPr>
                <a:t>7     8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2266" y="220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2640" y="220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3072" y="220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 flipH="1">
              <a:off x="2880" y="1576"/>
              <a:ext cx="288" cy="43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 flipH="1">
              <a:off x="3264" y="1576"/>
              <a:ext cx="288" cy="43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 flipH="1">
              <a:off x="3657" y="1576"/>
              <a:ext cx="288" cy="43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73718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顺序表的删除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346" y="1489753"/>
            <a:ext cx="7765322" cy="536824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2.5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，在顺序线性表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中删除第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个元素，并用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返回其值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Status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ListDelete_Sq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SqList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&amp;L,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&amp;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) {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*p, *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q;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&lt;1 ||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L.length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return ERROR; 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//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的合法值为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1≤i≤L.length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p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&amp;(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L.elem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[i-1]);                            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//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为被删除元素的位置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*p;                                             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//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被删除元素的值赋给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q 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L.elem+L.length-1;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//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表尾元素的位置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for 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(++p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p&lt;=q; ++p) *(p-1) = *p;  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//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被删除元素之后的元素左移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--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L.length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                                   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//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表长减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return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OK;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// 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ListDelete_Sq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（总容量不变，与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L.listsize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无关）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224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顺序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表删除算法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的性能分析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Tx/>
              <a:buSzPct val="50000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删除第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个表项，需将第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项到第</a:t>
            </a:r>
            <a:r>
              <a:rPr lang="zh-CN" alt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项全部前移，需前移的项数为</a:t>
            </a:r>
          </a:p>
          <a:p>
            <a:pPr>
              <a:lnSpc>
                <a:spcPct val="105000"/>
              </a:lnSpc>
              <a:spcBef>
                <a:spcPct val="15000"/>
              </a:spcBef>
              <a:buClrTx/>
              <a:buSzPct val="50000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-(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+1)+1 =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15000"/>
              </a:spcBef>
              <a:buClrTx/>
              <a:buSzPct val="50000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考虑表中所有可能删除位置（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1≤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≤n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相等删除概率时，平均移动元素个数为：</a:t>
            </a:r>
          </a:p>
          <a:p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15087552"/>
              </p:ext>
            </p:extLst>
          </p:nvPr>
        </p:nvGraphicFramePr>
        <p:xfrm>
          <a:off x="1800433" y="4267325"/>
          <a:ext cx="5153025" cy="957262"/>
        </p:xfrm>
        <a:graphic>
          <a:graphicData uri="http://schemas.openxmlformats.org/presentationml/2006/ole">
            <p:oleObj spid="_x0000_s2081" name="Equation" r:id="rId3" imgW="2323756" imgH="431570" progId="Equation.DSMT4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3500269" y="5498813"/>
            <a:ext cx="34531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时间复杂度：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</a:t>
            </a:r>
            <a:r>
              <a:rPr lang="en-US" altLang="zh-CN" sz="32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412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顺序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表的搜索</a:t>
            </a:r>
            <a:endParaRPr lang="zh-CN" altLang="en-US" dirty="0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638705" y="1770723"/>
            <a:ext cx="6019800" cy="4454525"/>
            <a:chOff x="464" y="1000"/>
            <a:chExt cx="3792" cy="280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 flipV="1">
              <a:off x="1808" y="1384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616" y="1000"/>
              <a:ext cx="2592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664" y="1000"/>
              <a:ext cx="258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3200" dirty="0">
                  <a:solidFill>
                    <a:schemeClr val="bg1"/>
                  </a:solidFill>
                </a:rPr>
                <a:t>25  34  </a:t>
              </a:r>
              <a:r>
                <a:rPr kumimoji="1" lang="en-US" altLang="zh-CN" sz="3200" dirty="0" smtClean="0">
                  <a:solidFill>
                    <a:schemeClr val="bg1"/>
                  </a:solidFill>
                </a:rPr>
                <a:t> 57  </a:t>
              </a:r>
              <a:r>
                <a:rPr kumimoji="1" lang="en-US" altLang="zh-CN" sz="3200" dirty="0">
                  <a:solidFill>
                    <a:schemeClr val="bg1"/>
                  </a:solidFill>
                </a:rPr>
                <a:t>16 </a:t>
              </a:r>
              <a:r>
                <a:rPr kumimoji="1" lang="en-US" altLang="zh-CN" sz="3200" dirty="0" smtClean="0">
                  <a:solidFill>
                    <a:schemeClr val="bg1"/>
                  </a:solidFill>
                </a:rPr>
                <a:t>  </a:t>
              </a:r>
              <a:r>
                <a:rPr kumimoji="1" lang="en-US" altLang="zh-CN" sz="3200" dirty="0">
                  <a:solidFill>
                    <a:schemeClr val="bg1"/>
                  </a:solidFill>
                </a:rPr>
                <a:t>48  09</a:t>
              </a:r>
              <a:r>
                <a:rPr kumimoji="1" lang="en-US" altLang="zh-CN" sz="3200" dirty="0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endParaRPr kumimoji="1" lang="en-US" altLang="zh-CN" sz="3200" b="0" dirty="0">
                <a:solidFill>
                  <a:schemeClr val="bg1"/>
                </a:solidFill>
                <a:latin typeface="Arial Narrow" pitchFamily="34" charset="0"/>
                <a:sym typeface="Symbol" pitchFamily="18" charset="2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2048" y="1000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480" y="1000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912" y="1000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344" y="1000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3776" y="1000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464" y="1352"/>
              <a:ext cx="898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3000">
                  <a:latin typeface="Times New Roman" pitchFamily="18" charset="0"/>
                  <a:ea typeface="隶书" pitchFamily="49" charset="-122"/>
                </a:rPr>
                <a:t>搜索</a:t>
              </a:r>
              <a:r>
                <a:rPr kumimoji="1" lang="zh-CN" altLang="en-US" sz="3000" b="0">
                  <a:latin typeface="Times New Roman" pitchFamily="18" charset="0"/>
                  <a:ea typeface="隶书" pitchFamily="49" charset="-122"/>
                </a:rPr>
                <a:t> </a:t>
              </a:r>
              <a:r>
                <a:rPr kumimoji="1" lang="en-US" altLang="zh-CN" sz="3000">
                  <a:latin typeface="Times New Roman" pitchFamily="18" charset="0"/>
                  <a:ea typeface="隶书" pitchFamily="49" charset="-122"/>
                </a:rPr>
                <a:t>16</a:t>
              </a:r>
              <a:endParaRPr kumimoji="1" lang="en-US" altLang="zh-CN" sz="3000" b="0">
                <a:latin typeface="Times New Roman" pitchFamily="18" charset="0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568" y="1355"/>
              <a:ext cx="1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latin typeface="Times New Roman" pitchFamily="18" charset="0"/>
                </a:rPr>
                <a:t>i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V="1">
              <a:off x="2192" y="2075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616" y="1691"/>
              <a:ext cx="2592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1664" y="1691"/>
              <a:ext cx="258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3200" dirty="0">
                  <a:solidFill>
                    <a:schemeClr val="bg1"/>
                  </a:solidFill>
                </a:rPr>
                <a:t>25  34  </a:t>
              </a:r>
              <a:r>
                <a:rPr kumimoji="1" lang="en-US" altLang="zh-CN" sz="3200" dirty="0" smtClean="0">
                  <a:solidFill>
                    <a:schemeClr val="bg1"/>
                  </a:solidFill>
                </a:rPr>
                <a:t> 57  </a:t>
              </a:r>
              <a:r>
                <a:rPr kumimoji="1" lang="en-US" altLang="zh-CN" sz="3200" dirty="0">
                  <a:solidFill>
                    <a:schemeClr val="bg1"/>
                  </a:solidFill>
                </a:rPr>
                <a:t>16  </a:t>
              </a:r>
              <a:r>
                <a:rPr kumimoji="1" lang="en-US" altLang="zh-CN" sz="3200" dirty="0" smtClean="0">
                  <a:solidFill>
                    <a:schemeClr val="bg1"/>
                  </a:solidFill>
                </a:rPr>
                <a:t> 48  </a:t>
              </a:r>
              <a:r>
                <a:rPr kumimoji="1" lang="en-US" altLang="zh-CN" sz="3200" dirty="0">
                  <a:solidFill>
                    <a:schemeClr val="bg1"/>
                  </a:solidFill>
                </a:rPr>
                <a:t>09</a:t>
              </a:r>
              <a:r>
                <a:rPr kumimoji="1" lang="en-US" altLang="zh-CN" sz="3200" dirty="0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endParaRPr kumimoji="1" lang="en-US" altLang="zh-CN" sz="3200" b="0" dirty="0">
                <a:solidFill>
                  <a:schemeClr val="bg1"/>
                </a:solidFill>
                <a:latin typeface="Arial Narrow" pitchFamily="34" charset="0"/>
                <a:sym typeface="Symbol" pitchFamily="18" charset="2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2048" y="1691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2480" y="1691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2912" y="1691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344" y="1691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3776" y="1691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1952" y="2027"/>
              <a:ext cx="1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latin typeface="Times New Roman" pitchFamily="18" charset="0"/>
                </a:rPr>
                <a:t>i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2624" y="2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616" y="2392"/>
              <a:ext cx="2592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1664" y="2392"/>
              <a:ext cx="258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3200" dirty="0">
                  <a:solidFill>
                    <a:schemeClr val="bg1"/>
                  </a:solidFill>
                </a:rPr>
                <a:t>25  34  </a:t>
              </a:r>
              <a:r>
                <a:rPr kumimoji="1" lang="en-US" altLang="zh-CN" sz="3200" dirty="0" smtClean="0">
                  <a:solidFill>
                    <a:schemeClr val="bg1"/>
                  </a:solidFill>
                </a:rPr>
                <a:t> 57  </a:t>
              </a:r>
              <a:r>
                <a:rPr kumimoji="1" lang="en-US" altLang="zh-CN" sz="3200" dirty="0">
                  <a:solidFill>
                    <a:schemeClr val="bg1"/>
                  </a:solidFill>
                </a:rPr>
                <a:t>16 </a:t>
              </a:r>
              <a:r>
                <a:rPr kumimoji="1" lang="en-US" altLang="zh-CN" sz="3200" dirty="0" smtClean="0">
                  <a:solidFill>
                    <a:schemeClr val="bg1"/>
                  </a:solidFill>
                </a:rPr>
                <a:t>  </a:t>
              </a:r>
              <a:r>
                <a:rPr kumimoji="1" lang="en-US" altLang="zh-CN" sz="3200" dirty="0">
                  <a:solidFill>
                    <a:schemeClr val="bg1"/>
                  </a:solidFill>
                </a:rPr>
                <a:t>48  09</a:t>
              </a:r>
              <a:r>
                <a:rPr kumimoji="1" lang="en-US" altLang="zh-CN" sz="3200" dirty="0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endParaRPr kumimoji="1" lang="en-US" altLang="zh-CN" sz="3200" b="0" dirty="0">
                <a:solidFill>
                  <a:schemeClr val="bg1"/>
                </a:solidFill>
                <a:latin typeface="Arial Narrow" pitchFamily="34" charset="0"/>
                <a:sym typeface="Symbol" pitchFamily="18" charset="2"/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2048" y="2392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2480" y="2392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2912" y="2392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3344" y="2392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3776" y="2392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2389" y="2728"/>
              <a:ext cx="1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latin typeface="Times New Roman" pitchFamily="18" charset="0"/>
                </a:rPr>
                <a:t>i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 flipV="1">
              <a:off x="3104" y="3467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1622" y="3083"/>
              <a:ext cx="2592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1670" y="3083"/>
              <a:ext cx="258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3200" dirty="0">
                  <a:solidFill>
                    <a:schemeClr val="bg1"/>
                  </a:solidFill>
                </a:rPr>
                <a:t>25  34  </a:t>
              </a:r>
              <a:r>
                <a:rPr kumimoji="1" lang="en-US" altLang="zh-CN" sz="3200" dirty="0" smtClean="0">
                  <a:solidFill>
                    <a:schemeClr val="bg1"/>
                  </a:solidFill>
                </a:rPr>
                <a:t> 57  </a:t>
              </a:r>
              <a:r>
                <a:rPr kumimoji="1" lang="en-US" altLang="zh-CN" sz="3200" dirty="0">
                  <a:solidFill>
                    <a:schemeClr val="bg1"/>
                  </a:solidFill>
                </a:rPr>
                <a:t>16  </a:t>
              </a:r>
              <a:r>
                <a:rPr kumimoji="1" lang="en-US" altLang="zh-CN" sz="3200" dirty="0" smtClean="0">
                  <a:solidFill>
                    <a:schemeClr val="bg1"/>
                  </a:solidFill>
                </a:rPr>
                <a:t> 48  </a:t>
              </a:r>
              <a:r>
                <a:rPr kumimoji="1" lang="en-US" altLang="zh-CN" sz="3200" dirty="0">
                  <a:solidFill>
                    <a:schemeClr val="bg1"/>
                  </a:solidFill>
                </a:rPr>
                <a:t>09</a:t>
              </a:r>
              <a:r>
                <a:rPr kumimoji="1" lang="en-US" altLang="zh-CN" sz="3200" dirty="0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endParaRPr kumimoji="1" lang="en-US" altLang="zh-CN" sz="3200" b="0" dirty="0">
                <a:solidFill>
                  <a:schemeClr val="bg1"/>
                </a:solidFill>
                <a:latin typeface="Arial Narrow" pitchFamily="34" charset="0"/>
                <a:sym typeface="Symbol" pitchFamily="18" charset="2"/>
              </a:endParaRPr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2054" y="3083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>
              <a:off x="2486" y="3083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2918" y="3083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3350" y="3083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 flipH="1">
              <a:off x="3782" y="3083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Text Box 41"/>
            <p:cNvSpPr txBox="1">
              <a:spLocks noChangeArrowheads="1"/>
            </p:cNvSpPr>
            <p:nvPr/>
          </p:nvSpPr>
          <p:spPr bwMode="auto">
            <a:xfrm>
              <a:off x="2864" y="3419"/>
              <a:ext cx="1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latin typeface="Times New Roman" pitchFamily="18" charset="0"/>
                </a:rPr>
                <a:t>i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42" name="AutoShape 42"/>
            <p:cNvSpPr>
              <a:spLocks noChangeArrowheads="1"/>
            </p:cNvSpPr>
            <p:nvPr/>
          </p:nvSpPr>
          <p:spPr bwMode="auto">
            <a:xfrm>
              <a:off x="1904" y="1432"/>
              <a:ext cx="336" cy="96"/>
            </a:xfrm>
            <a:prstGeom prst="curvedUpArrow">
              <a:avLst>
                <a:gd name="adj1" fmla="val 70000"/>
                <a:gd name="adj2" fmla="val 140000"/>
                <a:gd name="adj3" fmla="val 33333"/>
              </a:avLst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AutoShape 43"/>
            <p:cNvSpPr>
              <a:spLocks noChangeArrowheads="1"/>
            </p:cNvSpPr>
            <p:nvPr/>
          </p:nvSpPr>
          <p:spPr bwMode="auto">
            <a:xfrm>
              <a:off x="2288" y="2104"/>
              <a:ext cx="336" cy="96"/>
            </a:xfrm>
            <a:prstGeom prst="curvedUpArrow">
              <a:avLst>
                <a:gd name="adj1" fmla="val 70000"/>
                <a:gd name="adj2" fmla="val 140000"/>
                <a:gd name="adj3" fmla="val 33333"/>
              </a:avLst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AutoShape 44"/>
            <p:cNvSpPr>
              <a:spLocks noChangeArrowheads="1"/>
            </p:cNvSpPr>
            <p:nvPr/>
          </p:nvSpPr>
          <p:spPr bwMode="auto">
            <a:xfrm>
              <a:off x="2768" y="2824"/>
              <a:ext cx="336" cy="96"/>
            </a:xfrm>
            <a:prstGeom prst="curvedUpArrow">
              <a:avLst>
                <a:gd name="adj1" fmla="val 70000"/>
                <a:gd name="adj2" fmla="val 140000"/>
                <a:gd name="adj3" fmla="val 33333"/>
              </a:avLst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Text Box 45"/>
            <p:cNvSpPr txBox="1">
              <a:spLocks noChangeArrowheads="1"/>
            </p:cNvSpPr>
            <p:nvPr/>
          </p:nvSpPr>
          <p:spPr bwMode="auto">
            <a:xfrm>
              <a:off x="3152" y="3460"/>
              <a:ext cx="1080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3000">
                  <a:latin typeface="Times New Roman" pitchFamily="18" charset="0"/>
                  <a:ea typeface="隶书" pitchFamily="49" charset="-122"/>
                </a:rPr>
                <a:t>搜索成功</a:t>
              </a:r>
              <a:endParaRPr kumimoji="1" lang="zh-CN" altLang="en-US" sz="3000" b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03139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859888" y="965201"/>
            <a:ext cx="7378700" cy="5380038"/>
            <a:chOff x="464" y="480"/>
            <a:chExt cx="4648" cy="3389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V="1">
              <a:off x="1771" y="864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584" y="480"/>
              <a:ext cx="2160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1632" y="480"/>
              <a:ext cx="216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3200" dirty="0">
                  <a:solidFill>
                    <a:schemeClr val="bg1"/>
                  </a:solidFill>
                </a:rPr>
                <a:t>25  34  </a:t>
              </a:r>
              <a:r>
                <a:rPr kumimoji="1" lang="en-US" altLang="zh-CN" sz="3200" dirty="0" smtClean="0">
                  <a:solidFill>
                    <a:schemeClr val="bg1"/>
                  </a:solidFill>
                </a:rPr>
                <a:t> 57  </a:t>
              </a:r>
              <a:r>
                <a:rPr kumimoji="1" lang="en-US" altLang="zh-CN" sz="3200" dirty="0">
                  <a:solidFill>
                    <a:schemeClr val="bg1"/>
                  </a:solidFill>
                </a:rPr>
                <a:t>16  </a:t>
              </a:r>
              <a:r>
                <a:rPr kumimoji="1" lang="en-US" altLang="zh-CN" sz="3200" dirty="0" smtClean="0">
                  <a:solidFill>
                    <a:schemeClr val="bg1"/>
                  </a:solidFill>
                </a:rPr>
                <a:t> 48</a:t>
              </a:r>
              <a:r>
                <a:rPr kumimoji="1" lang="en-US" altLang="zh-CN" sz="3200" dirty="0" smtClean="0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endParaRPr kumimoji="1" lang="en-US" altLang="zh-CN" sz="3200" b="0" dirty="0">
                <a:solidFill>
                  <a:schemeClr val="bg1"/>
                </a:solidFill>
                <a:latin typeface="Arial Narrow" pitchFamily="34" charset="0"/>
                <a:sym typeface="Symbol" pitchFamily="18" charset="2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2016" y="480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2448" y="480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880" y="480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312" y="480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464" y="832"/>
              <a:ext cx="89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3000" b="0">
                  <a:latin typeface="Times New Roman" pitchFamily="18" charset="0"/>
                  <a:ea typeface="隶书" pitchFamily="49" charset="-122"/>
                </a:rPr>
                <a:t>搜索 </a:t>
              </a:r>
              <a:r>
                <a:rPr kumimoji="1" lang="en-US" altLang="zh-CN" sz="3000">
                  <a:latin typeface="Times New Roman" pitchFamily="18" charset="0"/>
                  <a:ea typeface="隶书" pitchFamily="49" charset="-122"/>
                </a:rPr>
                <a:t>50</a:t>
              </a:r>
              <a:endParaRPr kumimoji="1" lang="en-US" altLang="zh-CN" sz="3000" b="0">
                <a:latin typeface="Times New Roman" pitchFamily="18" charset="0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536" y="816"/>
              <a:ext cx="1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latin typeface="Times New Roman" pitchFamily="18" charset="0"/>
                </a:rPr>
                <a:t>i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2155" y="153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584" y="1152"/>
              <a:ext cx="2160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632" y="1152"/>
              <a:ext cx="220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3200" dirty="0">
                  <a:solidFill>
                    <a:schemeClr val="bg1"/>
                  </a:solidFill>
                </a:rPr>
                <a:t>25  34  </a:t>
              </a:r>
              <a:r>
                <a:rPr kumimoji="1" lang="en-US" altLang="zh-CN" sz="3200" dirty="0" smtClean="0">
                  <a:solidFill>
                    <a:schemeClr val="bg1"/>
                  </a:solidFill>
                </a:rPr>
                <a:t> 57  </a:t>
              </a:r>
              <a:r>
                <a:rPr kumimoji="1" lang="en-US" altLang="zh-CN" sz="3200" dirty="0">
                  <a:solidFill>
                    <a:schemeClr val="bg1"/>
                  </a:solidFill>
                </a:rPr>
                <a:t>16  </a:t>
              </a:r>
              <a:r>
                <a:rPr kumimoji="1" lang="en-US" altLang="zh-CN" sz="3200" dirty="0" smtClean="0">
                  <a:solidFill>
                    <a:schemeClr val="bg1"/>
                  </a:solidFill>
                </a:rPr>
                <a:t> 48</a:t>
              </a:r>
              <a:r>
                <a:rPr kumimoji="1" lang="en-US" altLang="zh-CN" sz="3200" dirty="0" smtClean="0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endParaRPr kumimoji="1" lang="en-US" altLang="zh-CN" sz="3200" b="0" dirty="0">
                <a:solidFill>
                  <a:schemeClr val="bg1"/>
                </a:solidFill>
                <a:latin typeface="Arial Narrow" pitchFamily="34" charset="0"/>
                <a:sym typeface="Symbol" pitchFamily="18" charset="2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016" y="1152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448" y="1152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880" y="1152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312" y="1152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920" y="1488"/>
              <a:ext cx="1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latin typeface="Times New Roman" pitchFamily="18" charset="0"/>
                </a:rPr>
                <a:t>i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V="1">
              <a:off x="2592" y="2208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584" y="1824"/>
              <a:ext cx="2160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632" y="1824"/>
              <a:ext cx="258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3200" dirty="0">
                  <a:solidFill>
                    <a:schemeClr val="bg1"/>
                  </a:solidFill>
                </a:rPr>
                <a:t>25  34  </a:t>
              </a:r>
              <a:r>
                <a:rPr kumimoji="1" lang="en-US" altLang="zh-CN" sz="3200" dirty="0" smtClean="0">
                  <a:solidFill>
                    <a:schemeClr val="bg1"/>
                  </a:solidFill>
                </a:rPr>
                <a:t> 57  </a:t>
              </a:r>
              <a:r>
                <a:rPr kumimoji="1" lang="en-US" altLang="zh-CN" sz="3200" dirty="0">
                  <a:solidFill>
                    <a:schemeClr val="bg1"/>
                  </a:solidFill>
                </a:rPr>
                <a:t>16  </a:t>
              </a:r>
              <a:r>
                <a:rPr kumimoji="1" lang="en-US" altLang="zh-CN" sz="3200" dirty="0" smtClean="0">
                  <a:solidFill>
                    <a:schemeClr val="bg1"/>
                  </a:solidFill>
                </a:rPr>
                <a:t> 48</a:t>
              </a:r>
              <a:r>
                <a:rPr kumimoji="1" lang="en-US" altLang="zh-CN" sz="3200" dirty="0" smtClean="0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endParaRPr kumimoji="1" lang="en-US" altLang="zh-CN" sz="3200" b="0" dirty="0">
                <a:solidFill>
                  <a:schemeClr val="bg1"/>
                </a:solidFill>
                <a:latin typeface="Arial Narrow" pitchFamily="34" charset="0"/>
                <a:sym typeface="Symbol" pitchFamily="18" charset="2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2016" y="1824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448" y="1824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2880" y="1824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3312" y="1824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2357" y="2160"/>
              <a:ext cx="1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latin typeface="Times New Roman" pitchFamily="18" charset="0"/>
                </a:rPr>
                <a:t>i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V="1">
              <a:off x="3072" y="2880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1590" y="2496"/>
              <a:ext cx="2154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638" y="2496"/>
              <a:ext cx="258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3200" dirty="0">
                  <a:solidFill>
                    <a:schemeClr val="bg1"/>
                  </a:solidFill>
                </a:rPr>
                <a:t>25  34  </a:t>
              </a:r>
              <a:r>
                <a:rPr kumimoji="1" lang="en-US" altLang="zh-CN" sz="3200" dirty="0" smtClean="0">
                  <a:solidFill>
                    <a:schemeClr val="bg1"/>
                  </a:solidFill>
                </a:rPr>
                <a:t> 57  </a:t>
              </a:r>
              <a:r>
                <a:rPr kumimoji="1" lang="en-US" altLang="zh-CN" sz="3200" dirty="0">
                  <a:solidFill>
                    <a:schemeClr val="bg1"/>
                  </a:solidFill>
                </a:rPr>
                <a:t>16  </a:t>
              </a:r>
              <a:r>
                <a:rPr kumimoji="1" lang="en-US" altLang="zh-CN" sz="3200" dirty="0" smtClean="0">
                  <a:solidFill>
                    <a:schemeClr val="bg1"/>
                  </a:solidFill>
                </a:rPr>
                <a:t> 48</a:t>
              </a:r>
              <a:r>
                <a:rPr kumimoji="1" lang="en-US" altLang="zh-CN" sz="3200" dirty="0" smtClean="0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endParaRPr kumimoji="1" lang="en-US" altLang="zh-CN" sz="3200" b="0" dirty="0">
                <a:solidFill>
                  <a:schemeClr val="bg1"/>
                </a:solidFill>
                <a:latin typeface="Arial Narrow" pitchFamily="34" charset="0"/>
                <a:sym typeface="Symbol" pitchFamily="18" charset="2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2022" y="2496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2454" y="2496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2886" y="2496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3318" y="2496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832" y="2832"/>
              <a:ext cx="1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latin typeface="Times New Roman" pitchFamily="18" charset="0"/>
                </a:rPr>
                <a:t>i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 flipV="1">
              <a:off x="3504" y="3552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590" y="3168"/>
              <a:ext cx="2154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1638" y="3168"/>
              <a:ext cx="258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3200" dirty="0">
                  <a:solidFill>
                    <a:schemeClr val="bg1"/>
                  </a:solidFill>
                </a:rPr>
                <a:t>25  34  </a:t>
              </a:r>
              <a:r>
                <a:rPr kumimoji="1" lang="en-US" altLang="zh-CN" sz="3200" dirty="0" smtClean="0">
                  <a:solidFill>
                    <a:schemeClr val="bg1"/>
                  </a:solidFill>
                </a:rPr>
                <a:t> 57  </a:t>
              </a:r>
              <a:r>
                <a:rPr kumimoji="1" lang="en-US" altLang="zh-CN" sz="3200" dirty="0">
                  <a:solidFill>
                    <a:schemeClr val="bg1"/>
                  </a:solidFill>
                </a:rPr>
                <a:t>16  </a:t>
              </a:r>
              <a:r>
                <a:rPr kumimoji="1" lang="en-US" altLang="zh-CN" sz="3200" dirty="0" smtClean="0">
                  <a:solidFill>
                    <a:schemeClr val="bg1"/>
                  </a:solidFill>
                </a:rPr>
                <a:t> 48</a:t>
              </a:r>
              <a:r>
                <a:rPr kumimoji="1" lang="en-US" altLang="zh-CN" sz="3200" dirty="0" smtClean="0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endParaRPr kumimoji="1" lang="en-US" altLang="zh-CN" sz="3200" b="0" dirty="0">
                <a:solidFill>
                  <a:schemeClr val="bg1"/>
                </a:solidFill>
                <a:latin typeface="Arial Narrow" pitchFamily="34" charset="0"/>
                <a:sym typeface="Symbol" pitchFamily="18" charset="2"/>
              </a:endParaRPr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2022" y="3168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2454" y="3168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3318" y="3168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 flipH="1">
              <a:off x="2928" y="3168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Text Box 44"/>
            <p:cNvSpPr txBox="1">
              <a:spLocks noChangeArrowheads="1"/>
            </p:cNvSpPr>
            <p:nvPr/>
          </p:nvSpPr>
          <p:spPr bwMode="auto">
            <a:xfrm>
              <a:off x="3269" y="3504"/>
              <a:ext cx="1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latin typeface="Times New Roman" pitchFamily="18" charset="0"/>
                </a:rPr>
                <a:t>i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46" name="AutoShape 45"/>
            <p:cNvSpPr>
              <a:spLocks noChangeArrowheads="1"/>
            </p:cNvSpPr>
            <p:nvPr/>
          </p:nvSpPr>
          <p:spPr bwMode="auto">
            <a:xfrm>
              <a:off x="1872" y="912"/>
              <a:ext cx="336" cy="96"/>
            </a:xfrm>
            <a:prstGeom prst="curvedUpArrow">
              <a:avLst>
                <a:gd name="adj1" fmla="val 70000"/>
                <a:gd name="adj2" fmla="val 140000"/>
                <a:gd name="adj3" fmla="val 33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7" name="AutoShape 46"/>
            <p:cNvSpPr>
              <a:spLocks noChangeArrowheads="1"/>
            </p:cNvSpPr>
            <p:nvPr/>
          </p:nvSpPr>
          <p:spPr bwMode="auto">
            <a:xfrm>
              <a:off x="2256" y="1584"/>
              <a:ext cx="336" cy="96"/>
            </a:xfrm>
            <a:prstGeom prst="curvedUpArrow">
              <a:avLst>
                <a:gd name="adj1" fmla="val 70000"/>
                <a:gd name="adj2" fmla="val 140000"/>
                <a:gd name="adj3" fmla="val 33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8" name="AutoShape 47"/>
            <p:cNvSpPr>
              <a:spLocks noChangeArrowheads="1"/>
            </p:cNvSpPr>
            <p:nvPr/>
          </p:nvSpPr>
          <p:spPr bwMode="auto">
            <a:xfrm>
              <a:off x="2688" y="2256"/>
              <a:ext cx="336" cy="96"/>
            </a:xfrm>
            <a:prstGeom prst="curvedUpArrow">
              <a:avLst>
                <a:gd name="adj1" fmla="val 70000"/>
                <a:gd name="adj2" fmla="val 140000"/>
                <a:gd name="adj3" fmla="val 33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AutoShape 48"/>
            <p:cNvSpPr>
              <a:spLocks noChangeArrowheads="1"/>
            </p:cNvSpPr>
            <p:nvPr/>
          </p:nvSpPr>
          <p:spPr bwMode="auto">
            <a:xfrm>
              <a:off x="3168" y="2928"/>
              <a:ext cx="336" cy="96"/>
            </a:xfrm>
            <a:prstGeom prst="curvedUpArrow">
              <a:avLst>
                <a:gd name="adj1" fmla="val 70000"/>
                <a:gd name="adj2" fmla="val 140000"/>
                <a:gd name="adj3" fmla="val 33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AutoShape 49"/>
            <p:cNvSpPr>
              <a:spLocks noChangeArrowheads="1"/>
            </p:cNvSpPr>
            <p:nvPr/>
          </p:nvSpPr>
          <p:spPr bwMode="auto">
            <a:xfrm>
              <a:off x="3600" y="3600"/>
              <a:ext cx="336" cy="96"/>
            </a:xfrm>
            <a:prstGeom prst="curvedUpArrow">
              <a:avLst>
                <a:gd name="adj1" fmla="val 70000"/>
                <a:gd name="adj2" fmla="val 140000"/>
                <a:gd name="adj3" fmla="val 33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" name="Text Box 50"/>
            <p:cNvSpPr txBox="1">
              <a:spLocks noChangeArrowheads="1"/>
            </p:cNvSpPr>
            <p:nvPr/>
          </p:nvSpPr>
          <p:spPr bwMode="auto">
            <a:xfrm>
              <a:off x="4032" y="3444"/>
              <a:ext cx="1080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3000" dirty="0">
                  <a:solidFill>
                    <a:srgbClr val="FFFF00"/>
                  </a:solidFill>
                  <a:latin typeface="Times New Roman" pitchFamily="18" charset="0"/>
                  <a:ea typeface="隶书" pitchFamily="49" charset="-122"/>
                </a:rPr>
                <a:t>搜索失败</a:t>
              </a:r>
              <a:endParaRPr kumimoji="1" lang="zh-CN" altLang="en-US" sz="3000" b="0" dirty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95691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顺序表的搜索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85328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顺序线性表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中查找第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个值与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满足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compare()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的元素的位置。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LocateElem_Sq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SqList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&amp;L, 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e,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Status (*compare)(</a:t>
            </a:r>
            <a:r>
              <a:rPr lang="en-US" altLang="zh-CN" sz="2200" b="1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200" b="1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*p;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1;        // 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的初值为第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个元素的位置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p 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L.elem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// p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的初值为第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个元素的存储位置</a:t>
            </a:r>
          </a:p>
          <a:p>
            <a:pPr marL="797724" lvl="1" indent="-384048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&lt;=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L.length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&amp;&amp; </a:t>
            </a:r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!(*compare)(*p++, e)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++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if 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&lt;= 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L.length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return 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else 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 0;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// 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LocateElem_Sq</a:t>
            </a:r>
            <a:endParaRPr lang="zh-CN" altLang="en-US" sz="2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149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顺序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表搜索算法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的性能分析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3153" y="1886562"/>
            <a:ext cx="7765322" cy="4058751"/>
          </a:xfrm>
        </p:spPr>
        <p:txBody>
          <a:bodyPr>
            <a:noAutofit/>
          </a:bodyPr>
          <a:lstStyle/>
          <a:p>
            <a:pPr marL="420624" indent="-384048">
              <a:lnSpc>
                <a:spcPct val="105000"/>
              </a:lnSpc>
              <a:spcAft>
                <a:spcPts val="0"/>
              </a:spcAft>
              <a:buClrTx/>
              <a:buSzPct val="50000"/>
              <a:buFont typeface="Wingdings 2"/>
              <a:buChar char=""/>
              <a:defRPr/>
            </a:pPr>
            <a:r>
              <a:rPr kumimoji="1" lang="zh-CN" altLang="en-US" sz="2400" b="1" dirty="0">
                <a:latin typeface="Times New Roman" pitchFamily="18" charset="0"/>
                <a:ea typeface="仿宋_GB2312" pitchFamily="49" charset="-122"/>
              </a:rPr>
              <a:t>搜索成功的平均比较次数</a:t>
            </a:r>
            <a:br>
              <a:rPr kumimoji="1" lang="zh-CN" altLang="en-US" sz="2400" b="1" dirty="0">
                <a:latin typeface="Times New Roman" pitchFamily="18" charset="0"/>
                <a:ea typeface="仿宋_GB2312" pitchFamily="49" charset="-122"/>
              </a:rPr>
            </a:br>
            <a:r>
              <a:rPr kumimoji="1" lang="zh-CN" altLang="en-US" sz="2400" b="1" dirty="0">
                <a:latin typeface="Times New Roman" pitchFamily="18" charset="0"/>
                <a:ea typeface="仿宋_GB2312" pitchFamily="49" charset="-122"/>
              </a:rPr>
              <a:t>                                </a:t>
            </a:r>
            <a:r>
              <a:rPr kumimoji="1" lang="en-US" altLang="zh-CN" sz="2400" b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400" b="1" dirty="0" smtClean="0">
                <a:latin typeface="Times New Roman" pitchFamily="18" charset="0"/>
                <a:ea typeface="仿宋_GB2312" pitchFamily="49" charset="-122"/>
              </a:rPr>
              <a:t>	</a:t>
            </a:r>
            <a:r>
              <a:rPr kumimoji="1" lang="zh-CN" altLang="en-US" sz="24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400" b="1" i="1" dirty="0">
                <a:latin typeface="Times New Roman" pitchFamily="18" charset="0"/>
                <a:ea typeface="仿宋_GB2312" pitchFamily="49" charset="-122"/>
              </a:rPr>
              <a:t>p</a:t>
            </a:r>
            <a:r>
              <a:rPr kumimoji="1" lang="en-US" altLang="zh-CN" sz="2400" b="1" i="1" baseline="-25000" dirty="0"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en-US" altLang="zh-CN" sz="2400" b="1" i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latin typeface="Times New Roman" pitchFamily="18" charset="0"/>
                <a:ea typeface="仿宋_GB2312" pitchFamily="49" charset="-122"/>
              </a:rPr>
              <a:t>是搜索第</a:t>
            </a:r>
            <a:r>
              <a:rPr kumimoji="1" lang="zh-CN" altLang="en-US" sz="2400" b="1" i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400" b="1" i="1" dirty="0" err="1"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en-US" altLang="zh-CN" sz="2400" b="1" i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latin typeface="Times New Roman" pitchFamily="18" charset="0"/>
                <a:ea typeface="仿宋_GB2312" pitchFamily="49" charset="-122"/>
              </a:rPr>
              <a:t>项的概率</a:t>
            </a:r>
          </a:p>
          <a:p>
            <a:pPr marL="420624" indent="-384048">
              <a:lnSpc>
                <a:spcPct val="105000"/>
              </a:lnSpc>
              <a:spcAft>
                <a:spcPts val="0"/>
              </a:spcAft>
              <a:buClrTx/>
              <a:buSzPct val="50000"/>
              <a:buNone/>
              <a:defRPr/>
            </a:pPr>
            <a:r>
              <a:rPr kumimoji="1" lang="zh-CN" altLang="en-US" sz="2400" b="1" dirty="0">
                <a:latin typeface="Times New Roman" pitchFamily="18" charset="0"/>
                <a:ea typeface="仿宋_GB2312" pitchFamily="49" charset="-122"/>
              </a:rPr>
              <a:t>			</a:t>
            </a:r>
            <a:r>
              <a:rPr kumimoji="1" lang="en-US" altLang="zh-CN" sz="2400" b="1" dirty="0" smtClean="0">
                <a:latin typeface="Times New Roman" pitchFamily="18" charset="0"/>
                <a:ea typeface="仿宋_GB2312" pitchFamily="49" charset="-122"/>
              </a:rPr>
              <a:t>		</a:t>
            </a:r>
            <a:r>
              <a:rPr kumimoji="1" lang="zh-CN" altLang="en-US" sz="2400" b="1" dirty="0">
                <a:latin typeface="Times New Roman" pitchFamily="18" charset="0"/>
                <a:ea typeface="仿宋_GB2312" pitchFamily="49" charset="-122"/>
              </a:rPr>
              <a:t>		</a:t>
            </a:r>
            <a:r>
              <a:rPr kumimoji="1" lang="en-US" altLang="zh-CN" sz="2400" b="1" dirty="0" smtClean="0">
                <a:latin typeface="Times New Roman" pitchFamily="18" charset="0"/>
                <a:ea typeface="仿宋_GB2312" pitchFamily="49" charset="-122"/>
              </a:rPr>
              <a:t>	</a:t>
            </a:r>
            <a:r>
              <a:rPr kumimoji="1" lang="en-US" altLang="zh-CN" sz="2400" b="1" i="1" dirty="0" smtClean="0">
                <a:latin typeface="Times New Roman" pitchFamily="18" charset="0"/>
                <a:ea typeface="仿宋_GB2312" pitchFamily="49" charset="-122"/>
              </a:rPr>
              <a:t>c</a:t>
            </a:r>
            <a:r>
              <a:rPr kumimoji="1" lang="en-US" altLang="zh-CN" sz="2400" b="1" i="1" baseline="-25000" dirty="0" smtClean="0"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en-US" altLang="zh-CN" sz="24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latin typeface="Times New Roman" pitchFamily="18" charset="0"/>
                <a:ea typeface="仿宋_GB2312" pitchFamily="49" charset="-122"/>
              </a:rPr>
              <a:t>是找到时的比较次数</a:t>
            </a:r>
          </a:p>
          <a:p>
            <a:pPr marL="420624" indent="-384048">
              <a:lnSpc>
                <a:spcPct val="105000"/>
              </a:lnSpc>
              <a:spcAft>
                <a:spcPts val="0"/>
              </a:spcAft>
              <a:buClrTx/>
              <a:buSzPct val="50000"/>
              <a:buFont typeface="Wingdings 2"/>
              <a:buChar char=""/>
              <a:defRPr/>
            </a:pPr>
            <a:r>
              <a:rPr kumimoji="1" lang="zh-CN" altLang="en-US" sz="2400" b="1" dirty="0">
                <a:latin typeface="Times New Roman" pitchFamily="18" charset="0"/>
                <a:ea typeface="仿宋_GB2312" pitchFamily="49" charset="-122"/>
              </a:rPr>
              <a:t>若搜索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概率相等</a:t>
            </a:r>
            <a:r>
              <a:rPr kumimoji="1" lang="zh-CN" altLang="en-US" sz="2400" b="1" dirty="0">
                <a:latin typeface="Times New Roman" pitchFamily="18" charset="0"/>
                <a:ea typeface="仿宋_GB2312" pitchFamily="49" charset="-122"/>
              </a:rPr>
              <a:t>，则</a:t>
            </a:r>
            <a:br>
              <a:rPr kumimoji="1" lang="zh-CN" altLang="en-US" sz="2400" b="1" dirty="0">
                <a:latin typeface="Times New Roman" pitchFamily="18" charset="0"/>
                <a:ea typeface="仿宋_GB2312" pitchFamily="49" charset="-122"/>
              </a:rPr>
            </a:br>
            <a:r>
              <a:rPr kumimoji="1" lang="zh-CN" altLang="en-US" sz="2400" b="1" dirty="0">
                <a:latin typeface="Times New Roman" pitchFamily="18" charset="0"/>
                <a:ea typeface="仿宋_GB2312" pitchFamily="49" charset="-122"/>
              </a:rPr>
              <a:t/>
            </a:r>
            <a:br>
              <a:rPr kumimoji="1" lang="zh-CN" altLang="en-US" sz="2400" b="1" dirty="0">
                <a:latin typeface="Times New Roman" pitchFamily="18" charset="0"/>
                <a:ea typeface="仿宋_GB2312" pitchFamily="49" charset="-122"/>
              </a:rPr>
            </a:br>
            <a:endParaRPr kumimoji="1" lang="zh-CN" altLang="en-US" sz="2400" b="1" dirty="0">
              <a:latin typeface="Times New Roman" pitchFamily="18" charset="0"/>
              <a:ea typeface="仿宋_GB2312" pitchFamily="49" charset="-122"/>
            </a:endParaRPr>
          </a:p>
          <a:p>
            <a:pPr marL="420624" indent="-384048">
              <a:lnSpc>
                <a:spcPct val="105000"/>
              </a:lnSpc>
              <a:spcAft>
                <a:spcPts val="0"/>
              </a:spcAft>
              <a:buClrTx/>
              <a:buSzPct val="50000"/>
              <a:buFont typeface="Wingdings 2"/>
              <a:buChar char=""/>
              <a:defRPr/>
            </a:pPr>
            <a:endParaRPr kumimoji="1" lang="zh-CN" altLang="en-US" sz="2400" b="1" dirty="0">
              <a:latin typeface="Times New Roman" pitchFamily="18" charset="0"/>
              <a:ea typeface="仿宋_GB2312" pitchFamily="49" charset="-122"/>
            </a:endParaRPr>
          </a:p>
          <a:p>
            <a:pPr marL="420624" indent="-384048">
              <a:lnSpc>
                <a:spcPct val="105000"/>
              </a:lnSpc>
              <a:spcAft>
                <a:spcPts val="0"/>
              </a:spcAft>
              <a:buClrTx/>
              <a:buSzPct val="50000"/>
              <a:buFont typeface="Wingdings 2"/>
              <a:buChar char=""/>
              <a:defRPr/>
            </a:pPr>
            <a:endParaRPr kumimoji="1" lang="zh-CN" altLang="en-US" sz="2400" b="1" dirty="0">
              <a:latin typeface="Times New Roman" pitchFamily="18" charset="0"/>
              <a:ea typeface="仿宋_GB2312" pitchFamily="49" charset="-122"/>
            </a:endParaRPr>
          </a:p>
          <a:p>
            <a:pPr marL="420624" indent="-384048">
              <a:lnSpc>
                <a:spcPct val="105000"/>
              </a:lnSpc>
              <a:spcAft>
                <a:spcPts val="0"/>
              </a:spcAft>
              <a:buClrTx/>
              <a:buSzPct val="50000"/>
              <a:buFont typeface="Wingdings 2"/>
              <a:buChar char=""/>
              <a:defRPr/>
            </a:pPr>
            <a:r>
              <a:rPr kumimoji="1" lang="zh-CN" altLang="en-US" sz="2400" b="1" dirty="0">
                <a:latin typeface="Times New Roman" pitchFamily="18" charset="0"/>
                <a:ea typeface="仿宋_GB2312" pitchFamily="49" charset="-122"/>
              </a:rPr>
              <a:t>搜索不成功    数据比较 </a:t>
            </a:r>
            <a:r>
              <a:rPr kumimoji="1" lang="en-US" altLang="zh-CN" sz="2400" b="1" i="1" dirty="0">
                <a:latin typeface="Times New Roman" pitchFamily="18" charset="0"/>
                <a:ea typeface="仿宋_GB2312" pitchFamily="49" charset="-122"/>
              </a:rPr>
              <a:t>n</a:t>
            </a:r>
            <a:r>
              <a:rPr kumimoji="1" lang="en-US" altLang="zh-CN" sz="2400" b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latin typeface="Times New Roman" pitchFamily="18" charset="0"/>
                <a:ea typeface="仿宋_GB2312" pitchFamily="49" charset="-122"/>
              </a:rPr>
              <a:t>次</a:t>
            </a:r>
          </a:p>
          <a:p>
            <a:endParaRPr lang="zh-CN" alt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92918922"/>
              </p:ext>
            </p:extLst>
          </p:nvPr>
        </p:nvGraphicFramePr>
        <p:xfrm>
          <a:off x="1551716" y="2206577"/>
          <a:ext cx="2071687" cy="1022350"/>
        </p:xfrm>
        <a:graphic>
          <a:graphicData uri="http://schemas.openxmlformats.org/presentationml/2006/ole">
            <p:oleObj spid="_x0000_s3122" name="Equation" r:id="rId3" imgW="939754" imgH="43157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80307088"/>
              </p:ext>
            </p:extLst>
          </p:nvPr>
        </p:nvGraphicFramePr>
        <p:xfrm>
          <a:off x="1551716" y="3551881"/>
          <a:ext cx="4387065" cy="1745683"/>
        </p:xfrm>
        <a:graphic>
          <a:graphicData uri="http://schemas.openxmlformats.org/presentationml/2006/ole">
            <p:oleObj spid="_x0000_s3123" name="Equation" r:id="rId4" imgW="2120372" imgH="837787" progId="Equation.DSMT4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3623403" y="5945313"/>
            <a:ext cx="34531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时间复杂度：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O(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n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)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025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顺序表的应用：合并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将设利用两个线性表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La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和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Lb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分别表示两个集合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B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/>
            </a:endParaRPr>
          </a:p>
          <a:p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将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所有在线性表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Lb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中但不在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La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中的数据元素插入到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La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中。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  <a:cs typeface="Times New Roman"/>
            </a:endParaRPr>
          </a:p>
          <a:p>
            <a:endParaRPr lang="en-US" altLang="zh-CN" sz="2400" dirty="0" smtClean="0"/>
          </a:p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注意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：此处顺序表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均为无序表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587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ea typeface="仿宋_GB2312" pitchFamily="49" charset="-122"/>
              </a:rPr>
              <a:t>线性表的</a:t>
            </a:r>
            <a:r>
              <a:rPr lang="zh-CN" altLang="en-US" b="1" dirty="0" smtClean="0">
                <a:ea typeface="仿宋_GB2312" pitchFamily="49" charset="-122"/>
              </a:rPr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90600" lvl="1" indent="-533400">
              <a:lnSpc>
                <a:spcPct val="105000"/>
              </a:lnSpc>
              <a:spcBef>
                <a:spcPct val="10000"/>
              </a:spcBef>
              <a:spcAft>
                <a:spcPts val="0"/>
              </a:spcAft>
              <a:buClrTx/>
              <a:buFont typeface="Wingdings" pitchFamily="2" charset="2"/>
              <a:buChar char="v"/>
              <a:defRPr/>
            </a:pP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线性表是 </a:t>
            </a:r>
            <a:r>
              <a:rPr lang="en-US" altLang="zh-CN" sz="3000" b="1" i="1" dirty="0">
                <a:latin typeface="Times New Roman" pitchFamily="18" charset="0"/>
                <a:ea typeface="仿宋_GB2312" pitchFamily="49" charset="-122"/>
              </a:rPr>
              <a:t>n </a:t>
            </a:r>
            <a:r>
              <a:rPr lang="en-US" altLang="zh-CN" sz="3000" b="1" dirty="0">
                <a:latin typeface="Times New Roman" pitchFamily="18" charset="0"/>
                <a:ea typeface="仿宋_GB2312" pitchFamily="49" charset="-122"/>
              </a:rPr>
              <a:t>(</a:t>
            </a:r>
            <a:r>
              <a:rPr lang="en-US" altLang="zh-CN" sz="3000" b="1" dirty="0">
                <a:latin typeface="宋体" charset="-122"/>
              </a:rPr>
              <a:t>≥</a:t>
            </a:r>
            <a:r>
              <a:rPr lang="en-US" altLang="zh-CN" sz="3000" b="1" dirty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0) </a:t>
            </a: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个数据元素的有限序列，记作</a:t>
            </a:r>
          </a:p>
          <a:p>
            <a:pPr marL="990600" lvl="1" indent="-533400">
              <a:lnSpc>
                <a:spcPct val="105000"/>
              </a:lnSpc>
              <a:spcBef>
                <a:spcPct val="10000"/>
              </a:spcBef>
              <a:spcAft>
                <a:spcPts val="0"/>
              </a:spcAft>
              <a:buClrTx/>
              <a:buSzPct val="50000"/>
              <a:buNone/>
              <a:defRPr/>
            </a:pP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           （</a:t>
            </a:r>
            <a:r>
              <a:rPr lang="en-US" altLang="zh-CN" sz="3000" b="1" i="1" dirty="0"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en-US" altLang="zh-CN" sz="3000" b="1" baseline="-25000" dirty="0"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en-US" altLang="zh-CN" sz="3000" b="1" dirty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en-US" altLang="zh-CN" sz="3000" b="1" i="1" dirty="0"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en-US" altLang="zh-CN" sz="3000" b="1" baseline="-25000" dirty="0"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3000" b="1" dirty="0">
                <a:latin typeface="Times New Roman" pitchFamily="18" charset="0"/>
                <a:ea typeface="仿宋_GB2312" pitchFamily="49" charset="-122"/>
              </a:rPr>
              <a:t>, …, </a:t>
            </a:r>
            <a:r>
              <a:rPr lang="en-US" altLang="zh-CN" sz="3000" b="1" i="1" dirty="0"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en-US" altLang="zh-CN" sz="3000" b="1" i="1" baseline="-25000" dirty="0"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）</a:t>
            </a:r>
          </a:p>
          <a:p>
            <a:pPr marL="990600" lvl="1" indent="-533400">
              <a:lnSpc>
                <a:spcPct val="105000"/>
              </a:lnSpc>
              <a:spcBef>
                <a:spcPct val="10000"/>
              </a:spcBef>
              <a:spcAft>
                <a:spcPts val="0"/>
              </a:spcAft>
              <a:buClrTx/>
              <a:buSzPct val="50000"/>
              <a:buNone/>
              <a:defRPr/>
            </a:pP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    	</a:t>
            </a:r>
            <a:r>
              <a:rPr lang="en-US" altLang="zh-CN" sz="3000" b="1" i="1" dirty="0" err="1"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en-US" altLang="zh-CN" sz="3000" b="1" i="1" baseline="-25000" dirty="0" err="1"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 i="1" baseline="-25000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zh-CN" sz="3000" b="1" dirty="0">
                <a:latin typeface="Times New Roman" pitchFamily="18" charset="0"/>
                <a:ea typeface="仿宋_GB2312" pitchFamily="49" charset="-122"/>
              </a:rPr>
              <a:t>是表中数据元素，</a:t>
            </a:r>
            <a:r>
              <a:rPr lang="en-US" altLang="zh-CN" sz="3000" b="1" i="1" dirty="0">
                <a:latin typeface="Times New Roman" pitchFamily="18" charset="0"/>
                <a:ea typeface="仿宋_GB2312" pitchFamily="49" charset="-122"/>
              </a:rPr>
              <a:t>n </a:t>
            </a:r>
            <a:r>
              <a:rPr lang="zh-CN" altLang="zh-CN" sz="3000" b="1" dirty="0">
                <a:latin typeface="Times New Roman" pitchFamily="18" charset="0"/>
                <a:ea typeface="仿宋_GB2312" pitchFamily="49" charset="-122"/>
              </a:rPr>
              <a:t>是表长度。</a:t>
            </a:r>
            <a:endParaRPr lang="zh-CN" altLang="en-US" sz="3000" b="1" dirty="0">
              <a:latin typeface="Times New Roman" pitchFamily="18" charset="0"/>
              <a:ea typeface="仿宋_GB2312" pitchFamily="49" charset="-122"/>
            </a:endParaRPr>
          </a:p>
          <a:p>
            <a:pPr marL="990600" lvl="1" indent="-533400">
              <a:lnSpc>
                <a:spcPct val="105000"/>
              </a:lnSpc>
              <a:spcBef>
                <a:spcPct val="10000"/>
              </a:spcBef>
              <a:spcAft>
                <a:spcPts val="0"/>
              </a:spcAft>
              <a:buClrTx/>
              <a:buFont typeface="Wingdings" pitchFamily="2" charset="2"/>
              <a:buChar char="v"/>
              <a:defRPr/>
            </a:pP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原则上，线性表中表元素的数据类型可以不相同。但采用的存储表示可能会对其有限制。</a:t>
            </a:r>
          </a:p>
          <a:p>
            <a:pPr marL="990600" lvl="1" indent="-533400">
              <a:lnSpc>
                <a:spcPct val="105000"/>
              </a:lnSpc>
              <a:spcBef>
                <a:spcPct val="10000"/>
              </a:spcBef>
              <a:spcAft>
                <a:spcPts val="0"/>
              </a:spcAft>
              <a:buClrTx/>
              <a:buFont typeface="Wingdings" pitchFamily="2" charset="2"/>
              <a:buChar char="v"/>
              <a:defRPr/>
            </a:pP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为简单起见，假定各元素类型相同。</a:t>
            </a:r>
            <a:r>
              <a:rPr lang="zh-CN" altLang="en-US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 </a:t>
            </a:r>
          </a:p>
        </p:txBody>
      </p:sp>
    </p:spTree>
    <p:extLst>
      <p:ext uri="{BB962C8B-B14F-4D97-AF65-F5344CB8AC3E}">
        <p14:creationId xmlns="" xmlns:p14="http://schemas.microsoft.com/office/powerpoint/2010/main" val="347021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顺序表的应用：合并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2611" y="1580050"/>
            <a:ext cx="8291245" cy="5087878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Union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List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&amp;La, List 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Lb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)</a:t>
            </a:r>
          </a:p>
          <a:p>
            <a:pPr marL="3690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	//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将所有在线性表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Lb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中但不在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中的数据元素插入到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La_len,Lb_len,i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3690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e;</a:t>
            </a:r>
          </a:p>
          <a:p>
            <a:pPr marL="3690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La_len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ListLength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La );               	//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求线性表的长度  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Lb_len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ListLength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Lb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);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for 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=1; </a:t>
            </a:r>
            <a:r>
              <a:rPr lang="en-US" altLang="zh-CN" b="1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&lt;=</a:t>
            </a:r>
            <a:r>
              <a:rPr lang="en-US" altLang="zh-CN" b="1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Lb_len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b="1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++) {</a:t>
            </a:r>
          </a:p>
          <a:p>
            <a:pPr marL="36900" indent="0">
              <a:buNone/>
            </a:pPr>
            <a:r>
              <a:rPr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b="1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GetElem</a:t>
            </a:r>
            <a:r>
              <a:rPr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b="1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Lb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);                      	// 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</a:t>
            </a:r>
            <a:r>
              <a:rPr lang="en-US" altLang="zh-CN" b="1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Lb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中第</a:t>
            </a:r>
            <a:r>
              <a:rPr lang="en-US" altLang="zh-CN" b="1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个数据元素赋给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</a:p>
          <a:p>
            <a:pPr marL="36900" indent="0">
              <a:buNone/>
            </a:pPr>
            <a:r>
              <a:rPr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if ( !</a:t>
            </a:r>
            <a:r>
              <a:rPr lang="en-US" altLang="zh-CN" b="1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LocateElem</a:t>
            </a:r>
            <a:r>
              <a:rPr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La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e, </a:t>
            </a:r>
            <a:r>
              <a:rPr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equal ) ) 	// 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中不存在相同的数据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b="1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ListInsert</a:t>
            </a:r>
            <a:r>
              <a:rPr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La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++</a:t>
            </a:r>
            <a:r>
              <a:rPr lang="en-US" altLang="zh-CN" b="1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La_len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);		//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则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插入 </a:t>
            </a:r>
            <a:endParaRPr lang="en-US" altLang="zh-CN" b="1" dirty="0" smtClean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	</a:t>
            </a:r>
          </a:p>
          <a:p>
            <a:pPr marL="3690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union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0414" y="5869584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900" indent="0">
              <a:buNone/>
            </a:pPr>
            <a:r>
              <a:rPr lang="en-US" altLang="zh-CN" sz="2000" b="1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ListInsert</a:t>
            </a:r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La</a:t>
            </a:r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++</a:t>
            </a:r>
            <a:r>
              <a:rPr lang="en-US" altLang="zh-CN" sz="2000" b="1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La_len</a:t>
            </a:r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);</a:t>
            </a:r>
          </a:p>
          <a:p>
            <a:pPr marL="36900" indent="0">
              <a:buNone/>
            </a:pPr>
            <a:r>
              <a:rPr lang="zh-CN" alt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</a:t>
            </a:r>
            <a:r>
              <a:rPr lang="zh-CN" altLang="en-US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一函数的计算复杂度</a:t>
            </a:r>
            <a:r>
              <a:rPr lang="zh-CN" alt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？？？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981236" y="5941701"/>
            <a:ext cx="44846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时间复杂度：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O(</a:t>
            </a:r>
            <a:r>
              <a:rPr lang="en-US" altLang="zh-CN" sz="2800" i="1" dirty="0" err="1" smtClean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n</a:t>
            </a:r>
            <a:r>
              <a:rPr lang="en-US" altLang="zh-CN" sz="2800" i="1" baseline="-25000" dirty="0" err="1" smtClean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A</a:t>
            </a:r>
            <a:r>
              <a:rPr lang="en-US" altLang="zh-CN" sz="2800" i="1" dirty="0" err="1" smtClean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n</a:t>
            </a:r>
            <a:r>
              <a:rPr lang="en-US" altLang="zh-CN" sz="2800" i="1" baseline="-25000" dirty="0" err="1" smtClean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B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)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184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顺序表的应用：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合并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设利用两个线性表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LA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LB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LA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LB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中的元素</a:t>
            </a:r>
            <a:r>
              <a:rPr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按值递增有序排列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，现将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LA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LB</a:t>
            </a:r>
            <a:r>
              <a:rPr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归并成一个新的线性表</a:t>
            </a:r>
            <a:r>
              <a:rPr lang="en-US" altLang="zh-CN" sz="28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LC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，且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LC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中的元素仍按值递增有序排列。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6900" indent="0"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LA={3,5,8,11}</a:t>
            </a:r>
          </a:p>
          <a:p>
            <a:pPr marL="36900" indent="0"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LB={2,6,8,9,11,15,20}</a:t>
            </a:r>
          </a:p>
          <a:p>
            <a:pPr marL="36900" indent="0"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LC={2,3,5,6,</a:t>
            </a:r>
            <a:r>
              <a:rPr lang="en-US" altLang="zh-CN" sz="28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8,8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,9,</a:t>
            </a:r>
            <a:r>
              <a:rPr lang="en-US" altLang="zh-CN" sz="28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11,11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,15,20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232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顺序表的应用：合并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239" y="1448656"/>
            <a:ext cx="8537825" cy="5260369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MergeList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(List La, List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Lb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List &amp;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Lc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36900" indent="0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InitList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Lc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3690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La_len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ListLength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(La);    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Lb_len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ListLength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Lb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3690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while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((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&lt;=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La_len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&amp;&amp; (j &lt;=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Lb_len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 {  // La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Lb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均非空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GetElem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(La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3690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GetElem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Lb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j,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bj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3690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if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&lt;=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bj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{     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ListInsert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Lc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++k,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     ++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 } </a:t>
            </a:r>
            <a:endParaRPr lang="en-US" altLang="zh-CN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else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   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ListInsert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Lc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++k,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bj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     ++j;    }</a:t>
            </a:r>
          </a:p>
          <a:p>
            <a:pPr marL="3690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while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&lt;=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La_len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{   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GetElem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(La,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++,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ListInsert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Lc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++k,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}</a:t>
            </a:r>
          </a:p>
          <a:p>
            <a:pPr marL="3690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while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(j &lt;=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Lb_len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{   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GetElem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Lb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j++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bj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ListInsert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Lc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++k,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bj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}</a:t>
            </a:r>
          </a:p>
          <a:p>
            <a:pPr marL="36900" indent="0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// 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MergeList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6955820" y="3190430"/>
            <a:ext cx="218818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时间复杂度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</a:t>
            </a:r>
            <a:r>
              <a:rPr lang="en-US" altLang="zh-CN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i="1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+n</a:t>
            </a:r>
            <a:r>
              <a:rPr lang="en-US" altLang="zh-CN" sz="2800" b="1" i="1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709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顺序表的应用：合并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导致算法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2.2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时间复杂度比算法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时间复杂度好的原因是什么？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LB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中元素有序的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利用了新表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LC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，通过复制实现合并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0769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顺序表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9100" indent="-382588">
              <a:buClr>
                <a:schemeClr val="accent1"/>
              </a:buClr>
              <a:buSzPct val="80000"/>
              <a:buNone/>
              <a:defRPr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优点：表中任一结点的存取很方便（</a:t>
            </a:r>
            <a:r>
              <a:rPr lang="zh-CN" altLang="en-US" sz="24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随机访问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），也能进行插入和删除操作。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19100" indent="-382588">
              <a:buClr>
                <a:schemeClr val="accent1"/>
              </a:buClr>
              <a:buSzPct val="80000"/>
              <a:buNone/>
              <a:defRPr/>
            </a:pP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19100" indent="-382588">
              <a:buClr>
                <a:schemeClr val="accent1"/>
              </a:buClr>
              <a:buSzPct val="80000"/>
              <a:buNone/>
              <a:defRPr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缺点：</a:t>
            </a:r>
          </a:p>
          <a:p>
            <a:pPr marL="419100" indent="-382588">
              <a:buClr>
                <a:schemeClr val="accent1"/>
              </a:buClr>
              <a:buSzPct val="80000"/>
              <a:buNone/>
              <a:defRPr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插入和删除不方便。为保持连续存放，操作中需要</a:t>
            </a:r>
            <a:r>
              <a:rPr lang="zh-CN" altLang="en-US" sz="24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移动大量元素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419100" indent="-382588">
              <a:buClr>
                <a:schemeClr val="accent1"/>
              </a:buClr>
              <a:buSzPct val="80000"/>
              <a:buNone/>
              <a:defRPr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会造成空间的浪费以及不易扩充。数组</a:t>
            </a:r>
            <a:r>
              <a:rPr lang="zh-CN" altLang="en-US" sz="24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大小固定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，对于处理长度变化较大的线性表时，分配数组大小不够，会造成溢出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分配大小太大，会造成空间浪费。 </a:t>
            </a:r>
          </a:p>
          <a:p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059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620" y="2674706"/>
            <a:ext cx="7765322" cy="970450"/>
          </a:xfrm>
        </p:spPr>
        <p:txBody>
          <a:bodyPr>
            <a:noAutofit/>
          </a:bodyPr>
          <a:lstStyle/>
          <a:p>
            <a:r>
              <a:rPr lang="zh-CN" altLang="en-US" sz="8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链表</a:t>
            </a:r>
            <a:endParaRPr lang="zh-CN" altLang="en-US" sz="8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278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单链表的存储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spcBef>
                <a:spcPct val="0"/>
              </a:spcBef>
              <a:buClrTx/>
              <a:buSzPct val="50000"/>
              <a:buFont typeface="Wingdings" pitchFamily="2" charset="2"/>
              <a:buChar char="u"/>
            </a:pPr>
            <a:r>
              <a:rPr lang="zh-CN" altLang="en-US" sz="3000" b="1" dirty="0">
                <a:ea typeface="仿宋_GB2312" pitchFamily="49" charset="-122"/>
              </a:rPr>
              <a:t> 每个元素</a:t>
            </a:r>
            <a:r>
              <a:rPr lang="en-US" altLang="zh-CN" sz="3000" b="1" dirty="0">
                <a:ea typeface="仿宋_GB2312" pitchFamily="49" charset="-122"/>
              </a:rPr>
              <a:t>(</a:t>
            </a:r>
            <a:r>
              <a:rPr lang="zh-CN" altLang="en-US" sz="3000" b="1" dirty="0">
                <a:ea typeface="仿宋_GB2312" pitchFamily="49" charset="-122"/>
              </a:rPr>
              <a:t>表项</a:t>
            </a:r>
            <a:r>
              <a:rPr lang="en-US" altLang="zh-CN" sz="3000" b="1" dirty="0">
                <a:ea typeface="仿宋_GB2312" pitchFamily="49" charset="-122"/>
              </a:rPr>
              <a:t>)</a:t>
            </a:r>
            <a:r>
              <a:rPr lang="zh-CN" altLang="en-US" sz="3000" b="1" dirty="0">
                <a:ea typeface="仿宋_GB2312" pitchFamily="49" charset="-122"/>
              </a:rPr>
              <a:t>由结点</a:t>
            </a:r>
            <a:r>
              <a:rPr lang="en-US" altLang="zh-CN" sz="3000" b="1" dirty="0">
                <a:ea typeface="仿宋_GB2312" pitchFamily="49" charset="-122"/>
              </a:rPr>
              <a:t>(</a:t>
            </a:r>
            <a:r>
              <a:rPr lang="en-US" altLang="zh-CN" sz="3000" b="1" i="1" dirty="0">
                <a:ea typeface="仿宋_GB2312" pitchFamily="49" charset="-122"/>
              </a:rPr>
              <a:t>Node</a:t>
            </a:r>
            <a:r>
              <a:rPr lang="en-US" altLang="zh-CN" sz="3000" b="1" dirty="0">
                <a:ea typeface="仿宋_GB2312" pitchFamily="49" charset="-122"/>
              </a:rPr>
              <a:t>)</a:t>
            </a:r>
            <a:r>
              <a:rPr lang="zh-CN" altLang="en-US" sz="3000" b="1" dirty="0">
                <a:ea typeface="仿宋_GB2312" pitchFamily="49" charset="-122"/>
              </a:rPr>
              <a:t>构成。</a:t>
            </a:r>
          </a:p>
          <a:p>
            <a:pPr>
              <a:spcBef>
                <a:spcPct val="0"/>
              </a:spcBef>
              <a:buClrTx/>
              <a:buSzPct val="50000"/>
              <a:buFont typeface="Wingdings" pitchFamily="2" charset="2"/>
              <a:buChar char="u"/>
            </a:pPr>
            <a:endParaRPr lang="zh-CN" altLang="en-US" sz="3000" dirty="0" smtClean="0">
              <a:ea typeface="仿宋_GB2312" pitchFamily="49" charset="-122"/>
            </a:endParaRPr>
          </a:p>
          <a:p>
            <a:pPr>
              <a:spcBef>
                <a:spcPct val="0"/>
              </a:spcBef>
              <a:buClrTx/>
              <a:buSzPct val="50000"/>
              <a:buFont typeface="Wingdings" pitchFamily="2" charset="2"/>
              <a:buChar char="u"/>
            </a:pPr>
            <a:endParaRPr lang="zh-CN" altLang="en-US" dirty="0">
              <a:ea typeface="仿宋_GB2312" pitchFamily="49" charset="-122"/>
            </a:endParaRPr>
          </a:p>
          <a:p>
            <a:pPr lvl="1">
              <a:spcBef>
                <a:spcPct val="0"/>
              </a:spcBef>
              <a:buClrTx/>
              <a:buSzPct val="50000"/>
              <a:buFont typeface="Wingdings" pitchFamily="2" charset="2"/>
              <a:buChar char="u"/>
            </a:pPr>
            <a:r>
              <a:rPr lang="zh-CN" altLang="en-US" sz="3000" b="1" dirty="0">
                <a:ea typeface="仿宋_GB2312" pitchFamily="49" charset="-122"/>
              </a:rPr>
              <a:t> 线性结构</a:t>
            </a:r>
            <a:r>
              <a:rPr lang="zh-CN" altLang="en-US" sz="3000" dirty="0">
                <a:ea typeface="仿宋_GB2312" pitchFamily="49" charset="-122"/>
              </a:rPr>
              <a:t/>
            </a:r>
            <a:br>
              <a:rPr lang="zh-CN" altLang="en-US" sz="3000" dirty="0">
                <a:ea typeface="仿宋_GB2312" pitchFamily="49" charset="-122"/>
              </a:rPr>
            </a:br>
            <a:r>
              <a:rPr lang="zh-CN" altLang="en-US" sz="3000" dirty="0">
                <a:ea typeface="仿宋_GB2312" pitchFamily="49" charset="-122"/>
              </a:rPr>
              <a:t/>
            </a:r>
            <a:br>
              <a:rPr lang="zh-CN" altLang="en-US" sz="3000" dirty="0">
                <a:ea typeface="仿宋_GB2312" pitchFamily="49" charset="-122"/>
              </a:rPr>
            </a:br>
            <a:endParaRPr lang="zh-CN" altLang="en-US" sz="3000" dirty="0">
              <a:ea typeface="仿宋_GB2312" pitchFamily="49" charset="-122"/>
            </a:endParaRPr>
          </a:p>
          <a:p>
            <a:pPr lvl="1">
              <a:spcBef>
                <a:spcPct val="0"/>
              </a:spcBef>
              <a:buClrTx/>
              <a:buSzPct val="50000"/>
              <a:buFont typeface="Wingdings" pitchFamily="2" charset="2"/>
              <a:buChar char="u"/>
            </a:pPr>
            <a:r>
              <a:rPr lang="zh-CN" altLang="en-US" sz="3000" b="1" dirty="0">
                <a:ea typeface="仿宋_GB2312" pitchFamily="49" charset="-122"/>
              </a:rPr>
              <a:t>结点之间可以连续，也可以不连续存储</a:t>
            </a:r>
          </a:p>
          <a:p>
            <a:pPr lvl="1">
              <a:spcBef>
                <a:spcPct val="0"/>
              </a:spcBef>
              <a:buClrTx/>
              <a:buSzPct val="50000"/>
              <a:buFont typeface="Wingdings" pitchFamily="2" charset="2"/>
              <a:buChar char="u"/>
            </a:pPr>
            <a:r>
              <a:rPr lang="zh-CN" altLang="en-US" sz="3000" b="1" dirty="0">
                <a:ea typeface="仿宋_GB2312" pitchFamily="49" charset="-122"/>
              </a:rPr>
              <a:t>结点的逻辑顺序与物理顺序可以不一致</a:t>
            </a:r>
          </a:p>
          <a:p>
            <a:pPr lvl="1">
              <a:spcBef>
                <a:spcPct val="0"/>
              </a:spcBef>
              <a:buClrTx/>
              <a:buSzPct val="50000"/>
              <a:buFont typeface="Wingdings" pitchFamily="2" charset="2"/>
              <a:buChar char="u"/>
            </a:pPr>
            <a:r>
              <a:rPr lang="zh-CN" altLang="en-US" sz="3000" b="1" dirty="0">
                <a:ea typeface="仿宋_GB2312" pitchFamily="49" charset="-122"/>
              </a:rPr>
              <a:t>表可扩充</a:t>
            </a:r>
          </a:p>
          <a:p>
            <a:endParaRPr lang="zh-CN" altLang="en-US" dirty="0"/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2684980" y="2270929"/>
            <a:ext cx="2895600" cy="584200"/>
            <a:chOff x="1536" y="1547"/>
            <a:chExt cx="1824" cy="36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536" y="1570"/>
              <a:ext cx="1824" cy="345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720" y="1547"/>
              <a:ext cx="153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dirty="0">
                  <a:solidFill>
                    <a:schemeClr val="bg1"/>
                  </a:solidFill>
                  <a:latin typeface="Times New Roman" pitchFamily="18" charset="0"/>
                </a:rPr>
                <a:t>data       </a:t>
              </a:r>
              <a:r>
                <a:rPr kumimoji="1" lang="en-US" altLang="zh-CN" sz="3200" dirty="0" smtClean="0">
                  <a:solidFill>
                    <a:schemeClr val="bg1"/>
                  </a:solidFill>
                  <a:latin typeface="Times New Roman" pitchFamily="18" charset="0"/>
                </a:rPr>
                <a:t>next</a:t>
              </a:r>
              <a:endParaRPr kumimoji="1" lang="en-US" altLang="zh-CN" sz="3200" b="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2448" y="1570"/>
              <a:ext cx="1" cy="34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1429054" y="3431625"/>
            <a:ext cx="6773863" cy="660399"/>
            <a:chOff x="829" y="2403"/>
            <a:chExt cx="4267" cy="416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64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97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35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236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69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07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08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41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279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80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413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351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4568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4856" y="2451"/>
              <a:ext cx="1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4232" y="2643"/>
              <a:ext cx="314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1640" y="2403"/>
              <a:ext cx="3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 dirty="0">
                  <a:solidFill>
                    <a:srgbClr val="FF505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baseline="-25000" dirty="0">
                  <a:solidFill>
                    <a:srgbClr val="FF5050"/>
                  </a:solidFill>
                  <a:latin typeface="Times New Roman" pitchFamily="18" charset="0"/>
                </a:rPr>
                <a:t>1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2368" y="2403"/>
              <a:ext cx="3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solidFill>
                    <a:srgbClr val="FF505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baseline="-25000">
                  <a:solidFill>
                    <a:srgbClr val="FF5050"/>
                  </a:solidFill>
                  <a:latin typeface="Times New Roman" pitchFamily="18" charset="0"/>
                </a:rPr>
                <a:t>2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3088" y="2403"/>
              <a:ext cx="3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solidFill>
                    <a:srgbClr val="FF505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baseline="-25000">
                  <a:solidFill>
                    <a:srgbClr val="FF5050"/>
                  </a:solidFill>
                  <a:latin typeface="Times New Roman" pitchFamily="18" charset="0"/>
                </a:rPr>
                <a:t>3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3808" y="2403"/>
              <a:ext cx="3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solidFill>
                    <a:srgbClr val="FF505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baseline="-25000">
                  <a:solidFill>
                    <a:srgbClr val="FF5050"/>
                  </a:solidFill>
                  <a:latin typeface="Times New Roman" pitchFamily="18" charset="0"/>
                </a:rPr>
                <a:t>4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4568" y="2403"/>
              <a:ext cx="3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 dirty="0">
                  <a:solidFill>
                    <a:srgbClr val="FF505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baseline="-25000" dirty="0">
                  <a:solidFill>
                    <a:srgbClr val="FF5050"/>
                  </a:solidFill>
                  <a:latin typeface="Times New Roman" pitchFamily="18" charset="0"/>
                </a:rPr>
                <a:t>5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4824" y="2479"/>
              <a:ext cx="25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Λ</a:t>
              </a:r>
              <a:endParaRPr kumimoji="1" lang="en-US" altLang="zh-CN" sz="2400" b="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829" y="2451"/>
              <a:ext cx="64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dirty="0" smtClean="0">
                  <a:latin typeface="Times New Roman" pitchFamily="18" charset="0"/>
                </a:rPr>
                <a:t>head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13332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单链表的存储</a:t>
            </a:r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27926" y="1974350"/>
            <a:ext cx="7543800" cy="6096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612276" y="2766513"/>
            <a:ext cx="39512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200">
                <a:latin typeface="Times New Roman" pitchFamily="18" charset="0"/>
                <a:ea typeface="仿宋_GB2312" pitchFamily="49" charset="-122"/>
              </a:rPr>
              <a:t>(a) </a:t>
            </a:r>
            <a:r>
              <a:rPr kumimoji="1" lang="zh-CN" altLang="zh-CN" sz="3200">
                <a:latin typeface="Times New Roman" pitchFamily="18" charset="0"/>
                <a:ea typeface="隶书" pitchFamily="49" charset="-122"/>
              </a:rPr>
              <a:t>可利用存储空间</a:t>
            </a:r>
            <a:endParaRPr kumimoji="1" lang="zh-CN" altLang="en-US" sz="2400" b="0">
              <a:latin typeface="Times New Roman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27926" y="3650750"/>
            <a:ext cx="7543800" cy="6096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513726" y="3650750"/>
            <a:ext cx="685800" cy="609600"/>
          </a:xfrm>
          <a:prstGeom prst="rect">
            <a:avLst/>
          </a:prstGeom>
          <a:solidFill>
            <a:srgbClr val="FFFFCC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857126" y="3650750"/>
            <a:ext cx="685800" cy="609600"/>
          </a:xfrm>
          <a:prstGeom prst="rect">
            <a:avLst/>
          </a:prstGeom>
          <a:solidFill>
            <a:srgbClr val="FFFFCC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561726" y="3650750"/>
            <a:ext cx="685800" cy="609600"/>
          </a:xfrm>
          <a:prstGeom prst="rect">
            <a:avLst/>
          </a:prstGeom>
          <a:solidFill>
            <a:srgbClr val="FFFFCC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809126" y="3650750"/>
            <a:ext cx="685800" cy="609600"/>
          </a:xfrm>
          <a:prstGeom prst="rect">
            <a:avLst/>
          </a:prstGeom>
          <a:solidFill>
            <a:srgbClr val="FFFFCC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1970926" y="3650750"/>
            <a:ext cx="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513726" y="3622175"/>
            <a:ext cx="48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 i="1" dirty="0" smtClean="0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kumimoji="1" lang="en-US" altLang="zh-CN" sz="2800" baseline="-25000" dirty="0" smtClean="0">
                <a:solidFill>
                  <a:schemeClr val="bg1"/>
                </a:solidFill>
                <a:latin typeface="Times New Roman" pitchFamily="18" charset="0"/>
              </a:rPr>
              <a:t>1</a:t>
            </a:r>
            <a:endParaRPr kumimoji="1" lang="en-US" altLang="zh-CN" sz="2400" b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2809126" y="3650750"/>
            <a:ext cx="48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 i="1" dirty="0" smtClean="0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kumimoji="1" lang="en-US" altLang="zh-CN" sz="2800" baseline="-25000" dirty="0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endParaRPr kumimoji="1" lang="en-US" altLang="zh-CN" sz="2400" b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4536326" y="3650750"/>
            <a:ext cx="48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 i="1" dirty="0" smtClean="0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kumimoji="1" lang="en-US" altLang="zh-CN" sz="2800" baseline="-25000" dirty="0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kumimoji="1" lang="en-US" altLang="zh-CN" sz="2400" b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5831726" y="3650750"/>
            <a:ext cx="48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 i="1" dirty="0" smtClean="0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kumimoji="1" lang="en-US" altLang="zh-CN" sz="2800" baseline="-25000" dirty="0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  <a:endParaRPr kumimoji="1" lang="en-US" altLang="zh-CN" sz="2400" b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3266326" y="3650750"/>
            <a:ext cx="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5018926" y="3650750"/>
            <a:ext cx="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6314326" y="3650750"/>
            <a:ext cx="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6238126" y="3726950"/>
            <a:ext cx="368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</a:t>
            </a:r>
            <a:endParaRPr kumimoji="1" lang="en-US" altLang="zh-CN" sz="2400" b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flipV="1">
            <a:off x="1589926" y="4336550"/>
            <a:ext cx="0" cy="60960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964451" y="4793750"/>
            <a:ext cx="10278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dirty="0" smtClean="0">
                <a:latin typeface="Times New Roman" pitchFamily="18" charset="0"/>
              </a:rPr>
              <a:t>head</a:t>
            </a:r>
            <a:endParaRPr kumimoji="1" lang="en-US" altLang="zh-CN" sz="2400" b="0" dirty="0">
              <a:latin typeface="Times New Roman" pitchFamily="18" charset="0"/>
            </a:endParaRPr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123326" y="3955550"/>
            <a:ext cx="0" cy="68580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 flipV="1">
            <a:off x="4637926" y="4336550"/>
            <a:ext cx="0" cy="30480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 flipH="1">
            <a:off x="2123326" y="4641350"/>
            <a:ext cx="2514600" cy="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>
            <a:off x="5171326" y="3955550"/>
            <a:ext cx="0" cy="91440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 flipH="1">
            <a:off x="2885326" y="4869950"/>
            <a:ext cx="2286000" cy="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flipV="1">
            <a:off x="2885326" y="4336550"/>
            <a:ext cx="0" cy="53340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>
            <a:off x="3418726" y="3955550"/>
            <a:ext cx="0" cy="114300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32"/>
          <p:cNvSpPr>
            <a:spLocks noChangeShapeType="1"/>
          </p:cNvSpPr>
          <p:nvPr/>
        </p:nvSpPr>
        <p:spPr bwMode="auto">
          <a:xfrm>
            <a:off x="3418726" y="5098550"/>
            <a:ext cx="2514600" cy="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33"/>
          <p:cNvSpPr>
            <a:spLocks noChangeShapeType="1"/>
          </p:cNvSpPr>
          <p:nvPr/>
        </p:nvSpPr>
        <p:spPr bwMode="auto">
          <a:xfrm flipV="1">
            <a:off x="5933326" y="4336550"/>
            <a:ext cx="0" cy="76200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1399426" y="5250950"/>
            <a:ext cx="6515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200">
                <a:latin typeface="Times New Roman" pitchFamily="18" charset="0"/>
                <a:ea typeface="仿宋_GB2312" pitchFamily="49" charset="-122"/>
              </a:rPr>
              <a:t>(b) </a:t>
            </a:r>
            <a:r>
              <a:rPr kumimoji="1" lang="zh-CN" altLang="zh-CN" sz="3200">
                <a:latin typeface="隶书" pitchFamily="49" charset="-122"/>
                <a:ea typeface="隶书" pitchFamily="49" charset="-122"/>
              </a:rPr>
              <a:t>经过一段运行后的单链表结构</a:t>
            </a:r>
            <a:endParaRPr kumimoji="1" lang="zh-CN" altLang="en-US" sz="2400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758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单链表的定义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5346" y="1732450"/>
            <a:ext cx="7765322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0862" indent="-514350">
              <a:lnSpc>
                <a:spcPct val="110000"/>
              </a:lnSpc>
              <a:buNone/>
            </a:pP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LNode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 </a:t>
            </a:r>
          </a:p>
          <a:p>
            <a:pPr marL="550862" indent="-514350">
              <a:lnSpc>
                <a:spcPct val="11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data;     /*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数据域，保存结点的值 *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</a:p>
          <a:p>
            <a:pPr marL="982662" lvl="2" indent="-514350">
              <a:lnSpc>
                <a:spcPct val="11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LNode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*next;      /*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指针域*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</a:p>
          <a:p>
            <a:pPr marL="596900" lvl="1" indent="-514350">
              <a:lnSpc>
                <a:spcPct val="11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LNode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 *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LinkList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     /*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结点的类型 *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</a:p>
          <a:p>
            <a:pPr marL="596900" lvl="1" indent="-514350">
              <a:lnSpc>
                <a:spcPct val="110000"/>
              </a:lnSpc>
            </a:pP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LinkList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是结构体指针，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等价于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LNode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96900" lvl="1" indent="-514350">
              <a:lnSpc>
                <a:spcPct val="110000"/>
              </a:lnSpc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5346" y="4083270"/>
            <a:ext cx="6950467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结点的赋值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355600" lvl="1">
              <a:spcBef>
                <a:spcPct val="50000"/>
              </a:spcBef>
            </a:pP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LNode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*p;</a:t>
            </a:r>
          </a:p>
          <a:p>
            <a:pPr marL="355600" lvl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= new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LNode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</a:p>
          <a:p>
            <a:pPr marL="355600" lvl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p-&gt;data=20;  p-&gt;next=NULL ;</a:t>
            </a:r>
            <a:endParaRPr lang="en-US" altLang="zh-CN" sz="24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6084613" y="4642477"/>
            <a:ext cx="1685925" cy="1066800"/>
            <a:chOff x="3834" y="2667"/>
            <a:chExt cx="1062" cy="672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915" y="2667"/>
              <a:ext cx="272" cy="24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200" dirty="0">
                  <a:ea typeface="黑体" pitchFamily="2" charset="-122"/>
                </a:rPr>
                <a:t>p</a:t>
              </a:r>
              <a:endParaRPr lang="en-US" altLang="zh-CN" dirty="0">
                <a:ea typeface="黑体" pitchFamily="2" charset="-122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834" y="3050"/>
              <a:ext cx="408" cy="28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ea typeface="黑体" pitchFamily="2" charset="-122"/>
                </a:rPr>
                <a:t>20</a:t>
              </a:r>
              <a:endParaRPr lang="en-US" altLang="zh-CN" dirty="0">
                <a:ea typeface="黑体" pitchFamily="2" charset="-122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239" y="3050"/>
              <a:ext cx="657" cy="2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ea typeface="黑体" pitchFamily="2" charset="-122"/>
                </a:rPr>
                <a:t>NULL</a:t>
              </a:r>
              <a:endParaRPr lang="en-US" altLang="zh-CN" dirty="0"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8717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单链表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的指针操作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88387" y="1989472"/>
            <a:ext cx="1800225" cy="4652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zh-CN" altLang="en-US" sz="2800" dirty="0">
                <a:latin typeface="宋体" charset="-122"/>
                <a:ea typeface="Arial Unicode MS" pitchFamily="34" charset="-122"/>
                <a:cs typeface="Arial Unicode MS" pitchFamily="34" charset="-122"/>
              </a:rPr>
              <a:t>①</a:t>
            </a:r>
            <a:r>
              <a:rPr lang="zh-CN" altLang="en-US" sz="2800" dirty="0">
                <a:ea typeface="黑体" pitchFamily="2" charset="-122"/>
              </a:rPr>
              <a:t>   </a:t>
            </a:r>
            <a:r>
              <a:rPr lang="en-US" altLang="zh-CN" sz="2800" dirty="0">
                <a:ea typeface="黑体" pitchFamily="2" charset="-122"/>
              </a:rPr>
              <a:t>q=p </a:t>
            </a:r>
            <a:r>
              <a:rPr lang="en-US" altLang="zh-CN" sz="3200" dirty="0">
                <a:ea typeface="黑体" pitchFamily="2" charset="-122"/>
              </a:rPr>
              <a:t>;</a:t>
            </a:r>
          </a:p>
        </p:txBody>
      </p:sp>
      <p:sp>
        <p:nvSpPr>
          <p:cNvPr id="5" name="Rectangle 41"/>
          <p:cNvSpPr>
            <a:spLocks noChangeArrowheads="1"/>
          </p:cNvSpPr>
          <p:nvPr/>
        </p:nvSpPr>
        <p:spPr bwMode="auto">
          <a:xfrm>
            <a:off x="388387" y="3513990"/>
            <a:ext cx="2232025" cy="4652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zh-CN" altLang="en-US" sz="2800" dirty="0">
                <a:latin typeface="宋体" charset="-122"/>
                <a:ea typeface="Arial Unicode MS" pitchFamily="34" charset="-122"/>
                <a:cs typeface="Arial Unicode MS" pitchFamily="34" charset="-122"/>
              </a:rPr>
              <a:t>② </a:t>
            </a:r>
            <a:r>
              <a:rPr lang="zh-CN" altLang="en-US" sz="2800" dirty="0">
                <a:ea typeface="黑体" pitchFamily="2" charset="-122"/>
              </a:rPr>
              <a:t> </a:t>
            </a:r>
            <a:r>
              <a:rPr lang="en-US" altLang="zh-CN" sz="2800" dirty="0">
                <a:ea typeface="黑体" pitchFamily="2" charset="-122"/>
              </a:rPr>
              <a:t>q=p-&gt;next </a:t>
            </a:r>
            <a:r>
              <a:rPr lang="en-US" altLang="zh-CN" sz="3200" dirty="0">
                <a:ea typeface="黑体" pitchFamily="2" charset="-122"/>
              </a:rPr>
              <a:t>;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973025" y="1502949"/>
            <a:ext cx="5191125" cy="1438275"/>
            <a:chOff x="1962" y="1184"/>
            <a:chExt cx="3270" cy="912"/>
          </a:xfrm>
        </p:grpSpPr>
        <p:grpSp>
          <p:nvGrpSpPr>
            <p:cNvPr id="146" name="Group 6"/>
            <p:cNvGrpSpPr>
              <a:grpSpLocks/>
            </p:cNvGrpSpPr>
            <p:nvPr/>
          </p:nvGrpSpPr>
          <p:grpSpPr bwMode="auto">
            <a:xfrm>
              <a:off x="1962" y="1184"/>
              <a:ext cx="1158" cy="896"/>
              <a:chOff x="1155" y="1184"/>
              <a:chExt cx="1158" cy="896"/>
            </a:xfrm>
          </p:grpSpPr>
          <p:grpSp>
            <p:nvGrpSpPr>
              <p:cNvPr id="167" name="Group 7"/>
              <p:cNvGrpSpPr>
                <a:grpSpLocks/>
              </p:cNvGrpSpPr>
              <p:nvPr/>
            </p:nvGrpSpPr>
            <p:grpSpPr bwMode="auto">
              <a:xfrm>
                <a:off x="1155" y="1184"/>
                <a:ext cx="1158" cy="612"/>
                <a:chOff x="1155" y="1184"/>
                <a:chExt cx="1158" cy="612"/>
              </a:xfrm>
            </p:grpSpPr>
            <p:grpSp>
              <p:nvGrpSpPr>
                <p:cNvPr id="169" name="Group 8"/>
                <p:cNvGrpSpPr>
                  <a:grpSpLocks/>
                </p:cNvGrpSpPr>
                <p:nvPr/>
              </p:nvGrpSpPr>
              <p:grpSpPr bwMode="auto">
                <a:xfrm>
                  <a:off x="1664" y="1184"/>
                  <a:ext cx="204" cy="399"/>
                  <a:chOff x="432" y="2688"/>
                  <a:chExt cx="204" cy="399"/>
                </a:xfrm>
              </p:grpSpPr>
              <p:sp>
                <p:nvSpPr>
                  <p:cNvPr id="178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2688"/>
                    <a:ext cx="204" cy="204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r>
                      <a:rPr lang="en-US" altLang="zh-CN">
                        <a:ea typeface="黑体" pitchFamily="2" charset="-122"/>
                      </a:rPr>
                      <a:t>p</a:t>
                    </a:r>
                  </a:p>
                </p:txBody>
              </p:sp>
              <p:sp>
                <p:nvSpPr>
                  <p:cNvPr id="179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520" y="2928"/>
                    <a:ext cx="0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0" name="Group 11"/>
                <p:cNvGrpSpPr>
                  <a:grpSpLocks/>
                </p:cNvGrpSpPr>
                <p:nvPr/>
              </p:nvGrpSpPr>
              <p:grpSpPr bwMode="auto">
                <a:xfrm>
                  <a:off x="1632" y="1584"/>
                  <a:ext cx="453" cy="212"/>
                  <a:chOff x="2160" y="2928"/>
                  <a:chExt cx="453" cy="212"/>
                </a:xfrm>
              </p:grpSpPr>
              <p:sp>
                <p:nvSpPr>
                  <p:cNvPr id="175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928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r>
                      <a:rPr lang="en-US" altLang="zh-CN" dirty="0">
                        <a:ea typeface="黑体" pitchFamily="2" charset="-122"/>
                      </a:rPr>
                      <a:t>a</a:t>
                    </a:r>
                  </a:p>
                </p:txBody>
              </p:sp>
              <p:sp>
                <p:nvSpPr>
                  <p:cNvPr id="176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368" y="2936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3024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1" name="Group 15"/>
                <p:cNvGrpSpPr>
                  <a:grpSpLocks/>
                </p:cNvGrpSpPr>
                <p:nvPr/>
              </p:nvGrpSpPr>
              <p:grpSpPr bwMode="auto">
                <a:xfrm>
                  <a:off x="1155" y="1584"/>
                  <a:ext cx="477" cy="204"/>
                  <a:chOff x="928" y="1584"/>
                  <a:chExt cx="477" cy="204"/>
                </a:xfrm>
              </p:grpSpPr>
              <p:sp>
                <p:nvSpPr>
                  <p:cNvPr id="173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1224" y="1672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928" y="1584"/>
                    <a:ext cx="249" cy="204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r>
                      <a:rPr lang="en-US" altLang="zh-CN">
                        <a:ea typeface="黑体" pitchFamily="2" charset="-122"/>
                        <a:cs typeface="Times New Roman" pitchFamily="18" charset="0"/>
                      </a:rPr>
                      <a:t>…</a:t>
                    </a:r>
                  </a:p>
                </p:txBody>
              </p:sp>
            </p:grpSp>
            <p:sp>
              <p:nvSpPr>
                <p:cNvPr id="172" name="Rectangle 18"/>
                <p:cNvSpPr>
                  <a:spLocks noChangeArrowheads="1"/>
                </p:cNvSpPr>
                <p:nvPr/>
              </p:nvSpPr>
              <p:spPr bwMode="auto">
                <a:xfrm>
                  <a:off x="2064" y="1588"/>
                  <a:ext cx="249" cy="20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r>
                    <a:rPr lang="en-US" altLang="zh-CN">
                      <a:ea typeface="黑体" pitchFamily="2" charset="-122"/>
                      <a:cs typeface="Times New Roman" pitchFamily="18" charset="0"/>
                    </a:rPr>
                    <a:t>…</a:t>
                  </a:r>
                </a:p>
              </p:txBody>
            </p:sp>
          </p:grpSp>
          <p:sp>
            <p:nvSpPr>
              <p:cNvPr id="168" name="Rectangle 19"/>
              <p:cNvSpPr>
                <a:spLocks noChangeArrowheads="1"/>
              </p:cNvSpPr>
              <p:nvPr/>
            </p:nvSpPr>
            <p:spPr bwMode="auto">
              <a:xfrm>
                <a:off x="1440" y="1840"/>
                <a:ext cx="672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zh-CN" altLang="en-US">
                    <a:ea typeface="黑体" pitchFamily="2" charset="-122"/>
                  </a:rPr>
                  <a:t>操作前</a:t>
                </a:r>
              </a:p>
            </p:txBody>
          </p:sp>
        </p:grpSp>
        <p:grpSp>
          <p:nvGrpSpPr>
            <p:cNvPr id="147" name="Group 20"/>
            <p:cNvGrpSpPr>
              <a:grpSpLocks/>
            </p:cNvGrpSpPr>
            <p:nvPr/>
          </p:nvGrpSpPr>
          <p:grpSpPr bwMode="auto">
            <a:xfrm>
              <a:off x="4074" y="1192"/>
              <a:ext cx="1158" cy="904"/>
              <a:chOff x="4170" y="1280"/>
              <a:chExt cx="1158" cy="904"/>
            </a:xfrm>
          </p:grpSpPr>
          <p:grpSp>
            <p:nvGrpSpPr>
              <p:cNvPr id="148" name="Group 21"/>
              <p:cNvGrpSpPr>
                <a:grpSpLocks/>
              </p:cNvGrpSpPr>
              <p:nvPr/>
            </p:nvGrpSpPr>
            <p:grpSpPr bwMode="auto">
              <a:xfrm>
                <a:off x="4170" y="1280"/>
                <a:ext cx="1158" cy="612"/>
                <a:chOff x="2586" y="1280"/>
                <a:chExt cx="1158" cy="612"/>
              </a:xfrm>
            </p:grpSpPr>
            <p:grpSp>
              <p:nvGrpSpPr>
                <p:cNvPr id="150" name="Group 22"/>
                <p:cNvGrpSpPr>
                  <a:grpSpLocks/>
                </p:cNvGrpSpPr>
                <p:nvPr/>
              </p:nvGrpSpPr>
              <p:grpSpPr bwMode="auto">
                <a:xfrm>
                  <a:off x="2586" y="1280"/>
                  <a:ext cx="1158" cy="612"/>
                  <a:chOff x="1155" y="1184"/>
                  <a:chExt cx="1158" cy="612"/>
                </a:xfrm>
              </p:grpSpPr>
              <p:grpSp>
                <p:nvGrpSpPr>
                  <p:cNvPr id="156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1664" y="1184"/>
                    <a:ext cx="204" cy="399"/>
                    <a:chOff x="432" y="2688"/>
                    <a:chExt cx="204" cy="399"/>
                  </a:xfrm>
                </p:grpSpPr>
                <p:sp>
                  <p:nvSpPr>
                    <p:cNvPr id="165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688"/>
                      <a:ext cx="204" cy="204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ea typeface="黑体" pitchFamily="2" charset="-122"/>
                        </a:rPr>
                        <a:t>p</a:t>
                      </a:r>
                    </a:p>
                  </p:txBody>
                </p:sp>
                <p:sp>
                  <p:nvSpPr>
                    <p:cNvPr id="166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0" y="2928"/>
                      <a:ext cx="0" cy="15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57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1632" y="1584"/>
                    <a:ext cx="453" cy="212"/>
                    <a:chOff x="2160" y="2928"/>
                    <a:chExt cx="453" cy="212"/>
                  </a:xfrm>
                </p:grpSpPr>
                <p:sp>
                  <p:nvSpPr>
                    <p:cNvPr id="162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928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ea typeface="黑体" pitchFamily="2" charset="-122"/>
                        </a:rPr>
                        <a:t>a</a:t>
                      </a:r>
                    </a:p>
                  </p:txBody>
                </p:sp>
                <p:sp>
                  <p:nvSpPr>
                    <p:cNvPr id="163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2936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4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32" y="3024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58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155" y="1584"/>
                    <a:ext cx="477" cy="204"/>
                    <a:chOff x="928" y="1584"/>
                    <a:chExt cx="477" cy="204"/>
                  </a:xfrm>
                </p:grpSpPr>
                <p:sp>
                  <p:nvSpPr>
                    <p:cNvPr id="160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24" y="1672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1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8" y="1584"/>
                      <a:ext cx="249" cy="204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>
                          <a:ea typeface="黑体" pitchFamily="2" charset="-122"/>
                          <a:cs typeface="Times New Roman" pitchFamily="18" charset="0"/>
                        </a:rPr>
                        <a:t>…</a:t>
                      </a:r>
                    </a:p>
                  </p:txBody>
                </p:sp>
              </p:grpSp>
              <p:sp>
                <p:nvSpPr>
                  <p:cNvPr id="159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588"/>
                    <a:ext cx="249" cy="204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r>
                      <a:rPr lang="en-US" altLang="zh-CN">
                        <a:ea typeface="黑体" pitchFamily="2" charset="-122"/>
                        <a:cs typeface="Times New Roman" pitchFamily="18" charset="0"/>
                      </a:rPr>
                      <a:t>…</a:t>
                    </a:r>
                  </a:p>
                </p:txBody>
              </p:sp>
            </p:grpSp>
            <p:grpSp>
              <p:nvGrpSpPr>
                <p:cNvPr id="151" name="Group 34"/>
                <p:cNvGrpSpPr>
                  <a:grpSpLocks/>
                </p:cNvGrpSpPr>
                <p:nvPr/>
              </p:nvGrpSpPr>
              <p:grpSpPr bwMode="auto">
                <a:xfrm>
                  <a:off x="2776" y="1304"/>
                  <a:ext cx="279" cy="398"/>
                  <a:chOff x="528" y="3249"/>
                  <a:chExt cx="279" cy="398"/>
                </a:xfrm>
              </p:grpSpPr>
              <p:sp>
                <p:nvSpPr>
                  <p:cNvPr id="152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3249"/>
                    <a:ext cx="204" cy="204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r>
                      <a:rPr lang="en-US" altLang="zh-CN">
                        <a:ea typeface="黑体" pitchFamily="2" charset="-122"/>
                      </a:rPr>
                      <a:t>q</a:t>
                    </a:r>
                  </a:p>
                </p:txBody>
              </p:sp>
              <p:grpSp>
                <p:nvGrpSpPr>
                  <p:cNvPr id="153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648" y="3488"/>
                    <a:ext cx="159" cy="159"/>
                    <a:chOff x="768" y="3544"/>
                    <a:chExt cx="159" cy="159"/>
                  </a:xfrm>
                </p:grpSpPr>
                <p:sp>
                  <p:nvSpPr>
                    <p:cNvPr id="154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68" y="3696"/>
                      <a:ext cx="159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5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68" y="3544"/>
                      <a:ext cx="0" cy="15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149" name="Rectangle 39"/>
              <p:cNvSpPr>
                <a:spLocks noChangeArrowheads="1"/>
              </p:cNvSpPr>
              <p:nvPr/>
            </p:nvSpPr>
            <p:spPr bwMode="auto">
              <a:xfrm>
                <a:off x="4448" y="1944"/>
                <a:ext cx="672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zh-CN" altLang="en-US">
                    <a:ea typeface="黑体" pitchFamily="2" charset="-122"/>
                  </a:rPr>
                  <a:t>操作后</a:t>
                </a:r>
              </a:p>
            </p:txBody>
          </p:sp>
        </p:grpSp>
      </p:grpSp>
      <p:grpSp>
        <p:nvGrpSpPr>
          <p:cNvPr id="429" name="Group 40"/>
          <p:cNvGrpSpPr>
            <a:grpSpLocks/>
          </p:cNvGrpSpPr>
          <p:nvPr/>
        </p:nvGrpSpPr>
        <p:grpSpPr bwMode="auto">
          <a:xfrm>
            <a:off x="2965206" y="3006755"/>
            <a:ext cx="5572125" cy="1438275"/>
            <a:chOff x="1914" y="1344"/>
            <a:chExt cx="3510" cy="912"/>
          </a:xfrm>
        </p:grpSpPr>
        <p:grpSp>
          <p:nvGrpSpPr>
            <p:cNvPr id="430" name="Group 42"/>
            <p:cNvGrpSpPr>
              <a:grpSpLocks/>
            </p:cNvGrpSpPr>
            <p:nvPr/>
          </p:nvGrpSpPr>
          <p:grpSpPr bwMode="auto">
            <a:xfrm>
              <a:off x="1914" y="1344"/>
              <a:ext cx="1638" cy="612"/>
              <a:chOff x="1914" y="1344"/>
              <a:chExt cx="1638" cy="612"/>
            </a:xfrm>
          </p:grpSpPr>
          <p:grpSp>
            <p:nvGrpSpPr>
              <p:cNvPr id="453" name="Group 43"/>
              <p:cNvGrpSpPr>
                <a:grpSpLocks/>
              </p:cNvGrpSpPr>
              <p:nvPr/>
            </p:nvGrpSpPr>
            <p:grpSpPr bwMode="auto">
              <a:xfrm>
                <a:off x="2851" y="1744"/>
                <a:ext cx="453" cy="212"/>
                <a:chOff x="2160" y="2928"/>
                <a:chExt cx="453" cy="212"/>
              </a:xfrm>
            </p:grpSpPr>
            <p:sp>
              <p:nvSpPr>
                <p:cNvPr id="465" name="Rectangle 44"/>
                <p:cNvSpPr>
                  <a:spLocks noChangeArrowheads="1"/>
                </p:cNvSpPr>
                <p:nvPr/>
              </p:nvSpPr>
              <p:spPr bwMode="auto">
                <a:xfrm>
                  <a:off x="2160" y="2928"/>
                  <a:ext cx="317" cy="2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r>
                    <a:rPr lang="en-US" altLang="zh-CN">
                      <a:ea typeface="黑体" pitchFamily="2" charset="-122"/>
                    </a:rPr>
                    <a:t>b</a:t>
                  </a:r>
                </a:p>
              </p:txBody>
            </p:sp>
            <p:sp>
              <p:nvSpPr>
                <p:cNvPr id="466" name="Line 45"/>
                <p:cNvSpPr>
                  <a:spLocks noChangeShapeType="1"/>
                </p:cNvSpPr>
                <p:nvPr/>
              </p:nvSpPr>
              <p:spPr bwMode="auto">
                <a:xfrm>
                  <a:off x="2368" y="2936"/>
                  <a:ext cx="0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7" name="Line 46"/>
                <p:cNvSpPr>
                  <a:spLocks noChangeShapeType="1"/>
                </p:cNvSpPr>
                <p:nvPr/>
              </p:nvSpPr>
              <p:spPr bwMode="auto">
                <a:xfrm>
                  <a:off x="2432" y="3024"/>
                  <a:ext cx="18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4" name="Group 47"/>
              <p:cNvGrpSpPr>
                <a:grpSpLocks/>
              </p:cNvGrpSpPr>
              <p:nvPr/>
            </p:nvGrpSpPr>
            <p:grpSpPr bwMode="auto">
              <a:xfrm>
                <a:off x="2423" y="1344"/>
                <a:ext cx="204" cy="399"/>
                <a:chOff x="432" y="2688"/>
                <a:chExt cx="204" cy="399"/>
              </a:xfrm>
            </p:grpSpPr>
            <p:sp>
              <p:nvSpPr>
                <p:cNvPr id="463" name="Rectangle 48"/>
                <p:cNvSpPr>
                  <a:spLocks noChangeArrowheads="1"/>
                </p:cNvSpPr>
                <p:nvPr/>
              </p:nvSpPr>
              <p:spPr bwMode="auto">
                <a:xfrm>
                  <a:off x="432" y="2688"/>
                  <a:ext cx="204" cy="20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r>
                    <a:rPr lang="en-US" altLang="zh-CN">
                      <a:ea typeface="黑体" pitchFamily="2" charset="-122"/>
                    </a:rPr>
                    <a:t>p</a:t>
                  </a:r>
                </a:p>
              </p:txBody>
            </p:sp>
            <p:sp>
              <p:nvSpPr>
                <p:cNvPr id="464" name="Line 49"/>
                <p:cNvSpPr>
                  <a:spLocks noChangeShapeType="1"/>
                </p:cNvSpPr>
                <p:nvPr/>
              </p:nvSpPr>
              <p:spPr bwMode="auto">
                <a:xfrm>
                  <a:off x="520" y="2928"/>
                  <a:ext cx="0" cy="15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5" name="Group 50"/>
              <p:cNvGrpSpPr>
                <a:grpSpLocks/>
              </p:cNvGrpSpPr>
              <p:nvPr/>
            </p:nvGrpSpPr>
            <p:grpSpPr bwMode="auto">
              <a:xfrm>
                <a:off x="2391" y="1744"/>
                <a:ext cx="453" cy="212"/>
                <a:chOff x="2160" y="2928"/>
                <a:chExt cx="453" cy="212"/>
              </a:xfrm>
            </p:grpSpPr>
            <p:sp>
              <p:nvSpPr>
                <p:cNvPr id="460" name="Rectangle 51"/>
                <p:cNvSpPr>
                  <a:spLocks noChangeArrowheads="1"/>
                </p:cNvSpPr>
                <p:nvPr/>
              </p:nvSpPr>
              <p:spPr bwMode="auto">
                <a:xfrm>
                  <a:off x="2160" y="2928"/>
                  <a:ext cx="317" cy="2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r>
                    <a:rPr lang="en-US" altLang="zh-CN">
                      <a:ea typeface="黑体" pitchFamily="2" charset="-122"/>
                    </a:rPr>
                    <a:t>a</a:t>
                  </a:r>
                </a:p>
              </p:txBody>
            </p:sp>
            <p:sp>
              <p:nvSpPr>
                <p:cNvPr id="461" name="Line 52"/>
                <p:cNvSpPr>
                  <a:spLocks noChangeShapeType="1"/>
                </p:cNvSpPr>
                <p:nvPr/>
              </p:nvSpPr>
              <p:spPr bwMode="auto">
                <a:xfrm>
                  <a:off x="2368" y="2936"/>
                  <a:ext cx="0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2" name="Line 53"/>
                <p:cNvSpPr>
                  <a:spLocks noChangeShapeType="1"/>
                </p:cNvSpPr>
                <p:nvPr/>
              </p:nvSpPr>
              <p:spPr bwMode="auto">
                <a:xfrm>
                  <a:off x="2432" y="3024"/>
                  <a:ext cx="18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6" name="Group 54"/>
              <p:cNvGrpSpPr>
                <a:grpSpLocks/>
              </p:cNvGrpSpPr>
              <p:nvPr/>
            </p:nvGrpSpPr>
            <p:grpSpPr bwMode="auto">
              <a:xfrm>
                <a:off x="1914" y="1744"/>
                <a:ext cx="477" cy="204"/>
                <a:chOff x="928" y="1584"/>
                <a:chExt cx="477" cy="204"/>
              </a:xfrm>
            </p:grpSpPr>
            <p:sp>
              <p:nvSpPr>
                <p:cNvPr id="458" name="Line 55"/>
                <p:cNvSpPr>
                  <a:spLocks noChangeShapeType="1"/>
                </p:cNvSpPr>
                <p:nvPr/>
              </p:nvSpPr>
              <p:spPr bwMode="auto">
                <a:xfrm>
                  <a:off x="1224" y="1672"/>
                  <a:ext cx="18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9" name="Rectangle 56"/>
                <p:cNvSpPr>
                  <a:spLocks noChangeArrowheads="1"/>
                </p:cNvSpPr>
                <p:nvPr/>
              </p:nvSpPr>
              <p:spPr bwMode="auto">
                <a:xfrm>
                  <a:off x="928" y="1584"/>
                  <a:ext cx="249" cy="20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r>
                    <a:rPr lang="en-US" altLang="zh-CN">
                      <a:ea typeface="黑体" pitchFamily="2" charset="-122"/>
                    </a:rPr>
                    <a:t>…</a:t>
                  </a:r>
                </a:p>
              </p:txBody>
            </p:sp>
          </p:grpSp>
          <p:sp>
            <p:nvSpPr>
              <p:cNvPr id="457" name="Rectangle 57"/>
              <p:cNvSpPr>
                <a:spLocks noChangeArrowheads="1"/>
              </p:cNvSpPr>
              <p:nvPr/>
            </p:nvSpPr>
            <p:spPr bwMode="auto">
              <a:xfrm>
                <a:off x="3303" y="1748"/>
                <a:ext cx="249" cy="20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 altLang="zh-CN">
                    <a:ea typeface="黑体" pitchFamily="2" charset="-122"/>
                  </a:rPr>
                  <a:t>…</a:t>
                </a:r>
              </a:p>
            </p:txBody>
          </p:sp>
        </p:grpSp>
        <p:sp>
          <p:nvSpPr>
            <p:cNvPr id="431" name="Rectangle 58"/>
            <p:cNvSpPr>
              <a:spLocks noChangeArrowheads="1"/>
            </p:cNvSpPr>
            <p:nvPr/>
          </p:nvSpPr>
          <p:spPr bwMode="auto">
            <a:xfrm>
              <a:off x="2448" y="2000"/>
              <a:ext cx="672" cy="24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zh-CN" altLang="en-US" dirty="0">
                  <a:ea typeface="黑体" pitchFamily="2" charset="-122"/>
                </a:rPr>
                <a:t>操作前</a:t>
              </a:r>
            </a:p>
          </p:txBody>
        </p:sp>
        <p:sp>
          <p:nvSpPr>
            <p:cNvPr id="432" name="Rectangle 59"/>
            <p:cNvSpPr>
              <a:spLocks noChangeArrowheads="1"/>
            </p:cNvSpPr>
            <p:nvPr/>
          </p:nvSpPr>
          <p:spPr bwMode="auto">
            <a:xfrm>
              <a:off x="4304" y="2016"/>
              <a:ext cx="672" cy="24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zh-CN" altLang="en-US">
                  <a:ea typeface="黑体" pitchFamily="2" charset="-122"/>
                </a:rPr>
                <a:t>操作后</a:t>
              </a:r>
            </a:p>
          </p:txBody>
        </p:sp>
        <p:grpSp>
          <p:nvGrpSpPr>
            <p:cNvPr id="433" name="Group 60"/>
            <p:cNvGrpSpPr>
              <a:grpSpLocks/>
            </p:cNvGrpSpPr>
            <p:nvPr/>
          </p:nvGrpSpPr>
          <p:grpSpPr bwMode="auto">
            <a:xfrm>
              <a:off x="3786" y="1344"/>
              <a:ext cx="1638" cy="616"/>
              <a:chOff x="2010" y="2504"/>
              <a:chExt cx="1638" cy="616"/>
            </a:xfrm>
          </p:grpSpPr>
          <p:grpSp>
            <p:nvGrpSpPr>
              <p:cNvPr id="434" name="Group 61"/>
              <p:cNvGrpSpPr>
                <a:grpSpLocks/>
              </p:cNvGrpSpPr>
              <p:nvPr/>
            </p:nvGrpSpPr>
            <p:grpSpPr bwMode="auto">
              <a:xfrm>
                <a:off x="2964" y="2504"/>
                <a:ext cx="204" cy="399"/>
                <a:chOff x="432" y="2688"/>
                <a:chExt cx="204" cy="399"/>
              </a:xfrm>
            </p:grpSpPr>
            <p:sp>
              <p:nvSpPr>
                <p:cNvPr id="451" name="Rectangle 62"/>
                <p:cNvSpPr>
                  <a:spLocks noChangeArrowheads="1"/>
                </p:cNvSpPr>
                <p:nvPr/>
              </p:nvSpPr>
              <p:spPr bwMode="auto">
                <a:xfrm>
                  <a:off x="432" y="2688"/>
                  <a:ext cx="204" cy="20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r>
                    <a:rPr lang="en-US" altLang="zh-CN">
                      <a:ea typeface="黑体" pitchFamily="2" charset="-122"/>
                    </a:rPr>
                    <a:t>q</a:t>
                  </a:r>
                </a:p>
              </p:txBody>
            </p:sp>
            <p:sp>
              <p:nvSpPr>
                <p:cNvPr id="452" name="Line 63"/>
                <p:cNvSpPr>
                  <a:spLocks noChangeShapeType="1"/>
                </p:cNvSpPr>
                <p:nvPr/>
              </p:nvSpPr>
              <p:spPr bwMode="auto">
                <a:xfrm>
                  <a:off x="520" y="2928"/>
                  <a:ext cx="0" cy="15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5" name="Group 64"/>
              <p:cNvGrpSpPr>
                <a:grpSpLocks/>
              </p:cNvGrpSpPr>
              <p:nvPr/>
            </p:nvGrpSpPr>
            <p:grpSpPr bwMode="auto">
              <a:xfrm>
                <a:off x="2010" y="2508"/>
                <a:ext cx="1638" cy="612"/>
                <a:chOff x="1914" y="1344"/>
                <a:chExt cx="1638" cy="612"/>
              </a:xfrm>
            </p:grpSpPr>
            <p:grpSp>
              <p:nvGrpSpPr>
                <p:cNvPr id="436" name="Group 65"/>
                <p:cNvGrpSpPr>
                  <a:grpSpLocks/>
                </p:cNvGrpSpPr>
                <p:nvPr/>
              </p:nvGrpSpPr>
              <p:grpSpPr bwMode="auto">
                <a:xfrm>
                  <a:off x="2851" y="1744"/>
                  <a:ext cx="453" cy="212"/>
                  <a:chOff x="2160" y="2928"/>
                  <a:chExt cx="453" cy="212"/>
                </a:xfrm>
              </p:grpSpPr>
              <p:sp>
                <p:nvSpPr>
                  <p:cNvPr id="448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928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r>
                      <a:rPr lang="en-US" altLang="zh-CN">
                        <a:ea typeface="黑体" pitchFamily="2" charset="-122"/>
                      </a:rPr>
                      <a:t>b</a:t>
                    </a:r>
                  </a:p>
                </p:txBody>
              </p:sp>
              <p:sp>
                <p:nvSpPr>
                  <p:cNvPr id="449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2368" y="2936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3024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37" name="Group 69"/>
                <p:cNvGrpSpPr>
                  <a:grpSpLocks/>
                </p:cNvGrpSpPr>
                <p:nvPr/>
              </p:nvGrpSpPr>
              <p:grpSpPr bwMode="auto">
                <a:xfrm>
                  <a:off x="2423" y="1344"/>
                  <a:ext cx="204" cy="399"/>
                  <a:chOff x="432" y="2688"/>
                  <a:chExt cx="204" cy="399"/>
                </a:xfrm>
              </p:grpSpPr>
              <p:sp>
                <p:nvSpPr>
                  <p:cNvPr id="446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2688"/>
                    <a:ext cx="204" cy="204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r>
                      <a:rPr lang="en-US" altLang="zh-CN">
                        <a:ea typeface="黑体" pitchFamily="2" charset="-122"/>
                      </a:rPr>
                      <a:t>p</a:t>
                    </a:r>
                  </a:p>
                </p:txBody>
              </p:sp>
              <p:sp>
                <p:nvSpPr>
                  <p:cNvPr id="447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520" y="2928"/>
                    <a:ext cx="0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38" name="Group 72"/>
                <p:cNvGrpSpPr>
                  <a:grpSpLocks/>
                </p:cNvGrpSpPr>
                <p:nvPr/>
              </p:nvGrpSpPr>
              <p:grpSpPr bwMode="auto">
                <a:xfrm>
                  <a:off x="2391" y="1744"/>
                  <a:ext cx="453" cy="212"/>
                  <a:chOff x="2160" y="2928"/>
                  <a:chExt cx="453" cy="212"/>
                </a:xfrm>
              </p:grpSpPr>
              <p:sp>
                <p:nvSpPr>
                  <p:cNvPr id="443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928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r>
                      <a:rPr lang="en-US" altLang="zh-CN">
                        <a:ea typeface="黑体" pitchFamily="2" charset="-122"/>
                      </a:rPr>
                      <a:t>a</a:t>
                    </a:r>
                  </a:p>
                </p:txBody>
              </p:sp>
              <p:sp>
                <p:nvSpPr>
                  <p:cNvPr id="444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2368" y="2936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5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3024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39" name="Group 76"/>
                <p:cNvGrpSpPr>
                  <a:grpSpLocks/>
                </p:cNvGrpSpPr>
                <p:nvPr/>
              </p:nvGrpSpPr>
              <p:grpSpPr bwMode="auto">
                <a:xfrm>
                  <a:off x="1914" y="1744"/>
                  <a:ext cx="477" cy="204"/>
                  <a:chOff x="928" y="1584"/>
                  <a:chExt cx="477" cy="204"/>
                </a:xfrm>
              </p:grpSpPr>
              <p:sp>
                <p:nvSpPr>
                  <p:cNvPr id="441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1224" y="1672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2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928" y="1584"/>
                    <a:ext cx="249" cy="204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r>
                      <a:rPr lang="en-US" altLang="zh-CN">
                        <a:ea typeface="黑体" pitchFamily="2" charset="-122"/>
                      </a:rPr>
                      <a:t>…</a:t>
                    </a:r>
                  </a:p>
                </p:txBody>
              </p:sp>
            </p:grpSp>
            <p:sp>
              <p:nvSpPr>
                <p:cNvPr id="440" name="Rectangle 79"/>
                <p:cNvSpPr>
                  <a:spLocks noChangeArrowheads="1"/>
                </p:cNvSpPr>
                <p:nvPr/>
              </p:nvSpPr>
              <p:spPr bwMode="auto">
                <a:xfrm>
                  <a:off x="3303" y="1748"/>
                  <a:ext cx="249" cy="20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r>
                    <a:rPr lang="en-US" altLang="zh-CN">
                      <a:ea typeface="黑体" pitchFamily="2" charset="-122"/>
                    </a:rPr>
                    <a:t>…</a:t>
                  </a:r>
                </a:p>
              </p:txBody>
            </p:sp>
          </p:grpSp>
        </p:grpSp>
      </p:grpSp>
      <p:sp>
        <p:nvSpPr>
          <p:cNvPr id="79" name="Rectangle 81"/>
          <p:cNvSpPr>
            <a:spLocks noChangeArrowheads="1"/>
          </p:cNvSpPr>
          <p:nvPr/>
        </p:nvSpPr>
        <p:spPr bwMode="auto">
          <a:xfrm>
            <a:off x="388387" y="5011775"/>
            <a:ext cx="2339975" cy="4652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zh-CN" altLang="en-US" sz="2800" dirty="0">
                <a:latin typeface="宋体" charset="-122"/>
                <a:ea typeface="Arial Unicode MS" pitchFamily="34" charset="-122"/>
                <a:cs typeface="Arial Unicode MS" pitchFamily="34" charset="-122"/>
              </a:rPr>
              <a:t>③</a:t>
            </a:r>
            <a:r>
              <a:rPr lang="zh-CN" altLang="en-US" sz="2800" dirty="0">
                <a:ea typeface="黑体" pitchFamily="2" charset="-122"/>
              </a:rPr>
              <a:t>  </a:t>
            </a:r>
            <a:r>
              <a:rPr lang="en-US" altLang="zh-CN" sz="2800" dirty="0">
                <a:ea typeface="黑体" pitchFamily="2" charset="-122"/>
              </a:rPr>
              <a:t>p=p-&gt;next </a:t>
            </a:r>
            <a:r>
              <a:rPr lang="en-US" altLang="zh-CN" sz="3200" dirty="0">
                <a:ea typeface="黑体" pitchFamily="2" charset="-122"/>
              </a:rPr>
              <a:t>;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2965206" y="4520784"/>
            <a:ext cx="5648326" cy="1438275"/>
            <a:chOff x="3274443" y="3081398"/>
            <a:chExt cx="5648326" cy="1438275"/>
          </a:xfrm>
        </p:grpSpPr>
        <p:sp>
          <p:nvSpPr>
            <p:cNvPr id="81" name="Rectangle 84"/>
            <p:cNvSpPr>
              <a:spLocks noChangeArrowheads="1"/>
            </p:cNvSpPr>
            <p:nvPr/>
          </p:nvSpPr>
          <p:spPr bwMode="auto">
            <a:xfrm>
              <a:off x="4761931" y="3712220"/>
              <a:ext cx="503238" cy="3217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b</a:t>
              </a:r>
            </a:p>
          </p:txBody>
        </p:sp>
        <p:sp>
          <p:nvSpPr>
            <p:cNvPr id="82" name="Line 85"/>
            <p:cNvSpPr>
              <a:spLocks noChangeShapeType="1"/>
            </p:cNvSpPr>
            <p:nvPr/>
          </p:nvSpPr>
          <p:spPr bwMode="auto">
            <a:xfrm>
              <a:off x="5092131" y="3724836"/>
              <a:ext cx="0" cy="321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86"/>
            <p:cNvSpPr>
              <a:spLocks noChangeShapeType="1"/>
            </p:cNvSpPr>
            <p:nvPr/>
          </p:nvSpPr>
          <p:spPr bwMode="auto">
            <a:xfrm>
              <a:off x="5193731" y="3863617"/>
              <a:ext cx="2873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Rectangle 88"/>
            <p:cNvSpPr>
              <a:spLocks noChangeArrowheads="1"/>
            </p:cNvSpPr>
            <p:nvPr/>
          </p:nvSpPr>
          <p:spPr bwMode="auto">
            <a:xfrm>
              <a:off x="4082481" y="3081398"/>
              <a:ext cx="323850" cy="32171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p</a:t>
              </a:r>
            </a:p>
          </p:txBody>
        </p:sp>
        <p:sp>
          <p:nvSpPr>
            <p:cNvPr id="85" name="Line 89"/>
            <p:cNvSpPr>
              <a:spLocks noChangeShapeType="1"/>
            </p:cNvSpPr>
            <p:nvPr/>
          </p:nvSpPr>
          <p:spPr bwMode="auto">
            <a:xfrm>
              <a:off x="4222181" y="3459891"/>
              <a:ext cx="0" cy="250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Rectangle 91"/>
            <p:cNvSpPr>
              <a:spLocks noChangeArrowheads="1"/>
            </p:cNvSpPr>
            <p:nvPr/>
          </p:nvSpPr>
          <p:spPr bwMode="auto">
            <a:xfrm>
              <a:off x="4031681" y="3712220"/>
              <a:ext cx="503238" cy="3217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a</a:t>
              </a:r>
            </a:p>
          </p:txBody>
        </p:sp>
        <p:sp>
          <p:nvSpPr>
            <p:cNvPr id="87" name="Line 92"/>
            <p:cNvSpPr>
              <a:spLocks noChangeShapeType="1"/>
            </p:cNvSpPr>
            <p:nvPr/>
          </p:nvSpPr>
          <p:spPr bwMode="auto">
            <a:xfrm>
              <a:off x="4361881" y="3724836"/>
              <a:ext cx="0" cy="321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93"/>
            <p:cNvSpPr>
              <a:spLocks noChangeShapeType="1"/>
            </p:cNvSpPr>
            <p:nvPr/>
          </p:nvSpPr>
          <p:spPr bwMode="auto">
            <a:xfrm>
              <a:off x="4463481" y="3863617"/>
              <a:ext cx="2873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95"/>
            <p:cNvSpPr>
              <a:spLocks noChangeShapeType="1"/>
            </p:cNvSpPr>
            <p:nvPr/>
          </p:nvSpPr>
          <p:spPr bwMode="auto">
            <a:xfrm>
              <a:off x="3744343" y="3851001"/>
              <a:ext cx="2873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Rectangle 96"/>
            <p:cNvSpPr>
              <a:spLocks noChangeArrowheads="1"/>
            </p:cNvSpPr>
            <p:nvPr/>
          </p:nvSpPr>
          <p:spPr bwMode="auto">
            <a:xfrm>
              <a:off x="3274443" y="3712220"/>
              <a:ext cx="395288" cy="32171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…</a:t>
              </a:r>
            </a:p>
          </p:txBody>
        </p:sp>
        <p:sp>
          <p:nvSpPr>
            <p:cNvPr id="91" name="Rectangle 97"/>
            <p:cNvSpPr>
              <a:spLocks noChangeArrowheads="1"/>
            </p:cNvSpPr>
            <p:nvPr/>
          </p:nvSpPr>
          <p:spPr bwMode="auto">
            <a:xfrm>
              <a:off x="5479481" y="3718528"/>
              <a:ext cx="395288" cy="32171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…</a:t>
              </a:r>
            </a:p>
          </p:txBody>
        </p:sp>
        <p:sp>
          <p:nvSpPr>
            <p:cNvPr id="92" name="Rectangle 98"/>
            <p:cNvSpPr>
              <a:spLocks noChangeArrowheads="1"/>
            </p:cNvSpPr>
            <p:nvPr/>
          </p:nvSpPr>
          <p:spPr bwMode="auto">
            <a:xfrm>
              <a:off x="4122168" y="4115947"/>
              <a:ext cx="1066800" cy="3784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zh-CN" altLang="en-US">
                  <a:ea typeface="黑体" pitchFamily="2" charset="-122"/>
                </a:rPr>
                <a:t>操作前</a:t>
              </a:r>
            </a:p>
          </p:txBody>
        </p:sp>
        <p:sp>
          <p:nvSpPr>
            <p:cNvPr id="93" name="Rectangle 99"/>
            <p:cNvSpPr>
              <a:spLocks noChangeArrowheads="1"/>
            </p:cNvSpPr>
            <p:nvPr/>
          </p:nvSpPr>
          <p:spPr bwMode="auto">
            <a:xfrm>
              <a:off x="7068568" y="4141180"/>
              <a:ext cx="1066800" cy="3784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zh-CN" altLang="en-US">
                  <a:ea typeface="黑体" pitchFamily="2" charset="-122"/>
                </a:rPr>
                <a:t>操作后</a:t>
              </a:r>
            </a:p>
          </p:txBody>
        </p:sp>
        <p:sp>
          <p:nvSpPr>
            <p:cNvPr id="94" name="Rectangle 102"/>
            <p:cNvSpPr>
              <a:spLocks noChangeArrowheads="1"/>
            </p:cNvSpPr>
            <p:nvPr/>
          </p:nvSpPr>
          <p:spPr bwMode="auto">
            <a:xfrm>
              <a:off x="7760718" y="3081398"/>
              <a:ext cx="323850" cy="3217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p</a:t>
              </a:r>
            </a:p>
          </p:txBody>
        </p:sp>
        <p:sp>
          <p:nvSpPr>
            <p:cNvPr id="95" name="Line 103"/>
            <p:cNvSpPr>
              <a:spLocks noChangeShapeType="1"/>
            </p:cNvSpPr>
            <p:nvPr/>
          </p:nvSpPr>
          <p:spPr bwMode="auto">
            <a:xfrm>
              <a:off x="7900418" y="3459892"/>
              <a:ext cx="0" cy="250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Rectangle 105"/>
            <p:cNvSpPr>
              <a:spLocks noChangeArrowheads="1"/>
            </p:cNvSpPr>
            <p:nvPr/>
          </p:nvSpPr>
          <p:spPr bwMode="auto">
            <a:xfrm>
              <a:off x="7809931" y="3724837"/>
              <a:ext cx="503238" cy="3217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dirty="0">
                  <a:ea typeface="黑体" pitchFamily="2" charset="-122"/>
                </a:rPr>
                <a:t>b</a:t>
              </a:r>
            </a:p>
          </p:txBody>
        </p:sp>
        <p:sp>
          <p:nvSpPr>
            <p:cNvPr id="97" name="Line 106"/>
            <p:cNvSpPr>
              <a:spLocks noChangeShapeType="1"/>
            </p:cNvSpPr>
            <p:nvPr/>
          </p:nvSpPr>
          <p:spPr bwMode="auto">
            <a:xfrm>
              <a:off x="8140131" y="3737453"/>
              <a:ext cx="0" cy="321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107"/>
            <p:cNvSpPr>
              <a:spLocks noChangeShapeType="1"/>
            </p:cNvSpPr>
            <p:nvPr/>
          </p:nvSpPr>
          <p:spPr bwMode="auto">
            <a:xfrm>
              <a:off x="8241731" y="3876234"/>
              <a:ext cx="2873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Rectangle 109"/>
            <p:cNvSpPr>
              <a:spLocks noChangeArrowheads="1"/>
            </p:cNvSpPr>
            <p:nvPr/>
          </p:nvSpPr>
          <p:spPr bwMode="auto">
            <a:xfrm>
              <a:off x="7079681" y="3724837"/>
              <a:ext cx="503238" cy="3217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a</a:t>
              </a:r>
            </a:p>
          </p:txBody>
        </p:sp>
        <p:sp>
          <p:nvSpPr>
            <p:cNvPr id="100" name="Line 110"/>
            <p:cNvSpPr>
              <a:spLocks noChangeShapeType="1"/>
            </p:cNvSpPr>
            <p:nvPr/>
          </p:nvSpPr>
          <p:spPr bwMode="auto">
            <a:xfrm>
              <a:off x="7409881" y="3737453"/>
              <a:ext cx="0" cy="321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111"/>
            <p:cNvSpPr>
              <a:spLocks noChangeShapeType="1"/>
            </p:cNvSpPr>
            <p:nvPr/>
          </p:nvSpPr>
          <p:spPr bwMode="auto">
            <a:xfrm>
              <a:off x="7511481" y="3876234"/>
              <a:ext cx="2873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113"/>
            <p:cNvSpPr>
              <a:spLocks noChangeShapeType="1"/>
            </p:cNvSpPr>
            <p:nvPr/>
          </p:nvSpPr>
          <p:spPr bwMode="auto">
            <a:xfrm>
              <a:off x="6792343" y="3863618"/>
              <a:ext cx="2873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Rectangle 114"/>
            <p:cNvSpPr>
              <a:spLocks noChangeArrowheads="1"/>
            </p:cNvSpPr>
            <p:nvPr/>
          </p:nvSpPr>
          <p:spPr bwMode="auto">
            <a:xfrm>
              <a:off x="6322443" y="3724837"/>
              <a:ext cx="395288" cy="3217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…</a:t>
              </a:r>
            </a:p>
          </p:txBody>
        </p:sp>
        <p:sp>
          <p:nvSpPr>
            <p:cNvPr id="104" name="Rectangle 115"/>
            <p:cNvSpPr>
              <a:spLocks noChangeArrowheads="1"/>
            </p:cNvSpPr>
            <p:nvPr/>
          </p:nvSpPr>
          <p:spPr bwMode="auto">
            <a:xfrm>
              <a:off x="8527481" y="3731145"/>
              <a:ext cx="395288" cy="3217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…</a:t>
              </a:r>
            </a:p>
          </p:txBody>
        </p:sp>
      </p:grpSp>
      <p:sp>
        <p:nvSpPr>
          <p:cNvPr id="105" name="文本框 104"/>
          <p:cNvSpPr txBox="1"/>
          <p:nvPr/>
        </p:nvSpPr>
        <p:spPr>
          <a:xfrm>
            <a:off x="853654" y="581438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Head</a:t>
            </a:r>
            <a:r>
              <a:rPr lang="zh-CN" altLang="en-US" sz="2400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不能丢</a:t>
            </a:r>
            <a:endParaRPr lang="zh-CN" altLang="en-US" sz="2400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108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9" grpId="0"/>
      <p:bldP spid="10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ea typeface="仿宋_GB2312" pitchFamily="49" charset="-122"/>
              </a:rPr>
              <a:t>线性表的</a:t>
            </a:r>
            <a:r>
              <a:rPr lang="zh-CN" altLang="en-US" b="1" dirty="0" smtClean="0">
                <a:ea typeface="仿宋_GB2312" pitchFamily="49" charset="-122"/>
              </a:rPr>
              <a:t>特点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401222"/>
          </a:xfrm>
        </p:spPr>
        <p:txBody>
          <a:bodyPr>
            <a:normAutofit fontScale="85000" lnSpcReduction="20000"/>
          </a:bodyPr>
          <a:lstStyle/>
          <a:p>
            <a:pPr marL="990600" lvl="1" indent="-533400">
              <a:buSzPct val="80000"/>
              <a:buFont typeface="Wingdings" pitchFamily="2" charset="2"/>
              <a:buChar char="v"/>
              <a:defRPr/>
            </a:pPr>
            <a:r>
              <a:rPr lang="zh-CN" altLang="en-US" sz="3000" dirty="0">
                <a:ea typeface="仿宋_GB2312" pitchFamily="49" charset="-122"/>
              </a:rPr>
              <a:t>除第一个元素外，其他每一个元素</a:t>
            </a:r>
            <a:r>
              <a:rPr lang="zh-CN" altLang="en-US" sz="3000" dirty="0">
                <a:solidFill>
                  <a:srgbClr val="FFFF00"/>
                </a:solidFill>
                <a:ea typeface="仿宋_GB2312" pitchFamily="49" charset="-122"/>
              </a:rPr>
              <a:t>有一个且仅有一个直接前驱</a:t>
            </a:r>
            <a:r>
              <a:rPr lang="zh-CN" altLang="en-US" sz="3000" dirty="0">
                <a:ea typeface="仿宋_GB2312" pitchFamily="49" charset="-122"/>
              </a:rPr>
              <a:t>。</a:t>
            </a:r>
          </a:p>
          <a:p>
            <a:pPr marL="990600" lvl="1" indent="-533400">
              <a:buSzPct val="80000"/>
              <a:buFont typeface="Wingdings" pitchFamily="2" charset="2"/>
              <a:buChar char="v"/>
              <a:defRPr/>
            </a:pPr>
            <a:r>
              <a:rPr lang="zh-CN" altLang="en-US" sz="3000" dirty="0">
                <a:ea typeface="仿宋_GB2312" pitchFamily="49" charset="-122"/>
              </a:rPr>
              <a:t>除最后一个元素外，其他每一个元素</a:t>
            </a:r>
            <a:r>
              <a:rPr lang="zh-CN" altLang="en-US" sz="3000" dirty="0">
                <a:solidFill>
                  <a:srgbClr val="FFFF00"/>
                </a:solidFill>
                <a:ea typeface="仿宋_GB2312" pitchFamily="49" charset="-122"/>
              </a:rPr>
              <a:t>有一个且仅有一个直接后继</a:t>
            </a:r>
            <a:r>
              <a:rPr lang="zh-CN" altLang="en-US" sz="3000" dirty="0">
                <a:ea typeface="仿宋_GB2312" pitchFamily="49" charset="-122"/>
              </a:rPr>
              <a:t>。</a:t>
            </a:r>
          </a:p>
          <a:p>
            <a:pPr marL="990600" lvl="1" indent="-533400">
              <a:buSzPct val="80000"/>
              <a:buFont typeface="Wingdings" pitchFamily="2" charset="2"/>
              <a:buChar char="v"/>
              <a:defRPr/>
            </a:pPr>
            <a:endParaRPr lang="zh-CN" altLang="en-US" sz="3000" dirty="0"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marL="990600" lvl="1" indent="-533400">
              <a:buSzPct val="80000"/>
              <a:buFont typeface="Wingdings" pitchFamily="2" charset="2"/>
              <a:buChar char="v"/>
              <a:defRPr/>
            </a:pPr>
            <a:endParaRPr lang="zh-CN" altLang="en-US" sz="3000" dirty="0"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marL="990600" lvl="1" indent="-533400">
              <a:lnSpc>
                <a:spcPct val="105000"/>
              </a:lnSpc>
              <a:buSzPct val="80000"/>
              <a:buFont typeface="Wingdings" pitchFamily="2" charset="2"/>
              <a:buChar char="v"/>
              <a:defRPr/>
            </a:pPr>
            <a:r>
              <a:rPr lang="zh-CN" altLang="en-US" sz="3000" dirty="0">
                <a:latin typeface="仿宋_GB2312" pitchFamily="49" charset="-122"/>
                <a:ea typeface="仿宋_GB2312" pitchFamily="49" charset="-122"/>
              </a:rPr>
              <a:t>直接前驱和直接后继描述了结点之间的逻辑关系（即邻接关系）。</a:t>
            </a:r>
            <a:r>
              <a:rPr lang="zh-CN" altLang="en-US" sz="30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endParaRPr lang="en-US" altLang="zh-CN" sz="3000" dirty="0"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marL="609600" indent="-609600">
              <a:lnSpc>
                <a:spcPct val="105000"/>
              </a:lnSpc>
              <a:buSzPct val="80000"/>
              <a:buFont typeface="Wingdings" pitchFamily="2" charset="2"/>
              <a:buChar char="§"/>
              <a:defRPr/>
            </a:pPr>
            <a:r>
              <a:rPr lang="zh-CN" altLang="en-US" sz="3000" dirty="0">
                <a:ea typeface="仿宋_GB2312" pitchFamily="49" charset="-122"/>
              </a:rPr>
              <a:t>线性表的存储表示有两种：</a:t>
            </a:r>
            <a:r>
              <a:rPr lang="zh-CN" altLang="en-US" sz="3000" dirty="0">
                <a:solidFill>
                  <a:srgbClr val="FFFF00"/>
                </a:solidFill>
                <a:ea typeface="仿宋_GB2312" pitchFamily="49" charset="-122"/>
              </a:rPr>
              <a:t>顺序存储方式和链表存储</a:t>
            </a:r>
            <a:r>
              <a:rPr lang="zh-CN" altLang="en-US" sz="3000" dirty="0" smtClean="0">
                <a:solidFill>
                  <a:srgbClr val="FFFF00"/>
                </a:solidFill>
                <a:ea typeface="仿宋_GB2312" pitchFamily="49" charset="-122"/>
              </a:rPr>
              <a:t>方式</a:t>
            </a:r>
            <a:endParaRPr lang="zh-CN" altLang="en-US" sz="3000" dirty="0">
              <a:solidFill>
                <a:srgbClr val="FFFF00"/>
              </a:solidFill>
              <a:ea typeface="仿宋_GB2312" pitchFamily="49" charset="-122"/>
            </a:endParaRP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215207" y="3289549"/>
            <a:ext cx="6705600" cy="717550"/>
            <a:chOff x="720" y="2812"/>
            <a:chExt cx="4224" cy="452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720" y="2880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CCFF99"/>
                </a:gs>
                <a:gs pos="100000">
                  <a:srgbClr val="CCFF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104" y="3003"/>
              <a:ext cx="384" cy="96"/>
            </a:xfrm>
            <a:prstGeom prst="leftRightArrow">
              <a:avLst>
                <a:gd name="adj1" fmla="val 50000"/>
                <a:gd name="adj2" fmla="val 80000"/>
              </a:avLst>
            </a:prstGeom>
            <a:solidFill>
              <a:srgbClr val="0080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 b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488" y="2880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CCFF99"/>
                </a:gs>
                <a:gs pos="100000">
                  <a:srgbClr val="CCFF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1872" y="3003"/>
              <a:ext cx="384" cy="96"/>
            </a:xfrm>
            <a:prstGeom prst="leftRightArrow">
              <a:avLst>
                <a:gd name="adj1" fmla="val 50000"/>
                <a:gd name="adj2" fmla="val 80000"/>
              </a:avLst>
            </a:prstGeom>
            <a:solidFill>
              <a:srgbClr val="0080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 b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256" y="2880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CCFF99"/>
                </a:gs>
                <a:gs pos="100000">
                  <a:srgbClr val="CCFF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2640" y="3003"/>
              <a:ext cx="384" cy="96"/>
            </a:xfrm>
            <a:prstGeom prst="leftRightArrow">
              <a:avLst>
                <a:gd name="adj1" fmla="val 50000"/>
                <a:gd name="adj2" fmla="val 80000"/>
              </a:avLst>
            </a:prstGeom>
            <a:solidFill>
              <a:srgbClr val="0080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 b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3024" y="2880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CCFF99"/>
                </a:gs>
                <a:gs pos="100000">
                  <a:srgbClr val="CCFF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>
              <a:off x="3408" y="3003"/>
              <a:ext cx="384" cy="96"/>
            </a:xfrm>
            <a:prstGeom prst="leftRightArrow">
              <a:avLst>
                <a:gd name="adj1" fmla="val 50000"/>
                <a:gd name="adj2" fmla="val 80000"/>
              </a:avLst>
            </a:prstGeom>
            <a:solidFill>
              <a:srgbClr val="0080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 b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3792" y="2880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CCFF99"/>
                </a:gs>
                <a:gs pos="100000">
                  <a:srgbClr val="CCFF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>
              <a:off x="4176" y="3003"/>
              <a:ext cx="384" cy="96"/>
            </a:xfrm>
            <a:prstGeom prst="leftRightArrow">
              <a:avLst>
                <a:gd name="adj1" fmla="val 50000"/>
                <a:gd name="adj2" fmla="val 80000"/>
              </a:avLst>
            </a:prstGeom>
            <a:solidFill>
              <a:srgbClr val="0080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 b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4560" y="2880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CCFF99"/>
                </a:gs>
                <a:gs pos="100000">
                  <a:srgbClr val="CCFF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748" y="2812"/>
              <a:ext cx="35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600" i="1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600" baseline="-2500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kumimoji="1" lang="en-US" altLang="zh-CN" sz="2400" b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1488" y="2812"/>
              <a:ext cx="35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600" i="1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600" baseline="-25000">
                  <a:solidFill>
                    <a:schemeClr val="bg1"/>
                  </a:solidFill>
                  <a:latin typeface="Times New Roman" pitchFamily="18" charset="0"/>
                </a:rPr>
                <a:t>2</a:t>
              </a:r>
              <a:endParaRPr kumimoji="1" lang="en-US" altLang="zh-CN" sz="2400" b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2284" y="2812"/>
              <a:ext cx="35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600" i="1" dirty="0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600" baseline="-25000" dirty="0">
                  <a:solidFill>
                    <a:schemeClr val="bg1"/>
                  </a:solidFill>
                  <a:latin typeface="Times New Roman" pitchFamily="18" charset="0"/>
                </a:rPr>
                <a:t>3</a:t>
              </a:r>
              <a:endParaRPr kumimoji="1" lang="en-US" altLang="zh-CN" sz="2400" b="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3024" y="2812"/>
              <a:ext cx="35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600" i="1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600" baseline="-25000">
                  <a:solidFill>
                    <a:schemeClr val="bg1"/>
                  </a:solidFill>
                  <a:latin typeface="Times New Roman" pitchFamily="18" charset="0"/>
                </a:rPr>
                <a:t>4</a:t>
              </a:r>
              <a:endParaRPr kumimoji="1" lang="en-US" altLang="zh-CN" sz="2400" b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792" y="2812"/>
              <a:ext cx="35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600" i="1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600" baseline="-25000">
                  <a:solidFill>
                    <a:schemeClr val="bg1"/>
                  </a:solidFill>
                  <a:latin typeface="Times New Roman" pitchFamily="18" charset="0"/>
                </a:rPr>
                <a:t>5</a:t>
              </a:r>
              <a:endParaRPr kumimoji="1" lang="en-US" altLang="zh-CN" sz="2400" b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4560" y="2812"/>
              <a:ext cx="35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600" i="1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600" baseline="-25000">
                  <a:solidFill>
                    <a:schemeClr val="bg1"/>
                  </a:solidFill>
                  <a:latin typeface="Times New Roman" pitchFamily="18" charset="0"/>
                </a:rPr>
                <a:t>6</a:t>
              </a:r>
              <a:endParaRPr kumimoji="1" lang="en-US" altLang="zh-CN" sz="2400" b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74621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标题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单链表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的指针操作</a:t>
            </a:r>
            <a:endParaRPr lang="zh-CN" altLang="en-US" dirty="0"/>
          </a:p>
        </p:txBody>
      </p:sp>
      <p:sp>
        <p:nvSpPr>
          <p:cNvPr id="205" name="Rectangle 117"/>
          <p:cNvSpPr>
            <a:spLocks noChangeArrowheads="1"/>
          </p:cNvSpPr>
          <p:nvPr/>
        </p:nvSpPr>
        <p:spPr bwMode="auto">
          <a:xfrm>
            <a:off x="3291390" y="1417679"/>
            <a:ext cx="2339975" cy="466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zh-CN" altLang="en-US" sz="2800" dirty="0">
                <a:latin typeface="宋体" charset="-122"/>
                <a:ea typeface="Arial Unicode MS" pitchFamily="34" charset="-122"/>
                <a:cs typeface="Arial Unicode MS" pitchFamily="34" charset="-122"/>
              </a:rPr>
              <a:t>④</a:t>
            </a:r>
            <a:r>
              <a:rPr lang="zh-CN" altLang="en-US" sz="2800" dirty="0">
                <a:ea typeface="黑体" pitchFamily="2" charset="-122"/>
              </a:rPr>
              <a:t>  </a:t>
            </a:r>
            <a:r>
              <a:rPr lang="en-US" altLang="zh-CN" sz="2800" dirty="0">
                <a:ea typeface="黑体" pitchFamily="2" charset="-122"/>
              </a:rPr>
              <a:t>q-&gt;next=p </a:t>
            </a:r>
            <a:r>
              <a:rPr lang="en-US" altLang="zh-CN" sz="3200" dirty="0">
                <a:ea typeface="黑体" pitchFamily="2" charset="-122"/>
              </a:rPr>
              <a:t>;</a:t>
            </a:r>
          </a:p>
        </p:txBody>
      </p:sp>
      <p:grpSp>
        <p:nvGrpSpPr>
          <p:cNvPr id="242" name="组合 241"/>
          <p:cNvGrpSpPr/>
          <p:nvPr/>
        </p:nvGrpSpPr>
        <p:grpSpPr>
          <a:xfrm>
            <a:off x="2155583" y="1876112"/>
            <a:ext cx="5648326" cy="1897063"/>
            <a:chOff x="3274443" y="4530786"/>
            <a:chExt cx="5648326" cy="1897063"/>
          </a:xfrm>
        </p:grpSpPr>
        <p:sp>
          <p:nvSpPr>
            <p:cNvPr id="206" name="Rectangle 122"/>
            <p:cNvSpPr>
              <a:spLocks noChangeArrowheads="1"/>
            </p:cNvSpPr>
            <p:nvPr/>
          </p:nvSpPr>
          <p:spPr bwMode="auto">
            <a:xfrm>
              <a:off x="4260281" y="5621399"/>
              <a:ext cx="503238" cy="3238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c</a:t>
              </a:r>
            </a:p>
          </p:txBody>
        </p:sp>
        <p:sp>
          <p:nvSpPr>
            <p:cNvPr id="207" name="Line 123"/>
            <p:cNvSpPr>
              <a:spLocks noChangeShapeType="1"/>
            </p:cNvSpPr>
            <p:nvPr/>
          </p:nvSpPr>
          <p:spPr bwMode="auto">
            <a:xfrm>
              <a:off x="4590481" y="5634099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124"/>
            <p:cNvSpPr>
              <a:spLocks noChangeShapeType="1"/>
            </p:cNvSpPr>
            <p:nvPr/>
          </p:nvSpPr>
          <p:spPr bwMode="auto">
            <a:xfrm>
              <a:off x="4692081" y="5773799"/>
              <a:ext cx="2873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Rectangle 125"/>
            <p:cNvSpPr>
              <a:spLocks noChangeArrowheads="1"/>
            </p:cNvSpPr>
            <p:nvPr/>
          </p:nvSpPr>
          <p:spPr bwMode="auto">
            <a:xfrm>
              <a:off x="4946081" y="5646799"/>
              <a:ext cx="395288" cy="3238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…</a:t>
              </a:r>
            </a:p>
          </p:txBody>
        </p:sp>
        <p:sp>
          <p:nvSpPr>
            <p:cNvPr id="210" name="Line 127"/>
            <p:cNvSpPr>
              <a:spLocks noChangeShapeType="1"/>
            </p:cNvSpPr>
            <p:nvPr/>
          </p:nvSpPr>
          <p:spPr bwMode="auto">
            <a:xfrm>
              <a:off x="3968181" y="5786499"/>
              <a:ext cx="2873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Rectangle 128"/>
            <p:cNvSpPr>
              <a:spLocks noChangeArrowheads="1"/>
            </p:cNvSpPr>
            <p:nvPr/>
          </p:nvSpPr>
          <p:spPr bwMode="auto">
            <a:xfrm>
              <a:off x="3639568" y="5573774"/>
              <a:ext cx="323850" cy="3238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p</a:t>
              </a:r>
            </a:p>
          </p:txBody>
        </p:sp>
        <p:sp>
          <p:nvSpPr>
            <p:cNvPr id="212" name="Rectangle 131"/>
            <p:cNvSpPr>
              <a:spLocks noChangeArrowheads="1"/>
            </p:cNvSpPr>
            <p:nvPr/>
          </p:nvSpPr>
          <p:spPr bwMode="auto">
            <a:xfrm>
              <a:off x="4761931" y="5162674"/>
              <a:ext cx="503238" cy="3222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b</a:t>
              </a:r>
            </a:p>
          </p:txBody>
        </p:sp>
        <p:sp>
          <p:nvSpPr>
            <p:cNvPr id="213" name="Line 132"/>
            <p:cNvSpPr>
              <a:spLocks noChangeShapeType="1"/>
            </p:cNvSpPr>
            <p:nvPr/>
          </p:nvSpPr>
          <p:spPr bwMode="auto">
            <a:xfrm>
              <a:off x="5092131" y="5175312"/>
              <a:ext cx="0" cy="322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133"/>
            <p:cNvSpPr>
              <a:spLocks noChangeShapeType="1"/>
            </p:cNvSpPr>
            <p:nvPr/>
          </p:nvSpPr>
          <p:spPr bwMode="auto">
            <a:xfrm>
              <a:off x="5193731" y="5314327"/>
              <a:ext cx="2873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Rectangle 135"/>
            <p:cNvSpPr>
              <a:spLocks noChangeArrowheads="1"/>
            </p:cNvSpPr>
            <p:nvPr/>
          </p:nvSpPr>
          <p:spPr bwMode="auto">
            <a:xfrm>
              <a:off x="4082481" y="4530786"/>
              <a:ext cx="323850" cy="3222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q</a:t>
              </a:r>
            </a:p>
          </p:txBody>
        </p:sp>
        <p:sp>
          <p:nvSpPr>
            <p:cNvPr id="216" name="Line 136"/>
            <p:cNvSpPr>
              <a:spLocks noChangeShapeType="1"/>
            </p:cNvSpPr>
            <p:nvPr/>
          </p:nvSpPr>
          <p:spPr bwMode="auto">
            <a:xfrm>
              <a:off x="4222181" y="4909919"/>
              <a:ext cx="0" cy="251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Rectangle 138"/>
            <p:cNvSpPr>
              <a:spLocks noChangeArrowheads="1"/>
            </p:cNvSpPr>
            <p:nvPr/>
          </p:nvSpPr>
          <p:spPr bwMode="auto">
            <a:xfrm>
              <a:off x="4031681" y="5162674"/>
              <a:ext cx="503238" cy="3222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a</a:t>
              </a:r>
            </a:p>
          </p:txBody>
        </p:sp>
        <p:sp>
          <p:nvSpPr>
            <p:cNvPr id="218" name="Line 139"/>
            <p:cNvSpPr>
              <a:spLocks noChangeShapeType="1"/>
            </p:cNvSpPr>
            <p:nvPr/>
          </p:nvSpPr>
          <p:spPr bwMode="auto">
            <a:xfrm>
              <a:off x="4361881" y="5175312"/>
              <a:ext cx="0" cy="322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140"/>
            <p:cNvSpPr>
              <a:spLocks noChangeShapeType="1"/>
            </p:cNvSpPr>
            <p:nvPr/>
          </p:nvSpPr>
          <p:spPr bwMode="auto">
            <a:xfrm>
              <a:off x="4463481" y="5314327"/>
              <a:ext cx="2873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142"/>
            <p:cNvSpPr>
              <a:spLocks noChangeShapeType="1"/>
            </p:cNvSpPr>
            <p:nvPr/>
          </p:nvSpPr>
          <p:spPr bwMode="auto">
            <a:xfrm>
              <a:off x="3744343" y="5301689"/>
              <a:ext cx="2873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Rectangle 143"/>
            <p:cNvSpPr>
              <a:spLocks noChangeArrowheads="1"/>
            </p:cNvSpPr>
            <p:nvPr/>
          </p:nvSpPr>
          <p:spPr bwMode="auto">
            <a:xfrm>
              <a:off x="3274443" y="5162674"/>
              <a:ext cx="395288" cy="3222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dirty="0">
                  <a:ea typeface="黑体" pitchFamily="2" charset="-122"/>
                </a:rPr>
                <a:t>…</a:t>
              </a:r>
            </a:p>
          </p:txBody>
        </p:sp>
        <p:sp>
          <p:nvSpPr>
            <p:cNvPr id="222" name="Rectangle 144"/>
            <p:cNvSpPr>
              <a:spLocks noChangeArrowheads="1"/>
            </p:cNvSpPr>
            <p:nvPr/>
          </p:nvSpPr>
          <p:spPr bwMode="auto">
            <a:xfrm>
              <a:off x="5479481" y="5168992"/>
              <a:ext cx="395288" cy="3222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…</a:t>
              </a:r>
            </a:p>
          </p:txBody>
        </p:sp>
        <p:sp>
          <p:nvSpPr>
            <p:cNvPr id="223" name="Rectangle 145"/>
            <p:cNvSpPr>
              <a:spLocks noChangeArrowheads="1"/>
            </p:cNvSpPr>
            <p:nvPr/>
          </p:nvSpPr>
          <p:spPr bwMode="auto">
            <a:xfrm>
              <a:off x="4122168" y="6046849"/>
              <a:ext cx="1066800" cy="3794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zh-CN" altLang="en-US">
                  <a:ea typeface="黑体" pitchFamily="2" charset="-122"/>
                </a:rPr>
                <a:t>操作前</a:t>
              </a:r>
            </a:p>
          </p:txBody>
        </p:sp>
        <p:sp>
          <p:nvSpPr>
            <p:cNvPr id="224" name="Rectangle 146"/>
            <p:cNvSpPr>
              <a:spLocks noChangeArrowheads="1"/>
            </p:cNvSpPr>
            <p:nvPr/>
          </p:nvSpPr>
          <p:spPr bwMode="auto">
            <a:xfrm>
              <a:off x="7068568" y="6048436"/>
              <a:ext cx="1066800" cy="3794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zh-CN" altLang="en-US">
                  <a:ea typeface="黑体" pitchFamily="2" charset="-122"/>
                </a:rPr>
                <a:t>操作后</a:t>
              </a:r>
            </a:p>
          </p:txBody>
        </p:sp>
        <p:sp>
          <p:nvSpPr>
            <p:cNvPr id="225" name="Rectangle 150"/>
            <p:cNvSpPr>
              <a:spLocks noChangeArrowheads="1"/>
            </p:cNvSpPr>
            <p:nvPr/>
          </p:nvSpPr>
          <p:spPr bwMode="auto">
            <a:xfrm>
              <a:off x="7093968" y="4530786"/>
              <a:ext cx="323850" cy="3222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q</a:t>
              </a:r>
            </a:p>
          </p:txBody>
        </p:sp>
        <p:sp>
          <p:nvSpPr>
            <p:cNvPr id="226" name="Line 151"/>
            <p:cNvSpPr>
              <a:spLocks noChangeShapeType="1"/>
            </p:cNvSpPr>
            <p:nvPr/>
          </p:nvSpPr>
          <p:spPr bwMode="auto">
            <a:xfrm>
              <a:off x="7233668" y="4909877"/>
              <a:ext cx="0" cy="2511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Rectangle 153"/>
            <p:cNvSpPr>
              <a:spLocks noChangeArrowheads="1"/>
            </p:cNvSpPr>
            <p:nvPr/>
          </p:nvSpPr>
          <p:spPr bwMode="auto">
            <a:xfrm>
              <a:off x="7809931" y="5175311"/>
              <a:ext cx="503238" cy="3223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b</a:t>
              </a:r>
            </a:p>
          </p:txBody>
        </p:sp>
        <p:sp>
          <p:nvSpPr>
            <p:cNvPr id="228" name="Line 154"/>
            <p:cNvSpPr>
              <a:spLocks noChangeShapeType="1"/>
            </p:cNvSpPr>
            <p:nvPr/>
          </p:nvSpPr>
          <p:spPr bwMode="auto">
            <a:xfrm>
              <a:off x="8140131" y="5187951"/>
              <a:ext cx="0" cy="322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157"/>
            <p:cNvSpPr>
              <a:spLocks noChangeShapeType="1"/>
            </p:cNvSpPr>
            <p:nvPr/>
          </p:nvSpPr>
          <p:spPr bwMode="auto">
            <a:xfrm>
              <a:off x="6792343" y="5327711"/>
              <a:ext cx="2873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Rectangle 158"/>
            <p:cNvSpPr>
              <a:spLocks noChangeArrowheads="1"/>
            </p:cNvSpPr>
            <p:nvPr/>
          </p:nvSpPr>
          <p:spPr bwMode="auto">
            <a:xfrm>
              <a:off x="6322443" y="5188011"/>
              <a:ext cx="395288" cy="3238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…</a:t>
              </a:r>
            </a:p>
          </p:txBody>
        </p:sp>
        <p:sp>
          <p:nvSpPr>
            <p:cNvPr id="231" name="Rectangle 159"/>
            <p:cNvSpPr>
              <a:spLocks noChangeArrowheads="1"/>
            </p:cNvSpPr>
            <p:nvPr/>
          </p:nvSpPr>
          <p:spPr bwMode="auto">
            <a:xfrm>
              <a:off x="8527481" y="5181661"/>
              <a:ext cx="395288" cy="3222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…</a:t>
              </a:r>
            </a:p>
          </p:txBody>
        </p:sp>
        <p:sp>
          <p:nvSpPr>
            <p:cNvPr id="232" name="Rectangle 161"/>
            <p:cNvSpPr>
              <a:spLocks noChangeArrowheads="1"/>
            </p:cNvSpPr>
            <p:nvPr/>
          </p:nvSpPr>
          <p:spPr bwMode="auto">
            <a:xfrm>
              <a:off x="7079681" y="5162611"/>
              <a:ext cx="503238" cy="32226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a</a:t>
              </a:r>
            </a:p>
          </p:txBody>
        </p:sp>
        <p:sp>
          <p:nvSpPr>
            <p:cNvPr id="233" name="Line 162"/>
            <p:cNvSpPr>
              <a:spLocks noChangeShapeType="1"/>
            </p:cNvSpPr>
            <p:nvPr/>
          </p:nvSpPr>
          <p:spPr bwMode="auto">
            <a:xfrm>
              <a:off x="7409881" y="5175311"/>
              <a:ext cx="0" cy="322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Line 164"/>
            <p:cNvSpPr>
              <a:spLocks noChangeShapeType="1"/>
            </p:cNvSpPr>
            <p:nvPr/>
          </p:nvSpPr>
          <p:spPr bwMode="auto">
            <a:xfrm>
              <a:off x="7474969" y="5383274"/>
              <a:ext cx="252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165"/>
            <p:cNvSpPr>
              <a:spLocks noChangeShapeType="1"/>
            </p:cNvSpPr>
            <p:nvPr/>
          </p:nvSpPr>
          <p:spPr bwMode="auto">
            <a:xfrm>
              <a:off x="7716269" y="5383274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Rectangle 169"/>
            <p:cNvSpPr>
              <a:spLocks noChangeArrowheads="1"/>
            </p:cNvSpPr>
            <p:nvPr/>
          </p:nvSpPr>
          <p:spPr bwMode="auto">
            <a:xfrm>
              <a:off x="7486081" y="5675374"/>
              <a:ext cx="503238" cy="3238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c</a:t>
              </a:r>
            </a:p>
          </p:txBody>
        </p:sp>
        <p:sp>
          <p:nvSpPr>
            <p:cNvPr id="237" name="Line 170"/>
            <p:cNvSpPr>
              <a:spLocks noChangeShapeType="1"/>
            </p:cNvSpPr>
            <p:nvPr/>
          </p:nvSpPr>
          <p:spPr bwMode="auto">
            <a:xfrm>
              <a:off x="7816281" y="5688074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Line 171"/>
            <p:cNvSpPr>
              <a:spLocks noChangeShapeType="1"/>
            </p:cNvSpPr>
            <p:nvPr/>
          </p:nvSpPr>
          <p:spPr bwMode="auto">
            <a:xfrm>
              <a:off x="7917881" y="5827774"/>
              <a:ext cx="2873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Rectangle 172"/>
            <p:cNvSpPr>
              <a:spLocks noChangeArrowheads="1"/>
            </p:cNvSpPr>
            <p:nvPr/>
          </p:nvSpPr>
          <p:spPr bwMode="auto">
            <a:xfrm>
              <a:off x="8171881" y="5700774"/>
              <a:ext cx="395288" cy="3238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…</a:t>
              </a:r>
            </a:p>
          </p:txBody>
        </p:sp>
        <p:sp>
          <p:nvSpPr>
            <p:cNvPr id="240" name="Line 174"/>
            <p:cNvSpPr>
              <a:spLocks noChangeShapeType="1"/>
            </p:cNvSpPr>
            <p:nvPr/>
          </p:nvSpPr>
          <p:spPr bwMode="auto">
            <a:xfrm>
              <a:off x="7193981" y="5840474"/>
              <a:ext cx="2873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Rectangle 175"/>
            <p:cNvSpPr>
              <a:spLocks noChangeArrowheads="1"/>
            </p:cNvSpPr>
            <p:nvPr/>
          </p:nvSpPr>
          <p:spPr bwMode="auto">
            <a:xfrm>
              <a:off x="6865368" y="5627749"/>
              <a:ext cx="323850" cy="3238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p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340772" y="142020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容易产生错误</a:t>
            </a:r>
            <a:endParaRPr lang="zh-CN" altLang="en-US" sz="2400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" name="Rectangle 6"/>
          <p:cNvSpPr>
            <a:spLocks noChangeArrowheads="1"/>
          </p:cNvSpPr>
          <p:nvPr/>
        </p:nvSpPr>
        <p:spPr bwMode="auto">
          <a:xfrm>
            <a:off x="685346" y="2420680"/>
            <a:ext cx="465135" cy="41590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800" dirty="0">
                <a:ea typeface="Arial Unicode MS" pitchFamily="34" charset="-122"/>
                <a:cs typeface="Arial Unicode MS" pitchFamily="34" charset="-122"/>
              </a:rPr>
              <a:t>(a)</a:t>
            </a:r>
            <a:endParaRPr lang="en-US" altLang="zh-CN" sz="3200" dirty="0">
              <a:ea typeface="黑体" pitchFamily="2" charset="-122"/>
            </a:endParaRPr>
          </a:p>
        </p:txBody>
      </p:sp>
      <p:sp>
        <p:nvSpPr>
          <p:cNvPr id="71" name="Rectangle 142"/>
          <p:cNvSpPr>
            <a:spLocks noChangeArrowheads="1"/>
          </p:cNvSpPr>
          <p:nvPr/>
        </p:nvSpPr>
        <p:spPr bwMode="auto">
          <a:xfrm>
            <a:off x="685346" y="4853727"/>
            <a:ext cx="465060" cy="42037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800" dirty="0">
                <a:ea typeface="Arial Unicode MS" pitchFamily="34" charset="-122"/>
                <a:cs typeface="Arial Unicode MS" pitchFamily="34" charset="-122"/>
              </a:rPr>
              <a:t>(b)</a:t>
            </a:r>
            <a:endParaRPr lang="en-US" altLang="zh-CN" sz="3200" dirty="0">
              <a:ea typeface="黑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155583" y="3791734"/>
            <a:ext cx="4764088" cy="1387475"/>
            <a:chOff x="2278063" y="-89155"/>
            <a:chExt cx="4764088" cy="1387475"/>
          </a:xfrm>
        </p:grpSpPr>
        <p:sp>
          <p:nvSpPr>
            <p:cNvPr id="72" name="Rectangle 145"/>
            <p:cNvSpPr>
              <a:spLocks noChangeArrowheads="1"/>
            </p:cNvSpPr>
            <p:nvPr/>
          </p:nvSpPr>
          <p:spPr bwMode="auto">
            <a:xfrm>
              <a:off x="4319815" y="934716"/>
              <a:ext cx="1058686" cy="3636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zh-CN" altLang="en-US">
                  <a:ea typeface="黑体" pitchFamily="2" charset="-122"/>
                </a:rPr>
                <a:t>操作前</a:t>
              </a:r>
            </a:p>
          </p:txBody>
        </p:sp>
        <p:sp>
          <p:nvSpPr>
            <p:cNvPr id="73" name="Rectangle 149"/>
            <p:cNvSpPr>
              <a:spLocks noChangeArrowheads="1"/>
            </p:cNvSpPr>
            <p:nvPr/>
          </p:nvSpPr>
          <p:spPr bwMode="auto">
            <a:xfrm>
              <a:off x="5937777" y="524010"/>
              <a:ext cx="499410" cy="30883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y</a:t>
              </a:r>
            </a:p>
          </p:txBody>
        </p:sp>
        <p:sp>
          <p:nvSpPr>
            <p:cNvPr id="74" name="Line 150"/>
            <p:cNvSpPr>
              <a:spLocks noChangeShapeType="1"/>
            </p:cNvSpPr>
            <p:nvPr/>
          </p:nvSpPr>
          <p:spPr bwMode="auto">
            <a:xfrm>
              <a:off x="6265466" y="536121"/>
              <a:ext cx="0" cy="3088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151"/>
            <p:cNvSpPr>
              <a:spLocks noChangeShapeType="1"/>
            </p:cNvSpPr>
            <p:nvPr/>
          </p:nvSpPr>
          <p:spPr bwMode="auto">
            <a:xfrm>
              <a:off x="6366293" y="669344"/>
              <a:ext cx="285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Rectangle 153"/>
            <p:cNvSpPr>
              <a:spLocks noChangeArrowheads="1"/>
            </p:cNvSpPr>
            <p:nvPr/>
          </p:nvSpPr>
          <p:spPr bwMode="auto">
            <a:xfrm>
              <a:off x="5263495" y="-81548"/>
              <a:ext cx="321387" cy="3088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p</a:t>
              </a:r>
            </a:p>
          </p:txBody>
        </p:sp>
        <p:sp>
          <p:nvSpPr>
            <p:cNvPr id="77" name="Line 154"/>
            <p:cNvSpPr>
              <a:spLocks noChangeShapeType="1"/>
            </p:cNvSpPr>
            <p:nvPr/>
          </p:nvSpPr>
          <p:spPr bwMode="auto">
            <a:xfrm>
              <a:off x="5402133" y="281787"/>
              <a:ext cx="0" cy="2407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Rectangle 156"/>
            <p:cNvSpPr>
              <a:spLocks noChangeArrowheads="1"/>
            </p:cNvSpPr>
            <p:nvPr/>
          </p:nvSpPr>
          <p:spPr bwMode="auto">
            <a:xfrm>
              <a:off x="5213081" y="524010"/>
              <a:ext cx="499410" cy="30883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x</a:t>
              </a:r>
            </a:p>
          </p:txBody>
        </p:sp>
        <p:sp>
          <p:nvSpPr>
            <p:cNvPr id="79" name="Line 157"/>
            <p:cNvSpPr>
              <a:spLocks noChangeShapeType="1"/>
            </p:cNvSpPr>
            <p:nvPr/>
          </p:nvSpPr>
          <p:spPr bwMode="auto">
            <a:xfrm>
              <a:off x="5540770" y="536121"/>
              <a:ext cx="0" cy="3088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158"/>
            <p:cNvSpPr>
              <a:spLocks noChangeShapeType="1"/>
            </p:cNvSpPr>
            <p:nvPr/>
          </p:nvSpPr>
          <p:spPr bwMode="auto">
            <a:xfrm>
              <a:off x="5641597" y="669344"/>
              <a:ext cx="285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160"/>
            <p:cNvSpPr>
              <a:spLocks noChangeShapeType="1"/>
            </p:cNvSpPr>
            <p:nvPr/>
          </p:nvSpPr>
          <p:spPr bwMode="auto">
            <a:xfrm>
              <a:off x="4927929" y="657233"/>
              <a:ext cx="285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Rectangle 161"/>
            <p:cNvSpPr>
              <a:spLocks noChangeArrowheads="1"/>
            </p:cNvSpPr>
            <p:nvPr/>
          </p:nvSpPr>
          <p:spPr bwMode="auto">
            <a:xfrm>
              <a:off x="4461603" y="524010"/>
              <a:ext cx="392281" cy="3088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…</a:t>
              </a:r>
            </a:p>
          </p:txBody>
        </p:sp>
        <p:sp>
          <p:nvSpPr>
            <p:cNvPr id="83" name="Rectangle 162"/>
            <p:cNvSpPr>
              <a:spLocks noChangeArrowheads="1"/>
            </p:cNvSpPr>
            <p:nvPr/>
          </p:nvSpPr>
          <p:spPr bwMode="auto">
            <a:xfrm>
              <a:off x="6649870" y="530066"/>
              <a:ext cx="392281" cy="3088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…</a:t>
              </a:r>
            </a:p>
          </p:txBody>
        </p:sp>
        <p:sp>
          <p:nvSpPr>
            <p:cNvPr id="84" name="Rectangle 165"/>
            <p:cNvSpPr>
              <a:spLocks noChangeArrowheads="1"/>
            </p:cNvSpPr>
            <p:nvPr/>
          </p:nvSpPr>
          <p:spPr bwMode="auto">
            <a:xfrm>
              <a:off x="3754237" y="516344"/>
              <a:ext cx="499410" cy="30889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b</a:t>
              </a:r>
            </a:p>
          </p:txBody>
        </p:sp>
        <p:sp>
          <p:nvSpPr>
            <p:cNvPr id="85" name="Line 166"/>
            <p:cNvSpPr>
              <a:spLocks noChangeShapeType="1"/>
            </p:cNvSpPr>
            <p:nvPr/>
          </p:nvSpPr>
          <p:spPr bwMode="auto">
            <a:xfrm>
              <a:off x="4081926" y="528457"/>
              <a:ext cx="0" cy="3088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167"/>
            <p:cNvSpPr>
              <a:spLocks noChangeShapeType="1"/>
            </p:cNvSpPr>
            <p:nvPr/>
          </p:nvSpPr>
          <p:spPr bwMode="auto">
            <a:xfrm>
              <a:off x="4182753" y="661705"/>
              <a:ext cx="285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Rectangle 169"/>
            <p:cNvSpPr>
              <a:spLocks noChangeArrowheads="1"/>
            </p:cNvSpPr>
            <p:nvPr/>
          </p:nvSpPr>
          <p:spPr bwMode="auto">
            <a:xfrm>
              <a:off x="3079955" y="-89155"/>
              <a:ext cx="321387" cy="30880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q</a:t>
              </a:r>
            </a:p>
          </p:txBody>
        </p:sp>
        <p:sp>
          <p:nvSpPr>
            <p:cNvPr id="88" name="Line 170"/>
            <p:cNvSpPr>
              <a:spLocks noChangeShapeType="1"/>
            </p:cNvSpPr>
            <p:nvPr/>
          </p:nvSpPr>
          <p:spPr bwMode="auto">
            <a:xfrm>
              <a:off x="3218593" y="274140"/>
              <a:ext cx="0" cy="2406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Rectangle 172"/>
            <p:cNvSpPr>
              <a:spLocks noChangeArrowheads="1"/>
            </p:cNvSpPr>
            <p:nvPr/>
          </p:nvSpPr>
          <p:spPr bwMode="auto">
            <a:xfrm>
              <a:off x="3029541" y="516344"/>
              <a:ext cx="499410" cy="30889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a</a:t>
              </a:r>
            </a:p>
          </p:txBody>
        </p:sp>
        <p:sp>
          <p:nvSpPr>
            <p:cNvPr id="90" name="Line 173"/>
            <p:cNvSpPr>
              <a:spLocks noChangeShapeType="1"/>
            </p:cNvSpPr>
            <p:nvPr/>
          </p:nvSpPr>
          <p:spPr bwMode="auto">
            <a:xfrm>
              <a:off x="3357230" y="528457"/>
              <a:ext cx="0" cy="3088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174"/>
            <p:cNvSpPr>
              <a:spLocks noChangeShapeType="1"/>
            </p:cNvSpPr>
            <p:nvPr/>
          </p:nvSpPr>
          <p:spPr bwMode="auto">
            <a:xfrm>
              <a:off x="3458057" y="661705"/>
              <a:ext cx="285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176"/>
            <p:cNvSpPr>
              <a:spLocks noChangeShapeType="1"/>
            </p:cNvSpPr>
            <p:nvPr/>
          </p:nvSpPr>
          <p:spPr bwMode="auto">
            <a:xfrm>
              <a:off x="2744389" y="662394"/>
              <a:ext cx="285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Rectangle 177"/>
            <p:cNvSpPr>
              <a:spLocks noChangeArrowheads="1"/>
            </p:cNvSpPr>
            <p:nvPr/>
          </p:nvSpPr>
          <p:spPr bwMode="auto">
            <a:xfrm>
              <a:off x="2278063" y="528515"/>
              <a:ext cx="392281" cy="31035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dirty="0">
                  <a:ea typeface="黑体" pitchFamily="2" charset="-122"/>
                </a:rPr>
                <a:t>…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135035" y="4888100"/>
            <a:ext cx="4795838" cy="1541463"/>
            <a:chOff x="2430463" y="1066545"/>
            <a:chExt cx="4795838" cy="1541463"/>
          </a:xfrm>
        </p:grpSpPr>
        <p:sp>
          <p:nvSpPr>
            <p:cNvPr id="119" name="Rectangle 179"/>
            <p:cNvSpPr>
              <a:spLocks noChangeArrowheads="1"/>
            </p:cNvSpPr>
            <p:nvPr/>
          </p:nvSpPr>
          <p:spPr bwMode="auto">
            <a:xfrm>
              <a:off x="4473576" y="2244470"/>
              <a:ext cx="1058863" cy="36353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zh-CN" altLang="en-US">
                  <a:ea typeface="黑体" pitchFamily="2" charset="-122"/>
                </a:rPr>
                <a:t>操作后</a:t>
              </a:r>
            </a:p>
          </p:txBody>
        </p:sp>
        <p:sp>
          <p:nvSpPr>
            <p:cNvPr id="120" name="Rectangle 182"/>
            <p:cNvSpPr>
              <a:spLocks noChangeArrowheads="1"/>
            </p:cNvSpPr>
            <p:nvPr/>
          </p:nvSpPr>
          <p:spPr bwMode="auto">
            <a:xfrm>
              <a:off x="6089998" y="1690505"/>
              <a:ext cx="499595" cy="30850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y</a:t>
              </a:r>
            </a:p>
          </p:txBody>
        </p:sp>
        <p:sp>
          <p:nvSpPr>
            <p:cNvPr id="121" name="Line 183"/>
            <p:cNvSpPr>
              <a:spLocks noChangeShapeType="1"/>
            </p:cNvSpPr>
            <p:nvPr/>
          </p:nvSpPr>
          <p:spPr bwMode="auto">
            <a:xfrm>
              <a:off x="6417808" y="1702603"/>
              <a:ext cx="0" cy="3085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84"/>
            <p:cNvSpPr>
              <a:spLocks noChangeShapeType="1"/>
            </p:cNvSpPr>
            <p:nvPr/>
          </p:nvSpPr>
          <p:spPr bwMode="auto">
            <a:xfrm>
              <a:off x="6518673" y="1835684"/>
              <a:ext cx="2852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Rectangle 186"/>
            <p:cNvSpPr>
              <a:spLocks noChangeArrowheads="1"/>
            </p:cNvSpPr>
            <p:nvPr/>
          </p:nvSpPr>
          <p:spPr bwMode="auto">
            <a:xfrm>
              <a:off x="5415465" y="1085595"/>
              <a:ext cx="321506" cy="3085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p</a:t>
              </a:r>
            </a:p>
          </p:txBody>
        </p:sp>
        <p:sp>
          <p:nvSpPr>
            <p:cNvPr id="124" name="Line 187"/>
            <p:cNvSpPr>
              <a:spLocks noChangeShapeType="1"/>
            </p:cNvSpPr>
            <p:nvPr/>
          </p:nvSpPr>
          <p:spPr bwMode="auto">
            <a:xfrm>
              <a:off x="5554154" y="1448541"/>
              <a:ext cx="0" cy="2404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Rectangle 189"/>
            <p:cNvSpPr>
              <a:spLocks noChangeArrowheads="1"/>
            </p:cNvSpPr>
            <p:nvPr/>
          </p:nvSpPr>
          <p:spPr bwMode="auto">
            <a:xfrm>
              <a:off x="5365033" y="1690505"/>
              <a:ext cx="499595" cy="30850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x</a:t>
              </a:r>
            </a:p>
          </p:txBody>
        </p:sp>
        <p:sp>
          <p:nvSpPr>
            <p:cNvPr id="126" name="Line 190"/>
            <p:cNvSpPr>
              <a:spLocks noChangeShapeType="1"/>
            </p:cNvSpPr>
            <p:nvPr/>
          </p:nvSpPr>
          <p:spPr bwMode="auto">
            <a:xfrm>
              <a:off x="5692843" y="1702603"/>
              <a:ext cx="0" cy="3085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191"/>
            <p:cNvSpPr>
              <a:spLocks noChangeShapeType="1"/>
            </p:cNvSpPr>
            <p:nvPr/>
          </p:nvSpPr>
          <p:spPr bwMode="auto">
            <a:xfrm>
              <a:off x="5793708" y="1835684"/>
              <a:ext cx="2852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193"/>
            <p:cNvSpPr>
              <a:spLocks noChangeShapeType="1"/>
            </p:cNvSpPr>
            <p:nvPr/>
          </p:nvSpPr>
          <p:spPr bwMode="auto">
            <a:xfrm>
              <a:off x="5079775" y="1823585"/>
              <a:ext cx="2852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Rectangle 194"/>
            <p:cNvSpPr>
              <a:spLocks noChangeArrowheads="1"/>
            </p:cNvSpPr>
            <p:nvPr/>
          </p:nvSpPr>
          <p:spPr bwMode="auto">
            <a:xfrm>
              <a:off x="4613276" y="1690505"/>
              <a:ext cx="392427" cy="3085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…</a:t>
              </a:r>
            </a:p>
          </p:txBody>
        </p:sp>
        <p:sp>
          <p:nvSpPr>
            <p:cNvPr id="130" name="Rectangle 195"/>
            <p:cNvSpPr>
              <a:spLocks noChangeArrowheads="1"/>
            </p:cNvSpPr>
            <p:nvPr/>
          </p:nvSpPr>
          <p:spPr bwMode="auto">
            <a:xfrm>
              <a:off x="6833874" y="1696555"/>
              <a:ext cx="392427" cy="3085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dirty="0">
                  <a:ea typeface="黑体" pitchFamily="2" charset="-122"/>
                </a:rPr>
                <a:t>…</a:t>
              </a:r>
            </a:p>
          </p:txBody>
        </p:sp>
        <p:sp>
          <p:nvSpPr>
            <p:cNvPr id="131" name="Rectangle 197"/>
            <p:cNvSpPr>
              <a:spLocks noChangeArrowheads="1"/>
            </p:cNvSpPr>
            <p:nvPr/>
          </p:nvSpPr>
          <p:spPr bwMode="auto">
            <a:xfrm>
              <a:off x="3906838" y="1682495"/>
              <a:ext cx="499905" cy="3085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b</a:t>
              </a:r>
            </a:p>
          </p:txBody>
        </p:sp>
        <p:sp>
          <p:nvSpPr>
            <p:cNvPr id="132" name="Line 198"/>
            <p:cNvSpPr>
              <a:spLocks noChangeShapeType="1"/>
            </p:cNvSpPr>
            <p:nvPr/>
          </p:nvSpPr>
          <p:spPr bwMode="auto">
            <a:xfrm>
              <a:off x="4234851" y="1694596"/>
              <a:ext cx="0" cy="308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199"/>
            <p:cNvSpPr>
              <a:spLocks noChangeShapeType="1"/>
            </p:cNvSpPr>
            <p:nvPr/>
          </p:nvSpPr>
          <p:spPr bwMode="auto">
            <a:xfrm>
              <a:off x="4335778" y="1827706"/>
              <a:ext cx="285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Rectangle 201"/>
            <p:cNvSpPr>
              <a:spLocks noChangeArrowheads="1"/>
            </p:cNvSpPr>
            <p:nvPr/>
          </p:nvSpPr>
          <p:spPr bwMode="auto">
            <a:xfrm>
              <a:off x="3232151" y="1066545"/>
              <a:ext cx="322263" cy="30761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q</a:t>
              </a:r>
            </a:p>
          </p:txBody>
        </p:sp>
        <p:sp>
          <p:nvSpPr>
            <p:cNvPr id="135" name="Line 202"/>
            <p:cNvSpPr>
              <a:spLocks noChangeShapeType="1"/>
            </p:cNvSpPr>
            <p:nvPr/>
          </p:nvSpPr>
          <p:spPr bwMode="auto">
            <a:xfrm>
              <a:off x="3371166" y="1428448"/>
              <a:ext cx="0" cy="239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Rectangle 204"/>
            <p:cNvSpPr>
              <a:spLocks noChangeArrowheads="1"/>
            </p:cNvSpPr>
            <p:nvPr/>
          </p:nvSpPr>
          <p:spPr bwMode="auto">
            <a:xfrm>
              <a:off x="3182938" y="1682495"/>
              <a:ext cx="498475" cy="30851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a</a:t>
              </a:r>
            </a:p>
          </p:txBody>
        </p:sp>
        <p:sp>
          <p:nvSpPr>
            <p:cNvPr id="137" name="Line 205"/>
            <p:cNvSpPr>
              <a:spLocks noChangeShapeType="1"/>
            </p:cNvSpPr>
            <p:nvPr/>
          </p:nvSpPr>
          <p:spPr bwMode="auto">
            <a:xfrm>
              <a:off x="3510013" y="1694653"/>
              <a:ext cx="0" cy="308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207"/>
            <p:cNvSpPr>
              <a:spLocks noChangeShapeType="1"/>
            </p:cNvSpPr>
            <p:nvPr/>
          </p:nvSpPr>
          <p:spPr bwMode="auto">
            <a:xfrm>
              <a:off x="2897408" y="1844420"/>
              <a:ext cx="2855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Rectangle 208"/>
            <p:cNvSpPr>
              <a:spLocks noChangeArrowheads="1"/>
            </p:cNvSpPr>
            <p:nvPr/>
          </p:nvSpPr>
          <p:spPr bwMode="auto">
            <a:xfrm>
              <a:off x="2430463" y="1806320"/>
              <a:ext cx="392801" cy="3238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dirty="0">
                  <a:ea typeface="黑体" pitchFamily="2" charset="-122"/>
                </a:rPr>
                <a:t>…</a:t>
              </a:r>
            </a:p>
          </p:txBody>
        </p:sp>
        <p:sp>
          <p:nvSpPr>
            <p:cNvPr id="140" name="Line 210"/>
            <p:cNvSpPr>
              <a:spLocks noChangeShapeType="1"/>
            </p:cNvSpPr>
            <p:nvPr/>
          </p:nvSpPr>
          <p:spPr bwMode="auto">
            <a:xfrm>
              <a:off x="3592513" y="2207958"/>
              <a:ext cx="19081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211"/>
            <p:cNvSpPr>
              <a:spLocks noChangeShapeType="1"/>
            </p:cNvSpPr>
            <p:nvPr/>
          </p:nvSpPr>
          <p:spPr bwMode="auto">
            <a:xfrm>
              <a:off x="3592513" y="1904745"/>
              <a:ext cx="0" cy="3095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212"/>
            <p:cNvSpPr>
              <a:spLocks noChangeShapeType="1"/>
            </p:cNvSpPr>
            <p:nvPr/>
          </p:nvSpPr>
          <p:spPr bwMode="auto">
            <a:xfrm flipV="1">
              <a:off x="5486401" y="2001583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59782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单链表的指针操作</a:t>
            </a:r>
            <a:endParaRPr lang="zh-CN" altLang="en-US" dirty="0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2804845" y="1580050"/>
            <a:ext cx="3216275" cy="454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zh-CN" altLang="en-US" sz="2800" dirty="0">
                <a:latin typeface="宋体" charset="-122"/>
                <a:ea typeface="Arial Unicode MS" pitchFamily="34" charset="-122"/>
                <a:cs typeface="Arial Unicode MS" pitchFamily="34" charset="-122"/>
              </a:rPr>
              <a:t>⑤</a:t>
            </a:r>
            <a:r>
              <a:rPr lang="zh-CN" altLang="en-US" sz="2800" dirty="0">
                <a:ea typeface="黑体" pitchFamily="2" charset="-122"/>
              </a:rPr>
              <a:t> </a:t>
            </a:r>
            <a:r>
              <a:rPr lang="en-US" altLang="zh-CN" sz="2800" dirty="0">
                <a:ea typeface="黑体" pitchFamily="2" charset="-122"/>
              </a:rPr>
              <a:t>q-&gt;next=p-&gt;</a:t>
            </a:r>
            <a:r>
              <a:rPr lang="en-US" altLang="zh-CN" sz="2800" dirty="0" smtClean="0">
                <a:ea typeface="黑体" pitchFamily="2" charset="-122"/>
              </a:rPr>
              <a:t>next</a:t>
            </a:r>
            <a:r>
              <a:rPr lang="en-US" altLang="zh-CN" sz="3200" dirty="0" smtClean="0">
                <a:ea typeface="黑体" pitchFamily="2" charset="-122"/>
              </a:rPr>
              <a:t>;</a:t>
            </a:r>
            <a:endParaRPr lang="en-US" altLang="zh-CN" sz="3200" dirty="0">
              <a:ea typeface="黑体" pitchFamily="2" charset="-122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883863" y="2723922"/>
            <a:ext cx="465135" cy="41590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800" dirty="0">
                <a:ea typeface="Arial Unicode MS" pitchFamily="34" charset="-122"/>
                <a:cs typeface="Arial Unicode MS" pitchFamily="34" charset="-122"/>
              </a:rPr>
              <a:t>(a)</a:t>
            </a:r>
            <a:endParaRPr lang="en-US" altLang="zh-CN" sz="3200" dirty="0">
              <a:ea typeface="黑体" pitchFamily="2" charset="-122"/>
            </a:endParaRPr>
          </a:p>
        </p:txBody>
      </p:sp>
      <p:sp>
        <p:nvSpPr>
          <p:cNvPr id="30" name="Rectangle 142"/>
          <p:cNvSpPr>
            <a:spLocks noChangeArrowheads="1"/>
          </p:cNvSpPr>
          <p:nvPr/>
        </p:nvSpPr>
        <p:spPr bwMode="auto">
          <a:xfrm>
            <a:off x="883938" y="4940605"/>
            <a:ext cx="465060" cy="42037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800" dirty="0">
                <a:ea typeface="Arial Unicode MS" pitchFamily="34" charset="-122"/>
                <a:cs typeface="Arial Unicode MS" pitchFamily="34" charset="-122"/>
              </a:rPr>
              <a:t>(b)</a:t>
            </a:r>
            <a:endParaRPr lang="en-US" altLang="zh-CN" sz="3200" dirty="0">
              <a:ea typeface="黑体" pitchFamily="2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762809" y="2028018"/>
            <a:ext cx="2582684" cy="1759935"/>
            <a:chOff x="2708495" y="2528633"/>
            <a:chExt cx="2582684" cy="1759935"/>
          </a:xfrm>
        </p:grpSpPr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3411716" y="3580618"/>
              <a:ext cx="499824" cy="31192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x</a:t>
              </a: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>
              <a:off x="3739676" y="3592850"/>
              <a:ext cx="0" cy="3119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>
              <a:off x="3840587" y="3727407"/>
              <a:ext cx="285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Rectangle 14"/>
            <p:cNvSpPr>
              <a:spLocks noChangeArrowheads="1"/>
            </p:cNvSpPr>
            <p:nvPr/>
          </p:nvSpPr>
          <p:spPr bwMode="auto">
            <a:xfrm>
              <a:off x="4141743" y="3579089"/>
              <a:ext cx="499824" cy="3119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y</a:t>
              </a:r>
            </a:p>
          </p:txBody>
        </p:sp>
        <p:sp>
          <p:nvSpPr>
            <p:cNvPr id="35" name="Line 15"/>
            <p:cNvSpPr>
              <a:spLocks noChangeShapeType="1"/>
            </p:cNvSpPr>
            <p:nvPr/>
          </p:nvSpPr>
          <p:spPr bwMode="auto">
            <a:xfrm>
              <a:off x="4469703" y="3591321"/>
              <a:ext cx="0" cy="3119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16"/>
            <p:cNvSpPr>
              <a:spLocks noChangeShapeType="1"/>
            </p:cNvSpPr>
            <p:nvPr/>
          </p:nvSpPr>
          <p:spPr bwMode="auto">
            <a:xfrm>
              <a:off x="4570614" y="3725878"/>
              <a:ext cx="285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Rectangle 17"/>
            <p:cNvSpPr>
              <a:spLocks noChangeArrowheads="1"/>
            </p:cNvSpPr>
            <p:nvPr/>
          </p:nvSpPr>
          <p:spPr bwMode="auto">
            <a:xfrm>
              <a:off x="4822890" y="3603554"/>
              <a:ext cx="392606" cy="3119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…</a:t>
              </a:r>
            </a:p>
          </p:txBody>
        </p:sp>
        <p:sp>
          <p:nvSpPr>
            <p:cNvPr id="38" name="Line 19"/>
            <p:cNvSpPr>
              <a:spLocks noChangeShapeType="1"/>
            </p:cNvSpPr>
            <p:nvPr/>
          </p:nvSpPr>
          <p:spPr bwMode="auto">
            <a:xfrm>
              <a:off x="3113714" y="3738111"/>
              <a:ext cx="285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Rectangle 20"/>
            <p:cNvSpPr>
              <a:spLocks noChangeArrowheads="1"/>
            </p:cNvSpPr>
            <p:nvPr/>
          </p:nvSpPr>
          <p:spPr bwMode="auto">
            <a:xfrm>
              <a:off x="2787331" y="3533218"/>
              <a:ext cx="321653" cy="3119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dirty="0">
                  <a:ea typeface="黑体" pitchFamily="2" charset="-122"/>
                </a:rPr>
                <a:t>p</a:t>
              </a:r>
            </a:p>
          </p:txBody>
        </p:sp>
        <p:sp>
          <p:nvSpPr>
            <p:cNvPr id="40" name="Rectangle 23"/>
            <p:cNvSpPr>
              <a:spLocks noChangeArrowheads="1"/>
            </p:cNvSpPr>
            <p:nvPr/>
          </p:nvSpPr>
          <p:spPr bwMode="auto">
            <a:xfrm>
              <a:off x="4185891" y="3137255"/>
              <a:ext cx="499824" cy="31039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b</a:t>
              </a:r>
            </a:p>
          </p:txBody>
        </p:sp>
        <p:sp>
          <p:nvSpPr>
            <p:cNvPr id="41" name="Line 24"/>
            <p:cNvSpPr>
              <a:spLocks noChangeShapeType="1"/>
            </p:cNvSpPr>
            <p:nvPr/>
          </p:nvSpPr>
          <p:spPr bwMode="auto">
            <a:xfrm>
              <a:off x="4513851" y="3149427"/>
              <a:ext cx="0" cy="3103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25"/>
            <p:cNvSpPr>
              <a:spLocks noChangeShapeType="1"/>
            </p:cNvSpPr>
            <p:nvPr/>
          </p:nvSpPr>
          <p:spPr bwMode="auto">
            <a:xfrm>
              <a:off x="4614762" y="3283324"/>
              <a:ext cx="285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Rectangle 27"/>
            <p:cNvSpPr>
              <a:spLocks noChangeArrowheads="1"/>
            </p:cNvSpPr>
            <p:nvPr/>
          </p:nvSpPr>
          <p:spPr bwMode="auto">
            <a:xfrm>
              <a:off x="3511051" y="2528633"/>
              <a:ext cx="321653" cy="31039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q</a:t>
              </a:r>
            </a:p>
          </p:txBody>
        </p:sp>
        <p:sp>
          <p:nvSpPr>
            <p:cNvPr id="44" name="Line 28"/>
            <p:cNvSpPr>
              <a:spLocks noChangeShapeType="1"/>
            </p:cNvSpPr>
            <p:nvPr/>
          </p:nvSpPr>
          <p:spPr bwMode="auto">
            <a:xfrm>
              <a:off x="3649803" y="2893806"/>
              <a:ext cx="0" cy="2419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Rectangle 30"/>
            <p:cNvSpPr>
              <a:spLocks noChangeArrowheads="1"/>
            </p:cNvSpPr>
            <p:nvPr/>
          </p:nvSpPr>
          <p:spPr bwMode="auto">
            <a:xfrm>
              <a:off x="3460595" y="3137255"/>
              <a:ext cx="499824" cy="31039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a</a:t>
              </a:r>
            </a:p>
          </p:txBody>
        </p:sp>
        <p:sp>
          <p:nvSpPr>
            <p:cNvPr id="46" name="Line 31"/>
            <p:cNvSpPr>
              <a:spLocks noChangeShapeType="1"/>
            </p:cNvSpPr>
            <p:nvPr/>
          </p:nvSpPr>
          <p:spPr bwMode="auto">
            <a:xfrm>
              <a:off x="3788555" y="3149427"/>
              <a:ext cx="0" cy="3103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32"/>
            <p:cNvSpPr>
              <a:spLocks noChangeShapeType="1"/>
            </p:cNvSpPr>
            <p:nvPr/>
          </p:nvSpPr>
          <p:spPr bwMode="auto">
            <a:xfrm>
              <a:off x="3889466" y="3283324"/>
              <a:ext cx="285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34"/>
            <p:cNvSpPr>
              <a:spLocks noChangeShapeType="1"/>
            </p:cNvSpPr>
            <p:nvPr/>
          </p:nvSpPr>
          <p:spPr bwMode="auto">
            <a:xfrm>
              <a:off x="3175207" y="3271152"/>
              <a:ext cx="285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Rectangle 35"/>
            <p:cNvSpPr>
              <a:spLocks noChangeArrowheads="1"/>
            </p:cNvSpPr>
            <p:nvPr/>
          </p:nvSpPr>
          <p:spPr bwMode="auto">
            <a:xfrm>
              <a:off x="2708495" y="3137255"/>
              <a:ext cx="392606" cy="31039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dirty="0">
                  <a:ea typeface="黑体" pitchFamily="2" charset="-122"/>
                </a:rPr>
                <a:t>…</a:t>
              </a:r>
            </a:p>
          </p:txBody>
        </p:sp>
        <p:sp>
          <p:nvSpPr>
            <p:cNvPr id="50" name="Rectangle 36"/>
            <p:cNvSpPr>
              <a:spLocks noChangeArrowheads="1"/>
            </p:cNvSpPr>
            <p:nvPr/>
          </p:nvSpPr>
          <p:spPr bwMode="auto">
            <a:xfrm>
              <a:off x="4898573" y="3143341"/>
              <a:ext cx="392606" cy="31039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…</a:t>
              </a:r>
            </a:p>
          </p:txBody>
        </p:sp>
        <p:sp>
          <p:nvSpPr>
            <p:cNvPr id="51" name="Rectangle 37"/>
            <p:cNvSpPr>
              <a:spLocks noChangeArrowheads="1"/>
            </p:cNvSpPr>
            <p:nvPr/>
          </p:nvSpPr>
          <p:spPr bwMode="auto">
            <a:xfrm>
              <a:off x="3550469" y="3923125"/>
              <a:ext cx="1059563" cy="36544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zh-CN" altLang="en-US">
                  <a:ea typeface="黑体" pitchFamily="2" charset="-122"/>
                </a:rPr>
                <a:t>操作前</a:t>
              </a: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5658381" y="2034075"/>
            <a:ext cx="2648907" cy="1838325"/>
            <a:chOff x="5669594" y="2517520"/>
            <a:chExt cx="2648907" cy="1838325"/>
          </a:xfrm>
        </p:grpSpPr>
        <p:sp>
          <p:nvSpPr>
            <p:cNvPr id="53" name="Rectangle 38"/>
            <p:cNvSpPr>
              <a:spLocks noChangeArrowheads="1"/>
            </p:cNvSpPr>
            <p:nvPr/>
          </p:nvSpPr>
          <p:spPr bwMode="auto">
            <a:xfrm>
              <a:off x="6476880" y="3990321"/>
              <a:ext cx="1059563" cy="36552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zh-CN" altLang="en-US">
                  <a:ea typeface="黑体" pitchFamily="2" charset="-122"/>
                </a:rPr>
                <a:t>操作后</a:t>
              </a:r>
            </a:p>
          </p:txBody>
        </p:sp>
        <p:sp>
          <p:nvSpPr>
            <p:cNvPr id="54" name="Rectangle 41"/>
            <p:cNvSpPr>
              <a:spLocks noChangeArrowheads="1"/>
            </p:cNvSpPr>
            <p:nvPr/>
          </p:nvSpPr>
          <p:spPr bwMode="auto">
            <a:xfrm>
              <a:off x="6502108" y="2517520"/>
              <a:ext cx="321653" cy="3096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q</a:t>
              </a:r>
            </a:p>
          </p:txBody>
        </p:sp>
        <p:sp>
          <p:nvSpPr>
            <p:cNvPr id="55" name="Line 42"/>
            <p:cNvSpPr>
              <a:spLocks noChangeShapeType="1"/>
            </p:cNvSpPr>
            <p:nvPr/>
          </p:nvSpPr>
          <p:spPr bwMode="auto">
            <a:xfrm>
              <a:off x="6640860" y="2881814"/>
              <a:ext cx="0" cy="24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Rectangle 44"/>
            <p:cNvSpPr>
              <a:spLocks noChangeArrowheads="1"/>
            </p:cNvSpPr>
            <p:nvPr/>
          </p:nvSpPr>
          <p:spPr bwMode="auto">
            <a:xfrm>
              <a:off x="7213213" y="3169040"/>
              <a:ext cx="499824" cy="31199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b</a:t>
              </a:r>
            </a:p>
          </p:txBody>
        </p:sp>
        <p:sp>
          <p:nvSpPr>
            <p:cNvPr id="57" name="Line 45"/>
            <p:cNvSpPr>
              <a:spLocks noChangeShapeType="1"/>
            </p:cNvSpPr>
            <p:nvPr/>
          </p:nvSpPr>
          <p:spPr bwMode="auto">
            <a:xfrm>
              <a:off x="7541173" y="3181275"/>
              <a:ext cx="0" cy="3119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46"/>
            <p:cNvSpPr>
              <a:spLocks noChangeShapeType="1"/>
            </p:cNvSpPr>
            <p:nvPr/>
          </p:nvSpPr>
          <p:spPr bwMode="auto">
            <a:xfrm>
              <a:off x="7642084" y="3315861"/>
              <a:ext cx="285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48"/>
            <p:cNvSpPr>
              <a:spLocks noChangeShapeType="1"/>
            </p:cNvSpPr>
            <p:nvPr/>
          </p:nvSpPr>
          <p:spPr bwMode="auto">
            <a:xfrm>
              <a:off x="6202529" y="3319397"/>
              <a:ext cx="285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Rectangle 49"/>
            <p:cNvSpPr>
              <a:spLocks noChangeArrowheads="1"/>
            </p:cNvSpPr>
            <p:nvPr/>
          </p:nvSpPr>
          <p:spPr bwMode="auto">
            <a:xfrm>
              <a:off x="5735817" y="3161393"/>
              <a:ext cx="392606" cy="31199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dirty="0">
                  <a:ea typeface="黑体" pitchFamily="2" charset="-122"/>
                </a:rPr>
                <a:t>…</a:t>
              </a:r>
            </a:p>
          </p:txBody>
        </p:sp>
        <p:sp>
          <p:nvSpPr>
            <p:cNvPr id="61" name="Rectangle 50"/>
            <p:cNvSpPr>
              <a:spLocks noChangeArrowheads="1"/>
            </p:cNvSpPr>
            <p:nvPr/>
          </p:nvSpPr>
          <p:spPr bwMode="auto">
            <a:xfrm>
              <a:off x="7925895" y="3155275"/>
              <a:ext cx="392606" cy="31046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…</a:t>
              </a:r>
            </a:p>
          </p:txBody>
        </p:sp>
        <p:sp>
          <p:nvSpPr>
            <p:cNvPr id="62" name="Rectangle 52"/>
            <p:cNvSpPr>
              <a:spLocks noChangeArrowheads="1"/>
            </p:cNvSpPr>
            <p:nvPr/>
          </p:nvSpPr>
          <p:spPr bwMode="auto">
            <a:xfrm>
              <a:off x="6487917" y="3136922"/>
              <a:ext cx="499824" cy="31046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a</a:t>
              </a:r>
            </a:p>
          </p:txBody>
        </p:sp>
        <p:sp>
          <p:nvSpPr>
            <p:cNvPr id="63" name="Line 53"/>
            <p:cNvSpPr>
              <a:spLocks noChangeShapeType="1"/>
            </p:cNvSpPr>
            <p:nvPr/>
          </p:nvSpPr>
          <p:spPr bwMode="auto">
            <a:xfrm>
              <a:off x="6815877" y="3149157"/>
              <a:ext cx="0" cy="3104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55"/>
            <p:cNvSpPr>
              <a:spLocks noChangeShapeType="1"/>
            </p:cNvSpPr>
            <p:nvPr/>
          </p:nvSpPr>
          <p:spPr bwMode="auto">
            <a:xfrm>
              <a:off x="6880523" y="3321978"/>
              <a:ext cx="2507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56"/>
            <p:cNvSpPr>
              <a:spLocks noChangeShapeType="1"/>
            </p:cNvSpPr>
            <p:nvPr/>
          </p:nvSpPr>
          <p:spPr bwMode="auto">
            <a:xfrm>
              <a:off x="7120186" y="3321978"/>
              <a:ext cx="0" cy="2798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Rectangle 59"/>
            <p:cNvSpPr>
              <a:spLocks noChangeArrowheads="1"/>
            </p:cNvSpPr>
            <p:nvPr/>
          </p:nvSpPr>
          <p:spPr bwMode="auto">
            <a:xfrm>
              <a:off x="6293979" y="3624797"/>
              <a:ext cx="499824" cy="31199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x</a:t>
              </a:r>
            </a:p>
          </p:txBody>
        </p:sp>
        <p:sp>
          <p:nvSpPr>
            <p:cNvPr id="67" name="Line 60"/>
            <p:cNvSpPr>
              <a:spLocks noChangeShapeType="1"/>
            </p:cNvSpPr>
            <p:nvPr/>
          </p:nvSpPr>
          <p:spPr bwMode="auto">
            <a:xfrm>
              <a:off x="6621939" y="3637032"/>
              <a:ext cx="0" cy="3119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61"/>
            <p:cNvSpPr>
              <a:spLocks noChangeShapeType="1"/>
            </p:cNvSpPr>
            <p:nvPr/>
          </p:nvSpPr>
          <p:spPr bwMode="auto">
            <a:xfrm>
              <a:off x="6722850" y="3771618"/>
              <a:ext cx="285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Rectangle 64"/>
            <p:cNvSpPr>
              <a:spLocks noChangeArrowheads="1"/>
            </p:cNvSpPr>
            <p:nvPr/>
          </p:nvSpPr>
          <p:spPr bwMode="auto">
            <a:xfrm>
              <a:off x="7024006" y="3623268"/>
              <a:ext cx="499824" cy="31199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y</a:t>
              </a:r>
            </a:p>
          </p:txBody>
        </p:sp>
        <p:sp>
          <p:nvSpPr>
            <p:cNvPr id="70" name="Line 65"/>
            <p:cNvSpPr>
              <a:spLocks noChangeShapeType="1"/>
            </p:cNvSpPr>
            <p:nvPr/>
          </p:nvSpPr>
          <p:spPr bwMode="auto">
            <a:xfrm>
              <a:off x="7351966" y="3635503"/>
              <a:ext cx="0" cy="3119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66"/>
            <p:cNvSpPr>
              <a:spLocks noChangeShapeType="1"/>
            </p:cNvSpPr>
            <p:nvPr/>
          </p:nvSpPr>
          <p:spPr bwMode="auto">
            <a:xfrm>
              <a:off x="7452877" y="3770089"/>
              <a:ext cx="285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Rectangle 67"/>
            <p:cNvSpPr>
              <a:spLocks noChangeArrowheads="1"/>
            </p:cNvSpPr>
            <p:nvPr/>
          </p:nvSpPr>
          <p:spPr bwMode="auto">
            <a:xfrm>
              <a:off x="7705153" y="3647738"/>
              <a:ext cx="392606" cy="31199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…</a:t>
              </a:r>
            </a:p>
          </p:txBody>
        </p:sp>
        <p:sp>
          <p:nvSpPr>
            <p:cNvPr id="73" name="Line 69"/>
            <p:cNvSpPr>
              <a:spLocks noChangeShapeType="1"/>
            </p:cNvSpPr>
            <p:nvPr/>
          </p:nvSpPr>
          <p:spPr bwMode="auto">
            <a:xfrm>
              <a:off x="5995977" y="3774130"/>
              <a:ext cx="285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Rectangle 70"/>
            <p:cNvSpPr>
              <a:spLocks noChangeArrowheads="1"/>
            </p:cNvSpPr>
            <p:nvPr/>
          </p:nvSpPr>
          <p:spPr bwMode="auto">
            <a:xfrm>
              <a:off x="5669594" y="3577386"/>
              <a:ext cx="321653" cy="31199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dirty="0">
                  <a:ea typeface="黑体" pitchFamily="2" charset="-122"/>
                </a:rPr>
                <a:t>p</a:t>
              </a: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2579463" y="3861361"/>
            <a:ext cx="4767263" cy="1409486"/>
            <a:chOff x="2404534" y="4054220"/>
            <a:chExt cx="4767263" cy="1409486"/>
          </a:xfrm>
        </p:grpSpPr>
        <p:sp>
          <p:nvSpPr>
            <p:cNvPr id="76" name="Rectangle 73"/>
            <p:cNvSpPr>
              <a:spLocks noChangeArrowheads="1"/>
            </p:cNvSpPr>
            <p:nvPr/>
          </p:nvSpPr>
          <p:spPr bwMode="auto">
            <a:xfrm>
              <a:off x="4447647" y="5094334"/>
              <a:ext cx="1059392" cy="36937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zh-CN" altLang="en-US">
                  <a:ea typeface="黑体" pitchFamily="2" charset="-122"/>
                </a:rPr>
                <a:t>操作前</a:t>
              </a:r>
            </a:p>
          </p:txBody>
        </p:sp>
        <p:sp>
          <p:nvSpPr>
            <p:cNvPr id="77" name="Rectangle 77"/>
            <p:cNvSpPr>
              <a:spLocks noChangeArrowheads="1"/>
            </p:cNvSpPr>
            <p:nvPr/>
          </p:nvSpPr>
          <p:spPr bwMode="auto">
            <a:xfrm>
              <a:off x="6066688" y="4677112"/>
              <a:ext cx="499742" cy="31373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y</a:t>
              </a:r>
            </a:p>
          </p:txBody>
        </p:sp>
        <p:sp>
          <p:nvSpPr>
            <p:cNvPr id="78" name="Line 78"/>
            <p:cNvSpPr>
              <a:spLocks noChangeShapeType="1"/>
            </p:cNvSpPr>
            <p:nvPr/>
          </p:nvSpPr>
          <p:spPr bwMode="auto">
            <a:xfrm>
              <a:off x="6394595" y="4689415"/>
              <a:ext cx="0" cy="3137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79"/>
            <p:cNvSpPr>
              <a:spLocks noChangeShapeType="1"/>
            </p:cNvSpPr>
            <p:nvPr/>
          </p:nvSpPr>
          <p:spPr bwMode="auto">
            <a:xfrm>
              <a:off x="6495489" y="4824752"/>
              <a:ext cx="2853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Rectangle 81"/>
            <p:cNvSpPr>
              <a:spLocks noChangeArrowheads="1"/>
            </p:cNvSpPr>
            <p:nvPr/>
          </p:nvSpPr>
          <p:spPr bwMode="auto">
            <a:xfrm>
              <a:off x="5391956" y="4061947"/>
              <a:ext cx="321601" cy="3137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p</a:t>
              </a:r>
            </a:p>
          </p:txBody>
        </p:sp>
        <p:sp>
          <p:nvSpPr>
            <p:cNvPr id="81" name="Line 82"/>
            <p:cNvSpPr>
              <a:spLocks noChangeShapeType="1"/>
            </p:cNvSpPr>
            <p:nvPr/>
          </p:nvSpPr>
          <p:spPr bwMode="auto">
            <a:xfrm>
              <a:off x="5530686" y="4431046"/>
              <a:ext cx="0" cy="244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Rectangle 84"/>
            <p:cNvSpPr>
              <a:spLocks noChangeArrowheads="1"/>
            </p:cNvSpPr>
            <p:nvPr/>
          </p:nvSpPr>
          <p:spPr bwMode="auto">
            <a:xfrm>
              <a:off x="5341509" y="4677112"/>
              <a:ext cx="499742" cy="31373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x</a:t>
              </a:r>
            </a:p>
          </p:txBody>
        </p:sp>
        <p:sp>
          <p:nvSpPr>
            <p:cNvPr id="83" name="Line 85"/>
            <p:cNvSpPr>
              <a:spLocks noChangeShapeType="1"/>
            </p:cNvSpPr>
            <p:nvPr/>
          </p:nvSpPr>
          <p:spPr bwMode="auto">
            <a:xfrm>
              <a:off x="5669416" y="4689415"/>
              <a:ext cx="0" cy="3137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86"/>
            <p:cNvSpPr>
              <a:spLocks noChangeShapeType="1"/>
            </p:cNvSpPr>
            <p:nvPr/>
          </p:nvSpPr>
          <p:spPr bwMode="auto">
            <a:xfrm>
              <a:off x="5770310" y="4824752"/>
              <a:ext cx="2853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88"/>
            <p:cNvSpPr>
              <a:spLocks noChangeShapeType="1"/>
            </p:cNvSpPr>
            <p:nvPr/>
          </p:nvSpPr>
          <p:spPr bwMode="auto">
            <a:xfrm>
              <a:off x="5056167" y="4812448"/>
              <a:ext cx="2853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Rectangle 89"/>
            <p:cNvSpPr>
              <a:spLocks noChangeArrowheads="1"/>
            </p:cNvSpPr>
            <p:nvPr/>
          </p:nvSpPr>
          <p:spPr bwMode="auto">
            <a:xfrm>
              <a:off x="4589530" y="4677112"/>
              <a:ext cx="392542" cy="3137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…</a:t>
              </a:r>
            </a:p>
          </p:txBody>
        </p:sp>
        <p:sp>
          <p:nvSpPr>
            <p:cNvPr id="87" name="Rectangle 90"/>
            <p:cNvSpPr>
              <a:spLocks noChangeArrowheads="1"/>
            </p:cNvSpPr>
            <p:nvPr/>
          </p:nvSpPr>
          <p:spPr bwMode="auto">
            <a:xfrm>
              <a:off x="6779255" y="4683264"/>
              <a:ext cx="392542" cy="3137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…</a:t>
              </a:r>
            </a:p>
          </p:txBody>
        </p:sp>
        <p:sp>
          <p:nvSpPr>
            <p:cNvPr id="88" name="Rectangle 93"/>
            <p:cNvSpPr>
              <a:spLocks noChangeArrowheads="1"/>
            </p:cNvSpPr>
            <p:nvPr/>
          </p:nvSpPr>
          <p:spPr bwMode="auto">
            <a:xfrm>
              <a:off x="3881692" y="4669324"/>
              <a:ext cx="499742" cy="3137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b</a:t>
              </a:r>
            </a:p>
          </p:txBody>
        </p:sp>
        <p:sp>
          <p:nvSpPr>
            <p:cNvPr id="89" name="Line 94"/>
            <p:cNvSpPr>
              <a:spLocks noChangeShapeType="1"/>
            </p:cNvSpPr>
            <p:nvPr/>
          </p:nvSpPr>
          <p:spPr bwMode="auto">
            <a:xfrm>
              <a:off x="4209599" y="4681630"/>
              <a:ext cx="0" cy="3137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95"/>
            <p:cNvSpPr>
              <a:spLocks noChangeShapeType="1"/>
            </p:cNvSpPr>
            <p:nvPr/>
          </p:nvSpPr>
          <p:spPr bwMode="auto">
            <a:xfrm>
              <a:off x="4310493" y="4816991"/>
              <a:ext cx="2853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Rectangle 97"/>
            <p:cNvSpPr>
              <a:spLocks noChangeArrowheads="1"/>
            </p:cNvSpPr>
            <p:nvPr/>
          </p:nvSpPr>
          <p:spPr bwMode="auto">
            <a:xfrm>
              <a:off x="3206960" y="4054220"/>
              <a:ext cx="321601" cy="31369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q</a:t>
              </a:r>
            </a:p>
          </p:txBody>
        </p:sp>
        <p:sp>
          <p:nvSpPr>
            <p:cNvPr id="92" name="Line 98"/>
            <p:cNvSpPr>
              <a:spLocks noChangeShapeType="1"/>
            </p:cNvSpPr>
            <p:nvPr/>
          </p:nvSpPr>
          <p:spPr bwMode="auto">
            <a:xfrm>
              <a:off x="3345690" y="4423278"/>
              <a:ext cx="0" cy="2445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Rectangle 100"/>
            <p:cNvSpPr>
              <a:spLocks noChangeArrowheads="1"/>
            </p:cNvSpPr>
            <p:nvPr/>
          </p:nvSpPr>
          <p:spPr bwMode="auto">
            <a:xfrm>
              <a:off x="3156513" y="4669324"/>
              <a:ext cx="499742" cy="3137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dirty="0">
                  <a:ea typeface="黑体" pitchFamily="2" charset="-122"/>
                </a:rPr>
                <a:t>a</a:t>
              </a:r>
            </a:p>
          </p:txBody>
        </p:sp>
        <p:sp>
          <p:nvSpPr>
            <p:cNvPr id="94" name="Line 101"/>
            <p:cNvSpPr>
              <a:spLocks noChangeShapeType="1"/>
            </p:cNvSpPr>
            <p:nvPr/>
          </p:nvSpPr>
          <p:spPr bwMode="auto">
            <a:xfrm>
              <a:off x="3484420" y="4681630"/>
              <a:ext cx="0" cy="3137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102"/>
            <p:cNvSpPr>
              <a:spLocks noChangeShapeType="1"/>
            </p:cNvSpPr>
            <p:nvPr/>
          </p:nvSpPr>
          <p:spPr bwMode="auto">
            <a:xfrm>
              <a:off x="3585314" y="4816991"/>
              <a:ext cx="2853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104"/>
            <p:cNvSpPr>
              <a:spLocks noChangeShapeType="1"/>
            </p:cNvSpPr>
            <p:nvPr/>
          </p:nvSpPr>
          <p:spPr bwMode="auto">
            <a:xfrm>
              <a:off x="2871171" y="4817691"/>
              <a:ext cx="2853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Rectangle 105"/>
            <p:cNvSpPr>
              <a:spLocks noChangeArrowheads="1"/>
            </p:cNvSpPr>
            <p:nvPr/>
          </p:nvSpPr>
          <p:spPr bwMode="auto">
            <a:xfrm>
              <a:off x="2404534" y="4681688"/>
              <a:ext cx="392542" cy="31528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dirty="0">
                  <a:ea typeface="黑体" pitchFamily="2" charset="-122"/>
                </a:rPr>
                <a:t>…</a:t>
              </a: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2589318" y="4912330"/>
            <a:ext cx="4767263" cy="1556307"/>
            <a:chOff x="2555876" y="5242701"/>
            <a:chExt cx="4767263" cy="1556307"/>
          </a:xfrm>
        </p:grpSpPr>
        <p:sp>
          <p:nvSpPr>
            <p:cNvPr id="99" name="Rectangle 107"/>
            <p:cNvSpPr>
              <a:spLocks noChangeArrowheads="1"/>
            </p:cNvSpPr>
            <p:nvPr/>
          </p:nvSpPr>
          <p:spPr bwMode="auto">
            <a:xfrm>
              <a:off x="4598989" y="6429636"/>
              <a:ext cx="1059392" cy="36937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zh-CN" altLang="en-US">
                  <a:ea typeface="黑体" pitchFamily="2" charset="-122"/>
                </a:rPr>
                <a:t>操作后</a:t>
              </a:r>
            </a:p>
          </p:txBody>
        </p:sp>
        <p:sp>
          <p:nvSpPr>
            <p:cNvPr id="100" name="Rectangle 111"/>
            <p:cNvSpPr>
              <a:spLocks noChangeArrowheads="1"/>
            </p:cNvSpPr>
            <p:nvPr/>
          </p:nvSpPr>
          <p:spPr bwMode="auto">
            <a:xfrm>
              <a:off x="6218030" y="5865593"/>
              <a:ext cx="499742" cy="3137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y</a:t>
              </a:r>
            </a:p>
          </p:txBody>
        </p:sp>
        <p:sp>
          <p:nvSpPr>
            <p:cNvPr id="101" name="Line 112"/>
            <p:cNvSpPr>
              <a:spLocks noChangeShapeType="1"/>
            </p:cNvSpPr>
            <p:nvPr/>
          </p:nvSpPr>
          <p:spPr bwMode="auto">
            <a:xfrm>
              <a:off x="6545937" y="5877896"/>
              <a:ext cx="0" cy="3137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113"/>
            <p:cNvSpPr>
              <a:spLocks noChangeShapeType="1"/>
            </p:cNvSpPr>
            <p:nvPr/>
          </p:nvSpPr>
          <p:spPr bwMode="auto">
            <a:xfrm>
              <a:off x="6646831" y="6013232"/>
              <a:ext cx="2853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Rectangle 115"/>
            <p:cNvSpPr>
              <a:spLocks noChangeArrowheads="1"/>
            </p:cNvSpPr>
            <p:nvPr/>
          </p:nvSpPr>
          <p:spPr bwMode="auto">
            <a:xfrm>
              <a:off x="5543298" y="5250428"/>
              <a:ext cx="321601" cy="3137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p</a:t>
              </a:r>
            </a:p>
          </p:txBody>
        </p:sp>
        <p:sp>
          <p:nvSpPr>
            <p:cNvPr id="104" name="Line 116"/>
            <p:cNvSpPr>
              <a:spLocks noChangeShapeType="1"/>
            </p:cNvSpPr>
            <p:nvPr/>
          </p:nvSpPr>
          <p:spPr bwMode="auto">
            <a:xfrm>
              <a:off x="5682028" y="5619527"/>
              <a:ext cx="0" cy="244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Rectangle 118"/>
            <p:cNvSpPr>
              <a:spLocks noChangeArrowheads="1"/>
            </p:cNvSpPr>
            <p:nvPr/>
          </p:nvSpPr>
          <p:spPr bwMode="auto">
            <a:xfrm>
              <a:off x="5492851" y="5865593"/>
              <a:ext cx="499742" cy="3137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x</a:t>
              </a:r>
            </a:p>
          </p:txBody>
        </p:sp>
        <p:sp>
          <p:nvSpPr>
            <p:cNvPr id="106" name="Line 119"/>
            <p:cNvSpPr>
              <a:spLocks noChangeShapeType="1"/>
            </p:cNvSpPr>
            <p:nvPr/>
          </p:nvSpPr>
          <p:spPr bwMode="auto">
            <a:xfrm>
              <a:off x="5820758" y="5877896"/>
              <a:ext cx="0" cy="3137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120"/>
            <p:cNvSpPr>
              <a:spLocks noChangeShapeType="1"/>
            </p:cNvSpPr>
            <p:nvPr/>
          </p:nvSpPr>
          <p:spPr bwMode="auto">
            <a:xfrm>
              <a:off x="5921652" y="6013232"/>
              <a:ext cx="2853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122"/>
            <p:cNvSpPr>
              <a:spLocks noChangeShapeType="1"/>
            </p:cNvSpPr>
            <p:nvPr/>
          </p:nvSpPr>
          <p:spPr bwMode="auto">
            <a:xfrm>
              <a:off x="5207509" y="6000929"/>
              <a:ext cx="2853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Rectangle 123"/>
            <p:cNvSpPr>
              <a:spLocks noChangeArrowheads="1"/>
            </p:cNvSpPr>
            <p:nvPr/>
          </p:nvSpPr>
          <p:spPr bwMode="auto">
            <a:xfrm>
              <a:off x="4740872" y="5865593"/>
              <a:ext cx="392542" cy="3137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…</a:t>
              </a:r>
            </a:p>
          </p:txBody>
        </p:sp>
        <p:sp>
          <p:nvSpPr>
            <p:cNvPr id="110" name="Rectangle 124"/>
            <p:cNvSpPr>
              <a:spLocks noChangeArrowheads="1"/>
            </p:cNvSpPr>
            <p:nvPr/>
          </p:nvSpPr>
          <p:spPr bwMode="auto">
            <a:xfrm>
              <a:off x="6930597" y="5871744"/>
              <a:ext cx="392542" cy="3137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…</a:t>
              </a:r>
            </a:p>
          </p:txBody>
        </p:sp>
        <p:sp>
          <p:nvSpPr>
            <p:cNvPr id="111" name="Rectangle 126"/>
            <p:cNvSpPr>
              <a:spLocks noChangeArrowheads="1"/>
            </p:cNvSpPr>
            <p:nvPr/>
          </p:nvSpPr>
          <p:spPr bwMode="auto">
            <a:xfrm>
              <a:off x="4033034" y="5857805"/>
              <a:ext cx="499743" cy="3137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b</a:t>
              </a:r>
            </a:p>
          </p:txBody>
        </p:sp>
        <p:sp>
          <p:nvSpPr>
            <p:cNvPr id="112" name="Line 127"/>
            <p:cNvSpPr>
              <a:spLocks noChangeShapeType="1"/>
            </p:cNvSpPr>
            <p:nvPr/>
          </p:nvSpPr>
          <p:spPr bwMode="auto">
            <a:xfrm>
              <a:off x="4360941" y="5870111"/>
              <a:ext cx="0" cy="3137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128"/>
            <p:cNvSpPr>
              <a:spLocks noChangeShapeType="1"/>
            </p:cNvSpPr>
            <p:nvPr/>
          </p:nvSpPr>
          <p:spPr bwMode="auto">
            <a:xfrm>
              <a:off x="4461836" y="6005472"/>
              <a:ext cx="2853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Rectangle 130"/>
            <p:cNvSpPr>
              <a:spLocks noChangeArrowheads="1"/>
            </p:cNvSpPr>
            <p:nvPr/>
          </p:nvSpPr>
          <p:spPr bwMode="auto">
            <a:xfrm>
              <a:off x="3358302" y="5242701"/>
              <a:ext cx="321601" cy="31369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q</a:t>
              </a:r>
            </a:p>
          </p:txBody>
        </p:sp>
        <p:sp>
          <p:nvSpPr>
            <p:cNvPr id="115" name="Line 131"/>
            <p:cNvSpPr>
              <a:spLocks noChangeShapeType="1"/>
            </p:cNvSpPr>
            <p:nvPr/>
          </p:nvSpPr>
          <p:spPr bwMode="auto">
            <a:xfrm>
              <a:off x="3497032" y="5611759"/>
              <a:ext cx="0" cy="2445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Rectangle 133"/>
            <p:cNvSpPr>
              <a:spLocks noChangeArrowheads="1"/>
            </p:cNvSpPr>
            <p:nvPr/>
          </p:nvSpPr>
          <p:spPr bwMode="auto">
            <a:xfrm>
              <a:off x="3307855" y="5857805"/>
              <a:ext cx="499743" cy="3137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2" charset="-122"/>
                </a:rPr>
                <a:t>a</a:t>
              </a:r>
            </a:p>
          </p:txBody>
        </p:sp>
        <p:sp>
          <p:nvSpPr>
            <p:cNvPr id="117" name="Line 134"/>
            <p:cNvSpPr>
              <a:spLocks noChangeShapeType="1"/>
            </p:cNvSpPr>
            <p:nvPr/>
          </p:nvSpPr>
          <p:spPr bwMode="auto">
            <a:xfrm>
              <a:off x="3635762" y="5870169"/>
              <a:ext cx="0" cy="3137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136"/>
            <p:cNvSpPr>
              <a:spLocks noChangeShapeType="1"/>
            </p:cNvSpPr>
            <p:nvPr/>
          </p:nvSpPr>
          <p:spPr bwMode="auto">
            <a:xfrm>
              <a:off x="3022513" y="6006172"/>
              <a:ext cx="2853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Rectangle 137"/>
            <p:cNvSpPr>
              <a:spLocks noChangeArrowheads="1"/>
            </p:cNvSpPr>
            <p:nvPr/>
          </p:nvSpPr>
          <p:spPr bwMode="auto">
            <a:xfrm>
              <a:off x="2555876" y="5870169"/>
              <a:ext cx="392542" cy="31528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dirty="0">
                  <a:ea typeface="黑体" pitchFamily="2" charset="-122"/>
                </a:rPr>
                <a:t>…</a:t>
              </a:r>
            </a:p>
          </p:txBody>
        </p:sp>
        <p:sp>
          <p:nvSpPr>
            <p:cNvPr id="120" name="Line 139"/>
            <p:cNvSpPr>
              <a:spLocks noChangeShapeType="1"/>
            </p:cNvSpPr>
            <p:nvPr/>
          </p:nvSpPr>
          <p:spPr bwMode="auto">
            <a:xfrm>
              <a:off x="3717739" y="6392544"/>
              <a:ext cx="26453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140"/>
            <p:cNvSpPr>
              <a:spLocks noChangeShapeType="1"/>
            </p:cNvSpPr>
            <p:nvPr/>
          </p:nvSpPr>
          <p:spPr bwMode="auto">
            <a:xfrm>
              <a:off x="3717739" y="6083446"/>
              <a:ext cx="0" cy="315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41"/>
            <p:cNvSpPr>
              <a:spLocks noChangeShapeType="1"/>
            </p:cNvSpPr>
            <p:nvPr/>
          </p:nvSpPr>
          <p:spPr bwMode="auto">
            <a:xfrm flipV="1">
              <a:off x="6352030" y="6182357"/>
              <a:ext cx="0" cy="2101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81995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单链表的指针操作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346" y="1732450"/>
            <a:ext cx="8057962" cy="4853285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尾插入法建立不带头结点的单链表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 </a:t>
            </a:r>
          </a:p>
          <a:p>
            <a:pPr marL="36576" indent="0" fontAlgn="auto">
              <a:spcAft>
                <a:spcPts val="0"/>
              </a:spcAft>
              <a:buNone/>
              <a:tabLst>
                <a:tab pos="0" algn="l"/>
              </a:tabLst>
              <a:defRPr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CreateListTail_L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LinkList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&amp;L, 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 ) 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</a:t>
            </a:r>
          </a:p>
          <a:p>
            <a:pPr marL="36576" indent="0" fontAlgn="auto">
              <a:spcAft>
                <a:spcPts val="0"/>
              </a:spcAft>
              <a:buNone/>
              <a:tabLst>
                <a:tab pos="0" algn="l"/>
              </a:tabLst>
              <a:defRPr/>
            </a:pP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LinkList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= </a:t>
            </a:r>
            <a:r>
              <a:rPr lang="en-US" altLang="zh-CN" sz="2200" b="1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zh-CN" altLang="en-US" sz="2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200" b="1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sz="2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//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所有指针初始化为空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576" indent="0" fontAlgn="auto">
              <a:spcAft>
                <a:spcPts val="0"/>
              </a:spcAft>
              <a:buNone/>
              <a:tabLst>
                <a:tab pos="0" algn="l"/>
              </a:tabLst>
              <a:defRPr/>
            </a:pP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for ( </a:t>
            </a:r>
            <a:r>
              <a:rPr lang="en-US" altLang="zh-CN" sz="2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n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2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&gt; 0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</a:t>
            </a:r>
            <a:r>
              <a:rPr lang="en-US" altLang="zh-CN" sz="2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) 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36576" indent="0" fontAlgn="auto">
              <a:spcAft>
                <a:spcPts val="0"/>
              </a:spcAft>
              <a:buNone/>
              <a:tabLst>
                <a:tab pos="0" algn="l"/>
              </a:tabLst>
              <a:defRPr/>
            </a:pP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p 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new 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LNode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        // 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生成新结点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576" indent="0" fontAlgn="auto">
              <a:spcAft>
                <a:spcPts val="0"/>
              </a:spcAft>
              <a:buNone/>
              <a:tabLst>
                <a:tab pos="0" algn="l"/>
              </a:tabLst>
              <a:defRPr/>
            </a:pP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p-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&gt;next = NULL;</a:t>
            </a:r>
            <a:endParaRPr lang="zh-CN" altLang="en-US" sz="2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576" indent="0" fontAlgn="auto">
              <a:spcAft>
                <a:spcPts val="0"/>
              </a:spcAft>
              <a:buNone/>
              <a:tabLst>
                <a:tab pos="0" algn="l"/>
              </a:tabLst>
              <a:defRPr/>
            </a:pP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p-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&gt;data = rand()%100; </a:t>
            </a:r>
          </a:p>
          <a:p>
            <a:pPr marL="36576" indent="0" fontAlgn="auto">
              <a:spcAft>
                <a:spcPts val="0"/>
              </a:spcAft>
              <a:buNone/>
              <a:tabLst>
                <a:tab pos="0" algn="l"/>
              </a:tabLst>
              <a:defRPr/>
            </a:pPr>
            <a:r>
              <a:rPr lang="en-US" altLang="zh-CN" sz="2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if ( L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sz="2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NULL )   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 = p;     //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判断单链表是否为空</a:t>
            </a:r>
            <a:endParaRPr lang="en-US" altLang="zh-CN" sz="2200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576" indent="0" fontAlgn="auto">
              <a:spcAft>
                <a:spcPts val="0"/>
              </a:spcAft>
              <a:buNone/>
              <a:tabLst>
                <a:tab pos="0" algn="l"/>
              </a:tabLst>
              <a:defRPr/>
            </a:pPr>
            <a:r>
              <a:rPr lang="en-US" altLang="zh-CN" sz="2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else	   q-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&gt;next = p;</a:t>
            </a:r>
          </a:p>
          <a:p>
            <a:pPr marL="36576" indent="0" fontAlgn="auto">
              <a:spcAft>
                <a:spcPts val="0"/>
              </a:spcAft>
              <a:buNone/>
              <a:tabLst>
                <a:tab pos="0" algn="l"/>
              </a:tabLst>
              <a:defRPr/>
            </a:pP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q 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p;    </a:t>
            </a:r>
          </a:p>
          <a:p>
            <a:pPr marL="36576" indent="0" fontAlgn="auto">
              <a:spcAft>
                <a:spcPts val="0"/>
              </a:spcAft>
              <a:buNone/>
              <a:tabLst>
                <a:tab pos="0" algn="l"/>
              </a:tabLst>
              <a:defRPr/>
            </a:pP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576" indent="0" fontAlgn="auto">
              <a:spcAft>
                <a:spcPts val="0"/>
              </a:spcAft>
              <a:buNone/>
              <a:tabLst>
                <a:tab pos="0" algn="l"/>
              </a:tabLst>
              <a:defRPr/>
            </a:pP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323458" y="5911049"/>
            <a:ext cx="6419850" cy="674686"/>
            <a:chOff x="1052" y="2403"/>
            <a:chExt cx="4044" cy="425"/>
          </a:xfrm>
        </p:grpSpPr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164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Line 10"/>
            <p:cNvSpPr>
              <a:spLocks noChangeShapeType="1"/>
            </p:cNvSpPr>
            <p:nvPr/>
          </p:nvSpPr>
          <p:spPr bwMode="auto">
            <a:xfrm>
              <a:off x="197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135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236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269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207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308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341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279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80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>
              <a:off x="413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351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4568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4856" y="2451"/>
              <a:ext cx="1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>
              <a:off x="4232" y="2643"/>
              <a:ext cx="314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1640" y="2403"/>
              <a:ext cx="3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 dirty="0">
                  <a:solidFill>
                    <a:srgbClr val="FF505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baseline="-25000" dirty="0">
                  <a:solidFill>
                    <a:srgbClr val="FF5050"/>
                  </a:solidFill>
                  <a:latin typeface="Times New Roman" pitchFamily="18" charset="0"/>
                </a:rPr>
                <a:t>1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21" name="Text Box 25"/>
            <p:cNvSpPr txBox="1">
              <a:spLocks noChangeArrowheads="1"/>
            </p:cNvSpPr>
            <p:nvPr/>
          </p:nvSpPr>
          <p:spPr bwMode="auto">
            <a:xfrm>
              <a:off x="2368" y="2403"/>
              <a:ext cx="3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 dirty="0">
                  <a:solidFill>
                    <a:srgbClr val="FF505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baseline="-25000" dirty="0">
                  <a:solidFill>
                    <a:srgbClr val="FF5050"/>
                  </a:solidFill>
                  <a:latin typeface="Times New Roman" pitchFamily="18" charset="0"/>
                </a:rPr>
                <a:t>2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3088" y="2403"/>
              <a:ext cx="3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solidFill>
                    <a:srgbClr val="FF505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baseline="-25000">
                  <a:solidFill>
                    <a:srgbClr val="FF5050"/>
                  </a:solidFill>
                  <a:latin typeface="Times New Roman" pitchFamily="18" charset="0"/>
                </a:rPr>
                <a:t>3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3808" y="2403"/>
              <a:ext cx="3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solidFill>
                    <a:srgbClr val="FF505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baseline="-25000">
                  <a:solidFill>
                    <a:srgbClr val="FF5050"/>
                  </a:solidFill>
                  <a:latin typeface="Times New Roman" pitchFamily="18" charset="0"/>
                </a:rPr>
                <a:t>4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24" name="Text Box 28"/>
            <p:cNvSpPr txBox="1">
              <a:spLocks noChangeArrowheads="1"/>
            </p:cNvSpPr>
            <p:nvPr/>
          </p:nvSpPr>
          <p:spPr bwMode="auto">
            <a:xfrm>
              <a:off x="4568" y="2403"/>
              <a:ext cx="3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 dirty="0">
                  <a:solidFill>
                    <a:srgbClr val="FF505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baseline="-25000" dirty="0">
                  <a:solidFill>
                    <a:srgbClr val="FF5050"/>
                  </a:solidFill>
                  <a:latin typeface="Times New Roman" pitchFamily="18" charset="0"/>
                </a:rPr>
                <a:t>5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4824" y="2479"/>
              <a:ext cx="25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Λ</a:t>
              </a:r>
              <a:endParaRPr kumimoji="1" lang="en-US" altLang="zh-CN" sz="2400" b="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Text Box 30"/>
            <p:cNvSpPr txBox="1">
              <a:spLocks noChangeArrowheads="1"/>
            </p:cNvSpPr>
            <p:nvPr/>
          </p:nvSpPr>
          <p:spPr bwMode="auto">
            <a:xfrm>
              <a:off x="1052" y="2460"/>
              <a:ext cx="28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dirty="0" smtClean="0">
                  <a:latin typeface="Times New Roman" pitchFamily="18" charset="0"/>
                </a:rPr>
                <a:t>L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22889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单链表的指针操作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699172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尾插入法建立带头结点的单链线性表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 </a:t>
            </a:r>
          </a:p>
          <a:p>
            <a:pPr marL="36576" indent="0" fontAlgn="auto">
              <a:spcAft>
                <a:spcPts val="0"/>
              </a:spcAft>
              <a:buNone/>
              <a:tabLst>
                <a:tab pos="0" algn="l"/>
              </a:tabLst>
              <a:defRPr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CreateListTail_L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LinkList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&amp;L, 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 ) 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</a:t>
            </a:r>
          </a:p>
          <a:p>
            <a:pPr marL="36576" indent="0" fontAlgn="auto">
              <a:spcAft>
                <a:spcPts val="0"/>
              </a:spcAft>
              <a:buNone/>
              <a:tabLst>
                <a:tab pos="0" algn="l"/>
              </a:tabLst>
              <a:defRPr/>
            </a:pP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LinkList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p = </a:t>
            </a:r>
            <a:r>
              <a:rPr lang="en-US" altLang="zh-CN" sz="2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36576" indent="0" fontAlgn="auto">
              <a:spcAft>
                <a:spcPts val="0"/>
              </a:spcAft>
              <a:buNone/>
              <a:tabLst>
                <a:tab pos="0" algn="l"/>
              </a:tabLst>
              <a:defRPr/>
            </a:pP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L 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new 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LNode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36576" indent="0" fontAlgn="auto">
              <a:spcAft>
                <a:spcPts val="0"/>
              </a:spcAft>
              <a:buNone/>
              <a:tabLst>
                <a:tab pos="0" algn="l"/>
              </a:tabLst>
              <a:defRPr/>
            </a:pP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L-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&gt;next = NULL;                     // 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建立头结点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576" indent="0" fontAlgn="auto">
              <a:spcAft>
                <a:spcPts val="0"/>
              </a:spcAft>
              <a:buNone/>
              <a:tabLst>
                <a:tab pos="0" algn="l"/>
              </a:tabLst>
              <a:defRPr/>
            </a:pP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q 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L;</a:t>
            </a:r>
            <a:endParaRPr lang="zh-CN" altLang="en-US" sz="2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576" indent="0" fontAlgn="auto">
              <a:spcAft>
                <a:spcPts val="0"/>
              </a:spcAft>
              <a:buNone/>
              <a:tabLst>
                <a:tab pos="0" algn="l"/>
              </a:tabLst>
              <a:defRPr/>
            </a:pP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for 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=n; 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&gt;0; --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 marL="36576" indent="0" fontAlgn="auto">
              <a:spcAft>
                <a:spcPts val="0"/>
              </a:spcAft>
              <a:buNone/>
              <a:tabLst>
                <a:tab pos="0" algn="l"/>
              </a:tabLst>
              <a:defRPr/>
            </a:pP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p 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new 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LNode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              // 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生成新结点</a:t>
            </a:r>
          </a:p>
          <a:p>
            <a:pPr marL="36576" indent="0" fontAlgn="auto">
              <a:spcAft>
                <a:spcPts val="0"/>
              </a:spcAft>
              <a:buNone/>
              <a:tabLst>
                <a:tab pos="0" algn="l"/>
              </a:tabLst>
              <a:defRPr/>
            </a:pP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p-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&gt;data = rand()%100;     </a:t>
            </a:r>
          </a:p>
          <a:p>
            <a:pPr marL="36576" indent="0" fontAlgn="auto">
              <a:spcAft>
                <a:spcPts val="0"/>
              </a:spcAft>
              <a:buNone/>
              <a:tabLst>
                <a:tab pos="0" algn="l"/>
              </a:tabLst>
              <a:defRPr/>
            </a:pPr>
            <a:r>
              <a:rPr lang="en-US" altLang="zh-CN" sz="2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p-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&gt;next = NULL; q-&gt;next = p;   q = p;    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en-US" altLang="zh-CN" sz="2200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576" indent="0" fontAlgn="auto">
              <a:spcAft>
                <a:spcPts val="0"/>
              </a:spcAft>
              <a:buNone/>
              <a:tabLst>
                <a:tab pos="0" algn="l"/>
              </a:tabLst>
              <a:defRPr/>
            </a:pP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576" indent="0" fontAlgn="auto">
              <a:spcAft>
                <a:spcPts val="0"/>
              </a:spcAft>
              <a:buNone/>
              <a:tabLst>
                <a:tab pos="0" algn="l"/>
              </a:tabLst>
              <a:defRPr/>
            </a:pP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119528" y="6012087"/>
            <a:ext cx="7776717" cy="690474"/>
            <a:chOff x="1119528" y="6094279"/>
            <a:chExt cx="7776717" cy="690474"/>
          </a:xfrm>
        </p:grpSpPr>
        <p:grpSp>
          <p:nvGrpSpPr>
            <p:cNvPr id="4" name="Group 32"/>
            <p:cNvGrpSpPr>
              <a:grpSpLocks/>
            </p:cNvGrpSpPr>
            <p:nvPr/>
          </p:nvGrpSpPr>
          <p:grpSpPr bwMode="auto">
            <a:xfrm>
              <a:off x="2096982" y="6094279"/>
              <a:ext cx="6799263" cy="674686"/>
              <a:chOff x="813" y="2403"/>
              <a:chExt cx="4283" cy="425"/>
            </a:xfrm>
          </p:grpSpPr>
          <p:sp>
            <p:nvSpPr>
              <p:cNvPr id="5" name="Rectangle 9"/>
              <p:cNvSpPr>
                <a:spLocks noChangeArrowheads="1"/>
              </p:cNvSpPr>
              <p:nvPr/>
            </p:nvSpPr>
            <p:spPr bwMode="auto">
              <a:xfrm>
                <a:off x="1640" y="2451"/>
                <a:ext cx="528" cy="33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" name="Line 10"/>
              <p:cNvSpPr>
                <a:spLocks noChangeShapeType="1"/>
              </p:cNvSpPr>
              <p:nvPr/>
            </p:nvSpPr>
            <p:spPr bwMode="auto">
              <a:xfrm>
                <a:off x="1976" y="2451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" name="Line 11"/>
              <p:cNvSpPr>
                <a:spLocks noChangeShapeType="1"/>
              </p:cNvSpPr>
              <p:nvPr/>
            </p:nvSpPr>
            <p:spPr bwMode="auto">
              <a:xfrm>
                <a:off x="1352" y="2643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" name="Rectangle 12"/>
              <p:cNvSpPr>
                <a:spLocks noChangeArrowheads="1"/>
              </p:cNvSpPr>
              <p:nvPr/>
            </p:nvSpPr>
            <p:spPr bwMode="auto">
              <a:xfrm>
                <a:off x="2360" y="2451"/>
                <a:ext cx="528" cy="33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Line 13"/>
              <p:cNvSpPr>
                <a:spLocks noChangeShapeType="1"/>
              </p:cNvSpPr>
              <p:nvPr/>
            </p:nvSpPr>
            <p:spPr bwMode="auto">
              <a:xfrm>
                <a:off x="2696" y="2451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Line 14"/>
              <p:cNvSpPr>
                <a:spLocks noChangeShapeType="1"/>
              </p:cNvSpPr>
              <p:nvPr/>
            </p:nvSpPr>
            <p:spPr bwMode="auto">
              <a:xfrm>
                <a:off x="2072" y="2643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3080" y="2451"/>
                <a:ext cx="528" cy="33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Line 16"/>
              <p:cNvSpPr>
                <a:spLocks noChangeShapeType="1"/>
              </p:cNvSpPr>
              <p:nvPr/>
            </p:nvSpPr>
            <p:spPr bwMode="auto">
              <a:xfrm>
                <a:off x="3416" y="2451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17"/>
              <p:cNvSpPr>
                <a:spLocks noChangeShapeType="1"/>
              </p:cNvSpPr>
              <p:nvPr/>
            </p:nvSpPr>
            <p:spPr bwMode="auto">
              <a:xfrm>
                <a:off x="2792" y="2643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3800" y="2451"/>
                <a:ext cx="528" cy="33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>
                <a:off x="4136" y="2451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20"/>
              <p:cNvSpPr>
                <a:spLocks noChangeShapeType="1"/>
              </p:cNvSpPr>
              <p:nvPr/>
            </p:nvSpPr>
            <p:spPr bwMode="auto">
              <a:xfrm>
                <a:off x="3512" y="2643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Rectangle 21"/>
              <p:cNvSpPr>
                <a:spLocks noChangeArrowheads="1"/>
              </p:cNvSpPr>
              <p:nvPr/>
            </p:nvSpPr>
            <p:spPr bwMode="auto">
              <a:xfrm>
                <a:off x="4568" y="2451"/>
                <a:ext cx="528" cy="33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8" name="Line 22"/>
              <p:cNvSpPr>
                <a:spLocks noChangeShapeType="1"/>
              </p:cNvSpPr>
              <p:nvPr/>
            </p:nvSpPr>
            <p:spPr bwMode="auto">
              <a:xfrm>
                <a:off x="4856" y="2451"/>
                <a:ext cx="1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23"/>
              <p:cNvSpPr>
                <a:spLocks noChangeShapeType="1"/>
              </p:cNvSpPr>
              <p:nvPr/>
            </p:nvSpPr>
            <p:spPr bwMode="auto">
              <a:xfrm>
                <a:off x="4232" y="2643"/>
                <a:ext cx="314" cy="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Text Box 24"/>
              <p:cNvSpPr txBox="1">
                <a:spLocks noChangeArrowheads="1"/>
              </p:cNvSpPr>
              <p:nvPr/>
            </p:nvSpPr>
            <p:spPr bwMode="auto">
              <a:xfrm>
                <a:off x="1640" y="2403"/>
                <a:ext cx="328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3200" i="1" dirty="0">
                    <a:solidFill>
                      <a:srgbClr val="FF5050"/>
                    </a:solidFill>
                    <a:latin typeface="Times New Roman" pitchFamily="18" charset="0"/>
                  </a:rPr>
                  <a:t>a</a:t>
                </a:r>
                <a:r>
                  <a:rPr kumimoji="1" lang="en-US" altLang="zh-CN" sz="3200" baseline="-25000" dirty="0">
                    <a:solidFill>
                      <a:srgbClr val="FF5050"/>
                    </a:solidFill>
                    <a:latin typeface="Times New Roman" pitchFamily="18" charset="0"/>
                  </a:rPr>
                  <a:t>1</a:t>
                </a:r>
                <a:endParaRPr kumimoji="1" lang="en-US" altLang="zh-CN" sz="2400" b="0" dirty="0">
                  <a:latin typeface="Times New Roman" pitchFamily="18" charset="0"/>
                </a:endParaRPr>
              </a:p>
            </p:txBody>
          </p:sp>
          <p:sp>
            <p:nvSpPr>
              <p:cNvPr id="21" name="Text Box 25"/>
              <p:cNvSpPr txBox="1">
                <a:spLocks noChangeArrowheads="1"/>
              </p:cNvSpPr>
              <p:nvPr/>
            </p:nvSpPr>
            <p:spPr bwMode="auto">
              <a:xfrm>
                <a:off x="2396" y="2403"/>
                <a:ext cx="328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3200" i="1" dirty="0">
                    <a:solidFill>
                      <a:srgbClr val="FF5050"/>
                    </a:solidFill>
                    <a:latin typeface="Times New Roman" pitchFamily="18" charset="0"/>
                  </a:rPr>
                  <a:t>a</a:t>
                </a:r>
                <a:r>
                  <a:rPr kumimoji="1" lang="en-US" altLang="zh-CN" sz="3200" baseline="-25000" dirty="0">
                    <a:solidFill>
                      <a:srgbClr val="FF5050"/>
                    </a:solidFill>
                    <a:latin typeface="Times New Roman" pitchFamily="18" charset="0"/>
                  </a:rPr>
                  <a:t>2</a:t>
                </a:r>
                <a:endParaRPr kumimoji="1" lang="en-US" altLang="zh-CN" sz="2400" b="0" dirty="0">
                  <a:latin typeface="Times New Roman" pitchFamily="18" charset="0"/>
                </a:endParaRPr>
              </a:p>
            </p:txBody>
          </p:sp>
          <p:sp>
            <p:nvSpPr>
              <p:cNvPr id="22" name="Text Box 26"/>
              <p:cNvSpPr txBox="1">
                <a:spLocks noChangeArrowheads="1"/>
              </p:cNvSpPr>
              <p:nvPr/>
            </p:nvSpPr>
            <p:spPr bwMode="auto">
              <a:xfrm>
                <a:off x="3088" y="2403"/>
                <a:ext cx="328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3200" i="1">
                    <a:solidFill>
                      <a:srgbClr val="FF5050"/>
                    </a:solidFill>
                    <a:latin typeface="Times New Roman" pitchFamily="18" charset="0"/>
                  </a:rPr>
                  <a:t>a</a:t>
                </a:r>
                <a:r>
                  <a:rPr kumimoji="1" lang="en-US" altLang="zh-CN" sz="3200" baseline="-25000">
                    <a:solidFill>
                      <a:srgbClr val="FF5050"/>
                    </a:solidFill>
                    <a:latin typeface="Times New Roman" pitchFamily="18" charset="0"/>
                  </a:rPr>
                  <a:t>3</a:t>
                </a:r>
                <a:endParaRPr kumimoji="1" lang="en-US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23" name="Text Box 27"/>
              <p:cNvSpPr txBox="1">
                <a:spLocks noChangeArrowheads="1"/>
              </p:cNvSpPr>
              <p:nvPr/>
            </p:nvSpPr>
            <p:spPr bwMode="auto">
              <a:xfrm>
                <a:off x="3808" y="2403"/>
                <a:ext cx="328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3200" i="1">
                    <a:solidFill>
                      <a:srgbClr val="FF5050"/>
                    </a:solidFill>
                    <a:latin typeface="Times New Roman" pitchFamily="18" charset="0"/>
                  </a:rPr>
                  <a:t>a</a:t>
                </a:r>
                <a:r>
                  <a:rPr kumimoji="1" lang="en-US" altLang="zh-CN" sz="3200" baseline="-25000">
                    <a:solidFill>
                      <a:srgbClr val="FF5050"/>
                    </a:solidFill>
                    <a:latin typeface="Times New Roman" pitchFamily="18" charset="0"/>
                  </a:rPr>
                  <a:t>4</a:t>
                </a:r>
                <a:endParaRPr kumimoji="1" lang="en-US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24" name="Text Box 28"/>
              <p:cNvSpPr txBox="1">
                <a:spLocks noChangeArrowheads="1"/>
              </p:cNvSpPr>
              <p:nvPr/>
            </p:nvSpPr>
            <p:spPr bwMode="auto">
              <a:xfrm>
                <a:off x="4568" y="2403"/>
                <a:ext cx="328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3200" i="1" dirty="0">
                    <a:solidFill>
                      <a:srgbClr val="FF5050"/>
                    </a:solidFill>
                    <a:latin typeface="Times New Roman" pitchFamily="18" charset="0"/>
                  </a:rPr>
                  <a:t>a</a:t>
                </a:r>
                <a:r>
                  <a:rPr kumimoji="1" lang="en-US" altLang="zh-CN" sz="3200" baseline="-25000" dirty="0">
                    <a:solidFill>
                      <a:srgbClr val="FF5050"/>
                    </a:solidFill>
                    <a:latin typeface="Times New Roman" pitchFamily="18" charset="0"/>
                  </a:rPr>
                  <a:t>5</a:t>
                </a:r>
                <a:endParaRPr kumimoji="1" lang="en-US" altLang="zh-CN" sz="2400" b="0" dirty="0">
                  <a:latin typeface="Times New Roman" pitchFamily="18" charset="0"/>
                </a:endParaRPr>
              </a:p>
            </p:txBody>
          </p:sp>
          <p:sp>
            <p:nvSpPr>
              <p:cNvPr id="25" name="Text Box 29"/>
              <p:cNvSpPr txBox="1">
                <a:spLocks noChangeArrowheads="1"/>
              </p:cNvSpPr>
              <p:nvPr/>
            </p:nvSpPr>
            <p:spPr bwMode="auto">
              <a:xfrm>
                <a:off x="4824" y="2479"/>
                <a:ext cx="25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Λ</a:t>
                </a:r>
                <a:endParaRPr kumimoji="1" lang="en-US" altLang="zh-CN" sz="2400" b="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" name="Text Box 30"/>
              <p:cNvSpPr txBox="1">
                <a:spLocks noChangeArrowheads="1"/>
              </p:cNvSpPr>
              <p:nvPr/>
            </p:nvSpPr>
            <p:spPr bwMode="auto">
              <a:xfrm>
                <a:off x="1052" y="2460"/>
                <a:ext cx="289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3200" dirty="0" smtClean="0">
                    <a:latin typeface="Times New Roman" pitchFamily="18" charset="0"/>
                  </a:rPr>
                  <a:t>L</a:t>
                </a:r>
                <a:endParaRPr kumimoji="1" lang="en-US" altLang="zh-CN" sz="2400" b="0" dirty="0">
                  <a:latin typeface="Times New Roman" pitchFamily="18" charset="0"/>
                </a:endParaRPr>
              </a:p>
            </p:txBody>
          </p:sp>
          <p:sp>
            <p:nvSpPr>
              <p:cNvPr id="27" name="Rectangle 9"/>
              <p:cNvSpPr>
                <a:spLocks noChangeArrowheads="1"/>
              </p:cNvSpPr>
              <p:nvPr/>
            </p:nvSpPr>
            <p:spPr bwMode="auto">
              <a:xfrm>
                <a:off x="813" y="2470"/>
                <a:ext cx="528" cy="33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8" name="Text Box 24"/>
              <p:cNvSpPr txBox="1">
                <a:spLocks noChangeArrowheads="1"/>
              </p:cNvSpPr>
              <p:nvPr/>
            </p:nvSpPr>
            <p:spPr bwMode="auto">
              <a:xfrm>
                <a:off x="813" y="2422"/>
                <a:ext cx="11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kumimoji="1" lang="en-US" altLang="zh-CN" sz="2400" b="0" dirty="0">
                  <a:latin typeface="Times New Roman" pitchFamily="18" charset="0"/>
                </a:endParaRPr>
              </a:p>
            </p:txBody>
          </p:sp>
          <p:sp>
            <p:nvSpPr>
              <p:cNvPr id="29" name="Line 13"/>
              <p:cNvSpPr>
                <a:spLocks noChangeShapeType="1"/>
              </p:cNvSpPr>
              <p:nvPr/>
            </p:nvSpPr>
            <p:spPr bwMode="auto">
              <a:xfrm>
                <a:off x="1163" y="246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" name="Line 11"/>
            <p:cNvSpPr>
              <a:spLocks noChangeShapeType="1"/>
            </p:cNvSpPr>
            <p:nvPr/>
          </p:nvSpPr>
          <p:spPr bwMode="auto">
            <a:xfrm>
              <a:off x="1595829" y="6490029"/>
              <a:ext cx="4572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119528" y="6199978"/>
              <a:ext cx="45878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dirty="0" smtClean="0">
                  <a:latin typeface="Times New Roman" pitchFamily="18" charset="0"/>
                </a:rPr>
                <a:t>L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141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单链表的指针操作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zh-CN" altLang="en-US" sz="24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使用带头结点的单链表的优点</a:t>
            </a:r>
            <a:endParaRPr lang="en-US" altLang="zh-CN" sz="2400" b="1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ClrTx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链表第一个位置上的操作和其他位置上的操作一致，无须特殊处理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ClrTx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无论链表是否为空，其头指针都是指向头结点的非空指针，因此空表和非空表的处理也统一了。</a:t>
            </a:r>
          </a:p>
          <a:p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600516" y="5372056"/>
            <a:ext cx="4716028" cy="921376"/>
            <a:chOff x="549146" y="4601493"/>
            <a:chExt cx="4716028" cy="921376"/>
          </a:xfrm>
        </p:grpSpPr>
        <p:grpSp>
          <p:nvGrpSpPr>
            <p:cNvPr id="34" name="Group 32"/>
            <p:cNvGrpSpPr>
              <a:grpSpLocks/>
            </p:cNvGrpSpPr>
            <p:nvPr/>
          </p:nvGrpSpPr>
          <p:grpSpPr bwMode="auto">
            <a:xfrm>
              <a:off x="1526601" y="4862560"/>
              <a:ext cx="919163" cy="644524"/>
              <a:chOff x="813" y="2422"/>
              <a:chExt cx="579" cy="406"/>
            </a:xfrm>
          </p:grpSpPr>
          <p:sp>
            <p:nvSpPr>
              <p:cNvPr id="35" name="Text Box 30"/>
              <p:cNvSpPr txBox="1">
                <a:spLocks noChangeArrowheads="1"/>
              </p:cNvSpPr>
              <p:nvPr/>
            </p:nvSpPr>
            <p:spPr bwMode="auto">
              <a:xfrm>
                <a:off x="1052" y="2460"/>
                <a:ext cx="289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3200" dirty="0" smtClean="0">
                    <a:latin typeface="Times New Roman" pitchFamily="18" charset="0"/>
                  </a:rPr>
                  <a:t>L</a:t>
                </a:r>
                <a:endParaRPr kumimoji="1" lang="en-US" altLang="zh-CN" sz="2400" b="0" dirty="0">
                  <a:latin typeface="Times New Roman" pitchFamily="18" charset="0"/>
                </a:endParaRPr>
              </a:p>
            </p:txBody>
          </p:sp>
          <p:sp>
            <p:nvSpPr>
              <p:cNvPr id="36" name="Rectangle 9"/>
              <p:cNvSpPr>
                <a:spLocks noChangeArrowheads="1"/>
              </p:cNvSpPr>
              <p:nvPr/>
            </p:nvSpPr>
            <p:spPr bwMode="auto">
              <a:xfrm>
                <a:off x="813" y="2470"/>
                <a:ext cx="528" cy="33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7" name="Text Box 24"/>
              <p:cNvSpPr txBox="1">
                <a:spLocks noChangeArrowheads="1"/>
              </p:cNvSpPr>
              <p:nvPr/>
            </p:nvSpPr>
            <p:spPr bwMode="auto">
              <a:xfrm>
                <a:off x="813" y="2422"/>
                <a:ext cx="11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kumimoji="1" lang="en-US" altLang="zh-CN" sz="2400" b="0" dirty="0">
                  <a:latin typeface="Times New Roman" pitchFamily="18" charset="0"/>
                </a:endParaRPr>
              </a:p>
            </p:txBody>
          </p:sp>
          <p:sp>
            <p:nvSpPr>
              <p:cNvPr id="38" name="Line 13"/>
              <p:cNvSpPr>
                <a:spLocks noChangeShapeType="1"/>
              </p:cNvSpPr>
              <p:nvPr/>
            </p:nvSpPr>
            <p:spPr bwMode="auto">
              <a:xfrm>
                <a:off x="1163" y="246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29"/>
              <p:cNvSpPr txBox="1">
                <a:spLocks noChangeArrowheads="1"/>
              </p:cNvSpPr>
              <p:nvPr/>
            </p:nvSpPr>
            <p:spPr bwMode="auto">
              <a:xfrm>
                <a:off x="1136" y="2479"/>
                <a:ext cx="25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Λ</a:t>
                </a:r>
                <a:endParaRPr kumimoji="1" lang="en-US" altLang="zh-CN" sz="2400" b="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1025447" y="5228145"/>
              <a:ext cx="4572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Text Box 30"/>
            <p:cNvSpPr txBox="1">
              <a:spLocks noChangeArrowheads="1"/>
            </p:cNvSpPr>
            <p:nvPr/>
          </p:nvSpPr>
          <p:spPr bwMode="auto">
            <a:xfrm>
              <a:off x="549146" y="4938094"/>
              <a:ext cx="45878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dirty="0" smtClean="0">
                  <a:latin typeface="Times New Roman" pitchFamily="18" charset="0"/>
                </a:rPr>
                <a:t>L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463323" y="4601493"/>
              <a:ext cx="8819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头结点</a:t>
              </a:r>
              <a:endParaRPr lang="zh-CN" altLang="en-US" dirty="0"/>
            </a:p>
          </p:txBody>
        </p:sp>
        <p:sp>
          <p:nvSpPr>
            <p:cNvPr id="43" name="TextBox 62"/>
            <p:cNvSpPr txBox="1"/>
            <p:nvPr/>
          </p:nvSpPr>
          <p:spPr>
            <a:xfrm>
              <a:off x="2536723" y="4955458"/>
              <a:ext cx="27284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/>
                <a:t>空表</a:t>
              </a:r>
              <a:endParaRPr lang="zh-CN" altLang="en-US" sz="2800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71019" y="4034415"/>
            <a:ext cx="7776717" cy="1447411"/>
            <a:chOff x="519649" y="3161112"/>
            <a:chExt cx="7776717" cy="1447411"/>
          </a:xfrm>
        </p:grpSpPr>
        <p:grpSp>
          <p:nvGrpSpPr>
            <p:cNvPr id="33" name="组合 32"/>
            <p:cNvGrpSpPr/>
            <p:nvPr/>
          </p:nvGrpSpPr>
          <p:grpSpPr>
            <a:xfrm>
              <a:off x="519649" y="3387053"/>
              <a:ext cx="7776717" cy="1221470"/>
              <a:chOff x="519649" y="3387053"/>
              <a:chExt cx="7776717" cy="1221470"/>
            </a:xfrm>
          </p:grpSpPr>
          <p:grpSp>
            <p:nvGrpSpPr>
              <p:cNvPr id="4" name="Group 32"/>
              <p:cNvGrpSpPr>
                <a:grpSpLocks/>
              </p:cNvGrpSpPr>
              <p:nvPr/>
            </p:nvGrpSpPr>
            <p:grpSpPr bwMode="auto">
              <a:xfrm>
                <a:off x="1497103" y="3387053"/>
                <a:ext cx="6799263" cy="674686"/>
                <a:chOff x="813" y="2403"/>
                <a:chExt cx="4283" cy="425"/>
              </a:xfrm>
            </p:grpSpPr>
            <p:sp>
              <p:nvSpPr>
                <p:cNvPr id="5" name="Rectangle 9"/>
                <p:cNvSpPr>
                  <a:spLocks noChangeArrowheads="1"/>
                </p:cNvSpPr>
                <p:nvPr/>
              </p:nvSpPr>
              <p:spPr bwMode="auto">
                <a:xfrm>
                  <a:off x="1640" y="2451"/>
                  <a:ext cx="528" cy="336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" name="Line 10"/>
                <p:cNvSpPr>
                  <a:spLocks noChangeShapeType="1"/>
                </p:cNvSpPr>
                <p:nvPr/>
              </p:nvSpPr>
              <p:spPr bwMode="auto">
                <a:xfrm>
                  <a:off x="1976" y="2451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" name="Line 11"/>
                <p:cNvSpPr>
                  <a:spLocks noChangeShapeType="1"/>
                </p:cNvSpPr>
                <p:nvPr/>
              </p:nvSpPr>
              <p:spPr bwMode="auto">
                <a:xfrm>
                  <a:off x="1352" y="2643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" name="Rectangle 12"/>
                <p:cNvSpPr>
                  <a:spLocks noChangeArrowheads="1"/>
                </p:cNvSpPr>
                <p:nvPr/>
              </p:nvSpPr>
              <p:spPr bwMode="auto">
                <a:xfrm>
                  <a:off x="2360" y="2451"/>
                  <a:ext cx="528" cy="336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9" name="Line 13"/>
                <p:cNvSpPr>
                  <a:spLocks noChangeShapeType="1"/>
                </p:cNvSpPr>
                <p:nvPr/>
              </p:nvSpPr>
              <p:spPr bwMode="auto">
                <a:xfrm>
                  <a:off x="2696" y="2451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" name="Line 14"/>
                <p:cNvSpPr>
                  <a:spLocks noChangeShapeType="1"/>
                </p:cNvSpPr>
                <p:nvPr/>
              </p:nvSpPr>
              <p:spPr bwMode="auto">
                <a:xfrm>
                  <a:off x="2072" y="2643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" name="Rectangle 15"/>
                <p:cNvSpPr>
                  <a:spLocks noChangeArrowheads="1"/>
                </p:cNvSpPr>
                <p:nvPr/>
              </p:nvSpPr>
              <p:spPr bwMode="auto">
                <a:xfrm>
                  <a:off x="3080" y="2451"/>
                  <a:ext cx="528" cy="336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2" name="Line 16"/>
                <p:cNvSpPr>
                  <a:spLocks noChangeShapeType="1"/>
                </p:cNvSpPr>
                <p:nvPr/>
              </p:nvSpPr>
              <p:spPr bwMode="auto">
                <a:xfrm>
                  <a:off x="3416" y="2451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" name="Line 17"/>
                <p:cNvSpPr>
                  <a:spLocks noChangeShapeType="1"/>
                </p:cNvSpPr>
                <p:nvPr/>
              </p:nvSpPr>
              <p:spPr bwMode="auto">
                <a:xfrm>
                  <a:off x="2792" y="2643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" name="Rectangle 18"/>
                <p:cNvSpPr>
                  <a:spLocks noChangeArrowheads="1"/>
                </p:cNvSpPr>
                <p:nvPr/>
              </p:nvSpPr>
              <p:spPr bwMode="auto">
                <a:xfrm>
                  <a:off x="3800" y="2451"/>
                  <a:ext cx="528" cy="336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5" name="Line 19"/>
                <p:cNvSpPr>
                  <a:spLocks noChangeShapeType="1"/>
                </p:cNvSpPr>
                <p:nvPr/>
              </p:nvSpPr>
              <p:spPr bwMode="auto">
                <a:xfrm>
                  <a:off x="4136" y="2451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" name="Line 20"/>
                <p:cNvSpPr>
                  <a:spLocks noChangeShapeType="1"/>
                </p:cNvSpPr>
                <p:nvPr/>
              </p:nvSpPr>
              <p:spPr bwMode="auto">
                <a:xfrm>
                  <a:off x="3512" y="2643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" name="Rectangle 21"/>
                <p:cNvSpPr>
                  <a:spLocks noChangeArrowheads="1"/>
                </p:cNvSpPr>
                <p:nvPr/>
              </p:nvSpPr>
              <p:spPr bwMode="auto">
                <a:xfrm>
                  <a:off x="4568" y="2451"/>
                  <a:ext cx="528" cy="336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8" name="Line 22"/>
                <p:cNvSpPr>
                  <a:spLocks noChangeShapeType="1"/>
                </p:cNvSpPr>
                <p:nvPr/>
              </p:nvSpPr>
              <p:spPr bwMode="auto">
                <a:xfrm>
                  <a:off x="4856" y="2451"/>
                  <a:ext cx="1" cy="336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Line 23"/>
                <p:cNvSpPr>
                  <a:spLocks noChangeShapeType="1"/>
                </p:cNvSpPr>
                <p:nvPr/>
              </p:nvSpPr>
              <p:spPr bwMode="auto">
                <a:xfrm>
                  <a:off x="4232" y="2643"/>
                  <a:ext cx="314" cy="1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640" y="2403"/>
                  <a:ext cx="328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3200" i="1" dirty="0">
                      <a:solidFill>
                        <a:srgbClr val="FF5050"/>
                      </a:solidFill>
                      <a:latin typeface="Times New Roman" pitchFamily="18" charset="0"/>
                    </a:rPr>
                    <a:t>a</a:t>
                  </a:r>
                  <a:r>
                    <a:rPr kumimoji="1" lang="en-US" altLang="zh-CN" sz="3200" baseline="-25000" dirty="0">
                      <a:solidFill>
                        <a:srgbClr val="FF5050"/>
                      </a:solidFill>
                      <a:latin typeface="Times New Roman" pitchFamily="18" charset="0"/>
                    </a:rPr>
                    <a:t>1</a:t>
                  </a:r>
                  <a:endParaRPr kumimoji="1" lang="en-US" altLang="zh-CN" sz="2400" b="0" dirty="0">
                    <a:latin typeface="Times New Roman" pitchFamily="18" charset="0"/>
                  </a:endParaRPr>
                </a:p>
              </p:txBody>
            </p:sp>
            <p:sp>
              <p:nvSpPr>
                <p:cNvPr id="2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396" y="2403"/>
                  <a:ext cx="328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3200" i="1" dirty="0">
                      <a:solidFill>
                        <a:srgbClr val="FF5050"/>
                      </a:solidFill>
                      <a:latin typeface="Times New Roman" pitchFamily="18" charset="0"/>
                    </a:rPr>
                    <a:t>a</a:t>
                  </a:r>
                  <a:r>
                    <a:rPr kumimoji="1" lang="en-US" altLang="zh-CN" sz="3200" baseline="-25000" dirty="0">
                      <a:solidFill>
                        <a:srgbClr val="FF5050"/>
                      </a:solidFill>
                      <a:latin typeface="Times New Roman" pitchFamily="18" charset="0"/>
                    </a:rPr>
                    <a:t>2</a:t>
                  </a:r>
                  <a:endParaRPr kumimoji="1" lang="en-US" altLang="zh-CN" sz="2400" b="0" dirty="0">
                    <a:latin typeface="Times New Roman" pitchFamily="18" charset="0"/>
                  </a:endParaRPr>
                </a:p>
              </p:txBody>
            </p:sp>
            <p:sp>
              <p:nvSpPr>
                <p:cNvPr id="2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088" y="2403"/>
                  <a:ext cx="328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3200" i="1">
                      <a:solidFill>
                        <a:srgbClr val="FF5050"/>
                      </a:solidFill>
                      <a:latin typeface="Times New Roman" pitchFamily="18" charset="0"/>
                    </a:rPr>
                    <a:t>a</a:t>
                  </a:r>
                  <a:r>
                    <a:rPr kumimoji="1" lang="en-US" altLang="zh-CN" sz="3200" baseline="-25000">
                      <a:solidFill>
                        <a:srgbClr val="FF5050"/>
                      </a:solidFill>
                      <a:latin typeface="Times New Roman" pitchFamily="18" charset="0"/>
                    </a:rPr>
                    <a:t>3</a:t>
                  </a:r>
                  <a:endParaRPr kumimoji="1" lang="en-US" altLang="zh-CN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2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808" y="2403"/>
                  <a:ext cx="328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3200" i="1">
                      <a:solidFill>
                        <a:srgbClr val="FF5050"/>
                      </a:solidFill>
                      <a:latin typeface="Times New Roman" pitchFamily="18" charset="0"/>
                    </a:rPr>
                    <a:t>a</a:t>
                  </a:r>
                  <a:r>
                    <a:rPr kumimoji="1" lang="en-US" altLang="zh-CN" sz="3200" baseline="-25000">
                      <a:solidFill>
                        <a:srgbClr val="FF5050"/>
                      </a:solidFill>
                      <a:latin typeface="Times New Roman" pitchFamily="18" charset="0"/>
                    </a:rPr>
                    <a:t>4</a:t>
                  </a:r>
                  <a:endParaRPr kumimoji="1" lang="en-US" altLang="zh-CN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2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568" y="2403"/>
                  <a:ext cx="328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3200" i="1" dirty="0">
                      <a:solidFill>
                        <a:srgbClr val="FF5050"/>
                      </a:solidFill>
                      <a:latin typeface="Times New Roman" pitchFamily="18" charset="0"/>
                    </a:rPr>
                    <a:t>a</a:t>
                  </a:r>
                  <a:r>
                    <a:rPr kumimoji="1" lang="en-US" altLang="zh-CN" sz="3200" baseline="-25000" dirty="0">
                      <a:solidFill>
                        <a:srgbClr val="FF5050"/>
                      </a:solidFill>
                      <a:latin typeface="Times New Roman" pitchFamily="18" charset="0"/>
                    </a:rPr>
                    <a:t>5</a:t>
                  </a:r>
                  <a:endParaRPr kumimoji="1" lang="en-US" altLang="zh-CN" sz="2400" b="0" dirty="0">
                    <a:latin typeface="Times New Roman" pitchFamily="18" charset="0"/>
                  </a:endParaRPr>
                </a:p>
              </p:txBody>
            </p:sp>
            <p:sp>
              <p:nvSpPr>
                <p:cNvPr id="2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824" y="2479"/>
                  <a:ext cx="256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400" dirty="0">
                      <a:solidFill>
                        <a:schemeClr val="bg1"/>
                      </a:solidFill>
                      <a:latin typeface="Times New Roman" pitchFamily="18" charset="0"/>
                      <a:cs typeface="Times New Roman" pitchFamily="18" charset="0"/>
                      <a:sym typeface="Symbol" pitchFamily="18" charset="2"/>
                    </a:rPr>
                    <a:t>Λ</a:t>
                  </a:r>
                  <a:endParaRPr kumimoji="1" lang="en-US" altLang="zh-CN" sz="2400" b="0" dirty="0">
                    <a:solidFill>
                      <a:schemeClr val="bg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052" y="2460"/>
                  <a:ext cx="289" cy="3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3200" dirty="0" smtClean="0">
                      <a:latin typeface="Times New Roman" pitchFamily="18" charset="0"/>
                    </a:rPr>
                    <a:t>L</a:t>
                  </a:r>
                  <a:endParaRPr kumimoji="1" lang="en-US" altLang="zh-CN" sz="2400" b="0" dirty="0">
                    <a:latin typeface="Times New Roman" pitchFamily="18" charset="0"/>
                  </a:endParaRPr>
                </a:p>
              </p:txBody>
            </p:sp>
            <p:sp>
              <p:nvSpPr>
                <p:cNvPr id="27" name="Rectangle 9"/>
                <p:cNvSpPr>
                  <a:spLocks noChangeArrowheads="1"/>
                </p:cNvSpPr>
                <p:nvPr/>
              </p:nvSpPr>
              <p:spPr bwMode="auto">
                <a:xfrm>
                  <a:off x="813" y="2470"/>
                  <a:ext cx="528" cy="336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813" y="2422"/>
                  <a:ext cx="116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kumimoji="1" lang="en-US" altLang="zh-CN" sz="2400" b="0" dirty="0">
                    <a:latin typeface="Times New Roman" pitchFamily="18" charset="0"/>
                  </a:endParaRPr>
                </a:p>
              </p:txBody>
            </p:sp>
            <p:sp>
              <p:nvSpPr>
                <p:cNvPr id="29" name="Line 13"/>
                <p:cNvSpPr>
                  <a:spLocks noChangeShapeType="1"/>
                </p:cNvSpPr>
                <p:nvPr/>
              </p:nvSpPr>
              <p:spPr bwMode="auto">
                <a:xfrm>
                  <a:off x="1163" y="2460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0" name="Line 11"/>
              <p:cNvSpPr>
                <a:spLocks noChangeShapeType="1"/>
              </p:cNvSpPr>
              <p:nvPr/>
            </p:nvSpPr>
            <p:spPr bwMode="auto">
              <a:xfrm>
                <a:off x="995950" y="3782803"/>
                <a:ext cx="45720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Text Box 30"/>
              <p:cNvSpPr txBox="1">
                <a:spLocks noChangeArrowheads="1"/>
              </p:cNvSpPr>
              <p:nvPr/>
            </p:nvSpPr>
            <p:spPr bwMode="auto">
              <a:xfrm>
                <a:off x="519649" y="3492752"/>
                <a:ext cx="458780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3200" dirty="0" smtClean="0">
                    <a:latin typeface="Times New Roman" pitchFamily="18" charset="0"/>
                  </a:rPr>
                  <a:t>L</a:t>
                </a:r>
                <a:endParaRPr kumimoji="1" lang="en-US" altLang="zh-CN" sz="2400" b="0" dirty="0">
                  <a:latin typeface="Times New Roman" pitchFamily="18" charset="0"/>
                </a:endParaRPr>
              </a:p>
            </p:txBody>
          </p:sp>
          <p:sp>
            <p:nvSpPr>
              <p:cNvPr id="32" name="TextBox 63"/>
              <p:cNvSpPr txBox="1"/>
              <p:nvPr/>
            </p:nvSpPr>
            <p:spPr>
              <a:xfrm>
                <a:off x="3377381" y="4085303"/>
                <a:ext cx="27284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dirty="0"/>
                  <a:t>非</a:t>
                </a:r>
                <a:r>
                  <a:rPr lang="zh-CN" altLang="en-US" sz="2800" dirty="0" smtClean="0"/>
                  <a:t>空表</a:t>
                </a:r>
                <a:endParaRPr lang="zh-CN" altLang="en-US" sz="2800" dirty="0"/>
              </a:p>
            </p:txBody>
          </p:sp>
        </p:grpSp>
        <p:sp>
          <p:nvSpPr>
            <p:cNvPr id="45" name="矩形 44"/>
            <p:cNvSpPr/>
            <p:nvPr/>
          </p:nvSpPr>
          <p:spPr>
            <a:xfrm>
              <a:off x="1444022" y="3161112"/>
              <a:ext cx="8819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头结点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61431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单链表的指针操作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346" y="1580050"/>
            <a:ext cx="7765322" cy="5087878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 L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为带头结点的单链表的头指针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。第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个元素存在时，其值赋给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并返回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OK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，否则返回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ERROR</a:t>
            </a:r>
          </a:p>
          <a:p>
            <a:pPr marL="36900" indent="0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Status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GetElem_L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LinkList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&amp;L,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&amp;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)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</a:t>
            </a:r>
            <a:endParaRPr lang="en-US" altLang="zh-CN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( I &lt; 1 ) return ERROR;	//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对输入加以判断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LinkList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p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L-&gt;next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 = 1;                   //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初始化，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指向第一个结点，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为计数器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//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顺指针向后查找，直到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指向第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个元素或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为空</a:t>
            </a:r>
          </a:p>
          <a:p>
            <a:pPr marL="3690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while ( p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&amp;&amp; 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 &lt; 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) {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p-&gt;next;  ++j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}</a:t>
            </a:r>
          </a:p>
          <a:p>
            <a:pPr marL="3690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if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!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)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 ERROR;  //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个元素不存在</a:t>
            </a:r>
          </a:p>
          <a:p>
            <a:pPr marL="3690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p-&gt;data;                            //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取第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</a:t>
            </a:r>
            <a:endParaRPr lang="en-US" altLang="zh-CN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return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OK;</a:t>
            </a:r>
          </a:p>
          <a:p>
            <a:pPr marL="36900" indent="0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// 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GetElem_L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309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单链表的指针操作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带头结点的单链线性表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的第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个元素之前插入元素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</a:p>
          <a:p>
            <a:endParaRPr lang="zh-CN" alt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773674" y="2516185"/>
            <a:ext cx="7323139" cy="1608139"/>
            <a:chOff x="667" y="2395"/>
            <a:chExt cx="4613" cy="1013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1200" y="3120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016" y="3120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1440" y="3120"/>
              <a:ext cx="0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2256" y="3120"/>
              <a:ext cx="0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960" y="3264"/>
              <a:ext cx="24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1536" y="326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2352" y="326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2688" y="3264"/>
              <a:ext cx="336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667" y="3014"/>
              <a:ext cx="40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3200" i="1" dirty="0">
                  <a:solidFill>
                    <a:schemeClr val="bg2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3200" dirty="0" smtClean="0">
                  <a:solidFill>
                    <a:srgbClr val="FF3300"/>
                  </a:solidFill>
                  <a:latin typeface="Times New Roman" pitchFamily="18" charset="0"/>
                </a:rPr>
                <a:t>p</a:t>
              </a:r>
              <a:endParaRPr kumimoji="1" lang="en-US" altLang="zh-CN" sz="3600" b="0" dirty="0">
                <a:latin typeface="Times New Roman" pitchFamily="18" charset="0"/>
              </a:endParaRP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1632" y="2496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1872" y="2496"/>
              <a:ext cx="0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1392" y="264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1195" y="2405"/>
              <a:ext cx="22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600" dirty="0" smtClean="0">
                  <a:latin typeface="Times New Roman" pitchFamily="18" charset="0"/>
                </a:rPr>
                <a:t>s</a:t>
              </a:r>
              <a:endParaRPr kumimoji="1" lang="en-US" altLang="zh-CN" sz="4000" b="0" dirty="0">
                <a:latin typeface="Times New Roman" pitchFamily="18" charset="0"/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792" y="2496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4032" y="2496"/>
              <a:ext cx="0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3552" y="264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3355" y="2395"/>
              <a:ext cx="22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600" dirty="0" smtClean="0">
                  <a:latin typeface="Times New Roman" pitchFamily="18" charset="0"/>
                </a:rPr>
                <a:t>s</a:t>
              </a:r>
              <a:endParaRPr kumimoji="1" lang="en-US" altLang="zh-CN" sz="3200" b="0" dirty="0">
                <a:latin typeface="Times New Roman" pitchFamily="18" charset="0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3504" y="3120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3744" y="3120"/>
              <a:ext cx="0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3323" y="3269"/>
              <a:ext cx="19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3099" y="3013"/>
              <a:ext cx="26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dirty="0" smtClean="0">
                  <a:solidFill>
                    <a:srgbClr val="FF3300"/>
                  </a:solidFill>
                  <a:latin typeface="Times New Roman" pitchFamily="18" charset="0"/>
                </a:rPr>
                <a:t>p</a:t>
              </a:r>
              <a:endParaRPr kumimoji="1" lang="en-US" altLang="zh-CN" sz="3200" b="0" dirty="0">
                <a:latin typeface="Times New Roman" pitchFamily="18" charset="0"/>
              </a:endParaRPr>
            </a:p>
          </p:txBody>
        </p:sp>
        <p:sp>
          <p:nvSpPr>
            <p:cNvPr id="26" name="Line 33"/>
            <p:cNvSpPr>
              <a:spLocks noChangeShapeType="1"/>
            </p:cNvSpPr>
            <p:nvPr/>
          </p:nvSpPr>
          <p:spPr bwMode="auto">
            <a:xfrm>
              <a:off x="4139" y="2651"/>
              <a:ext cx="201" cy="469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Rectangle 34"/>
            <p:cNvSpPr>
              <a:spLocks noChangeArrowheads="1"/>
            </p:cNvSpPr>
            <p:nvPr/>
          </p:nvSpPr>
          <p:spPr bwMode="auto">
            <a:xfrm>
              <a:off x="4320" y="3120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Line 35"/>
            <p:cNvSpPr>
              <a:spLocks noChangeShapeType="1"/>
            </p:cNvSpPr>
            <p:nvPr/>
          </p:nvSpPr>
          <p:spPr bwMode="auto">
            <a:xfrm>
              <a:off x="4560" y="3120"/>
              <a:ext cx="0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36"/>
            <p:cNvSpPr>
              <a:spLocks noChangeShapeType="1"/>
            </p:cNvSpPr>
            <p:nvPr/>
          </p:nvSpPr>
          <p:spPr bwMode="auto">
            <a:xfrm flipV="1">
              <a:off x="3819" y="2683"/>
              <a:ext cx="74" cy="5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37"/>
            <p:cNvSpPr>
              <a:spLocks noChangeShapeType="1"/>
            </p:cNvSpPr>
            <p:nvPr/>
          </p:nvSpPr>
          <p:spPr bwMode="auto">
            <a:xfrm>
              <a:off x="4656" y="326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8"/>
            <p:cNvSpPr>
              <a:spLocks noChangeShapeType="1"/>
            </p:cNvSpPr>
            <p:nvPr/>
          </p:nvSpPr>
          <p:spPr bwMode="auto">
            <a:xfrm>
              <a:off x="4992" y="3264"/>
              <a:ext cx="288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" name="TextBox 41"/>
          <p:cNvSpPr txBox="1"/>
          <p:nvPr/>
        </p:nvSpPr>
        <p:spPr>
          <a:xfrm>
            <a:off x="2242537" y="4665375"/>
            <a:ext cx="4310063" cy="5232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算法的时间复杂度是多少？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464231" y="556208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定位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324320" y="556208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插入</a:t>
            </a:r>
          </a:p>
        </p:txBody>
      </p:sp>
    </p:spTree>
    <p:extLst>
      <p:ext uri="{BB962C8B-B14F-4D97-AF65-F5344CB8AC3E}">
        <p14:creationId xmlns="" xmlns:p14="http://schemas.microsoft.com/office/powerpoint/2010/main" val="220132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单链表的指针操作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346" y="1732450"/>
            <a:ext cx="3927751" cy="4729995"/>
          </a:xfrm>
        </p:spPr>
        <p:txBody>
          <a:bodyPr>
            <a:noAutofit/>
          </a:bodyPr>
          <a:lstStyle/>
          <a:p>
            <a:pPr marL="36900" indent="0">
              <a:lnSpc>
                <a:spcPct val="8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Status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ListInsert_L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LinkList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&amp;L, 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) </a:t>
            </a:r>
          </a:p>
          <a:p>
            <a:pPr marL="36900" indent="0">
              <a:lnSpc>
                <a:spcPct val="80000"/>
              </a:lnSpc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900" indent="0">
              <a:lnSpc>
                <a:spcPct val="80000"/>
              </a:lnSpc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LinkList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p = 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</a:p>
          <a:p>
            <a:pPr marL="36900" indent="0">
              <a:lnSpc>
                <a:spcPct val="8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  s = 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900" indent="0">
              <a:lnSpc>
                <a:spcPct val="80000"/>
              </a:lnSpc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p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L;   </a:t>
            </a:r>
          </a:p>
          <a:p>
            <a:pPr marL="36900" indent="0">
              <a:lnSpc>
                <a:spcPct val="80000"/>
              </a:lnSpc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 = 0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36900" indent="0">
              <a:lnSpc>
                <a:spcPct val="80000"/>
              </a:lnSpc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//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寻找第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i-1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个结点</a:t>
            </a:r>
          </a:p>
          <a:p>
            <a:pPr marL="36900" indent="0">
              <a:lnSpc>
                <a:spcPct val="80000"/>
              </a:lnSpc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while ( p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&amp;&amp; j &lt; 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i-1 ) </a:t>
            </a:r>
          </a:p>
          <a:p>
            <a:pPr marL="36900" indent="0">
              <a:lnSpc>
                <a:spcPct val="8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36900" indent="0">
              <a:lnSpc>
                <a:spcPct val="8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p = p-&gt;next;</a:t>
            </a:r>
          </a:p>
          <a:p>
            <a:pPr marL="36900" indent="0">
              <a:lnSpc>
                <a:spcPct val="80000"/>
              </a:lnSpc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++j;</a:t>
            </a:r>
          </a:p>
          <a:p>
            <a:pPr marL="36900" indent="0">
              <a:lnSpc>
                <a:spcPct val="80000"/>
              </a:lnSpc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} </a:t>
            </a:r>
          </a:p>
        </p:txBody>
      </p:sp>
      <p:sp>
        <p:nvSpPr>
          <p:cNvPr id="4" name="矩形 3"/>
          <p:cNvSpPr/>
          <p:nvPr/>
        </p:nvSpPr>
        <p:spPr>
          <a:xfrm>
            <a:off x="4613097" y="1732450"/>
            <a:ext cx="4130211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en-US" altLang="zh-CN" sz="2000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小于</a:t>
            </a:r>
            <a:r>
              <a:rPr lang="en-US" altLang="zh-CN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或者大于表长</a:t>
            </a:r>
            <a:r>
              <a:rPr lang="en-US" altLang="zh-CN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369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CN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if </a:t>
            </a:r>
            <a:r>
              <a:rPr lang="en-US" altLang="zh-CN" sz="2000" b="1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1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</a:t>
            </a:r>
            <a:r>
              <a:rPr lang="en-US" altLang="zh-CN" sz="2000" b="1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||  </a:t>
            </a:r>
            <a:r>
              <a:rPr lang="en-US" altLang="zh-CN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 &gt; </a:t>
            </a:r>
            <a:r>
              <a:rPr lang="en-US" altLang="zh-CN" sz="2000" b="1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i-1 </a:t>
            </a:r>
            <a:r>
              <a:rPr lang="en-US" altLang="zh-CN" sz="2000" b="1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9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CN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 return ERROR;              </a:t>
            </a:r>
          </a:p>
          <a:p>
            <a:pPr marL="369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CN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s = new </a:t>
            </a:r>
            <a:r>
              <a:rPr lang="en-US" altLang="zh-CN" sz="2000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LNode</a:t>
            </a:r>
            <a:r>
              <a:rPr lang="en-US" altLang="zh-CN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// </a:t>
            </a:r>
            <a:r>
              <a:rPr lang="zh-CN" altLang="en-US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生成新结点</a:t>
            </a:r>
            <a:endParaRPr lang="en-US" altLang="zh-CN" sz="20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9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CN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s-&gt;data = e;  s-&gt;next = p-&gt;next;          	// </a:t>
            </a:r>
            <a:r>
              <a:rPr lang="zh-CN" altLang="en-US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插入</a:t>
            </a:r>
            <a:r>
              <a:rPr lang="en-US" altLang="zh-CN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endParaRPr lang="en-US" altLang="zh-CN" sz="20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9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CN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p-&gt;next = s;</a:t>
            </a:r>
          </a:p>
          <a:p>
            <a:pPr marL="369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CN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return OK;</a:t>
            </a:r>
          </a:p>
          <a:p>
            <a:pPr marL="369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CN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// </a:t>
            </a:r>
            <a:r>
              <a:rPr lang="en-US" altLang="zh-CN" sz="2000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LinstInsert_L</a:t>
            </a:r>
            <a:endParaRPr lang="en-US" altLang="zh-CN" sz="20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102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单链表的指针操作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zh-CN" altLang="en-US" dirty="0" smtClean="0"/>
              <a:t>在</a:t>
            </a:r>
            <a:r>
              <a:rPr lang="zh-CN" altLang="en-US" dirty="0"/>
              <a:t>带头结点的单链线性表</a:t>
            </a:r>
            <a:r>
              <a:rPr lang="en-US" altLang="zh-CN" dirty="0"/>
              <a:t>L</a:t>
            </a:r>
            <a:r>
              <a:rPr lang="zh-CN" altLang="en-US" dirty="0"/>
              <a:t>中，删除第</a:t>
            </a:r>
            <a:r>
              <a:rPr lang="en-US" altLang="zh-CN" dirty="0" err="1"/>
              <a:t>i</a:t>
            </a:r>
            <a:r>
              <a:rPr lang="zh-CN" altLang="en-US" dirty="0"/>
              <a:t>个元素，并由</a:t>
            </a:r>
            <a:r>
              <a:rPr lang="en-US" altLang="zh-CN" dirty="0"/>
              <a:t>e</a:t>
            </a:r>
            <a:r>
              <a:rPr lang="zh-CN" altLang="en-US" dirty="0"/>
              <a:t>返回其值</a:t>
            </a:r>
          </a:p>
          <a:p>
            <a:endParaRPr lang="zh-CN" altLang="en-US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738572" y="2986269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95772" y="2681469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881572" y="2681469"/>
            <a:ext cx="0" cy="5334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3033972" y="2986269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024572" y="2681469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4710372" y="2681469"/>
            <a:ext cx="0" cy="5334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862772" y="2986269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853372" y="2681469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539172" y="2681469"/>
            <a:ext cx="0" cy="5334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6691572" y="2986269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1772438" y="4078476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2229638" y="3773676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2915438" y="3773676"/>
            <a:ext cx="0" cy="5334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4058438" y="3773676"/>
            <a:ext cx="990600" cy="5334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4744238" y="3773676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4896638" y="4078476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5887238" y="3858341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6573038" y="3858341"/>
            <a:ext cx="0" cy="5334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2197360" y="2559232"/>
            <a:ext cx="69281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i="1" dirty="0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kumimoji="1" lang="en-US" altLang="zh-CN" sz="3200" baseline="-25000" dirty="0">
                <a:solidFill>
                  <a:schemeClr val="bg1"/>
                </a:solidFill>
                <a:latin typeface="Times New Roman" pitchFamily="18" charset="0"/>
              </a:rPr>
              <a:t>i-1</a:t>
            </a:r>
            <a:endParaRPr kumimoji="1" lang="en-US" altLang="zh-CN" sz="2400" b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3" name="Text Box 29"/>
          <p:cNvSpPr txBox="1">
            <a:spLocks noChangeArrowheads="1"/>
          </p:cNvSpPr>
          <p:nvPr/>
        </p:nvSpPr>
        <p:spPr bwMode="auto">
          <a:xfrm>
            <a:off x="2229638" y="3651439"/>
            <a:ext cx="69281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i="1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kumimoji="1" lang="en-US" altLang="zh-CN" sz="3200" baseline="-25000">
                <a:solidFill>
                  <a:schemeClr val="bg1"/>
                </a:solidFill>
                <a:latin typeface="Times New Roman" pitchFamily="18" charset="0"/>
              </a:rPr>
              <a:t>i-1</a:t>
            </a:r>
            <a:endParaRPr kumimoji="1" lang="en-US" altLang="zh-CN" sz="2400" b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4172210" y="2605269"/>
            <a:ext cx="4619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i="1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kumimoji="1" lang="en-US" altLang="zh-CN" sz="3200" baseline="-25000">
                <a:solidFill>
                  <a:schemeClr val="bg1"/>
                </a:solidFill>
                <a:latin typeface="Times New Roman" pitchFamily="18" charset="0"/>
              </a:rPr>
              <a:t>i</a:t>
            </a:r>
            <a:endParaRPr kumimoji="1" lang="en-US" altLang="zh-CN" sz="2400" b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210838" y="3651439"/>
            <a:ext cx="461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i="1" dirty="0" err="1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kumimoji="1" lang="en-US" altLang="zh-CN" sz="3200" baseline="-25000" dirty="0" err="1">
                <a:solidFill>
                  <a:schemeClr val="bg1"/>
                </a:solidFill>
                <a:latin typeface="Times New Roman" pitchFamily="18" charset="0"/>
              </a:rPr>
              <a:t>i</a:t>
            </a:r>
            <a:endParaRPr kumimoji="1" lang="en-US" altLang="zh-CN" sz="2400" b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6" name="Text Box 32"/>
          <p:cNvSpPr txBox="1">
            <a:spLocks noChangeArrowheads="1"/>
          </p:cNvSpPr>
          <p:nvPr/>
        </p:nvSpPr>
        <p:spPr bwMode="auto">
          <a:xfrm>
            <a:off x="5848610" y="2605269"/>
            <a:ext cx="7569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i="1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kumimoji="1" lang="en-US" altLang="zh-CN" sz="3200" baseline="-25000">
                <a:solidFill>
                  <a:schemeClr val="bg1"/>
                </a:solidFill>
                <a:latin typeface="Times New Roman" pitchFamily="18" charset="0"/>
              </a:rPr>
              <a:t>i+1</a:t>
            </a:r>
            <a:endParaRPr kumimoji="1" lang="en-US" altLang="zh-CN" sz="2400" b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7" name="Text Box 33"/>
          <p:cNvSpPr txBox="1">
            <a:spLocks noChangeArrowheads="1"/>
          </p:cNvSpPr>
          <p:nvPr/>
        </p:nvSpPr>
        <p:spPr bwMode="auto">
          <a:xfrm>
            <a:off x="5901526" y="3736104"/>
            <a:ext cx="7569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i="1" dirty="0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kumimoji="1" lang="en-US" altLang="zh-CN" sz="3200" baseline="-25000" dirty="0">
                <a:solidFill>
                  <a:schemeClr val="bg1"/>
                </a:solidFill>
                <a:latin typeface="Times New Roman" pitchFamily="18" charset="0"/>
              </a:rPr>
              <a:t>i+1</a:t>
            </a:r>
            <a:endParaRPr kumimoji="1" lang="en-US" altLang="zh-CN" sz="2400" b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 flipV="1">
            <a:off x="2534438" y="4383276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 flipV="1">
            <a:off x="4363238" y="4383276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2568304" y="4383276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Times New Roman" pitchFamily="18" charset="0"/>
              </a:rPr>
              <a:t>p</a:t>
            </a:r>
            <a:endParaRPr kumimoji="1" lang="en-US" altLang="zh-CN" sz="2400" b="0" dirty="0">
              <a:latin typeface="Times New Roman" pitchFamily="18" charset="0"/>
            </a:endParaRPr>
          </a:p>
        </p:txBody>
      </p:sp>
      <p:sp>
        <p:nvSpPr>
          <p:cNvPr id="31" name="Text Box 37"/>
          <p:cNvSpPr txBox="1">
            <a:spLocks noChangeArrowheads="1"/>
          </p:cNvSpPr>
          <p:nvPr/>
        </p:nvSpPr>
        <p:spPr bwMode="auto">
          <a:xfrm>
            <a:off x="4410863" y="4383276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Times New Roman" pitchFamily="18" charset="0"/>
              </a:rPr>
              <a:t>q</a:t>
            </a:r>
            <a:endParaRPr kumimoji="1" lang="en-US" altLang="zh-CN" sz="2400" b="0" dirty="0">
              <a:latin typeface="Times New Roman" pitchFamily="18" charset="0"/>
            </a:endParaRPr>
          </a:p>
        </p:txBody>
      </p:sp>
      <p:sp>
        <p:nvSpPr>
          <p:cNvPr id="32" name="Freeform 44"/>
          <p:cNvSpPr>
            <a:spLocks/>
          </p:cNvSpPr>
          <p:nvPr/>
        </p:nvSpPr>
        <p:spPr bwMode="auto">
          <a:xfrm>
            <a:off x="3098001" y="3554601"/>
            <a:ext cx="2787650" cy="347663"/>
          </a:xfrm>
          <a:custGeom>
            <a:avLst/>
            <a:gdLst>
              <a:gd name="T0" fmla="*/ 0 w 1756"/>
              <a:gd name="T1" fmla="*/ 347663 h 244"/>
              <a:gd name="T2" fmla="*/ 350837 w 1756"/>
              <a:gd name="T3" fmla="*/ 153884 h 244"/>
              <a:gd name="T4" fmla="*/ 968375 w 1756"/>
              <a:gd name="T5" fmla="*/ 45595 h 244"/>
              <a:gd name="T6" fmla="*/ 1762125 w 1756"/>
              <a:gd name="T7" fmla="*/ 34196 h 244"/>
              <a:gd name="T8" fmla="*/ 2622550 w 1756"/>
              <a:gd name="T9" fmla="*/ 250773 h 244"/>
              <a:gd name="T10" fmla="*/ 2757488 w 1756"/>
              <a:gd name="T11" fmla="*/ 312042 h 2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56"/>
              <a:gd name="T19" fmla="*/ 0 h 244"/>
              <a:gd name="T20" fmla="*/ 1756 w 1756"/>
              <a:gd name="T21" fmla="*/ 244 h 2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56" h="244">
                <a:moveTo>
                  <a:pt x="0" y="244"/>
                </a:moveTo>
                <a:cubicBezTo>
                  <a:pt x="59" y="193"/>
                  <a:pt x="119" y="143"/>
                  <a:pt x="221" y="108"/>
                </a:cubicBezTo>
                <a:cubicBezTo>
                  <a:pt x="323" y="73"/>
                  <a:pt x="462" y="46"/>
                  <a:pt x="610" y="32"/>
                </a:cubicBezTo>
                <a:cubicBezTo>
                  <a:pt x="758" y="18"/>
                  <a:pt x="936" y="0"/>
                  <a:pt x="1110" y="24"/>
                </a:cubicBezTo>
                <a:cubicBezTo>
                  <a:pt x="1284" y="48"/>
                  <a:pt x="1548" y="144"/>
                  <a:pt x="1652" y="176"/>
                </a:cubicBezTo>
                <a:cubicBezTo>
                  <a:pt x="1756" y="208"/>
                  <a:pt x="1723" y="212"/>
                  <a:pt x="1737" y="21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6657706" y="4086931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" name="Line 7"/>
          <p:cNvSpPr>
            <a:spLocks noChangeShapeType="1"/>
          </p:cNvSpPr>
          <p:nvPr/>
        </p:nvSpPr>
        <p:spPr bwMode="auto">
          <a:xfrm>
            <a:off x="3033972" y="4053069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" name="上箭头标注 35"/>
          <p:cNvSpPr/>
          <p:nvPr/>
        </p:nvSpPr>
        <p:spPr>
          <a:xfrm>
            <a:off x="3748775" y="5030616"/>
            <a:ext cx="1733749" cy="1263656"/>
          </a:xfrm>
          <a:prstGeom prst="upArrowCallo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别忘了删！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030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34" grpId="0" animBg="1"/>
      <p:bldP spid="3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单链表的指针操作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6024" y="1687471"/>
            <a:ext cx="3973985" cy="4939360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Status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ListDelete_L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LinkList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&amp;L,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&amp;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) </a:t>
            </a:r>
          </a:p>
          <a:p>
            <a:pPr marL="3690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LinkList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 = 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</a:p>
          <a:p>
            <a:pPr marL="36900" indent="0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 q = 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p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L;</a:t>
            </a:r>
          </a:p>
          <a:p>
            <a:pPr marL="3690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 = 0;</a:t>
            </a:r>
          </a:p>
          <a:p>
            <a:pPr marL="3690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while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(p-&gt;next &amp;&amp; j &lt; i-1) 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{ 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寻找第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i-1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结点</a:t>
            </a:r>
            <a:endParaRPr lang="en-US" altLang="zh-CN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++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j;</a:t>
            </a:r>
          </a:p>
          <a:p>
            <a:pPr marL="3690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59330" y="1687471"/>
            <a:ext cx="389904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CN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删除位置不合理</a:t>
            </a:r>
          </a:p>
          <a:p>
            <a:pPr marL="36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CN" sz="2000" b="1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if </a:t>
            </a:r>
            <a:r>
              <a:rPr lang="en-US" altLang="zh-CN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(!(p-&gt;next) || j &gt; i-1) </a:t>
            </a:r>
            <a:endParaRPr lang="en-US" altLang="zh-CN" sz="2000" b="1" dirty="0" smtClean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CN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return </a:t>
            </a:r>
            <a:r>
              <a:rPr lang="en-US" altLang="zh-CN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ERROR; </a:t>
            </a:r>
          </a:p>
          <a:p>
            <a:pPr marL="36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CN" sz="2000" b="1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q </a:t>
            </a:r>
            <a:r>
              <a:rPr lang="en-US" altLang="zh-CN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p-&gt;next;</a:t>
            </a:r>
          </a:p>
          <a:p>
            <a:pPr marL="36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CN" sz="2000" b="1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p-</a:t>
            </a:r>
            <a:r>
              <a:rPr lang="en-US" altLang="zh-CN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&gt;next = q-&gt;next;                                 </a:t>
            </a:r>
            <a:endParaRPr lang="zh-CN" altLang="en-US" sz="20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CN" sz="2000" b="1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 </a:t>
            </a:r>
            <a:r>
              <a:rPr lang="en-US" altLang="zh-CN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q-&gt;data;</a:t>
            </a:r>
          </a:p>
          <a:p>
            <a:pPr marL="36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CN" sz="2000" b="1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delete </a:t>
            </a:r>
            <a:r>
              <a:rPr lang="en-US" altLang="zh-CN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q;</a:t>
            </a:r>
          </a:p>
          <a:p>
            <a:pPr marL="36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CN" sz="2000" b="1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return </a:t>
            </a:r>
            <a:r>
              <a:rPr lang="en-US" altLang="zh-CN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OK;</a:t>
            </a:r>
          </a:p>
          <a:p>
            <a:pPr marL="36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CN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// </a:t>
            </a:r>
            <a:r>
              <a:rPr lang="en-US" altLang="zh-CN" sz="2000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ListDelete_L</a:t>
            </a:r>
            <a:endParaRPr lang="zh-CN" altLang="en-US" sz="20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279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347" y="2325385"/>
            <a:ext cx="7765322" cy="970450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顺序表的存储方式</a:t>
            </a: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8328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顺序表与链表对比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="" xmlns:p14="http://schemas.microsoft.com/office/powerpoint/2010/main" val="3655672148"/>
              </p:ext>
            </p:extLst>
          </p:nvPr>
        </p:nvGraphicFramePr>
        <p:xfrm>
          <a:off x="1244033" y="1900432"/>
          <a:ext cx="6647948" cy="4541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49928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单链表的指针操作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单链表合并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8773" y="2255635"/>
            <a:ext cx="7852479" cy="83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设有两个有序的单链表，它们的头指针分别是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La 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、 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Lb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2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将它们合并为以</a:t>
            </a:r>
            <a:r>
              <a:rPr lang="en-US" altLang="zh-CN" sz="2200" b="1" dirty="0" err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Lc</a:t>
            </a:r>
            <a:r>
              <a:rPr lang="zh-CN" altLang="en-US" sz="22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为头指针的有序链表</a:t>
            </a:r>
            <a:r>
              <a:rPr lang="en-US" altLang="zh-CN" sz="22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2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并且没有值相同的结点。</a:t>
            </a: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858813" y="2951666"/>
            <a:ext cx="7418388" cy="3332163"/>
            <a:chOff x="384" y="1570"/>
            <a:chExt cx="4673" cy="2099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533" y="3388"/>
              <a:ext cx="4448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algn="ctr"/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两个有序的单链表</a:t>
              </a:r>
              <a:r>
                <a:rPr lang="en-US" altLang="zh-CN" sz="2400" b="1" dirty="0">
                  <a:ea typeface="黑体" pitchFamily="2" charset="-122"/>
                </a:rPr>
                <a:t>La </a:t>
              </a:r>
              <a:r>
                <a:rPr lang="zh-CN" altLang="en-US" sz="2400" b="1" dirty="0">
                  <a:latin typeface="宋体" charset="-122"/>
                  <a:ea typeface="黑体" pitchFamily="2" charset="-122"/>
                </a:rPr>
                <a:t>，</a:t>
              </a:r>
              <a:r>
                <a:rPr lang="en-US" altLang="zh-CN" sz="2400" b="1" dirty="0">
                  <a:ea typeface="黑体" pitchFamily="2" charset="-122"/>
                </a:rPr>
                <a:t>Lb</a:t>
              </a:r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的初始状态</a:t>
              </a:r>
            </a:p>
          </p:txBody>
        </p: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816" y="2301"/>
              <a:ext cx="3642" cy="943"/>
              <a:chOff x="816" y="2301"/>
              <a:chExt cx="3642" cy="943"/>
            </a:xfrm>
          </p:grpSpPr>
          <p:grpSp>
            <p:nvGrpSpPr>
              <p:cNvPr id="42" name="Group 9"/>
              <p:cNvGrpSpPr>
                <a:grpSpLocks/>
              </p:cNvGrpSpPr>
              <p:nvPr/>
            </p:nvGrpSpPr>
            <p:grpSpPr bwMode="auto">
              <a:xfrm>
                <a:off x="1558" y="2560"/>
                <a:ext cx="720" cy="317"/>
                <a:chOff x="1008" y="1152"/>
                <a:chExt cx="720" cy="317"/>
              </a:xfrm>
            </p:grpSpPr>
            <p:sp>
              <p:nvSpPr>
                <p:cNvPr id="63" name="Rectangle 10"/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>
                      <a:ea typeface="黑体" pitchFamily="2" charset="-122"/>
                    </a:rPr>
                    <a:t>-2    </a:t>
                  </a:r>
                </a:p>
              </p:txBody>
            </p:sp>
            <p:sp>
              <p:nvSpPr>
                <p:cNvPr id="64" name="Line 11"/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" name="Line 12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43" name="Group 13"/>
              <p:cNvGrpSpPr>
                <a:grpSpLocks/>
              </p:cNvGrpSpPr>
              <p:nvPr/>
            </p:nvGrpSpPr>
            <p:grpSpPr bwMode="auto">
              <a:xfrm>
                <a:off x="2288" y="2550"/>
                <a:ext cx="720" cy="317"/>
                <a:chOff x="1008" y="1152"/>
                <a:chExt cx="720" cy="317"/>
              </a:xfrm>
            </p:grpSpPr>
            <p:sp>
              <p:nvSpPr>
                <p:cNvPr id="60" name="Rectangle 14"/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 dirty="0">
                      <a:ea typeface="黑体" pitchFamily="2" charset="-122"/>
                    </a:rPr>
                    <a:t>4   </a:t>
                  </a:r>
                </a:p>
              </p:txBody>
            </p:sp>
            <p:sp>
              <p:nvSpPr>
                <p:cNvPr id="61" name="Line 15"/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2" name="Line 16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44" name="Group 17"/>
              <p:cNvGrpSpPr>
                <a:grpSpLocks/>
              </p:cNvGrpSpPr>
              <p:nvPr/>
            </p:nvGrpSpPr>
            <p:grpSpPr bwMode="auto">
              <a:xfrm>
                <a:off x="3018" y="2541"/>
                <a:ext cx="720" cy="317"/>
                <a:chOff x="1008" y="1152"/>
                <a:chExt cx="720" cy="317"/>
              </a:xfrm>
            </p:grpSpPr>
            <p:sp>
              <p:nvSpPr>
                <p:cNvPr id="57" name="Rectangle 18"/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 dirty="0">
                      <a:ea typeface="黑体" pitchFamily="2" charset="-122"/>
                    </a:rPr>
                    <a:t>9    </a:t>
                  </a:r>
                </a:p>
              </p:txBody>
            </p:sp>
            <p:sp>
              <p:nvSpPr>
                <p:cNvPr id="58" name="Line 19"/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59" name="Line 20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45" name="Group 21"/>
              <p:cNvGrpSpPr>
                <a:grpSpLocks/>
              </p:cNvGrpSpPr>
              <p:nvPr/>
            </p:nvGrpSpPr>
            <p:grpSpPr bwMode="auto">
              <a:xfrm>
                <a:off x="3765" y="2472"/>
                <a:ext cx="693" cy="317"/>
                <a:chOff x="3189" y="2139"/>
                <a:chExt cx="693" cy="317"/>
              </a:xfrm>
            </p:grpSpPr>
            <p:sp>
              <p:nvSpPr>
                <p:cNvPr id="55" name="Rectangle 22"/>
                <p:cNvSpPr>
                  <a:spLocks noChangeArrowheads="1"/>
                </p:cNvSpPr>
                <p:nvPr/>
              </p:nvSpPr>
              <p:spPr bwMode="auto">
                <a:xfrm>
                  <a:off x="3189" y="2139"/>
                  <a:ext cx="544" cy="3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>
                      <a:ea typeface="Arial Unicode MS" pitchFamily="34" charset="-122"/>
                      <a:cs typeface="Arial Unicode MS" pitchFamily="34" charset="-122"/>
                    </a:rPr>
                    <a:t>……</a:t>
                  </a:r>
                  <a:r>
                    <a:rPr lang="en-US" altLang="zh-CN" sz="2400">
                      <a:ea typeface="黑体" pitchFamily="2" charset="-122"/>
                    </a:rPr>
                    <a:t>  </a:t>
                  </a:r>
                </a:p>
              </p:txBody>
            </p:sp>
            <p:sp>
              <p:nvSpPr>
                <p:cNvPr id="56" name="Line 23"/>
                <p:cNvSpPr>
                  <a:spLocks noChangeShapeType="1"/>
                </p:cNvSpPr>
                <p:nvPr/>
              </p:nvSpPr>
              <p:spPr bwMode="auto">
                <a:xfrm>
                  <a:off x="3642" y="23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46" name="Group 24"/>
              <p:cNvGrpSpPr>
                <a:grpSpLocks/>
              </p:cNvGrpSpPr>
              <p:nvPr/>
            </p:nvGrpSpPr>
            <p:grpSpPr bwMode="auto">
              <a:xfrm>
                <a:off x="816" y="2301"/>
                <a:ext cx="720" cy="577"/>
                <a:chOff x="1008" y="892"/>
                <a:chExt cx="720" cy="577"/>
              </a:xfrm>
            </p:grpSpPr>
            <p:sp>
              <p:nvSpPr>
                <p:cNvPr id="50" name="Rectangle 25"/>
                <p:cNvSpPr>
                  <a:spLocks noChangeArrowheads="1"/>
                </p:cNvSpPr>
                <p:nvPr/>
              </p:nvSpPr>
              <p:spPr bwMode="auto">
                <a:xfrm>
                  <a:off x="1046" y="892"/>
                  <a:ext cx="528" cy="2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>
                      <a:ea typeface="黑体" pitchFamily="2" charset="-122"/>
                    </a:rPr>
                    <a:t>Lb</a:t>
                  </a:r>
                </a:p>
              </p:txBody>
            </p:sp>
            <p:grpSp>
              <p:nvGrpSpPr>
                <p:cNvPr id="51" name="Group 26"/>
                <p:cNvGrpSpPr>
                  <a:grpSpLocks/>
                </p:cNvGrpSpPr>
                <p:nvPr/>
              </p:nvGrpSpPr>
              <p:grpSpPr bwMode="auto">
                <a:xfrm>
                  <a:off x="1008" y="1152"/>
                  <a:ext cx="720" cy="317"/>
                  <a:chOff x="1008" y="1152"/>
                  <a:chExt cx="720" cy="317"/>
                </a:xfrm>
              </p:grpSpPr>
              <p:sp>
                <p:nvSpPr>
                  <p:cNvPr id="52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sz="2400">
                        <a:ea typeface="黑体" pitchFamily="2" charset="-122"/>
                      </a:rPr>
                      <a:t>   </a:t>
                    </a:r>
                  </a:p>
                </p:txBody>
              </p:sp>
              <p:sp>
                <p:nvSpPr>
                  <p:cNvPr id="53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54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grpSp>
            <p:nvGrpSpPr>
              <p:cNvPr id="47" name="Group 30"/>
              <p:cNvGrpSpPr>
                <a:grpSpLocks/>
              </p:cNvGrpSpPr>
              <p:nvPr/>
            </p:nvGrpSpPr>
            <p:grpSpPr bwMode="auto">
              <a:xfrm>
                <a:off x="1614" y="2872"/>
                <a:ext cx="336" cy="372"/>
                <a:chOff x="2256" y="1404"/>
                <a:chExt cx="336" cy="372"/>
              </a:xfrm>
            </p:grpSpPr>
            <p:sp>
              <p:nvSpPr>
                <p:cNvPr id="48" name="Rectangle 31"/>
                <p:cNvSpPr>
                  <a:spLocks noChangeArrowheads="1"/>
                </p:cNvSpPr>
                <p:nvPr/>
              </p:nvSpPr>
              <p:spPr bwMode="auto">
                <a:xfrm>
                  <a:off x="2256" y="1536"/>
                  <a:ext cx="336" cy="24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>
                      <a:ea typeface="黑体" pitchFamily="2" charset="-122"/>
                    </a:rPr>
                    <a:t>pb</a:t>
                  </a:r>
                </a:p>
              </p:txBody>
            </p:sp>
            <p:sp>
              <p:nvSpPr>
                <p:cNvPr id="49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439" y="1404"/>
                  <a:ext cx="0" cy="18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</p:grpSp>
        <p:grpSp>
          <p:nvGrpSpPr>
            <p:cNvPr id="8" name="Group 33"/>
            <p:cNvGrpSpPr>
              <a:grpSpLocks/>
            </p:cNvGrpSpPr>
            <p:nvPr/>
          </p:nvGrpSpPr>
          <p:grpSpPr bwMode="auto">
            <a:xfrm>
              <a:off x="384" y="1570"/>
              <a:ext cx="4673" cy="906"/>
              <a:chOff x="384" y="1570"/>
              <a:chExt cx="4673" cy="906"/>
            </a:xfrm>
          </p:grpSpPr>
          <p:grpSp>
            <p:nvGrpSpPr>
              <p:cNvPr id="9" name="Group 34"/>
              <p:cNvGrpSpPr>
                <a:grpSpLocks/>
              </p:cNvGrpSpPr>
              <p:nvPr/>
            </p:nvGrpSpPr>
            <p:grpSpPr bwMode="auto">
              <a:xfrm>
                <a:off x="1567" y="1985"/>
                <a:ext cx="720" cy="317"/>
                <a:chOff x="1008" y="1152"/>
                <a:chExt cx="720" cy="317"/>
              </a:xfrm>
            </p:grpSpPr>
            <p:sp>
              <p:nvSpPr>
                <p:cNvPr id="39" name="Rectangle 35"/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>
                      <a:ea typeface="黑体" pitchFamily="2" charset="-122"/>
                    </a:rPr>
                    <a:t>-7    </a:t>
                  </a:r>
                </a:p>
              </p:txBody>
            </p:sp>
            <p:sp>
              <p:nvSpPr>
                <p:cNvPr id="40" name="Line 36"/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41" name="Line 37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0" name="Group 38"/>
              <p:cNvGrpSpPr>
                <a:grpSpLocks/>
              </p:cNvGrpSpPr>
              <p:nvPr/>
            </p:nvGrpSpPr>
            <p:grpSpPr bwMode="auto">
              <a:xfrm>
                <a:off x="2297" y="1975"/>
                <a:ext cx="720" cy="317"/>
                <a:chOff x="1008" y="1152"/>
                <a:chExt cx="720" cy="317"/>
              </a:xfrm>
            </p:grpSpPr>
            <p:sp>
              <p:nvSpPr>
                <p:cNvPr id="36" name="Rectangle 39"/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>
                      <a:ea typeface="黑体" pitchFamily="2" charset="-122"/>
                    </a:rPr>
                    <a:t>3    </a:t>
                  </a:r>
                </a:p>
              </p:txBody>
            </p:sp>
            <p:sp>
              <p:nvSpPr>
                <p:cNvPr id="37" name="Line 40"/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38" name="Line 41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1" name="Group 42"/>
              <p:cNvGrpSpPr>
                <a:grpSpLocks/>
              </p:cNvGrpSpPr>
              <p:nvPr/>
            </p:nvGrpSpPr>
            <p:grpSpPr bwMode="auto">
              <a:xfrm>
                <a:off x="3027" y="1966"/>
                <a:ext cx="720" cy="317"/>
                <a:chOff x="1008" y="1152"/>
                <a:chExt cx="720" cy="317"/>
              </a:xfrm>
            </p:grpSpPr>
            <p:sp>
              <p:nvSpPr>
                <p:cNvPr id="33" name="Rectangle 43"/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>
                      <a:ea typeface="黑体" pitchFamily="2" charset="-122"/>
                    </a:rPr>
                    <a:t>12    </a:t>
                  </a:r>
                </a:p>
              </p:txBody>
            </p:sp>
            <p:sp>
              <p:nvSpPr>
                <p:cNvPr id="34" name="Line 44"/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35" name="Line 45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" name="Group 46"/>
              <p:cNvGrpSpPr>
                <a:grpSpLocks/>
              </p:cNvGrpSpPr>
              <p:nvPr/>
            </p:nvGrpSpPr>
            <p:grpSpPr bwMode="auto">
              <a:xfrm>
                <a:off x="3774" y="1897"/>
                <a:ext cx="693" cy="317"/>
                <a:chOff x="3189" y="2139"/>
                <a:chExt cx="693" cy="317"/>
              </a:xfrm>
            </p:grpSpPr>
            <p:sp>
              <p:nvSpPr>
                <p:cNvPr id="31" name="Rectangle 47"/>
                <p:cNvSpPr>
                  <a:spLocks noChangeArrowheads="1"/>
                </p:cNvSpPr>
                <p:nvPr/>
              </p:nvSpPr>
              <p:spPr bwMode="auto">
                <a:xfrm>
                  <a:off x="3189" y="2139"/>
                  <a:ext cx="544" cy="3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>
                      <a:ea typeface="Arial Unicode MS" pitchFamily="34" charset="-122"/>
                      <a:cs typeface="Arial Unicode MS" pitchFamily="34" charset="-122"/>
                    </a:rPr>
                    <a:t>……</a:t>
                  </a:r>
                  <a:r>
                    <a:rPr lang="en-US" altLang="zh-CN" sz="2400">
                      <a:ea typeface="黑体" pitchFamily="2" charset="-122"/>
                    </a:rPr>
                    <a:t>  </a:t>
                  </a:r>
                </a:p>
              </p:txBody>
            </p:sp>
            <p:sp>
              <p:nvSpPr>
                <p:cNvPr id="32" name="Line 48"/>
                <p:cNvSpPr>
                  <a:spLocks noChangeShapeType="1"/>
                </p:cNvSpPr>
                <p:nvPr/>
              </p:nvSpPr>
              <p:spPr bwMode="auto">
                <a:xfrm>
                  <a:off x="3642" y="23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" name="Group 49"/>
              <p:cNvGrpSpPr>
                <a:grpSpLocks/>
              </p:cNvGrpSpPr>
              <p:nvPr/>
            </p:nvGrpSpPr>
            <p:grpSpPr bwMode="auto">
              <a:xfrm>
                <a:off x="4457" y="1974"/>
                <a:ext cx="600" cy="317"/>
                <a:chOff x="4457" y="1974"/>
                <a:chExt cx="600" cy="317"/>
              </a:xfrm>
            </p:grpSpPr>
            <p:sp>
              <p:nvSpPr>
                <p:cNvPr id="29" name="Rectangle 50"/>
                <p:cNvSpPr>
                  <a:spLocks noChangeArrowheads="1"/>
                </p:cNvSpPr>
                <p:nvPr/>
              </p:nvSpPr>
              <p:spPr bwMode="auto">
                <a:xfrm>
                  <a:off x="4457" y="1974"/>
                  <a:ext cx="600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r>
                    <a:rPr lang="en-US" altLang="zh-CN" sz="2400" dirty="0" smtClean="0">
                      <a:ea typeface="黑体" pitchFamily="2" charset="-122"/>
                    </a:rPr>
                    <a:t> 23  </a:t>
                  </a:r>
                  <a:r>
                    <a:rPr lang="en-US" altLang="zh-CN" sz="2400" dirty="0">
                      <a:ea typeface="黑体" pitchFamily="2" charset="-122"/>
                    </a:rPr>
                    <a:t>⋀</a:t>
                  </a:r>
                </a:p>
              </p:txBody>
            </p:sp>
            <p:sp>
              <p:nvSpPr>
                <p:cNvPr id="30" name="Line 51"/>
                <p:cNvSpPr>
                  <a:spLocks noChangeShapeType="1"/>
                </p:cNvSpPr>
                <p:nvPr/>
              </p:nvSpPr>
              <p:spPr bwMode="auto">
                <a:xfrm>
                  <a:off x="4841" y="1974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" name="Group 52"/>
              <p:cNvGrpSpPr>
                <a:grpSpLocks/>
              </p:cNvGrpSpPr>
              <p:nvPr/>
            </p:nvGrpSpPr>
            <p:grpSpPr bwMode="auto">
              <a:xfrm>
                <a:off x="825" y="1726"/>
                <a:ext cx="720" cy="577"/>
                <a:chOff x="1008" y="892"/>
                <a:chExt cx="720" cy="577"/>
              </a:xfrm>
            </p:grpSpPr>
            <p:sp>
              <p:nvSpPr>
                <p:cNvPr id="24" name="Rectangle 53"/>
                <p:cNvSpPr>
                  <a:spLocks noChangeArrowheads="1"/>
                </p:cNvSpPr>
                <p:nvPr/>
              </p:nvSpPr>
              <p:spPr bwMode="auto">
                <a:xfrm>
                  <a:off x="1046" y="892"/>
                  <a:ext cx="528" cy="2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>
                      <a:ea typeface="黑体" pitchFamily="2" charset="-122"/>
                    </a:rPr>
                    <a:t>La</a:t>
                  </a:r>
                </a:p>
              </p:txBody>
            </p:sp>
            <p:grpSp>
              <p:nvGrpSpPr>
                <p:cNvPr id="25" name="Group 54"/>
                <p:cNvGrpSpPr>
                  <a:grpSpLocks/>
                </p:cNvGrpSpPr>
                <p:nvPr/>
              </p:nvGrpSpPr>
              <p:grpSpPr bwMode="auto">
                <a:xfrm>
                  <a:off x="1008" y="1152"/>
                  <a:ext cx="720" cy="317"/>
                  <a:chOff x="1008" y="1152"/>
                  <a:chExt cx="720" cy="317"/>
                </a:xfrm>
              </p:grpSpPr>
              <p:sp>
                <p:nvSpPr>
                  <p:cNvPr id="26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sz="2400">
                        <a:ea typeface="黑体" pitchFamily="2" charset="-122"/>
                      </a:rPr>
                      <a:t>   </a:t>
                    </a:r>
                  </a:p>
                </p:txBody>
              </p:sp>
              <p:sp>
                <p:nvSpPr>
                  <p:cNvPr id="27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28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grpSp>
            <p:nvGrpSpPr>
              <p:cNvPr id="15" name="Group 58"/>
              <p:cNvGrpSpPr>
                <a:grpSpLocks/>
              </p:cNvGrpSpPr>
              <p:nvPr/>
            </p:nvGrpSpPr>
            <p:grpSpPr bwMode="auto">
              <a:xfrm>
                <a:off x="384" y="1870"/>
                <a:ext cx="441" cy="240"/>
                <a:chOff x="336" y="2640"/>
                <a:chExt cx="441" cy="240"/>
              </a:xfrm>
            </p:grpSpPr>
            <p:sp>
              <p:nvSpPr>
                <p:cNvPr id="22" name="Rectangle 59"/>
                <p:cNvSpPr>
                  <a:spLocks noChangeArrowheads="1"/>
                </p:cNvSpPr>
                <p:nvPr/>
              </p:nvSpPr>
              <p:spPr bwMode="auto">
                <a:xfrm>
                  <a:off x="336" y="2640"/>
                  <a:ext cx="336" cy="24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>
                      <a:ea typeface="黑体" pitchFamily="2" charset="-122"/>
                    </a:rPr>
                    <a:t>Lc</a:t>
                  </a:r>
                </a:p>
              </p:txBody>
            </p:sp>
            <p:sp>
              <p:nvSpPr>
                <p:cNvPr id="23" name="Line 60"/>
                <p:cNvSpPr>
                  <a:spLocks noChangeShapeType="1"/>
                </p:cNvSpPr>
                <p:nvPr/>
              </p:nvSpPr>
              <p:spPr bwMode="auto">
                <a:xfrm>
                  <a:off x="414" y="2877"/>
                  <a:ext cx="36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6" name="Group 61"/>
              <p:cNvGrpSpPr>
                <a:grpSpLocks/>
              </p:cNvGrpSpPr>
              <p:nvPr/>
            </p:nvGrpSpPr>
            <p:grpSpPr bwMode="auto">
              <a:xfrm>
                <a:off x="1626" y="1570"/>
                <a:ext cx="336" cy="405"/>
                <a:chOff x="2640" y="1776"/>
                <a:chExt cx="336" cy="405"/>
              </a:xfrm>
            </p:grpSpPr>
            <p:sp>
              <p:nvSpPr>
                <p:cNvPr id="20" name="Rectangle 62"/>
                <p:cNvSpPr>
                  <a:spLocks noChangeArrowheads="1"/>
                </p:cNvSpPr>
                <p:nvPr/>
              </p:nvSpPr>
              <p:spPr bwMode="auto">
                <a:xfrm>
                  <a:off x="2640" y="1776"/>
                  <a:ext cx="336" cy="27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 dirty="0">
                      <a:ea typeface="黑体" pitchFamily="2" charset="-122"/>
                    </a:rPr>
                    <a:t>pa</a:t>
                  </a:r>
                </a:p>
              </p:txBody>
            </p:sp>
            <p:sp>
              <p:nvSpPr>
                <p:cNvPr id="21" name="Line 63"/>
                <p:cNvSpPr>
                  <a:spLocks noChangeShapeType="1"/>
                </p:cNvSpPr>
                <p:nvPr/>
              </p:nvSpPr>
              <p:spPr bwMode="auto">
                <a:xfrm>
                  <a:off x="2802" y="2022"/>
                  <a:ext cx="0" cy="1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7" name="Group 64"/>
              <p:cNvGrpSpPr>
                <a:grpSpLocks/>
              </p:cNvGrpSpPr>
              <p:nvPr/>
            </p:nvGrpSpPr>
            <p:grpSpPr bwMode="auto">
              <a:xfrm>
                <a:off x="384" y="2236"/>
                <a:ext cx="441" cy="240"/>
                <a:chOff x="384" y="2016"/>
                <a:chExt cx="441" cy="240"/>
              </a:xfrm>
            </p:grpSpPr>
            <p:sp>
              <p:nvSpPr>
                <p:cNvPr id="18" name="Rectangle 65"/>
                <p:cNvSpPr>
                  <a:spLocks noChangeArrowheads="1"/>
                </p:cNvSpPr>
                <p:nvPr/>
              </p:nvSpPr>
              <p:spPr bwMode="auto">
                <a:xfrm>
                  <a:off x="384" y="2016"/>
                  <a:ext cx="336" cy="24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 dirty="0">
                      <a:ea typeface="黑体" pitchFamily="2" charset="-122"/>
                    </a:rPr>
                    <a:t>pc</a:t>
                  </a:r>
                </a:p>
              </p:txBody>
            </p:sp>
            <p:sp>
              <p:nvSpPr>
                <p:cNvPr id="19" name="Line 66"/>
                <p:cNvSpPr>
                  <a:spLocks noChangeShapeType="1"/>
                </p:cNvSpPr>
                <p:nvPr/>
              </p:nvSpPr>
              <p:spPr bwMode="auto">
                <a:xfrm>
                  <a:off x="462" y="2016"/>
                  <a:ext cx="36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</p:grpSp>
      </p:grpSp>
    </p:spTree>
    <p:extLst>
      <p:ext uri="{BB962C8B-B14F-4D97-AF65-F5344CB8AC3E}">
        <p14:creationId xmlns="" xmlns:p14="http://schemas.microsoft.com/office/powerpoint/2010/main" val="379671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单链表的指针操作</a:t>
            </a:r>
            <a:endParaRPr lang="zh-CN" alt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05942" y="1275073"/>
            <a:ext cx="8253413" cy="3930121"/>
            <a:chOff x="375" y="543"/>
            <a:chExt cx="4728" cy="2161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020" y="2432"/>
              <a:ext cx="3545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algn="ctr"/>
              <a:r>
                <a:rPr lang="zh-CN" altLang="en-US" sz="2400" b="1" dirty="0">
                  <a:ea typeface="楷体_GB2312" pitchFamily="49" charset="-122"/>
                </a:rPr>
                <a:t>合并了值为</a:t>
              </a:r>
              <a:r>
                <a:rPr lang="en-US" altLang="zh-CN" sz="2400" b="1" dirty="0">
                  <a:ea typeface="楷体_GB2312" pitchFamily="49" charset="-122"/>
                </a:rPr>
                <a:t>-7 </a:t>
              </a:r>
              <a:r>
                <a:rPr lang="zh-CN" altLang="en-US" sz="2400" b="1" dirty="0">
                  <a:ea typeface="楷体_GB2312" pitchFamily="49" charset="-122"/>
                </a:rPr>
                <a:t>，</a:t>
              </a:r>
              <a:r>
                <a:rPr lang="en-US" altLang="zh-CN" sz="2400" b="1" dirty="0">
                  <a:ea typeface="楷体_GB2312" pitchFamily="49" charset="-122"/>
                </a:rPr>
                <a:t>-2</a:t>
              </a:r>
              <a:r>
                <a:rPr lang="zh-CN" altLang="en-US" sz="2400" b="1" dirty="0">
                  <a:ea typeface="楷体_GB2312" pitchFamily="49" charset="-122"/>
                </a:rPr>
                <a:t>的结点后的状态</a:t>
              </a:r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825" y="1302"/>
              <a:ext cx="4278" cy="990"/>
              <a:chOff x="825" y="1302"/>
              <a:chExt cx="4278" cy="990"/>
            </a:xfrm>
          </p:grpSpPr>
          <p:grpSp>
            <p:nvGrpSpPr>
              <p:cNvPr id="41" name="Group 6"/>
              <p:cNvGrpSpPr>
                <a:grpSpLocks/>
              </p:cNvGrpSpPr>
              <p:nvPr/>
            </p:nvGrpSpPr>
            <p:grpSpPr bwMode="auto">
              <a:xfrm>
                <a:off x="1567" y="1561"/>
                <a:ext cx="720" cy="317"/>
                <a:chOff x="1008" y="1152"/>
                <a:chExt cx="720" cy="317"/>
              </a:xfrm>
            </p:grpSpPr>
            <p:sp>
              <p:nvSpPr>
                <p:cNvPr id="68" name="Rectangle 7"/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>
                      <a:ea typeface="黑体" pitchFamily="2" charset="-122"/>
                    </a:rPr>
                    <a:t>-2    </a:t>
                  </a:r>
                </a:p>
              </p:txBody>
            </p:sp>
            <p:sp>
              <p:nvSpPr>
                <p:cNvPr id="69" name="Line 8"/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" name="Line 9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42" name="Group 10"/>
              <p:cNvGrpSpPr>
                <a:grpSpLocks/>
              </p:cNvGrpSpPr>
              <p:nvPr/>
            </p:nvGrpSpPr>
            <p:grpSpPr bwMode="auto">
              <a:xfrm>
                <a:off x="2297" y="1551"/>
                <a:ext cx="720" cy="317"/>
                <a:chOff x="1008" y="1152"/>
                <a:chExt cx="720" cy="317"/>
              </a:xfrm>
            </p:grpSpPr>
            <p:sp>
              <p:nvSpPr>
                <p:cNvPr id="65" name="Rectangle 11"/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>
                      <a:ea typeface="黑体" pitchFamily="2" charset="-122"/>
                    </a:rPr>
                    <a:t>4   </a:t>
                  </a:r>
                </a:p>
              </p:txBody>
            </p:sp>
            <p:sp>
              <p:nvSpPr>
                <p:cNvPr id="66" name="Line 12"/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7" name="Line 13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43" name="Group 14"/>
              <p:cNvGrpSpPr>
                <a:grpSpLocks/>
              </p:cNvGrpSpPr>
              <p:nvPr/>
            </p:nvGrpSpPr>
            <p:grpSpPr bwMode="auto">
              <a:xfrm>
                <a:off x="3027" y="1542"/>
                <a:ext cx="720" cy="317"/>
                <a:chOff x="1008" y="1152"/>
                <a:chExt cx="720" cy="317"/>
              </a:xfrm>
            </p:grpSpPr>
            <p:sp>
              <p:nvSpPr>
                <p:cNvPr id="62" name="Rectangle 15"/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>
                      <a:ea typeface="黑体" pitchFamily="2" charset="-122"/>
                    </a:rPr>
                    <a:t>9    </a:t>
                  </a:r>
                </a:p>
              </p:txBody>
            </p:sp>
            <p:sp>
              <p:nvSpPr>
                <p:cNvPr id="63" name="Line 16"/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4" name="Line 17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44" name="Group 18"/>
              <p:cNvGrpSpPr>
                <a:grpSpLocks/>
              </p:cNvGrpSpPr>
              <p:nvPr/>
            </p:nvGrpSpPr>
            <p:grpSpPr bwMode="auto">
              <a:xfrm>
                <a:off x="3774" y="1473"/>
                <a:ext cx="693" cy="317"/>
                <a:chOff x="3189" y="2139"/>
                <a:chExt cx="693" cy="317"/>
              </a:xfrm>
            </p:grpSpPr>
            <p:sp>
              <p:nvSpPr>
                <p:cNvPr id="60" name="Rectangle 19"/>
                <p:cNvSpPr>
                  <a:spLocks noChangeArrowheads="1"/>
                </p:cNvSpPr>
                <p:nvPr/>
              </p:nvSpPr>
              <p:spPr bwMode="auto">
                <a:xfrm>
                  <a:off x="3189" y="2139"/>
                  <a:ext cx="544" cy="3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>
                      <a:ea typeface="Arial Unicode MS" pitchFamily="34" charset="-122"/>
                      <a:cs typeface="Arial Unicode MS" pitchFamily="34" charset="-122"/>
                    </a:rPr>
                    <a:t>……</a:t>
                  </a:r>
                  <a:r>
                    <a:rPr lang="en-US" altLang="zh-CN" sz="2400">
                      <a:ea typeface="黑体" pitchFamily="2" charset="-122"/>
                    </a:rPr>
                    <a:t>  </a:t>
                  </a:r>
                </a:p>
              </p:txBody>
            </p:sp>
            <p:sp>
              <p:nvSpPr>
                <p:cNvPr id="61" name="Line 20"/>
                <p:cNvSpPr>
                  <a:spLocks noChangeShapeType="1"/>
                </p:cNvSpPr>
                <p:nvPr/>
              </p:nvSpPr>
              <p:spPr bwMode="auto">
                <a:xfrm>
                  <a:off x="3642" y="23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45" name="Group 21"/>
              <p:cNvGrpSpPr>
                <a:grpSpLocks/>
              </p:cNvGrpSpPr>
              <p:nvPr/>
            </p:nvGrpSpPr>
            <p:grpSpPr bwMode="auto">
              <a:xfrm>
                <a:off x="4457" y="1550"/>
                <a:ext cx="646" cy="317"/>
                <a:chOff x="4457" y="1550"/>
                <a:chExt cx="646" cy="317"/>
              </a:xfrm>
            </p:grpSpPr>
            <p:sp>
              <p:nvSpPr>
                <p:cNvPr id="58" name="Rectangle 22"/>
                <p:cNvSpPr>
                  <a:spLocks noChangeArrowheads="1"/>
                </p:cNvSpPr>
                <p:nvPr/>
              </p:nvSpPr>
              <p:spPr bwMode="auto">
                <a:xfrm>
                  <a:off x="4457" y="1550"/>
                  <a:ext cx="646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zh-CN" altLang="en-US" sz="2400">
                      <a:ea typeface="黑体" pitchFamily="2" charset="-122"/>
                    </a:rPr>
                    <a:t> </a:t>
                  </a:r>
                  <a:r>
                    <a:rPr lang="en-US" altLang="zh-CN" sz="2400">
                      <a:ea typeface="黑体" pitchFamily="2" charset="-122"/>
                    </a:rPr>
                    <a:t>15   ⋀ </a:t>
                  </a:r>
                </a:p>
              </p:txBody>
            </p:sp>
            <p:sp>
              <p:nvSpPr>
                <p:cNvPr id="59" name="Line 23"/>
                <p:cNvSpPr>
                  <a:spLocks noChangeShapeType="1"/>
                </p:cNvSpPr>
                <p:nvPr/>
              </p:nvSpPr>
              <p:spPr bwMode="auto">
                <a:xfrm>
                  <a:off x="4841" y="1550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46" name="Group 24"/>
              <p:cNvGrpSpPr>
                <a:grpSpLocks/>
              </p:cNvGrpSpPr>
              <p:nvPr/>
            </p:nvGrpSpPr>
            <p:grpSpPr bwMode="auto">
              <a:xfrm>
                <a:off x="825" y="1302"/>
                <a:ext cx="720" cy="577"/>
                <a:chOff x="1008" y="892"/>
                <a:chExt cx="720" cy="577"/>
              </a:xfrm>
            </p:grpSpPr>
            <p:sp>
              <p:nvSpPr>
                <p:cNvPr id="53" name="Rectangle 25"/>
                <p:cNvSpPr>
                  <a:spLocks noChangeArrowheads="1"/>
                </p:cNvSpPr>
                <p:nvPr/>
              </p:nvSpPr>
              <p:spPr bwMode="auto">
                <a:xfrm>
                  <a:off x="1046" y="892"/>
                  <a:ext cx="528" cy="2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>
                      <a:ea typeface="黑体" pitchFamily="2" charset="-122"/>
                    </a:rPr>
                    <a:t>Lb</a:t>
                  </a:r>
                </a:p>
              </p:txBody>
            </p:sp>
            <p:grpSp>
              <p:nvGrpSpPr>
                <p:cNvPr id="54" name="Group 26"/>
                <p:cNvGrpSpPr>
                  <a:grpSpLocks/>
                </p:cNvGrpSpPr>
                <p:nvPr/>
              </p:nvGrpSpPr>
              <p:grpSpPr bwMode="auto">
                <a:xfrm>
                  <a:off x="1008" y="1152"/>
                  <a:ext cx="720" cy="317"/>
                  <a:chOff x="1008" y="1152"/>
                  <a:chExt cx="720" cy="317"/>
                </a:xfrm>
              </p:grpSpPr>
              <p:sp>
                <p:nvSpPr>
                  <p:cNvPr id="55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sz="2400">
                        <a:ea typeface="黑体" pitchFamily="2" charset="-122"/>
                      </a:rPr>
                      <a:t>   </a:t>
                    </a:r>
                  </a:p>
                </p:txBody>
              </p:sp>
              <p:sp>
                <p:nvSpPr>
                  <p:cNvPr id="5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57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grpSp>
            <p:nvGrpSpPr>
              <p:cNvPr id="47" name="Group 30"/>
              <p:cNvGrpSpPr>
                <a:grpSpLocks/>
              </p:cNvGrpSpPr>
              <p:nvPr/>
            </p:nvGrpSpPr>
            <p:grpSpPr bwMode="auto">
              <a:xfrm>
                <a:off x="1623" y="1873"/>
                <a:ext cx="336" cy="372"/>
                <a:chOff x="2256" y="1404"/>
                <a:chExt cx="336" cy="372"/>
              </a:xfrm>
            </p:grpSpPr>
            <p:sp>
              <p:nvSpPr>
                <p:cNvPr id="51" name="Rectangle 31"/>
                <p:cNvSpPr>
                  <a:spLocks noChangeArrowheads="1"/>
                </p:cNvSpPr>
                <p:nvPr/>
              </p:nvSpPr>
              <p:spPr bwMode="auto">
                <a:xfrm>
                  <a:off x="2256" y="1536"/>
                  <a:ext cx="336" cy="24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>
                      <a:ea typeface="黑体" pitchFamily="2" charset="-122"/>
                    </a:rPr>
                    <a:t>pc</a:t>
                  </a:r>
                </a:p>
              </p:txBody>
            </p:sp>
            <p:sp>
              <p:nvSpPr>
                <p:cNvPr id="52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439" y="1404"/>
                  <a:ext cx="0" cy="18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48" name="Group 33"/>
              <p:cNvGrpSpPr>
                <a:grpSpLocks/>
              </p:cNvGrpSpPr>
              <p:nvPr/>
            </p:nvGrpSpPr>
            <p:grpSpPr bwMode="auto">
              <a:xfrm>
                <a:off x="2388" y="1870"/>
                <a:ext cx="336" cy="422"/>
                <a:chOff x="1626" y="1200"/>
                <a:chExt cx="336" cy="422"/>
              </a:xfrm>
            </p:grpSpPr>
            <p:sp>
              <p:nvSpPr>
                <p:cNvPr id="49" name="Rectangle 34"/>
                <p:cNvSpPr>
                  <a:spLocks noChangeArrowheads="1"/>
                </p:cNvSpPr>
                <p:nvPr/>
              </p:nvSpPr>
              <p:spPr bwMode="auto">
                <a:xfrm>
                  <a:off x="1626" y="1350"/>
                  <a:ext cx="336" cy="27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>
                      <a:ea typeface="黑体" pitchFamily="2" charset="-122"/>
                    </a:rPr>
                    <a:t>pb</a:t>
                  </a:r>
                </a:p>
              </p:txBody>
            </p:sp>
            <p:sp>
              <p:nvSpPr>
                <p:cNvPr id="50" name="Line 35"/>
                <p:cNvSpPr>
                  <a:spLocks noChangeShapeType="1"/>
                </p:cNvSpPr>
                <p:nvPr/>
              </p:nvSpPr>
              <p:spPr bwMode="auto">
                <a:xfrm>
                  <a:off x="1788" y="1200"/>
                  <a:ext cx="0" cy="1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</p:grpSp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1616" y="1098"/>
              <a:ext cx="583" cy="462"/>
              <a:chOff x="1616" y="1098"/>
              <a:chExt cx="583" cy="462"/>
            </a:xfrm>
          </p:grpSpPr>
          <p:sp>
            <p:nvSpPr>
              <p:cNvPr id="37" name="Line 37"/>
              <p:cNvSpPr>
                <a:spLocks noChangeShapeType="1"/>
              </p:cNvSpPr>
              <p:nvPr/>
            </p:nvSpPr>
            <p:spPr bwMode="auto">
              <a:xfrm>
                <a:off x="1616" y="136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38" name="Line 38"/>
              <p:cNvSpPr>
                <a:spLocks noChangeShapeType="1"/>
              </p:cNvSpPr>
              <p:nvPr/>
            </p:nvSpPr>
            <p:spPr bwMode="auto">
              <a:xfrm>
                <a:off x="2052" y="109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39" name="Line 39"/>
              <p:cNvSpPr>
                <a:spLocks noChangeShapeType="1"/>
              </p:cNvSpPr>
              <p:nvPr/>
            </p:nvSpPr>
            <p:spPr bwMode="auto">
              <a:xfrm>
                <a:off x="2199" y="1101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40" name="Line 40"/>
              <p:cNvSpPr>
                <a:spLocks noChangeShapeType="1"/>
              </p:cNvSpPr>
              <p:nvPr/>
            </p:nvSpPr>
            <p:spPr bwMode="auto">
              <a:xfrm>
                <a:off x="1616" y="136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8" name="Group 41"/>
            <p:cNvGrpSpPr>
              <a:grpSpLocks/>
            </p:cNvGrpSpPr>
            <p:nvPr/>
          </p:nvGrpSpPr>
          <p:grpSpPr bwMode="auto">
            <a:xfrm>
              <a:off x="375" y="543"/>
              <a:ext cx="4682" cy="730"/>
              <a:chOff x="375" y="543"/>
              <a:chExt cx="4682" cy="730"/>
            </a:xfrm>
          </p:grpSpPr>
          <p:grpSp>
            <p:nvGrpSpPr>
              <p:cNvPr id="9" name="Group 42"/>
              <p:cNvGrpSpPr>
                <a:grpSpLocks/>
              </p:cNvGrpSpPr>
              <p:nvPr/>
            </p:nvGrpSpPr>
            <p:grpSpPr bwMode="auto">
              <a:xfrm>
                <a:off x="375" y="897"/>
                <a:ext cx="441" cy="240"/>
                <a:chOff x="375" y="978"/>
                <a:chExt cx="441" cy="240"/>
              </a:xfrm>
            </p:grpSpPr>
            <p:sp>
              <p:nvSpPr>
                <p:cNvPr id="35" name="Rectangle 43"/>
                <p:cNvSpPr>
                  <a:spLocks noChangeArrowheads="1"/>
                </p:cNvSpPr>
                <p:nvPr/>
              </p:nvSpPr>
              <p:spPr bwMode="auto">
                <a:xfrm>
                  <a:off x="375" y="978"/>
                  <a:ext cx="336" cy="24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>
                      <a:ea typeface="黑体" pitchFamily="2" charset="-122"/>
                    </a:rPr>
                    <a:t>Lc</a:t>
                  </a:r>
                </a:p>
              </p:txBody>
            </p:sp>
            <p:sp>
              <p:nvSpPr>
                <p:cNvPr id="36" name="Line 44"/>
                <p:cNvSpPr>
                  <a:spLocks noChangeShapeType="1"/>
                </p:cNvSpPr>
                <p:nvPr/>
              </p:nvSpPr>
              <p:spPr bwMode="auto">
                <a:xfrm>
                  <a:off x="453" y="1215"/>
                  <a:ext cx="363" cy="0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0" name="Group 45"/>
              <p:cNvGrpSpPr>
                <a:grpSpLocks/>
              </p:cNvGrpSpPr>
              <p:nvPr/>
            </p:nvGrpSpPr>
            <p:grpSpPr bwMode="auto">
              <a:xfrm>
                <a:off x="1558" y="955"/>
                <a:ext cx="544" cy="317"/>
                <a:chOff x="1558" y="1036"/>
                <a:chExt cx="544" cy="317"/>
              </a:xfrm>
            </p:grpSpPr>
            <p:sp>
              <p:nvSpPr>
                <p:cNvPr id="33" name="Rectangle 46"/>
                <p:cNvSpPr>
                  <a:spLocks noChangeArrowheads="1"/>
                </p:cNvSpPr>
                <p:nvPr/>
              </p:nvSpPr>
              <p:spPr bwMode="auto">
                <a:xfrm>
                  <a:off x="1558" y="1036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 dirty="0">
                      <a:ea typeface="黑体" pitchFamily="2" charset="-122"/>
                    </a:rPr>
                    <a:t>-7    </a:t>
                  </a:r>
                </a:p>
              </p:txBody>
            </p:sp>
            <p:sp>
              <p:nvSpPr>
                <p:cNvPr id="34" name="Line 47"/>
                <p:cNvSpPr>
                  <a:spLocks noChangeShapeType="1"/>
                </p:cNvSpPr>
                <p:nvPr/>
              </p:nvSpPr>
              <p:spPr bwMode="auto">
                <a:xfrm>
                  <a:off x="1988" y="1036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1" name="Group 48"/>
              <p:cNvGrpSpPr>
                <a:grpSpLocks/>
              </p:cNvGrpSpPr>
              <p:nvPr/>
            </p:nvGrpSpPr>
            <p:grpSpPr bwMode="auto">
              <a:xfrm>
                <a:off x="2288" y="945"/>
                <a:ext cx="720" cy="317"/>
                <a:chOff x="1008" y="1152"/>
                <a:chExt cx="720" cy="317"/>
              </a:xfrm>
            </p:grpSpPr>
            <p:sp>
              <p:nvSpPr>
                <p:cNvPr id="30" name="Rectangle 49"/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>
                      <a:ea typeface="黑体" pitchFamily="2" charset="-122"/>
                    </a:rPr>
                    <a:t>3    </a:t>
                  </a:r>
                </a:p>
              </p:txBody>
            </p:sp>
            <p:sp>
              <p:nvSpPr>
                <p:cNvPr id="31" name="Line 50"/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32" name="Line 51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" name="Group 52"/>
              <p:cNvGrpSpPr>
                <a:grpSpLocks/>
              </p:cNvGrpSpPr>
              <p:nvPr/>
            </p:nvGrpSpPr>
            <p:grpSpPr bwMode="auto">
              <a:xfrm>
                <a:off x="3018" y="936"/>
                <a:ext cx="720" cy="317"/>
                <a:chOff x="1008" y="1152"/>
                <a:chExt cx="720" cy="317"/>
              </a:xfrm>
            </p:grpSpPr>
            <p:sp>
              <p:nvSpPr>
                <p:cNvPr id="27" name="Rectangle 53"/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>
                      <a:ea typeface="黑体" pitchFamily="2" charset="-122"/>
                    </a:rPr>
                    <a:t>12    </a:t>
                  </a:r>
                </a:p>
              </p:txBody>
            </p:sp>
            <p:sp>
              <p:nvSpPr>
                <p:cNvPr id="28" name="Line 54"/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29" name="Line 55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" name="Group 56"/>
              <p:cNvGrpSpPr>
                <a:grpSpLocks/>
              </p:cNvGrpSpPr>
              <p:nvPr/>
            </p:nvGrpSpPr>
            <p:grpSpPr bwMode="auto">
              <a:xfrm>
                <a:off x="3765" y="867"/>
                <a:ext cx="693" cy="317"/>
                <a:chOff x="3189" y="2139"/>
                <a:chExt cx="693" cy="317"/>
              </a:xfrm>
            </p:grpSpPr>
            <p:sp>
              <p:nvSpPr>
                <p:cNvPr id="25" name="Rectangle 57"/>
                <p:cNvSpPr>
                  <a:spLocks noChangeArrowheads="1"/>
                </p:cNvSpPr>
                <p:nvPr/>
              </p:nvSpPr>
              <p:spPr bwMode="auto">
                <a:xfrm>
                  <a:off x="3189" y="2139"/>
                  <a:ext cx="544" cy="3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>
                      <a:ea typeface="Arial Unicode MS" pitchFamily="34" charset="-122"/>
                      <a:cs typeface="Arial Unicode MS" pitchFamily="34" charset="-122"/>
                    </a:rPr>
                    <a:t>……</a:t>
                  </a:r>
                  <a:r>
                    <a:rPr lang="en-US" altLang="zh-CN" sz="2400">
                      <a:ea typeface="黑体" pitchFamily="2" charset="-122"/>
                    </a:rPr>
                    <a:t>  </a:t>
                  </a:r>
                </a:p>
              </p:txBody>
            </p:sp>
            <p:sp>
              <p:nvSpPr>
                <p:cNvPr id="26" name="Line 58"/>
                <p:cNvSpPr>
                  <a:spLocks noChangeShapeType="1"/>
                </p:cNvSpPr>
                <p:nvPr/>
              </p:nvSpPr>
              <p:spPr bwMode="auto">
                <a:xfrm>
                  <a:off x="3642" y="23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" name="Group 59"/>
              <p:cNvGrpSpPr>
                <a:grpSpLocks/>
              </p:cNvGrpSpPr>
              <p:nvPr/>
            </p:nvGrpSpPr>
            <p:grpSpPr bwMode="auto">
              <a:xfrm>
                <a:off x="4448" y="944"/>
                <a:ext cx="609" cy="317"/>
                <a:chOff x="4448" y="944"/>
                <a:chExt cx="609" cy="317"/>
              </a:xfrm>
            </p:grpSpPr>
            <p:sp>
              <p:nvSpPr>
                <p:cNvPr id="23" name="Rectangle 60"/>
                <p:cNvSpPr>
                  <a:spLocks noChangeArrowheads="1"/>
                </p:cNvSpPr>
                <p:nvPr/>
              </p:nvSpPr>
              <p:spPr bwMode="auto">
                <a:xfrm>
                  <a:off x="4448" y="944"/>
                  <a:ext cx="609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r>
                    <a:rPr lang="en-US" altLang="zh-CN" sz="2400">
                      <a:ea typeface="黑体" pitchFamily="2" charset="-122"/>
                    </a:rPr>
                    <a:t>23    ⋀ </a:t>
                  </a:r>
                </a:p>
              </p:txBody>
            </p:sp>
            <p:sp>
              <p:nvSpPr>
                <p:cNvPr id="24" name="Line 61"/>
                <p:cNvSpPr>
                  <a:spLocks noChangeShapeType="1"/>
                </p:cNvSpPr>
                <p:nvPr/>
              </p:nvSpPr>
              <p:spPr bwMode="auto">
                <a:xfrm>
                  <a:off x="4832" y="944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" name="Group 62"/>
              <p:cNvGrpSpPr>
                <a:grpSpLocks/>
              </p:cNvGrpSpPr>
              <p:nvPr/>
            </p:nvGrpSpPr>
            <p:grpSpPr bwMode="auto">
              <a:xfrm>
                <a:off x="816" y="696"/>
                <a:ext cx="720" cy="577"/>
                <a:chOff x="816" y="777"/>
                <a:chExt cx="720" cy="577"/>
              </a:xfrm>
            </p:grpSpPr>
            <p:sp>
              <p:nvSpPr>
                <p:cNvPr id="19" name="Rectangle 63"/>
                <p:cNvSpPr>
                  <a:spLocks noChangeArrowheads="1"/>
                </p:cNvSpPr>
                <p:nvPr/>
              </p:nvSpPr>
              <p:spPr bwMode="auto">
                <a:xfrm>
                  <a:off x="854" y="777"/>
                  <a:ext cx="394" cy="2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 dirty="0">
                      <a:ea typeface="黑体" pitchFamily="2" charset="-122"/>
                    </a:rPr>
                    <a:t>La</a:t>
                  </a:r>
                </a:p>
              </p:txBody>
            </p:sp>
            <p:sp>
              <p:nvSpPr>
                <p:cNvPr id="20" name="Rectangle 64"/>
                <p:cNvSpPr>
                  <a:spLocks noChangeArrowheads="1"/>
                </p:cNvSpPr>
                <p:nvPr/>
              </p:nvSpPr>
              <p:spPr bwMode="auto">
                <a:xfrm>
                  <a:off x="816" y="1037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zh-CN" altLang="en-US" sz="2400">
                      <a:ea typeface="黑体" pitchFamily="2" charset="-122"/>
                    </a:rPr>
                    <a:t>   </a:t>
                  </a:r>
                </a:p>
              </p:txBody>
            </p:sp>
            <p:sp>
              <p:nvSpPr>
                <p:cNvPr id="21" name="Line 65"/>
                <p:cNvSpPr>
                  <a:spLocks noChangeShapeType="1"/>
                </p:cNvSpPr>
                <p:nvPr/>
              </p:nvSpPr>
              <p:spPr bwMode="auto">
                <a:xfrm>
                  <a:off x="1246" y="1037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22" name="Line 66"/>
                <p:cNvSpPr>
                  <a:spLocks noChangeShapeType="1"/>
                </p:cNvSpPr>
                <p:nvPr/>
              </p:nvSpPr>
              <p:spPr bwMode="auto">
                <a:xfrm>
                  <a:off x="1296" y="1181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6" name="Group 67"/>
              <p:cNvGrpSpPr>
                <a:grpSpLocks/>
              </p:cNvGrpSpPr>
              <p:nvPr/>
            </p:nvGrpSpPr>
            <p:grpSpPr bwMode="auto">
              <a:xfrm>
                <a:off x="2343" y="543"/>
                <a:ext cx="336" cy="405"/>
                <a:chOff x="2640" y="1776"/>
                <a:chExt cx="336" cy="405"/>
              </a:xfrm>
            </p:grpSpPr>
            <p:sp>
              <p:nvSpPr>
                <p:cNvPr id="17" name="Rectangle 68"/>
                <p:cNvSpPr>
                  <a:spLocks noChangeArrowheads="1"/>
                </p:cNvSpPr>
                <p:nvPr/>
              </p:nvSpPr>
              <p:spPr bwMode="auto">
                <a:xfrm>
                  <a:off x="2640" y="1776"/>
                  <a:ext cx="336" cy="27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>
                      <a:ea typeface="黑体" pitchFamily="2" charset="-122"/>
                    </a:rPr>
                    <a:t>pa</a:t>
                  </a:r>
                </a:p>
              </p:txBody>
            </p:sp>
            <p:sp>
              <p:nvSpPr>
                <p:cNvPr id="18" name="Line 69"/>
                <p:cNvSpPr>
                  <a:spLocks noChangeShapeType="1"/>
                </p:cNvSpPr>
                <p:nvPr/>
              </p:nvSpPr>
              <p:spPr bwMode="auto">
                <a:xfrm>
                  <a:off x="2802" y="2022"/>
                  <a:ext cx="0" cy="1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</p:grpSp>
      </p:grp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321823" y="5235315"/>
            <a:ext cx="8559800" cy="124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pa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pb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分别是待考察的两个链表的当前结点，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pc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是合并过程中合并的链表的最后一个结点。</a:t>
            </a:r>
          </a:p>
        </p:txBody>
      </p:sp>
    </p:spTree>
    <p:extLst>
      <p:ext uri="{BB962C8B-B14F-4D97-AF65-F5344CB8AC3E}">
        <p14:creationId xmlns="" xmlns:p14="http://schemas.microsoft.com/office/powerpoint/2010/main" val="306613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346" y="0"/>
            <a:ext cx="7765322" cy="970450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单链表的指针操作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6991" y="821933"/>
            <a:ext cx="7934672" cy="58459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b="1" dirty="0"/>
              <a:t>void  </a:t>
            </a:r>
            <a:r>
              <a:rPr lang="en-US" altLang="zh-CN" b="1" dirty="0" err="1"/>
              <a:t>ListMerge_L</a:t>
            </a:r>
            <a:r>
              <a:rPr lang="en-US" altLang="zh-CN" b="1" dirty="0"/>
              <a:t> </a:t>
            </a:r>
            <a:r>
              <a:rPr lang="en-US" altLang="zh-CN" b="1" dirty="0" smtClean="0"/>
              <a:t>( </a:t>
            </a:r>
            <a:r>
              <a:rPr lang="en-US" altLang="zh-CN" b="1" dirty="0" err="1" smtClean="0"/>
              <a:t>LinkList</a:t>
            </a:r>
            <a:r>
              <a:rPr lang="en-US" altLang="zh-CN" b="1" dirty="0" smtClean="0"/>
              <a:t> </a:t>
            </a:r>
            <a:r>
              <a:rPr lang="en-US" altLang="zh-CN" b="1" dirty="0"/>
              <a:t>&amp;La</a:t>
            </a:r>
            <a:r>
              <a:rPr lang="zh-CN" altLang="en-US" b="1" dirty="0"/>
              <a:t>，</a:t>
            </a:r>
            <a:r>
              <a:rPr lang="en-US" altLang="zh-CN" b="1" dirty="0"/>
              <a:t> </a:t>
            </a:r>
            <a:r>
              <a:rPr lang="en-US" altLang="zh-CN" b="1" dirty="0" err="1"/>
              <a:t>LinkList</a:t>
            </a:r>
            <a:r>
              <a:rPr lang="en-US" altLang="zh-CN" b="1" dirty="0"/>
              <a:t> &amp;</a:t>
            </a:r>
            <a:r>
              <a:rPr lang="en-US" altLang="zh-CN" b="1" dirty="0" err="1"/>
              <a:t>Lb</a:t>
            </a:r>
            <a:r>
              <a:rPr lang="en-US" altLang="zh-CN" b="1" dirty="0"/>
              <a:t>, 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LinkList</a:t>
            </a:r>
            <a:r>
              <a:rPr lang="en-US" altLang="zh-CN" b="1" dirty="0" smtClean="0"/>
              <a:t> </a:t>
            </a:r>
            <a:r>
              <a:rPr lang="en-US" altLang="zh-CN" b="1" dirty="0"/>
              <a:t>&amp;</a:t>
            </a:r>
            <a:r>
              <a:rPr lang="en-US" altLang="zh-CN" b="1" dirty="0" err="1" smtClean="0"/>
              <a:t>Lc</a:t>
            </a:r>
            <a:r>
              <a:rPr lang="en-US" altLang="zh-CN" b="1" dirty="0" smtClean="0"/>
              <a:t> )</a:t>
            </a:r>
            <a:endParaRPr lang="en-US" altLang="zh-CN" b="1" dirty="0"/>
          </a:p>
          <a:p>
            <a:pPr marL="0" indent="-21500">
              <a:buNone/>
            </a:pPr>
            <a:r>
              <a:rPr lang="en-US" altLang="zh-CN" b="1" dirty="0" smtClean="0"/>
              <a:t>{	</a:t>
            </a:r>
            <a:r>
              <a:rPr lang="en-US" altLang="zh-CN" b="1" dirty="0" err="1" smtClean="0"/>
              <a:t>LinkList</a:t>
            </a:r>
            <a:r>
              <a:rPr lang="en-US" altLang="zh-CN" b="1" dirty="0" smtClean="0"/>
              <a:t>  </a:t>
            </a:r>
            <a:r>
              <a:rPr lang="en-US" altLang="zh-CN" b="1" dirty="0"/>
              <a:t>pa,  </a:t>
            </a:r>
            <a:r>
              <a:rPr lang="en-US" altLang="zh-CN" b="1" dirty="0" err="1"/>
              <a:t>pb</a:t>
            </a:r>
            <a:r>
              <a:rPr lang="en-US" altLang="zh-CN" b="1" dirty="0"/>
              <a:t>,  pc, 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ptr</a:t>
            </a:r>
            <a:r>
              <a:rPr lang="en-US" altLang="zh-CN" b="1" dirty="0"/>
              <a:t>;</a:t>
            </a:r>
          </a:p>
          <a:p>
            <a:pPr marL="417900" lvl="1" indent="0">
              <a:buNone/>
            </a:pPr>
            <a:r>
              <a:rPr lang="en-US" altLang="zh-CN" sz="2000" b="1" dirty="0" err="1" smtClean="0"/>
              <a:t>Lc</a:t>
            </a:r>
            <a:r>
              <a:rPr lang="en-US" altLang="zh-CN" sz="2000" b="1" dirty="0" smtClean="0"/>
              <a:t> = La </a:t>
            </a:r>
            <a:r>
              <a:rPr lang="en-US" altLang="zh-CN" sz="2000" b="1" dirty="0"/>
              <a:t>;  </a:t>
            </a:r>
            <a:r>
              <a:rPr lang="en-US" altLang="zh-CN" sz="2000" b="1" dirty="0" smtClean="0"/>
              <a:t>pc = La  </a:t>
            </a:r>
            <a:r>
              <a:rPr lang="en-US" altLang="zh-CN" sz="2000" b="1" dirty="0"/>
              <a:t>;    </a:t>
            </a:r>
            <a:r>
              <a:rPr lang="en-US" altLang="zh-CN" sz="2000" b="1" dirty="0" smtClean="0"/>
              <a:t>pa = La-</a:t>
            </a:r>
            <a:r>
              <a:rPr lang="en-US" altLang="zh-CN" sz="2000" b="1" dirty="0"/>
              <a:t>&gt;next ;  </a:t>
            </a:r>
            <a:r>
              <a:rPr lang="en-US" altLang="zh-CN" sz="2000" b="1" dirty="0" err="1" smtClean="0"/>
              <a:t>pb</a:t>
            </a:r>
            <a:r>
              <a:rPr lang="en-US" altLang="zh-CN" sz="2000" b="1" dirty="0" smtClean="0"/>
              <a:t> = </a:t>
            </a:r>
            <a:r>
              <a:rPr lang="en-US" altLang="zh-CN" sz="2000" b="1" dirty="0" err="1" smtClean="0"/>
              <a:t>Lb</a:t>
            </a:r>
            <a:r>
              <a:rPr lang="en-US" altLang="zh-CN" sz="2000" b="1" dirty="0" smtClean="0"/>
              <a:t>-</a:t>
            </a:r>
            <a:r>
              <a:rPr lang="en-US" altLang="zh-CN" sz="2000" b="1" dirty="0"/>
              <a:t>&gt;</a:t>
            </a:r>
            <a:r>
              <a:rPr lang="en-US" altLang="zh-CN" sz="2000" b="1" dirty="0" smtClean="0"/>
              <a:t>next;</a:t>
            </a:r>
            <a:endParaRPr lang="en-US" altLang="zh-CN" sz="2000" b="1" dirty="0"/>
          </a:p>
          <a:p>
            <a:pPr marL="417900" lvl="1" indent="0">
              <a:buNone/>
            </a:pPr>
            <a:r>
              <a:rPr lang="en-US" altLang="zh-CN" sz="2000" b="1" dirty="0" smtClean="0"/>
              <a:t>while ( pa  </a:t>
            </a:r>
            <a:r>
              <a:rPr lang="en-US" altLang="zh-CN" sz="2000" b="1" dirty="0"/>
              <a:t>&amp;&amp; </a:t>
            </a:r>
            <a:r>
              <a:rPr lang="en-US" altLang="zh-CN" sz="2000" b="1" dirty="0" err="1"/>
              <a:t>pb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)</a:t>
            </a:r>
          </a:p>
          <a:p>
            <a:pPr marL="417900" lvl="1" indent="0">
              <a:buNone/>
            </a:pPr>
            <a:r>
              <a:rPr lang="en-US" altLang="zh-CN" sz="2000" b="1" dirty="0" smtClean="0"/>
              <a:t>{	if  </a:t>
            </a:r>
            <a:r>
              <a:rPr lang="en-US" altLang="zh-CN" sz="2000" b="1" dirty="0"/>
              <a:t>(pa-&gt;data &lt;= </a:t>
            </a:r>
            <a:r>
              <a:rPr lang="en-US" altLang="zh-CN" sz="2000" b="1" dirty="0" err="1"/>
              <a:t>pb</a:t>
            </a:r>
            <a:r>
              <a:rPr lang="en-US" altLang="zh-CN" sz="2000" b="1" dirty="0"/>
              <a:t>-&gt;data</a:t>
            </a:r>
            <a:r>
              <a:rPr lang="en-US" altLang="zh-CN" sz="2000" b="1" dirty="0" smtClean="0"/>
              <a:t>)</a:t>
            </a:r>
          </a:p>
          <a:p>
            <a:pPr marL="417900" lvl="1" indent="0"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smtClean="0"/>
              <a:t>		{   </a:t>
            </a:r>
            <a:r>
              <a:rPr lang="en-US" altLang="zh-CN" sz="2000" b="1" dirty="0"/>
              <a:t>pc-&gt;</a:t>
            </a:r>
            <a:r>
              <a:rPr lang="en-US" altLang="zh-CN" sz="2000" b="1" dirty="0" smtClean="0"/>
              <a:t>next = pa </a:t>
            </a:r>
            <a:r>
              <a:rPr lang="en-US" altLang="zh-CN" sz="2000" b="1" dirty="0"/>
              <a:t>;  </a:t>
            </a:r>
            <a:r>
              <a:rPr lang="en-US" altLang="zh-CN" sz="2000" b="1" dirty="0" smtClean="0"/>
              <a:t>pc = pa </a:t>
            </a:r>
            <a:r>
              <a:rPr lang="en-US" altLang="zh-CN" sz="2000" b="1" dirty="0"/>
              <a:t>;   </a:t>
            </a:r>
            <a:r>
              <a:rPr lang="en-US" altLang="zh-CN" sz="2000" b="1" dirty="0" smtClean="0"/>
              <a:t>pa = pa-</a:t>
            </a:r>
            <a:r>
              <a:rPr lang="en-US" altLang="zh-CN" sz="2000" b="1" dirty="0"/>
              <a:t>&gt;</a:t>
            </a:r>
            <a:r>
              <a:rPr lang="en-US" altLang="zh-CN" sz="2000" b="1" dirty="0" smtClean="0"/>
              <a:t>next;   }</a:t>
            </a:r>
          </a:p>
          <a:p>
            <a:pPr marL="417900" lvl="1" indent="0"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smtClean="0"/>
              <a:t>	else</a:t>
            </a:r>
          </a:p>
          <a:p>
            <a:pPr marL="417900" lvl="1" indent="0"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smtClean="0"/>
              <a:t>		{   pc-&gt;next = </a:t>
            </a:r>
            <a:r>
              <a:rPr lang="en-US" altLang="zh-CN" sz="2000" b="1" dirty="0" err="1" smtClean="0"/>
              <a:t>pb</a:t>
            </a:r>
            <a:r>
              <a:rPr lang="en-US" altLang="zh-CN" sz="2000" b="1" dirty="0" smtClean="0"/>
              <a:t> ;  pc = </a:t>
            </a:r>
            <a:r>
              <a:rPr lang="en-US" altLang="zh-CN" sz="2000" b="1" dirty="0" err="1" smtClean="0"/>
              <a:t>pb</a:t>
            </a:r>
            <a:r>
              <a:rPr lang="en-US" altLang="zh-CN" sz="2000" b="1" dirty="0" smtClean="0"/>
              <a:t> ;   </a:t>
            </a:r>
            <a:r>
              <a:rPr lang="en-US" altLang="zh-CN" sz="2000" b="1" dirty="0" err="1" smtClean="0"/>
              <a:t>pb</a:t>
            </a:r>
            <a:r>
              <a:rPr lang="en-US" altLang="zh-CN" sz="2000" b="1" dirty="0" smtClean="0"/>
              <a:t> = </a:t>
            </a:r>
            <a:r>
              <a:rPr lang="en-US" altLang="zh-CN" sz="2000" b="1" dirty="0" err="1" smtClean="0"/>
              <a:t>pb</a:t>
            </a:r>
            <a:r>
              <a:rPr lang="en-US" altLang="zh-CN" sz="2000" b="1" dirty="0" smtClean="0"/>
              <a:t>-&gt;next;   }</a:t>
            </a:r>
          </a:p>
          <a:p>
            <a:pPr marL="481100" lvl="1" indent="0">
              <a:buNone/>
            </a:pPr>
            <a:r>
              <a:rPr lang="en-US" altLang="zh-CN" sz="2400" b="1" dirty="0" smtClean="0"/>
              <a:t>}</a:t>
            </a:r>
            <a:endParaRPr lang="en-US" altLang="zh-CN" sz="2400" b="1" dirty="0"/>
          </a:p>
          <a:p>
            <a:pPr marL="417900" lvl="1" indent="0">
              <a:buNone/>
            </a:pPr>
            <a:r>
              <a:rPr lang="en-US" altLang="zh-CN" sz="2000" b="1" dirty="0"/>
              <a:t>if  </a:t>
            </a:r>
            <a:r>
              <a:rPr lang="en-US" altLang="zh-CN" sz="2000" b="1" dirty="0" smtClean="0"/>
              <a:t>( pa != NULL )  </a:t>
            </a:r>
            <a:r>
              <a:rPr lang="en-US" altLang="zh-CN" sz="2000" b="1" dirty="0"/>
              <a:t>pc-&gt;</a:t>
            </a:r>
            <a:r>
              <a:rPr lang="en-US" altLang="zh-CN" sz="2000" b="1" dirty="0" smtClean="0"/>
              <a:t>next = pa </a:t>
            </a:r>
            <a:r>
              <a:rPr lang="en-US" altLang="zh-CN" sz="2000" b="1" dirty="0"/>
              <a:t>;</a:t>
            </a:r>
          </a:p>
          <a:p>
            <a:pPr marL="417900" lvl="1" indent="0">
              <a:buNone/>
            </a:pPr>
            <a:r>
              <a:rPr lang="en-US" altLang="zh-CN" sz="2000" b="1" dirty="0"/>
              <a:t>else   pc-&gt;</a:t>
            </a:r>
            <a:r>
              <a:rPr lang="en-US" altLang="zh-CN" sz="2000" b="1" dirty="0" smtClean="0"/>
              <a:t>next = </a:t>
            </a:r>
            <a:r>
              <a:rPr lang="en-US" altLang="zh-CN" sz="2000" b="1" dirty="0" err="1" smtClean="0"/>
              <a:t>pb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;     </a:t>
            </a:r>
            <a:r>
              <a:rPr lang="en-US" altLang="zh-CN" sz="2000" b="1" dirty="0">
                <a:solidFill>
                  <a:srgbClr val="FFFF00"/>
                </a:solidFill>
              </a:rPr>
              <a:t>/*pc -&gt; next = pa? pa : </a:t>
            </a:r>
            <a:r>
              <a:rPr lang="en-US" altLang="zh-CN" sz="2000" b="1" dirty="0" err="1">
                <a:solidFill>
                  <a:srgbClr val="FFFF00"/>
                </a:solidFill>
              </a:rPr>
              <a:t>pb</a:t>
            </a:r>
            <a:r>
              <a:rPr lang="zh-CN" altLang="en-US" sz="2000" b="1" dirty="0">
                <a:solidFill>
                  <a:srgbClr val="FFFF00"/>
                </a:solidFill>
              </a:rPr>
              <a:t>*</a:t>
            </a:r>
            <a:r>
              <a:rPr lang="en-US" altLang="zh-CN" sz="2000" b="1" dirty="0">
                <a:solidFill>
                  <a:srgbClr val="FFFF00"/>
                </a:solidFill>
              </a:rPr>
              <a:t>/</a:t>
            </a:r>
          </a:p>
          <a:p>
            <a:pPr marL="417900" lvl="1" indent="0">
              <a:buNone/>
            </a:pPr>
            <a:r>
              <a:rPr lang="en-US" altLang="zh-CN" sz="2000" b="1" dirty="0"/>
              <a:t>delete </a:t>
            </a:r>
            <a:r>
              <a:rPr lang="en-US" altLang="zh-CN" sz="2000" b="1" dirty="0" err="1"/>
              <a:t>Lb</a:t>
            </a:r>
            <a:r>
              <a:rPr lang="en-US" altLang="zh-CN" sz="2000" b="1" dirty="0"/>
              <a:t>;</a:t>
            </a:r>
          </a:p>
          <a:p>
            <a:pPr marL="0" indent="-21500">
              <a:buNone/>
            </a:pPr>
            <a:r>
              <a:rPr lang="en-US" altLang="zh-CN" b="1" dirty="0" smtClean="0"/>
              <a:t>}</a:t>
            </a:r>
            <a:endParaRPr lang="en-US" altLang="zh-C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51506" y="2345084"/>
            <a:ext cx="1479478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La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Lb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中有值重复的结点，合并后的链表是否存在值重复的结点？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598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单链表的指针操作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685346" y="1580050"/>
            <a:ext cx="7765322" cy="5057056"/>
          </a:xfrm>
        </p:spPr>
        <p:txBody>
          <a:bodyPr>
            <a:noAutofit/>
          </a:bodyPr>
          <a:lstStyle/>
          <a:p>
            <a:pPr marL="36000" lvl="3" indent="0" eaLnBrk="1" hangingPunct="1">
              <a:buFontTx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 (pa-&gt;data &lt; 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pb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-&gt;data)</a:t>
            </a:r>
          </a:p>
          <a:p>
            <a:pPr marL="36000" lvl="4" indent="0" eaLnBrk="1" hangingPunct="1">
              <a:buFontTx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{   pc-&gt;next=pa ;  pc=pa ;   pa=pa-&gt;next  ;   }</a:t>
            </a:r>
          </a:p>
          <a:p>
            <a:pPr marL="36000" lvl="4" indent="0" eaLnBrk="1" hangingPunct="1">
              <a:buFontTx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</a:p>
          <a:p>
            <a:pPr marL="36000" lvl="4" indent="0" eaLnBrk="1" hangingPunct="1">
              <a:buFontTx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{   pc-&gt;next=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pb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 pc=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pb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  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pb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pb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-&gt;next  ;   }</a:t>
            </a:r>
          </a:p>
          <a:p>
            <a:pPr marL="36000" lvl="4" indent="0" eaLnBrk="1" hangingPunct="1"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 (pa-&gt;data==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pb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-&gt;data)</a:t>
            </a:r>
          </a:p>
          <a:p>
            <a:pPr marL="36000" lvl="4" indent="0" eaLnBrk="1" hangingPunct="1"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//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所指的结点合并，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pb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所指结点删除</a:t>
            </a:r>
            <a:endParaRPr lang="en-US" altLang="zh-CN" sz="2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" lvl="4" indent="0" eaLnBrk="1" hangingPunct="1">
              <a:buFontTx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{   pc-&gt;next=pa ;  pc=pa ;   pa=pa-&gt;next  ; </a:t>
            </a:r>
          </a:p>
          <a:p>
            <a:pPr marL="36000" lvl="4" indent="0" eaLnBrk="1" hangingPunct="1">
              <a:buFontTx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pb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pb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pb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-&gt;next ; delete 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}</a:t>
            </a:r>
          </a:p>
          <a:p>
            <a:pPr marL="36000" lvl="3" indent="0" eaLnBrk="1" hangingPunct="1">
              <a:buFontTx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算法分析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若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 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Lb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两个链表的长度分别是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，则链表合并的时间复杂度为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m+n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="" xmlns:p14="http://schemas.microsoft.com/office/powerpoint/2010/main" val="14235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循环链表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(Circular List)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  <a:buClrTx/>
              <a:buSzPct val="50000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循环链表是单链表的变形。</a:t>
            </a:r>
          </a:p>
          <a:p>
            <a:pPr>
              <a:lnSpc>
                <a:spcPct val="125000"/>
              </a:lnSpc>
              <a:buClrTx/>
              <a:buSzPct val="50000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循环链表的最后一个结点的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next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指针不为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，而是指向了表的前端。</a:t>
            </a:r>
          </a:p>
          <a:p>
            <a:pPr>
              <a:lnSpc>
                <a:spcPct val="125000"/>
              </a:lnSpc>
              <a:buClrTx/>
              <a:buSzPct val="50000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为简化操作，在循环链表中往往加入表头结点。</a:t>
            </a:r>
          </a:p>
          <a:p>
            <a:pPr>
              <a:lnSpc>
                <a:spcPct val="125000"/>
              </a:lnSpc>
              <a:buClrTx/>
              <a:buSzPct val="50000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循环链表的特点是：只要知道表中某一结点的地址，就可搜寻到所有其他结点的地址。</a:t>
            </a:r>
          </a:p>
          <a:p>
            <a:pPr>
              <a:lnSpc>
                <a:spcPct val="125000"/>
              </a:lnSpc>
            </a:pP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054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循环链表</a:t>
            </a:r>
            <a:endParaRPr lang="zh-CN" altLang="en-US" dirty="0"/>
          </a:p>
        </p:txBody>
      </p: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890562" y="1918039"/>
            <a:ext cx="7354889" cy="4310062"/>
            <a:chOff x="263" y="971"/>
            <a:chExt cx="4633" cy="271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200" y="1096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536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1536" y="10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208" y="1019"/>
              <a:ext cx="33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 dirty="0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baseline="-25000" dirty="0">
                  <a:solidFill>
                    <a:schemeClr val="bg1"/>
                  </a:solidFill>
                  <a:latin typeface="Times New Roman" pitchFamily="18" charset="0"/>
                </a:rPr>
                <a:t>0</a:t>
              </a:r>
              <a:endParaRPr kumimoji="1" lang="en-US" altLang="zh-CN" sz="2400" b="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960" y="1192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016" y="1096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352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2352" y="1029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024" y="1019"/>
              <a:ext cx="33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 dirty="0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baseline="-25000" dirty="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kumimoji="1" lang="en-US" altLang="zh-CN" sz="2400" b="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4" y="124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832" y="1096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3168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V="1">
              <a:off x="3168" y="10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640" y="124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2832" y="1019"/>
              <a:ext cx="33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 dirty="0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baseline="-25000" dirty="0">
                  <a:solidFill>
                    <a:schemeClr val="bg1"/>
                  </a:solidFill>
                  <a:latin typeface="Times New Roman" pitchFamily="18" charset="0"/>
                </a:rPr>
                <a:t>2</a:t>
              </a:r>
              <a:endParaRPr kumimoji="1" lang="en-US" altLang="zh-CN" sz="2400" b="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456" y="124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3648" y="1240"/>
              <a:ext cx="28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888" y="124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080" y="1096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4464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V="1">
              <a:off x="4464" y="10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4035" y="1019"/>
              <a:ext cx="485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 dirty="0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i="1" baseline="-25000" dirty="0">
                  <a:solidFill>
                    <a:schemeClr val="bg1"/>
                  </a:solidFill>
                  <a:latin typeface="Times New Roman" pitchFamily="18" charset="0"/>
                </a:rPr>
                <a:t>n</a:t>
              </a:r>
              <a:r>
                <a:rPr kumimoji="1" lang="en-US" altLang="zh-CN" sz="3200" baseline="-25000" dirty="0">
                  <a:solidFill>
                    <a:schemeClr val="bg1"/>
                  </a:solidFill>
                  <a:latin typeface="Times New Roman" pitchFamily="18" charset="0"/>
                </a:rPr>
                <a:t>-1</a:t>
              </a:r>
              <a:endParaRPr kumimoji="1" lang="en-US" altLang="zh-CN" sz="2400" b="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1008" y="1336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1008" y="1336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1008" y="1576"/>
              <a:ext cx="38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4704" y="124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4896" y="1240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263" y="971"/>
              <a:ext cx="64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dirty="0" smtClean="0">
                  <a:solidFill>
                    <a:schemeClr val="tx2"/>
                  </a:solidFill>
                  <a:latin typeface="Times New Roman" pitchFamily="18" charset="0"/>
                </a:rPr>
                <a:t>head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1152" y="2344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1488" y="23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V="1">
              <a:off x="1488" y="2296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912" y="244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1968" y="2344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2304" y="23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 flipV="1">
              <a:off x="2304" y="2277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1776" y="248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2784" y="2344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3120" y="23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 flipV="1">
              <a:off x="3120" y="2296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2592" y="248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3408" y="248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3600" y="2488"/>
              <a:ext cx="28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3840" y="248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4032" y="2344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>
              <a:off x="4416" y="23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 flipV="1">
              <a:off x="4416" y="2296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Text Box 50"/>
            <p:cNvSpPr txBox="1">
              <a:spLocks noChangeArrowheads="1"/>
            </p:cNvSpPr>
            <p:nvPr/>
          </p:nvSpPr>
          <p:spPr bwMode="auto">
            <a:xfrm>
              <a:off x="3987" y="2267"/>
              <a:ext cx="485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i="1" baseline="-25000">
                  <a:solidFill>
                    <a:schemeClr val="bg1"/>
                  </a:solidFill>
                  <a:latin typeface="Times New Roman" pitchFamily="18" charset="0"/>
                </a:rPr>
                <a:t>n</a:t>
              </a:r>
              <a:r>
                <a:rPr kumimoji="1" lang="en-US" altLang="zh-CN" sz="3200" baseline="-25000">
                  <a:solidFill>
                    <a:schemeClr val="bg1"/>
                  </a:solidFill>
                  <a:latin typeface="Times New Roman" pitchFamily="18" charset="0"/>
                </a:rPr>
                <a:t>-1</a:t>
              </a:r>
              <a:endParaRPr kumimoji="1" lang="en-US" altLang="zh-CN" sz="2400" b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960" y="2584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960" y="2584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960" y="2824"/>
              <a:ext cx="38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4656" y="248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4848" y="2488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Text Box 56"/>
            <p:cNvSpPr txBox="1">
              <a:spLocks noChangeArrowheads="1"/>
            </p:cNvSpPr>
            <p:nvPr/>
          </p:nvSpPr>
          <p:spPr bwMode="auto">
            <a:xfrm>
              <a:off x="316" y="2219"/>
              <a:ext cx="64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dirty="0" smtClean="0">
                  <a:solidFill>
                    <a:schemeClr val="tx2"/>
                  </a:solidFill>
                  <a:latin typeface="Times New Roman" pitchFamily="18" charset="0"/>
                </a:rPr>
                <a:t>head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58" name="Text Box 57"/>
            <p:cNvSpPr txBox="1">
              <a:spLocks noChangeArrowheads="1"/>
            </p:cNvSpPr>
            <p:nvPr/>
          </p:nvSpPr>
          <p:spPr bwMode="auto">
            <a:xfrm>
              <a:off x="2792" y="2267"/>
              <a:ext cx="33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 dirty="0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baseline="-25000" dirty="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kumimoji="1" lang="en-US" altLang="zh-CN" sz="2400" b="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9" name="Text Box 58"/>
            <p:cNvSpPr txBox="1">
              <a:spLocks noChangeArrowheads="1"/>
            </p:cNvSpPr>
            <p:nvPr/>
          </p:nvSpPr>
          <p:spPr bwMode="auto">
            <a:xfrm>
              <a:off x="1976" y="2267"/>
              <a:ext cx="38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3200" i="1" dirty="0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baseline="-25000" dirty="0">
                  <a:solidFill>
                    <a:schemeClr val="bg1"/>
                  </a:solidFill>
                  <a:latin typeface="Times New Roman" pitchFamily="18" charset="0"/>
                </a:rPr>
                <a:t>0</a:t>
              </a:r>
              <a:endParaRPr kumimoji="1" lang="en-US" altLang="zh-CN" sz="2400" b="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1152" y="3160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61" name="Line 60"/>
            <p:cNvSpPr>
              <a:spLocks noChangeShapeType="1"/>
            </p:cNvSpPr>
            <p:nvPr/>
          </p:nvSpPr>
          <p:spPr bwMode="auto">
            <a:xfrm>
              <a:off x="1488" y="316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 flipV="1">
              <a:off x="1488" y="3112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>
              <a:off x="912" y="3256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>
              <a:off x="960" y="340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960" y="3400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auto">
            <a:xfrm>
              <a:off x="960" y="3640"/>
              <a:ext cx="100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Text Box 66"/>
            <p:cNvSpPr txBox="1">
              <a:spLocks noChangeArrowheads="1"/>
            </p:cNvSpPr>
            <p:nvPr/>
          </p:nvSpPr>
          <p:spPr bwMode="auto">
            <a:xfrm>
              <a:off x="291" y="3043"/>
              <a:ext cx="64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dirty="0" smtClean="0">
                  <a:solidFill>
                    <a:schemeClr val="tx2"/>
                  </a:solidFill>
                  <a:latin typeface="Times New Roman" pitchFamily="18" charset="0"/>
                </a:rPr>
                <a:t>head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68" name="Line 67"/>
            <p:cNvSpPr>
              <a:spLocks noChangeShapeType="1"/>
            </p:cNvSpPr>
            <p:nvPr/>
          </p:nvSpPr>
          <p:spPr bwMode="auto">
            <a:xfrm>
              <a:off x="1776" y="3304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68"/>
            <p:cNvSpPr>
              <a:spLocks noChangeShapeType="1"/>
            </p:cNvSpPr>
            <p:nvPr/>
          </p:nvSpPr>
          <p:spPr bwMode="auto">
            <a:xfrm>
              <a:off x="1968" y="33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Text Box 69"/>
            <p:cNvSpPr txBox="1">
              <a:spLocks noChangeArrowheads="1"/>
            </p:cNvSpPr>
            <p:nvPr/>
          </p:nvSpPr>
          <p:spPr bwMode="auto">
            <a:xfrm>
              <a:off x="2064" y="3340"/>
              <a:ext cx="840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000">
                  <a:latin typeface="隶书" pitchFamily="49" charset="-122"/>
                  <a:ea typeface="隶书" pitchFamily="49" charset="-122"/>
                </a:rPr>
                <a:t>(</a:t>
              </a:r>
              <a:r>
                <a:rPr kumimoji="1" lang="zh-CN" altLang="en-US" sz="3000">
                  <a:latin typeface="隶书" pitchFamily="49" charset="-122"/>
                  <a:ea typeface="隶书" pitchFamily="49" charset="-122"/>
                </a:rPr>
                <a:t>空表</a:t>
              </a:r>
              <a:r>
                <a:rPr kumimoji="1" lang="en-US" altLang="zh-CN" sz="3000">
                  <a:latin typeface="隶书" pitchFamily="49" charset="-122"/>
                  <a:ea typeface="隶书" pitchFamily="49" charset="-122"/>
                </a:rPr>
                <a:t>)</a:t>
              </a:r>
              <a:endParaRPr kumimoji="1" lang="en-US" altLang="zh-CN" sz="3000" b="0">
                <a:latin typeface="Times New Roman" pitchFamily="18" charset="0"/>
              </a:endParaRPr>
            </a:p>
          </p:txBody>
        </p:sp>
        <p:sp>
          <p:nvSpPr>
            <p:cNvPr id="71" name="Text Box 70"/>
            <p:cNvSpPr txBox="1">
              <a:spLocks noChangeArrowheads="1"/>
            </p:cNvSpPr>
            <p:nvPr/>
          </p:nvSpPr>
          <p:spPr bwMode="auto">
            <a:xfrm>
              <a:off x="3764" y="2841"/>
              <a:ext cx="1081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000">
                  <a:latin typeface="隶书" pitchFamily="49" charset="-122"/>
                  <a:ea typeface="隶书" pitchFamily="49" charset="-122"/>
                </a:rPr>
                <a:t>(</a:t>
              </a:r>
              <a:r>
                <a:rPr kumimoji="1" lang="zh-CN" altLang="en-US" sz="3000">
                  <a:latin typeface="隶书" pitchFamily="49" charset="-122"/>
                  <a:ea typeface="隶书" pitchFamily="49" charset="-122"/>
                </a:rPr>
                <a:t>非空表</a:t>
              </a:r>
              <a:r>
                <a:rPr kumimoji="1" lang="en-US" altLang="zh-CN" sz="3000">
                  <a:latin typeface="隶书" pitchFamily="49" charset="-122"/>
                  <a:ea typeface="隶书" pitchFamily="49" charset="-122"/>
                </a:rPr>
                <a:t>)</a:t>
              </a:r>
              <a:endParaRPr kumimoji="1" lang="en-US" altLang="zh-CN" sz="3000" b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47545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链表的操作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对于单循环链表，除链表的合并外，其它的操作和单线性链表基本上一致，仅仅需要在单线性链表操作算法基础上作以下简单修改：</a:t>
            </a:r>
          </a:p>
          <a:p>
            <a:pPr marL="533400" lvl="1">
              <a:lnSpc>
                <a:spcPct val="110000"/>
              </a:lnSpc>
              <a:buNone/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⑴ 判断是否是空链表：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head-&gt;next==head ;</a:t>
            </a:r>
          </a:p>
          <a:p>
            <a:pPr marL="533400" lvl="1">
              <a:lnSpc>
                <a:spcPct val="110000"/>
              </a:lnSpc>
              <a:buNone/>
            </a:pP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⑵ 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判断是否是表尾结点：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p-&gt;next==head ;</a:t>
            </a:r>
          </a:p>
          <a:p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209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双向链表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(Doubly Linked List)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5000"/>
              </a:lnSpc>
              <a:spcBef>
                <a:spcPct val="5000"/>
              </a:spcBef>
              <a:buClrTx/>
              <a:buSzPct val="50000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双向链表是指在前驱和后继方向都能游历（遍历）的线性链表。双向链表是为了克服单链表的单向性的缺陷而引入的。</a:t>
            </a:r>
          </a:p>
          <a:p>
            <a:pPr>
              <a:lnSpc>
                <a:spcPct val="105000"/>
              </a:lnSpc>
              <a:spcBef>
                <a:spcPct val="5000"/>
              </a:spcBef>
              <a:buClrTx/>
              <a:buSzPct val="50000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双向链表每个结点结构：</a:t>
            </a:r>
          </a:p>
          <a:p>
            <a:pPr>
              <a:lnSpc>
                <a:spcPct val="105000"/>
              </a:lnSpc>
              <a:spcBef>
                <a:spcPct val="5000"/>
              </a:spcBef>
              <a:buClrTx/>
              <a:buSzPct val="50000"/>
            </a:pP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ct val="5000"/>
              </a:spcBef>
              <a:buClrTx/>
              <a:buSzPct val="50000"/>
            </a:pP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ct val="5000"/>
              </a:spcBef>
              <a:buClrTx/>
              <a:buSzPct val="50000"/>
              <a:buNone/>
            </a:pP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ct val="5000"/>
              </a:spcBef>
              <a:buClrTx/>
              <a:buSzPct val="50000"/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</a:p>
          <a:p>
            <a:pPr>
              <a:lnSpc>
                <a:spcPct val="105000"/>
              </a:lnSpc>
              <a:spcBef>
                <a:spcPct val="5000"/>
              </a:spcBef>
              <a:buClrTx/>
              <a:buSzPct val="50000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双向链表通常采用带表头结点的循环链表形式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905000" y="3670294"/>
            <a:ext cx="5184775" cy="1428750"/>
            <a:chOff x="1200" y="2016"/>
            <a:chExt cx="3266" cy="900"/>
          </a:xfrm>
        </p:grpSpPr>
        <p:sp>
          <p:nvSpPr>
            <p:cNvPr id="5" name="Rectangle 4" descr="羊皮纸"/>
            <p:cNvSpPr>
              <a:spLocks noChangeArrowheads="1"/>
            </p:cNvSpPr>
            <p:nvPr/>
          </p:nvSpPr>
          <p:spPr bwMode="auto">
            <a:xfrm>
              <a:off x="1248" y="2112"/>
              <a:ext cx="3168" cy="384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2304" y="21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2304" y="201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312" y="21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3312" y="201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200" y="2551"/>
              <a:ext cx="326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3200" dirty="0">
                  <a:latin typeface="Times New Roman" pitchFamily="18" charset="0"/>
                  <a:ea typeface="隶书" pitchFamily="49" charset="-122"/>
                </a:rPr>
                <a:t>前驱方向</a:t>
              </a:r>
              <a:r>
                <a:rPr kumimoji="1" lang="zh-CN" altLang="en-US" sz="2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 </a:t>
              </a:r>
              <a:r>
                <a:rPr kumimoji="1" lang="zh-CN" altLang="en-US" sz="2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  <a:sym typeface="Wingdings" pitchFamily="2" charset="2"/>
                </a:rPr>
                <a:t>          </a:t>
              </a:r>
              <a:r>
                <a:rPr kumimoji="1" lang="zh-CN" altLang="en-US" sz="3200" dirty="0">
                  <a:latin typeface="Times New Roman" pitchFamily="18" charset="0"/>
                  <a:ea typeface="隶书" pitchFamily="49" charset="-122"/>
                  <a:sym typeface="Wingdings" pitchFamily="2" charset="2"/>
                </a:rPr>
                <a:t>后继方向</a:t>
              </a:r>
              <a:endParaRPr kumimoji="1" lang="zh-CN" altLang="en-US" sz="2800" dirty="0">
                <a:latin typeface="Times New Roman" pitchFamily="18" charset="0"/>
                <a:ea typeface="隶书" pitchFamily="49" charset="-122"/>
                <a:sym typeface="Wingdings" pitchFamily="2" charset="2"/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1480" y="2112"/>
              <a:ext cx="266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3200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prior         data        next</a:t>
              </a:r>
              <a:endParaRPr kumimoji="1" lang="en-US" altLang="zh-CN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sym typeface="Wingdings" pitchFamily="2" charset="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22844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双向链表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8910" y="1781657"/>
            <a:ext cx="8534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双向链表的结点的类型定义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DuLNode</a:t>
            </a:r>
            <a:endParaRPr lang="en-US" altLang="zh-C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" lvl="1" indent="0" eaLnBrk="1" hangingPunct="1">
              <a:lnSpc>
                <a:spcPct val="125000"/>
              </a:lnSpc>
              <a:buFontTx/>
              <a:buNone/>
            </a:pP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   </a:t>
            </a:r>
          </a:p>
          <a:p>
            <a:pPr marL="36000" lvl="1" indent="0" eaLnBrk="1" hangingPunct="1">
              <a:lnSpc>
                <a:spcPct val="125000"/>
              </a:lnSpc>
              <a:buFontTx/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data ;</a:t>
            </a:r>
          </a:p>
          <a:p>
            <a:pPr marL="36000" lvl="2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DuLNode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*prior , *next ;</a:t>
            </a:r>
          </a:p>
          <a:p>
            <a:pPr marL="36000" lvl="1" indent="0" eaLnBrk="1" hangingPunct="1">
              <a:lnSpc>
                <a:spcPct val="125000"/>
              </a:lnSpc>
              <a:buFontTx/>
              <a:buNone/>
            </a:pP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DuLNode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*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DuLinkList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</a:t>
            </a:r>
          </a:p>
        </p:txBody>
      </p:sp>
      <p:grpSp>
        <p:nvGrpSpPr>
          <p:cNvPr id="111" name="Group 11"/>
          <p:cNvGrpSpPr>
            <a:grpSpLocks/>
          </p:cNvGrpSpPr>
          <p:nvPr/>
        </p:nvGrpSpPr>
        <p:grpSpPr bwMode="auto">
          <a:xfrm>
            <a:off x="1812531" y="4845586"/>
            <a:ext cx="5184775" cy="1428750"/>
            <a:chOff x="1200" y="2016"/>
            <a:chExt cx="3266" cy="900"/>
          </a:xfrm>
        </p:grpSpPr>
        <p:sp>
          <p:nvSpPr>
            <p:cNvPr id="112" name="Rectangle 4" descr="羊皮纸"/>
            <p:cNvSpPr>
              <a:spLocks noChangeArrowheads="1"/>
            </p:cNvSpPr>
            <p:nvPr/>
          </p:nvSpPr>
          <p:spPr bwMode="auto">
            <a:xfrm>
              <a:off x="1248" y="2112"/>
              <a:ext cx="3168" cy="384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13" name="Line 5"/>
            <p:cNvSpPr>
              <a:spLocks noChangeShapeType="1"/>
            </p:cNvSpPr>
            <p:nvPr/>
          </p:nvSpPr>
          <p:spPr bwMode="auto">
            <a:xfrm>
              <a:off x="2304" y="21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Line 6"/>
            <p:cNvSpPr>
              <a:spLocks noChangeShapeType="1"/>
            </p:cNvSpPr>
            <p:nvPr/>
          </p:nvSpPr>
          <p:spPr bwMode="auto">
            <a:xfrm flipV="1">
              <a:off x="2304" y="201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Line 7"/>
            <p:cNvSpPr>
              <a:spLocks noChangeShapeType="1"/>
            </p:cNvSpPr>
            <p:nvPr/>
          </p:nvSpPr>
          <p:spPr bwMode="auto">
            <a:xfrm>
              <a:off x="3312" y="21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Line 8"/>
            <p:cNvSpPr>
              <a:spLocks noChangeShapeType="1"/>
            </p:cNvSpPr>
            <p:nvPr/>
          </p:nvSpPr>
          <p:spPr bwMode="auto">
            <a:xfrm flipV="1">
              <a:off x="3312" y="201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Text Box 9"/>
            <p:cNvSpPr txBox="1">
              <a:spLocks noChangeArrowheads="1"/>
            </p:cNvSpPr>
            <p:nvPr/>
          </p:nvSpPr>
          <p:spPr bwMode="auto">
            <a:xfrm>
              <a:off x="1200" y="2551"/>
              <a:ext cx="326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3200" dirty="0">
                  <a:latin typeface="Times New Roman" pitchFamily="18" charset="0"/>
                  <a:ea typeface="隶书" pitchFamily="49" charset="-122"/>
                </a:rPr>
                <a:t>前驱方向</a:t>
              </a:r>
              <a:r>
                <a:rPr kumimoji="1" lang="zh-CN" altLang="en-US" sz="2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 </a:t>
              </a:r>
              <a:r>
                <a:rPr kumimoji="1" lang="zh-CN" altLang="en-US" sz="2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  <a:sym typeface="Wingdings" pitchFamily="2" charset="2"/>
                </a:rPr>
                <a:t>          </a:t>
              </a:r>
              <a:r>
                <a:rPr kumimoji="1" lang="zh-CN" altLang="en-US" sz="3200" dirty="0">
                  <a:latin typeface="Times New Roman" pitchFamily="18" charset="0"/>
                  <a:ea typeface="隶书" pitchFamily="49" charset="-122"/>
                  <a:sym typeface="Wingdings" pitchFamily="2" charset="2"/>
                </a:rPr>
                <a:t>后继方向</a:t>
              </a:r>
              <a:endParaRPr kumimoji="1" lang="zh-CN" altLang="en-US" sz="2800" dirty="0">
                <a:latin typeface="Times New Roman" pitchFamily="18" charset="0"/>
                <a:ea typeface="隶书" pitchFamily="49" charset="-122"/>
                <a:sym typeface="Wingdings" pitchFamily="2" charset="2"/>
              </a:endParaRPr>
            </a:p>
          </p:txBody>
        </p:sp>
        <p:sp>
          <p:nvSpPr>
            <p:cNvPr id="118" name="Text Box 10"/>
            <p:cNvSpPr txBox="1">
              <a:spLocks noChangeArrowheads="1"/>
            </p:cNvSpPr>
            <p:nvPr/>
          </p:nvSpPr>
          <p:spPr bwMode="auto">
            <a:xfrm>
              <a:off x="1480" y="2112"/>
              <a:ext cx="266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3200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prior         data        next</a:t>
              </a:r>
              <a:endParaRPr kumimoji="1" lang="en-US" altLang="zh-CN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sym typeface="Wingdings" pitchFamily="2" charset="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28205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顺序存储方式：顺序表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spcBef>
                <a:spcPct val="1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defRPr/>
            </a:pPr>
            <a:r>
              <a:rPr lang="zh-CN" altLang="en-US" sz="2800" b="1" dirty="0">
                <a:ea typeface="仿宋_GB2312" pitchFamily="49" charset="-122"/>
              </a:rPr>
              <a:t>顺序表的定义</a:t>
            </a:r>
          </a:p>
          <a:p>
            <a:pPr marL="990600" lvl="1" indent="-533400">
              <a:spcBef>
                <a:spcPct val="10000"/>
              </a:spcBef>
              <a:spcAft>
                <a:spcPts val="0"/>
              </a:spcAft>
              <a:buClrTx/>
              <a:buFont typeface="Wingdings" pitchFamily="2" charset="2"/>
              <a:buChar char="v"/>
              <a:defRPr/>
            </a:pPr>
            <a:r>
              <a:rPr lang="zh-CN" altLang="en-US" sz="2400" b="1" dirty="0">
                <a:ea typeface="仿宋_GB2312" pitchFamily="49" charset="-122"/>
              </a:rPr>
              <a:t>将线性表中的元素相继存放在一个连续的存储空间中。           </a:t>
            </a:r>
          </a:p>
          <a:p>
            <a:pPr marL="990600" lvl="1" indent="-533400">
              <a:spcBef>
                <a:spcPct val="10000"/>
              </a:spcBef>
              <a:spcAft>
                <a:spcPts val="0"/>
              </a:spcAft>
              <a:buClrTx/>
              <a:buFont typeface="Wingdings" pitchFamily="2" charset="2"/>
              <a:buChar char="v"/>
              <a:defRPr/>
            </a:pPr>
            <a:r>
              <a:rPr lang="zh-CN" altLang="en-US" sz="2400" b="1" dirty="0">
                <a:ea typeface="仿宋_GB2312" pitchFamily="49" charset="-122"/>
              </a:rPr>
              <a:t>可利用一维数组描述存储结构</a:t>
            </a:r>
          </a:p>
          <a:p>
            <a:pPr marL="609600" indent="-609600">
              <a:spcBef>
                <a:spcPct val="1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defRPr/>
            </a:pPr>
            <a:r>
              <a:rPr lang="zh-CN" altLang="en-US" sz="2800" b="1" dirty="0">
                <a:ea typeface="仿宋_GB2312" pitchFamily="49" charset="-122"/>
              </a:rPr>
              <a:t>顺序表的特点</a:t>
            </a:r>
          </a:p>
          <a:p>
            <a:pPr marL="990600" lvl="1" indent="-533400">
              <a:spcBef>
                <a:spcPct val="10000"/>
              </a:spcBef>
              <a:spcAft>
                <a:spcPts val="0"/>
              </a:spcAft>
              <a:buClrTx/>
              <a:buFont typeface="Wingdings" pitchFamily="2" charset="2"/>
              <a:buChar char="v"/>
              <a:defRPr/>
            </a:pPr>
            <a:r>
              <a:rPr lang="zh-CN" altLang="en-US" sz="2400" b="1" dirty="0">
                <a:solidFill>
                  <a:srgbClr val="FFFF00"/>
                </a:solidFill>
                <a:ea typeface="仿宋_GB2312" pitchFamily="49" charset="-122"/>
              </a:rPr>
              <a:t>所有元素的逻辑先后顺序与其物理存放顺序一致</a:t>
            </a:r>
            <a:endParaRPr lang="zh-CN" altLang="en-US" sz="2400" dirty="0"/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735227" y="4476896"/>
            <a:ext cx="5422901" cy="1103313"/>
            <a:chOff x="1106" y="3168"/>
            <a:chExt cx="3416" cy="69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584" y="3495"/>
              <a:ext cx="2592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632" y="3495"/>
              <a:ext cx="258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3200" dirty="0">
                  <a:solidFill>
                    <a:schemeClr val="bg1"/>
                  </a:solidFill>
                </a:rPr>
                <a:t>25  </a:t>
              </a:r>
              <a:r>
                <a:rPr kumimoji="1" lang="en-US" altLang="zh-CN" sz="3200" dirty="0" smtClean="0">
                  <a:solidFill>
                    <a:schemeClr val="bg1"/>
                  </a:solidFill>
                </a:rPr>
                <a:t>34   57  16   48   </a:t>
              </a:r>
              <a:r>
                <a:rPr kumimoji="1" lang="en-US" altLang="zh-CN" sz="3200" dirty="0">
                  <a:solidFill>
                    <a:schemeClr val="bg1"/>
                  </a:solidFill>
                </a:rPr>
                <a:t>09</a:t>
              </a:r>
              <a:r>
                <a:rPr kumimoji="1" lang="en-US" altLang="zh-CN" sz="3200" dirty="0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endParaRPr kumimoji="1" lang="en-US" altLang="zh-CN" sz="3200" b="0" dirty="0">
                <a:solidFill>
                  <a:schemeClr val="bg1"/>
                </a:solidFill>
                <a:latin typeface="Arial Narrow" pitchFamily="34" charset="0"/>
                <a:sym typeface="Symbol" pitchFamily="18" charset="2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2016" y="3495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448" y="3495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312" y="3495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3744" y="3495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1106" y="3168"/>
              <a:ext cx="34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zh-CN" altLang="en-US" sz="28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序号</a:t>
              </a:r>
              <a:r>
                <a:rPr kumimoji="1" lang="zh-CN" altLang="en-US" sz="2800" dirty="0" smtClean="0">
                  <a:latin typeface="Times New Roman" pitchFamily="18" charset="0"/>
                </a:rPr>
                <a:t> </a:t>
              </a:r>
              <a:r>
                <a:rPr kumimoji="1" lang="en-US" altLang="zh-CN" sz="2800" dirty="0" smtClean="0">
                  <a:latin typeface="Times New Roman" pitchFamily="18" charset="0"/>
                </a:rPr>
                <a:t>1      </a:t>
              </a:r>
              <a:r>
                <a:rPr kumimoji="1" lang="en-US" altLang="zh-CN" sz="2800" dirty="0">
                  <a:latin typeface="Times New Roman" pitchFamily="18" charset="0"/>
                </a:rPr>
                <a:t>2      3      4      5 </a:t>
              </a:r>
              <a:r>
                <a:rPr kumimoji="1" lang="en-US" altLang="zh-CN" sz="2800" dirty="0" smtClean="0">
                  <a:latin typeface="Times New Roman" pitchFamily="18" charset="0"/>
                </a:rPr>
                <a:t>    6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880" y="3504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5323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双向链表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13168" y="1926608"/>
            <a:ext cx="7937500" cy="1639339"/>
            <a:chOff x="685346" y="3529376"/>
            <a:chExt cx="7937500" cy="1639339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2526846" y="4593001"/>
              <a:ext cx="5802383" cy="575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12947" tIns="56473" rIns="112947" bIns="56473">
              <a:spAutoFit/>
            </a:bodyPr>
            <a:lstStyle/>
            <a:p>
              <a:pPr defTabSz="1128713">
                <a:defRPr/>
              </a:pPr>
              <a:r>
                <a:rPr kumimoji="1" lang="zh-CN" altLang="en-US" sz="3000" dirty="0">
                  <a:latin typeface="仿宋_GB2312" pitchFamily="49" charset="-122"/>
                  <a:ea typeface="仿宋_GB2312" pitchFamily="49" charset="-122"/>
                </a:rPr>
                <a:t>非空表	             空表</a:t>
              </a:r>
              <a:endParaRPr kumimoji="1" lang="zh-CN" altLang="en-US" sz="3000" dirty="0">
                <a:latin typeface="Times New Roman" pitchFamily="18" charset="0"/>
              </a:endParaRPr>
            </a:p>
          </p:txBody>
        </p:sp>
        <p:grpSp>
          <p:nvGrpSpPr>
            <p:cNvPr id="6" name="Group 85"/>
            <p:cNvGrpSpPr>
              <a:grpSpLocks/>
            </p:cNvGrpSpPr>
            <p:nvPr/>
          </p:nvGrpSpPr>
          <p:grpSpPr bwMode="auto">
            <a:xfrm>
              <a:off x="685346" y="3529376"/>
              <a:ext cx="7937500" cy="990600"/>
              <a:chOff x="232" y="384"/>
              <a:chExt cx="5000" cy="624"/>
            </a:xfrm>
          </p:grpSpPr>
          <p:sp>
            <p:nvSpPr>
              <p:cNvPr id="7" name="Rectangle 35" descr="羊皮纸"/>
              <p:cNvSpPr>
                <a:spLocks noChangeArrowheads="1"/>
              </p:cNvSpPr>
              <p:nvPr/>
            </p:nvSpPr>
            <p:spPr bwMode="auto">
              <a:xfrm>
                <a:off x="960" y="576"/>
                <a:ext cx="576" cy="336"/>
              </a:xfrm>
              <a:prstGeom prst="rect">
                <a:avLst/>
              </a:pr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8" name="Line 36"/>
              <p:cNvSpPr>
                <a:spLocks noChangeShapeType="1"/>
              </p:cNvSpPr>
              <p:nvPr/>
            </p:nvSpPr>
            <p:spPr bwMode="auto">
              <a:xfrm>
                <a:off x="1104" y="57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Line 37"/>
              <p:cNvSpPr>
                <a:spLocks noChangeShapeType="1"/>
              </p:cNvSpPr>
              <p:nvPr/>
            </p:nvSpPr>
            <p:spPr bwMode="auto">
              <a:xfrm>
                <a:off x="1392" y="57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Line 38"/>
              <p:cNvSpPr>
                <a:spLocks noChangeShapeType="1"/>
              </p:cNvSpPr>
              <p:nvPr/>
            </p:nvSpPr>
            <p:spPr bwMode="auto">
              <a:xfrm flipV="1">
                <a:off x="1104" y="48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39"/>
              <p:cNvSpPr>
                <a:spLocks noChangeShapeType="1"/>
              </p:cNvSpPr>
              <p:nvPr/>
            </p:nvSpPr>
            <p:spPr bwMode="auto">
              <a:xfrm flipV="1">
                <a:off x="1392" y="48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Rectangle 40" descr="羊皮纸"/>
              <p:cNvSpPr>
                <a:spLocks noChangeArrowheads="1"/>
              </p:cNvSpPr>
              <p:nvPr/>
            </p:nvSpPr>
            <p:spPr bwMode="auto">
              <a:xfrm>
                <a:off x="1776" y="576"/>
                <a:ext cx="576" cy="336"/>
              </a:xfrm>
              <a:prstGeom prst="rect">
                <a:avLst/>
              </a:pr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13" name="Line 41"/>
              <p:cNvSpPr>
                <a:spLocks noChangeShapeType="1"/>
              </p:cNvSpPr>
              <p:nvPr/>
            </p:nvSpPr>
            <p:spPr bwMode="auto">
              <a:xfrm>
                <a:off x="1920" y="57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42"/>
              <p:cNvSpPr>
                <a:spLocks noChangeShapeType="1"/>
              </p:cNvSpPr>
              <p:nvPr/>
            </p:nvSpPr>
            <p:spPr bwMode="auto">
              <a:xfrm>
                <a:off x="2208" y="57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43"/>
              <p:cNvSpPr>
                <a:spLocks noChangeShapeType="1"/>
              </p:cNvSpPr>
              <p:nvPr/>
            </p:nvSpPr>
            <p:spPr bwMode="auto">
              <a:xfrm flipV="1">
                <a:off x="1920" y="48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44"/>
              <p:cNvSpPr>
                <a:spLocks noChangeShapeType="1"/>
              </p:cNvSpPr>
              <p:nvPr/>
            </p:nvSpPr>
            <p:spPr bwMode="auto">
              <a:xfrm flipV="1">
                <a:off x="2208" y="48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Rectangle 45" descr="羊皮纸"/>
              <p:cNvSpPr>
                <a:spLocks noChangeArrowheads="1"/>
              </p:cNvSpPr>
              <p:nvPr/>
            </p:nvSpPr>
            <p:spPr bwMode="auto">
              <a:xfrm>
                <a:off x="2832" y="576"/>
                <a:ext cx="576" cy="336"/>
              </a:xfrm>
              <a:prstGeom prst="rect">
                <a:avLst/>
              </a:pr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18" name="Line 46"/>
              <p:cNvSpPr>
                <a:spLocks noChangeShapeType="1"/>
              </p:cNvSpPr>
              <p:nvPr/>
            </p:nvSpPr>
            <p:spPr bwMode="auto">
              <a:xfrm>
                <a:off x="2976" y="57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47"/>
              <p:cNvSpPr>
                <a:spLocks noChangeShapeType="1"/>
              </p:cNvSpPr>
              <p:nvPr/>
            </p:nvSpPr>
            <p:spPr bwMode="auto">
              <a:xfrm>
                <a:off x="3264" y="57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48"/>
              <p:cNvSpPr>
                <a:spLocks noChangeShapeType="1"/>
              </p:cNvSpPr>
              <p:nvPr/>
            </p:nvSpPr>
            <p:spPr bwMode="auto">
              <a:xfrm flipV="1">
                <a:off x="2976" y="48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49"/>
              <p:cNvSpPr>
                <a:spLocks noChangeShapeType="1"/>
              </p:cNvSpPr>
              <p:nvPr/>
            </p:nvSpPr>
            <p:spPr bwMode="auto">
              <a:xfrm flipV="1">
                <a:off x="3264" y="48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Rectangle 50" descr="羊皮纸"/>
              <p:cNvSpPr>
                <a:spLocks noChangeArrowheads="1"/>
              </p:cNvSpPr>
              <p:nvPr/>
            </p:nvSpPr>
            <p:spPr bwMode="auto">
              <a:xfrm>
                <a:off x="4416" y="576"/>
                <a:ext cx="576" cy="336"/>
              </a:xfrm>
              <a:prstGeom prst="rect">
                <a:avLst/>
              </a:pr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23" name="Line 51"/>
              <p:cNvSpPr>
                <a:spLocks noChangeShapeType="1"/>
              </p:cNvSpPr>
              <p:nvPr/>
            </p:nvSpPr>
            <p:spPr bwMode="auto">
              <a:xfrm>
                <a:off x="4560" y="57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52"/>
              <p:cNvSpPr>
                <a:spLocks noChangeShapeType="1"/>
              </p:cNvSpPr>
              <p:nvPr/>
            </p:nvSpPr>
            <p:spPr bwMode="auto">
              <a:xfrm>
                <a:off x="4848" y="57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53"/>
              <p:cNvSpPr>
                <a:spLocks noChangeShapeType="1"/>
              </p:cNvSpPr>
              <p:nvPr/>
            </p:nvSpPr>
            <p:spPr bwMode="auto">
              <a:xfrm flipV="1">
                <a:off x="4615" y="48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54"/>
              <p:cNvSpPr>
                <a:spLocks noChangeShapeType="1"/>
              </p:cNvSpPr>
              <p:nvPr/>
            </p:nvSpPr>
            <p:spPr bwMode="auto">
              <a:xfrm flipV="1">
                <a:off x="4848" y="48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55"/>
              <p:cNvSpPr>
                <a:spLocks noChangeShapeType="1"/>
              </p:cNvSpPr>
              <p:nvPr/>
            </p:nvSpPr>
            <p:spPr bwMode="auto">
              <a:xfrm>
                <a:off x="768" y="72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56"/>
              <p:cNvSpPr>
                <a:spLocks noChangeShapeType="1"/>
              </p:cNvSpPr>
              <p:nvPr/>
            </p:nvSpPr>
            <p:spPr bwMode="auto">
              <a:xfrm>
                <a:off x="1584" y="67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57"/>
              <p:cNvSpPr>
                <a:spLocks noChangeShapeType="1"/>
              </p:cNvSpPr>
              <p:nvPr/>
            </p:nvSpPr>
            <p:spPr bwMode="auto">
              <a:xfrm>
                <a:off x="2400" y="67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58"/>
              <p:cNvSpPr>
                <a:spLocks noChangeShapeType="1"/>
              </p:cNvSpPr>
              <p:nvPr/>
            </p:nvSpPr>
            <p:spPr bwMode="auto">
              <a:xfrm>
                <a:off x="2640" y="67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59"/>
              <p:cNvSpPr>
                <a:spLocks noChangeShapeType="1"/>
              </p:cNvSpPr>
              <p:nvPr/>
            </p:nvSpPr>
            <p:spPr bwMode="auto">
              <a:xfrm>
                <a:off x="3456" y="76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60"/>
              <p:cNvSpPr>
                <a:spLocks noChangeShapeType="1"/>
              </p:cNvSpPr>
              <p:nvPr/>
            </p:nvSpPr>
            <p:spPr bwMode="auto">
              <a:xfrm>
                <a:off x="4128" y="720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61"/>
              <p:cNvSpPr>
                <a:spLocks noChangeShapeType="1"/>
              </p:cNvSpPr>
              <p:nvPr/>
            </p:nvSpPr>
            <p:spPr bwMode="auto">
              <a:xfrm>
                <a:off x="4224" y="624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62"/>
              <p:cNvSpPr>
                <a:spLocks noChangeShapeType="1"/>
              </p:cNvSpPr>
              <p:nvPr/>
            </p:nvSpPr>
            <p:spPr bwMode="auto">
              <a:xfrm>
                <a:off x="816" y="624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63"/>
              <p:cNvSpPr>
                <a:spLocks noChangeShapeType="1"/>
              </p:cNvSpPr>
              <p:nvPr/>
            </p:nvSpPr>
            <p:spPr bwMode="auto">
              <a:xfrm>
                <a:off x="5040" y="76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64"/>
              <p:cNvSpPr>
                <a:spLocks noChangeShapeType="1"/>
              </p:cNvSpPr>
              <p:nvPr/>
            </p:nvSpPr>
            <p:spPr bwMode="auto">
              <a:xfrm>
                <a:off x="2640" y="76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65"/>
              <p:cNvSpPr>
                <a:spLocks noChangeShapeType="1"/>
              </p:cNvSpPr>
              <p:nvPr/>
            </p:nvSpPr>
            <p:spPr bwMode="auto">
              <a:xfrm>
                <a:off x="2400" y="76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66"/>
              <p:cNvSpPr>
                <a:spLocks noChangeShapeType="1"/>
              </p:cNvSpPr>
              <p:nvPr/>
            </p:nvSpPr>
            <p:spPr bwMode="auto">
              <a:xfrm>
                <a:off x="1584" y="76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67"/>
              <p:cNvSpPr>
                <a:spLocks noChangeShapeType="1"/>
              </p:cNvSpPr>
              <p:nvPr/>
            </p:nvSpPr>
            <p:spPr bwMode="auto">
              <a:xfrm flipH="1">
                <a:off x="816" y="81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Line 68"/>
              <p:cNvSpPr>
                <a:spLocks noChangeShapeType="1"/>
              </p:cNvSpPr>
              <p:nvPr/>
            </p:nvSpPr>
            <p:spPr bwMode="auto">
              <a:xfrm>
                <a:off x="816" y="81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69"/>
              <p:cNvSpPr>
                <a:spLocks noChangeShapeType="1"/>
              </p:cNvSpPr>
              <p:nvPr/>
            </p:nvSpPr>
            <p:spPr bwMode="auto">
              <a:xfrm>
                <a:off x="816" y="1008"/>
                <a:ext cx="283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70"/>
              <p:cNvSpPr>
                <a:spLocks noChangeShapeType="1"/>
              </p:cNvSpPr>
              <p:nvPr/>
            </p:nvSpPr>
            <p:spPr bwMode="auto">
              <a:xfrm>
                <a:off x="3648" y="76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71"/>
              <p:cNvSpPr>
                <a:spLocks noChangeShapeType="1"/>
              </p:cNvSpPr>
              <p:nvPr/>
            </p:nvSpPr>
            <p:spPr bwMode="auto">
              <a:xfrm>
                <a:off x="816" y="38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72"/>
              <p:cNvSpPr>
                <a:spLocks noChangeShapeType="1"/>
              </p:cNvSpPr>
              <p:nvPr/>
            </p:nvSpPr>
            <p:spPr bwMode="auto">
              <a:xfrm>
                <a:off x="816" y="384"/>
                <a:ext cx="283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73"/>
              <p:cNvSpPr>
                <a:spLocks noChangeShapeType="1"/>
              </p:cNvSpPr>
              <p:nvPr/>
            </p:nvSpPr>
            <p:spPr bwMode="auto">
              <a:xfrm>
                <a:off x="3648" y="38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74"/>
              <p:cNvSpPr>
                <a:spLocks noChangeShapeType="1"/>
              </p:cNvSpPr>
              <p:nvPr/>
            </p:nvSpPr>
            <p:spPr bwMode="auto">
              <a:xfrm flipH="1">
                <a:off x="3456" y="624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75"/>
              <p:cNvSpPr>
                <a:spLocks noChangeShapeType="1"/>
              </p:cNvSpPr>
              <p:nvPr/>
            </p:nvSpPr>
            <p:spPr bwMode="auto">
              <a:xfrm>
                <a:off x="4224" y="38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76"/>
              <p:cNvSpPr>
                <a:spLocks noChangeShapeType="1"/>
              </p:cNvSpPr>
              <p:nvPr/>
            </p:nvSpPr>
            <p:spPr bwMode="auto">
              <a:xfrm>
                <a:off x="5232" y="38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77"/>
              <p:cNvSpPr>
                <a:spLocks noChangeShapeType="1"/>
              </p:cNvSpPr>
              <p:nvPr/>
            </p:nvSpPr>
            <p:spPr bwMode="auto">
              <a:xfrm flipH="1">
                <a:off x="5040" y="624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78"/>
              <p:cNvSpPr>
                <a:spLocks noChangeShapeType="1"/>
              </p:cNvSpPr>
              <p:nvPr/>
            </p:nvSpPr>
            <p:spPr bwMode="auto">
              <a:xfrm>
                <a:off x="4224" y="384"/>
                <a:ext cx="100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79"/>
              <p:cNvSpPr>
                <a:spLocks noChangeShapeType="1"/>
              </p:cNvSpPr>
              <p:nvPr/>
            </p:nvSpPr>
            <p:spPr bwMode="auto">
              <a:xfrm>
                <a:off x="4224" y="81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Line 80"/>
              <p:cNvSpPr>
                <a:spLocks noChangeShapeType="1"/>
              </p:cNvSpPr>
              <p:nvPr/>
            </p:nvSpPr>
            <p:spPr bwMode="auto">
              <a:xfrm>
                <a:off x="4224" y="1008"/>
                <a:ext cx="100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Line 81"/>
              <p:cNvSpPr>
                <a:spLocks noChangeShapeType="1"/>
              </p:cNvSpPr>
              <p:nvPr/>
            </p:nvSpPr>
            <p:spPr bwMode="auto">
              <a:xfrm>
                <a:off x="5232" y="76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82"/>
              <p:cNvSpPr>
                <a:spLocks noChangeShapeType="1"/>
              </p:cNvSpPr>
              <p:nvPr/>
            </p:nvSpPr>
            <p:spPr bwMode="auto">
              <a:xfrm flipH="1">
                <a:off x="4224" y="816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Text Box 83"/>
              <p:cNvSpPr txBox="1">
                <a:spLocks noChangeArrowheads="1"/>
              </p:cNvSpPr>
              <p:nvPr/>
            </p:nvSpPr>
            <p:spPr bwMode="auto">
              <a:xfrm>
                <a:off x="232" y="528"/>
                <a:ext cx="58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dirty="0" smtClean="0">
                    <a:latin typeface="Times New Roman" pitchFamily="18" charset="0"/>
                  </a:rPr>
                  <a:t>head</a:t>
                </a:r>
                <a:endParaRPr kumimoji="1" lang="en-US" altLang="zh-CN" sz="2400" b="0" dirty="0">
                  <a:latin typeface="Times New Roman" pitchFamily="18" charset="0"/>
                </a:endParaRPr>
              </a:p>
            </p:txBody>
          </p:sp>
          <p:sp>
            <p:nvSpPr>
              <p:cNvPr id="56" name="Text Box 84"/>
              <p:cNvSpPr txBox="1">
                <a:spLocks noChangeArrowheads="1"/>
              </p:cNvSpPr>
              <p:nvPr/>
            </p:nvSpPr>
            <p:spPr bwMode="auto">
              <a:xfrm>
                <a:off x="3630" y="528"/>
                <a:ext cx="58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dirty="0" smtClean="0">
                    <a:latin typeface="Times New Roman" pitchFamily="18" charset="0"/>
                  </a:rPr>
                  <a:t>head</a:t>
                </a:r>
                <a:endParaRPr kumimoji="1" lang="en-US" altLang="zh-CN" sz="2400" b="0" dirty="0">
                  <a:latin typeface="Times New Roman" pitchFamily="18" charset="0"/>
                </a:endParaRPr>
              </a:p>
            </p:txBody>
          </p:sp>
        </p:grpSp>
      </p:grpSp>
      <p:sp>
        <p:nvSpPr>
          <p:cNvPr id="57" name="Rectangle 2"/>
          <p:cNvSpPr>
            <a:spLocks noGrp="1" noChangeArrowheads="1"/>
          </p:cNvSpPr>
          <p:nvPr>
            <p:ph idx="1"/>
          </p:nvPr>
        </p:nvSpPr>
        <p:spPr>
          <a:xfrm>
            <a:off x="877756" y="3604721"/>
            <a:ext cx="7191912" cy="1219200"/>
          </a:xfrm>
        </p:spPr>
        <p:txBody>
          <a:bodyPr>
            <a:normAutofit/>
          </a:bodyPr>
          <a:lstStyle/>
          <a:p>
            <a:pPr marL="420624" indent="-384048" eaLnBrk="1" fontAlgn="auto" hangingPunct="1">
              <a:lnSpc>
                <a:spcPct val="110000"/>
              </a:lnSpc>
              <a:spcAft>
                <a:spcPts val="0"/>
              </a:spcAft>
              <a:buClrTx/>
              <a:buSzPct val="50000"/>
              <a:buFont typeface="Wingdings 2"/>
              <a:buChar char=""/>
              <a:defRPr/>
            </a:pPr>
            <a:r>
              <a:rPr lang="en-US" altLang="zh-CN" sz="2800" b="1" dirty="0" smtClean="0">
                <a:latin typeface="Times New Roman" pitchFamily="18" charset="0"/>
                <a:ea typeface="仿宋_GB2312" pitchFamily="49" charset="-122"/>
              </a:rPr>
              <a:t>p </a:t>
            </a:r>
            <a:r>
              <a:rPr lang="en-US" altLang="zh-CN" sz="2800" b="1" dirty="0">
                <a:latin typeface="Times New Roman" pitchFamily="18" charset="0"/>
                <a:ea typeface="仿宋_GB2312" pitchFamily="49" charset="-122"/>
              </a:rPr>
              <a:t>== p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en-US" altLang="zh-CN" sz="2800" b="1" dirty="0" smtClean="0">
                <a:latin typeface="Times New Roman" pitchFamily="18" charset="0"/>
                <a:ea typeface="仿宋_GB2312" pitchFamily="49" charset="-122"/>
              </a:rPr>
              <a:t>prior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b="1" dirty="0" smtClean="0">
                <a:latin typeface="Times New Roman" pitchFamily="18" charset="0"/>
                <a:ea typeface="仿宋_GB2312" pitchFamily="49" charset="-122"/>
              </a:rPr>
              <a:t>next </a:t>
            </a:r>
            <a:r>
              <a:rPr lang="en-US" altLang="zh-CN" sz="2800" b="1" dirty="0">
                <a:latin typeface="Times New Roman" pitchFamily="18" charset="0"/>
                <a:ea typeface="仿宋_GB2312" pitchFamily="49" charset="-122"/>
              </a:rPr>
              <a:t>== p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en-US" altLang="zh-CN" sz="2800" b="1" dirty="0" smtClean="0">
                <a:latin typeface="Times New Roman" pitchFamily="18" charset="0"/>
                <a:ea typeface="仿宋_GB2312" pitchFamily="49" charset="-122"/>
              </a:rPr>
              <a:t>next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b="1" dirty="0" smtClean="0">
                <a:latin typeface="Times New Roman" pitchFamily="18" charset="0"/>
                <a:ea typeface="仿宋_GB2312" pitchFamily="49" charset="-122"/>
              </a:rPr>
              <a:t>prior</a:t>
            </a:r>
            <a:endParaRPr lang="en-US" altLang="zh-CN" sz="2800" dirty="0">
              <a:latin typeface="Times New Roman" pitchFamily="18" charset="0"/>
              <a:ea typeface="仿宋_GB2312" pitchFamily="49" charset="-122"/>
            </a:endParaRPr>
          </a:p>
        </p:txBody>
      </p:sp>
      <p:grpSp>
        <p:nvGrpSpPr>
          <p:cNvPr id="58" name="Group 86"/>
          <p:cNvGrpSpPr>
            <a:grpSpLocks/>
          </p:cNvGrpSpPr>
          <p:nvPr/>
        </p:nvGrpSpPr>
        <p:grpSpPr bwMode="auto">
          <a:xfrm>
            <a:off x="1144456" y="4053564"/>
            <a:ext cx="6934200" cy="2108199"/>
            <a:chOff x="576" y="2419"/>
            <a:chExt cx="4368" cy="1328"/>
          </a:xfrm>
        </p:grpSpPr>
        <p:sp>
          <p:nvSpPr>
            <p:cNvPr id="59" name="Rectangle 4" descr="羊皮纸"/>
            <p:cNvSpPr>
              <a:spLocks noChangeArrowheads="1"/>
            </p:cNvSpPr>
            <p:nvPr/>
          </p:nvSpPr>
          <p:spPr bwMode="auto">
            <a:xfrm>
              <a:off x="1056" y="2880"/>
              <a:ext cx="768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60" name="Line 5"/>
            <p:cNvSpPr>
              <a:spLocks noChangeShapeType="1"/>
            </p:cNvSpPr>
            <p:nvPr/>
          </p:nvSpPr>
          <p:spPr bwMode="auto">
            <a:xfrm>
              <a:off x="1296" y="28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6"/>
            <p:cNvSpPr>
              <a:spLocks noChangeShapeType="1"/>
            </p:cNvSpPr>
            <p:nvPr/>
          </p:nvSpPr>
          <p:spPr bwMode="auto">
            <a:xfrm>
              <a:off x="1584" y="28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7"/>
            <p:cNvSpPr>
              <a:spLocks noChangeShapeType="1"/>
            </p:cNvSpPr>
            <p:nvPr/>
          </p:nvSpPr>
          <p:spPr bwMode="auto">
            <a:xfrm flipV="1">
              <a:off x="1296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8"/>
            <p:cNvSpPr>
              <a:spLocks noChangeShapeType="1"/>
            </p:cNvSpPr>
            <p:nvPr/>
          </p:nvSpPr>
          <p:spPr bwMode="auto">
            <a:xfrm flipV="1">
              <a:off x="1584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Rectangle 9" descr="羊皮纸"/>
            <p:cNvSpPr>
              <a:spLocks noChangeArrowheads="1"/>
            </p:cNvSpPr>
            <p:nvPr/>
          </p:nvSpPr>
          <p:spPr bwMode="auto">
            <a:xfrm>
              <a:off x="2352" y="2880"/>
              <a:ext cx="768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65" name="Line 10"/>
            <p:cNvSpPr>
              <a:spLocks noChangeShapeType="1"/>
            </p:cNvSpPr>
            <p:nvPr/>
          </p:nvSpPr>
          <p:spPr bwMode="auto">
            <a:xfrm>
              <a:off x="2592" y="28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11"/>
            <p:cNvSpPr>
              <a:spLocks noChangeShapeType="1"/>
            </p:cNvSpPr>
            <p:nvPr/>
          </p:nvSpPr>
          <p:spPr bwMode="auto">
            <a:xfrm>
              <a:off x="2880" y="28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12"/>
            <p:cNvSpPr>
              <a:spLocks noChangeShapeType="1"/>
            </p:cNvSpPr>
            <p:nvPr/>
          </p:nvSpPr>
          <p:spPr bwMode="auto">
            <a:xfrm flipV="1">
              <a:off x="2592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13"/>
            <p:cNvSpPr>
              <a:spLocks noChangeShapeType="1"/>
            </p:cNvSpPr>
            <p:nvPr/>
          </p:nvSpPr>
          <p:spPr bwMode="auto">
            <a:xfrm flipV="1">
              <a:off x="2880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Rectangle 14" descr="羊皮纸"/>
            <p:cNvSpPr>
              <a:spLocks noChangeArrowheads="1"/>
            </p:cNvSpPr>
            <p:nvPr/>
          </p:nvSpPr>
          <p:spPr bwMode="auto">
            <a:xfrm>
              <a:off x="3648" y="2880"/>
              <a:ext cx="768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0" name="Line 15"/>
            <p:cNvSpPr>
              <a:spLocks noChangeShapeType="1"/>
            </p:cNvSpPr>
            <p:nvPr/>
          </p:nvSpPr>
          <p:spPr bwMode="auto">
            <a:xfrm>
              <a:off x="3888" y="28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Line 16"/>
            <p:cNvSpPr>
              <a:spLocks noChangeShapeType="1"/>
            </p:cNvSpPr>
            <p:nvPr/>
          </p:nvSpPr>
          <p:spPr bwMode="auto">
            <a:xfrm>
              <a:off x="4176" y="28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Line 17"/>
            <p:cNvSpPr>
              <a:spLocks noChangeShapeType="1"/>
            </p:cNvSpPr>
            <p:nvPr/>
          </p:nvSpPr>
          <p:spPr bwMode="auto">
            <a:xfrm flipV="1">
              <a:off x="3888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Line 18"/>
            <p:cNvSpPr>
              <a:spLocks noChangeShapeType="1"/>
            </p:cNvSpPr>
            <p:nvPr/>
          </p:nvSpPr>
          <p:spPr bwMode="auto">
            <a:xfrm flipV="1">
              <a:off x="4176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Line 19"/>
            <p:cNvSpPr>
              <a:spLocks noChangeShapeType="1"/>
            </p:cNvSpPr>
            <p:nvPr/>
          </p:nvSpPr>
          <p:spPr bwMode="auto">
            <a:xfrm>
              <a:off x="1872" y="2928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Line 20"/>
            <p:cNvSpPr>
              <a:spLocks noChangeShapeType="1"/>
            </p:cNvSpPr>
            <p:nvPr/>
          </p:nvSpPr>
          <p:spPr bwMode="auto">
            <a:xfrm>
              <a:off x="576" y="2928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Line 21"/>
            <p:cNvSpPr>
              <a:spLocks noChangeShapeType="1"/>
            </p:cNvSpPr>
            <p:nvPr/>
          </p:nvSpPr>
          <p:spPr bwMode="auto">
            <a:xfrm>
              <a:off x="3168" y="2928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Line 22"/>
            <p:cNvSpPr>
              <a:spLocks noChangeShapeType="1"/>
            </p:cNvSpPr>
            <p:nvPr/>
          </p:nvSpPr>
          <p:spPr bwMode="auto">
            <a:xfrm>
              <a:off x="4464" y="2928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Line 23"/>
            <p:cNvSpPr>
              <a:spLocks noChangeShapeType="1"/>
            </p:cNvSpPr>
            <p:nvPr/>
          </p:nvSpPr>
          <p:spPr bwMode="auto">
            <a:xfrm>
              <a:off x="576" y="3072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Line 24"/>
            <p:cNvSpPr>
              <a:spLocks noChangeShapeType="1"/>
            </p:cNvSpPr>
            <p:nvPr/>
          </p:nvSpPr>
          <p:spPr bwMode="auto">
            <a:xfrm>
              <a:off x="1872" y="3072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Line 25"/>
            <p:cNvSpPr>
              <a:spLocks noChangeShapeType="1"/>
            </p:cNvSpPr>
            <p:nvPr/>
          </p:nvSpPr>
          <p:spPr bwMode="auto">
            <a:xfrm>
              <a:off x="3168" y="3072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26"/>
            <p:cNvSpPr>
              <a:spLocks noChangeShapeType="1"/>
            </p:cNvSpPr>
            <p:nvPr/>
          </p:nvSpPr>
          <p:spPr bwMode="auto">
            <a:xfrm>
              <a:off x="4464" y="3072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Line 27"/>
            <p:cNvSpPr>
              <a:spLocks noChangeShapeType="1"/>
            </p:cNvSpPr>
            <p:nvPr/>
          </p:nvSpPr>
          <p:spPr bwMode="auto">
            <a:xfrm flipV="1">
              <a:off x="1200" y="321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Line 28"/>
            <p:cNvSpPr>
              <a:spLocks noChangeShapeType="1"/>
            </p:cNvSpPr>
            <p:nvPr/>
          </p:nvSpPr>
          <p:spPr bwMode="auto">
            <a:xfrm flipV="1">
              <a:off x="2496" y="321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Line 29"/>
            <p:cNvSpPr>
              <a:spLocks noChangeShapeType="1"/>
            </p:cNvSpPr>
            <p:nvPr/>
          </p:nvSpPr>
          <p:spPr bwMode="auto">
            <a:xfrm flipV="1">
              <a:off x="3792" y="321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Text Box 30"/>
            <p:cNvSpPr txBox="1">
              <a:spLocks noChangeArrowheads="1"/>
            </p:cNvSpPr>
            <p:nvPr/>
          </p:nvSpPr>
          <p:spPr bwMode="auto">
            <a:xfrm>
              <a:off x="864" y="3379"/>
              <a:ext cx="1095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dirty="0">
                  <a:latin typeface="Times New Roman" pitchFamily="18" charset="0"/>
                </a:rPr>
                <a:t>p</a:t>
              </a:r>
              <a:r>
                <a:rPr kumimoji="1" lang="en-US" altLang="zh-CN" sz="3200" dirty="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3200" dirty="0" smtClean="0">
                  <a:latin typeface="楷体_GB2312" pitchFamily="49" charset="-122"/>
                  <a:ea typeface="楷体_GB2312" pitchFamily="49" charset="-122"/>
                </a:rPr>
                <a:t>&gt;</a:t>
              </a:r>
              <a:r>
                <a:rPr kumimoji="1" lang="en-US" altLang="zh-CN" sz="3200" dirty="0" smtClean="0">
                  <a:latin typeface="Times New Roman" pitchFamily="18" charset="0"/>
                </a:rPr>
                <a:t>prior</a:t>
              </a:r>
              <a:endParaRPr kumimoji="1" lang="en-US" altLang="zh-CN" sz="3200" dirty="0">
                <a:latin typeface="Times New Roman" pitchFamily="18" charset="0"/>
              </a:endParaRPr>
            </a:p>
          </p:txBody>
        </p:sp>
        <p:sp>
          <p:nvSpPr>
            <p:cNvPr id="86" name="Text Box 31"/>
            <p:cNvSpPr txBox="1">
              <a:spLocks noChangeArrowheads="1"/>
            </p:cNvSpPr>
            <p:nvPr/>
          </p:nvSpPr>
          <p:spPr bwMode="auto">
            <a:xfrm>
              <a:off x="3540" y="3379"/>
              <a:ext cx="130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3200" dirty="0">
                  <a:latin typeface="Times New Roman" pitchFamily="18" charset="0"/>
                </a:rPr>
                <a:t>p</a:t>
              </a:r>
              <a:r>
                <a:rPr kumimoji="1" lang="en-US" altLang="zh-CN" sz="3200" dirty="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3200" dirty="0" smtClean="0">
                  <a:latin typeface="楷体_GB2312" pitchFamily="49" charset="-122"/>
                  <a:ea typeface="楷体_GB2312" pitchFamily="49" charset="-122"/>
                </a:rPr>
                <a:t>&gt;</a:t>
              </a:r>
              <a:r>
                <a:rPr kumimoji="1" lang="en-US" altLang="zh-CN" sz="3200" dirty="0" smtClean="0">
                  <a:latin typeface="Times New Roman" pitchFamily="18" charset="0"/>
                </a:rPr>
                <a:t>next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87" name="Text Box 32"/>
            <p:cNvSpPr txBox="1">
              <a:spLocks noChangeArrowheads="1"/>
            </p:cNvSpPr>
            <p:nvPr/>
          </p:nvSpPr>
          <p:spPr bwMode="auto">
            <a:xfrm>
              <a:off x="2388" y="3379"/>
              <a:ext cx="25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latin typeface="Times New Roman" pitchFamily="18" charset="0"/>
                </a:rPr>
                <a:t>p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88" name="Text Box 33"/>
            <p:cNvSpPr txBox="1">
              <a:spLocks noChangeArrowheads="1"/>
            </p:cNvSpPr>
            <p:nvPr/>
          </p:nvSpPr>
          <p:spPr bwMode="auto">
            <a:xfrm>
              <a:off x="3492" y="2419"/>
              <a:ext cx="69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dirty="0" smtClean="0">
                  <a:latin typeface="Times New Roman" pitchFamily="18" charset="0"/>
                </a:rPr>
                <a:t>prior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89" name="Text Box 34"/>
            <p:cNvSpPr txBox="1">
              <a:spLocks noChangeArrowheads="1"/>
            </p:cNvSpPr>
            <p:nvPr/>
          </p:nvSpPr>
          <p:spPr bwMode="auto">
            <a:xfrm>
              <a:off x="1472" y="2419"/>
              <a:ext cx="59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dirty="0" smtClean="0">
                  <a:latin typeface="Times New Roman" pitchFamily="18" charset="0"/>
                </a:rPr>
                <a:t>next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36650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双向链表的基本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双向</a:t>
            </a:r>
            <a:r>
              <a:rPr lang="zh-CN" altLang="en-US" sz="24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链表的插入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将值为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的结点插入双向链表中。插入前后链表的变化如图所示。</a:t>
            </a:r>
          </a:p>
          <a:p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38155" y="2653019"/>
            <a:ext cx="8321347" cy="3177192"/>
            <a:chOff x="143" y="3060"/>
            <a:chExt cx="4809" cy="1401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143" y="3060"/>
              <a:ext cx="4809" cy="1104"/>
              <a:chOff x="144" y="3068"/>
              <a:chExt cx="4836" cy="1104"/>
            </a:xfrm>
          </p:grpSpPr>
          <p:grpSp>
            <p:nvGrpSpPr>
              <p:cNvPr id="7" name="Group 5"/>
              <p:cNvGrpSpPr>
                <a:grpSpLocks/>
              </p:cNvGrpSpPr>
              <p:nvPr/>
            </p:nvGrpSpPr>
            <p:grpSpPr bwMode="auto">
              <a:xfrm>
                <a:off x="144" y="3075"/>
                <a:ext cx="2688" cy="1092"/>
                <a:chOff x="144" y="3075"/>
                <a:chExt cx="2688" cy="1092"/>
              </a:xfrm>
            </p:grpSpPr>
            <p:grpSp>
              <p:nvGrpSpPr>
                <p:cNvPr id="35" name="Group 6"/>
                <p:cNvGrpSpPr>
                  <a:grpSpLocks/>
                </p:cNvGrpSpPr>
                <p:nvPr/>
              </p:nvGrpSpPr>
              <p:grpSpPr bwMode="auto">
                <a:xfrm>
                  <a:off x="1256" y="3740"/>
                  <a:ext cx="567" cy="427"/>
                  <a:chOff x="1256" y="3740"/>
                  <a:chExt cx="567" cy="427"/>
                </a:xfrm>
              </p:grpSpPr>
              <p:sp>
                <p:nvSpPr>
                  <p:cNvPr id="56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3740"/>
                    <a:ext cx="227" cy="181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>
                        <a:ea typeface="黑体" pitchFamily="2" charset="-122"/>
                      </a:rPr>
                      <a:t>S</a:t>
                    </a:r>
                  </a:p>
                </p:txBody>
              </p:sp>
              <p:grpSp>
                <p:nvGrpSpPr>
                  <p:cNvPr id="57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1256" y="3936"/>
                    <a:ext cx="567" cy="231"/>
                    <a:chOff x="1256" y="3929"/>
                    <a:chExt cx="567" cy="231"/>
                  </a:xfrm>
                </p:grpSpPr>
                <p:sp>
                  <p:nvSpPr>
                    <p:cNvPr id="58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92" y="3931"/>
                      <a:ext cx="295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>
                          <a:ea typeface="黑体" pitchFamily="2" charset="-122"/>
                        </a:rPr>
                        <a:t>e</a:t>
                      </a:r>
                      <a:endParaRPr lang="en-US" altLang="zh-CN" baseline="-25000"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59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7" y="3933"/>
                      <a:ext cx="136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60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56" y="3929"/>
                      <a:ext cx="136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ea typeface="黑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36" name="Group 12"/>
                <p:cNvGrpSpPr>
                  <a:grpSpLocks/>
                </p:cNvGrpSpPr>
                <p:nvPr/>
              </p:nvGrpSpPr>
              <p:grpSpPr bwMode="auto">
                <a:xfrm>
                  <a:off x="144" y="3075"/>
                  <a:ext cx="2688" cy="609"/>
                  <a:chOff x="2928" y="2935"/>
                  <a:chExt cx="2688" cy="609"/>
                </a:xfrm>
              </p:grpSpPr>
              <p:grpSp>
                <p:nvGrpSpPr>
                  <p:cNvPr id="37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4489" y="2935"/>
                    <a:ext cx="227" cy="376"/>
                    <a:chOff x="2665" y="3744"/>
                    <a:chExt cx="227" cy="376"/>
                  </a:xfrm>
                </p:grpSpPr>
                <p:sp>
                  <p:nvSpPr>
                    <p:cNvPr id="54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65" y="3744"/>
                      <a:ext cx="227" cy="227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dirty="0">
                          <a:ea typeface="黑体" pitchFamily="2" charset="-122"/>
                        </a:rPr>
                        <a:t>p</a:t>
                      </a:r>
                    </a:p>
                  </p:txBody>
                </p:sp>
                <p:sp>
                  <p:nvSpPr>
                    <p:cNvPr id="55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61" y="3984"/>
                      <a:ext cx="0" cy="1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8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137" y="3395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Line 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03" y="3491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4887" y="341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3387" y="3398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Line 2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44" y="3494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44" y="3473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5163" y="3272"/>
                    <a:ext cx="453" cy="2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>
                        <a:ea typeface="黑体" pitchFamily="2" charset="-122"/>
                        <a:cs typeface="Times New Roman" pitchFamily="18" charset="0"/>
                      </a:rPr>
                      <a:t>……</a:t>
                    </a:r>
                  </a:p>
                </p:txBody>
              </p:sp>
              <p:sp>
                <p:nvSpPr>
                  <p:cNvPr id="45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272"/>
                    <a:ext cx="453" cy="2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>
                        <a:ea typeface="黑体" pitchFamily="2" charset="-122"/>
                        <a:cs typeface="Times New Roman" pitchFamily="18" charset="0"/>
                      </a:rPr>
                      <a:t>……</a:t>
                    </a:r>
                  </a:p>
                </p:txBody>
              </p:sp>
              <p:grpSp>
                <p:nvGrpSpPr>
                  <p:cNvPr id="46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3644" y="3312"/>
                    <a:ext cx="559" cy="232"/>
                    <a:chOff x="3408" y="3652"/>
                    <a:chExt cx="559" cy="232"/>
                  </a:xfrm>
                </p:grpSpPr>
                <p:sp>
                  <p:nvSpPr>
                    <p:cNvPr id="51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43" y="3657"/>
                      <a:ext cx="295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dirty="0" smtClean="0">
                          <a:ea typeface="黑体" pitchFamily="2" charset="-122"/>
                        </a:rPr>
                        <a:t>a</a:t>
                      </a:r>
                      <a:r>
                        <a:rPr lang="en-US" altLang="zh-CN" baseline="-25000" dirty="0" smtClean="0">
                          <a:ea typeface="黑体" pitchFamily="2" charset="-122"/>
                        </a:rPr>
                        <a:t>i-1</a:t>
                      </a:r>
                      <a:endParaRPr lang="en-US" altLang="zh-CN" baseline="-25000" dirty="0"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52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31" y="3652"/>
                      <a:ext cx="136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53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8" y="3657"/>
                      <a:ext cx="136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47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4377" y="3312"/>
                    <a:ext cx="568" cy="232"/>
                    <a:chOff x="4281" y="3312"/>
                    <a:chExt cx="568" cy="232"/>
                  </a:xfrm>
                </p:grpSpPr>
                <p:sp>
                  <p:nvSpPr>
                    <p:cNvPr id="48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6" y="3317"/>
                      <a:ext cx="295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dirty="0" err="1" smtClean="0">
                          <a:ea typeface="黑体" pitchFamily="2" charset="-122"/>
                        </a:rPr>
                        <a:t>a</a:t>
                      </a:r>
                      <a:r>
                        <a:rPr lang="en-US" altLang="zh-CN" baseline="-25000" dirty="0" err="1" smtClean="0">
                          <a:ea typeface="黑体" pitchFamily="2" charset="-122"/>
                        </a:rPr>
                        <a:t>i</a:t>
                      </a:r>
                      <a:endParaRPr lang="en-US" altLang="zh-CN" baseline="-25000" dirty="0"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9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13" y="3312"/>
                      <a:ext cx="136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50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81" y="3317"/>
                      <a:ext cx="136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ea typeface="黑体" pitchFamily="2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8" name="Group 32"/>
              <p:cNvGrpSpPr>
                <a:grpSpLocks/>
              </p:cNvGrpSpPr>
              <p:nvPr/>
            </p:nvGrpSpPr>
            <p:grpSpPr bwMode="auto">
              <a:xfrm>
                <a:off x="2292" y="3068"/>
                <a:ext cx="2688" cy="1104"/>
                <a:chOff x="2292" y="2928"/>
                <a:chExt cx="2688" cy="1104"/>
              </a:xfrm>
            </p:grpSpPr>
            <p:grpSp>
              <p:nvGrpSpPr>
                <p:cNvPr id="9" name="Group 33"/>
                <p:cNvGrpSpPr>
                  <a:grpSpLocks/>
                </p:cNvGrpSpPr>
                <p:nvPr/>
              </p:nvGrpSpPr>
              <p:grpSpPr bwMode="auto">
                <a:xfrm>
                  <a:off x="3396" y="3600"/>
                  <a:ext cx="559" cy="432"/>
                  <a:chOff x="3405" y="3618"/>
                  <a:chExt cx="559" cy="432"/>
                </a:xfrm>
              </p:grpSpPr>
              <p:sp>
                <p:nvSpPr>
                  <p:cNvPr id="31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575" y="3618"/>
                    <a:ext cx="227" cy="181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dirty="0">
                        <a:ea typeface="黑体" pitchFamily="2" charset="-122"/>
                      </a:rPr>
                      <a:t>S</a:t>
                    </a:r>
                  </a:p>
                </p:txBody>
              </p:sp>
              <p:sp>
                <p:nvSpPr>
                  <p:cNvPr id="32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3540" y="3823"/>
                    <a:ext cx="295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dirty="0">
                        <a:ea typeface="黑体" pitchFamily="2" charset="-122"/>
                      </a:rPr>
                      <a:t>e</a:t>
                    </a:r>
                    <a:endParaRPr lang="en-US" altLang="zh-CN" baseline="-25000" dirty="0">
                      <a:ea typeface="黑体" pitchFamily="2" charset="-122"/>
                    </a:endParaRPr>
                  </a:p>
                </p:txBody>
              </p:sp>
              <p:sp>
                <p:nvSpPr>
                  <p:cNvPr id="33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3828" y="3822"/>
                    <a:ext cx="136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黑体" pitchFamily="2" charset="-122"/>
                    </a:endParaRPr>
                  </a:p>
                </p:txBody>
              </p:sp>
              <p:sp>
                <p:nvSpPr>
                  <p:cNvPr id="34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3405" y="3823"/>
                    <a:ext cx="136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0" name="Group 38"/>
                <p:cNvGrpSpPr>
                  <a:grpSpLocks/>
                </p:cNvGrpSpPr>
                <p:nvPr/>
              </p:nvGrpSpPr>
              <p:grpSpPr bwMode="auto">
                <a:xfrm>
                  <a:off x="3824" y="2928"/>
                  <a:ext cx="227" cy="370"/>
                  <a:chOff x="2000" y="3737"/>
                  <a:chExt cx="227" cy="370"/>
                </a:xfrm>
              </p:grpSpPr>
              <p:sp>
                <p:nvSpPr>
                  <p:cNvPr id="29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2000" y="3737"/>
                    <a:ext cx="227" cy="2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dirty="0">
                        <a:ea typeface="黑体" pitchFamily="2" charset="-122"/>
                      </a:rPr>
                      <a:t>p</a:t>
                    </a:r>
                  </a:p>
                </p:txBody>
              </p:sp>
              <p:sp>
                <p:nvSpPr>
                  <p:cNvPr id="30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101" y="3971"/>
                    <a:ext cx="0" cy="13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" name="Line 41"/>
                <p:cNvSpPr>
                  <a:spLocks noChangeShapeType="1"/>
                </p:cNvSpPr>
                <p:nvPr/>
              </p:nvSpPr>
              <p:spPr bwMode="auto">
                <a:xfrm>
                  <a:off x="4251" y="341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" name="Line 42"/>
                <p:cNvSpPr>
                  <a:spLocks noChangeShapeType="1"/>
                </p:cNvSpPr>
                <p:nvPr/>
              </p:nvSpPr>
              <p:spPr bwMode="auto">
                <a:xfrm>
                  <a:off x="2751" y="3398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4308" y="349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2808" y="3473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" name="Rectangle 45"/>
                <p:cNvSpPr>
                  <a:spLocks noChangeArrowheads="1"/>
                </p:cNvSpPr>
                <p:nvPr/>
              </p:nvSpPr>
              <p:spPr bwMode="auto">
                <a:xfrm>
                  <a:off x="4527" y="3272"/>
                  <a:ext cx="453" cy="2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ea typeface="黑体" pitchFamily="2" charset="-122"/>
                      <a:cs typeface="Times New Roman" pitchFamily="18" charset="0"/>
                    </a:rPr>
                    <a:t>……</a:t>
                  </a:r>
                </a:p>
              </p:txBody>
            </p:sp>
            <p:sp>
              <p:nvSpPr>
                <p:cNvPr id="16" name="Rectangle 46"/>
                <p:cNvSpPr>
                  <a:spLocks noChangeArrowheads="1"/>
                </p:cNvSpPr>
                <p:nvPr/>
              </p:nvSpPr>
              <p:spPr bwMode="auto">
                <a:xfrm>
                  <a:off x="2292" y="3272"/>
                  <a:ext cx="453" cy="2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>
                      <a:ea typeface="黑体" pitchFamily="2" charset="-122"/>
                      <a:cs typeface="Times New Roman" pitchFamily="18" charset="0"/>
                    </a:rPr>
                    <a:t>……</a:t>
                  </a:r>
                </a:p>
              </p:txBody>
            </p:sp>
            <p:grpSp>
              <p:nvGrpSpPr>
                <p:cNvPr id="17" name="Group 47"/>
                <p:cNvGrpSpPr>
                  <a:grpSpLocks/>
                </p:cNvGrpSpPr>
                <p:nvPr/>
              </p:nvGrpSpPr>
              <p:grpSpPr bwMode="auto">
                <a:xfrm>
                  <a:off x="3008" y="3312"/>
                  <a:ext cx="559" cy="232"/>
                  <a:chOff x="2772" y="3652"/>
                  <a:chExt cx="559" cy="232"/>
                </a:xfrm>
              </p:grpSpPr>
              <p:sp>
                <p:nvSpPr>
                  <p:cNvPr id="26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2907" y="3657"/>
                    <a:ext cx="295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dirty="0" smtClean="0">
                        <a:ea typeface="黑体" pitchFamily="2" charset="-122"/>
                      </a:rPr>
                      <a:t>a</a:t>
                    </a:r>
                    <a:r>
                      <a:rPr lang="en-US" altLang="zh-CN" baseline="-25000" dirty="0" smtClean="0">
                        <a:ea typeface="黑体" pitchFamily="2" charset="-122"/>
                      </a:rPr>
                      <a:t>i-1</a:t>
                    </a:r>
                    <a:endParaRPr lang="en-US" altLang="zh-CN" baseline="-25000" dirty="0">
                      <a:ea typeface="黑体" pitchFamily="2" charset="-122"/>
                    </a:endParaRPr>
                  </a:p>
                </p:txBody>
              </p:sp>
              <p:sp>
                <p:nvSpPr>
                  <p:cNvPr id="27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3195" y="3652"/>
                    <a:ext cx="136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黑体" pitchFamily="2" charset="-122"/>
                    </a:endParaRPr>
                  </a:p>
                </p:txBody>
              </p:sp>
              <p:sp>
                <p:nvSpPr>
                  <p:cNvPr id="28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2772" y="3657"/>
                    <a:ext cx="136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8" name="Group 51"/>
                <p:cNvGrpSpPr>
                  <a:grpSpLocks/>
                </p:cNvGrpSpPr>
                <p:nvPr/>
              </p:nvGrpSpPr>
              <p:grpSpPr bwMode="auto">
                <a:xfrm>
                  <a:off x="3741" y="3312"/>
                  <a:ext cx="568" cy="232"/>
                  <a:chOff x="3645" y="3312"/>
                  <a:chExt cx="568" cy="232"/>
                </a:xfrm>
              </p:grpSpPr>
              <p:sp>
                <p:nvSpPr>
                  <p:cNvPr id="23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3780" y="3317"/>
                    <a:ext cx="295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dirty="0" err="1" smtClean="0">
                        <a:ea typeface="黑体" pitchFamily="2" charset="-122"/>
                      </a:rPr>
                      <a:t>a</a:t>
                    </a:r>
                    <a:r>
                      <a:rPr lang="en-US" altLang="zh-CN" baseline="-25000" dirty="0" err="1" smtClean="0">
                        <a:ea typeface="黑体" pitchFamily="2" charset="-122"/>
                      </a:rPr>
                      <a:t>i</a:t>
                    </a:r>
                    <a:endParaRPr lang="en-US" altLang="zh-CN" baseline="-25000" dirty="0">
                      <a:ea typeface="黑体" pitchFamily="2" charset="-122"/>
                    </a:endParaRPr>
                  </a:p>
                </p:txBody>
              </p:sp>
              <p:sp>
                <p:nvSpPr>
                  <p:cNvPr id="24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4077" y="3312"/>
                    <a:ext cx="136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黑体" pitchFamily="2" charset="-122"/>
                    </a:endParaRPr>
                  </a:p>
                </p:txBody>
              </p:sp>
              <p:sp>
                <p:nvSpPr>
                  <p:cNvPr id="25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645" y="3317"/>
                    <a:ext cx="136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黑体" pitchFamily="2" charset="-122"/>
                    </a:endParaRPr>
                  </a:p>
                </p:txBody>
              </p:sp>
            </p:grpSp>
            <p:sp>
              <p:nvSpPr>
                <p:cNvPr id="19" name="Line 55"/>
                <p:cNvSpPr>
                  <a:spLocks noChangeShapeType="1"/>
                </p:cNvSpPr>
                <p:nvPr/>
              </p:nvSpPr>
              <p:spPr bwMode="auto">
                <a:xfrm flipH="1" flipV="1">
                  <a:off x="3915" y="3574"/>
                  <a:ext cx="0" cy="294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" name="Line 56"/>
                <p:cNvSpPr>
                  <a:spLocks noChangeShapeType="1"/>
                </p:cNvSpPr>
                <p:nvPr/>
              </p:nvSpPr>
              <p:spPr bwMode="auto">
                <a:xfrm>
                  <a:off x="3828" y="3504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" name="Line 57"/>
                <p:cNvSpPr>
                  <a:spLocks noChangeShapeType="1"/>
                </p:cNvSpPr>
                <p:nvPr/>
              </p:nvSpPr>
              <p:spPr bwMode="auto">
                <a:xfrm>
                  <a:off x="3519" y="3456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rgbClr val="FFFF00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3444" y="3552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rgbClr val="FFFF00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" name="Rectangle 59"/>
            <p:cNvSpPr>
              <a:spLocks noChangeArrowheads="1"/>
            </p:cNvSpPr>
            <p:nvPr/>
          </p:nvSpPr>
          <p:spPr bwMode="auto">
            <a:xfrm>
              <a:off x="1745" y="4283"/>
              <a:ext cx="1814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algn="ctr"/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双向链表的插入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83886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双向链表的基本操作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346" y="1580050"/>
            <a:ext cx="7765322" cy="883453"/>
          </a:xfrm>
        </p:spPr>
        <p:txBody>
          <a:bodyPr>
            <a:noAutofit/>
          </a:bodyPr>
          <a:lstStyle/>
          <a:p>
            <a:r>
              <a:rPr lang="zh-CN" altLang="en-US" sz="2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带头结点的双链循环线性表</a:t>
            </a:r>
            <a:r>
              <a:rPr lang="en-US" altLang="zh-CN" sz="2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的第</a:t>
            </a:r>
            <a:r>
              <a:rPr lang="en-US" altLang="zh-CN" sz="2200" b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个元素之前插入元素</a:t>
            </a:r>
            <a:r>
              <a:rPr lang="en-US" altLang="zh-CN" sz="2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en-US" altLang="zh-CN" sz="22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200" b="1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的合法值为</a:t>
            </a:r>
            <a:r>
              <a:rPr lang="en-US" altLang="zh-CN" sz="2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1≤i≤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表长</a:t>
            </a:r>
            <a:r>
              <a:rPr lang="en-US" altLang="zh-CN" sz="2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+1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3802" y="2615903"/>
            <a:ext cx="487793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Status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ListInsert_DuL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DuLinkList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&amp;L, 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)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DuLinkList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p,s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99FF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//</a:t>
            </a:r>
            <a:r>
              <a:rPr lang="zh-CN" altLang="en-US" sz="2000" dirty="0">
                <a:solidFill>
                  <a:srgbClr val="99FF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solidFill>
                  <a:srgbClr val="99FF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000" dirty="0">
                <a:solidFill>
                  <a:srgbClr val="99FF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中确定第</a:t>
            </a:r>
            <a:r>
              <a:rPr lang="en-US" altLang="zh-CN" sz="2000" dirty="0" err="1">
                <a:solidFill>
                  <a:srgbClr val="99FF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rgbClr val="99FF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个元素的位置指针</a:t>
            </a:r>
            <a:r>
              <a:rPr lang="en-US" altLang="zh-CN" sz="2000" dirty="0">
                <a:solidFill>
                  <a:srgbClr val="99FF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( !( p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GetElemP_DuL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(L,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) )</a:t>
            </a:r>
            <a:endParaRPr lang="en-US" altLang="zh-CN" sz="2000" dirty="0">
              <a:solidFill>
                <a:srgbClr val="99FF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return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ERROR;        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</a:p>
          <a:p>
            <a:r>
              <a:rPr lang="en-US" altLang="zh-CN" sz="2000" dirty="0">
                <a:solidFill>
                  <a:srgbClr val="99FF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99FF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99FF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创建新结点</a:t>
            </a:r>
            <a:endParaRPr lang="zh-CN" altLang="en-US" sz="2000" dirty="0">
              <a:solidFill>
                <a:srgbClr val="99FF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if ( !(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 = new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DuLNode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return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ERROR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55923" y="2615903"/>
            <a:ext cx="319012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s-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&gt;data = e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//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指针操作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s-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&gt;prior = p-&gt;prior;</a:t>
            </a:r>
          </a:p>
          <a:p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p-&gt;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prior-&gt;next = s;</a:t>
            </a:r>
          </a:p>
          <a:p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s-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&gt;next = p;</a:t>
            </a:r>
          </a:p>
          <a:p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p-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&gt;prior = s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return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OK;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//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ListInsert_DuL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804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双向链表的基本操作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1051847"/>
          </a:xfrm>
        </p:spPr>
        <p:txBody>
          <a:bodyPr>
            <a:normAutofit/>
          </a:bodyPr>
          <a:lstStyle/>
          <a:p>
            <a:r>
              <a:rPr lang="zh-CN" altLang="en-US" sz="2200" b="1" dirty="0" smtClean="0">
                <a:solidFill>
                  <a:srgbClr val="99FF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删除</a:t>
            </a:r>
            <a:r>
              <a:rPr lang="zh-CN" altLang="en-US" sz="2200" b="1" dirty="0">
                <a:solidFill>
                  <a:srgbClr val="99FF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带头结点的双链循环线性表</a:t>
            </a:r>
            <a:r>
              <a:rPr lang="en-US" altLang="zh-CN" sz="2200" b="1" dirty="0">
                <a:solidFill>
                  <a:srgbClr val="99FF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200" b="1" dirty="0">
                <a:solidFill>
                  <a:srgbClr val="99FF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的第</a:t>
            </a:r>
            <a:r>
              <a:rPr lang="en-US" altLang="zh-CN" sz="2200" b="1" dirty="0" err="1">
                <a:solidFill>
                  <a:srgbClr val="99FF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200" b="1" dirty="0">
                <a:solidFill>
                  <a:srgbClr val="99FF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个元素，</a:t>
            </a:r>
            <a:endParaRPr lang="en-US" altLang="zh-CN" sz="2200" b="1" dirty="0">
              <a:solidFill>
                <a:srgbClr val="99FF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b="1" dirty="0" err="1" smtClean="0">
                <a:solidFill>
                  <a:srgbClr val="99FF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200" b="1" dirty="0">
                <a:solidFill>
                  <a:srgbClr val="99FF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的合法值为</a:t>
            </a:r>
            <a:r>
              <a:rPr lang="en-US" altLang="zh-CN" sz="2200" b="1" dirty="0">
                <a:solidFill>
                  <a:srgbClr val="99FF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1≤i≤</a:t>
            </a:r>
            <a:r>
              <a:rPr lang="zh-CN" altLang="en-US" sz="2200" b="1" dirty="0">
                <a:solidFill>
                  <a:srgbClr val="99FF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表长</a:t>
            </a:r>
            <a:endParaRPr lang="zh-CN" altLang="en-US" sz="2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1037" y="2749063"/>
            <a:ext cx="4505393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Status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ListDelete_DuL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lang="en-US" altLang="zh-CN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DuLinkList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&amp;L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) </a:t>
            </a: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DuLinkList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rgbClr val="99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//</a:t>
            </a:r>
            <a:r>
              <a:rPr lang="zh-CN" altLang="en-US" sz="2000" dirty="0">
                <a:solidFill>
                  <a:srgbClr val="99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solidFill>
                  <a:srgbClr val="99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000" dirty="0">
                <a:solidFill>
                  <a:srgbClr val="99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中确定第</a:t>
            </a:r>
            <a:r>
              <a:rPr lang="en-US" altLang="zh-CN" sz="2000" dirty="0" err="1">
                <a:solidFill>
                  <a:srgbClr val="99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rgbClr val="99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个元素的位置指针</a:t>
            </a:r>
            <a:r>
              <a:rPr lang="en-US" altLang="zh-CN" sz="2000" dirty="0">
                <a:solidFill>
                  <a:srgbClr val="99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if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(!(p =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GetElemP_DuL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(L, </a:t>
            </a:r>
            <a:r>
              <a:rPr lang="en-US" altLang="zh-CN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)))</a:t>
            </a:r>
            <a:endParaRPr lang="en-US" altLang="zh-CN" sz="2000" dirty="0">
              <a:solidFill>
                <a:srgbClr val="99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return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ERROR;                  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81088" y="2774023"/>
            <a:ext cx="3344238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p-&gt;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data;</a:t>
            </a:r>
          </a:p>
          <a:p>
            <a:pPr>
              <a:lnSpc>
                <a:spcPct val="125000"/>
              </a:lnSpc>
            </a:pP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指针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p-</a:t>
            </a:r>
            <a:r>
              <a:rPr lang="en-US" altLang="zh-CN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&gt;prior-&gt;next = p-&gt;next;</a:t>
            </a: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p-</a:t>
            </a:r>
            <a:r>
              <a:rPr lang="en-US" altLang="zh-CN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&gt;next-&gt;prior = p-&gt;prior;</a:t>
            </a: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delete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p;    </a:t>
            </a: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return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OK;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//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ListDelete_DuL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56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单链表、循环列表、双向列表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024569473"/>
              </p:ext>
            </p:extLst>
          </p:nvPr>
        </p:nvGraphicFramePr>
        <p:xfrm>
          <a:off x="1055667" y="1731963"/>
          <a:ext cx="7764463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20583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249" y="2212368"/>
            <a:ext cx="7765322" cy="9704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latin typeface="宋体" panose="02010600030101010101" pitchFamily="2" charset="-122"/>
                <a:ea typeface="宋体" panose="02010600030101010101" pitchFamily="2" charset="-122"/>
              </a:rPr>
              <a:t>一元多项式</a:t>
            </a:r>
          </a:p>
        </p:txBody>
      </p:sp>
      <p:sp>
        <p:nvSpPr>
          <p:cNvPr id="4" name="矩形 3"/>
          <p:cNvSpPr/>
          <p:nvPr/>
        </p:nvSpPr>
        <p:spPr>
          <a:xfrm>
            <a:off x="1842521" y="4949844"/>
            <a:ext cx="53687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p(x)=p</a:t>
            </a:r>
            <a:r>
              <a:rPr lang="en-US" altLang="zh-CN" sz="3200" b="1" baseline="-25000" dirty="0"/>
              <a:t>0</a:t>
            </a:r>
            <a:r>
              <a:rPr lang="en-US" altLang="zh-CN" sz="3200" b="1" dirty="0"/>
              <a:t>+p</a:t>
            </a:r>
            <a:r>
              <a:rPr lang="en-US" altLang="zh-CN" sz="3200" b="1" baseline="-25000" dirty="0"/>
              <a:t>1</a:t>
            </a:r>
            <a:r>
              <a:rPr lang="en-US" altLang="zh-CN" sz="3200" b="1" dirty="0"/>
              <a:t>x+p</a:t>
            </a:r>
            <a:r>
              <a:rPr lang="en-US" altLang="zh-CN" sz="3200" b="1" baseline="-25000" dirty="0"/>
              <a:t>2</a:t>
            </a:r>
            <a:r>
              <a:rPr lang="en-US" altLang="zh-CN" sz="3200" b="1" dirty="0"/>
              <a:t>x</a:t>
            </a:r>
            <a:r>
              <a:rPr lang="en-US" altLang="zh-CN" sz="3200" b="1" baseline="30000" dirty="0"/>
              <a:t>2</a:t>
            </a:r>
            <a:r>
              <a:rPr lang="en-US" altLang="zh-CN" sz="3200" b="1" dirty="0"/>
              <a:t>+ </a:t>
            </a:r>
            <a:r>
              <a:rPr lang="en-US" altLang="zh-CN" sz="3200" b="1" dirty="0">
                <a:cs typeface="Times New Roman" pitchFamily="18" charset="0"/>
              </a:rPr>
              <a:t>…</a:t>
            </a:r>
            <a:r>
              <a:rPr lang="en-US" altLang="zh-CN" sz="3200" b="1" dirty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3200" b="1" dirty="0"/>
              <a:t>+</a:t>
            </a:r>
            <a:r>
              <a:rPr lang="en-US" altLang="zh-CN" sz="3200" b="1" dirty="0" err="1"/>
              <a:t>p</a:t>
            </a:r>
            <a:r>
              <a:rPr lang="en-US" altLang="zh-CN" sz="3200" b="1" baseline="-25000" dirty="0" err="1"/>
              <a:t>n</a:t>
            </a:r>
            <a:r>
              <a:rPr lang="en-US" altLang="zh-CN" sz="3200" b="1" dirty="0" err="1"/>
              <a:t>x</a:t>
            </a:r>
            <a:r>
              <a:rPr lang="en-US" altLang="zh-CN" sz="3200" b="1" baseline="30000" dirty="0" err="1"/>
              <a:t>n</a:t>
            </a:r>
            <a:r>
              <a:rPr lang="en-US" altLang="zh-CN" sz="3200" b="1" baseline="30000" dirty="0"/>
              <a:t> 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142925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一元多项式表示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一元多项式：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0000" lvl="1" indent="0">
              <a:buNone/>
            </a:pPr>
            <a:r>
              <a:rPr lang="zh-CN" altLang="en-US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p(x)=p</a:t>
            </a:r>
            <a:r>
              <a:rPr lang="en-US" altLang="zh-CN" sz="26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+p</a:t>
            </a:r>
            <a:r>
              <a:rPr lang="en-US" altLang="zh-CN" sz="26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x+p</a:t>
            </a:r>
            <a:r>
              <a:rPr lang="en-US" altLang="zh-CN" sz="26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600" b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lang="en-US" altLang="zh-CN" sz="26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…</a:t>
            </a:r>
            <a:r>
              <a:rPr lang="en-US" altLang="zh-CN" sz="2600" b="1" dirty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 </a:t>
            </a:r>
            <a:r>
              <a:rPr lang="en-US" altLang="zh-CN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en-US" altLang="zh-CN" sz="26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600" b="1" baseline="-25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6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600" b="1" baseline="30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en-US" altLang="zh-CN" sz="26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0000" lvl="1" indent="0">
              <a:buNone/>
            </a:pPr>
            <a:endParaRPr lang="en-US" altLang="zh-CN" sz="26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0000" lvl="1" indent="0">
              <a:buNone/>
            </a:pPr>
            <a:r>
              <a:rPr lang="en-US" altLang="zh-CN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由</a:t>
            </a:r>
            <a:r>
              <a:rPr lang="en-US" altLang="zh-CN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n+1</a:t>
            </a: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个系数唯一确定。则在计算机中可用线性表</a:t>
            </a:r>
            <a:r>
              <a:rPr lang="en-US" altLang="zh-CN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(p</a:t>
            </a:r>
            <a:r>
              <a:rPr lang="en-US" altLang="zh-CN" sz="26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600" b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6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600" b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6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600" b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6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…</a:t>
            </a:r>
            <a:r>
              <a:rPr lang="en-US" altLang="zh-CN" sz="2600" b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600" b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600" b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表示。既然是线性表，就可以用顺序表和链表来实现。两种不同实现方式的元素类型定义如下：</a:t>
            </a:r>
          </a:p>
        </p:txBody>
      </p:sp>
    </p:spTree>
    <p:extLst>
      <p:ext uri="{BB962C8B-B14F-4D97-AF65-F5344CB8AC3E}">
        <p14:creationId xmlns="" xmlns:p14="http://schemas.microsoft.com/office/powerpoint/2010/main" val="257219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一元多项式表示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685346" y="1732450"/>
            <a:ext cx="3547607" cy="4058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200" b="1" dirty="0">
                <a:ea typeface="黑体" pitchFamily="2" charset="-122"/>
              </a:rPr>
              <a:t>(1) 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顺序</a:t>
            </a:r>
            <a:r>
              <a:rPr lang="zh-CN" altLang="en-US" sz="2200" b="1" dirty="0">
                <a:ea typeface="黑体" pitchFamily="2" charset="-122"/>
              </a:rPr>
              <a:t>存储表示的类型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200" b="1" dirty="0" err="1">
                <a:ea typeface="黑体" pitchFamily="2" charset="-122"/>
              </a:rPr>
              <a:t>typedef</a:t>
            </a:r>
            <a:r>
              <a:rPr lang="en-US" altLang="zh-CN" sz="2200" b="1" dirty="0">
                <a:ea typeface="黑体" pitchFamily="2" charset="-122"/>
              </a:rPr>
              <a:t> </a:t>
            </a:r>
            <a:r>
              <a:rPr lang="en-US" altLang="zh-CN" sz="2200" b="1" dirty="0" err="1">
                <a:ea typeface="黑体" pitchFamily="2" charset="-122"/>
              </a:rPr>
              <a:t>struct</a:t>
            </a:r>
            <a:endParaRPr lang="en-US" altLang="zh-CN" sz="2200" b="1" dirty="0">
              <a:ea typeface="黑体" pitchFamily="2" charset="-122"/>
            </a:endParaRPr>
          </a:p>
          <a:p>
            <a:pPr marL="355600"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200" b="1" dirty="0">
                <a:ea typeface="黑体" pitchFamily="2" charset="-122"/>
              </a:rPr>
              <a:t>{  </a:t>
            </a:r>
            <a:endParaRPr lang="en-US" altLang="zh-CN" sz="2200" b="1" dirty="0" smtClean="0">
              <a:ea typeface="黑体" pitchFamily="2" charset="-122"/>
            </a:endParaRPr>
          </a:p>
          <a:p>
            <a:pPr marL="355600" lvl="1">
              <a:lnSpc>
                <a:spcPct val="90000"/>
              </a:lnSpc>
              <a:buClr>
                <a:schemeClr val="accent2"/>
              </a:buClr>
              <a:buSzPct val="80000"/>
              <a:buNone/>
            </a:pPr>
            <a:r>
              <a:rPr lang="en-US" altLang="zh-CN" sz="2200" b="1" dirty="0" smtClean="0">
                <a:ea typeface="黑体" pitchFamily="2" charset="-122"/>
              </a:rPr>
              <a:t>	  /*</a:t>
            </a:r>
            <a:r>
              <a:rPr lang="zh-CN" altLang="en-US" sz="2200" b="1" dirty="0">
                <a:ea typeface="黑体" pitchFamily="2" charset="-122"/>
              </a:rPr>
              <a:t>系数部分*</a:t>
            </a:r>
            <a:r>
              <a:rPr lang="en-US" altLang="zh-CN" sz="2200" b="1" dirty="0">
                <a:ea typeface="黑体" pitchFamily="2" charset="-122"/>
              </a:rPr>
              <a:t>/</a:t>
            </a:r>
          </a:p>
          <a:p>
            <a:pPr marL="355600"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200" b="1" dirty="0" smtClean="0">
                <a:ea typeface="黑体" pitchFamily="2" charset="-122"/>
              </a:rPr>
              <a:t>	  float  </a:t>
            </a:r>
            <a:r>
              <a:rPr lang="en-US" altLang="zh-CN" sz="2200" b="1" dirty="0" err="1">
                <a:ea typeface="黑体" pitchFamily="2" charset="-122"/>
              </a:rPr>
              <a:t>coef</a:t>
            </a:r>
            <a:r>
              <a:rPr lang="en-US" altLang="zh-CN" sz="2200" b="1" dirty="0">
                <a:ea typeface="黑体" pitchFamily="2" charset="-122"/>
              </a:rPr>
              <a:t>; </a:t>
            </a:r>
            <a:r>
              <a:rPr lang="en-US" altLang="zh-CN" sz="2200" b="1" dirty="0" smtClean="0">
                <a:ea typeface="黑体" pitchFamily="2" charset="-122"/>
              </a:rPr>
              <a:t>	</a:t>
            </a:r>
          </a:p>
          <a:p>
            <a:pPr marL="355600"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200" b="1" dirty="0">
                <a:ea typeface="黑体" pitchFamily="2" charset="-122"/>
              </a:rPr>
              <a:t>	</a:t>
            </a:r>
            <a:r>
              <a:rPr lang="en-US" altLang="zh-CN" sz="2200" b="1" dirty="0" smtClean="0">
                <a:ea typeface="黑体" pitchFamily="2" charset="-122"/>
              </a:rPr>
              <a:t>  /*</a:t>
            </a:r>
            <a:r>
              <a:rPr lang="zh-CN" altLang="en-US" sz="2200" b="1" dirty="0">
                <a:ea typeface="黑体" pitchFamily="2" charset="-122"/>
              </a:rPr>
              <a:t>指数部分*</a:t>
            </a:r>
            <a:r>
              <a:rPr lang="en-US" altLang="zh-CN" sz="2200" b="1" dirty="0" smtClean="0">
                <a:ea typeface="黑体" pitchFamily="2" charset="-122"/>
              </a:rPr>
              <a:t>/</a:t>
            </a:r>
          </a:p>
          <a:p>
            <a:pPr marL="355600"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200" b="1" dirty="0">
                <a:ea typeface="黑体" pitchFamily="2" charset="-122"/>
              </a:rPr>
              <a:t>	</a:t>
            </a:r>
            <a:r>
              <a:rPr lang="en-US" altLang="zh-CN" sz="2200" b="1" dirty="0" smtClean="0">
                <a:ea typeface="黑体" pitchFamily="2" charset="-122"/>
              </a:rPr>
              <a:t>  </a:t>
            </a:r>
            <a:r>
              <a:rPr lang="en-US" altLang="zh-CN" sz="2200" b="1" dirty="0" err="1" smtClean="0">
                <a:ea typeface="黑体" pitchFamily="2" charset="-122"/>
              </a:rPr>
              <a:t>int</a:t>
            </a:r>
            <a:r>
              <a:rPr lang="en-US" altLang="zh-CN" sz="2200" b="1" dirty="0" smtClean="0">
                <a:ea typeface="黑体" pitchFamily="2" charset="-122"/>
              </a:rPr>
              <a:t>    </a:t>
            </a:r>
            <a:r>
              <a:rPr lang="en-US" altLang="zh-CN" sz="2200" b="1" dirty="0" err="1">
                <a:ea typeface="黑体" pitchFamily="2" charset="-122"/>
              </a:rPr>
              <a:t>expn</a:t>
            </a:r>
            <a:r>
              <a:rPr lang="en-US" altLang="zh-CN" sz="2200" b="1" dirty="0" smtClean="0">
                <a:ea typeface="黑体" pitchFamily="2" charset="-122"/>
              </a:rPr>
              <a:t>;</a:t>
            </a:r>
          </a:p>
          <a:p>
            <a:pPr marL="355600"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200" b="1" dirty="0" smtClean="0">
                <a:ea typeface="黑体" pitchFamily="2" charset="-122"/>
              </a:rPr>
              <a:t>} </a:t>
            </a:r>
            <a:r>
              <a:rPr lang="en-US" altLang="zh-CN" sz="2200" b="1" dirty="0">
                <a:ea typeface="黑体" pitchFamily="2" charset="-122"/>
              </a:rPr>
              <a:t>term;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68007" y="1732450"/>
            <a:ext cx="4414838" cy="4134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55600" lvl="1" indent="-2700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80000"/>
            </a:pPr>
            <a:r>
              <a:rPr lang="en-US" altLang="zh-CN" sz="22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ea typeface="黑体" pitchFamily="2" charset="-122"/>
              </a:rPr>
              <a:t>(2) </a:t>
            </a:r>
            <a:r>
              <a:rPr lang="zh-CN" altLang="en-US" sz="22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ea typeface="黑体" pitchFamily="2" charset="-122"/>
              </a:rPr>
              <a:t>链式存储表示的类型</a:t>
            </a:r>
          </a:p>
          <a:p>
            <a:pPr marL="355600" lvl="1" indent="-2700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80000"/>
            </a:pPr>
            <a:r>
              <a:rPr lang="en-US" altLang="zh-CN" sz="2200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ea typeface="黑体" pitchFamily="2" charset="-122"/>
              </a:rPr>
              <a:t>typedef</a:t>
            </a:r>
            <a:r>
              <a:rPr lang="en-US" altLang="zh-CN" sz="22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ea typeface="黑体" pitchFamily="2" charset="-122"/>
              </a:rPr>
              <a:t> </a:t>
            </a:r>
            <a:r>
              <a:rPr lang="en-US" altLang="zh-CN" sz="2200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ea typeface="黑体" pitchFamily="2" charset="-122"/>
              </a:rPr>
              <a:t>struct</a:t>
            </a:r>
            <a:r>
              <a:rPr lang="en-US" altLang="zh-CN" sz="22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ea typeface="黑体" pitchFamily="2" charset="-122"/>
              </a:rPr>
              <a:t> ploy</a:t>
            </a:r>
          </a:p>
          <a:p>
            <a:pPr marL="355600" lvl="1" indent="-2700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80000"/>
            </a:pPr>
            <a:r>
              <a:rPr lang="en-US" altLang="zh-CN" sz="22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ea typeface="黑体" pitchFamily="2" charset="-122"/>
              </a:rPr>
              <a:t>{   </a:t>
            </a:r>
            <a:endParaRPr lang="en-US" altLang="zh-CN" sz="2200" b="1" dirty="0" smtClean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ea typeface="黑体" pitchFamily="2" charset="-122"/>
            </a:endParaRPr>
          </a:p>
          <a:p>
            <a:pPr marL="355600" lvl="1" indent="-2700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80000"/>
            </a:pPr>
            <a:r>
              <a:rPr lang="en-US" altLang="zh-CN" sz="2200" b="1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ea typeface="黑体" pitchFamily="2" charset="-122"/>
              </a:rPr>
              <a:t>	  /*</a:t>
            </a:r>
            <a:r>
              <a:rPr lang="zh-CN" altLang="en-US" sz="22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ea typeface="黑体" pitchFamily="2" charset="-122"/>
              </a:rPr>
              <a:t>系数部分*</a:t>
            </a:r>
            <a:r>
              <a:rPr lang="en-US" altLang="zh-CN" sz="2200" b="1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ea typeface="黑体" pitchFamily="2" charset="-122"/>
              </a:rPr>
              <a:t>/</a:t>
            </a:r>
          </a:p>
          <a:p>
            <a:pPr marL="355600" lvl="1" indent="-2700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80000"/>
            </a:pPr>
            <a:r>
              <a:rPr lang="en-US" altLang="zh-CN" sz="2200" b="1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ea typeface="黑体" pitchFamily="2" charset="-122"/>
              </a:rPr>
              <a:t>	  float </a:t>
            </a:r>
            <a:r>
              <a:rPr lang="en-US" altLang="zh-CN" sz="2200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ea typeface="黑体" pitchFamily="2" charset="-122"/>
              </a:rPr>
              <a:t>coef</a:t>
            </a:r>
            <a:r>
              <a:rPr lang="en-US" altLang="zh-CN" sz="22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ea typeface="黑体" pitchFamily="2" charset="-122"/>
              </a:rPr>
              <a:t> ; </a:t>
            </a:r>
            <a:endParaRPr lang="en-US" altLang="zh-CN" sz="2200" b="1" dirty="0" smtClean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ea typeface="黑体" pitchFamily="2" charset="-122"/>
            </a:endParaRPr>
          </a:p>
          <a:p>
            <a:pPr marL="355600" lvl="1" indent="-2700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80000"/>
            </a:pPr>
            <a:r>
              <a:rPr lang="en-US" altLang="zh-CN" sz="2200" b="1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ea typeface="黑体" pitchFamily="2" charset="-122"/>
              </a:rPr>
              <a:t>	  /*</a:t>
            </a:r>
            <a:r>
              <a:rPr lang="zh-CN" altLang="en-US" sz="22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ea typeface="黑体" pitchFamily="2" charset="-122"/>
              </a:rPr>
              <a:t>指数部分*</a:t>
            </a:r>
            <a:r>
              <a:rPr lang="en-US" altLang="zh-CN" sz="22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ea typeface="黑体" pitchFamily="2" charset="-122"/>
              </a:rPr>
              <a:t>/</a:t>
            </a:r>
          </a:p>
          <a:p>
            <a:pPr marL="355600" lvl="1" indent="-2700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80000"/>
            </a:pPr>
            <a:r>
              <a:rPr lang="en-US" altLang="zh-CN" sz="22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ea typeface="黑体" pitchFamily="2" charset="-122"/>
              </a:rPr>
              <a:t>	</a:t>
            </a:r>
            <a:r>
              <a:rPr lang="en-US" altLang="zh-CN" sz="2200" b="1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ea typeface="黑体" pitchFamily="2" charset="-122"/>
              </a:rPr>
              <a:t>  </a:t>
            </a:r>
            <a:r>
              <a:rPr lang="en-US" altLang="zh-CN" sz="2200" b="1" dirty="0" err="1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ea typeface="黑体" pitchFamily="2" charset="-122"/>
              </a:rPr>
              <a:t>int</a:t>
            </a:r>
            <a:r>
              <a:rPr lang="en-US" altLang="zh-CN" sz="2200" b="1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ea typeface="黑体" pitchFamily="2" charset="-122"/>
              </a:rPr>
              <a:t>   </a:t>
            </a:r>
            <a:r>
              <a:rPr lang="en-US" altLang="zh-CN" sz="2200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ea typeface="黑体" pitchFamily="2" charset="-122"/>
              </a:rPr>
              <a:t>expn</a:t>
            </a:r>
            <a:r>
              <a:rPr lang="en-US" altLang="zh-CN" sz="22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ea typeface="黑体" pitchFamily="2" charset="-122"/>
              </a:rPr>
              <a:t> ;   </a:t>
            </a:r>
            <a:endParaRPr lang="en-US" altLang="zh-CN" sz="2200" b="1" dirty="0" smtClean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ea typeface="黑体" pitchFamily="2" charset="-122"/>
            </a:endParaRPr>
          </a:p>
          <a:p>
            <a:pPr marL="355600" lvl="1" indent="-2700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80000"/>
            </a:pPr>
            <a:r>
              <a:rPr lang="en-US" altLang="zh-CN" sz="2200" b="1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ea typeface="黑体" pitchFamily="2" charset="-122"/>
              </a:rPr>
              <a:t>	  </a:t>
            </a:r>
            <a:r>
              <a:rPr lang="en-US" altLang="zh-CN" sz="2200" b="1" dirty="0" err="1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ea typeface="黑体" pitchFamily="2" charset="-122"/>
              </a:rPr>
              <a:t>struct</a:t>
            </a:r>
            <a:r>
              <a:rPr lang="en-US" altLang="zh-CN" sz="2200" b="1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ea typeface="黑体" pitchFamily="2" charset="-122"/>
              </a:rPr>
              <a:t> </a:t>
            </a:r>
            <a:r>
              <a:rPr lang="en-US" altLang="zh-CN" sz="22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ea typeface="黑体" pitchFamily="2" charset="-122"/>
              </a:rPr>
              <a:t>ploy  *next ;</a:t>
            </a:r>
          </a:p>
          <a:p>
            <a:pPr marL="355600" lvl="1" indent="-2700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80000"/>
            </a:pPr>
            <a:r>
              <a:rPr lang="en-US" altLang="zh-CN" sz="22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ea typeface="黑体" pitchFamily="2" charset="-122"/>
              </a:rPr>
              <a:t>} term, *poly;</a:t>
            </a:r>
          </a:p>
        </p:txBody>
      </p:sp>
    </p:spTree>
    <p:extLst>
      <p:ext uri="{BB962C8B-B14F-4D97-AF65-F5344CB8AC3E}">
        <p14:creationId xmlns="" xmlns:p14="http://schemas.microsoft.com/office/powerpoint/2010/main" val="259655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一元多项式的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相加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不失一般性，设有两个一元多项式：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P(x)=p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+p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x+p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…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400" b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="1" baseline="30000" dirty="0" err="1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400" b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Q(x)=q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+q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x+q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…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en-US" altLang="zh-CN" sz="2400" b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="1" baseline="30000" dirty="0" err="1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 b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(m&lt;n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R(x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)=P(x)+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Q(x)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R(x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由线性表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R((p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+q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(p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+q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(p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+q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…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(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400" b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+q</a:t>
            </a:r>
            <a:r>
              <a:rPr lang="en-US" altLang="zh-CN" sz="2400" b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)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…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 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400" b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唯一表示。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319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一元多项式的相加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⑴ 顺序存储表示的相加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相加时需要有可能移动大量数据，效率较低，不推荐使用。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(2)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链式存储表示的相加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  当采用链式存储表示时，根据结点类型定义，凡是系数为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的项不在链表中出现，从而可以大大减少链表的长度。</a:t>
            </a:r>
          </a:p>
          <a:p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爆炸形 2 3"/>
          <p:cNvSpPr/>
          <p:nvPr/>
        </p:nvSpPr>
        <p:spPr>
          <a:xfrm>
            <a:off x="6205591" y="984149"/>
            <a:ext cx="2799881" cy="1191802"/>
          </a:xfrm>
          <a:prstGeom prst="irregularSeal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稀疏表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527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顺序表的静态存储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9100" lvl="0" indent="-382588" algn="just" defTabSz="914400" fontAlgn="base">
              <a:spcBef>
                <a:spcPct val="0"/>
              </a:spcBef>
              <a:spcAft>
                <a:spcPct val="0"/>
              </a:spcAft>
              <a:buClr>
                <a:srgbClr val="6EA0B0"/>
              </a:buClr>
              <a:buSzPct val="80000"/>
              <a:buNone/>
            </a:pPr>
            <a:r>
              <a:rPr lang="en-US" altLang="zh-CN" sz="280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#define </a:t>
            </a:r>
            <a:r>
              <a:rPr lang="en-US" altLang="zh-CN" sz="280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maxSize</a:t>
            </a:r>
            <a:r>
              <a:rPr lang="en-US" altLang="zh-CN" sz="280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100</a:t>
            </a:r>
          </a:p>
          <a:p>
            <a:pPr marL="419100" lvl="0" indent="-382588" algn="just" defTabSz="914400" fontAlgn="base">
              <a:spcBef>
                <a:spcPct val="0"/>
              </a:spcBef>
              <a:spcAft>
                <a:spcPct val="0"/>
              </a:spcAft>
              <a:buClr>
                <a:srgbClr val="6EA0B0"/>
              </a:buClr>
              <a:buSzPct val="80000"/>
              <a:buNone/>
            </a:pPr>
            <a:r>
              <a:rPr lang="en-US" altLang="zh-CN" sz="280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altLang="zh-CN" sz="280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sz="280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	//</a:t>
            </a:r>
            <a:r>
              <a:rPr lang="zh-CN" altLang="en-US" sz="280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队列数据类型</a:t>
            </a:r>
            <a:endParaRPr lang="en-US" altLang="zh-CN" sz="280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19100" lvl="0" indent="-382588" algn="just" defTabSz="914400" fontAlgn="base">
              <a:spcBef>
                <a:spcPct val="0"/>
              </a:spcBef>
              <a:spcAft>
                <a:spcPct val="0"/>
              </a:spcAft>
              <a:buClr>
                <a:srgbClr val="6EA0B0"/>
              </a:buClr>
              <a:buSzPct val="80000"/>
              <a:buNone/>
            </a:pPr>
            <a:r>
              <a:rPr lang="en-US" altLang="zh-CN" sz="280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altLang="zh-CN" sz="280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80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800" dirty="0" smtClean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19100" lvl="0" indent="-382588" algn="just" defTabSz="914400" fontAlgn="base">
              <a:spcBef>
                <a:spcPct val="0"/>
              </a:spcBef>
              <a:spcAft>
                <a:spcPct val="0"/>
              </a:spcAft>
              <a:buClr>
                <a:srgbClr val="6EA0B0"/>
              </a:buClr>
              <a:buSzPct val="80000"/>
              <a:buNone/>
            </a:pPr>
            <a:r>
              <a:rPr lang="en-US" altLang="zh-CN" sz="280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80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19100" lvl="0" indent="-382588" algn="just" defTabSz="914400" fontAlgn="base">
              <a:spcBef>
                <a:spcPct val="0"/>
              </a:spcBef>
              <a:spcAft>
                <a:spcPct val="0"/>
              </a:spcAft>
              <a:buClr>
                <a:srgbClr val="6EA0B0"/>
              </a:buClr>
              <a:buSzPct val="80000"/>
              <a:buNone/>
            </a:pPr>
            <a:r>
              <a:rPr lang="en-US" altLang="zh-CN" sz="280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sz="280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</a:t>
            </a:r>
            <a:r>
              <a:rPr lang="en-US" altLang="zh-CN" sz="280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maxSize</a:t>
            </a:r>
            <a:r>
              <a:rPr lang="en-US" altLang="zh-CN" sz="280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</a:p>
          <a:p>
            <a:pPr marL="419100" lvl="0" indent="-382588" algn="just" defTabSz="914400" fontAlgn="base">
              <a:spcBef>
                <a:spcPct val="0"/>
              </a:spcBef>
              <a:spcAft>
                <a:spcPct val="0"/>
              </a:spcAft>
              <a:buClr>
                <a:srgbClr val="6EA0B0"/>
              </a:buClr>
              <a:buSzPct val="80000"/>
              <a:buNone/>
            </a:pPr>
            <a:r>
              <a:rPr lang="zh-CN" altLang="en-US" sz="280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length;</a:t>
            </a:r>
          </a:p>
          <a:p>
            <a:pPr marL="419100" lvl="0" indent="-382588" algn="just" defTabSz="914400" fontAlgn="base">
              <a:spcBef>
                <a:spcPct val="0"/>
              </a:spcBef>
              <a:spcAft>
                <a:spcPct val="0"/>
              </a:spcAft>
              <a:buClr>
                <a:srgbClr val="6EA0B0"/>
              </a:buClr>
              <a:buSzPct val="80000"/>
              <a:buNone/>
            </a:pPr>
            <a:r>
              <a:rPr lang="en-US" altLang="zh-CN" sz="280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sz="280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SqList</a:t>
            </a:r>
            <a:r>
              <a:rPr lang="en-US" altLang="zh-CN" sz="280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9163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一元多项式的相加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2605" y="1580050"/>
            <a:ext cx="7765322" cy="4058751"/>
          </a:xfrm>
        </p:spPr>
        <p:txBody>
          <a:bodyPr>
            <a:normAutofit/>
          </a:bodyPr>
          <a:lstStyle/>
          <a:p>
            <a:pPr marL="0" indent="-21500">
              <a:lnSpc>
                <a:spcPct val="110000"/>
              </a:lnSpc>
            </a:pP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指数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不同： 是链表的合并。</a:t>
            </a:r>
          </a:p>
          <a:p>
            <a:pPr marL="0" indent="-21500">
              <a:lnSpc>
                <a:spcPct val="110000"/>
              </a:lnSpc>
            </a:pP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指数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相同： 系数相加，和为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，去掉结点（删除结点</a:t>
            </a: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），和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不为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，修改结点的系数域</a:t>
            </a: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3911" y="3146781"/>
            <a:ext cx="3611366" cy="293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算法之一：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 就在原来两个多项式链表的基础上进行相加，相加后原来两个多项式链表就不在存在。当然再要对原来两个多项式进行其它操作就不允许了。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93971" y="3146781"/>
            <a:ext cx="4572000" cy="29361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算法之二：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 对两个多项式链表进行相加，生成一个新的相加后的结果多项式链表，原来两个多项式链表依然存在，不发生任何改变，如果要再对原来两个多项式进行其它操作也不影响。</a:t>
            </a:r>
          </a:p>
        </p:txBody>
      </p:sp>
    </p:spTree>
    <p:extLst>
      <p:ext uri="{BB962C8B-B14F-4D97-AF65-F5344CB8AC3E}">
        <p14:creationId xmlns="" xmlns:p14="http://schemas.microsoft.com/office/powerpoint/2010/main" val="265930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作业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思考题（自行梳理相关概念）</a:t>
            </a:r>
            <a:endParaRPr lang="en-US" altLang="zh-CN" sz="2800" b="1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编程题</a:t>
            </a:r>
            <a:endParaRPr lang="en-US" altLang="zh-CN" sz="2800" b="1" dirty="0" smtClean="0">
              <a:latin typeface="宋体" pitchFamily="2" charset="-122"/>
              <a:ea typeface="宋体" pitchFamily="2" charset="-122"/>
            </a:endParaRPr>
          </a:p>
          <a:p>
            <a:pPr lvl="1">
              <a:buNone/>
            </a:pPr>
            <a:r>
              <a:rPr lang="en-US" altLang="zh-CN" sz="2800" b="1" dirty="0" smtClean="0"/>
              <a:t>2.10.1         2.10.6</a:t>
            </a:r>
          </a:p>
          <a:p>
            <a:pPr lvl="1">
              <a:buNone/>
            </a:pPr>
            <a:r>
              <a:rPr lang="en-US" altLang="zh-CN" sz="2800" b="1" dirty="0" smtClean="0"/>
              <a:t>2.15</a:t>
            </a:r>
          </a:p>
          <a:p>
            <a:pPr lvl="1">
              <a:buNone/>
            </a:pPr>
            <a:r>
              <a:rPr lang="en-US" altLang="zh-CN" sz="2800" b="1" dirty="0" smtClean="0"/>
              <a:t>2.26</a:t>
            </a:r>
          </a:p>
          <a:p>
            <a:pPr lvl="1">
              <a:buNone/>
            </a:pPr>
            <a:r>
              <a:rPr lang="en-US" altLang="zh-CN" sz="2800" b="1" dirty="0" smtClean="0"/>
              <a:t>2.28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顺序表的动态存储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346" y="1732450"/>
            <a:ext cx="3907202" cy="4832092"/>
          </a:xfrm>
        </p:spPr>
        <p:txBody>
          <a:bodyPr>
            <a:normAutofit/>
          </a:bodyPr>
          <a:lstStyle/>
          <a:p>
            <a:pPr marL="0">
              <a:spcBef>
                <a:spcPct val="0"/>
              </a:spcBef>
              <a:buNone/>
            </a:pPr>
            <a:r>
              <a:rPr lang="en-US" altLang="zh-CN" sz="22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zh-CN" sz="22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</a:t>
            </a:r>
            <a:r>
              <a:rPr lang="en-US" altLang="zh-CN" sz="22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endParaRPr lang="en-US" altLang="zh-CN" sz="22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spcBef>
                <a:spcPct val="0"/>
              </a:spcBef>
              <a:buNone/>
            </a:pPr>
            <a:endParaRPr lang="en-US" altLang="zh-CN" sz="22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spcBef>
                <a:spcPct val="0"/>
              </a:spcBef>
              <a:buNone/>
            </a:pPr>
            <a:r>
              <a:rPr lang="en-US" altLang="zh-CN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//</a:t>
            </a:r>
            <a:r>
              <a:rPr lang="zh-CN" alt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当前表内容长度</a:t>
            </a:r>
            <a:r>
              <a:rPr lang="en-US" altLang="zh-CN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endParaRPr lang="zh-CN" altLang="en-US" sz="22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length</a:t>
            </a:r>
            <a:r>
              <a:rPr lang="en-US" altLang="zh-CN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>
              <a:spcBef>
                <a:spcPct val="0"/>
              </a:spcBef>
              <a:buNone/>
            </a:pPr>
            <a:endParaRPr lang="en-US" altLang="zh-CN" sz="22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spcBef>
                <a:spcPct val="0"/>
              </a:spcBef>
              <a:buNone/>
            </a:pPr>
            <a:r>
              <a:rPr lang="en-US" altLang="zh-CN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//</a:t>
            </a:r>
            <a:r>
              <a:rPr lang="zh-CN" alt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可使用总容量</a:t>
            </a:r>
            <a:endParaRPr lang="en-US" altLang="zh-CN" sz="22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listsize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sz="22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SqList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endParaRPr lang="zh-CN" altLang="en-US" sz="22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45759" y="1732450"/>
            <a:ext cx="526467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 define </a:t>
            </a:r>
            <a:r>
              <a:rPr lang="en-US" altLang="zh-CN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maxSize</a:t>
            </a:r>
            <a:r>
              <a:rPr lang="en-US" altLang="zh-CN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</a:p>
          <a:p>
            <a:r>
              <a:rPr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Status </a:t>
            </a:r>
            <a:r>
              <a:rPr lang="en-US" altLang="zh-CN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InitList_Sq</a:t>
            </a:r>
            <a:r>
              <a:rPr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SqList</a:t>
            </a:r>
            <a:r>
              <a:rPr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&amp;L ) </a:t>
            </a:r>
          </a:p>
          <a:p>
            <a:r>
              <a:rPr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	//</a:t>
            </a:r>
            <a:r>
              <a:rPr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动态分配存储空间</a:t>
            </a:r>
            <a:endParaRPr lang="en-US" altLang="zh-CN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L.elem</a:t>
            </a:r>
            <a:r>
              <a:rPr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new </a:t>
            </a:r>
            <a:r>
              <a:rPr lang="en-US" altLang="zh-CN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maxSize</a:t>
            </a:r>
            <a:r>
              <a:rPr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</a:p>
          <a:p>
            <a:endParaRPr lang="en-US" altLang="zh-CN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// </a:t>
            </a:r>
            <a:r>
              <a:rPr lang="zh-CN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存储分配</a:t>
            </a:r>
            <a:r>
              <a:rPr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失败</a:t>
            </a:r>
            <a:endParaRPr lang="en-US" altLang="zh-CN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if (!</a:t>
            </a:r>
            <a:r>
              <a:rPr lang="en-US" altLang="zh-CN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L.elem</a:t>
            </a:r>
            <a:r>
              <a:rPr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return OVERFLOW;</a:t>
            </a:r>
          </a:p>
          <a:p>
            <a:r>
              <a:rPr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L.length</a:t>
            </a:r>
            <a:r>
              <a:rPr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0; 	// </a:t>
            </a:r>
            <a:r>
              <a:rPr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空表当前长度为</a:t>
            </a:r>
            <a:r>
              <a:rPr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  <a:p>
            <a:r>
              <a:rPr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// </a:t>
            </a:r>
            <a:r>
              <a:rPr lang="zh-CN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</a:t>
            </a:r>
            <a:r>
              <a:rPr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存储容量（可使用总空间）</a:t>
            </a:r>
            <a:endParaRPr lang="en-US" altLang="zh-CN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L.listsize</a:t>
            </a:r>
            <a:r>
              <a:rPr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maxSize</a:t>
            </a:r>
            <a:r>
              <a:rPr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</a:p>
          <a:p>
            <a:r>
              <a:rPr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 OK;</a:t>
            </a:r>
          </a:p>
          <a:p>
            <a:r>
              <a:rPr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// </a:t>
            </a:r>
            <a:r>
              <a:rPr lang="en-US" altLang="zh-CN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InitList_Sq</a:t>
            </a:r>
            <a:endParaRPr lang="zh-CN" alt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990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347" y="2325385"/>
            <a:ext cx="7765322" cy="970450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顺序表的基本操作</a:t>
            </a: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841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顺序表的插入</a:t>
            </a:r>
          </a:p>
        </p:txBody>
      </p: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1016769" y="1741291"/>
            <a:ext cx="7102475" cy="3521075"/>
            <a:chOff x="566" y="326"/>
            <a:chExt cx="4474" cy="2218"/>
          </a:xfrm>
        </p:grpSpPr>
        <p:sp>
          <p:nvSpPr>
            <p:cNvPr id="6" name="Line 2"/>
            <p:cNvSpPr>
              <a:spLocks noChangeShapeType="1"/>
            </p:cNvSpPr>
            <p:nvPr/>
          </p:nvSpPr>
          <p:spPr bwMode="auto">
            <a:xfrm>
              <a:off x="2496" y="1296"/>
              <a:ext cx="288" cy="57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104" y="2160"/>
              <a:ext cx="3936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 flipV="1">
              <a:off x="2448" y="1248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920" y="326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kumimoji="1" lang="zh-CN" altLang="zh-CN" b="0">
                <a:latin typeface="Times New Roman" pitchFamily="18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104" y="816"/>
              <a:ext cx="3936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104" y="835"/>
              <a:ext cx="388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3200" b="0" dirty="0">
                  <a:solidFill>
                    <a:schemeClr val="bg1"/>
                  </a:solidFill>
                  <a:latin typeface="Arial Narrow" pitchFamily="34" charset="0"/>
                </a:rPr>
                <a:t>25   34   57  16   48  09   63          </a:t>
              </a:r>
              <a:r>
                <a:rPr kumimoji="1" lang="en-US" altLang="zh-CN" sz="3200" b="0" dirty="0">
                  <a:solidFill>
                    <a:schemeClr val="bg1"/>
                  </a:solidFill>
                  <a:latin typeface="Arial Narrow" pitchFamily="34" charset="0"/>
                  <a:sym typeface="Symbol" pitchFamily="18" charset="2"/>
                </a:rPr>
                <a:t></a:t>
              </a: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488" y="816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872" y="816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256" y="816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640" y="816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3024" y="816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3408" y="816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3792" y="816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176" y="816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603" y="480"/>
              <a:ext cx="396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zh-CN" altLang="en-US" sz="2800" dirty="0" smtClean="0">
                  <a:latin typeface="Times New Roman" pitchFamily="18" charset="0"/>
                </a:rPr>
                <a:t>序号 </a:t>
              </a:r>
              <a:r>
                <a:rPr kumimoji="1" lang="en-US" altLang="zh-CN" sz="2800" dirty="0" smtClean="0">
                  <a:latin typeface="Times New Roman" pitchFamily="18" charset="0"/>
                </a:rPr>
                <a:t>1     </a:t>
              </a:r>
              <a:r>
                <a:rPr kumimoji="1" lang="en-US" altLang="zh-CN" sz="2800" dirty="0">
                  <a:latin typeface="Times New Roman" pitchFamily="18" charset="0"/>
                </a:rPr>
                <a:t>2    3     4     5     6     </a:t>
              </a:r>
              <a:r>
                <a:rPr kumimoji="1" lang="en-US" altLang="zh-CN" sz="2800" dirty="0" smtClean="0">
                  <a:latin typeface="Times New Roman" pitchFamily="18" charset="0"/>
                </a:rPr>
                <a:t>7     8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566" y="816"/>
              <a:ext cx="61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b="0">
                  <a:latin typeface="Times New Roman" pitchFamily="18" charset="0"/>
                </a:rPr>
                <a:t>elem</a:t>
              </a: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2304" y="1488"/>
              <a:ext cx="336" cy="336"/>
            </a:xfrm>
            <a:prstGeom prst="rect">
              <a:avLst/>
            </a:prstGeom>
            <a:solidFill>
              <a:srgbClr val="008080"/>
            </a:solidFill>
            <a:ln w="38100">
              <a:solidFill>
                <a:srgbClr val="FFFF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2304" y="1449"/>
              <a:ext cx="35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b="0">
                  <a:latin typeface="Arial Narrow" pitchFamily="34" charset="0"/>
                </a:rPr>
                <a:t>50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0" y="1440"/>
              <a:ext cx="82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3200" b="0">
                  <a:latin typeface="Times New Roman" pitchFamily="18" charset="0"/>
                  <a:ea typeface="隶书" pitchFamily="49" charset="-122"/>
                </a:rPr>
                <a:t>插入 </a:t>
              </a:r>
              <a:r>
                <a:rPr kumimoji="1" lang="en-US" altLang="zh-CN" sz="3200">
                  <a:latin typeface="Times New Roman" pitchFamily="18" charset="0"/>
                </a:rPr>
                <a:t>x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110" y="2179"/>
              <a:ext cx="388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3200" b="0">
                  <a:solidFill>
                    <a:schemeClr val="bg1"/>
                  </a:solidFill>
                  <a:latin typeface="Arial Narrow" pitchFamily="34" charset="0"/>
                </a:rPr>
                <a:t>25   34   57  50   16   48  09  63    </a:t>
              </a:r>
              <a:r>
                <a:rPr kumimoji="1" lang="en-US" altLang="zh-CN" sz="3200" b="0">
                  <a:solidFill>
                    <a:schemeClr val="bg1"/>
                  </a:solidFill>
                  <a:latin typeface="Arial Narrow" pitchFamily="34" charset="0"/>
                  <a:sym typeface="Symbol" pitchFamily="18" charset="2"/>
                </a:rPr>
                <a:t></a:t>
              </a: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1488" y="216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1872" y="216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2256" y="216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2640" y="216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3024" y="216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3408" y="216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3792" y="216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4176" y="216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612" y="1824"/>
              <a:ext cx="407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zh-CN" altLang="en-US" sz="2800" dirty="0" smtClean="0">
                  <a:latin typeface="Times New Roman" pitchFamily="18" charset="0"/>
                </a:rPr>
                <a:t>序号 </a:t>
              </a:r>
              <a:r>
                <a:rPr kumimoji="1" lang="en-US" altLang="zh-CN" sz="2800" dirty="0" smtClean="0">
                  <a:latin typeface="Times New Roman" pitchFamily="18" charset="0"/>
                </a:rPr>
                <a:t>1     </a:t>
              </a:r>
              <a:r>
                <a:rPr kumimoji="1" lang="en-US" altLang="zh-CN" sz="2800" dirty="0">
                  <a:latin typeface="Times New Roman" pitchFamily="18" charset="0"/>
                </a:rPr>
                <a:t>2    3     4     5     6     </a:t>
              </a:r>
              <a:r>
                <a:rPr kumimoji="1" lang="en-US" altLang="zh-CN" sz="2800" dirty="0" smtClean="0">
                  <a:latin typeface="Times New Roman" pitchFamily="18" charset="0"/>
                </a:rPr>
                <a:t>7     8 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566" y="2160"/>
              <a:ext cx="61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b="0">
                  <a:latin typeface="Times New Roman" pitchFamily="18" charset="0"/>
                </a:rPr>
                <a:t>elem</a:t>
              </a: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2256" y="2160"/>
              <a:ext cx="384" cy="384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2290" y="2160"/>
              <a:ext cx="35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b="0">
                  <a:latin typeface="Arial Narrow" pitchFamily="34" charset="0"/>
                </a:rPr>
                <a:t>50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3648" y="1296"/>
              <a:ext cx="288" cy="57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3264" y="1296"/>
              <a:ext cx="288" cy="57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2880" y="1296"/>
              <a:ext cx="288" cy="57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Text Box 39"/>
            <p:cNvSpPr txBox="1">
              <a:spLocks noChangeArrowheads="1"/>
            </p:cNvSpPr>
            <p:nvPr/>
          </p:nvSpPr>
          <p:spPr bwMode="auto">
            <a:xfrm>
              <a:off x="2117" y="1200"/>
              <a:ext cx="1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i="1" dirty="0" err="1" smtClean="0">
                  <a:latin typeface="Times New Roman" pitchFamily="18" charset="0"/>
                </a:rPr>
                <a:t>i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28321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2198</TotalTime>
  <Words>2809</Words>
  <Application>Microsoft Office PowerPoint</Application>
  <PresentationFormat>全屏显示(4:3)</PresentationFormat>
  <Paragraphs>771</Paragraphs>
  <Slides>61</Slides>
  <Notes>15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3" baseType="lpstr">
      <vt:lpstr>石板</vt:lpstr>
      <vt:lpstr>Equation</vt:lpstr>
      <vt:lpstr>第二章：     线性表</vt:lpstr>
      <vt:lpstr>线性表的定义</vt:lpstr>
      <vt:lpstr>线性表的特点</vt:lpstr>
      <vt:lpstr>顺序表的存储方式</vt:lpstr>
      <vt:lpstr>顺序存储方式：顺序表</vt:lpstr>
      <vt:lpstr>顺序表的静态存储</vt:lpstr>
      <vt:lpstr>顺序表的动态存储</vt:lpstr>
      <vt:lpstr>顺序表的基本操作</vt:lpstr>
      <vt:lpstr>顺序表的插入</vt:lpstr>
      <vt:lpstr>顺序表的插入</vt:lpstr>
      <vt:lpstr>顺序表插入算法的性能分析</vt:lpstr>
      <vt:lpstr>顺序表的删除</vt:lpstr>
      <vt:lpstr>顺序表的删除</vt:lpstr>
      <vt:lpstr>顺序表删除算法的性能分析</vt:lpstr>
      <vt:lpstr>顺序表的搜索</vt:lpstr>
      <vt:lpstr>幻灯片 16</vt:lpstr>
      <vt:lpstr>顺序表的搜索</vt:lpstr>
      <vt:lpstr>顺序表搜索算法的性能分析</vt:lpstr>
      <vt:lpstr>顺序表的应用：合并1</vt:lpstr>
      <vt:lpstr>顺序表的应用：合并1</vt:lpstr>
      <vt:lpstr>顺序表的应用：合并2</vt:lpstr>
      <vt:lpstr>顺序表的应用：合并2</vt:lpstr>
      <vt:lpstr>顺序表的应用：合并</vt:lpstr>
      <vt:lpstr>顺序表的优缺点</vt:lpstr>
      <vt:lpstr>链表</vt:lpstr>
      <vt:lpstr>单链表的存储</vt:lpstr>
      <vt:lpstr>单链表的存储</vt:lpstr>
      <vt:lpstr>单链表的定义</vt:lpstr>
      <vt:lpstr>单链表的指针操作</vt:lpstr>
      <vt:lpstr>单链表的指针操作</vt:lpstr>
      <vt:lpstr>单链表的指针操作</vt:lpstr>
      <vt:lpstr>单链表的指针操作</vt:lpstr>
      <vt:lpstr>单链表的指针操作</vt:lpstr>
      <vt:lpstr>单链表的指针操作</vt:lpstr>
      <vt:lpstr>单链表的指针操作</vt:lpstr>
      <vt:lpstr>单链表的指针操作</vt:lpstr>
      <vt:lpstr>单链表的指针操作</vt:lpstr>
      <vt:lpstr>单链表的指针操作</vt:lpstr>
      <vt:lpstr>单链表的指针操作</vt:lpstr>
      <vt:lpstr>顺序表与链表对比</vt:lpstr>
      <vt:lpstr>单链表的指针操作</vt:lpstr>
      <vt:lpstr>单链表的指针操作</vt:lpstr>
      <vt:lpstr>单链表的指针操作</vt:lpstr>
      <vt:lpstr>单链表的指针操作</vt:lpstr>
      <vt:lpstr>循环链表 (Circular List)</vt:lpstr>
      <vt:lpstr>循环链表</vt:lpstr>
      <vt:lpstr>循环链表的操作</vt:lpstr>
      <vt:lpstr>双向链表 (Doubly Linked List)</vt:lpstr>
      <vt:lpstr>双向链表</vt:lpstr>
      <vt:lpstr>双向链表</vt:lpstr>
      <vt:lpstr>双向链表的基本操作</vt:lpstr>
      <vt:lpstr>双向链表的基本操作</vt:lpstr>
      <vt:lpstr>双向链表的基本操作</vt:lpstr>
      <vt:lpstr>单链表、循环列表、双向列表</vt:lpstr>
      <vt:lpstr>一元多项式</vt:lpstr>
      <vt:lpstr>一元多项式表示</vt:lpstr>
      <vt:lpstr>一元多项式表示</vt:lpstr>
      <vt:lpstr>一元多项式的相加</vt:lpstr>
      <vt:lpstr>一元多项式的相加</vt:lpstr>
      <vt:lpstr>一元多项式的相加</vt:lpstr>
      <vt:lpstr>作业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Windows 用户</dc:creator>
  <cp:lastModifiedBy>fiki</cp:lastModifiedBy>
  <cp:revision>109</cp:revision>
  <dcterms:created xsi:type="dcterms:W3CDTF">2018-02-06T07:05:07Z</dcterms:created>
  <dcterms:modified xsi:type="dcterms:W3CDTF">2018-03-09T09:14:06Z</dcterms:modified>
</cp:coreProperties>
</file>