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54"/>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3" r:id="rId19"/>
    <p:sldId id="321" r:id="rId20"/>
    <p:sldId id="322" r:id="rId21"/>
    <p:sldId id="324" r:id="rId22"/>
    <p:sldId id="325" r:id="rId23"/>
    <p:sldId id="327" r:id="rId24"/>
    <p:sldId id="328" r:id="rId25"/>
    <p:sldId id="329" r:id="rId26"/>
    <p:sldId id="331" r:id="rId27"/>
    <p:sldId id="332" r:id="rId28"/>
    <p:sldId id="333" r:id="rId29"/>
    <p:sldId id="334" r:id="rId30"/>
    <p:sldId id="335" r:id="rId31"/>
    <p:sldId id="336" r:id="rId32"/>
    <p:sldId id="330" r:id="rId33"/>
    <p:sldId id="337" r:id="rId34"/>
    <p:sldId id="338" r:id="rId35"/>
    <p:sldId id="339" r:id="rId36"/>
    <p:sldId id="341" r:id="rId37"/>
    <p:sldId id="326" r:id="rId38"/>
    <p:sldId id="343" r:id="rId39"/>
    <p:sldId id="347" r:id="rId40"/>
    <p:sldId id="348" r:id="rId41"/>
    <p:sldId id="346" r:id="rId42"/>
    <p:sldId id="349" r:id="rId43"/>
    <p:sldId id="350" r:id="rId44"/>
    <p:sldId id="351" r:id="rId45"/>
    <p:sldId id="353" r:id="rId46"/>
    <p:sldId id="352" r:id="rId47"/>
    <p:sldId id="354" r:id="rId48"/>
    <p:sldId id="344" r:id="rId49"/>
    <p:sldId id="345" r:id="rId50"/>
    <p:sldId id="355" r:id="rId51"/>
    <p:sldId id="357" r:id="rId52"/>
    <p:sldId id="35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DFD01"/>
    <a:srgbClr val="FD6401"/>
    <a:srgbClr val="00DADA"/>
    <a:srgbClr val="FF33CC"/>
    <a:srgbClr val="F83B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5" autoAdjust="0"/>
  </p:normalViewPr>
  <p:slideViewPr>
    <p:cSldViewPr snapToGrid="0">
      <p:cViewPr varScale="1">
        <p:scale>
          <a:sx n="93" d="100"/>
          <a:sy n="93" d="100"/>
        </p:scale>
        <p:origin x="21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F6485-2574-4B46-93B6-2D0F5AE3C737}" type="datetimeFigureOut">
              <a:rPr lang="zh-CN" altLang="en-US" smtClean="0"/>
              <a:pPr/>
              <a:t>2018/4/8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392DB-649E-4E46-9213-B0E7D246E165}" type="slidenum">
              <a:rPr lang="zh-CN" altLang="en-US" smtClean="0"/>
              <a:pPr/>
              <a:t>‹#›</a:t>
            </a:fld>
            <a:endParaRPr lang="zh-CN" altLang="en-US"/>
          </a:p>
        </p:txBody>
      </p:sp>
    </p:spTree>
    <p:extLst>
      <p:ext uri="{BB962C8B-B14F-4D97-AF65-F5344CB8AC3E}">
        <p14:creationId xmlns:p14="http://schemas.microsoft.com/office/powerpoint/2010/main" val="201537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pPr/>
              <a:t>9</a:t>
            </a:fld>
            <a:endParaRPr lang="zh-CN" altLang="en-US"/>
          </a:p>
        </p:txBody>
      </p:sp>
    </p:spTree>
    <p:extLst>
      <p:ext uri="{BB962C8B-B14F-4D97-AF65-F5344CB8AC3E}">
        <p14:creationId xmlns:p14="http://schemas.microsoft.com/office/powerpoint/2010/main" val="305254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pPr/>
              <a:t>17</a:t>
            </a:fld>
            <a:endParaRPr lang="zh-CN" altLang="en-US"/>
          </a:p>
        </p:txBody>
      </p:sp>
    </p:spTree>
    <p:extLst>
      <p:ext uri="{BB962C8B-B14F-4D97-AF65-F5344CB8AC3E}">
        <p14:creationId xmlns:p14="http://schemas.microsoft.com/office/powerpoint/2010/main" val="200363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9392DB-649E-4E46-9213-B0E7D246E165}" type="slidenum">
              <a:rPr lang="zh-CN" altLang="en-US" smtClean="0"/>
              <a:pPr/>
              <a:t>38</a:t>
            </a:fld>
            <a:endParaRPr lang="zh-CN" altLang="en-US"/>
          </a:p>
        </p:txBody>
      </p:sp>
    </p:spTree>
    <p:extLst>
      <p:ext uri="{BB962C8B-B14F-4D97-AF65-F5344CB8AC3E}">
        <p14:creationId xmlns:p14="http://schemas.microsoft.com/office/powerpoint/2010/main" val="38455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2569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39438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306672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392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629029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151611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249911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273691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85045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397319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131630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153812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29346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89857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384746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3840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408CC71-2B66-4E85-AF65-341C05D0BF0B}" type="datetimeFigureOut">
              <a:rPr lang="zh-CN" altLang="en-US" smtClean="0"/>
              <a:pPr/>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143235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08CC71-2B66-4E85-AF65-341C05D0BF0B}" type="datetimeFigureOut">
              <a:rPr lang="zh-CN" altLang="en-US" smtClean="0"/>
              <a:pPr/>
              <a:t>2018/4/8</a:t>
            </a:fld>
            <a:endParaRPr lang="zh-CN"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64246B-8068-417A-A65A-8DF19E0FBDA7}" type="slidenum">
              <a:rPr lang="zh-CN" altLang="en-US" smtClean="0"/>
              <a:pPr/>
              <a:t>‹#›</a:t>
            </a:fld>
            <a:endParaRPr lang="zh-CN" altLang="en-US"/>
          </a:p>
        </p:txBody>
      </p:sp>
    </p:spTree>
    <p:extLst>
      <p:ext uri="{BB962C8B-B14F-4D97-AF65-F5344CB8AC3E}">
        <p14:creationId xmlns:p14="http://schemas.microsoft.com/office/powerpoint/2010/main" val="2912839234"/>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2.bin"/><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emf"/><Relationship Id="rId5" Type="http://schemas.openxmlformats.org/officeDocument/2006/relationships/oleObject" Target="../embeddings/oleObject16.bin"/><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15.vml"/><Relationship Id="rId4" Type="http://schemas.openxmlformats.org/officeDocument/2006/relationships/image" Target="../media/image2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4078" y="1721956"/>
            <a:ext cx="6176332" cy="2582916"/>
          </a:xfrm>
        </p:spPr>
        <p:txBody>
          <a:bodyPr>
            <a:noAutofit/>
          </a:bodyPr>
          <a:lstStyle/>
          <a:p>
            <a:r>
              <a:rPr lang="zh-CN" altLang="en-US" sz="7200" dirty="0" smtClean="0">
                <a:solidFill>
                  <a:schemeClr val="tx1"/>
                </a:solidFill>
                <a:latin typeface="宋体" panose="02010600030101010101" pitchFamily="2" charset="-122"/>
                <a:ea typeface="宋体" panose="02010600030101010101" pitchFamily="2" charset="-122"/>
              </a:rPr>
              <a:t>第五章：</a:t>
            </a:r>
            <a:r>
              <a:rPr lang="en-US" altLang="zh-CN" sz="7200" dirty="0" smtClean="0">
                <a:solidFill>
                  <a:schemeClr val="tx1"/>
                </a:solidFill>
                <a:latin typeface="宋体" panose="02010600030101010101" pitchFamily="2" charset="-122"/>
                <a:ea typeface="宋体" panose="02010600030101010101" pitchFamily="2" charset="-122"/>
              </a:rPr>
              <a:t/>
            </a:r>
            <a:br>
              <a:rPr lang="en-US" altLang="zh-CN" sz="7200" dirty="0" smtClean="0">
                <a:solidFill>
                  <a:schemeClr val="tx1"/>
                </a:solidFill>
                <a:latin typeface="宋体" panose="02010600030101010101" pitchFamily="2" charset="-122"/>
                <a:ea typeface="宋体" panose="02010600030101010101" pitchFamily="2" charset="-122"/>
              </a:rPr>
            </a:br>
            <a:r>
              <a:rPr lang="zh-CN" altLang="en-US" sz="7200" dirty="0" smtClean="0">
                <a:solidFill>
                  <a:schemeClr val="tx1"/>
                </a:solidFill>
                <a:latin typeface="宋体" panose="02010600030101010101" pitchFamily="2" charset="-122"/>
                <a:ea typeface="宋体" panose="02010600030101010101" pitchFamily="2" charset="-122"/>
              </a:rPr>
              <a:t>数组和广义表</a:t>
            </a:r>
            <a:endParaRPr lang="zh-CN" altLang="en-US" sz="72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937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二维数组中数组元素的顺序存放</a:t>
            </a:r>
            <a:endParaRPr lang="zh-CN" altLang="en-US" dirty="0"/>
          </a:p>
        </p:txBody>
      </p:sp>
      <p:sp>
        <p:nvSpPr>
          <p:cNvPr id="3" name="内容占位符 2"/>
          <p:cNvSpPr>
            <a:spLocks noGrp="1"/>
          </p:cNvSpPr>
          <p:nvPr>
            <p:ph idx="1"/>
          </p:nvPr>
        </p:nvSpPr>
        <p:spPr>
          <a:xfrm>
            <a:off x="170667" y="4068566"/>
            <a:ext cx="8794679" cy="2280863"/>
          </a:xfrm>
        </p:spPr>
        <p:txBody>
          <a:bodyPr>
            <a:normAutofit/>
          </a:bodyPr>
          <a:lstStyle/>
          <a:p>
            <a:pPr indent="-342900">
              <a:lnSpc>
                <a:spcPct val="105000"/>
              </a:lnSpc>
              <a:buClr>
                <a:schemeClr val="tx1"/>
              </a:buClr>
              <a:buSzPct val="50000"/>
              <a:buFont typeface="Wingdings" pitchFamily="2" charset="2"/>
              <a:buChar char="n"/>
              <a:defRPr/>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列优先存放：</a:t>
            </a:r>
          </a:p>
          <a:p>
            <a:pPr marL="0" indent="0">
              <a:lnSpc>
                <a:spcPct val="105000"/>
              </a:lnSpc>
              <a:spcBef>
                <a:spcPct val="10000"/>
              </a:spcBef>
              <a:buNone/>
            </a:pPr>
            <a:r>
              <a:rPr kumimoji="1" lang="en-US" altLang="zh-CN" sz="2400" b="1"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设</a:t>
            </a:r>
            <a:r>
              <a:rPr kumimoji="1" lang="zh-CN" altLang="en-US" sz="2400" b="1" dirty="0">
                <a:latin typeface="Times New Roman" pitchFamily="18" charset="0"/>
                <a:ea typeface="仿宋_GB2312" pitchFamily="49" charset="-122"/>
              </a:rPr>
              <a:t>数组开始存放位置 </a:t>
            </a:r>
            <a:r>
              <a:rPr kumimoji="1" lang="en-US" altLang="zh-CN" sz="2400" b="1" dirty="0">
                <a:latin typeface="Times New Roman" pitchFamily="18" charset="0"/>
                <a:ea typeface="仿宋_GB2312" pitchFamily="49" charset="-122"/>
              </a:rPr>
              <a:t>LOC(0, 0) ,  </a:t>
            </a:r>
            <a:r>
              <a:rPr kumimoji="1" lang="zh-CN" altLang="en-US" sz="2400" b="1" dirty="0">
                <a:latin typeface="Times New Roman" pitchFamily="18" charset="0"/>
                <a:ea typeface="仿宋_GB2312" pitchFamily="49" charset="-122"/>
              </a:rPr>
              <a:t>每个元素占用 </a:t>
            </a:r>
            <a:r>
              <a:rPr kumimoji="1" lang="en-US" altLang="zh-CN" sz="2400" b="1" i="1" dirty="0">
                <a:latin typeface="Times New Roman" pitchFamily="18" charset="0"/>
                <a:ea typeface="仿宋_GB2312" pitchFamily="49" charset="-122"/>
              </a:rPr>
              <a:t>l</a:t>
            </a:r>
            <a:r>
              <a:rPr kumimoji="1" lang="en-US" altLang="zh-CN" sz="2400" b="1" dirty="0">
                <a:latin typeface="Times New Roman" pitchFamily="18" charset="0"/>
                <a:ea typeface="仿宋_GB2312" pitchFamily="49" charset="-122"/>
              </a:rPr>
              <a:t> </a:t>
            </a:r>
            <a:r>
              <a:rPr kumimoji="1" lang="zh-CN" altLang="zh-CN" sz="2400" b="1" dirty="0">
                <a:latin typeface="Times New Roman" pitchFamily="18" charset="0"/>
                <a:ea typeface="仿宋_GB2312" pitchFamily="49" charset="-122"/>
              </a:rPr>
              <a:t>个存储单元</a:t>
            </a:r>
            <a:endParaRPr kumimoji="1" lang="zh-CN" altLang="en-US" sz="2400" b="1" dirty="0">
              <a:latin typeface="Times New Roman" pitchFamily="18" charset="0"/>
              <a:ea typeface="仿宋_GB2312" pitchFamily="49" charset="-122"/>
            </a:endParaRPr>
          </a:p>
          <a:p>
            <a:pPr marL="0" indent="0">
              <a:lnSpc>
                <a:spcPct val="105000"/>
              </a:lnSpc>
              <a:spcBef>
                <a:spcPct val="10000"/>
              </a:spcBef>
              <a:buNone/>
            </a:pPr>
            <a:r>
              <a:rPr kumimoji="1" lang="en-US" altLang="zh-CN" sz="2400" b="1" dirty="0" smtClean="0">
                <a:solidFill>
                  <a:srgbClr val="FFFF00"/>
                </a:solidFill>
                <a:latin typeface="Times New Roman" pitchFamily="18" charset="0"/>
                <a:ea typeface="仿宋_GB2312" pitchFamily="49" charset="-122"/>
              </a:rPr>
              <a:t>	LOC </a:t>
            </a:r>
            <a:r>
              <a:rPr kumimoji="1" lang="en-US" altLang="zh-CN" sz="2400" b="1" dirty="0">
                <a:solidFill>
                  <a:srgbClr val="FFFF00"/>
                </a:solidFill>
                <a:latin typeface="Times New Roman" pitchFamily="18" charset="0"/>
                <a:ea typeface="仿宋_GB2312" pitchFamily="49" charset="-122"/>
              </a:rPr>
              <a:t>( </a:t>
            </a:r>
            <a:r>
              <a:rPr kumimoji="1" lang="en-US" altLang="zh-CN" sz="2400" b="1" i="1" dirty="0" err="1">
                <a:solidFill>
                  <a:srgbClr val="FFFF00"/>
                </a:solidFill>
                <a:latin typeface="Times New Roman" pitchFamily="18" charset="0"/>
                <a:ea typeface="仿宋_GB2312" pitchFamily="49" charset="-122"/>
              </a:rPr>
              <a:t>i</a:t>
            </a:r>
            <a:r>
              <a:rPr kumimoji="1" lang="en-US" altLang="zh-CN" sz="2400" b="1" dirty="0">
                <a:solidFill>
                  <a:srgbClr val="FFFF00"/>
                </a:solidFill>
                <a:latin typeface="Times New Roman" pitchFamily="18" charset="0"/>
                <a:ea typeface="仿宋_GB2312" pitchFamily="49" charset="-122"/>
              </a:rPr>
              <a:t>, </a:t>
            </a:r>
            <a:r>
              <a:rPr kumimoji="1" lang="en-US" altLang="zh-CN" sz="2400" b="1" i="1" dirty="0">
                <a:solidFill>
                  <a:srgbClr val="FFFF00"/>
                </a:solidFill>
                <a:latin typeface="Times New Roman" pitchFamily="18" charset="0"/>
                <a:ea typeface="仿宋_GB2312" pitchFamily="49" charset="-122"/>
              </a:rPr>
              <a:t>j</a:t>
            </a:r>
            <a:r>
              <a:rPr kumimoji="1" lang="en-US" altLang="zh-CN" sz="2400" b="1" dirty="0">
                <a:solidFill>
                  <a:srgbClr val="FFFF00"/>
                </a:solidFill>
                <a:latin typeface="Times New Roman" pitchFamily="18" charset="0"/>
                <a:ea typeface="仿宋_GB2312" pitchFamily="49" charset="-122"/>
              </a:rPr>
              <a:t> ) = LOC(0, 0) + ( </a:t>
            </a:r>
            <a:r>
              <a:rPr kumimoji="1" lang="en-US" altLang="zh-CN" sz="2400" b="1" i="1" dirty="0">
                <a:solidFill>
                  <a:srgbClr val="FFFF00"/>
                </a:solidFill>
                <a:latin typeface="Times New Roman" pitchFamily="18" charset="0"/>
                <a:ea typeface="仿宋_GB2312" pitchFamily="49" charset="-122"/>
              </a:rPr>
              <a:t>j</a:t>
            </a:r>
            <a:r>
              <a:rPr kumimoji="1" lang="en-US" altLang="zh-CN" sz="2400" b="1" dirty="0">
                <a:solidFill>
                  <a:srgbClr val="FFFF00"/>
                </a:solidFill>
                <a:latin typeface="Times New Roman" pitchFamily="18" charset="0"/>
                <a:ea typeface="仿宋_GB2312" pitchFamily="49" charset="-122"/>
              </a:rPr>
              <a:t> * </a:t>
            </a:r>
            <a:r>
              <a:rPr kumimoji="1" lang="en-US" altLang="zh-CN" sz="2400" b="1" i="1" dirty="0">
                <a:solidFill>
                  <a:srgbClr val="FFFF00"/>
                </a:solidFill>
                <a:latin typeface="Times New Roman" pitchFamily="18" charset="0"/>
                <a:ea typeface="仿宋_GB2312" pitchFamily="49" charset="-122"/>
              </a:rPr>
              <a:t>n</a:t>
            </a:r>
            <a:r>
              <a:rPr kumimoji="1" lang="en-US" altLang="zh-CN" sz="2400" b="1" dirty="0">
                <a:solidFill>
                  <a:srgbClr val="FFFF00"/>
                </a:solidFill>
                <a:latin typeface="Times New Roman" pitchFamily="18" charset="0"/>
                <a:ea typeface="仿宋_GB2312" pitchFamily="49" charset="-122"/>
              </a:rPr>
              <a:t> + </a:t>
            </a:r>
            <a:r>
              <a:rPr kumimoji="1" lang="en-US" altLang="zh-CN" sz="2400" b="1" i="1" dirty="0" err="1">
                <a:solidFill>
                  <a:srgbClr val="FFFF00"/>
                </a:solidFill>
                <a:latin typeface="Times New Roman" pitchFamily="18" charset="0"/>
                <a:ea typeface="仿宋_GB2312" pitchFamily="49" charset="-122"/>
              </a:rPr>
              <a:t>i</a:t>
            </a:r>
            <a:r>
              <a:rPr kumimoji="1" lang="en-US" altLang="zh-CN" sz="2400" b="1" dirty="0">
                <a:solidFill>
                  <a:srgbClr val="FFFF00"/>
                </a:solidFill>
                <a:latin typeface="Times New Roman" pitchFamily="18" charset="0"/>
                <a:ea typeface="仿宋_GB2312" pitchFamily="49" charset="-122"/>
              </a:rPr>
              <a:t> ) * </a:t>
            </a:r>
            <a:r>
              <a:rPr kumimoji="1" lang="en-US" altLang="zh-CN" sz="2400" b="1" i="1" dirty="0">
                <a:solidFill>
                  <a:srgbClr val="FFFF00"/>
                </a:solidFill>
                <a:latin typeface="Times New Roman" pitchFamily="18" charset="0"/>
                <a:ea typeface="仿宋_GB2312" pitchFamily="49" charset="-122"/>
              </a:rPr>
              <a:t>l</a:t>
            </a:r>
          </a:p>
          <a:p>
            <a:pPr marL="0" indent="0">
              <a:lnSpc>
                <a:spcPct val="105000"/>
              </a:lnSpc>
              <a:spcBef>
                <a:spcPct val="10000"/>
              </a:spcBef>
              <a:buNone/>
            </a:pPr>
            <a:r>
              <a:rPr kumimoji="1" lang="en-US" altLang="zh-CN" sz="2400" b="1" dirty="0" smtClean="0">
                <a:solidFill>
                  <a:srgbClr val="FFFF00"/>
                </a:solidFill>
                <a:latin typeface="Times New Roman" pitchFamily="18" charset="0"/>
                <a:ea typeface="楷体_GB2312" pitchFamily="49" charset="-122"/>
              </a:rPr>
              <a:t>	AC </a:t>
            </a:r>
            <a:r>
              <a:rPr kumimoji="1" lang="en-US" altLang="zh-CN" sz="2400" b="1" dirty="0">
                <a:solidFill>
                  <a:srgbClr val="FFFF00"/>
                </a:solidFill>
                <a:latin typeface="Times New Roman" pitchFamily="18" charset="0"/>
                <a:ea typeface="楷体_GB2312" pitchFamily="49" charset="-122"/>
              </a:rPr>
              <a:t>= new </a:t>
            </a:r>
            <a:r>
              <a:rPr kumimoji="1" lang="en-US" altLang="zh-CN" sz="2400" b="1" dirty="0" err="1">
                <a:solidFill>
                  <a:srgbClr val="FFFF00"/>
                </a:solidFill>
                <a:latin typeface="Times New Roman" pitchFamily="18" charset="0"/>
                <a:ea typeface="楷体_GB2312" pitchFamily="49" charset="-122"/>
              </a:rPr>
              <a:t>int</a:t>
            </a:r>
            <a:r>
              <a:rPr kumimoji="1" lang="en-US" altLang="zh-CN" sz="2400" b="1" dirty="0">
                <a:solidFill>
                  <a:srgbClr val="FFFF00"/>
                </a:solidFill>
                <a:latin typeface="Times New Roman" pitchFamily="18" charset="0"/>
                <a:ea typeface="楷体_GB2312" pitchFamily="49" charset="-122"/>
              </a:rPr>
              <a:t>[m*n]; </a:t>
            </a:r>
            <a:r>
              <a:rPr kumimoji="1" lang="en-US" altLang="zh-CN" sz="2400" b="1" dirty="0" smtClean="0">
                <a:solidFill>
                  <a:srgbClr val="FFFF00"/>
                </a:solidFill>
                <a:latin typeface="Times New Roman" pitchFamily="18" charset="0"/>
                <a:ea typeface="楷体_GB2312" pitchFamily="49" charset="-122"/>
              </a:rPr>
              <a:t>		</a:t>
            </a:r>
            <a:r>
              <a:rPr kumimoji="1" lang="en-US" altLang="zh-CN" sz="2400" b="1" i="1" dirty="0" smtClean="0">
                <a:solidFill>
                  <a:srgbClr val="FFFF00"/>
                </a:solidFill>
                <a:latin typeface="Times New Roman" pitchFamily="18" charset="0"/>
                <a:ea typeface="楷体_GB2312" pitchFamily="49" charset="-122"/>
              </a:rPr>
              <a:t>A</a:t>
            </a:r>
            <a:r>
              <a:rPr kumimoji="1" lang="en-US" altLang="zh-CN" sz="2400" b="1" dirty="0" smtClean="0">
                <a:solidFill>
                  <a:srgbClr val="FFFF00"/>
                </a:solidFill>
                <a:latin typeface="Times New Roman" pitchFamily="18" charset="0"/>
                <a:ea typeface="楷体_GB2312" pitchFamily="49" charset="-122"/>
              </a:rPr>
              <a:t>(</a:t>
            </a:r>
            <a:r>
              <a:rPr kumimoji="1" lang="en-US" altLang="zh-CN" sz="2400" b="1" i="1" dirty="0" err="1" smtClean="0">
                <a:solidFill>
                  <a:srgbClr val="FFFF00"/>
                </a:solidFill>
                <a:latin typeface="Times New Roman" pitchFamily="18" charset="0"/>
                <a:ea typeface="楷体_GB2312" pitchFamily="49" charset="-122"/>
              </a:rPr>
              <a:t>i</a:t>
            </a:r>
            <a:r>
              <a:rPr kumimoji="1" lang="en-US" altLang="zh-CN" sz="2400" b="1" i="1" dirty="0">
                <a:solidFill>
                  <a:srgbClr val="FFFF00"/>
                </a:solidFill>
                <a:latin typeface="Times New Roman" pitchFamily="18" charset="0"/>
                <a:ea typeface="楷体_GB2312" pitchFamily="49" charset="-122"/>
              </a:rPr>
              <a:t>, j</a:t>
            </a:r>
            <a:r>
              <a:rPr kumimoji="1" lang="en-US" altLang="zh-CN" sz="2400" b="1" dirty="0">
                <a:solidFill>
                  <a:srgbClr val="FFFF00"/>
                </a:solidFill>
                <a:latin typeface="Times New Roman" pitchFamily="18" charset="0"/>
                <a:ea typeface="楷体_GB2312" pitchFamily="49" charset="-122"/>
              </a:rPr>
              <a:t>) → AC[</a:t>
            </a:r>
            <a:r>
              <a:rPr kumimoji="1" lang="en-US" altLang="zh-CN" sz="2400" b="1" dirty="0" err="1">
                <a:solidFill>
                  <a:srgbClr val="FFFF00"/>
                </a:solidFill>
                <a:latin typeface="Times New Roman" pitchFamily="18" charset="0"/>
                <a:ea typeface="楷体_GB2312" pitchFamily="49" charset="-122"/>
              </a:rPr>
              <a:t>i</a:t>
            </a:r>
            <a:r>
              <a:rPr kumimoji="1" lang="en-US" altLang="zh-CN" sz="2400" b="1" dirty="0">
                <a:solidFill>
                  <a:srgbClr val="FFFF00"/>
                </a:solidFill>
                <a:latin typeface="Times New Roman" pitchFamily="18" charset="0"/>
                <a:ea typeface="楷体_GB2312" pitchFamily="49" charset="-122"/>
              </a:rPr>
              <a:t> + j*n]</a:t>
            </a:r>
            <a:endParaRPr kumimoji="1" lang="en-US" altLang="zh-CN" sz="2400" b="1" dirty="0">
              <a:solidFill>
                <a:srgbClr val="FFFF00"/>
              </a:solidFill>
              <a:latin typeface="Times New Roman" pitchFamily="18" charset="0"/>
              <a:ea typeface="仿宋_GB2312" pitchFamily="49" charset="-122"/>
            </a:endParaRPr>
          </a:p>
          <a:p>
            <a:pPr marL="36900" indent="0">
              <a:buNone/>
            </a:pPr>
            <a:endParaRPr lang="zh-CN" altLang="en-US" sz="2400" b="1" dirty="0"/>
          </a:p>
        </p:txBody>
      </p:sp>
      <p:graphicFrame>
        <p:nvGraphicFramePr>
          <p:cNvPr id="4" name="Object 7"/>
          <p:cNvGraphicFramePr>
            <a:graphicFrameLocks noChangeAspect="1"/>
          </p:cNvGraphicFramePr>
          <p:nvPr>
            <p:extLst>
              <p:ext uri="{D42A27DB-BD31-4B8C-83A1-F6EECF244321}">
                <p14:modId xmlns:p14="http://schemas.microsoft.com/office/powerpoint/2010/main" val="1555477928"/>
              </p:ext>
            </p:extLst>
          </p:nvPr>
        </p:nvGraphicFramePr>
        <p:xfrm>
          <a:off x="1302686" y="1471666"/>
          <a:ext cx="6530642" cy="2477527"/>
        </p:xfrm>
        <a:graphic>
          <a:graphicData uri="http://schemas.openxmlformats.org/presentationml/2006/ole">
            <mc:AlternateContent xmlns:mc="http://schemas.openxmlformats.org/markup-compatibility/2006">
              <mc:Choice xmlns:v="urn:schemas-microsoft-com:vml" Requires="v">
                <p:oleObj spid="_x0000_s75813" name="公式" r:id="rId3" imgW="3254760" imgH="1279800" progId="">
                  <p:embed/>
                </p:oleObj>
              </mc:Choice>
              <mc:Fallback>
                <p:oleObj name="公式" r:id="rId3" imgW="3254760" imgH="1279800" progId="">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686" y="1471666"/>
                        <a:ext cx="6530642" cy="2477527"/>
                      </a:xfrm>
                      <a:prstGeom prst="rect">
                        <a:avLst/>
                      </a:prstGeom>
                      <a:solidFill>
                        <a:srgbClr val="FFFFFF"/>
                      </a:solidFill>
                    </p:spPr>
                  </p:pic>
                </p:oleObj>
              </mc:Fallback>
            </mc:AlternateContent>
          </a:graphicData>
        </a:graphic>
      </p:graphicFrame>
      <p:sp>
        <p:nvSpPr>
          <p:cNvPr id="7" name="下箭头 6"/>
          <p:cNvSpPr/>
          <p:nvPr/>
        </p:nvSpPr>
        <p:spPr>
          <a:xfrm>
            <a:off x="3518380" y="1580050"/>
            <a:ext cx="219075" cy="2203450"/>
          </a:xfrm>
          <a:prstGeom prst="downArrow">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三维数组</a:t>
            </a:r>
          </a:p>
        </p:txBody>
      </p:sp>
      <p:sp>
        <p:nvSpPr>
          <p:cNvPr id="4" name="矩形 3"/>
          <p:cNvSpPr/>
          <p:nvPr/>
        </p:nvSpPr>
        <p:spPr>
          <a:xfrm>
            <a:off x="685346" y="1580050"/>
            <a:ext cx="6742870" cy="2252924"/>
          </a:xfrm>
          <a:prstGeom prst="rect">
            <a:avLst/>
          </a:prstGeom>
        </p:spPr>
        <p:txBody>
          <a:bodyPr wrap="square">
            <a:spAutoFit/>
          </a:bodyPr>
          <a:lstStyle/>
          <a:p>
            <a:pPr marL="420624" indent="-384048">
              <a:lnSpc>
                <a:spcPct val="105000"/>
              </a:lnSpc>
              <a:spcBef>
                <a:spcPct val="15000"/>
              </a:spcBef>
              <a:buClr>
                <a:schemeClr val="tx1"/>
              </a:buClr>
              <a:buSzPct val="50000"/>
              <a:buFont typeface="Wingdings 2"/>
              <a:buChar char=""/>
              <a:defRPr/>
            </a:pPr>
            <a:r>
              <a:rPr lang="zh-CN" altLang="en-US" sz="2400" b="1" dirty="0">
                <a:latin typeface="Times New Roman" pitchFamily="18" charset="0"/>
                <a:ea typeface="仿宋_GB2312" pitchFamily="49" charset="-122"/>
              </a:rPr>
              <a:t>各维元素个数为</a:t>
            </a:r>
            <a:r>
              <a:rPr lang="zh-CN" altLang="en-US" sz="2400"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m</a:t>
            </a:r>
            <a:r>
              <a:rPr lang="en-US" altLang="zh-CN" sz="2400" b="1" baseline="-25000" dirty="0">
                <a:latin typeface="Times New Roman" pitchFamily="18" charset="0"/>
                <a:ea typeface="仿宋_GB2312" pitchFamily="49" charset="-122"/>
              </a:rPr>
              <a:t>1</a:t>
            </a:r>
            <a:r>
              <a:rPr lang="en-US" altLang="zh-CN" sz="2400" b="1" i="1" dirty="0">
                <a:latin typeface="Times New Roman" pitchFamily="18" charset="0"/>
                <a:ea typeface="仿宋_GB2312" pitchFamily="49" charset="-122"/>
              </a:rPr>
              <a:t>, m</a:t>
            </a:r>
            <a:r>
              <a:rPr lang="en-US" altLang="zh-CN" sz="2400" b="1" baseline="-25000" dirty="0">
                <a:latin typeface="Times New Roman" pitchFamily="18" charset="0"/>
                <a:ea typeface="仿宋_GB2312" pitchFamily="49" charset="-122"/>
              </a:rPr>
              <a:t>2</a:t>
            </a:r>
            <a:r>
              <a:rPr lang="en-US" altLang="zh-CN" sz="2400" b="1" i="1" dirty="0">
                <a:latin typeface="Times New Roman" pitchFamily="18" charset="0"/>
                <a:ea typeface="仿宋_GB2312" pitchFamily="49" charset="-122"/>
              </a:rPr>
              <a:t>, m</a:t>
            </a:r>
            <a:r>
              <a:rPr lang="en-US" altLang="zh-CN" sz="2400" b="1" baseline="-25000" dirty="0">
                <a:latin typeface="Times New Roman" pitchFamily="18" charset="0"/>
                <a:ea typeface="仿宋_GB2312" pitchFamily="49" charset="-122"/>
              </a:rPr>
              <a:t>3</a:t>
            </a:r>
            <a:endParaRPr lang="en-US" altLang="zh-CN" sz="2400" b="1" i="1" baseline="-25000" dirty="0">
              <a:latin typeface="Times New Roman" pitchFamily="18" charset="0"/>
              <a:ea typeface="仿宋_GB2312" pitchFamily="49" charset="-122"/>
            </a:endParaRPr>
          </a:p>
          <a:p>
            <a:pPr marL="420624" indent="-384048">
              <a:lnSpc>
                <a:spcPct val="105000"/>
              </a:lnSpc>
              <a:spcBef>
                <a:spcPct val="15000"/>
              </a:spcBef>
              <a:buClr>
                <a:schemeClr val="tx1"/>
              </a:buClr>
              <a:buSzPct val="50000"/>
              <a:buFont typeface="Wingdings 2"/>
              <a:buChar char=""/>
              <a:defRPr/>
            </a:pPr>
            <a:r>
              <a:rPr lang="zh-CN" altLang="en-US" sz="2400" b="1" dirty="0">
                <a:latin typeface="Times New Roman" pitchFamily="18" charset="0"/>
                <a:ea typeface="仿宋_GB2312" pitchFamily="49" charset="-122"/>
              </a:rPr>
              <a:t>下标为 </a:t>
            </a:r>
            <a:r>
              <a:rPr lang="en-US" altLang="zh-CN" sz="2400" b="1" i="1" dirty="0">
                <a:latin typeface="Times New Roman" pitchFamily="18" charset="0"/>
                <a:ea typeface="仿宋_GB2312" pitchFamily="49" charset="-122"/>
              </a:rPr>
              <a:t>i</a:t>
            </a:r>
            <a:r>
              <a:rPr lang="en-US" altLang="zh-CN" sz="2400" b="1" baseline="-25000" dirty="0">
                <a:latin typeface="Times New Roman" pitchFamily="18" charset="0"/>
                <a:ea typeface="仿宋_GB2312" pitchFamily="49" charset="-122"/>
              </a:rPr>
              <a:t>1</a:t>
            </a:r>
            <a:r>
              <a:rPr lang="en-US" altLang="zh-CN" sz="2400" b="1" i="1" dirty="0">
                <a:latin typeface="Times New Roman" pitchFamily="18" charset="0"/>
                <a:ea typeface="仿宋_GB2312" pitchFamily="49" charset="-122"/>
              </a:rPr>
              <a:t>, i</a:t>
            </a:r>
            <a:r>
              <a:rPr lang="en-US" altLang="zh-CN" sz="2400" b="1" baseline="-25000" dirty="0">
                <a:latin typeface="Times New Roman" pitchFamily="18" charset="0"/>
                <a:ea typeface="仿宋_GB2312" pitchFamily="49" charset="-122"/>
              </a:rPr>
              <a:t>2</a:t>
            </a:r>
            <a:r>
              <a:rPr lang="en-US" altLang="zh-CN" sz="2400" b="1" i="1" dirty="0">
                <a:latin typeface="Times New Roman" pitchFamily="18" charset="0"/>
                <a:ea typeface="仿宋_GB2312" pitchFamily="49" charset="-122"/>
              </a:rPr>
              <a:t>, i</a:t>
            </a:r>
            <a:r>
              <a:rPr lang="en-US" altLang="zh-CN" sz="2400" b="1" baseline="-25000" dirty="0">
                <a:latin typeface="Times New Roman" pitchFamily="18" charset="0"/>
                <a:ea typeface="仿宋_GB2312" pitchFamily="49" charset="-122"/>
              </a:rPr>
              <a:t>3</a:t>
            </a:r>
            <a:r>
              <a:rPr lang="zh-CN" altLang="en-US" sz="2400" b="1" dirty="0">
                <a:latin typeface="Times New Roman" pitchFamily="18" charset="0"/>
                <a:ea typeface="仿宋_GB2312" pitchFamily="49" charset="-122"/>
              </a:rPr>
              <a:t>的数组元素的存储地址：</a:t>
            </a:r>
          </a:p>
          <a:p>
            <a:pPr marL="420624" indent="-384048">
              <a:lnSpc>
                <a:spcPct val="105000"/>
              </a:lnSpc>
              <a:spcBef>
                <a:spcPct val="15000"/>
              </a:spcBef>
              <a:buClr>
                <a:schemeClr val="tx1"/>
              </a:buClr>
              <a:buSzPct val="50000"/>
              <a:defRPr/>
            </a:pPr>
            <a:r>
              <a:rPr lang="zh-CN" altLang="en-US" sz="2400" b="1" dirty="0">
                <a:solidFill>
                  <a:srgbClr val="009900"/>
                </a:solidFill>
                <a:latin typeface="Times New Roman" pitchFamily="18" charset="0"/>
                <a:ea typeface="仿宋_GB2312" pitchFamily="49" charset="-122"/>
              </a:rPr>
              <a:t>		</a:t>
            </a:r>
            <a:r>
              <a:rPr lang="zh-CN" altLang="en-US" sz="2400" b="1" dirty="0">
                <a:latin typeface="Times New Roman" pitchFamily="18" charset="0"/>
                <a:ea typeface="仿宋_GB2312" pitchFamily="49" charset="-122"/>
              </a:rPr>
              <a:t>（按页</a:t>
            </a:r>
            <a:r>
              <a:rPr lang="en-US" altLang="zh-CN" sz="2400" b="1" dirty="0">
                <a:latin typeface="Times New Roman" pitchFamily="18" charset="0"/>
                <a:ea typeface="仿宋_GB2312" pitchFamily="49" charset="-122"/>
              </a:rPr>
              <a:t>(</a:t>
            </a:r>
            <a:r>
              <a:rPr lang="zh-CN" altLang="en-US" sz="2400" b="1" dirty="0">
                <a:latin typeface="Times New Roman" pitchFamily="18" charset="0"/>
                <a:ea typeface="仿宋_GB2312" pitchFamily="49" charset="-122"/>
              </a:rPr>
              <a:t>层</a:t>
            </a:r>
            <a:r>
              <a:rPr lang="en-US" altLang="zh-CN" sz="2400" b="1" dirty="0">
                <a:latin typeface="Times New Roman" pitchFamily="18" charset="0"/>
                <a:ea typeface="仿宋_GB2312" pitchFamily="49" charset="-122"/>
              </a:rPr>
              <a:t>)</a:t>
            </a:r>
            <a:r>
              <a:rPr lang="zh-CN" altLang="en-US" sz="2400" b="1" dirty="0">
                <a:latin typeface="Times New Roman" pitchFamily="18" charset="0"/>
                <a:ea typeface="仿宋_GB2312" pitchFamily="49" charset="-122"/>
              </a:rPr>
              <a:t>／行／列存放）</a:t>
            </a:r>
          </a:p>
          <a:p>
            <a:pPr marL="420624" indent="-384048">
              <a:lnSpc>
                <a:spcPct val="80000"/>
              </a:lnSpc>
              <a:defRPr/>
            </a:pPr>
            <a:r>
              <a:rPr kumimoji="1" lang="zh-CN" altLang="en-US" sz="2400" b="1" dirty="0">
                <a:solidFill>
                  <a:srgbClr val="FF3300"/>
                </a:solidFill>
                <a:latin typeface="Times New Roman" pitchFamily="18" charset="0"/>
              </a:rPr>
              <a:t>		</a:t>
            </a:r>
            <a:r>
              <a:rPr kumimoji="1" lang="en-US" altLang="zh-CN" sz="2400" b="1" dirty="0">
                <a:solidFill>
                  <a:srgbClr val="FFFF00"/>
                </a:solidFill>
                <a:latin typeface="Times New Roman" pitchFamily="18" charset="0"/>
              </a:rPr>
              <a:t>LOC ( </a:t>
            </a:r>
            <a:r>
              <a:rPr kumimoji="1" lang="en-US" altLang="zh-CN" sz="2400" b="1" i="1" dirty="0">
                <a:solidFill>
                  <a:srgbClr val="FFFF00"/>
                </a:solidFill>
                <a:latin typeface="Times New Roman" pitchFamily="18" charset="0"/>
              </a:rPr>
              <a:t>i</a:t>
            </a:r>
            <a:r>
              <a:rPr kumimoji="1" lang="en-US" altLang="zh-CN" sz="2400" b="1" baseline="-25000" dirty="0">
                <a:solidFill>
                  <a:srgbClr val="FFFF00"/>
                </a:solidFill>
                <a:latin typeface="Times New Roman" pitchFamily="18" charset="0"/>
              </a:rPr>
              <a:t>1</a:t>
            </a:r>
            <a:r>
              <a:rPr kumimoji="1" lang="en-US" altLang="zh-CN" sz="2400" b="1" i="1" dirty="0">
                <a:solidFill>
                  <a:srgbClr val="FFFF00"/>
                </a:solidFill>
                <a:latin typeface="Times New Roman" pitchFamily="18" charset="0"/>
              </a:rPr>
              <a:t>, i</a:t>
            </a:r>
            <a:r>
              <a:rPr kumimoji="1" lang="en-US" altLang="zh-CN" sz="2400" b="1" baseline="-25000" dirty="0">
                <a:solidFill>
                  <a:srgbClr val="FFFF00"/>
                </a:solidFill>
                <a:latin typeface="Times New Roman" pitchFamily="18" charset="0"/>
              </a:rPr>
              <a:t>2</a:t>
            </a:r>
            <a:r>
              <a:rPr kumimoji="1" lang="en-US" altLang="zh-CN" sz="2400" b="1" i="1" dirty="0">
                <a:solidFill>
                  <a:srgbClr val="FFFF00"/>
                </a:solidFill>
                <a:latin typeface="Times New Roman" pitchFamily="18" charset="0"/>
              </a:rPr>
              <a:t>, i</a:t>
            </a:r>
            <a:r>
              <a:rPr kumimoji="1" lang="en-US" altLang="zh-CN" sz="2400" b="1" baseline="-25000" dirty="0">
                <a:solidFill>
                  <a:srgbClr val="FFFF00"/>
                </a:solidFill>
                <a:latin typeface="Times New Roman" pitchFamily="18" charset="0"/>
              </a:rPr>
              <a:t>3</a:t>
            </a:r>
            <a:r>
              <a:rPr kumimoji="1" lang="en-US" altLang="zh-CN" sz="2400" b="1" dirty="0">
                <a:solidFill>
                  <a:srgbClr val="FFFF00"/>
                </a:solidFill>
                <a:latin typeface="Times New Roman" pitchFamily="18" charset="0"/>
              </a:rPr>
              <a:t> ) = LOC(0, 0) </a:t>
            </a:r>
            <a:r>
              <a:rPr kumimoji="1" lang="en-US" altLang="zh-CN" sz="2400" b="1" dirty="0" smtClean="0">
                <a:solidFill>
                  <a:srgbClr val="FFFF00"/>
                </a:solidFill>
                <a:latin typeface="Times New Roman" pitchFamily="18" charset="0"/>
              </a:rPr>
              <a:t>+</a:t>
            </a:r>
          </a:p>
          <a:p>
            <a:pPr marL="420624" indent="-384048">
              <a:lnSpc>
                <a:spcPct val="80000"/>
              </a:lnSpc>
              <a:defRPr/>
            </a:pPr>
            <a:r>
              <a:rPr kumimoji="1" lang="en-US" altLang="zh-CN" sz="2400" b="1" dirty="0" smtClean="0">
                <a:solidFill>
                  <a:srgbClr val="FFFF00"/>
                </a:solidFill>
                <a:latin typeface="Times New Roman" pitchFamily="18" charset="0"/>
              </a:rPr>
              <a:t> </a:t>
            </a:r>
            <a:endParaRPr kumimoji="1" lang="en-US" altLang="zh-CN" sz="2400" b="1" dirty="0">
              <a:solidFill>
                <a:srgbClr val="FFFF00"/>
              </a:solidFill>
              <a:latin typeface="Times New Roman" pitchFamily="18" charset="0"/>
            </a:endParaRPr>
          </a:p>
          <a:p>
            <a:pPr marL="420624" indent="-384048">
              <a:lnSpc>
                <a:spcPct val="80000"/>
              </a:lnSpc>
              <a:defRPr/>
            </a:pPr>
            <a:r>
              <a:rPr kumimoji="1" lang="en-US" altLang="zh-CN" sz="2400" b="1" dirty="0">
                <a:solidFill>
                  <a:srgbClr val="FFFF00"/>
                </a:solidFill>
                <a:latin typeface="Times New Roman" pitchFamily="18" charset="0"/>
              </a:rPr>
              <a:t>			 </a:t>
            </a:r>
            <a:r>
              <a:rPr kumimoji="1" lang="en-US" altLang="zh-CN" sz="2400" b="1" dirty="0" smtClean="0">
                <a:solidFill>
                  <a:srgbClr val="FFFF00"/>
                </a:solidFill>
                <a:latin typeface="Times New Roman" pitchFamily="18" charset="0"/>
              </a:rPr>
              <a:t>      ( </a:t>
            </a:r>
            <a:r>
              <a:rPr kumimoji="1" lang="en-US" altLang="zh-CN" sz="2400" b="1" i="1" dirty="0">
                <a:solidFill>
                  <a:srgbClr val="FFFF00"/>
                </a:solidFill>
                <a:latin typeface="Times New Roman" pitchFamily="18" charset="0"/>
              </a:rPr>
              <a:t>i</a:t>
            </a:r>
            <a:r>
              <a:rPr kumimoji="1" lang="en-US" altLang="zh-CN" sz="2400" b="1" baseline="-25000" dirty="0">
                <a:solidFill>
                  <a:srgbClr val="FFFF00"/>
                </a:solidFill>
                <a:latin typeface="Times New Roman" pitchFamily="18" charset="0"/>
              </a:rPr>
              <a:t>1</a:t>
            </a:r>
            <a:r>
              <a:rPr kumimoji="1" lang="en-US" altLang="zh-CN" sz="2400" b="1" dirty="0">
                <a:solidFill>
                  <a:srgbClr val="FFFF00"/>
                </a:solidFill>
                <a:latin typeface="Times New Roman" pitchFamily="18" charset="0"/>
              </a:rPr>
              <a:t>* </a:t>
            </a:r>
            <a:r>
              <a:rPr kumimoji="1" lang="en-US" altLang="zh-CN" sz="2400" b="1" i="1" dirty="0">
                <a:solidFill>
                  <a:srgbClr val="FFFF00"/>
                </a:solidFill>
                <a:latin typeface="Times New Roman" pitchFamily="18" charset="0"/>
              </a:rPr>
              <a:t>m</a:t>
            </a:r>
            <a:r>
              <a:rPr kumimoji="1" lang="en-US" altLang="zh-CN" sz="2400" b="1" baseline="-25000" dirty="0">
                <a:solidFill>
                  <a:srgbClr val="FFFF00"/>
                </a:solidFill>
                <a:latin typeface="Times New Roman" pitchFamily="18" charset="0"/>
              </a:rPr>
              <a:t>2</a:t>
            </a:r>
            <a:r>
              <a:rPr kumimoji="1" lang="en-US" altLang="zh-CN" sz="2400" b="1" dirty="0">
                <a:solidFill>
                  <a:srgbClr val="FFFF00"/>
                </a:solidFill>
                <a:latin typeface="Times New Roman" pitchFamily="18" charset="0"/>
              </a:rPr>
              <a:t> * </a:t>
            </a:r>
            <a:r>
              <a:rPr kumimoji="1" lang="en-US" altLang="zh-CN" sz="2400" b="1" i="1" dirty="0">
                <a:solidFill>
                  <a:srgbClr val="FFFF00"/>
                </a:solidFill>
                <a:latin typeface="Times New Roman" pitchFamily="18" charset="0"/>
              </a:rPr>
              <a:t>m</a:t>
            </a:r>
            <a:r>
              <a:rPr kumimoji="1" lang="en-US" altLang="zh-CN" sz="2400" b="1" baseline="-25000" dirty="0">
                <a:solidFill>
                  <a:srgbClr val="FFFF00"/>
                </a:solidFill>
                <a:latin typeface="Times New Roman" pitchFamily="18" charset="0"/>
              </a:rPr>
              <a:t>3</a:t>
            </a:r>
            <a:r>
              <a:rPr kumimoji="1" lang="en-US" altLang="zh-CN" sz="2400" b="1" dirty="0">
                <a:solidFill>
                  <a:srgbClr val="FFFF00"/>
                </a:solidFill>
                <a:latin typeface="Times New Roman" pitchFamily="18" charset="0"/>
              </a:rPr>
              <a:t> </a:t>
            </a:r>
            <a:r>
              <a:rPr kumimoji="1" lang="en-US" altLang="zh-CN" sz="2400" b="1" dirty="0" smtClean="0">
                <a:solidFill>
                  <a:srgbClr val="FFFF00"/>
                </a:solidFill>
                <a:latin typeface="Times New Roman" pitchFamily="18" charset="0"/>
              </a:rPr>
              <a:t>   </a:t>
            </a:r>
            <a:r>
              <a:rPr kumimoji="1" lang="en-US" altLang="zh-CN" sz="2400" b="1" i="1" dirty="0" smtClean="0">
                <a:solidFill>
                  <a:srgbClr val="FFFF00"/>
                </a:solidFill>
                <a:latin typeface="Times New Roman" pitchFamily="18" charset="0"/>
              </a:rPr>
              <a:t>+    </a:t>
            </a:r>
            <a:r>
              <a:rPr kumimoji="1" lang="en-US" altLang="zh-CN" sz="2400" b="1" i="1" dirty="0">
                <a:solidFill>
                  <a:srgbClr val="FFFF00"/>
                </a:solidFill>
                <a:latin typeface="Times New Roman" pitchFamily="18" charset="0"/>
              </a:rPr>
              <a:t>i</a:t>
            </a:r>
            <a:r>
              <a:rPr kumimoji="1" lang="en-US" altLang="zh-CN" sz="2400" b="1" baseline="-25000" dirty="0">
                <a:solidFill>
                  <a:srgbClr val="FFFF00"/>
                </a:solidFill>
                <a:latin typeface="Times New Roman" pitchFamily="18" charset="0"/>
              </a:rPr>
              <a:t>2</a:t>
            </a:r>
            <a:r>
              <a:rPr kumimoji="1" lang="en-US" altLang="zh-CN" sz="2400" b="1" i="1" dirty="0">
                <a:solidFill>
                  <a:srgbClr val="FFFF00"/>
                </a:solidFill>
                <a:latin typeface="Times New Roman" pitchFamily="18" charset="0"/>
              </a:rPr>
              <a:t>* m</a:t>
            </a:r>
            <a:r>
              <a:rPr kumimoji="1" lang="en-US" altLang="zh-CN" sz="2400" b="1" baseline="-25000" dirty="0">
                <a:solidFill>
                  <a:srgbClr val="FFFF00"/>
                </a:solidFill>
                <a:latin typeface="Times New Roman" pitchFamily="18" charset="0"/>
              </a:rPr>
              <a:t>3</a:t>
            </a:r>
            <a:r>
              <a:rPr kumimoji="1" lang="en-US" altLang="zh-CN" sz="2400" b="1" dirty="0">
                <a:solidFill>
                  <a:srgbClr val="FFFF00"/>
                </a:solidFill>
                <a:latin typeface="Times New Roman" pitchFamily="18" charset="0"/>
              </a:rPr>
              <a:t> </a:t>
            </a:r>
            <a:r>
              <a:rPr kumimoji="1" lang="en-US" altLang="zh-CN" sz="2400" b="1" dirty="0" smtClean="0">
                <a:solidFill>
                  <a:srgbClr val="FFFF00"/>
                </a:solidFill>
                <a:latin typeface="Times New Roman" pitchFamily="18" charset="0"/>
              </a:rPr>
              <a:t>   </a:t>
            </a:r>
            <a:r>
              <a:rPr kumimoji="1" lang="en-US" altLang="zh-CN" sz="2400" b="1" i="1" dirty="0" smtClean="0">
                <a:solidFill>
                  <a:srgbClr val="FFFF00"/>
                </a:solidFill>
                <a:latin typeface="Times New Roman" pitchFamily="18" charset="0"/>
              </a:rPr>
              <a:t>+    </a:t>
            </a:r>
            <a:r>
              <a:rPr kumimoji="1" lang="en-US" altLang="zh-CN" sz="2400" b="1" i="1" dirty="0">
                <a:solidFill>
                  <a:srgbClr val="FFFF00"/>
                </a:solidFill>
                <a:latin typeface="Times New Roman" pitchFamily="18" charset="0"/>
              </a:rPr>
              <a:t>i</a:t>
            </a:r>
            <a:r>
              <a:rPr kumimoji="1" lang="en-US" altLang="zh-CN" sz="2400" b="1" baseline="-25000" dirty="0">
                <a:solidFill>
                  <a:srgbClr val="FFFF00"/>
                </a:solidFill>
                <a:latin typeface="Times New Roman" pitchFamily="18" charset="0"/>
              </a:rPr>
              <a:t>3</a:t>
            </a:r>
            <a:r>
              <a:rPr kumimoji="1" lang="en-US" altLang="zh-CN" sz="2400" b="1" i="1" dirty="0">
                <a:solidFill>
                  <a:srgbClr val="FFFF00"/>
                </a:solidFill>
                <a:latin typeface="Times New Roman" pitchFamily="18" charset="0"/>
              </a:rPr>
              <a:t> </a:t>
            </a:r>
            <a:r>
              <a:rPr kumimoji="1" lang="en-US" altLang="zh-CN" sz="2400" b="1" dirty="0">
                <a:solidFill>
                  <a:srgbClr val="FFFF00"/>
                </a:solidFill>
                <a:latin typeface="Times New Roman" pitchFamily="18" charset="0"/>
              </a:rPr>
              <a:t>) *</a:t>
            </a:r>
            <a:r>
              <a:rPr kumimoji="1" lang="en-US" altLang="zh-CN" sz="2400" b="1" i="1" dirty="0">
                <a:solidFill>
                  <a:srgbClr val="FFFF00"/>
                </a:solidFill>
                <a:latin typeface="Times New Roman" pitchFamily="18" charset="0"/>
              </a:rPr>
              <a:t> l</a:t>
            </a:r>
            <a:r>
              <a:rPr lang="en-US" altLang="zh-CN" sz="2400" b="1" dirty="0">
                <a:solidFill>
                  <a:srgbClr val="FFFF00"/>
                </a:solidFill>
                <a:effectLst>
                  <a:outerShdw blurRad="38100" dist="38100" dir="2700000" algn="tl">
                    <a:srgbClr val="C0C0C0"/>
                  </a:outerShdw>
                </a:effectLst>
                <a:latin typeface="Times New Roman" pitchFamily="18" charset="0"/>
                <a:ea typeface="仿宋_GB2312" pitchFamily="49" charset="-122"/>
              </a:rPr>
              <a:t> </a:t>
            </a:r>
          </a:p>
        </p:txBody>
      </p:sp>
      <p:grpSp>
        <p:nvGrpSpPr>
          <p:cNvPr id="7" name="组合 6"/>
          <p:cNvGrpSpPr/>
          <p:nvPr/>
        </p:nvGrpSpPr>
        <p:grpSpPr>
          <a:xfrm>
            <a:off x="2322086" y="3876556"/>
            <a:ext cx="1550274" cy="964349"/>
            <a:chOff x="2322086" y="3537508"/>
            <a:chExt cx="1550274" cy="964349"/>
          </a:xfrm>
        </p:grpSpPr>
        <p:sp>
          <p:nvSpPr>
            <p:cNvPr id="5" name="AutoShape 5"/>
            <p:cNvSpPr>
              <a:spLocks/>
            </p:cNvSpPr>
            <p:nvPr/>
          </p:nvSpPr>
          <p:spPr bwMode="auto">
            <a:xfrm rot="16200000">
              <a:off x="3010999" y="2848596"/>
              <a:ext cx="133351" cy="1511176"/>
            </a:xfrm>
            <a:prstGeom prst="leftBrace">
              <a:avLst>
                <a:gd name="adj1" fmla="val 113988"/>
                <a:gd name="adj2" fmla="val 50000"/>
              </a:avLst>
            </a:prstGeom>
            <a:noFill/>
            <a:ln w="28575">
              <a:solidFill>
                <a:schemeClr val="tx1"/>
              </a:solidFill>
              <a:round/>
              <a:headEnd/>
              <a:tailEnd/>
            </a:ln>
          </p:spPr>
          <p:txBody>
            <a:bodyPr wrap="none" anchor="ctr"/>
            <a:lstStyle/>
            <a:p>
              <a:endParaRPr lang="zh-CN" altLang="en-US"/>
            </a:p>
          </p:txBody>
        </p:sp>
        <p:sp>
          <p:nvSpPr>
            <p:cNvPr id="6" name="Text Box 6"/>
            <p:cNvSpPr txBox="1">
              <a:spLocks noChangeArrowheads="1"/>
            </p:cNvSpPr>
            <p:nvPr/>
          </p:nvSpPr>
          <p:spPr bwMode="auto">
            <a:xfrm>
              <a:off x="2322086" y="3670860"/>
              <a:ext cx="1550274" cy="830997"/>
            </a:xfrm>
            <a:prstGeom prst="rect">
              <a:avLst/>
            </a:prstGeom>
            <a:noFill/>
            <a:ln w="9525">
              <a:noFill/>
              <a:miter lim="800000"/>
              <a:headEnd/>
              <a:tailEnd/>
            </a:ln>
          </p:spPr>
          <p:txBody>
            <a:bodyPr wrap="square">
              <a:spAutoFit/>
            </a:bodyPr>
            <a:lstStyle/>
            <a:p>
              <a:r>
                <a:rPr kumimoji="1" lang="zh-CN" altLang="en-US" sz="2400" dirty="0">
                  <a:latin typeface="Times New Roman" pitchFamily="18" charset="0"/>
                  <a:ea typeface="仿宋_GB2312" pitchFamily="49" charset="-122"/>
                </a:rPr>
                <a:t>前</a:t>
              </a:r>
              <a:r>
                <a:rPr kumimoji="1" lang="en-US" altLang="zh-CN" sz="2400" i="1" dirty="0">
                  <a:latin typeface="Times New Roman" pitchFamily="18" charset="0"/>
                  <a:ea typeface="仿宋_GB2312" pitchFamily="49" charset="-122"/>
                </a:rPr>
                <a:t>i</a:t>
              </a:r>
              <a:r>
                <a:rPr kumimoji="1" lang="en-US" altLang="zh-CN" sz="2400" baseline="-25000" dirty="0">
                  <a:latin typeface="Times New Roman" pitchFamily="18" charset="0"/>
                  <a:ea typeface="仿宋_GB2312" pitchFamily="49" charset="-122"/>
                </a:rPr>
                <a:t>1</a:t>
              </a:r>
              <a:r>
                <a:rPr kumimoji="1" lang="zh-CN" altLang="en-US" sz="2400" dirty="0" smtClean="0">
                  <a:latin typeface="Times New Roman" pitchFamily="18" charset="0"/>
                  <a:ea typeface="仿宋_GB2312" pitchFamily="49" charset="-122"/>
                </a:rPr>
                <a:t>页总元素个数</a:t>
              </a:r>
              <a:endParaRPr kumimoji="1" lang="zh-CN" altLang="en-US" sz="2400" dirty="0">
                <a:latin typeface="Times New Roman" pitchFamily="18" charset="0"/>
                <a:ea typeface="仿宋_GB2312" pitchFamily="49" charset="-122"/>
              </a:endParaRPr>
            </a:p>
          </p:txBody>
        </p:sp>
      </p:grpSp>
      <p:grpSp>
        <p:nvGrpSpPr>
          <p:cNvPr id="10" name="组合 9"/>
          <p:cNvGrpSpPr/>
          <p:nvPr/>
        </p:nvGrpSpPr>
        <p:grpSpPr>
          <a:xfrm>
            <a:off x="4275566" y="3876555"/>
            <a:ext cx="1321066" cy="1347967"/>
            <a:chOff x="4275566" y="3537507"/>
            <a:chExt cx="1321066" cy="1347967"/>
          </a:xfrm>
        </p:grpSpPr>
        <p:sp>
          <p:nvSpPr>
            <p:cNvPr id="8" name="AutoShape 7"/>
            <p:cNvSpPr>
              <a:spLocks/>
            </p:cNvSpPr>
            <p:nvPr/>
          </p:nvSpPr>
          <p:spPr bwMode="auto">
            <a:xfrm rot="16200000">
              <a:off x="4862281" y="3118407"/>
              <a:ext cx="147637" cy="985838"/>
            </a:xfrm>
            <a:prstGeom prst="leftBrace">
              <a:avLst>
                <a:gd name="adj1" fmla="val 55645"/>
                <a:gd name="adj2" fmla="val 50000"/>
              </a:avLst>
            </a:prstGeom>
            <a:noFill/>
            <a:ln w="28575">
              <a:solidFill>
                <a:schemeClr val="tx1"/>
              </a:solidFill>
              <a:round/>
              <a:headEnd/>
              <a:tailEnd/>
            </a:ln>
          </p:spPr>
          <p:txBody>
            <a:bodyPr wrap="none" anchor="ctr"/>
            <a:lstStyle/>
            <a:p>
              <a:endParaRPr lang="zh-CN" altLang="en-US"/>
            </a:p>
          </p:txBody>
        </p:sp>
        <p:sp>
          <p:nvSpPr>
            <p:cNvPr id="9" name="Text Box 8"/>
            <p:cNvSpPr txBox="1">
              <a:spLocks noChangeArrowheads="1"/>
            </p:cNvSpPr>
            <p:nvPr/>
          </p:nvSpPr>
          <p:spPr bwMode="auto">
            <a:xfrm>
              <a:off x="4275566" y="3685145"/>
              <a:ext cx="1321066" cy="1200329"/>
            </a:xfrm>
            <a:prstGeom prst="rect">
              <a:avLst/>
            </a:prstGeom>
            <a:noFill/>
            <a:ln w="9525">
              <a:noFill/>
              <a:miter lim="800000"/>
              <a:headEnd/>
              <a:tailEnd/>
            </a:ln>
          </p:spPr>
          <p:txBody>
            <a:bodyPr wrap="square">
              <a:spAutoFit/>
            </a:bodyPr>
            <a:lstStyle/>
            <a:p>
              <a:r>
                <a:rPr kumimoji="1" lang="zh-CN" altLang="en-US" sz="2400" dirty="0">
                  <a:latin typeface="Times New Roman" pitchFamily="18" charset="0"/>
                  <a:ea typeface="仿宋_GB2312" pitchFamily="49" charset="-122"/>
                </a:rPr>
                <a:t>第</a:t>
              </a:r>
              <a:r>
                <a:rPr kumimoji="1" lang="en-US" altLang="zh-CN" sz="2400" i="1" dirty="0">
                  <a:latin typeface="Times New Roman" pitchFamily="18" charset="0"/>
                  <a:ea typeface="仿宋_GB2312" pitchFamily="49" charset="-122"/>
                </a:rPr>
                <a:t>i</a:t>
              </a:r>
              <a:r>
                <a:rPr kumimoji="1" lang="en-US" altLang="zh-CN" sz="2400" baseline="-25000" dirty="0">
                  <a:latin typeface="Times New Roman" pitchFamily="18" charset="0"/>
                  <a:ea typeface="仿宋_GB2312" pitchFamily="49" charset="-122"/>
                </a:rPr>
                <a:t>1</a:t>
              </a:r>
              <a:r>
                <a:rPr kumimoji="1" lang="zh-CN" altLang="en-US" sz="2400" dirty="0" smtClean="0">
                  <a:latin typeface="Times New Roman" pitchFamily="18" charset="0"/>
                  <a:ea typeface="仿宋_GB2312" pitchFamily="49" charset="-122"/>
                </a:rPr>
                <a:t>页前</a:t>
              </a:r>
              <a:r>
                <a:rPr kumimoji="1" lang="en-US" altLang="zh-CN" sz="2400" i="1" dirty="0">
                  <a:latin typeface="Times New Roman" pitchFamily="18" charset="0"/>
                  <a:ea typeface="仿宋_GB2312" pitchFamily="49" charset="-122"/>
                </a:rPr>
                <a:t>i</a:t>
              </a:r>
              <a:r>
                <a:rPr kumimoji="1" lang="en-US" altLang="zh-CN" sz="2400" baseline="-25000" dirty="0">
                  <a:latin typeface="Times New Roman" pitchFamily="18" charset="0"/>
                  <a:ea typeface="仿宋_GB2312" pitchFamily="49" charset="-122"/>
                </a:rPr>
                <a:t>2</a:t>
              </a:r>
              <a:r>
                <a:rPr kumimoji="1" lang="zh-CN" altLang="en-US" sz="2400" dirty="0" smtClean="0">
                  <a:latin typeface="Times New Roman" pitchFamily="18" charset="0"/>
                  <a:ea typeface="仿宋_GB2312" pitchFamily="49" charset="-122"/>
                </a:rPr>
                <a:t>行总元素个数</a:t>
              </a:r>
              <a:endParaRPr kumimoji="1" lang="zh-CN" altLang="en-US" sz="2400" dirty="0">
                <a:latin typeface="Times New Roman" pitchFamily="18" charset="0"/>
                <a:ea typeface="仿宋_GB2312" pitchFamily="49" charset="-122"/>
              </a:endParaRPr>
            </a:p>
          </p:txBody>
        </p:sp>
      </p:grpSp>
      <p:grpSp>
        <p:nvGrpSpPr>
          <p:cNvPr id="13" name="组合 12"/>
          <p:cNvGrpSpPr/>
          <p:nvPr/>
        </p:nvGrpSpPr>
        <p:grpSpPr>
          <a:xfrm>
            <a:off x="5999838" y="3874970"/>
            <a:ext cx="1765175" cy="1626551"/>
            <a:chOff x="5999838" y="3535922"/>
            <a:chExt cx="1765175" cy="1626551"/>
          </a:xfrm>
        </p:grpSpPr>
        <p:sp>
          <p:nvSpPr>
            <p:cNvPr id="11" name="Text Box 9"/>
            <p:cNvSpPr txBox="1">
              <a:spLocks noChangeArrowheads="1"/>
            </p:cNvSpPr>
            <p:nvPr/>
          </p:nvSpPr>
          <p:spPr bwMode="auto">
            <a:xfrm>
              <a:off x="5999838" y="3685145"/>
              <a:ext cx="1765175" cy="1477328"/>
            </a:xfrm>
            <a:prstGeom prst="rect">
              <a:avLst/>
            </a:prstGeom>
            <a:noFill/>
            <a:ln w="9525">
              <a:noFill/>
              <a:miter lim="800000"/>
              <a:headEnd/>
              <a:tailEnd/>
            </a:ln>
          </p:spPr>
          <p:txBody>
            <a:bodyPr wrap="square">
              <a:spAutoFit/>
            </a:bodyPr>
            <a:lstStyle/>
            <a:p>
              <a:r>
                <a:rPr kumimoji="1" lang="zh-CN" altLang="en-US" sz="3000" dirty="0">
                  <a:latin typeface="Times New Roman" pitchFamily="18" charset="0"/>
                  <a:ea typeface="仿宋_GB2312" pitchFamily="49" charset="-122"/>
                </a:rPr>
                <a:t>第 </a:t>
              </a:r>
              <a:r>
                <a:rPr kumimoji="1" lang="en-US" altLang="zh-CN" sz="3000" i="1" dirty="0">
                  <a:latin typeface="Times New Roman" pitchFamily="18" charset="0"/>
                  <a:ea typeface="仿宋_GB2312" pitchFamily="49" charset="-122"/>
                </a:rPr>
                <a:t>i</a:t>
              </a:r>
              <a:r>
                <a:rPr kumimoji="1" lang="en-US" altLang="zh-CN" sz="3000" baseline="-25000" dirty="0">
                  <a:latin typeface="Times New Roman" pitchFamily="18" charset="0"/>
                  <a:ea typeface="仿宋_GB2312" pitchFamily="49" charset="-122"/>
                </a:rPr>
                <a:t>2 </a:t>
              </a:r>
              <a:r>
                <a:rPr kumimoji="1" lang="zh-CN" altLang="en-US" sz="3000" dirty="0" smtClean="0">
                  <a:latin typeface="Times New Roman" pitchFamily="18" charset="0"/>
                  <a:ea typeface="仿宋_GB2312" pitchFamily="49" charset="-122"/>
                </a:rPr>
                <a:t>行前 </a:t>
              </a:r>
              <a:r>
                <a:rPr kumimoji="1" lang="en-US" altLang="zh-CN" sz="3000" i="1" dirty="0">
                  <a:latin typeface="Times New Roman" pitchFamily="18" charset="0"/>
                  <a:ea typeface="仿宋_GB2312" pitchFamily="49" charset="-122"/>
                </a:rPr>
                <a:t>i</a:t>
              </a:r>
              <a:r>
                <a:rPr kumimoji="1" lang="en-US" altLang="zh-CN" sz="3000" baseline="-25000" dirty="0">
                  <a:latin typeface="Times New Roman" pitchFamily="18" charset="0"/>
                  <a:ea typeface="仿宋_GB2312" pitchFamily="49" charset="-122"/>
                </a:rPr>
                <a:t>3 </a:t>
              </a:r>
              <a:r>
                <a:rPr kumimoji="1" lang="zh-CN" altLang="en-US" sz="3000" dirty="0" smtClean="0">
                  <a:latin typeface="Times New Roman" pitchFamily="18" charset="0"/>
                  <a:ea typeface="仿宋_GB2312" pitchFamily="49" charset="-122"/>
                </a:rPr>
                <a:t>列元素个数</a:t>
              </a:r>
              <a:endParaRPr kumimoji="1" lang="zh-CN" altLang="en-US" sz="3000" dirty="0">
                <a:latin typeface="Times New Roman" pitchFamily="18" charset="0"/>
                <a:ea typeface="仿宋_GB2312" pitchFamily="49" charset="-122"/>
              </a:endParaRPr>
            </a:p>
          </p:txBody>
        </p:sp>
        <p:sp>
          <p:nvSpPr>
            <p:cNvPr id="12" name="AutoShape 10"/>
            <p:cNvSpPr>
              <a:spLocks/>
            </p:cNvSpPr>
            <p:nvPr/>
          </p:nvSpPr>
          <p:spPr bwMode="auto">
            <a:xfrm rot="16200000">
              <a:off x="6133392" y="3441466"/>
              <a:ext cx="134938" cy="323850"/>
            </a:xfrm>
            <a:prstGeom prst="leftBrace">
              <a:avLst>
                <a:gd name="adj1" fmla="val 20000"/>
                <a:gd name="adj2" fmla="val 50000"/>
              </a:avLst>
            </a:prstGeom>
            <a:noFill/>
            <a:ln w="28575">
              <a:solidFill>
                <a:schemeClr val="tx1"/>
              </a:solidFill>
              <a:round/>
              <a:headEnd/>
              <a:tailEnd/>
            </a:ln>
          </p:spPr>
          <p:txBody>
            <a:bodyPr wrap="none" anchor="ctr"/>
            <a:lstStyle/>
            <a:p>
              <a:endParaRPr lang="zh-CN" altLang="en-US"/>
            </a:p>
          </p:txBody>
        </p:sp>
      </p:grpSp>
      <p:sp>
        <p:nvSpPr>
          <p:cNvPr id="14" name="矩形 13"/>
          <p:cNvSpPr/>
          <p:nvPr/>
        </p:nvSpPr>
        <p:spPr>
          <a:xfrm>
            <a:off x="1209327" y="5273087"/>
            <a:ext cx="6948353" cy="830997"/>
          </a:xfrm>
          <a:prstGeom prst="rect">
            <a:avLst/>
          </a:prstGeom>
        </p:spPr>
        <p:txBody>
          <a:bodyPr wrap="square">
            <a:spAutoFit/>
          </a:bodyPr>
          <a:lstStyle/>
          <a:p>
            <a:r>
              <a:rPr kumimoji="1" lang="en-US" altLang="zh-CN" sz="2400" b="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A = new </a:t>
            </a:r>
            <a:r>
              <a:rPr kumimoji="1" lang="en-US" altLang="zh-CN" sz="2400" b="1" dirty="0" err="1">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int</a:t>
            </a:r>
            <a:r>
              <a:rPr kumimoji="1" lang="en-US" altLang="zh-CN" sz="2400" b="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[m1*m2*m3];  </a:t>
            </a:r>
          </a:p>
          <a:p>
            <a:r>
              <a:rPr kumimoji="1" lang="en-US" altLang="zh-CN" sz="2400" b="1" i="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A</a:t>
            </a:r>
            <a:r>
              <a:rPr kumimoji="1" lang="en-US" altLang="zh-CN" sz="2400" b="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a:t>
            </a:r>
            <a:r>
              <a:rPr kumimoji="1" lang="en-US" altLang="zh-CN" sz="2400" b="1" i="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i</a:t>
            </a:r>
            <a:r>
              <a:rPr kumimoji="1" lang="en-US" altLang="zh-CN" sz="2400" b="1" i="1" baseline="-25000"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1</a:t>
            </a:r>
            <a:r>
              <a:rPr kumimoji="1" lang="en-US" altLang="zh-CN" sz="2400" b="1" i="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 i</a:t>
            </a:r>
            <a:r>
              <a:rPr kumimoji="1" lang="en-US" altLang="zh-CN" sz="2400" b="1" i="1" baseline="-25000"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2</a:t>
            </a:r>
            <a:r>
              <a:rPr kumimoji="1" lang="en-US" altLang="zh-CN" sz="2400" b="1" i="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 i</a:t>
            </a:r>
            <a:r>
              <a:rPr kumimoji="1" lang="en-US" altLang="zh-CN" sz="2400" b="1" i="1" baseline="-25000"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3</a:t>
            </a:r>
            <a:r>
              <a:rPr kumimoji="1" lang="en-US" altLang="zh-CN" sz="2400" b="1" dirty="0">
                <a:solidFill>
                  <a:srgbClr val="FFFF00"/>
                </a:solidFill>
                <a:effectLst>
                  <a:outerShdw blurRad="38100" dist="38100" dir="2700000" algn="tl">
                    <a:srgbClr val="000000">
                      <a:alpha val="43137"/>
                    </a:srgbClr>
                  </a:outerShdw>
                </a:effectLst>
                <a:latin typeface="Times New Roman" pitchFamily="18" charset="0"/>
                <a:ea typeface="楷体_GB2312" pitchFamily="49" charset="-122"/>
              </a:rPr>
              <a:t>) → A [i1*m2*m3 + i2*m3 + i3]</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8611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宋体" pitchFamily="2" charset="-122"/>
                <a:ea typeface="宋体" pitchFamily="2" charset="-122"/>
              </a:rPr>
              <a:t>n</a:t>
            </a:r>
            <a:r>
              <a:rPr kumimoji="1" lang="zh-CN" altLang="en-US" b="1" dirty="0" smtClean="0">
                <a:latin typeface="宋体" pitchFamily="2" charset="-122"/>
                <a:ea typeface="宋体" pitchFamily="2" charset="-122"/>
              </a:rPr>
              <a:t>维数</a:t>
            </a:r>
            <a:r>
              <a:rPr kumimoji="1" lang="zh-CN" altLang="en-US" b="1" dirty="0">
                <a:latin typeface="宋体" pitchFamily="2" charset="-122"/>
                <a:ea typeface="宋体" pitchFamily="2" charset="-122"/>
              </a:rPr>
              <a:t>组</a:t>
            </a:r>
            <a:endParaRPr lang="zh-CN" altLang="en-US" dirty="0"/>
          </a:p>
        </p:txBody>
      </p:sp>
      <p:sp>
        <p:nvSpPr>
          <p:cNvPr id="3" name="内容占位符 2"/>
          <p:cNvSpPr>
            <a:spLocks noGrp="1"/>
          </p:cNvSpPr>
          <p:nvPr>
            <p:ph idx="1"/>
          </p:nvPr>
        </p:nvSpPr>
        <p:spPr/>
        <p:txBody>
          <a:bodyPr>
            <a:normAutofit/>
          </a:bodyPr>
          <a:lstStyle/>
          <a:p>
            <a:pPr marL="609600" indent="-609600">
              <a:spcBef>
                <a:spcPct val="10000"/>
              </a:spcBef>
              <a:spcAft>
                <a:spcPts val="0"/>
              </a:spcAft>
              <a:buClr>
                <a:schemeClr val="tx1"/>
              </a:buClr>
              <a:buSzPct val="50000"/>
              <a:buFont typeface="Wingdings 2"/>
              <a:buChar char=""/>
              <a:defRPr/>
            </a:pPr>
            <a:r>
              <a:rPr lang="zh-CN" altLang="en-US" sz="2400" b="1" dirty="0">
                <a:effectLst>
                  <a:outerShdw blurRad="38100" dist="38100" dir="2700000" algn="tl">
                    <a:srgbClr val="000000">
                      <a:alpha val="43137"/>
                    </a:srgbClr>
                  </a:outerShdw>
                </a:effectLst>
                <a:latin typeface="Times New Roman" pitchFamily="18" charset="0"/>
                <a:ea typeface="仿宋_GB2312" pitchFamily="49" charset="-122"/>
              </a:rPr>
              <a:t>各维元素个数为  </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m</a:t>
            </a:r>
            <a:r>
              <a:rPr lang="en-US" altLang="zh-CN" sz="2400" b="1" baseline="-25000" dirty="0">
                <a:effectLst>
                  <a:outerShdw blurRad="38100" dist="38100" dir="2700000" algn="tl">
                    <a:srgbClr val="000000">
                      <a:alpha val="43137"/>
                    </a:srgbClr>
                  </a:outerShdw>
                </a:effectLst>
                <a:latin typeface="Times New Roman" pitchFamily="18" charset="0"/>
                <a:ea typeface="仿宋_GB2312" pitchFamily="49" charset="-122"/>
              </a:rPr>
              <a:t>1</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 m</a:t>
            </a:r>
            <a:r>
              <a:rPr lang="en-US" altLang="zh-CN" sz="2400" b="1" baseline="-25000" dirty="0">
                <a:effectLst>
                  <a:outerShdw blurRad="38100" dist="38100" dir="2700000" algn="tl">
                    <a:srgbClr val="000000">
                      <a:alpha val="43137"/>
                    </a:srgbClr>
                  </a:outerShdw>
                </a:effectLst>
                <a:latin typeface="Times New Roman" pitchFamily="18" charset="0"/>
                <a:ea typeface="仿宋_GB2312" pitchFamily="49" charset="-122"/>
              </a:rPr>
              <a:t>2</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 m</a:t>
            </a:r>
            <a:r>
              <a:rPr lang="en-US" altLang="zh-CN" sz="2400" b="1" baseline="-25000" dirty="0">
                <a:effectLst>
                  <a:outerShdw blurRad="38100" dist="38100" dir="2700000" algn="tl">
                    <a:srgbClr val="000000">
                      <a:alpha val="43137"/>
                    </a:srgbClr>
                  </a:outerShdw>
                </a:effectLst>
                <a:latin typeface="Times New Roman" pitchFamily="18" charset="0"/>
                <a:ea typeface="仿宋_GB2312" pitchFamily="49" charset="-122"/>
              </a:rPr>
              <a:t>3</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 …, </a:t>
            </a:r>
            <a:r>
              <a:rPr lang="en-US" altLang="zh-CN" sz="2400" b="1" i="1" dirty="0" err="1">
                <a:effectLst>
                  <a:outerShdw blurRad="38100" dist="38100" dir="2700000" algn="tl">
                    <a:srgbClr val="000000">
                      <a:alpha val="43137"/>
                    </a:srgbClr>
                  </a:outerShdw>
                </a:effectLst>
                <a:latin typeface="Times New Roman" pitchFamily="18" charset="0"/>
                <a:ea typeface="仿宋_GB2312" pitchFamily="49" charset="-122"/>
              </a:rPr>
              <a:t>m</a:t>
            </a:r>
            <a:r>
              <a:rPr lang="en-US" altLang="zh-CN" sz="2400" b="1" i="1" baseline="-25000" dirty="0" err="1">
                <a:effectLst>
                  <a:outerShdw blurRad="38100" dist="38100" dir="2700000" algn="tl">
                    <a:srgbClr val="000000">
                      <a:alpha val="43137"/>
                    </a:srgbClr>
                  </a:outerShdw>
                </a:effectLst>
                <a:latin typeface="Times New Roman" pitchFamily="18" charset="0"/>
                <a:ea typeface="仿宋_GB2312" pitchFamily="49" charset="-122"/>
              </a:rPr>
              <a:t>n</a:t>
            </a:r>
            <a:endParaRPr lang="en-US" altLang="zh-CN" sz="2400" b="1" i="1" baseline="-25000" dirty="0">
              <a:effectLst>
                <a:outerShdw blurRad="38100" dist="38100" dir="2700000" algn="tl">
                  <a:srgbClr val="000000">
                    <a:alpha val="43137"/>
                  </a:srgbClr>
                </a:outerShdw>
              </a:effectLst>
              <a:latin typeface="Times New Roman" pitchFamily="18" charset="0"/>
              <a:ea typeface="仿宋_GB2312" pitchFamily="49" charset="-122"/>
            </a:endParaRPr>
          </a:p>
          <a:p>
            <a:pPr marL="609600" indent="-609600">
              <a:spcBef>
                <a:spcPct val="10000"/>
              </a:spcBef>
              <a:spcAft>
                <a:spcPts val="0"/>
              </a:spcAft>
              <a:buClr>
                <a:schemeClr val="tx1"/>
              </a:buClr>
              <a:buSzPct val="50000"/>
              <a:buFont typeface="Wingdings 2"/>
              <a:buChar char=""/>
              <a:defRPr/>
            </a:pPr>
            <a:r>
              <a:rPr lang="zh-CN" altLang="en-US" sz="2400" b="1" dirty="0">
                <a:effectLst>
                  <a:outerShdw blurRad="38100" dist="38100" dir="2700000" algn="tl">
                    <a:srgbClr val="000000">
                      <a:alpha val="43137"/>
                    </a:srgbClr>
                  </a:outerShdw>
                </a:effectLst>
                <a:latin typeface="Times New Roman" pitchFamily="18" charset="0"/>
                <a:ea typeface="仿宋_GB2312" pitchFamily="49" charset="-122"/>
              </a:rPr>
              <a:t>下标为 </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i</a:t>
            </a:r>
            <a:r>
              <a:rPr lang="en-US" altLang="zh-CN" sz="2400" b="1" baseline="-25000" dirty="0">
                <a:effectLst>
                  <a:outerShdw blurRad="38100" dist="38100" dir="2700000" algn="tl">
                    <a:srgbClr val="000000">
                      <a:alpha val="43137"/>
                    </a:srgbClr>
                  </a:outerShdw>
                </a:effectLst>
                <a:latin typeface="Times New Roman" pitchFamily="18" charset="0"/>
                <a:ea typeface="仿宋_GB2312" pitchFamily="49" charset="-122"/>
              </a:rPr>
              <a:t>1</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 i</a:t>
            </a:r>
            <a:r>
              <a:rPr lang="en-US" altLang="zh-CN" sz="2400" b="1" baseline="-25000" dirty="0">
                <a:effectLst>
                  <a:outerShdw blurRad="38100" dist="38100" dir="2700000" algn="tl">
                    <a:srgbClr val="000000">
                      <a:alpha val="43137"/>
                    </a:srgbClr>
                  </a:outerShdw>
                </a:effectLst>
                <a:latin typeface="Times New Roman" pitchFamily="18" charset="0"/>
                <a:ea typeface="仿宋_GB2312" pitchFamily="49" charset="-122"/>
              </a:rPr>
              <a:t>2</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 i</a:t>
            </a:r>
            <a:r>
              <a:rPr lang="en-US" altLang="zh-CN" sz="2400" b="1" baseline="-25000" dirty="0">
                <a:effectLst>
                  <a:outerShdw blurRad="38100" dist="38100" dir="2700000" algn="tl">
                    <a:srgbClr val="000000">
                      <a:alpha val="43137"/>
                    </a:srgbClr>
                  </a:outerShdw>
                </a:effectLst>
                <a:latin typeface="Times New Roman" pitchFamily="18" charset="0"/>
                <a:ea typeface="仿宋_GB2312" pitchFamily="49" charset="-122"/>
              </a:rPr>
              <a:t>3</a:t>
            </a:r>
            <a:r>
              <a:rPr lang="en-US" altLang="zh-CN" sz="2400" b="1" i="1" dirty="0">
                <a:effectLst>
                  <a:outerShdw blurRad="38100" dist="38100" dir="2700000" algn="tl">
                    <a:srgbClr val="000000">
                      <a:alpha val="43137"/>
                    </a:srgbClr>
                  </a:outerShdw>
                </a:effectLst>
                <a:latin typeface="Times New Roman" pitchFamily="18" charset="0"/>
                <a:ea typeface="仿宋_GB2312" pitchFamily="49" charset="-122"/>
              </a:rPr>
              <a:t>, …, i</a:t>
            </a:r>
            <a:r>
              <a:rPr lang="en-US" altLang="zh-CN" sz="2400" b="1" i="1" baseline="-25000" dirty="0">
                <a:effectLst>
                  <a:outerShdw blurRad="38100" dist="38100" dir="2700000" algn="tl">
                    <a:srgbClr val="000000">
                      <a:alpha val="43137"/>
                    </a:srgbClr>
                  </a:outerShdw>
                </a:effectLst>
                <a:latin typeface="Times New Roman" pitchFamily="18" charset="0"/>
                <a:ea typeface="仿宋_GB2312" pitchFamily="49" charset="-122"/>
              </a:rPr>
              <a:t>n</a:t>
            </a:r>
            <a:r>
              <a:rPr lang="en-US" altLang="zh-CN" sz="2400" b="1" dirty="0">
                <a:effectLst>
                  <a:outerShdw blurRad="38100" dist="38100" dir="2700000" algn="tl">
                    <a:srgbClr val="000000">
                      <a:alpha val="43137"/>
                    </a:srgbClr>
                  </a:outerShdw>
                </a:effectLst>
                <a:latin typeface="Times New Roman" pitchFamily="18" charset="0"/>
                <a:ea typeface="仿宋_GB2312" pitchFamily="49" charset="-122"/>
              </a:rPr>
              <a:t> </a:t>
            </a:r>
            <a:r>
              <a:rPr lang="zh-CN" altLang="en-US" sz="2400" b="1" dirty="0">
                <a:effectLst>
                  <a:outerShdw blurRad="38100" dist="38100" dir="2700000" algn="tl">
                    <a:srgbClr val="000000">
                      <a:alpha val="43137"/>
                    </a:srgbClr>
                  </a:outerShdw>
                </a:effectLst>
                <a:latin typeface="Times New Roman" pitchFamily="18" charset="0"/>
                <a:ea typeface="仿宋_GB2312" pitchFamily="49" charset="-122"/>
              </a:rPr>
              <a:t>的数组元素的存储地址：</a:t>
            </a:r>
          </a:p>
          <a:p>
            <a:pPr marL="609600" indent="-609600">
              <a:lnSpc>
                <a:spcPct val="105000"/>
              </a:lnSpc>
              <a:spcAft>
                <a:spcPts val="0"/>
              </a:spcAft>
              <a:buNone/>
              <a:defRPr/>
            </a:pPr>
            <a:r>
              <a:rPr kumimoji="1" lang="zh-CN" altLang="en-US" sz="2400" b="1" dirty="0">
                <a:effectLst>
                  <a:outerShdw blurRad="38100" dist="38100" dir="2700000" algn="tl">
                    <a:srgbClr val="000000">
                      <a:alpha val="43137"/>
                    </a:srgbClr>
                  </a:outerShdw>
                </a:effectLst>
                <a:latin typeface="Times New Roman" pitchFamily="18" charset="0"/>
              </a:rPr>
              <a:t>		  </a:t>
            </a:r>
            <a:r>
              <a:rPr kumimoji="1" lang="en-US" altLang="zh-CN" sz="2400" b="1" dirty="0">
                <a:effectLst>
                  <a:outerShdw blurRad="38100" dist="38100" dir="2700000" algn="tl">
                    <a:srgbClr val="000000">
                      <a:alpha val="43137"/>
                    </a:srgbClr>
                  </a:outerShdw>
                </a:effectLst>
                <a:latin typeface="Times New Roman" pitchFamily="18" charset="0"/>
              </a:rPr>
              <a:t>LOC ( </a:t>
            </a:r>
            <a:r>
              <a:rPr kumimoji="1" lang="en-US" altLang="zh-CN" sz="2400" b="1" i="1" dirty="0">
                <a:effectLst>
                  <a:outerShdw blurRad="38100" dist="38100" dir="2700000" algn="tl">
                    <a:srgbClr val="000000">
                      <a:alpha val="43137"/>
                    </a:srgbClr>
                  </a:outerShdw>
                </a:effectLst>
                <a:latin typeface="Times New Roman" pitchFamily="18" charset="0"/>
              </a:rPr>
              <a:t>i</a:t>
            </a:r>
            <a:r>
              <a:rPr kumimoji="1" lang="en-US" altLang="zh-CN" sz="2400" b="1" baseline="-25000" dirty="0">
                <a:effectLst>
                  <a:outerShdw blurRad="38100" dist="38100" dir="2700000" algn="tl">
                    <a:srgbClr val="000000">
                      <a:alpha val="43137"/>
                    </a:srgbClr>
                  </a:outerShdw>
                </a:effectLst>
                <a:latin typeface="Times New Roman" pitchFamily="18" charset="0"/>
              </a:rPr>
              <a:t>1</a:t>
            </a:r>
            <a:r>
              <a:rPr kumimoji="1" lang="en-US" altLang="zh-CN" sz="2400" b="1" i="1" dirty="0">
                <a:effectLst>
                  <a:outerShdw blurRad="38100" dist="38100" dir="2700000" algn="tl">
                    <a:srgbClr val="000000">
                      <a:alpha val="43137"/>
                    </a:srgbClr>
                  </a:outerShdw>
                </a:effectLst>
                <a:latin typeface="Times New Roman" pitchFamily="18" charset="0"/>
              </a:rPr>
              <a:t>, i</a:t>
            </a:r>
            <a:r>
              <a:rPr kumimoji="1" lang="en-US" altLang="zh-CN" sz="2400" b="1" baseline="-25000" dirty="0">
                <a:effectLst>
                  <a:outerShdw blurRad="38100" dist="38100" dir="2700000" algn="tl">
                    <a:srgbClr val="000000">
                      <a:alpha val="43137"/>
                    </a:srgbClr>
                  </a:outerShdw>
                </a:effectLst>
                <a:latin typeface="Times New Roman" pitchFamily="18" charset="0"/>
              </a:rPr>
              <a:t>2</a:t>
            </a:r>
            <a:r>
              <a:rPr kumimoji="1" lang="en-US" altLang="zh-CN" sz="2400" b="1" i="1" dirty="0">
                <a:effectLst>
                  <a:outerShdw blurRad="38100" dist="38100" dir="2700000" algn="tl">
                    <a:srgbClr val="000000">
                      <a:alpha val="43137"/>
                    </a:srgbClr>
                  </a:outerShdw>
                </a:effectLst>
                <a:latin typeface="Times New Roman" pitchFamily="18" charset="0"/>
              </a:rPr>
              <a:t>, …, i</a:t>
            </a:r>
            <a:r>
              <a:rPr kumimoji="1" lang="en-US" altLang="zh-CN" sz="2400" b="1" i="1" baseline="-25000" dirty="0">
                <a:effectLst>
                  <a:outerShdw blurRad="38100" dist="38100" dir="2700000" algn="tl">
                    <a:srgbClr val="000000">
                      <a:alpha val="43137"/>
                    </a:srgbClr>
                  </a:outerShdw>
                </a:effectLst>
                <a:latin typeface="Times New Roman" pitchFamily="18" charset="0"/>
              </a:rPr>
              <a:t>n</a:t>
            </a:r>
            <a:r>
              <a:rPr kumimoji="1" lang="en-US" altLang="zh-CN" sz="2400" b="1" dirty="0">
                <a:effectLst>
                  <a:outerShdw blurRad="38100" dist="38100" dir="2700000" algn="tl">
                    <a:srgbClr val="000000">
                      <a:alpha val="43137"/>
                    </a:srgbClr>
                  </a:outerShdw>
                </a:effectLst>
                <a:latin typeface="Times New Roman" pitchFamily="18" charset="0"/>
              </a:rPr>
              <a:t> ) = </a:t>
            </a:r>
            <a:r>
              <a:rPr kumimoji="1" lang="en-US" altLang="zh-CN" sz="2400" b="1" dirty="0">
                <a:effectLst>
                  <a:outerShdw blurRad="38100" dist="38100" dir="2700000" algn="tl">
                    <a:srgbClr val="000000">
                      <a:alpha val="43137"/>
                    </a:srgbClr>
                  </a:outerShdw>
                </a:effectLst>
                <a:latin typeface="Times New Roman" pitchFamily="18" charset="0"/>
                <a:ea typeface="仿宋_GB2312" pitchFamily="49" charset="-122"/>
              </a:rPr>
              <a:t>LOC(0, 0)</a:t>
            </a:r>
            <a:r>
              <a:rPr kumimoji="1" lang="en-US" altLang="zh-CN" sz="2400" b="1" dirty="0">
                <a:effectLst>
                  <a:outerShdw blurRad="38100" dist="38100" dir="2700000" algn="tl">
                    <a:srgbClr val="000000">
                      <a:alpha val="43137"/>
                    </a:srgbClr>
                  </a:outerShdw>
                </a:effectLst>
                <a:latin typeface="Times New Roman" pitchFamily="18" charset="0"/>
              </a:rPr>
              <a:t> + </a:t>
            </a:r>
          </a:p>
          <a:p>
            <a:pPr marL="609600" indent="-609600">
              <a:lnSpc>
                <a:spcPct val="105000"/>
              </a:lnSpc>
              <a:spcAft>
                <a:spcPts val="0"/>
              </a:spcAft>
              <a:buNone/>
              <a:defRPr/>
            </a:pPr>
            <a:r>
              <a:rPr kumimoji="1" lang="en-US" altLang="zh-CN" sz="2400" b="1" dirty="0">
                <a:effectLst>
                  <a:outerShdw blurRad="38100" dist="38100" dir="2700000" algn="tl">
                    <a:srgbClr val="000000">
                      <a:alpha val="43137"/>
                    </a:srgbClr>
                  </a:outerShdw>
                </a:effectLst>
                <a:latin typeface="Times New Roman" pitchFamily="18" charset="0"/>
              </a:rPr>
              <a:t>              ( </a:t>
            </a:r>
            <a:r>
              <a:rPr kumimoji="1" lang="en-US" altLang="zh-CN" sz="2400" b="1" i="1" dirty="0">
                <a:effectLst>
                  <a:outerShdw blurRad="38100" dist="38100" dir="2700000" algn="tl">
                    <a:srgbClr val="000000">
                      <a:alpha val="43137"/>
                    </a:srgbClr>
                  </a:outerShdw>
                </a:effectLst>
                <a:latin typeface="Times New Roman" pitchFamily="18" charset="0"/>
              </a:rPr>
              <a:t>i</a:t>
            </a:r>
            <a:r>
              <a:rPr kumimoji="1" lang="en-US" altLang="zh-CN" sz="2400" b="1" baseline="-25000" dirty="0">
                <a:effectLst>
                  <a:outerShdw blurRad="38100" dist="38100" dir="2700000" algn="tl">
                    <a:srgbClr val="000000">
                      <a:alpha val="43137"/>
                    </a:srgbClr>
                  </a:outerShdw>
                </a:effectLst>
                <a:latin typeface="Times New Roman" pitchFamily="18" charset="0"/>
              </a:rPr>
              <a:t>1</a:t>
            </a:r>
            <a:r>
              <a:rPr kumimoji="1" lang="en-US" altLang="zh-CN" sz="2400" b="1" dirty="0">
                <a:effectLst>
                  <a:outerShdw blurRad="38100" dist="38100" dir="2700000" algn="tl">
                    <a:srgbClr val="000000">
                      <a:alpha val="43137"/>
                    </a:srgbClr>
                  </a:outerShdw>
                </a:effectLst>
                <a:latin typeface="Times New Roman" pitchFamily="18" charset="0"/>
              </a:rPr>
              <a:t>*</a:t>
            </a:r>
            <a:r>
              <a:rPr kumimoji="1" lang="en-US" altLang="zh-CN" sz="2400" b="1" i="1" dirty="0">
                <a:effectLst>
                  <a:outerShdw blurRad="38100" dist="38100" dir="2700000" algn="tl">
                    <a:srgbClr val="000000">
                      <a:alpha val="43137"/>
                    </a:srgbClr>
                  </a:outerShdw>
                </a:effectLst>
                <a:latin typeface="Times New Roman" pitchFamily="18" charset="0"/>
              </a:rPr>
              <a:t>m</a:t>
            </a:r>
            <a:r>
              <a:rPr kumimoji="1" lang="en-US" altLang="zh-CN" sz="2400" b="1" baseline="-25000" dirty="0">
                <a:effectLst>
                  <a:outerShdw blurRad="38100" dist="38100" dir="2700000" algn="tl">
                    <a:srgbClr val="000000">
                      <a:alpha val="43137"/>
                    </a:srgbClr>
                  </a:outerShdw>
                </a:effectLst>
                <a:latin typeface="Times New Roman" pitchFamily="18" charset="0"/>
              </a:rPr>
              <a:t>2</a:t>
            </a:r>
            <a:r>
              <a:rPr kumimoji="1" lang="en-US" altLang="zh-CN" sz="2400" b="1" dirty="0">
                <a:effectLst>
                  <a:outerShdw blurRad="38100" dist="38100" dir="2700000" algn="tl">
                    <a:srgbClr val="000000">
                      <a:alpha val="43137"/>
                    </a:srgbClr>
                  </a:outerShdw>
                </a:effectLst>
                <a:latin typeface="Times New Roman" pitchFamily="18" charset="0"/>
              </a:rPr>
              <a:t>*</a:t>
            </a:r>
            <a:r>
              <a:rPr kumimoji="1" lang="en-US" altLang="zh-CN" sz="2400" b="1" i="1" dirty="0">
                <a:effectLst>
                  <a:outerShdw blurRad="38100" dist="38100" dir="2700000" algn="tl">
                    <a:srgbClr val="000000">
                      <a:alpha val="43137"/>
                    </a:srgbClr>
                  </a:outerShdw>
                </a:effectLst>
                <a:latin typeface="Times New Roman" pitchFamily="18" charset="0"/>
              </a:rPr>
              <a:t>m</a:t>
            </a:r>
            <a:r>
              <a:rPr kumimoji="1" lang="en-US" altLang="zh-CN" sz="2400" b="1" baseline="-25000" dirty="0">
                <a:effectLst>
                  <a:outerShdw blurRad="38100" dist="38100" dir="2700000" algn="tl">
                    <a:srgbClr val="000000">
                      <a:alpha val="43137"/>
                    </a:srgbClr>
                  </a:outerShdw>
                </a:effectLst>
                <a:latin typeface="Times New Roman" pitchFamily="18" charset="0"/>
              </a:rPr>
              <a:t>3</a:t>
            </a:r>
            <a:r>
              <a:rPr kumimoji="1" lang="en-US" altLang="zh-CN" sz="2400" b="1" dirty="0">
                <a:effectLst>
                  <a:outerShdw blurRad="38100" dist="38100" dir="2700000" algn="tl">
                    <a:srgbClr val="000000">
                      <a:alpha val="43137"/>
                    </a:srgbClr>
                  </a:outerShdw>
                </a:effectLst>
                <a:latin typeface="Times New Roman" pitchFamily="18" charset="0"/>
              </a:rPr>
              <a:t>*</a:t>
            </a:r>
            <a:r>
              <a:rPr kumimoji="1" lang="en-US" altLang="zh-CN" sz="2400" b="1" i="1" dirty="0">
                <a:effectLst>
                  <a:outerShdw blurRad="38100" dist="38100" dir="2700000" algn="tl">
                    <a:srgbClr val="000000">
                      <a:alpha val="43137"/>
                    </a:srgbClr>
                  </a:outerShdw>
                </a:effectLst>
                <a:latin typeface="Times New Roman" pitchFamily="18" charset="0"/>
              </a:rPr>
              <a:t>…*</a:t>
            </a:r>
            <a:r>
              <a:rPr kumimoji="1" lang="en-US" altLang="zh-CN" sz="2400" b="1" i="1" dirty="0" err="1">
                <a:effectLst>
                  <a:outerShdw blurRad="38100" dist="38100" dir="2700000" algn="tl">
                    <a:srgbClr val="000000">
                      <a:alpha val="43137"/>
                    </a:srgbClr>
                  </a:outerShdw>
                </a:effectLst>
                <a:latin typeface="Times New Roman" pitchFamily="18" charset="0"/>
              </a:rPr>
              <a:t>m</a:t>
            </a:r>
            <a:r>
              <a:rPr kumimoji="1" lang="en-US" altLang="zh-CN" sz="2400" b="1" i="1" baseline="-25000" dirty="0" err="1">
                <a:effectLst>
                  <a:outerShdw blurRad="38100" dist="38100" dir="2700000" algn="tl">
                    <a:srgbClr val="000000">
                      <a:alpha val="43137"/>
                    </a:srgbClr>
                  </a:outerShdw>
                </a:effectLst>
                <a:latin typeface="Times New Roman" pitchFamily="18" charset="0"/>
              </a:rPr>
              <a:t>n</a:t>
            </a:r>
            <a:r>
              <a:rPr kumimoji="1" lang="en-US" altLang="zh-CN" sz="2400" b="1" i="1" dirty="0">
                <a:effectLst>
                  <a:outerShdw blurRad="38100" dist="38100" dir="2700000" algn="tl">
                    <a:srgbClr val="000000">
                      <a:alpha val="43137"/>
                    </a:srgbClr>
                  </a:outerShdw>
                </a:effectLst>
                <a:latin typeface="Times New Roman" pitchFamily="18" charset="0"/>
              </a:rPr>
              <a:t> + i</a:t>
            </a:r>
            <a:r>
              <a:rPr kumimoji="1" lang="en-US" altLang="zh-CN" sz="2400" b="1" baseline="-25000" dirty="0">
                <a:effectLst>
                  <a:outerShdw blurRad="38100" dist="38100" dir="2700000" algn="tl">
                    <a:srgbClr val="000000">
                      <a:alpha val="43137"/>
                    </a:srgbClr>
                  </a:outerShdw>
                </a:effectLst>
                <a:latin typeface="Times New Roman" pitchFamily="18" charset="0"/>
              </a:rPr>
              <a:t>2</a:t>
            </a:r>
            <a:r>
              <a:rPr kumimoji="1" lang="en-US" altLang="zh-CN" sz="2400" b="1" i="1" dirty="0">
                <a:effectLst>
                  <a:outerShdw blurRad="38100" dist="38100" dir="2700000" algn="tl">
                    <a:srgbClr val="000000">
                      <a:alpha val="43137"/>
                    </a:srgbClr>
                  </a:outerShdw>
                </a:effectLst>
                <a:latin typeface="Times New Roman" pitchFamily="18" charset="0"/>
              </a:rPr>
              <a:t>*m</a:t>
            </a:r>
            <a:r>
              <a:rPr kumimoji="1" lang="en-US" altLang="zh-CN" sz="2400" b="1" baseline="-25000" dirty="0">
                <a:effectLst>
                  <a:outerShdw blurRad="38100" dist="38100" dir="2700000" algn="tl">
                    <a:srgbClr val="000000">
                      <a:alpha val="43137"/>
                    </a:srgbClr>
                  </a:outerShdw>
                </a:effectLst>
                <a:latin typeface="Times New Roman" pitchFamily="18" charset="0"/>
              </a:rPr>
              <a:t>3</a:t>
            </a:r>
            <a:r>
              <a:rPr kumimoji="1" lang="en-US" altLang="zh-CN" sz="2400" b="1" i="1" dirty="0">
                <a:effectLst>
                  <a:outerShdw blurRad="38100" dist="38100" dir="2700000" algn="tl">
                    <a:srgbClr val="000000">
                      <a:alpha val="43137"/>
                    </a:srgbClr>
                  </a:outerShdw>
                </a:effectLst>
                <a:latin typeface="Times New Roman" pitchFamily="18" charset="0"/>
              </a:rPr>
              <a:t>*m</a:t>
            </a:r>
            <a:r>
              <a:rPr kumimoji="1" lang="en-US" altLang="zh-CN" sz="2400" b="1" baseline="-25000" dirty="0">
                <a:effectLst>
                  <a:outerShdw blurRad="38100" dist="38100" dir="2700000" algn="tl">
                    <a:srgbClr val="000000">
                      <a:alpha val="43137"/>
                    </a:srgbClr>
                  </a:outerShdw>
                </a:effectLst>
                <a:latin typeface="Times New Roman" pitchFamily="18" charset="0"/>
              </a:rPr>
              <a:t>4</a:t>
            </a:r>
            <a:r>
              <a:rPr kumimoji="1" lang="en-US" altLang="zh-CN" sz="2400" b="1" dirty="0">
                <a:effectLst>
                  <a:outerShdw blurRad="38100" dist="38100" dir="2700000" algn="tl">
                    <a:srgbClr val="000000">
                      <a:alpha val="43137"/>
                    </a:srgbClr>
                  </a:outerShdw>
                </a:effectLst>
                <a:latin typeface="Times New Roman" pitchFamily="18" charset="0"/>
              </a:rPr>
              <a:t>*</a:t>
            </a:r>
            <a:r>
              <a:rPr kumimoji="1" lang="en-US" altLang="zh-CN" sz="2400" b="1" i="1" dirty="0">
                <a:effectLst>
                  <a:outerShdw blurRad="38100" dist="38100" dir="2700000" algn="tl">
                    <a:srgbClr val="000000">
                      <a:alpha val="43137"/>
                    </a:srgbClr>
                  </a:outerShdw>
                </a:effectLst>
                <a:latin typeface="Times New Roman" pitchFamily="18" charset="0"/>
              </a:rPr>
              <a:t>…*</a:t>
            </a:r>
            <a:r>
              <a:rPr kumimoji="1" lang="en-US" altLang="zh-CN" sz="2400" b="1" i="1" dirty="0" err="1">
                <a:effectLst>
                  <a:outerShdw blurRad="38100" dist="38100" dir="2700000" algn="tl">
                    <a:srgbClr val="000000">
                      <a:alpha val="43137"/>
                    </a:srgbClr>
                  </a:outerShdw>
                </a:effectLst>
                <a:latin typeface="Times New Roman" pitchFamily="18" charset="0"/>
              </a:rPr>
              <a:t>m</a:t>
            </a:r>
            <a:r>
              <a:rPr kumimoji="1" lang="en-US" altLang="zh-CN" sz="2400" b="1" i="1" baseline="-25000" dirty="0" err="1">
                <a:effectLst>
                  <a:outerShdw blurRad="38100" dist="38100" dir="2700000" algn="tl">
                    <a:srgbClr val="000000">
                      <a:alpha val="43137"/>
                    </a:srgbClr>
                  </a:outerShdw>
                </a:effectLst>
                <a:latin typeface="Times New Roman" pitchFamily="18" charset="0"/>
              </a:rPr>
              <a:t>n</a:t>
            </a:r>
            <a:r>
              <a:rPr kumimoji="1" lang="en-US" altLang="zh-CN" sz="2400" b="1" i="1" dirty="0">
                <a:effectLst>
                  <a:outerShdw blurRad="38100" dist="38100" dir="2700000" algn="tl">
                    <a:srgbClr val="000000">
                      <a:alpha val="43137"/>
                    </a:srgbClr>
                  </a:outerShdw>
                </a:effectLst>
                <a:latin typeface="Times New Roman" pitchFamily="18" charset="0"/>
              </a:rPr>
              <a:t>+</a:t>
            </a:r>
          </a:p>
          <a:p>
            <a:pPr marL="609600" indent="-609600">
              <a:lnSpc>
                <a:spcPct val="105000"/>
              </a:lnSpc>
              <a:spcAft>
                <a:spcPts val="0"/>
              </a:spcAft>
              <a:buNone/>
              <a:defRPr/>
            </a:pPr>
            <a:r>
              <a:rPr kumimoji="1" lang="en-US" altLang="zh-CN" sz="2400" b="1" i="1" dirty="0">
                <a:effectLst>
                  <a:outerShdw blurRad="38100" dist="38100" dir="2700000" algn="tl">
                    <a:srgbClr val="000000">
                      <a:alpha val="43137"/>
                    </a:srgbClr>
                  </a:outerShdw>
                </a:effectLst>
                <a:latin typeface="Times New Roman" pitchFamily="18" charset="0"/>
              </a:rPr>
              <a:t>                  + ……+ i</a:t>
            </a:r>
            <a:r>
              <a:rPr kumimoji="1" lang="en-US" altLang="zh-CN" sz="2400" b="1" i="1" baseline="-25000" dirty="0">
                <a:effectLst>
                  <a:outerShdw blurRad="38100" dist="38100" dir="2700000" algn="tl">
                    <a:srgbClr val="000000">
                      <a:alpha val="43137"/>
                    </a:srgbClr>
                  </a:outerShdw>
                </a:effectLst>
                <a:latin typeface="Times New Roman" pitchFamily="18" charset="0"/>
              </a:rPr>
              <a:t>n</a:t>
            </a:r>
            <a:r>
              <a:rPr kumimoji="1" lang="en-US" altLang="zh-CN" sz="2400" b="1" baseline="-25000" dirty="0">
                <a:effectLst>
                  <a:outerShdw blurRad="38100" dist="38100" dir="2700000" algn="tl">
                    <a:srgbClr val="000000">
                      <a:alpha val="43137"/>
                    </a:srgbClr>
                  </a:outerShdw>
                </a:effectLst>
                <a:latin typeface="Courier New" pitchFamily="49" charset="0"/>
              </a:rPr>
              <a:t>-</a:t>
            </a:r>
            <a:r>
              <a:rPr kumimoji="1" lang="en-US" altLang="zh-CN" sz="2400" b="1" baseline="-25000" dirty="0">
                <a:effectLst>
                  <a:outerShdw blurRad="38100" dist="38100" dir="2700000" algn="tl">
                    <a:srgbClr val="000000">
                      <a:alpha val="43137"/>
                    </a:srgbClr>
                  </a:outerShdw>
                </a:effectLst>
                <a:latin typeface="Times New Roman" pitchFamily="18" charset="0"/>
              </a:rPr>
              <a:t>1</a:t>
            </a:r>
            <a:r>
              <a:rPr kumimoji="1" lang="en-US" altLang="zh-CN" sz="2400" b="1" i="1" dirty="0">
                <a:effectLst>
                  <a:outerShdw blurRad="38100" dist="38100" dir="2700000" algn="tl">
                    <a:srgbClr val="000000">
                      <a:alpha val="43137"/>
                    </a:srgbClr>
                  </a:outerShdw>
                </a:effectLst>
                <a:latin typeface="Times New Roman" pitchFamily="18" charset="0"/>
              </a:rPr>
              <a:t>*</a:t>
            </a:r>
            <a:r>
              <a:rPr kumimoji="1" lang="en-US" altLang="zh-CN" sz="2400" b="1" i="1" dirty="0" err="1">
                <a:effectLst>
                  <a:outerShdw blurRad="38100" dist="38100" dir="2700000" algn="tl">
                    <a:srgbClr val="000000">
                      <a:alpha val="43137"/>
                    </a:srgbClr>
                  </a:outerShdw>
                </a:effectLst>
                <a:latin typeface="Times New Roman" pitchFamily="18" charset="0"/>
              </a:rPr>
              <a:t>m</a:t>
            </a:r>
            <a:r>
              <a:rPr kumimoji="1" lang="en-US" altLang="zh-CN" sz="2400" b="1" i="1" baseline="-25000" dirty="0" err="1">
                <a:effectLst>
                  <a:outerShdw blurRad="38100" dist="38100" dir="2700000" algn="tl">
                    <a:srgbClr val="000000">
                      <a:alpha val="43137"/>
                    </a:srgbClr>
                  </a:outerShdw>
                </a:effectLst>
                <a:latin typeface="Times New Roman" pitchFamily="18" charset="0"/>
              </a:rPr>
              <a:t>n</a:t>
            </a:r>
            <a:r>
              <a:rPr kumimoji="1" lang="en-US" altLang="zh-CN" sz="2400" b="1" i="1" dirty="0">
                <a:effectLst>
                  <a:outerShdw blurRad="38100" dist="38100" dir="2700000" algn="tl">
                    <a:srgbClr val="000000">
                      <a:alpha val="43137"/>
                    </a:srgbClr>
                  </a:outerShdw>
                </a:effectLst>
                <a:latin typeface="Times New Roman" pitchFamily="18" charset="0"/>
              </a:rPr>
              <a:t> + i</a:t>
            </a:r>
            <a:r>
              <a:rPr kumimoji="1" lang="en-US" altLang="zh-CN" sz="2400" b="1" i="1" baseline="-25000" dirty="0">
                <a:effectLst>
                  <a:outerShdw blurRad="38100" dist="38100" dir="2700000" algn="tl">
                    <a:srgbClr val="000000">
                      <a:alpha val="43137"/>
                    </a:srgbClr>
                  </a:outerShdw>
                </a:effectLst>
                <a:latin typeface="Times New Roman" pitchFamily="18" charset="0"/>
              </a:rPr>
              <a:t>n</a:t>
            </a:r>
            <a:r>
              <a:rPr kumimoji="1" lang="en-US" altLang="zh-CN" sz="2400" b="1" i="1" dirty="0">
                <a:effectLst>
                  <a:outerShdw blurRad="38100" dist="38100" dir="2700000" algn="tl">
                    <a:srgbClr val="000000">
                      <a:alpha val="43137"/>
                    </a:srgbClr>
                  </a:outerShdw>
                </a:effectLst>
                <a:latin typeface="Times New Roman" pitchFamily="18" charset="0"/>
              </a:rPr>
              <a:t> </a:t>
            </a:r>
            <a:r>
              <a:rPr kumimoji="1" lang="en-US" altLang="zh-CN" sz="2400" b="1" dirty="0">
                <a:effectLst>
                  <a:outerShdw blurRad="38100" dist="38100" dir="2700000" algn="tl">
                    <a:srgbClr val="000000">
                      <a:alpha val="43137"/>
                    </a:srgbClr>
                  </a:outerShdw>
                </a:effectLst>
                <a:latin typeface="Times New Roman" pitchFamily="18" charset="0"/>
              </a:rPr>
              <a:t>) *</a:t>
            </a:r>
            <a:r>
              <a:rPr kumimoji="1" lang="en-US" altLang="zh-CN" sz="2400" b="1" i="1" dirty="0">
                <a:effectLst>
                  <a:outerShdw blurRad="38100" dist="38100" dir="2700000" algn="tl">
                    <a:srgbClr val="000000">
                      <a:alpha val="43137"/>
                    </a:srgbClr>
                  </a:outerShdw>
                </a:effectLst>
                <a:latin typeface="Times New Roman" pitchFamily="18" charset="0"/>
              </a:rPr>
              <a:t> l</a:t>
            </a:r>
            <a:r>
              <a:rPr lang="en-US" altLang="zh-CN" sz="2400" b="1" dirty="0">
                <a:effectLst>
                  <a:outerShdw blurRad="38100" dist="38100" dir="2700000" algn="tl">
                    <a:srgbClr val="000000">
                      <a:alpha val="43137"/>
                    </a:srgbClr>
                  </a:outerShdw>
                </a:effectLst>
                <a:latin typeface="Times New Roman" pitchFamily="18" charset="0"/>
                <a:ea typeface="仿宋_GB2312" pitchFamily="49" charset="-122"/>
              </a:rPr>
              <a:t> </a:t>
            </a:r>
          </a:p>
        </p:txBody>
      </p:sp>
      <p:graphicFrame>
        <p:nvGraphicFramePr>
          <p:cNvPr id="4" name="Object 4"/>
          <p:cNvGraphicFramePr>
            <a:graphicFrameLocks noChangeAspect="1"/>
          </p:cNvGraphicFramePr>
          <p:nvPr>
            <p:extLst>
              <p:ext uri="{D42A27DB-BD31-4B8C-83A1-F6EECF244321}">
                <p14:modId xmlns:p14="http://schemas.microsoft.com/office/powerpoint/2010/main" val="3459485656"/>
              </p:ext>
            </p:extLst>
          </p:nvPr>
        </p:nvGraphicFramePr>
        <p:xfrm>
          <a:off x="1898626" y="4080483"/>
          <a:ext cx="5338762" cy="1371600"/>
        </p:xfrm>
        <a:graphic>
          <a:graphicData uri="http://schemas.openxmlformats.org/presentationml/2006/ole">
            <mc:AlternateContent xmlns:mc="http://schemas.openxmlformats.org/markup-compatibility/2006">
              <mc:Choice xmlns:v="urn:schemas-microsoft-com:vml" Requires="v">
                <p:oleObj spid="_x0000_s76833" name="Equation" r:id="rId3" imgW="1739510" imgH="482278" progId="Equation.DSMT4">
                  <p:embed/>
                </p:oleObj>
              </mc:Choice>
              <mc:Fallback>
                <p:oleObj name="Equation" r:id="rId3" imgW="1739510" imgH="482278" progId="Equation.DSMT4">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26" y="4080483"/>
                        <a:ext cx="5338762"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210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特殊矩阵的压缩存储</a:t>
            </a:r>
          </a:p>
        </p:txBody>
      </p:sp>
      <p:sp>
        <p:nvSpPr>
          <p:cNvPr id="3" name="内容占位符 2"/>
          <p:cNvSpPr>
            <a:spLocks noGrp="1"/>
          </p:cNvSpPr>
          <p:nvPr>
            <p:ph idx="1"/>
          </p:nvPr>
        </p:nvSpPr>
        <p:spPr/>
        <p:txBody>
          <a:bodyPr>
            <a:normAutofit/>
          </a:bodyPr>
          <a:lstStyle/>
          <a:p>
            <a:pPr>
              <a:lnSpc>
                <a:spcPct val="105000"/>
              </a:lnSpc>
              <a:buClr>
                <a:schemeClr val="tx1"/>
              </a:buClr>
              <a:buSzPct val="50000"/>
            </a:pPr>
            <a:r>
              <a:rPr lang="zh-CN" altLang="en-US" sz="2400" b="1" dirty="0">
                <a:ea typeface="仿宋_GB2312" pitchFamily="49" charset="-122"/>
              </a:rPr>
              <a:t>特殊矩阵是指</a:t>
            </a:r>
            <a:r>
              <a:rPr lang="zh-CN" altLang="en-US" sz="2400" b="1" dirty="0">
                <a:solidFill>
                  <a:srgbClr val="FFFF00"/>
                </a:solidFill>
                <a:ea typeface="仿宋_GB2312" pitchFamily="49" charset="-122"/>
              </a:rPr>
              <a:t>非零元素</a:t>
            </a:r>
            <a:r>
              <a:rPr lang="zh-CN" altLang="en-US" sz="2400" b="1" dirty="0">
                <a:ea typeface="仿宋_GB2312" pitchFamily="49" charset="-122"/>
              </a:rPr>
              <a:t>或</a:t>
            </a:r>
            <a:r>
              <a:rPr lang="zh-CN" altLang="en-US" sz="2400" b="1" dirty="0">
                <a:solidFill>
                  <a:srgbClr val="FFFF00"/>
                </a:solidFill>
                <a:ea typeface="仿宋_GB2312" pitchFamily="49" charset="-122"/>
              </a:rPr>
              <a:t>零元素</a:t>
            </a:r>
            <a:r>
              <a:rPr lang="zh-CN" altLang="en-US" sz="2400" b="1" dirty="0">
                <a:ea typeface="仿宋_GB2312" pitchFamily="49" charset="-122"/>
              </a:rPr>
              <a:t>的分布有一定规律的矩阵。</a:t>
            </a:r>
          </a:p>
          <a:p>
            <a:pPr>
              <a:lnSpc>
                <a:spcPct val="105000"/>
              </a:lnSpc>
              <a:buClr>
                <a:schemeClr val="tx1"/>
              </a:buClr>
              <a:buSzPct val="50000"/>
            </a:pPr>
            <a:r>
              <a:rPr lang="zh-CN" altLang="en-US" sz="2400" b="1" dirty="0">
                <a:ea typeface="仿宋_GB2312" pitchFamily="49" charset="-122"/>
              </a:rPr>
              <a:t>特殊矩阵的压缩存储主要是针对阶数很高的特殊矩阵。为节省存储空间，对可以不存储的元素，如零元素或对称元素，不再存储。</a:t>
            </a:r>
          </a:p>
        </p:txBody>
      </p:sp>
      <p:sp>
        <p:nvSpPr>
          <p:cNvPr id="7" name="文本框 6"/>
          <p:cNvSpPr txBox="1"/>
          <p:nvPr/>
        </p:nvSpPr>
        <p:spPr>
          <a:xfrm>
            <a:off x="2424700" y="4736386"/>
            <a:ext cx="1627369"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对称矩阵</a:t>
            </a:r>
            <a:endPar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8" name="文本框 7"/>
          <p:cNvSpPr txBox="1"/>
          <p:nvPr/>
        </p:nvSpPr>
        <p:spPr>
          <a:xfrm>
            <a:off x="4470768" y="4736386"/>
            <a:ext cx="1988045"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三对角矩阵</a:t>
            </a:r>
            <a:endPar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0" name="文本框 9"/>
          <p:cNvSpPr txBox="1"/>
          <p:nvPr/>
        </p:nvSpPr>
        <p:spPr>
          <a:xfrm>
            <a:off x="3495238" y="5529591"/>
            <a:ext cx="1627369"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稀疏矩阵</a:t>
            </a:r>
            <a:endPar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6545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latin typeface="宋体" panose="02010600030101010101" pitchFamily="2" charset="-122"/>
                <a:ea typeface="宋体" panose="02010600030101010101" pitchFamily="2" charset="-122"/>
              </a:rPr>
              <a:t>对称矩阵（</a:t>
            </a:r>
            <a:r>
              <a:rPr lang="en-US" altLang="zh-CN" sz="2800" b="1" dirty="0" smtClean="0">
                <a:latin typeface="宋体" panose="02010600030101010101" pitchFamily="2" charset="-122"/>
                <a:ea typeface="宋体" panose="02010600030101010101" pitchFamily="2" charset="-122"/>
              </a:rPr>
              <a:t>n</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n</a:t>
            </a:r>
            <a:r>
              <a:rPr lang="zh-CN" altLang="en-US" sz="2800" b="1" dirty="0" smtClean="0">
                <a:latin typeface="宋体" panose="02010600030101010101" pitchFamily="2" charset="-122"/>
                <a:ea typeface="宋体" panose="02010600030101010101" pitchFamily="2" charset="-122"/>
              </a:rPr>
              <a:t>矩阵）</a:t>
            </a:r>
            <a:endParaRPr lang="zh-CN" altLang="en-US" sz="2800" b="1" dirty="0">
              <a:latin typeface="宋体" panose="02010600030101010101" pitchFamily="2" charset="-122"/>
              <a:ea typeface="宋体" panose="02010600030101010101" pitchFamily="2"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10942617"/>
              </p:ext>
            </p:extLst>
          </p:nvPr>
        </p:nvGraphicFramePr>
        <p:xfrm>
          <a:off x="1479477" y="2493700"/>
          <a:ext cx="6062307" cy="2610454"/>
        </p:xfrm>
        <a:graphic>
          <a:graphicData uri="http://schemas.openxmlformats.org/presentationml/2006/ole">
            <mc:AlternateContent xmlns:mc="http://schemas.openxmlformats.org/markup-compatibility/2006">
              <mc:Choice xmlns:v="urn:schemas-microsoft-com:vml" Requires="v">
                <p:oleObj spid="_x0000_s77851" name="公式" r:id="rId3" imgW="2158403" imgH="914400" progId="">
                  <p:embed/>
                </p:oleObj>
              </mc:Choice>
              <mc:Fallback>
                <p:oleObj name="公式" r:id="rId3" imgW="2158403" imgH="914400" progId="">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477" y="2493700"/>
                        <a:ext cx="6062307" cy="2610454"/>
                      </a:xfrm>
                      <a:prstGeom prst="rect">
                        <a:avLst/>
                      </a:prstGeom>
                      <a:solidFill>
                        <a:srgbClr val="FFFFFF"/>
                      </a:solidFill>
                    </p:spPr>
                  </p:pic>
                </p:oleObj>
              </mc:Fallback>
            </mc:AlternateContent>
          </a:graphicData>
        </a:graphic>
      </p:graphicFrame>
      <p:sp>
        <p:nvSpPr>
          <p:cNvPr id="5" name="Text Box 6"/>
          <p:cNvSpPr txBox="1">
            <a:spLocks noChangeArrowheads="1"/>
          </p:cNvSpPr>
          <p:nvPr/>
        </p:nvSpPr>
        <p:spPr bwMode="auto">
          <a:xfrm>
            <a:off x="1479477" y="5283875"/>
            <a:ext cx="6683513" cy="997196"/>
          </a:xfrm>
          <a:prstGeom prst="rect">
            <a:avLst/>
          </a:prstGeom>
          <a:noFill/>
          <a:ln w="9525">
            <a:noFill/>
            <a:miter lim="800000"/>
            <a:headEnd/>
            <a:tailEnd/>
          </a:ln>
        </p:spPr>
        <p:txBody>
          <a:bodyPr wrap="square">
            <a:spAutoFit/>
          </a:bodyPr>
          <a:lstStyle/>
          <a:p>
            <a:pPr marL="342900" indent="-342900">
              <a:lnSpc>
                <a:spcPct val="105000"/>
              </a:lnSpc>
              <a:buClr>
                <a:schemeClr val="tx1"/>
              </a:buClr>
              <a:buSzPct val="50000"/>
              <a:buFont typeface="Wingdings" pitchFamily="2" charset="2"/>
              <a:buChar char="n"/>
            </a:pPr>
            <a:r>
              <a:rPr kumimoji="1" lang="zh-CN" altLang="en-US" sz="2800" dirty="0">
                <a:ea typeface="仿宋_GB2312" pitchFamily="49" charset="-122"/>
              </a:rPr>
              <a:t>对称矩阵中的元素关于主对角线</a:t>
            </a:r>
            <a:r>
              <a:rPr kumimoji="1" lang="zh-CN" altLang="en-US" sz="2800" dirty="0" smtClean="0">
                <a:ea typeface="仿宋_GB2312" pitchFamily="49" charset="-122"/>
              </a:rPr>
              <a:t>对称</a:t>
            </a:r>
            <a:endParaRPr kumimoji="1" lang="en-US" altLang="zh-CN" sz="2800" dirty="0" smtClean="0">
              <a:latin typeface="Times New Roman" pitchFamily="18" charset="0"/>
            </a:endParaRPr>
          </a:p>
          <a:p>
            <a:pPr marL="342900" indent="-342900">
              <a:lnSpc>
                <a:spcPct val="105000"/>
              </a:lnSpc>
              <a:buClr>
                <a:schemeClr val="tx1"/>
              </a:buClr>
              <a:buSzPct val="50000"/>
              <a:buFont typeface="Wingdings" pitchFamily="2" charset="2"/>
              <a:buChar char="n"/>
            </a:pPr>
            <a:r>
              <a:rPr kumimoji="1" lang="en-US" altLang="zh-CN" sz="2800" i="1" dirty="0" err="1" smtClean="0">
                <a:latin typeface="Times New Roman" pitchFamily="18" charset="0"/>
              </a:rPr>
              <a:t>a</a:t>
            </a:r>
            <a:r>
              <a:rPr kumimoji="1" lang="en-US" altLang="zh-CN" sz="2800" i="1" baseline="-25000" dirty="0" err="1" smtClean="0">
                <a:latin typeface="Times New Roman" pitchFamily="18" charset="0"/>
              </a:rPr>
              <a:t>ij</a:t>
            </a:r>
            <a:r>
              <a:rPr kumimoji="1" lang="en-US" altLang="zh-CN" sz="2800" i="1" dirty="0" smtClean="0">
                <a:latin typeface="Times New Roman" pitchFamily="18" charset="0"/>
              </a:rPr>
              <a:t> </a:t>
            </a:r>
            <a:r>
              <a:rPr kumimoji="1" lang="en-US" altLang="zh-CN" sz="2800" dirty="0">
                <a:latin typeface="Times New Roman" pitchFamily="18" charset="0"/>
              </a:rPr>
              <a:t>= </a:t>
            </a:r>
            <a:r>
              <a:rPr kumimoji="1" lang="en-US" altLang="zh-CN" sz="2800" i="1" dirty="0" err="1">
                <a:latin typeface="Times New Roman" pitchFamily="18" charset="0"/>
              </a:rPr>
              <a:t>a</a:t>
            </a:r>
            <a:r>
              <a:rPr kumimoji="1" lang="en-US" altLang="zh-CN" sz="2800" i="1" baseline="-25000" dirty="0" err="1">
                <a:latin typeface="Times New Roman" pitchFamily="18" charset="0"/>
              </a:rPr>
              <a:t>ji</a:t>
            </a:r>
            <a:r>
              <a:rPr kumimoji="1" lang="zh-CN" altLang="en-US" sz="2800" baseline="-25000" dirty="0">
                <a:latin typeface="Times New Roman" pitchFamily="18" charset="0"/>
              </a:rPr>
              <a:t>，</a:t>
            </a:r>
            <a:r>
              <a:rPr kumimoji="1" lang="zh-CN" altLang="en-US" sz="2800" i="1" baseline="-25000" dirty="0">
                <a:latin typeface="Times New Roman" pitchFamily="18" charset="0"/>
              </a:rPr>
              <a:t> </a:t>
            </a:r>
            <a:r>
              <a:rPr kumimoji="1" lang="en-US" altLang="zh-CN" sz="2800" dirty="0">
                <a:latin typeface="Times New Roman" pitchFamily="18" charset="0"/>
              </a:rPr>
              <a:t>0≤</a:t>
            </a:r>
            <a:r>
              <a:rPr kumimoji="1" lang="en-US" altLang="zh-CN" sz="2800" i="1" dirty="0">
                <a:latin typeface="Times New Roman" pitchFamily="18" charset="0"/>
              </a:rPr>
              <a:t>i</a:t>
            </a:r>
            <a:r>
              <a:rPr kumimoji="1" lang="en-US" altLang="zh-CN" sz="2800" dirty="0">
                <a:latin typeface="Times New Roman" pitchFamily="18" charset="0"/>
                <a:ea typeface="仿宋_GB2312" pitchFamily="49" charset="-122"/>
              </a:rPr>
              <a:t>, </a:t>
            </a:r>
            <a:r>
              <a:rPr kumimoji="1" lang="en-US" altLang="zh-CN" sz="2800" i="1" dirty="0">
                <a:latin typeface="Times New Roman" pitchFamily="18" charset="0"/>
                <a:ea typeface="仿宋_GB2312" pitchFamily="49" charset="-122"/>
              </a:rPr>
              <a:t>j</a:t>
            </a:r>
            <a:r>
              <a:rPr kumimoji="1" lang="en-US" altLang="zh-CN" sz="2800" dirty="0"/>
              <a:t>≤</a:t>
            </a:r>
            <a:r>
              <a:rPr kumimoji="1" lang="en-US" altLang="zh-CN" sz="2800" i="1" dirty="0">
                <a:latin typeface="Times New Roman" pitchFamily="18" charset="0"/>
                <a:ea typeface="仿宋_GB2312" pitchFamily="49" charset="-122"/>
              </a:rPr>
              <a:t>n</a:t>
            </a:r>
            <a:r>
              <a:rPr kumimoji="1" lang="en-US" altLang="zh-CN" sz="2800" dirty="0">
                <a:ea typeface="仿宋_GB2312" pitchFamily="49" charset="-122"/>
              </a:rPr>
              <a:t>-</a:t>
            </a:r>
            <a:r>
              <a:rPr kumimoji="1" lang="en-US" altLang="zh-CN" sz="2800" dirty="0">
                <a:latin typeface="Times New Roman" pitchFamily="18" charset="0"/>
                <a:ea typeface="仿宋_GB2312" pitchFamily="49" charset="-122"/>
              </a:rPr>
              <a:t>1</a:t>
            </a:r>
            <a:endParaRPr kumimoji="1" lang="en-US" altLang="zh-CN" sz="2800" b="0" i="1" dirty="0">
              <a:latin typeface="Times New Roman" pitchFamily="18" charset="0"/>
              <a:ea typeface="仿宋_GB2312" pitchFamily="49" charset="-122"/>
            </a:endParaRPr>
          </a:p>
        </p:txBody>
      </p:sp>
    </p:spTree>
    <p:extLst>
      <p:ext uri="{BB962C8B-B14F-4D97-AF65-F5344CB8AC3E}">
        <p14:creationId xmlns:p14="http://schemas.microsoft.com/office/powerpoint/2010/main" val="3318584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lstStyle/>
          <a:p>
            <a:r>
              <a:rPr lang="zh-CN" altLang="en-US" sz="2800" b="1" dirty="0">
                <a:latin typeface="宋体" panose="02010600030101010101" pitchFamily="2" charset="-122"/>
                <a:ea typeface="宋体" panose="02010600030101010101" pitchFamily="2" charset="-122"/>
              </a:rPr>
              <a:t>对称矩阵（</a:t>
            </a:r>
            <a:r>
              <a:rPr lang="en-US" altLang="zh-CN" sz="2800" b="1" dirty="0">
                <a:latin typeface="宋体" panose="02010600030101010101" pitchFamily="2" charset="-122"/>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矩阵）</a:t>
            </a:r>
          </a:p>
          <a:p>
            <a:endParaRPr lang="zh-CN" altLang="en-US" dirty="0"/>
          </a:p>
        </p:txBody>
      </p:sp>
      <p:grpSp>
        <p:nvGrpSpPr>
          <p:cNvPr id="17" name="组合 16"/>
          <p:cNvGrpSpPr/>
          <p:nvPr/>
        </p:nvGrpSpPr>
        <p:grpSpPr>
          <a:xfrm>
            <a:off x="685346" y="2266129"/>
            <a:ext cx="8178800" cy="2455863"/>
            <a:chOff x="685346" y="2605177"/>
            <a:chExt cx="8178800" cy="2455863"/>
          </a:xfrm>
        </p:grpSpPr>
        <p:graphicFrame>
          <p:nvGraphicFramePr>
            <p:cNvPr id="4" name="Object 8"/>
            <p:cNvGraphicFramePr>
              <a:graphicFrameLocks noChangeAspect="1"/>
            </p:cNvGraphicFramePr>
            <p:nvPr>
              <p:extLst>
                <p:ext uri="{D42A27DB-BD31-4B8C-83A1-F6EECF244321}">
                  <p14:modId xmlns:p14="http://schemas.microsoft.com/office/powerpoint/2010/main" val="3734756891"/>
                </p:ext>
              </p:extLst>
            </p:nvPr>
          </p:nvGraphicFramePr>
          <p:xfrm>
            <a:off x="685346" y="2605177"/>
            <a:ext cx="4211638" cy="2438400"/>
          </p:xfrm>
          <a:graphic>
            <a:graphicData uri="http://schemas.openxmlformats.org/presentationml/2006/ole">
              <mc:AlternateContent xmlns:mc="http://schemas.openxmlformats.org/markup-compatibility/2006">
                <mc:Choice xmlns:v="urn:schemas-microsoft-com:vml" Requires="v">
                  <p:oleObj spid="_x0000_s78900" name="公式" r:id="rId3" imgW="2121120" imgH="1371240" progId="">
                    <p:embed/>
                  </p:oleObj>
                </mc:Choice>
                <mc:Fallback>
                  <p:oleObj name="公式" r:id="rId3" imgW="2121120" imgH="1371240" progId="">
                    <p:embed/>
                    <p:pic>
                      <p:nvPicPr>
                        <p:cNvPr id="512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346" y="2605177"/>
                          <a:ext cx="4211638"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ChangeArrowheads="1"/>
            </p:cNvSpPr>
            <p:nvPr/>
          </p:nvSpPr>
          <p:spPr bwMode="auto">
            <a:xfrm>
              <a:off x="3793671" y="4513352"/>
              <a:ext cx="869950" cy="338138"/>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6" name="Rectangle 3"/>
            <p:cNvSpPr>
              <a:spLocks noChangeArrowheads="1"/>
            </p:cNvSpPr>
            <p:nvPr/>
          </p:nvSpPr>
          <p:spPr bwMode="auto">
            <a:xfrm>
              <a:off x="3201534" y="4245065"/>
              <a:ext cx="598487" cy="598487"/>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7" name="Rectangle 4"/>
            <p:cNvSpPr>
              <a:spLocks noChangeArrowheads="1"/>
            </p:cNvSpPr>
            <p:nvPr/>
          </p:nvSpPr>
          <p:spPr bwMode="auto">
            <a:xfrm>
              <a:off x="2388734" y="3635465"/>
              <a:ext cx="815975" cy="1214437"/>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8" name="Rectangle 5"/>
            <p:cNvSpPr>
              <a:spLocks noChangeArrowheads="1"/>
            </p:cNvSpPr>
            <p:nvPr/>
          </p:nvSpPr>
          <p:spPr bwMode="auto">
            <a:xfrm>
              <a:off x="1577521" y="3302090"/>
              <a:ext cx="815975" cy="1547812"/>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9" name="Rectangle 6"/>
            <p:cNvSpPr>
              <a:spLocks noChangeArrowheads="1"/>
            </p:cNvSpPr>
            <p:nvPr/>
          </p:nvSpPr>
          <p:spPr bwMode="auto">
            <a:xfrm>
              <a:off x="871084" y="2854415"/>
              <a:ext cx="706437" cy="1995487"/>
            </a:xfrm>
            <a:prstGeom prst="rect">
              <a:avLst/>
            </a:prstGeom>
            <a:solidFill>
              <a:srgbClr val="66FF66">
                <a:alpha val="34901"/>
              </a:srgbClr>
            </a:solidFill>
            <a:ln w="9525">
              <a:noFill/>
              <a:miter lim="800000"/>
              <a:headEnd/>
              <a:tailEnd/>
            </a:ln>
          </p:spPr>
          <p:txBody>
            <a:bodyPr wrap="none" anchor="ctr"/>
            <a:lstStyle/>
            <a:p>
              <a:endParaRPr lang="zh-CN" altLang="en-US"/>
            </a:p>
          </p:txBody>
        </p:sp>
        <p:graphicFrame>
          <p:nvGraphicFramePr>
            <p:cNvPr id="10" name="Object 7"/>
            <p:cNvGraphicFramePr>
              <a:graphicFrameLocks noChangeAspect="1"/>
            </p:cNvGraphicFramePr>
            <p:nvPr>
              <p:extLst>
                <p:ext uri="{D42A27DB-BD31-4B8C-83A1-F6EECF244321}">
                  <p14:modId xmlns:p14="http://schemas.microsoft.com/office/powerpoint/2010/main" val="84628018"/>
                </p:ext>
              </p:extLst>
            </p:nvPr>
          </p:nvGraphicFramePr>
          <p:xfrm>
            <a:off x="5054146" y="2609940"/>
            <a:ext cx="3810000" cy="2451100"/>
          </p:xfrm>
          <a:graphic>
            <a:graphicData uri="http://schemas.openxmlformats.org/presentationml/2006/ole">
              <mc:AlternateContent xmlns:mc="http://schemas.openxmlformats.org/markup-compatibility/2006">
                <mc:Choice xmlns:v="urn:schemas-microsoft-com:vml" Requires="v">
                  <p:oleObj spid="_x0000_s78901" name="公式" r:id="rId5" imgW="2121120" imgH="1371240" progId="">
                    <p:embed/>
                  </p:oleObj>
                </mc:Choice>
                <mc:Fallback>
                  <p:oleObj name="公式" r:id="rId5" imgW="2121120" imgH="1371240" progId="">
                    <p:embed/>
                    <p:pic>
                      <p:nvPicPr>
                        <p:cNvPr id="51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4146" y="2609940"/>
                          <a:ext cx="3810000" cy="245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ChangeArrowheads="1"/>
            </p:cNvSpPr>
            <p:nvPr/>
          </p:nvSpPr>
          <p:spPr bwMode="auto">
            <a:xfrm>
              <a:off x="5152571" y="2803088"/>
              <a:ext cx="714375" cy="379413"/>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12" name="Rectangle 3"/>
            <p:cNvSpPr>
              <a:spLocks noChangeArrowheads="1"/>
            </p:cNvSpPr>
            <p:nvPr/>
          </p:nvSpPr>
          <p:spPr bwMode="auto">
            <a:xfrm>
              <a:off x="5870121" y="2803088"/>
              <a:ext cx="704850" cy="800097"/>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13" name="Rectangle 4"/>
            <p:cNvSpPr>
              <a:spLocks noChangeArrowheads="1"/>
            </p:cNvSpPr>
            <p:nvPr/>
          </p:nvSpPr>
          <p:spPr bwMode="auto">
            <a:xfrm>
              <a:off x="6574971" y="2803088"/>
              <a:ext cx="671513" cy="1291164"/>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14" name="Rectangle 5"/>
            <p:cNvSpPr>
              <a:spLocks noChangeArrowheads="1"/>
            </p:cNvSpPr>
            <p:nvPr/>
          </p:nvSpPr>
          <p:spPr bwMode="auto">
            <a:xfrm>
              <a:off x="7248071" y="2803088"/>
              <a:ext cx="573088" cy="1697564"/>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15" name="Rectangle 6"/>
            <p:cNvSpPr>
              <a:spLocks noChangeArrowheads="1"/>
            </p:cNvSpPr>
            <p:nvPr/>
          </p:nvSpPr>
          <p:spPr bwMode="auto">
            <a:xfrm>
              <a:off x="7825921" y="2803088"/>
              <a:ext cx="817563" cy="2036231"/>
            </a:xfrm>
            <a:prstGeom prst="rect">
              <a:avLst/>
            </a:prstGeom>
            <a:solidFill>
              <a:srgbClr val="FF6600">
                <a:alpha val="34901"/>
              </a:srgbClr>
            </a:solidFill>
            <a:ln w="9525">
              <a:noFill/>
              <a:miter lim="800000"/>
              <a:headEnd/>
              <a:tailEnd/>
            </a:ln>
          </p:spPr>
          <p:txBody>
            <a:bodyPr wrap="none" anchor="ctr"/>
            <a:lstStyle/>
            <a:p>
              <a:endParaRPr lang="zh-CN" altLang="en-US"/>
            </a:p>
          </p:txBody>
        </p:sp>
      </p:grpSp>
      <p:sp>
        <p:nvSpPr>
          <p:cNvPr id="16" name="矩形 15"/>
          <p:cNvSpPr/>
          <p:nvPr/>
        </p:nvSpPr>
        <p:spPr>
          <a:xfrm>
            <a:off x="774676" y="5412575"/>
            <a:ext cx="7772400" cy="1255728"/>
          </a:xfrm>
          <a:prstGeom prst="rect">
            <a:avLst/>
          </a:prstGeom>
        </p:spPr>
        <p:txBody>
          <a:bodyPr wrap="square">
            <a:spAutoFit/>
          </a:bodyPr>
          <a:lstStyle/>
          <a:p>
            <a:pPr>
              <a:lnSpc>
                <a:spcPct val="105000"/>
              </a:lnSpc>
              <a:buClr>
                <a:schemeClr val="tx1"/>
              </a:buClr>
              <a:buSzPct val="50000"/>
            </a:pPr>
            <a:r>
              <a:rPr lang="zh-CN" altLang="en-US" sz="2400" b="1" dirty="0">
                <a:ea typeface="仿宋_GB2312" pitchFamily="49" charset="-122"/>
              </a:rPr>
              <a:t>为节约存储，只存对角线及对角线以上的元素，或者只存对角线或对角线以下的元素。前者称为上三角矩阵，后者称为下三角矩阵。</a:t>
            </a:r>
          </a:p>
        </p:txBody>
      </p:sp>
      <p:sp>
        <p:nvSpPr>
          <p:cNvPr id="18" name="Text Box 9"/>
          <p:cNvSpPr txBox="1">
            <a:spLocks noChangeArrowheads="1"/>
          </p:cNvSpPr>
          <p:nvPr/>
        </p:nvSpPr>
        <p:spPr bwMode="auto">
          <a:xfrm>
            <a:off x="1263169" y="4756739"/>
            <a:ext cx="2673350" cy="534988"/>
          </a:xfrm>
          <a:prstGeom prst="rect">
            <a:avLst/>
          </a:prstGeom>
          <a:noFill/>
          <a:ln w="9525">
            <a:noFill/>
            <a:miter lim="800000"/>
            <a:headEnd/>
            <a:tailEnd/>
          </a:ln>
        </p:spPr>
        <p:txBody>
          <a:bodyPr>
            <a:spAutoFit/>
          </a:bodyPr>
          <a:lstStyle/>
          <a:p>
            <a:pPr>
              <a:lnSpc>
                <a:spcPct val="80000"/>
              </a:lnSpc>
            </a:pPr>
            <a:r>
              <a:rPr kumimoji="1" lang="zh-CN" altLang="en-US" sz="3600" b="0" dirty="0">
                <a:latin typeface="Times New Roman" pitchFamily="18" charset="0"/>
                <a:ea typeface="隶书" pitchFamily="49" charset="-122"/>
              </a:rPr>
              <a:t>下三角矩阵</a:t>
            </a:r>
            <a:endParaRPr kumimoji="1" lang="zh-CN" altLang="en-US" sz="3600" b="0" dirty="0">
              <a:latin typeface="Times New Roman" pitchFamily="18" charset="0"/>
            </a:endParaRPr>
          </a:p>
        </p:txBody>
      </p:sp>
      <p:sp>
        <p:nvSpPr>
          <p:cNvPr id="19" name="Text Box 8"/>
          <p:cNvSpPr txBox="1">
            <a:spLocks noChangeArrowheads="1"/>
          </p:cNvSpPr>
          <p:nvPr/>
        </p:nvSpPr>
        <p:spPr bwMode="auto">
          <a:xfrm>
            <a:off x="5544656" y="4726577"/>
            <a:ext cx="3163888" cy="534987"/>
          </a:xfrm>
          <a:prstGeom prst="rect">
            <a:avLst/>
          </a:prstGeom>
          <a:noFill/>
          <a:ln w="9525">
            <a:noFill/>
            <a:miter lim="800000"/>
            <a:headEnd/>
            <a:tailEnd/>
          </a:ln>
        </p:spPr>
        <p:txBody>
          <a:bodyPr>
            <a:spAutoFit/>
          </a:bodyPr>
          <a:lstStyle/>
          <a:p>
            <a:pPr>
              <a:lnSpc>
                <a:spcPct val="80000"/>
              </a:lnSpc>
            </a:pPr>
            <a:r>
              <a:rPr kumimoji="1" lang="zh-CN" altLang="en-US" sz="3600" b="0" dirty="0">
                <a:latin typeface="Times New Roman" pitchFamily="18" charset="0"/>
                <a:ea typeface="隶书" pitchFamily="49" charset="-122"/>
              </a:rPr>
              <a:t>上三角矩阵</a:t>
            </a:r>
            <a:endParaRPr kumimoji="1" lang="zh-CN" altLang="en-US" sz="3600" b="0" dirty="0">
              <a:latin typeface="Times New Roman" pitchFamily="18" charset="0"/>
            </a:endParaRPr>
          </a:p>
        </p:txBody>
      </p:sp>
      <p:sp>
        <p:nvSpPr>
          <p:cNvPr id="20" name="矩形 19"/>
          <p:cNvSpPr/>
          <p:nvPr/>
        </p:nvSpPr>
        <p:spPr>
          <a:xfrm>
            <a:off x="4777380" y="1733083"/>
            <a:ext cx="4266693" cy="461665"/>
          </a:xfrm>
          <a:prstGeom prst="rect">
            <a:avLst/>
          </a:prstGeom>
        </p:spPr>
        <p:txBody>
          <a:bodyPr wrap="square">
            <a:spAutoFit/>
          </a:bodyPr>
          <a:lstStyle/>
          <a:p>
            <a:r>
              <a:rPr lang="zh-CN" altLang="en-US" sz="2400" dirty="0" smtClean="0">
                <a:solidFill>
                  <a:srgbClr val="FFFF00"/>
                </a:solidFill>
                <a:latin typeface="Times New Roman" pitchFamily="18" charset="0"/>
                <a:ea typeface="仿宋_GB2312" pitchFamily="49" charset="-122"/>
              </a:rPr>
              <a:t>实际存储：</a:t>
            </a:r>
            <a:r>
              <a:rPr lang="en-US" altLang="zh-CN" sz="2400" dirty="0" smtClean="0">
                <a:solidFill>
                  <a:srgbClr val="FFFF00"/>
                </a:solidFill>
                <a:latin typeface="Times New Roman" pitchFamily="18" charset="0"/>
                <a:ea typeface="仿宋_GB2312" pitchFamily="49" charset="-122"/>
              </a:rPr>
              <a:t>n</a:t>
            </a:r>
            <a:r>
              <a:rPr lang="en-US" altLang="zh-CN" sz="2400" dirty="0">
                <a:solidFill>
                  <a:srgbClr val="FFFF00"/>
                </a:solidFill>
                <a:latin typeface="Times New Roman" pitchFamily="18" charset="0"/>
                <a:ea typeface="仿宋_GB2312" pitchFamily="49" charset="-122"/>
              </a:rPr>
              <a:t>*(n+1)</a:t>
            </a:r>
            <a:r>
              <a:rPr lang="zh-CN" altLang="en-US" sz="2400" dirty="0">
                <a:solidFill>
                  <a:srgbClr val="FFFF00"/>
                </a:solidFill>
                <a:latin typeface="Times New Roman" pitchFamily="18" charset="0"/>
                <a:ea typeface="仿宋_GB2312" pitchFamily="49" charset="-122"/>
              </a:rPr>
              <a:t>／</a:t>
            </a:r>
            <a:r>
              <a:rPr lang="en-US" altLang="zh-CN" sz="2400" dirty="0">
                <a:solidFill>
                  <a:srgbClr val="FFFF00"/>
                </a:solidFill>
                <a:latin typeface="Times New Roman" pitchFamily="18" charset="0"/>
                <a:ea typeface="仿宋_GB2312" pitchFamily="49" charset="-122"/>
              </a:rPr>
              <a:t>2</a:t>
            </a:r>
            <a:r>
              <a:rPr lang="en-US" altLang="zh-CN" sz="2400" dirty="0">
                <a:latin typeface="Times New Roman" pitchFamily="18" charset="0"/>
                <a:ea typeface="仿宋_GB2312" pitchFamily="49" charset="-122"/>
              </a:rPr>
              <a:t>  </a:t>
            </a:r>
            <a:r>
              <a:rPr lang="zh-CN" altLang="en-US" sz="2400" dirty="0">
                <a:latin typeface="Times New Roman" pitchFamily="18" charset="0"/>
                <a:ea typeface="仿宋_GB2312" pitchFamily="49" charset="-122"/>
              </a:rPr>
              <a:t>个元素</a:t>
            </a:r>
            <a:endParaRPr lang="zh-CN" altLang="en-US" sz="2400" dirty="0"/>
          </a:p>
        </p:txBody>
      </p:sp>
    </p:spTree>
    <p:extLst>
      <p:ext uri="{BB962C8B-B14F-4D97-AF65-F5344CB8AC3E}">
        <p14:creationId xmlns:p14="http://schemas.microsoft.com/office/powerpoint/2010/main" val="299319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50" fill="hold"/>
                                        <p:tgtEl>
                                          <p:spTgt spid="20"/>
                                        </p:tgtEl>
                                        <p:attrNameLst>
                                          <p:attrName>ppt_x</p:attrName>
                                        </p:attrNameLst>
                                      </p:cBhvr>
                                      <p:tavLst>
                                        <p:tav tm="0">
                                          <p:val>
                                            <p:strVal val="#ppt_x"/>
                                          </p:val>
                                        </p:tav>
                                        <p:tav tm="100000">
                                          <p:val>
                                            <p:strVal val="#ppt_x"/>
                                          </p:val>
                                        </p:tav>
                                      </p:tavLst>
                                    </p:anim>
                                    <p:anim calcmode="lin" valueType="num">
                                      <p:cBhvr additive="base">
                                        <p:cTn id="8"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grpSp>
        <p:nvGrpSpPr>
          <p:cNvPr id="4" name="组合 3"/>
          <p:cNvGrpSpPr/>
          <p:nvPr/>
        </p:nvGrpSpPr>
        <p:grpSpPr>
          <a:xfrm>
            <a:off x="1737082" y="1593749"/>
            <a:ext cx="6265863" cy="3170238"/>
            <a:chOff x="1819275" y="395099"/>
            <a:chExt cx="6265863" cy="3170238"/>
          </a:xfrm>
        </p:grpSpPr>
        <p:graphicFrame>
          <p:nvGraphicFramePr>
            <p:cNvPr id="5" name="Object 7"/>
            <p:cNvGraphicFramePr>
              <a:graphicFrameLocks noChangeAspect="1"/>
            </p:cNvGraphicFramePr>
            <p:nvPr>
              <p:extLst>
                <p:ext uri="{D42A27DB-BD31-4B8C-83A1-F6EECF244321}">
                  <p14:modId xmlns:p14="http://schemas.microsoft.com/office/powerpoint/2010/main" val="4167882022"/>
                </p:ext>
              </p:extLst>
            </p:nvPr>
          </p:nvGraphicFramePr>
          <p:xfrm>
            <a:off x="1819275" y="395099"/>
            <a:ext cx="5403850" cy="3170238"/>
          </p:xfrm>
          <a:graphic>
            <a:graphicData uri="http://schemas.openxmlformats.org/presentationml/2006/ole">
              <mc:AlternateContent xmlns:mc="http://schemas.openxmlformats.org/markup-compatibility/2006">
                <mc:Choice xmlns:v="urn:schemas-microsoft-com:vml" Requires="v">
                  <p:oleObj spid="_x0000_s79902" name="公式" r:id="rId3" imgW="2194200" imgH="1325520" progId="">
                    <p:embed/>
                  </p:oleObj>
                </mc:Choice>
                <mc:Fallback>
                  <p:oleObj name="公式" r:id="rId3" imgW="2194200" imgH="1325520" progId="">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75" y="395099"/>
                          <a:ext cx="5403850" cy="3170238"/>
                        </a:xfrm>
                        <a:prstGeom prst="rect">
                          <a:avLst/>
                        </a:prstGeom>
                        <a:solidFill>
                          <a:srgbClr val="FFFFFF"/>
                        </a:solidFill>
                      </p:spPr>
                    </p:pic>
                  </p:oleObj>
                </mc:Fallback>
              </mc:AlternateContent>
            </a:graphicData>
          </a:graphic>
        </p:graphicFrame>
        <p:sp>
          <p:nvSpPr>
            <p:cNvPr id="6" name="Rectangle 2"/>
            <p:cNvSpPr>
              <a:spLocks noChangeArrowheads="1"/>
            </p:cNvSpPr>
            <p:nvPr/>
          </p:nvSpPr>
          <p:spPr bwMode="auto">
            <a:xfrm>
              <a:off x="5715000" y="2895600"/>
              <a:ext cx="1193800" cy="4572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7" name="Rectangle 3"/>
            <p:cNvSpPr>
              <a:spLocks noChangeArrowheads="1"/>
            </p:cNvSpPr>
            <p:nvPr/>
          </p:nvSpPr>
          <p:spPr bwMode="auto">
            <a:xfrm>
              <a:off x="4940300" y="2438400"/>
              <a:ext cx="771525" cy="9144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8" name="Rectangle 4"/>
            <p:cNvSpPr>
              <a:spLocks noChangeArrowheads="1"/>
            </p:cNvSpPr>
            <p:nvPr/>
          </p:nvSpPr>
          <p:spPr bwMode="auto">
            <a:xfrm>
              <a:off x="3971925" y="1828800"/>
              <a:ext cx="968375" cy="15240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9" name="Rectangle 5"/>
            <p:cNvSpPr>
              <a:spLocks noChangeArrowheads="1"/>
            </p:cNvSpPr>
            <p:nvPr/>
          </p:nvSpPr>
          <p:spPr bwMode="auto">
            <a:xfrm>
              <a:off x="2908300" y="1312863"/>
              <a:ext cx="1062038" cy="2039937"/>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10" name="Rectangle 6"/>
            <p:cNvSpPr>
              <a:spLocks noChangeArrowheads="1"/>
            </p:cNvSpPr>
            <p:nvPr/>
          </p:nvSpPr>
          <p:spPr bwMode="auto">
            <a:xfrm>
              <a:off x="1933575" y="746125"/>
              <a:ext cx="976313" cy="2605088"/>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11" name="Text Box 8"/>
            <p:cNvSpPr txBox="1">
              <a:spLocks noChangeArrowheads="1"/>
            </p:cNvSpPr>
            <p:nvPr/>
          </p:nvSpPr>
          <p:spPr bwMode="auto">
            <a:xfrm>
              <a:off x="7383463" y="754063"/>
              <a:ext cx="701675" cy="2554287"/>
            </a:xfrm>
            <a:prstGeom prst="rect">
              <a:avLst/>
            </a:prstGeom>
            <a:noFill/>
            <a:ln w="9525">
              <a:noFill/>
              <a:miter lim="800000"/>
              <a:headEnd/>
              <a:tailEnd/>
            </a:ln>
          </p:spPr>
          <p:txBody>
            <a:bodyPr>
              <a:spAutoFit/>
            </a:bodyPr>
            <a:lstStyle/>
            <a:p>
              <a:pPr>
                <a:lnSpc>
                  <a:spcPct val="80000"/>
                </a:lnSpc>
              </a:pPr>
              <a:r>
                <a:rPr kumimoji="1" lang="zh-CN" altLang="en-US" sz="4000" b="0">
                  <a:latin typeface="Times New Roman" pitchFamily="18" charset="0"/>
                  <a:ea typeface="隶书" pitchFamily="49" charset="-122"/>
                </a:rPr>
                <a:t>下三角矩阵</a:t>
              </a:r>
              <a:endParaRPr kumimoji="1" lang="zh-CN" altLang="en-US" sz="2400" b="0">
                <a:latin typeface="Times New Roman" pitchFamily="18" charset="0"/>
              </a:endParaRPr>
            </a:p>
          </p:txBody>
        </p:sp>
      </p:grpSp>
      <p:sp>
        <p:nvSpPr>
          <p:cNvPr id="44" name="矩形 43"/>
          <p:cNvSpPr/>
          <p:nvPr/>
        </p:nvSpPr>
        <p:spPr>
          <a:xfrm>
            <a:off x="1006867" y="4933487"/>
            <a:ext cx="6996078" cy="1606594"/>
          </a:xfrm>
          <a:prstGeom prst="rect">
            <a:avLst/>
          </a:prstGeom>
        </p:spPr>
        <p:txBody>
          <a:bodyPr wrap="square">
            <a:spAutoFit/>
          </a:bodyPr>
          <a:lstStyle/>
          <a:p>
            <a:pPr marL="419100" indent="-382588">
              <a:spcBef>
                <a:spcPct val="10000"/>
              </a:spcBef>
              <a:buClr>
                <a:schemeClr val="tx1"/>
              </a:buClr>
              <a:buSzPct val="50000"/>
              <a:buFont typeface="Wingdings 2" pitchFamily="18" charset="2"/>
              <a:buChar char=""/>
            </a:pPr>
            <a:r>
              <a:rPr lang="zh-CN" altLang="en-US" sz="2400" dirty="0">
                <a:latin typeface="Times New Roman" pitchFamily="18" charset="0"/>
                <a:ea typeface="仿宋_GB2312" pitchFamily="49" charset="-122"/>
              </a:rPr>
              <a:t>把它们按行存放于一个一维数组 </a:t>
            </a:r>
            <a:r>
              <a:rPr lang="en-US" altLang="zh-CN" sz="2400" dirty="0">
                <a:latin typeface="Times New Roman" pitchFamily="18" charset="0"/>
                <a:ea typeface="仿宋_GB2312" pitchFamily="49" charset="-122"/>
              </a:rPr>
              <a:t>B </a:t>
            </a:r>
            <a:r>
              <a:rPr lang="zh-CN" altLang="en-US" sz="2400" dirty="0">
                <a:latin typeface="Times New Roman" pitchFamily="18" charset="0"/>
                <a:ea typeface="仿宋_GB2312" pitchFamily="49" charset="-122"/>
              </a:rPr>
              <a:t>中，称之为对称矩阵 </a:t>
            </a:r>
            <a:r>
              <a:rPr lang="en-US" altLang="zh-CN" sz="2400" dirty="0">
                <a:latin typeface="Times New Roman" pitchFamily="18" charset="0"/>
                <a:ea typeface="仿宋_GB2312" pitchFamily="49" charset="-122"/>
              </a:rPr>
              <a:t>A </a:t>
            </a:r>
            <a:r>
              <a:rPr lang="zh-CN" altLang="en-US" sz="2400" dirty="0">
                <a:latin typeface="Times New Roman" pitchFamily="18" charset="0"/>
                <a:ea typeface="仿宋_GB2312" pitchFamily="49" charset="-122"/>
              </a:rPr>
              <a:t>的压缩存储方式。</a:t>
            </a:r>
          </a:p>
          <a:p>
            <a:pPr marL="419100" indent="-382588">
              <a:spcBef>
                <a:spcPct val="10000"/>
              </a:spcBef>
              <a:buClr>
                <a:schemeClr val="tx1"/>
              </a:buClr>
              <a:buSzPct val="50000"/>
              <a:buFont typeface="Wingdings 2" pitchFamily="18" charset="2"/>
              <a:buChar char=""/>
            </a:pPr>
            <a:r>
              <a:rPr lang="zh-CN" altLang="en-US" sz="2400" dirty="0">
                <a:latin typeface="Times New Roman" pitchFamily="18" charset="0"/>
                <a:ea typeface="仿宋_GB2312" pitchFamily="49" charset="-122"/>
              </a:rPr>
              <a:t>数组 </a:t>
            </a:r>
            <a:r>
              <a:rPr lang="en-US" altLang="zh-CN" sz="2400" dirty="0">
                <a:latin typeface="Times New Roman" pitchFamily="18" charset="0"/>
                <a:ea typeface="仿宋_GB2312" pitchFamily="49" charset="-122"/>
              </a:rPr>
              <a:t>B </a:t>
            </a:r>
            <a:r>
              <a:rPr lang="zh-CN" altLang="en-US" sz="2400" dirty="0">
                <a:latin typeface="Times New Roman" pitchFamily="18" charset="0"/>
                <a:ea typeface="仿宋_GB2312" pitchFamily="49" charset="-122"/>
              </a:rPr>
              <a:t>共有 </a:t>
            </a:r>
            <a:r>
              <a:rPr lang="en-US" altLang="zh-CN" sz="2400" dirty="0">
                <a:solidFill>
                  <a:srgbClr val="FFFF00"/>
                </a:solidFill>
                <a:latin typeface="Times New Roman" pitchFamily="18" charset="0"/>
                <a:ea typeface="仿宋_GB2312" pitchFamily="49" charset="-122"/>
              </a:rPr>
              <a:t>n + ( n </a:t>
            </a:r>
            <a:r>
              <a:rPr lang="en-US" altLang="zh-CN" sz="2400" dirty="0">
                <a:solidFill>
                  <a:srgbClr val="FFFF00"/>
                </a:solidFill>
                <a:ea typeface="楷体_GB2312" pitchFamily="49" charset="-122"/>
              </a:rPr>
              <a:t>-</a:t>
            </a:r>
            <a:r>
              <a:rPr lang="en-US" altLang="zh-CN" sz="2400" dirty="0">
                <a:solidFill>
                  <a:srgbClr val="FFFF00"/>
                </a:solidFill>
                <a:latin typeface="Times New Roman" pitchFamily="18" charset="0"/>
                <a:ea typeface="仿宋_GB2312" pitchFamily="49" charset="-122"/>
              </a:rPr>
              <a:t> 1 ) + </a:t>
            </a:r>
            <a:r>
              <a:rPr lang="en-US" altLang="zh-CN" sz="2400" dirty="0">
                <a:solidFill>
                  <a:srgbClr val="FFFF00"/>
                </a:solidFill>
                <a:latin typeface="Times New Roman" pitchFamily="18" charset="0"/>
                <a:ea typeface="仿宋_GB2312" pitchFamily="49" charset="-122"/>
                <a:sym typeface="Wingdings" pitchFamily="2" charset="2"/>
              </a:rPr>
              <a:t> </a:t>
            </a:r>
            <a:r>
              <a:rPr lang="en-US" altLang="zh-CN" sz="2400" dirty="0">
                <a:solidFill>
                  <a:srgbClr val="FFFF00"/>
                </a:solidFill>
                <a:latin typeface="Times New Roman" pitchFamily="18" charset="0"/>
                <a:ea typeface="仿宋_GB2312" pitchFamily="49" charset="-122"/>
              </a:rPr>
              <a:t>+ 1 = n*(n+1)</a:t>
            </a:r>
            <a:r>
              <a:rPr lang="zh-CN" altLang="en-US" sz="2400" dirty="0">
                <a:solidFill>
                  <a:srgbClr val="FFFF00"/>
                </a:solidFill>
                <a:latin typeface="Times New Roman" pitchFamily="18" charset="0"/>
                <a:ea typeface="仿宋_GB2312" pitchFamily="49" charset="-122"/>
              </a:rPr>
              <a:t>／</a:t>
            </a:r>
            <a:r>
              <a:rPr lang="en-US" altLang="zh-CN" sz="2400" dirty="0">
                <a:solidFill>
                  <a:srgbClr val="FFFF00"/>
                </a:solidFill>
                <a:latin typeface="Times New Roman" pitchFamily="18" charset="0"/>
                <a:ea typeface="仿宋_GB2312" pitchFamily="49" charset="-122"/>
              </a:rPr>
              <a:t>2</a:t>
            </a:r>
            <a:r>
              <a:rPr lang="en-US" altLang="zh-CN" sz="2400" dirty="0">
                <a:latin typeface="Times New Roman" pitchFamily="18" charset="0"/>
                <a:ea typeface="仿宋_GB2312" pitchFamily="49" charset="-122"/>
              </a:rPr>
              <a:t>  </a:t>
            </a:r>
            <a:r>
              <a:rPr lang="zh-CN" altLang="en-US" sz="2400" dirty="0">
                <a:latin typeface="Times New Roman" pitchFamily="18" charset="0"/>
                <a:ea typeface="仿宋_GB2312" pitchFamily="49" charset="-122"/>
              </a:rPr>
              <a:t>个元素。</a:t>
            </a:r>
          </a:p>
        </p:txBody>
      </p:sp>
    </p:spTree>
    <p:extLst>
      <p:ext uri="{BB962C8B-B14F-4D97-AF65-F5344CB8AC3E}">
        <p14:creationId xmlns:p14="http://schemas.microsoft.com/office/powerpoint/2010/main" val="139304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pic>
        <p:nvPicPr>
          <p:cNvPr id="8" name="图片 7"/>
          <p:cNvPicPr>
            <a:picLocks noChangeAspect="1"/>
          </p:cNvPicPr>
          <p:nvPr/>
        </p:nvPicPr>
        <p:blipFill>
          <a:blip r:embed="rId3"/>
          <a:stretch>
            <a:fillRect/>
          </a:stretch>
        </p:blipFill>
        <p:spPr>
          <a:xfrm>
            <a:off x="701340" y="1913330"/>
            <a:ext cx="7733333" cy="1428571"/>
          </a:xfrm>
          <a:prstGeom prst="rect">
            <a:avLst/>
          </a:prstGeom>
        </p:spPr>
      </p:pic>
      <p:sp>
        <p:nvSpPr>
          <p:cNvPr id="9" name="矩形 8"/>
          <p:cNvSpPr/>
          <p:nvPr/>
        </p:nvSpPr>
        <p:spPr>
          <a:xfrm>
            <a:off x="339047" y="3091985"/>
            <a:ext cx="7428216" cy="1643527"/>
          </a:xfrm>
          <a:prstGeom prst="rect">
            <a:avLst/>
          </a:prstGeom>
        </p:spPr>
        <p:txBody>
          <a:bodyPr wrap="square">
            <a:spAutoFit/>
          </a:bodyPr>
          <a:lstStyle/>
          <a:p>
            <a:pPr>
              <a:lnSpc>
                <a:spcPct val="105000"/>
              </a:lnSpc>
            </a:pPr>
            <a:r>
              <a:rPr kumimoji="1" lang="zh-CN" altLang="en-US" sz="3200" dirty="0">
                <a:latin typeface="Times New Roman" pitchFamily="18" charset="0"/>
                <a:ea typeface="仿宋_GB2312" pitchFamily="49" charset="-122"/>
              </a:rPr>
              <a:t>若</a:t>
            </a:r>
            <a:r>
              <a:rPr kumimoji="1" lang="zh-CN" altLang="en-US" sz="3200" i="1" dirty="0">
                <a:latin typeface="Times New Roman" pitchFamily="18" charset="0"/>
                <a:ea typeface="仿宋_GB2312" pitchFamily="49" charset="-122"/>
              </a:rPr>
              <a:t>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sym typeface="Symbol" pitchFamily="18" charset="2"/>
              </a:rPr>
              <a:t></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j</a:t>
            </a:r>
            <a:r>
              <a:rPr kumimoji="1" lang="en-US" altLang="zh-CN" sz="3200" dirty="0">
                <a:latin typeface="Times New Roman" pitchFamily="18" charset="0"/>
                <a:ea typeface="仿宋_GB2312" pitchFamily="49" charset="-122"/>
              </a:rPr>
              <a:t>, </a:t>
            </a:r>
            <a:r>
              <a:rPr kumimoji="1" lang="zh-CN" altLang="en-US" sz="3200" dirty="0">
                <a:latin typeface="Times New Roman" pitchFamily="18" charset="0"/>
                <a:ea typeface="仿宋_GB2312" pitchFamily="49" charset="-122"/>
              </a:rPr>
              <a:t>数组元素</a:t>
            </a:r>
            <a:r>
              <a:rPr kumimoji="1" lang="en-US" altLang="zh-CN" sz="3200" dirty="0">
                <a:latin typeface="Times New Roman" pitchFamily="18" charset="0"/>
                <a:ea typeface="仿宋_GB2312" pitchFamily="49" charset="-122"/>
              </a:rPr>
              <a:t>A[</a:t>
            </a:r>
            <a:r>
              <a:rPr kumimoji="1" lang="en-US" altLang="zh-CN" sz="3200" i="1" dirty="0" err="1">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j</a:t>
            </a:r>
            <a:r>
              <a:rPr kumimoji="1" lang="en-US" altLang="zh-CN" sz="3200" dirty="0">
                <a:latin typeface="Times New Roman" pitchFamily="18" charset="0"/>
                <a:ea typeface="仿宋_GB2312" pitchFamily="49" charset="-122"/>
              </a:rPr>
              <a:t>]</a:t>
            </a:r>
            <a:r>
              <a:rPr kumimoji="1" lang="zh-CN" altLang="en-US" sz="3200" dirty="0">
                <a:latin typeface="Times New Roman" pitchFamily="18" charset="0"/>
                <a:ea typeface="仿宋_GB2312" pitchFamily="49" charset="-122"/>
              </a:rPr>
              <a:t>在数组</a:t>
            </a:r>
            <a:r>
              <a:rPr kumimoji="1" lang="en-US" altLang="zh-CN" sz="3200" dirty="0">
                <a:latin typeface="Times New Roman" pitchFamily="18" charset="0"/>
                <a:ea typeface="仿宋_GB2312" pitchFamily="49" charset="-122"/>
              </a:rPr>
              <a:t>B</a:t>
            </a:r>
            <a:r>
              <a:rPr kumimoji="1" lang="zh-CN" altLang="en-US" sz="3200" dirty="0">
                <a:latin typeface="Times New Roman" pitchFamily="18" charset="0"/>
                <a:ea typeface="仿宋_GB2312" pitchFamily="49" charset="-122"/>
              </a:rPr>
              <a:t>中的存放位置为 </a:t>
            </a:r>
            <a:endParaRPr kumimoji="1" lang="en-US" altLang="zh-CN" sz="3200" dirty="0" smtClean="0">
              <a:latin typeface="Times New Roman" pitchFamily="18" charset="0"/>
              <a:ea typeface="仿宋_GB2312" pitchFamily="49" charset="-122"/>
            </a:endParaRPr>
          </a:p>
          <a:p>
            <a:pPr>
              <a:lnSpc>
                <a:spcPct val="105000"/>
              </a:lnSpc>
            </a:pPr>
            <a:r>
              <a:rPr kumimoji="1" lang="en-US" altLang="zh-CN" sz="3200" dirty="0" smtClean="0">
                <a:latin typeface="Times New Roman" pitchFamily="18" charset="0"/>
                <a:ea typeface="仿宋_GB2312" pitchFamily="49" charset="-122"/>
              </a:rPr>
              <a:t>    1 </a:t>
            </a:r>
            <a:r>
              <a:rPr kumimoji="1" lang="en-US" altLang="zh-CN" sz="3200" dirty="0">
                <a:latin typeface="Times New Roman" pitchFamily="18" charset="0"/>
                <a:ea typeface="仿宋_GB2312" pitchFamily="49" charset="-122"/>
              </a:rPr>
              <a:t>+ 2 + </a:t>
            </a:r>
            <a:r>
              <a:rPr kumimoji="1" lang="en-US" altLang="zh-CN" sz="3200" dirty="0">
                <a:latin typeface="Times New Roman" pitchFamily="18" charset="0"/>
                <a:ea typeface="仿宋_GB2312" pitchFamily="49" charset="-122"/>
                <a:sym typeface="Wingdings" pitchFamily="2" charset="2"/>
              </a:rPr>
              <a:t></a:t>
            </a:r>
            <a:r>
              <a:rPr kumimoji="1" lang="en-US" altLang="zh-CN" sz="3200" dirty="0">
                <a:latin typeface="Times New Roman" pitchFamily="18" charset="0"/>
                <a:ea typeface="仿宋_GB2312" pitchFamily="49" charset="-122"/>
              </a:rPr>
              <a:t> +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j</a:t>
            </a:r>
            <a:r>
              <a:rPr kumimoji="1" lang="en-US" altLang="zh-CN" sz="3200" dirty="0">
                <a:latin typeface="Times New Roman" pitchFamily="18" charset="0"/>
                <a:ea typeface="仿宋_GB2312" pitchFamily="49" charset="-122"/>
              </a:rPr>
              <a:t> =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楷体_GB2312" pitchFamily="49" charset="-122"/>
              </a:rPr>
              <a:t>+ </a:t>
            </a:r>
            <a:r>
              <a:rPr kumimoji="1" lang="en-US" altLang="zh-CN" sz="3200" dirty="0">
                <a:latin typeface="Times New Roman" pitchFamily="18" charset="0"/>
                <a:ea typeface="仿宋_GB2312" pitchFamily="49" charset="-122"/>
              </a:rPr>
              <a:t>1)*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 2 + </a:t>
            </a:r>
            <a:r>
              <a:rPr kumimoji="1" lang="en-US" altLang="zh-CN" sz="3200" i="1" dirty="0">
                <a:latin typeface="Times New Roman" pitchFamily="18" charset="0"/>
                <a:ea typeface="仿宋_GB2312" pitchFamily="49" charset="-122"/>
              </a:rPr>
              <a:t>j</a:t>
            </a:r>
            <a:endParaRPr kumimoji="1" lang="en-US" altLang="zh-CN" sz="3200" dirty="0">
              <a:latin typeface="楷体_GB2312" pitchFamily="49" charset="-122"/>
              <a:ea typeface="楷体_GB2312" pitchFamily="49" charset="-122"/>
            </a:endParaRPr>
          </a:p>
        </p:txBody>
      </p:sp>
      <p:sp>
        <p:nvSpPr>
          <p:cNvPr id="10" name="Text Box 26"/>
          <p:cNvSpPr txBox="1">
            <a:spLocks noChangeArrowheads="1"/>
          </p:cNvSpPr>
          <p:nvPr/>
        </p:nvSpPr>
        <p:spPr bwMode="auto">
          <a:xfrm>
            <a:off x="104025" y="5016321"/>
            <a:ext cx="8622873" cy="523220"/>
          </a:xfrm>
          <a:prstGeom prst="rect">
            <a:avLst/>
          </a:prstGeom>
          <a:noFill/>
          <a:ln w="9525">
            <a:noFill/>
            <a:miter lim="800000"/>
            <a:headEnd/>
            <a:tailEnd/>
          </a:ln>
        </p:spPr>
        <p:txBody>
          <a:bodyPr wrap="none">
            <a:spAutoFit/>
          </a:bodyPr>
          <a:lstStyle/>
          <a:p>
            <a:r>
              <a:rPr kumimoji="1" lang="zh-CN" altLang="en-US" sz="2800" dirty="0" smtClean="0">
                <a:latin typeface="宋体" panose="02010600030101010101" pitchFamily="2" charset="-122"/>
                <a:ea typeface="宋体" panose="02010600030101010101" pitchFamily="2" charset="-122"/>
              </a:rPr>
              <a:t>第</a:t>
            </a:r>
            <a:r>
              <a:rPr kumimoji="1" lang="en-US" altLang="zh-CN" sz="2800" i="1" dirty="0" smtClean="0">
                <a:latin typeface="宋体" panose="02010600030101010101" pitchFamily="2" charset="-122"/>
                <a:ea typeface="宋体" panose="02010600030101010101" pitchFamily="2" charset="-122"/>
              </a:rPr>
              <a:t>i+</a:t>
            </a:r>
            <a:r>
              <a:rPr kumimoji="1" lang="en-US" altLang="zh-CN" sz="2800" dirty="0" smtClean="0">
                <a:latin typeface="宋体" panose="02010600030101010101" pitchFamily="2" charset="-122"/>
                <a:ea typeface="宋体" panose="02010600030101010101" pitchFamily="2" charset="-122"/>
              </a:rPr>
              <a:t>1</a:t>
            </a:r>
            <a:r>
              <a:rPr kumimoji="1" lang="zh-CN" altLang="en-US" sz="2800" b="0" dirty="0" smtClean="0">
                <a:latin typeface="宋体" panose="02010600030101010101" pitchFamily="2" charset="-122"/>
                <a:ea typeface="宋体" panose="02010600030101010101" pitchFamily="2" charset="-122"/>
              </a:rPr>
              <a:t>行前元素总数  </a:t>
            </a:r>
            <a:r>
              <a:rPr kumimoji="1" lang="zh-CN" altLang="en-US" sz="2800" b="0" dirty="0">
                <a:latin typeface="宋体" panose="02010600030101010101" pitchFamily="2" charset="-122"/>
                <a:ea typeface="宋体" panose="02010600030101010101" pitchFamily="2" charset="-122"/>
              </a:rPr>
              <a:t>第</a:t>
            </a:r>
            <a:r>
              <a:rPr kumimoji="1" lang="en-US" altLang="zh-CN" sz="2800" i="1" dirty="0">
                <a:latin typeface="宋体" panose="02010600030101010101" pitchFamily="2" charset="-122"/>
                <a:ea typeface="宋体" panose="02010600030101010101" pitchFamily="2" charset="-122"/>
              </a:rPr>
              <a:t>i+</a:t>
            </a:r>
            <a:r>
              <a:rPr kumimoji="1" lang="en-US" altLang="zh-CN" sz="2800" dirty="0">
                <a:latin typeface="宋体" panose="02010600030101010101" pitchFamily="2" charset="-122"/>
                <a:ea typeface="宋体" panose="02010600030101010101" pitchFamily="2" charset="-122"/>
              </a:rPr>
              <a:t>1</a:t>
            </a:r>
            <a:r>
              <a:rPr kumimoji="1" lang="zh-CN" altLang="en-US" sz="2800" b="0" dirty="0" smtClean="0">
                <a:latin typeface="宋体" panose="02010600030101010101" pitchFamily="2" charset="-122"/>
                <a:ea typeface="宋体" panose="02010600030101010101" pitchFamily="2" charset="-122"/>
              </a:rPr>
              <a:t>行</a:t>
            </a:r>
            <a:r>
              <a:rPr kumimoji="1" lang="zh-CN" altLang="en-US" sz="2800" b="0" dirty="0">
                <a:latin typeface="宋体" panose="02010600030101010101" pitchFamily="2" charset="-122"/>
                <a:ea typeface="宋体" panose="02010600030101010101" pitchFamily="2" charset="-122"/>
              </a:rPr>
              <a:t>第</a:t>
            </a:r>
            <a:r>
              <a:rPr kumimoji="1" lang="en-US" altLang="zh-CN" sz="2800" i="1" dirty="0">
                <a:latin typeface="宋体" panose="02010600030101010101" pitchFamily="2" charset="-122"/>
                <a:ea typeface="宋体" panose="02010600030101010101" pitchFamily="2" charset="-122"/>
              </a:rPr>
              <a:t>j+</a:t>
            </a:r>
            <a:r>
              <a:rPr kumimoji="1" lang="en-US" altLang="zh-CN" sz="2800" dirty="0">
                <a:latin typeface="宋体" panose="02010600030101010101" pitchFamily="2" charset="-122"/>
                <a:ea typeface="宋体" panose="02010600030101010101" pitchFamily="2" charset="-122"/>
              </a:rPr>
              <a:t>1</a:t>
            </a:r>
            <a:r>
              <a:rPr kumimoji="1" lang="zh-CN" altLang="en-US" sz="2800" b="0" dirty="0" smtClean="0">
                <a:latin typeface="宋体" panose="02010600030101010101" pitchFamily="2" charset="-122"/>
                <a:ea typeface="宋体" panose="02010600030101010101" pitchFamily="2" charset="-122"/>
              </a:rPr>
              <a:t>个</a:t>
            </a:r>
            <a:r>
              <a:rPr kumimoji="1" lang="zh-CN" altLang="en-US" sz="2800" b="0" dirty="0">
                <a:latin typeface="宋体" panose="02010600030101010101" pitchFamily="2" charset="-122"/>
                <a:ea typeface="宋体" panose="02010600030101010101" pitchFamily="2" charset="-122"/>
              </a:rPr>
              <a:t>元素前元素个数</a:t>
            </a:r>
            <a:endParaRPr kumimoji="1" lang="zh-CN" altLang="en-US" sz="2000" b="0" dirty="0">
              <a:latin typeface="宋体" panose="02010600030101010101" pitchFamily="2" charset="-122"/>
              <a:ea typeface="宋体" panose="02010600030101010101" pitchFamily="2" charset="-122"/>
            </a:endParaRPr>
          </a:p>
        </p:txBody>
      </p:sp>
      <p:sp>
        <p:nvSpPr>
          <p:cNvPr id="11" name="AutoShape 24"/>
          <p:cNvSpPr>
            <a:spLocks/>
          </p:cNvSpPr>
          <p:nvPr/>
        </p:nvSpPr>
        <p:spPr bwMode="auto">
          <a:xfrm rot="16200000">
            <a:off x="1884885" y="3785604"/>
            <a:ext cx="182801" cy="2006439"/>
          </a:xfrm>
          <a:prstGeom prst="leftBrace">
            <a:avLst>
              <a:gd name="adj1" fmla="val 183184"/>
              <a:gd name="adj2" fmla="val 50000"/>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12" name="AutoShape 27"/>
          <p:cNvSpPr>
            <a:spLocks/>
          </p:cNvSpPr>
          <p:nvPr/>
        </p:nvSpPr>
        <p:spPr bwMode="auto">
          <a:xfrm rot="16200000">
            <a:off x="3391128" y="4560223"/>
            <a:ext cx="182801" cy="457200"/>
          </a:xfrm>
          <a:prstGeom prst="leftBrace">
            <a:avLst>
              <a:gd name="adj1" fmla="val 50000"/>
              <a:gd name="adj2" fmla="val 50000"/>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Tree>
    <p:extLst>
      <p:ext uri="{BB962C8B-B14F-4D97-AF65-F5344CB8AC3E}">
        <p14:creationId xmlns:p14="http://schemas.microsoft.com/office/powerpoint/2010/main" val="2326344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noAutofit/>
          </a:bodyPr>
          <a:lstStyle/>
          <a:p>
            <a:pPr indent="-342900">
              <a:spcBef>
                <a:spcPct val="10000"/>
              </a:spcBef>
              <a:buClr>
                <a:schemeClr val="tx1"/>
              </a:buClr>
              <a:buSzPct val="50000"/>
              <a:buFont typeface="Wingdings" pitchFamily="2" charset="2"/>
              <a:buChar char="n"/>
            </a:pPr>
            <a:r>
              <a:rPr kumimoji="1" lang="zh-CN" altLang="en-US" sz="2400" b="1" dirty="0">
                <a:latin typeface="Times New Roman" pitchFamily="18" charset="0"/>
                <a:ea typeface="仿宋_GB2312" pitchFamily="49" charset="-122"/>
              </a:rPr>
              <a:t>若 </a:t>
            </a:r>
            <a:r>
              <a:rPr kumimoji="1" lang="en-US" altLang="zh-CN" sz="2400" b="1" i="1" dirty="0" err="1">
                <a:latin typeface="Times New Roman" pitchFamily="18" charset="0"/>
                <a:ea typeface="仿宋_GB2312" pitchFamily="49" charset="-122"/>
              </a:rPr>
              <a:t>i</a:t>
            </a:r>
            <a:r>
              <a:rPr kumimoji="1" lang="en-US" altLang="zh-CN" sz="2400" b="1" dirty="0">
                <a:latin typeface="Times New Roman" pitchFamily="18" charset="0"/>
                <a:ea typeface="仿宋_GB2312" pitchFamily="49" charset="-122"/>
              </a:rPr>
              <a:t> &lt; </a:t>
            </a:r>
            <a:r>
              <a:rPr kumimoji="1" lang="en-US" altLang="zh-CN" sz="2400" b="1" i="1" dirty="0">
                <a:latin typeface="Times New Roman" pitchFamily="18" charset="0"/>
                <a:ea typeface="仿宋_GB2312" pitchFamily="49" charset="-122"/>
              </a:rPr>
              <a:t>j</a:t>
            </a:r>
            <a:r>
              <a:rPr kumimoji="1" lang="zh-CN" altLang="en-US" sz="2400" b="1" dirty="0">
                <a:latin typeface="Times New Roman" pitchFamily="18" charset="0"/>
                <a:ea typeface="仿宋_GB2312" pitchFamily="49" charset="-122"/>
              </a:rPr>
              <a:t>，数组元素 </a:t>
            </a:r>
            <a:r>
              <a:rPr kumimoji="1" lang="en-US" altLang="zh-CN" sz="2400" b="1" dirty="0">
                <a:latin typeface="Times New Roman" pitchFamily="18" charset="0"/>
                <a:ea typeface="仿宋_GB2312" pitchFamily="49" charset="-122"/>
              </a:rPr>
              <a:t>A[</a:t>
            </a:r>
            <a:r>
              <a:rPr kumimoji="1" lang="en-US" altLang="zh-CN" sz="2400" b="1" i="1" dirty="0" err="1">
                <a:latin typeface="Times New Roman" pitchFamily="18" charset="0"/>
                <a:ea typeface="仿宋_GB2312" pitchFamily="49" charset="-122"/>
              </a:rPr>
              <a:t>i</a:t>
            </a:r>
            <a:r>
              <a:rPr kumimoji="1" lang="en-US" altLang="zh-CN" sz="2400" b="1" dirty="0">
                <a:latin typeface="Times New Roman" pitchFamily="18" charset="0"/>
                <a:ea typeface="仿宋_GB2312" pitchFamily="49" charset="-122"/>
              </a:rPr>
              <a:t>][</a:t>
            </a:r>
            <a:r>
              <a:rPr kumimoji="1" lang="en-US" altLang="zh-CN" sz="2400" b="1" i="1" dirty="0">
                <a:latin typeface="Times New Roman" pitchFamily="18" charset="0"/>
                <a:ea typeface="仿宋_GB2312" pitchFamily="49" charset="-122"/>
              </a:rPr>
              <a:t>j</a:t>
            </a:r>
            <a:r>
              <a:rPr kumimoji="1" lang="en-US" altLang="zh-CN" sz="2400" b="1" dirty="0">
                <a:latin typeface="Times New Roman" pitchFamily="18" charset="0"/>
                <a:ea typeface="仿宋_GB2312" pitchFamily="49" charset="-122"/>
              </a:rPr>
              <a:t>] </a:t>
            </a:r>
            <a:r>
              <a:rPr kumimoji="1" lang="zh-CN" altLang="en-US" sz="2400" b="1" dirty="0">
                <a:latin typeface="Times New Roman" pitchFamily="18" charset="0"/>
                <a:ea typeface="仿宋_GB2312" pitchFamily="49" charset="-122"/>
              </a:rPr>
              <a:t>在矩阵的上三角部分</a:t>
            </a:r>
            <a:r>
              <a:rPr kumimoji="1" lang="en-US" altLang="zh-CN" sz="2400" b="1" dirty="0">
                <a:latin typeface="Times New Roman" pitchFamily="18" charset="0"/>
                <a:ea typeface="仿宋_GB2312" pitchFamily="49" charset="-122"/>
              </a:rPr>
              <a:t>,  </a:t>
            </a:r>
            <a:r>
              <a:rPr kumimoji="1" lang="zh-CN" altLang="en-US" sz="2400" b="1" dirty="0">
                <a:latin typeface="Times New Roman" pitchFamily="18" charset="0"/>
                <a:ea typeface="仿宋_GB2312" pitchFamily="49" charset="-122"/>
              </a:rPr>
              <a:t>在数组 </a:t>
            </a:r>
            <a:r>
              <a:rPr kumimoji="1" lang="en-US" altLang="zh-CN" sz="2400" b="1" dirty="0">
                <a:latin typeface="Times New Roman" pitchFamily="18" charset="0"/>
                <a:ea typeface="仿宋_GB2312" pitchFamily="49" charset="-122"/>
              </a:rPr>
              <a:t>B </a:t>
            </a:r>
            <a:r>
              <a:rPr kumimoji="1" lang="zh-CN" altLang="en-US" sz="2400" b="1" dirty="0">
                <a:latin typeface="Times New Roman" pitchFamily="18" charset="0"/>
                <a:ea typeface="仿宋_GB2312" pitchFamily="49" charset="-122"/>
              </a:rPr>
              <a:t>中没有存放，可以找它的</a:t>
            </a:r>
            <a:r>
              <a:rPr kumimoji="1" lang="zh-CN" altLang="en-US" sz="2400" b="1" dirty="0" smtClean="0">
                <a:latin typeface="Times New Roman" pitchFamily="18" charset="0"/>
                <a:ea typeface="仿宋_GB2312" pitchFamily="49" charset="-122"/>
              </a:rPr>
              <a:t>对称元素</a:t>
            </a:r>
            <a:endParaRPr kumimoji="1" lang="en-US" altLang="zh-CN" sz="2400" b="1" dirty="0" smtClean="0">
              <a:latin typeface="Times New Roman" pitchFamily="18" charset="0"/>
              <a:ea typeface="仿宋_GB2312" pitchFamily="49" charset="-122"/>
            </a:endParaRPr>
          </a:p>
          <a:p>
            <a:pPr marL="0" indent="0">
              <a:spcBef>
                <a:spcPct val="10000"/>
              </a:spcBef>
              <a:buClr>
                <a:schemeClr val="tx1"/>
              </a:buClr>
              <a:buSzPct val="50000"/>
              <a:buNone/>
            </a:pPr>
            <a:r>
              <a:rPr kumimoji="1" lang="en-US" altLang="zh-CN" sz="2400" b="1" dirty="0">
                <a:latin typeface="Times New Roman" pitchFamily="18" charset="0"/>
                <a:ea typeface="仿宋_GB2312" pitchFamily="49" charset="-122"/>
              </a:rPr>
              <a:t>	</a:t>
            </a:r>
            <a:r>
              <a:rPr kumimoji="1" lang="en-US" altLang="zh-CN" sz="2400" b="1" dirty="0" smtClean="0">
                <a:latin typeface="Times New Roman" pitchFamily="18" charset="0"/>
                <a:ea typeface="仿宋_GB2312" pitchFamily="49" charset="-122"/>
              </a:rPr>
              <a:t>		A[</a:t>
            </a:r>
            <a:r>
              <a:rPr kumimoji="1" lang="en-US" altLang="zh-CN" sz="2400" b="1" i="1" dirty="0" smtClean="0">
                <a:latin typeface="Times New Roman" pitchFamily="18" charset="0"/>
                <a:ea typeface="仿宋_GB2312" pitchFamily="49" charset="-122"/>
              </a:rPr>
              <a:t>j</a:t>
            </a:r>
            <a:r>
              <a:rPr kumimoji="1" lang="en-US" altLang="zh-CN" sz="2400" b="1" dirty="0">
                <a:latin typeface="Times New Roman" pitchFamily="18" charset="0"/>
                <a:ea typeface="仿宋_GB2312" pitchFamily="49" charset="-122"/>
              </a:rPr>
              <a:t>][</a:t>
            </a:r>
            <a:r>
              <a:rPr kumimoji="1" lang="en-US" altLang="zh-CN" sz="2400" b="1" i="1" dirty="0" err="1">
                <a:latin typeface="Times New Roman" pitchFamily="18" charset="0"/>
                <a:ea typeface="仿宋_GB2312" pitchFamily="49" charset="-122"/>
              </a:rPr>
              <a:t>i</a:t>
            </a:r>
            <a:r>
              <a:rPr kumimoji="1" lang="en-US" altLang="zh-CN" sz="2400" b="1" dirty="0">
                <a:latin typeface="Times New Roman" pitchFamily="18" charset="0"/>
                <a:ea typeface="仿宋_GB2312" pitchFamily="49" charset="-122"/>
              </a:rPr>
              <a:t>]</a:t>
            </a:r>
            <a:r>
              <a:rPr kumimoji="1" lang="zh-CN" altLang="en-US" sz="2400" b="1" dirty="0">
                <a:latin typeface="Times New Roman" pitchFamily="18" charset="0"/>
                <a:ea typeface="仿宋_GB2312" pitchFamily="49" charset="-122"/>
              </a:rPr>
              <a:t>：</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j</a:t>
            </a:r>
            <a:r>
              <a:rPr kumimoji="1" lang="en-US" altLang="zh-CN" sz="2400" b="1" dirty="0">
                <a:latin typeface="Times New Roman" pitchFamily="18" charset="0"/>
              </a:rPr>
              <a:t> / 2 + </a:t>
            </a:r>
            <a:r>
              <a:rPr kumimoji="1" lang="en-US" altLang="zh-CN" sz="2400" b="1" i="1" dirty="0" err="1">
                <a:latin typeface="Times New Roman" pitchFamily="18" charset="0"/>
              </a:rPr>
              <a:t>i</a:t>
            </a:r>
            <a:r>
              <a:rPr kumimoji="1" lang="en-US" altLang="zh-CN" sz="2400" b="1" dirty="0">
                <a:latin typeface="Times New Roman" pitchFamily="18" charset="0"/>
              </a:rPr>
              <a:t> </a:t>
            </a:r>
          </a:p>
          <a:p>
            <a:pPr indent="-342900">
              <a:spcBef>
                <a:spcPct val="10000"/>
              </a:spcBef>
              <a:buClr>
                <a:schemeClr val="tx1"/>
              </a:buClr>
              <a:buSzPct val="50000"/>
              <a:buFont typeface="Wingdings" pitchFamily="2" charset="2"/>
              <a:buChar char="n"/>
            </a:pPr>
            <a:r>
              <a:rPr kumimoji="1" lang="zh-CN" altLang="en-US" sz="2400" b="1" dirty="0">
                <a:latin typeface="Times New Roman" pitchFamily="18" charset="0"/>
                <a:ea typeface="仿宋_GB2312" pitchFamily="49" charset="-122"/>
              </a:rPr>
              <a:t>若已知某矩阵元素位于数组 </a:t>
            </a:r>
            <a:r>
              <a:rPr kumimoji="1" lang="en-US" altLang="zh-CN" sz="2400" b="1" dirty="0">
                <a:latin typeface="Times New Roman" pitchFamily="18" charset="0"/>
                <a:ea typeface="仿宋_GB2312" pitchFamily="49" charset="-122"/>
              </a:rPr>
              <a:t>B </a:t>
            </a:r>
            <a:r>
              <a:rPr kumimoji="1" lang="zh-CN" altLang="en-US" sz="2400" b="1" dirty="0">
                <a:latin typeface="Times New Roman" pitchFamily="18" charset="0"/>
                <a:ea typeface="仿宋_GB2312" pitchFamily="49" charset="-122"/>
              </a:rPr>
              <a:t>的第 </a:t>
            </a:r>
            <a:r>
              <a:rPr kumimoji="1" lang="en-US" altLang="zh-CN" sz="2400" b="1" i="1" dirty="0">
                <a:latin typeface="Times New Roman" pitchFamily="18" charset="0"/>
                <a:ea typeface="仿宋_GB2312" pitchFamily="49" charset="-122"/>
              </a:rPr>
              <a:t>k</a:t>
            </a:r>
            <a:r>
              <a:rPr kumimoji="1" lang="zh-CN" altLang="en-US" sz="2400" b="1" dirty="0">
                <a:latin typeface="Times New Roman" pitchFamily="18" charset="0"/>
                <a:ea typeface="仿宋_GB2312" pitchFamily="49" charset="-122"/>
              </a:rPr>
              <a:t>个位置</a:t>
            </a:r>
            <a:r>
              <a:rPr kumimoji="1" lang="zh-CN" altLang="en-US" sz="2400" b="1" dirty="0">
                <a:latin typeface="Times New Roman" pitchFamily="18" charset="0"/>
              </a:rPr>
              <a:t>（</a:t>
            </a:r>
            <a:r>
              <a:rPr kumimoji="1" lang="en-US" altLang="zh-CN" sz="2400" b="1" i="1" dirty="0">
                <a:latin typeface="Times New Roman" pitchFamily="18" charset="0"/>
              </a:rPr>
              <a:t>k</a:t>
            </a:r>
            <a:r>
              <a:rPr kumimoji="1" lang="en-US" altLang="zh-CN" sz="2400" b="1" dirty="0">
                <a:latin typeface="Times New Roman" pitchFamily="18" charset="0"/>
              </a:rPr>
              <a:t>≥0</a:t>
            </a:r>
            <a:r>
              <a:rPr kumimoji="1" lang="zh-CN" altLang="en-US" sz="2400" b="1" dirty="0">
                <a:latin typeface="Times New Roman" pitchFamily="18" charset="0"/>
              </a:rPr>
              <a:t>）</a:t>
            </a:r>
            <a:r>
              <a:rPr kumimoji="1" lang="zh-CN" altLang="en-US" sz="2400" b="1" dirty="0">
                <a:latin typeface="Times New Roman" pitchFamily="18" charset="0"/>
                <a:ea typeface="仿宋_GB2312" pitchFamily="49" charset="-122"/>
              </a:rPr>
              <a:t>，可寻找满足</a:t>
            </a:r>
          </a:p>
          <a:p>
            <a:pPr indent="-342900">
              <a:spcBef>
                <a:spcPct val="10000"/>
              </a:spcBef>
              <a:buClr>
                <a:schemeClr val="tx1"/>
              </a:buClr>
              <a:buSzPct val="50000"/>
              <a:buNone/>
            </a:pPr>
            <a:r>
              <a:rPr kumimoji="1" lang="zh-CN" altLang="en-US" sz="2400" b="1" dirty="0">
                <a:latin typeface="Times New Roman" pitchFamily="18" charset="0"/>
                <a:ea typeface="仿宋_GB2312" pitchFamily="49" charset="-122"/>
              </a:rPr>
              <a:t>            </a:t>
            </a:r>
            <a:r>
              <a:rPr kumimoji="1" lang="en-US" altLang="zh-CN" sz="2400" b="1" dirty="0" smtClean="0">
                <a:latin typeface="Times New Roman" pitchFamily="18" charset="0"/>
                <a:ea typeface="仿宋_GB2312" pitchFamily="49" charset="-122"/>
              </a:rPr>
              <a:t>	</a:t>
            </a:r>
            <a:r>
              <a:rPr kumimoji="1" lang="en-US" altLang="zh-CN" sz="2400" b="1" i="1" dirty="0" err="1" smtClean="0">
                <a:latin typeface="Times New Roman" pitchFamily="18" charset="0"/>
                <a:ea typeface="仿宋_GB2312" pitchFamily="49" charset="-122"/>
              </a:rPr>
              <a:t>i</a:t>
            </a:r>
            <a:r>
              <a:rPr kumimoji="1" lang="en-US" altLang="zh-CN" sz="2400" b="1" dirty="0" smtClean="0">
                <a:latin typeface="Times New Roman" pitchFamily="18" charset="0"/>
                <a:ea typeface="仿宋_GB2312" pitchFamily="49" charset="-122"/>
              </a:rPr>
              <a:t> </a:t>
            </a:r>
            <a:r>
              <a:rPr kumimoji="1" lang="en-US" altLang="zh-CN" sz="2400" b="1" dirty="0">
                <a:latin typeface="Times New Roman" pitchFamily="18" charset="0"/>
                <a:ea typeface="仿宋_GB2312" pitchFamily="49" charset="-122"/>
              </a:rPr>
              <a:t>(</a:t>
            </a:r>
            <a:r>
              <a:rPr kumimoji="1" lang="en-US" altLang="zh-CN" sz="2400" b="1" i="1" dirty="0" err="1">
                <a:latin typeface="Times New Roman" pitchFamily="18" charset="0"/>
                <a:ea typeface="仿宋_GB2312" pitchFamily="49" charset="-122"/>
              </a:rPr>
              <a:t>i</a:t>
            </a:r>
            <a:r>
              <a:rPr kumimoji="1" lang="en-US" altLang="zh-CN" sz="2400" b="1" dirty="0">
                <a:latin typeface="Times New Roman" pitchFamily="18" charset="0"/>
                <a:ea typeface="仿宋_GB2312" pitchFamily="49" charset="-122"/>
              </a:rPr>
              <a:t> + 1) / 2 </a:t>
            </a:r>
            <a:r>
              <a:rPr kumimoji="1" lang="en-US" altLang="zh-CN" sz="2400" b="1" dirty="0">
                <a:latin typeface="Times New Roman" pitchFamily="18" charset="0"/>
                <a:ea typeface="仿宋_GB2312" pitchFamily="49" charset="-122"/>
                <a:sym typeface="Symbol" pitchFamily="18" charset="2"/>
              </a:rPr>
              <a:t> </a:t>
            </a:r>
            <a:r>
              <a:rPr kumimoji="1" lang="en-US" altLang="zh-CN" sz="2400" b="1" i="1" dirty="0">
                <a:latin typeface="Times New Roman" pitchFamily="18" charset="0"/>
                <a:ea typeface="仿宋_GB2312" pitchFamily="49" charset="-122"/>
                <a:sym typeface="Symbol" pitchFamily="18" charset="2"/>
              </a:rPr>
              <a:t>k</a:t>
            </a:r>
            <a:r>
              <a:rPr kumimoji="1" lang="en-US" altLang="zh-CN" sz="2400" b="1" dirty="0">
                <a:latin typeface="Times New Roman" pitchFamily="18" charset="0"/>
                <a:ea typeface="仿宋_GB2312" pitchFamily="49" charset="-122"/>
                <a:sym typeface="Symbol" pitchFamily="18" charset="2"/>
              </a:rPr>
              <a:t> &lt; (</a:t>
            </a:r>
            <a:r>
              <a:rPr kumimoji="1" lang="en-US" altLang="zh-CN" sz="2400" b="1" i="1" dirty="0" err="1">
                <a:latin typeface="Times New Roman" pitchFamily="18" charset="0"/>
                <a:ea typeface="仿宋_GB2312" pitchFamily="49" charset="-122"/>
                <a:sym typeface="Symbol" pitchFamily="18" charset="2"/>
              </a:rPr>
              <a:t>i</a:t>
            </a:r>
            <a:r>
              <a:rPr kumimoji="1" lang="en-US" altLang="zh-CN" sz="2400" b="1" dirty="0">
                <a:latin typeface="Times New Roman" pitchFamily="18" charset="0"/>
                <a:ea typeface="仿宋_GB2312" pitchFamily="49" charset="-122"/>
                <a:sym typeface="Symbol" pitchFamily="18" charset="2"/>
              </a:rPr>
              <a:t> + 1)*(</a:t>
            </a:r>
            <a:r>
              <a:rPr kumimoji="1" lang="en-US" altLang="zh-CN" sz="2400" b="1" i="1" dirty="0" err="1">
                <a:latin typeface="Times New Roman" pitchFamily="18" charset="0"/>
                <a:ea typeface="仿宋_GB2312" pitchFamily="49" charset="-122"/>
                <a:sym typeface="Symbol" pitchFamily="18" charset="2"/>
              </a:rPr>
              <a:t>i</a:t>
            </a:r>
            <a:r>
              <a:rPr kumimoji="1" lang="en-US" altLang="zh-CN" sz="2400" b="1" dirty="0">
                <a:latin typeface="Times New Roman" pitchFamily="18" charset="0"/>
                <a:ea typeface="仿宋_GB2312" pitchFamily="49" charset="-122"/>
                <a:sym typeface="Symbol" pitchFamily="18" charset="2"/>
              </a:rPr>
              <a:t> + 2) / 2</a:t>
            </a:r>
          </a:p>
          <a:p>
            <a:pPr indent="-342900">
              <a:spcBef>
                <a:spcPct val="10000"/>
              </a:spcBef>
              <a:buClr>
                <a:schemeClr val="tx1"/>
              </a:buClr>
              <a:buSzPct val="50000"/>
              <a:buNone/>
            </a:pPr>
            <a:r>
              <a:rPr kumimoji="1" lang="en-US" altLang="zh-CN" sz="2400" b="1" dirty="0">
                <a:latin typeface="Times New Roman" pitchFamily="18" charset="0"/>
                <a:ea typeface="仿宋_GB2312" pitchFamily="49" charset="-122"/>
                <a:sym typeface="Symbol" pitchFamily="18" charset="2"/>
              </a:rPr>
              <a:t>	</a:t>
            </a:r>
            <a:r>
              <a:rPr kumimoji="1" lang="zh-CN" altLang="en-US" sz="2400" b="1" dirty="0">
                <a:latin typeface="Times New Roman" pitchFamily="18" charset="0"/>
                <a:ea typeface="仿宋_GB2312" pitchFamily="49" charset="-122"/>
                <a:sym typeface="Symbol" pitchFamily="18" charset="2"/>
              </a:rPr>
              <a:t>的 </a:t>
            </a:r>
            <a:r>
              <a:rPr kumimoji="1" lang="en-US" altLang="zh-CN" sz="2400" b="1" i="1" dirty="0" err="1">
                <a:latin typeface="Times New Roman" pitchFamily="18" charset="0"/>
                <a:ea typeface="仿宋_GB2312" pitchFamily="49" charset="-122"/>
                <a:sym typeface="Symbol" pitchFamily="18" charset="2"/>
              </a:rPr>
              <a:t>i</a:t>
            </a:r>
            <a:r>
              <a:rPr kumimoji="1" lang="en-US" altLang="zh-CN" sz="2400" b="1" i="1" dirty="0">
                <a:latin typeface="Times New Roman" pitchFamily="18" charset="0"/>
                <a:ea typeface="仿宋_GB2312" pitchFamily="49" charset="-122"/>
                <a:sym typeface="Symbol" pitchFamily="18" charset="2"/>
              </a:rPr>
              <a:t>, </a:t>
            </a:r>
            <a:r>
              <a:rPr kumimoji="1" lang="zh-CN" altLang="zh-CN" sz="2400" b="1" dirty="0">
                <a:latin typeface="Times New Roman" pitchFamily="18" charset="0"/>
                <a:ea typeface="仿宋_GB2312" pitchFamily="49" charset="-122"/>
                <a:sym typeface="Symbol" pitchFamily="18" charset="2"/>
              </a:rPr>
              <a:t>此即为</a:t>
            </a:r>
            <a:r>
              <a:rPr kumimoji="1" lang="zh-CN" altLang="en-US" sz="2400" b="1" dirty="0">
                <a:latin typeface="Times New Roman" pitchFamily="18" charset="0"/>
                <a:ea typeface="仿宋_GB2312" pitchFamily="49" charset="-122"/>
                <a:sym typeface="Symbol" pitchFamily="18" charset="2"/>
              </a:rPr>
              <a:t>该元素的行号。</a:t>
            </a:r>
          </a:p>
          <a:p>
            <a:pPr indent="-342900">
              <a:spcBef>
                <a:spcPct val="10000"/>
              </a:spcBef>
              <a:buClr>
                <a:schemeClr val="tx1"/>
              </a:buClr>
              <a:buSzPct val="50000"/>
              <a:buNone/>
            </a:pPr>
            <a:r>
              <a:rPr kumimoji="1" lang="zh-CN" altLang="en-US" sz="2400" b="1" dirty="0">
                <a:latin typeface="Times New Roman" pitchFamily="18" charset="0"/>
                <a:ea typeface="仿宋_GB2312" pitchFamily="49" charset="-122"/>
                <a:sym typeface="Symbol" pitchFamily="18" charset="2"/>
              </a:rPr>
              <a:t>           </a:t>
            </a:r>
            <a:r>
              <a:rPr kumimoji="1" lang="en-US" altLang="zh-CN" sz="2400" b="1" dirty="0" smtClean="0">
                <a:latin typeface="Times New Roman" pitchFamily="18" charset="0"/>
                <a:ea typeface="仿宋_GB2312" pitchFamily="49" charset="-122"/>
                <a:sym typeface="Symbol" pitchFamily="18" charset="2"/>
              </a:rPr>
              <a:t>		</a:t>
            </a:r>
            <a:r>
              <a:rPr kumimoji="1" lang="zh-CN" altLang="en-US" sz="2400" b="1" dirty="0" smtClean="0">
                <a:latin typeface="Times New Roman" pitchFamily="18" charset="0"/>
                <a:ea typeface="仿宋_GB2312" pitchFamily="49" charset="-122"/>
                <a:sym typeface="Symbol" pitchFamily="18" charset="2"/>
              </a:rPr>
              <a:t> </a:t>
            </a:r>
            <a:r>
              <a:rPr kumimoji="1" lang="en-US" altLang="zh-CN" sz="2400" b="1" i="1" dirty="0">
                <a:latin typeface="Times New Roman" pitchFamily="18" charset="0"/>
                <a:ea typeface="仿宋_GB2312" pitchFamily="49" charset="-122"/>
                <a:sym typeface="Symbol" pitchFamily="18" charset="2"/>
              </a:rPr>
              <a:t>j</a:t>
            </a:r>
            <a:r>
              <a:rPr kumimoji="1" lang="en-US" altLang="zh-CN" sz="2400" b="1" dirty="0">
                <a:latin typeface="Times New Roman" pitchFamily="18" charset="0"/>
                <a:ea typeface="仿宋_GB2312" pitchFamily="49" charset="-122"/>
                <a:sym typeface="Symbol" pitchFamily="18" charset="2"/>
              </a:rPr>
              <a:t> = </a:t>
            </a:r>
            <a:r>
              <a:rPr kumimoji="1" lang="en-US" altLang="zh-CN" sz="2400" b="1" i="1" dirty="0">
                <a:latin typeface="Times New Roman" pitchFamily="18" charset="0"/>
                <a:ea typeface="仿宋_GB2312" pitchFamily="49" charset="-122"/>
                <a:sym typeface="Symbol" pitchFamily="18" charset="2"/>
              </a:rPr>
              <a:t>k</a:t>
            </a:r>
            <a:r>
              <a:rPr kumimoji="1" lang="en-US" altLang="zh-CN" sz="2400" b="1" dirty="0">
                <a:latin typeface="Times New Roman" pitchFamily="18" charset="0"/>
                <a:ea typeface="仿宋_GB2312" pitchFamily="49" charset="-122"/>
                <a:sym typeface="Symbol" pitchFamily="18" charset="2"/>
              </a:rPr>
              <a:t> </a:t>
            </a:r>
            <a:r>
              <a:rPr kumimoji="1" lang="en-US" altLang="zh-CN" sz="2400" b="1" dirty="0">
                <a:latin typeface="楷体_GB2312" pitchFamily="49" charset="-122"/>
                <a:ea typeface="楷体_GB2312" pitchFamily="49" charset="-122"/>
                <a:sym typeface="Symbol" pitchFamily="18" charset="2"/>
              </a:rPr>
              <a:t>- </a:t>
            </a:r>
            <a:r>
              <a:rPr kumimoji="1" lang="en-US" altLang="zh-CN" sz="2400" b="1" i="1" dirty="0" err="1">
                <a:latin typeface="Times New Roman" pitchFamily="18" charset="0"/>
                <a:ea typeface="楷体_GB2312" pitchFamily="49" charset="-122"/>
                <a:sym typeface="Symbol" pitchFamily="18" charset="2"/>
              </a:rPr>
              <a:t>i</a:t>
            </a:r>
            <a:r>
              <a:rPr kumimoji="1" lang="en-US" altLang="zh-CN" sz="2400" b="1" dirty="0">
                <a:latin typeface="Times New Roman" pitchFamily="18" charset="0"/>
                <a:ea typeface="仿宋_GB2312" pitchFamily="49" charset="-122"/>
                <a:sym typeface="Symbol" pitchFamily="18" charset="2"/>
              </a:rPr>
              <a:t> * (</a:t>
            </a:r>
            <a:r>
              <a:rPr kumimoji="1" lang="en-US" altLang="zh-CN" sz="2400" b="1" i="1" dirty="0" err="1">
                <a:latin typeface="Times New Roman" pitchFamily="18" charset="0"/>
                <a:ea typeface="仿宋_GB2312" pitchFamily="49" charset="-122"/>
                <a:sym typeface="Symbol" pitchFamily="18" charset="2"/>
              </a:rPr>
              <a:t>i</a:t>
            </a:r>
            <a:r>
              <a:rPr kumimoji="1" lang="en-US" altLang="zh-CN" sz="2400" b="1" dirty="0">
                <a:latin typeface="Times New Roman" pitchFamily="18" charset="0"/>
                <a:ea typeface="仿宋_GB2312" pitchFamily="49" charset="-122"/>
                <a:sym typeface="Symbol" pitchFamily="18" charset="2"/>
              </a:rPr>
              <a:t> + 1) / 2</a:t>
            </a:r>
          </a:p>
          <a:p>
            <a:pPr indent="-342900">
              <a:spcBef>
                <a:spcPct val="10000"/>
              </a:spcBef>
              <a:buClr>
                <a:schemeClr val="tx1"/>
              </a:buClr>
              <a:buSzPct val="50000"/>
              <a:buNone/>
            </a:pPr>
            <a:r>
              <a:rPr kumimoji="1" lang="en-US" altLang="zh-CN" sz="2400" b="1" dirty="0">
                <a:latin typeface="Times New Roman" pitchFamily="18" charset="0"/>
                <a:ea typeface="仿宋_GB2312" pitchFamily="49" charset="-122"/>
                <a:sym typeface="Symbol" pitchFamily="18" charset="2"/>
              </a:rPr>
              <a:t>   	</a:t>
            </a:r>
            <a:r>
              <a:rPr kumimoji="1" lang="zh-CN" altLang="en-US" sz="2400" b="1" dirty="0">
                <a:latin typeface="Times New Roman" pitchFamily="18" charset="0"/>
                <a:ea typeface="仿宋_GB2312" pitchFamily="49" charset="-122"/>
                <a:sym typeface="Symbol" pitchFamily="18" charset="2"/>
              </a:rPr>
              <a:t>此即为该元素的列号。</a:t>
            </a:r>
            <a:endParaRPr kumimoji="1" lang="zh-CN" altLang="en-US" sz="2400" b="1" dirty="0">
              <a:latin typeface="Times New Roman" pitchFamily="18" charset="0"/>
              <a:ea typeface="仿宋_GB2312" pitchFamily="49" charset="-122"/>
            </a:endParaRPr>
          </a:p>
          <a:p>
            <a:pPr indent="-342900">
              <a:spcBef>
                <a:spcPct val="10000"/>
              </a:spcBef>
              <a:buClr>
                <a:schemeClr val="tx1"/>
              </a:buClr>
              <a:buSzPct val="50000"/>
              <a:buFont typeface="Wingdings" pitchFamily="2" charset="2"/>
              <a:buChar char="n"/>
            </a:pPr>
            <a:r>
              <a:rPr kumimoji="1" lang="zh-CN" altLang="en-US" sz="2400" b="1" dirty="0">
                <a:solidFill>
                  <a:srgbClr val="FFFF00"/>
                </a:solidFill>
                <a:latin typeface="Times New Roman" pitchFamily="18" charset="0"/>
                <a:ea typeface="仿宋_GB2312" pitchFamily="49" charset="-122"/>
              </a:rPr>
              <a:t>例，当 </a:t>
            </a:r>
            <a:r>
              <a:rPr kumimoji="1" lang="en-US" altLang="zh-CN" sz="2400" b="1" i="1" dirty="0">
                <a:solidFill>
                  <a:srgbClr val="FFFF00"/>
                </a:solidFill>
                <a:latin typeface="Times New Roman" pitchFamily="18" charset="0"/>
                <a:ea typeface="仿宋_GB2312" pitchFamily="49" charset="-122"/>
              </a:rPr>
              <a:t>k</a:t>
            </a:r>
            <a:r>
              <a:rPr kumimoji="1" lang="en-US" altLang="zh-CN" sz="2400" b="1" dirty="0">
                <a:solidFill>
                  <a:srgbClr val="FFFF00"/>
                </a:solidFill>
                <a:latin typeface="Times New Roman" pitchFamily="18" charset="0"/>
                <a:ea typeface="仿宋_GB2312" pitchFamily="49" charset="-122"/>
              </a:rPr>
              <a:t> = 8,   3*4 / 2 = 6 </a:t>
            </a:r>
            <a:r>
              <a:rPr kumimoji="1" lang="en-US" altLang="zh-CN" sz="2400" b="1" dirty="0">
                <a:solidFill>
                  <a:srgbClr val="FFFF00"/>
                </a:solidFill>
                <a:latin typeface="Times New Roman" pitchFamily="18" charset="0"/>
                <a:ea typeface="仿宋_GB2312" pitchFamily="49" charset="-122"/>
                <a:sym typeface="Symbol" pitchFamily="18" charset="2"/>
              </a:rPr>
              <a:t> </a:t>
            </a:r>
            <a:r>
              <a:rPr kumimoji="1" lang="en-US" altLang="zh-CN" sz="2400" b="1" i="1" dirty="0">
                <a:solidFill>
                  <a:srgbClr val="FFFF00"/>
                </a:solidFill>
                <a:latin typeface="Times New Roman" pitchFamily="18" charset="0"/>
                <a:ea typeface="仿宋_GB2312" pitchFamily="49" charset="-122"/>
                <a:sym typeface="Symbol" pitchFamily="18" charset="2"/>
              </a:rPr>
              <a:t>k</a:t>
            </a:r>
            <a:r>
              <a:rPr kumimoji="1" lang="en-US" altLang="zh-CN" sz="2400" b="1" dirty="0">
                <a:solidFill>
                  <a:srgbClr val="FFFF00"/>
                </a:solidFill>
                <a:latin typeface="Times New Roman" pitchFamily="18" charset="0"/>
                <a:ea typeface="仿宋_GB2312" pitchFamily="49" charset="-122"/>
                <a:sym typeface="Symbol" pitchFamily="18" charset="2"/>
              </a:rPr>
              <a:t> &lt; 4*5 / 2 =10,</a:t>
            </a:r>
          </a:p>
          <a:p>
            <a:pPr indent="-342900">
              <a:spcBef>
                <a:spcPct val="10000"/>
              </a:spcBef>
              <a:buClr>
                <a:schemeClr val="tx1"/>
              </a:buClr>
              <a:buSzPct val="50000"/>
              <a:buNone/>
            </a:pPr>
            <a:r>
              <a:rPr kumimoji="1" lang="en-US" altLang="zh-CN" sz="2400" b="1" dirty="0">
                <a:solidFill>
                  <a:srgbClr val="FFFF00"/>
                </a:solidFill>
                <a:latin typeface="Times New Roman" pitchFamily="18" charset="0"/>
                <a:ea typeface="仿宋_GB2312" pitchFamily="49" charset="-122"/>
                <a:sym typeface="Symbol" pitchFamily="18" charset="2"/>
              </a:rPr>
              <a:t>	</a:t>
            </a:r>
            <a:r>
              <a:rPr kumimoji="1" lang="zh-CN" altLang="en-US" sz="2400" b="1" dirty="0">
                <a:solidFill>
                  <a:srgbClr val="FFFF00"/>
                </a:solidFill>
                <a:latin typeface="Times New Roman" pitchFamily="18" charset="0"/>
                <a:ea typeface="仿宋_GB2312" pitchFamily="49" charset="-122"/>
                <a:sym typeface="Symbol" pitchFamily="18" charset="2"/>
              </a:rPr>
              <a:t>取 </a:t>
            </a:r>
            <a:r>
              <a:rPr kumimoji="1" lang="en-US" altLang="zh-CN" sz="2400" b="1" i="1" dirty="0" err="1">
                <a:solidFill>
                  <a:srgbClr val="FFFF00"/>
                </a:solidFill>
                <a:latin typeface="Times New Roman" pitchFamily="18" charset="0"/>
                <a:ea typeface="仿宋_GB2312" pitchFamily="49" charset="-122"/>
                <a:sym typeface="Symbol" pitchFamily="18" charset="2"/>
              </a:rPr>
              <a:t>i</a:t>
            </a:r>
            <a:r>
              <a:rPr kumimoji="1" lang="en-US" altLang="zh-CN" sz="2400" b="1" dirty="0">
                <a:solidFill>
                  <a:srgbClr val="FFFF00"/>
                </a:solidFill>
                <a:latin typeface="Times New Roman" pitchFamily="18" charset="0"/>
                <a:ea typeface="仿宋_GB2312" pitchFamily="49" charset="-122"/>
                <a:sym typeface="Symbol" pitchFamily="18" charset="2"/>
              </a:rPr>
              <a:t> = 3</a:t>
            </a:r>
            <a:r>
              <a:rPr kumimoji="1" lang="zh-CN" altLang="en-US" sz="2400" b="1" dirty="0">
                <a:solidFill>
                  <a:srgbClr val="FFFF00"/>
                </a:solidFill>
                <a:latin typeface="Times New Roman" pitchFamily="18" charset="0"/>
                <a:ea typeface="仿宋_GB2312" pitchFamily="49" charset="-122"/>
                <a:sym typeface="Symbol" pitchFamily="18" charset="2"/>
              </a:rPr>
              <a:t>。</a:t>
            </a:r>
            <a:r>
              <a:rPr kumimoji="1" lang="zh-CN" altLang="zh-CN" sz="2400" b="1" dirty="0">
                <a:solidFill>
                  <a:srgbClr val="FFFF00"/>
                </a:solidFill>
                <a:latin typeface="Times New Roman" pitchFamily="18" charset="0"/>
                <a:ea typeface="仿宋_GB2312" pitchFamily="49" charset="-122"/>
                <a:sym typeface="Symbol" pitchFamily="18" charset="2"/>
              </a:rPr>
              <a:t>则 </a:t>
            </a:r>
            <a:r>
              <a:rPr kumimoji="1" lang="en-US" altLang="zh-CN" sz="2400" b="1" i="1" dirty="0">
                <a:solidFill>
                  <a:srgbClr val="FFFF00"/>
                </a:solidFill>
                <a:latin typeface="Times New Roman" pitchFamily="18" charset="0"/>
                <a:ea typeface="仿宋_GB2312" pitchFamily="49" charset="-122"/>
                <a:sym typeface="Symbol" pitchFamily="18" charset="2"/>
              </a:rPr>
              <a:t>j</a:t>
            </a:r>
            <a:r>
              <a:rPr kumimoji="1" lang="en-US" altLang="zh-CN" sz="2400" b="1" dirty="0">
                <a:solidFill>
                  <a:srgbClr val="FFFF00"/>
                </a:solidFill>
                <a:latin typeface="Times New Roman" pitchFamily="18" charset="0"/>
                <a:ea typeface="仿宋_GB2312" pitchFamily="49" charset="-122"/>
                <a:sym typeface="Symbol" pitchFamily="18" charset="2"/>
              </a:rPr>
              <a:t> = 8 </a:t>
            </a:r>
            <a:r>
              <a:rPr kumimoji="1" lang="en-US" altLang="zh-CN" sz="2400" b="1" dirty="0">
                <a:solidFill>
                  <a:srgbClr val="FFFF00"/>
                </a:solidFill>
                <a:latin typeface="楷体_GB2312" pitchFamily="49" charset="-122"/>
                <a:ea typeface="楷体_GB2312" pitchFamily="49" charset="-122"/>
                <a:sym typeface="Symbol" pitchFamily="18" charset="2"/>
              </a:rPr>
              <a:t>-</a:t>
            </a:r>
            <a:r>
              <a:rPr kumimoji="1" lang="en-US" altLang="zh-CN" sz="2400" b="1" dirty="0">
                <a:solidFill>
                  <a:srgbClr val="FFFF00"/>
                </a:solidFill>
                <a:latin typeface="Times New Roman" pitchFamily="18" charset="0"/>
                <a:ea typeface="仿宋_GB2312" pitchFamily="49" charset="-122"/>
                <a:sym typeface="Symbol" pitchFamily="18" charset="2"/>
              </a:rPr>
              <a:t> 3*4 / 2 = 2</a:t>
            </a:r>
            <a:r>
              <a:rPr kumimoji="1" lang="zh-CN" altLang="en-US" sz="2400" b="1" dirty="0">
                <a:solidFill>
                  <a:srgbClr val="FFFF00"/>
                </a:solidFill>
                <a:latin typeface="Times New Roman" pitchFamily="18" charset="0"/>
                <a:ea typeface="仿宋_GB2312" pitchFamily="49" charset="-122"/>
                <a:sym typeface="Symbol" pitchFamily="18" charset="2"/>
              </a:rPr>
              <a:t>。 </a:t>
            </a:r>
          </a:p>
          <a:p>
            <a:endParaRPr lang="zh-CN" altLang="en-US" sz="2400" b="1" dirty="0"/>
          </a:p>
        </p:txBody>
      </p:sp>
    </p:spTree>
    <p:extLst>
      <p:ext uri="{BB962C8B-B14F-4D97-AF65-F5344CB8AC3E}">
        <p14:creationId xmlns:p14="http://schemas.microsoft.com/office/powerpoint/2010/main" val="4088898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5" name="Text Box 7"/>
          <p:cNvSpPr txBox="1">
            <a:spLocks noChangeArrowheads="1"/>
          </p:cNvSpPr>
          <p:nvPr/>
        </p:nvSpPr>
        <p:spPr bwMode="auto">
          <a:xfrm>
            <a:off x="7058044" y="2864625"/>
            <a:ext cx="701675" cy="2290762"/>
          </a:xfrm>
          <a:prstGeom prst="rect">
            <a:avLst/>
          </a:prstGeom>
          <a:noFill/>
          <a:ln w="9525">
            <a:noFill/>
            <a:miter lim="800000"/>
            <a:headEnd/>
            <a:tailEnd/>
          </a:ln>
        </p:spPr>
        <p:txBody>
          <a:bodyPr>
            <a:spAutoFit/>
          </a:bodyPr>
          <a:lstStyle/>
          <a:p>
            <a:pPr>
              <a:lnSpc>
                <a:spcPct val="80000"/>
              </a:lnSpc>
            </a:pPr>
            <a:r>
              <a:rPr kumimoji="1" lang="zh-CN" altLang="en-US" sz="3600" b="0" dirty="0">
                <a:latin typeface="Times New Roman" pitchFamily="18" charset="0"/>
                <a:ea typeface="隶书" pitchFamily="49" charset="-122"/>
              </a:rPr>
              <a:t>上三角矩阵</a:t>
            </a:r>
            <a:endParaRPr kumimoji="1" lang="zh-CN" altLang="en-US" sz="3600" b="0" dirty="0">
              <a:latin typeface="Times New Roman" pitchFamily="18" charset="0"/>
            </a:endParaRPr>
          </a:p>
        </p:txBody>
      </p:sp>
      <p:sp>
        <p:nvSpPr>
          <p:cNvPr id="6" name="Text Box 26"/>
          <p:cNvSpPr txBox="1">
            <a:spLocks noChangeArrowheads="1"/>
          </p:cNvSpPr>
          <p:nvPr/>
        </p:nvSpPr>
        <p:spPr bwMode="auto">
          <a:xfrm>
            <a:off x="1397768" y="1895957"/>
            <a:ext cx="1047750" cy="579437"/>
          </a:xfrm>
          <a:prstGeom prst="rect">
            <a:avLst/>
          </a:prstGeom>
          <a:noFill/>
          <a:ln w="9525">
            <a:noFill/>
            <a:miter lim="800000"/>
            <a:headEnd/>
            <a:tailEnd/>
          </a:ln>
        </p:spPr>
        <p:txBody>
          <a:bodyPr wrap="none">
            <a:spAutoFit/>
          </a:bodyPr>
          <a:lstStyle/>
          <a:p>
            <a:r>
              <a:rPr kumimoji="1" lang="en-US" altLang="zh-CN" sz="3200" i="1" dirty="0">
                <a:latin typeface="Times New Roman" pitchFamily="18" charset="0"/>
              </a:rPr>
              <a:t>n</a:t>
            </a:r>
            <a:r>
              <a:rPr kumimoji="1" lang="en-US" altLang="zh-CN" sz="3200" dirty="0">
                <a:latin typeface="Times New Roman" pitchFamily="18" charset="0"/>
              </a:rPr>
              <a:t> = 4</a:t>
            </a:r>
            <a:endParaRPr kumimoji="1" lang="en-US" altLang="zh-CN" sz="3200" b="0" dirty="0">
              <a:latin typeface="Times New Roman" pitchFamily="18" charset="0"/>
            </a:endParaRPr>
          </a:p>
        </p:txBody>
      </p:sp>
      <p:grpSp>
        <p:nvGrpSpPr>
          <p:cNvPr id="7" name="组合 6"/>
          <p:cNvGrpSpPr/>
          <p:nvPr/>
        </p:nvGrpSpPr>
        <p:grpSpPr>
          <a:xfrm>
            <a:off x="2586807" y="2773343"/>
            <a:ext cx="3962400" cy="2473325"/>
            <a:chOff x="2286000" y="574675"/>
            <a:chExt cx="3962400" cy="2473325"/>
          </a:xfrm>
        </p:grpSpPr>
        <p:graphicFrame>
          <p:nvGraphicFramePr>
            <p:cNvPr id="8" name="Object 6"/>
            <p:cNvGraphicFramePr>
              <a:graphicFrameLocks noChangeAspect="1"/>
            </p:cNvGraphicFramePr>
            <p:nvPr>
              <p:extLst>
                <p:ext uri="{D42A27DB-BD31-4B8C-83A1-F6EECF244321}">
                  <p14:modId xmlns:p14="http://schemas.microsoft.com/office/powerpoint/2010/main" val="193907216"/>
                </p:ext>
              </p:extLst>
            </p:nvPr>
          </p:nvGraphicFramePr>
          <p:xfrm>
            <a:off x="2286000" y="574675"/>
            <a:ext cx="3962400" cy="2473325"/>
          </p:xfrm>
          <a:graphic>
            <a:graphicData uri="http://schemas.openxmlformats.org/presentationml/2006/ole">
              <mc:AlternateContent xmlns:mc="http://schemas.openxmlformats.org/markup-compatibility/2006">
                <mc:Choice xmlns:v="urn:schemas-microsoft-com:vml" Requires="v">
                  <p:oleObj spid="_x0000_s80923" name="公式" r:id="rId3" imgW="1194014" imgH="787553" progId="">
                    <p:embed/>
                  </p:oleObj>
                </mc:Choice>
                <mc:Fallback>
                  <p:oleObj name="公式" r:id="rId3" imgW="1194014" imgH="787553" progId="">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74675"/>
                          <a:ext cx="3962400" cy="2473325"/>
                        </a:xfrm>
                        <a:prstGeom prst="rect">
                          <a:avLst/>
                        </a:prstGeom>
                        <a:solidFill>
                          <a:srgbClr val="FFFFFF"/>
                        </a:solidFill>
                      </p:spPr>
                    </p:pic>
                  </p:oleObj>
                </mc:Fallback>
              </mc:AlternateContent>
            </a:graphicData>
          </a:graphic>
        </p:graphicFrame>
        <p:sp>
          <p:nvSpPr>
            <p:cNvPr id="9" name="Rectangle 2"/>
            <p:cNvSpPr>
              <a:spLocks noChangeArrowheads="1"/>
            </p:cNvSpPr>
            <p:nvPr/>
          </p:nvSpPr>
          <p:spPr bwMode="auto">
            <a:xfrm>
              <a:off x="2400300" y="685800"/>
              <a:ext cx="914400" cy="6096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10" name="Rectangle 3"/>
            <p:cNvSpPr>
              <a:spLocks noChangeArrowheads="1"/>
            </p:cNvSpPr>
            <p:nvPr/>
          </p:nvSpPr>
          <p:spPr bwMode="auto">
            <a:xfrm>
              <a:off x="3314700" y="685800"/>
              <a:ext cx="914400" cy="1227138"/>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11" name="Rectangle 4"/>
            <p:cNvSpPr>
              <a:spLocks noChangeArrowheads="1"/>
            </p:cNvSpPr>
            <p:nvPr/>
          </p:nvSpPr>
          <p:spPr bwMode="auto">
            <a:xfrm>
              <a:off x="4229100" y="685800"/>
              <a:ext cx="954088" cy="18288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12" name="Rectangle 5"/>
            <p:cNvSpPr>
              <a:spLocks noChangeArrowheads="1"/>
            </p:cNvSpPr>
            <p:nvPr/>
          </p:nvSpPr>
          <p:spPr bwMode="auto">
            <a:xfrm>
              <a:off x="5181600" y="690563"/>
              <a:ext cx="933450" cy="2241550"/>
            </a:xfrm>
            <a:prstGeom prst="rect">
              <a:avLst/>
            </a:prstGeom>
            <a:solidFill>
              <a:srgbClr val="00CC00">
                <a:alpha val="34901"/>
              </a:srgbClr>
            </a:solidFill>
            <a:ln w="9525">
              <a:no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675374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数组</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685346" y="1732450"/>
            <a:ext cx="7765322" cy="4595614"/>
          </a:xfrm>
        </p:spPr>
        <p:txBody>
          <a:bodyPr>
            <a:normAutofit/>
          </a:bodyPr>
          <a:lstStyle/>
          <a:p>
            <a:pPr marL="420624" indent="-384048">
              <a:spcBef>
                <a:spcPct val="10000"/>
              </a:spcBef>
              <a:spcAft>
                <a:spcPts val="0"/>
              </a:spcAft>
              <a:buClr>
                <a:schemeClr val="tx1"/>
              </a:buClr>
              <a:buSzPct val="50000"/>
              <a:buFont typeface="Wingdings 2"/>
              <a:buChar char=""/>
              <a:defRPr/>
            </a:pPr>
            <a:r>
              <a:rPr lang="zh-CN" altLang="en-US" sz="2400" b="1" dirty="0" smtClean="0">
                <a:ea typeface="仿宋_GB2312" pitchFamily="49" charset="-122"/>
              </a:rPr>
              <a:t>定义</a:t>
            </a:r>
          </a:p>
          <a:p>
            <a:pPr marL="420624" indent="-384048">
              <a:spcBef>
                <a:spcPct val="10000"/>
              </a:spcBef>
              <a:spcAft>
                <a:spcPts val="0"/>
              </a:spcAft>
              <a:buClr>
                <a:schemeClr val="tx1"/>
              </a:buClr>
              <a:buSzPct val="50000"/>
              <a:buNone/>
              <a:defRPr/>
            </a:pPr>
            <a:r>
              <a:rPr lang="zh-CN" altLang="en-US" sz="2400" b="1" dirty="0" smtClean="0">
                <a:effectLst>
                  <a:outerShdw blurRad="38100" dist="38100" dir="2700000" algn="tl">
                    <a:srgbClr val="C0C0C0"/>
                  </a:outerShdw>
                </a:effectLst>
                <a:latin typeface="Times New Roman" pitchFamily="18" charset="0"/>
                <a:ea typeface="仿宋_GB2312" pitchFamily="49" charset="-122"/>
              </a:rPr>
              <a:t>	</a:t>
            </a:r>
            <a:r>
              <a:rPr lang="zh-CN" altLang="en-US" sz="2400" b="1" dirty="0" smtClean="0">
                <a:latin typeface="Times New Roman" pitchFamily="18" charset="0"/>
                <a:ea typeface="仿宋_GB2312" pitchFamily="49" charset="-122"/>
              </a:rPr>
              <a:t>数组是</a:t>
            </a:r>
            <a:r>
              <a:rPr lang="zh-CN" altLang="en-US" sz="2400" b="1" dirty="0" smtClean="0">
                <a:ea typeface="仿宋_GB2312" pitchFamily="49" charset="-122"/>
              </a:rPr>
              <a:t>相同类型的数据元素的集合</a:t>
            </a:r>
            <a:r>
              <a:rPr lang="zh-CN" altLang="en-US" sz="2400" b="1" dirty="0" smtClean="0">
                <a:effectLst>
                  <a:outerShdw blurRad="38100" dist="38100" dir="2700000" algn="tl">
                    <a:srgbClr val="C0C0C0"/>
                  </a:outerShdw>
                </a:effectLst>
                <a:ea typeface="仿宋_GB2312" pitchFamily="49" charset="-122"/>
              </a:rPr>
              <a:t>，</a:t>
            </a:r>
            <a:r>
              <a:rPr lang="zh-CN" altLang="en-US" sz="2400" b="1" dirty="0" smtClean="0">
                <a:ea typeface="仿宋_GB2312" pitchFamily="49" charset="-122"/>
              </a:rPr>
              <a:t>而一维数组的每个数组元素是一个序对，</a:t>
            </a:r>
            <a:endParaRPr lang="en-US" altLang="zh-CN" sz="2400" b="1" dirty="0" smtClean="0">
              <a:ea typeface="仿宋_GB2312" pitchFamily="49" charset="-122"/>
            </a:endParaRPr>
          </a:p>
          <a:p>
            <a:pPr marL="420624" indent="-384048">
              <a:spcBef>
                <a:spcPct val="10000"/>
              </a:spcBef>
              <a:spcAft>
                <a:spcPts val="0"/>
              </a:spcAft>
              <a:buClr>
                <a:schemeClr val="tx1"/>
              </a:buClr>
              <a:buSzPct val="50000"/>
              <a:buNone/>
              <a:defRPr/>
            </a:pPr>
            <a:r>
              <a:rPr lang="en-US" altLang="zh-CN" sz="2400" b="1" dirty="0" smtClean="0">
                <a:ea typeface="仿宋_GB2312" pitchFamily="49" charset="-122"/>
              </a:rPr>
              <a:t>	</a:t>
            </a:r>
            <a:r>
              <a:rPr lang="zh-CN" altLang="en-US" sz="2400" b="1" dirty="0" smtClean="0">
                <a:ea typeface="仿宋_GB2312" pitchFamily="49" charset="-122"/>
              </a:rPr>
              <a:t>由</a:t>
            </a:r>
            <a:r>
              <a:rPr lang="zh-CN" altLang="en-US" sz="2400" b="1" dirty="0" smtClean="0">
                <a:solidFill>
                  <a:srgbClr val="FDFD01"/>
                </a:solidFill>
                <a:latin typeface="Times New Roman" pitchFamily="18" charset="0"/>
                <a:ea typeface="仿宋_GB2312" pitchFamily="49" charset="-122"/>
              </a:rPr>
              <a:t>下标</a:t>
            </a:r>
            <a:r>
              <a:rPr lang="zh-CN" altLang="en-US" sz="2400" b="1" dirty="0" smtClean="0">
                <a:latin typeface="Times New Roman" pitchFamily="18" charset="0"/>
                <a:ea typeface="仿宋_GB2312" pitchFamily="49" charset="-122"/>
              </a:rPr>
              <a:t>（</a:t>
            </a:r>
            <a:r>
              <a:rPr lang="en-US" altLang="zh-CN" sz="2400" b="1" dirty="0" smtClean="0">
                <a:latin typeface="Times New Roman" pitchFamily="18" charset="0"/>
                <a:ea typeface="仿宋_GB2312" pitchFamily="49" charset="-122"/>
              </a:rPr>
              <a:t>index</a:t>
            </a:r>
            <a:r>
              <a:rPr lang="zh-CN" altLang="en-US" sz="2400" b="1" dirty="0" smtClean="0">
                <a:latin typeface="Times New Roman" pitchFamily="18" charset="0"/>
                <a:ea typeface="仿宋_GB2312" pitchFamily="49" charset="-122"/>
              </a:rPr>
              <a:t>）和</a:t>
            </a:r>
            <a:r>
              <a:rPr lang="zh-CN" altLang="en-US" sz="2400" b="1" dirty="0" smtClean="0">
                <a:solidFill>
                  <a:srgbClr val="FDFD01"/>
                </a:solidFill>
                <a:latin typeface="Times New Roman" pitchFamily="18" charset="0"/>
                <a:ea typeface="仿宋_GB2312" pitchFamily="49" charset="-122"/>
              </a:rPr>
              <a:t>值</a:t>
            </a:r>
            <a:r>
              <a:rPr lang="zh-CN" altLang="en-US" sz="2400" b="1" dirty="0" smtClean="0">
                <a:latin typeface="Times New Roman" pitchFamily="18" charset="0"/>
                <a:ea typeface="仿宋_GB2312" pitchFamily="49" charset="-122"/>
              </a:rPr>
              <a:t>（</a:t>
            </a:r>
            <a:r>
              <a:rPr lang="en-US" altLang="zh-CN" sz="2400" b="1" dirty="0" smtClean="0">
                <a:latin typeface="Times New Roman" pitchFamily="18" charset="0"/>
                <a:ea typeface="仿宋_GB2312" pitchFamily="49" charset="-122"/>
              </a:rPr>
              <a:t>value</a:t>
            </a:r>
            <a:r>
              <a:rPr lang="zh-CN" altLang="en-US" sz="2400" b="1" dirty="0" smtClean="0">
                <a:latin typeface="Times New Roman" pitchFamily="18" charset="0"/>
                <a:ea typeface="仿宋_GB2312" pitchFamily="49" charset="-122"/>
              </a:rPr>
              <a:t>）组成。</a:t>
            </a:r>
            <a:r>
              <a:rPr lang="zh-CN" altLang="en-US" sz="2400" b="1" dirty="0" smtClean="0">
                <a:solidFill>
                  <a:schemeClr val="bg2"/>
                </a:solidFill>
                <a:effectLst>
                  <a:outerShdw blurRad="38100" dist="38100" dir="2700000" algn="tl">
                    <a:srgbClr val="C0C0C0"/>
                  </a:outerShdw>
                </a:effectLst>
                <a:ea typeface="仿宋_GB2312" pitchFamily="49" charset="-122"/>
              </a:rPr>
              <a:t>  </a:t>
            </a:r>
            <a:endParaRPr lang="zh-CN" altLang="en-US" sz="2400" b="1" dirty="0" smtClean="0">
              <a:effectLst>
                <a:outerShdw blurRad="38100" dist="38100" dir="2700000" algn="tl">
                  <a:srgbClr val="C0C0C0"/>
                </a:outerShdw>
              </a:effectLst>
              <a:ea typeface="仿宋_GB2312" pitchFamily="49" charset="-122"/>
            </a:endParaRPr>
          </a:p>
          <a:p>
            <a:pPr marL="420624" indent="-384048">
              <a:spcBef>
                <a:spcPct val="10000"/>
              </a:spcBef>
              <a:spcAft>
                <a:spcPts val="0"/>
              </a:spcAft>
              <a:buClr>
                <a:schemeClr val="tx1"/>
              </a:buClr>
              <a:buSzPct val="50000"/>
              <a:buFont typeface="Wingdings 2"/>
              <a:buChar char=""/>
              <a:defRPr/>
            </a:pPr>
            <a:r>
              <a:rPr lang="zh-CN" altLang="en-US" sz="2400" b="1" dirty="0" smtClean="0">
                <a:ea typeface="仿宋_GB2312" pitchFamily="49" charset="-122"/>
              </a:rPr>
              <a:t>一维数组的示例</a:t>
            </a:r>
            <a:endParaRPr lang="en-US" altLang="zh-CN" sz="2400" b="1" dirty="0" smtClean="0">
              <a:ea typeface="仿宋_GB2312" pitchFamily="49" charset="-122"/>
            </a:endParaRPr>
          </a:p>
          <a:p>
            <a:pPr marL="420624" indent="-384048">
              <a:spcBef>
                <a:spcPct val="10000"/>
              </a:spcBef>
              <a:spcAft>
                <a:spcPts val="0"/>
              </a:spcAft>
              <a:buClr>
                <a:schemeClr val="tx1"/>
              </a:buClr>
              <a:buSzPct val="50000"/>
              <a:buFont typeface="Wingdings 2"/>
              <a:buChar char=""/>
              <a:defRPr/>
            </a:pPr>
            <a:endParaRPr lang="zh-CN" altLang="en-US" sz="2400" b="1" dirty="0" smtClean="0">
              <a:ea typeface="仿宋_GB2312" pitchFamily="49" charset="-122"/>
            </a:endParaRPr>
          </a:p>
          <a:p>
            <a:pPr marL="420624" indent="-384048">
              <a:spcBef>
                <a:spcPct val="10000"/>
              </a:spcBef>
              <a:spcAft>
                <a:spcPts val="0"/>
              </a:spcAft>
              <a:buClr>
                <a:schemeClr val="tx1"/>
              </a:buClr>
              <a:buSzPct val="50000"/>
              <a:buFont typeface="Wingdings 2"/>
              <a:buChar char=""/>
              <a:defRPr/>
            </a:pPr>
            <a:endParaRPr lang="zh-CN" altLang="en-US" sz="2400" b="1" dirty="0" smtClean="0">
              <a:ea typeface="仿宋_GB2312" pitchFamily="49" charset="-122"/>
            </a:endParaRPr>
          </a:p>
          <a:p>
            <a:pPr marL="420624" indent="-384048">
              <a:spcBef>
                <a:spcPct val="10000"/>
              </a:spcBef>
              <a:spcAft>
                <a:spcPts val="0"/>
              </a:spcAft>
              <a:buClr>
                <a:schemeClr val="tx1"/>
              </a:buClr>
              <a:buSzPct val="50000"/>
              <a:buFont typeface="Wingdings 2"/>
              <a:buChar char=""/>
              <a:defRPr/>
            </a:pPr>
            <a:endParaRPr lang="zh-CN" altLang="en-US" sz="2400" b="1" dirty="0" smtClean="0">
              <a:ea typeface="仿宋_GB2312" pitchFamily="49" charset="-122"/>
            </a:endParaRPr>
          </a:p>
          <a:p>
            <a:pPr marL="420624" indent="-384048">
              <a:spcBef>
                <a:spcPct val="10000"/>
              </a:spcBef>
              <a:spcAft>
                <a:spcPts val="0"/>
              </a:spcAft>
              <a:buClr>
                <a:schemeClr val="tx1"/>
              </a:buClr>
              <a:buSzPct val="50000"/>
              <a:buFont typeface="Wingdings 2"/>
              <a:buChar char=""/>
              <a:defRPr/>
            </a:pPr>
            <a:endParaRPr lang="zh-CN" altLang="en-US" sz="2400" b="1" dirty="0" smtClean="0">
              <a:ea typeface="仿宋_GB2312" pitchFamily="49" charset="-122"/>
            </a:endParaRPr>
          </a:p>
          <a:p>
            <a:pPr marL="420624" indent="-384048">
              <a:spcBef>
                <a:spcPct val="10000"/>
              </a:spcBef>
              <a:spcAft>
                <a:spcPts val="0"/>
              </a:spcAft>
              <a:buClr>
                <a:schemeClr val="tx1"/>
              </a:buClr>
              <a:buSzPct val="50000"/>
              <a:buFont typeface="Wingdings 2"/>
              <a:buChar char=""/>
              <a:defRPr/>
            </a:pPr>
            <a:r>
              <a:rPr lang="zh-CN" altLang="en-US" sz="2400" b="1" dirty="0" smtClean="0">
                <a:ea typeface="仿宋_GB2312" pitchFamily="49" charset="-122"/>
              </a:rPr>
              <a:t>在高级语言中的一维数组可以按元素的下标直接存取数组元素的值。</a:t>
            </a:r>
          </a:p>
          <a:p>
            <a:pPr>
              <a:buNone/>
            </a:pPr>
            <a:endParaRPr lang="zh-CN" altLang="en-US" sz="2400" dirty="0"/>
          </a:p>
        </p:txBody>
      </p:sp>
      <p:grpSp>
        <p:nvGrpSpPr>
          <p:cNvPr id="4" name="Group 16"/>
          <p:cNvGrpSpPr>
            <a:grpSpLocks/>
          </p:cNvGrpSpPr>
          <p:nvPr/>
        </p:nvGrpSpPr>
        <p:grpSpPr bwMode="auto">
          <a:xfrm>
            <a:off x="1219200" y="3763963"/>
            <a:ext cx="6956425" cy="1265237"/>
            <a:chOff x="768" y="2131"/>
            <a:chExt cx="4382" cy="797"/>
          </a:xfrm>
        </p:grpSpPr>
        <p:sp>
          <p:nvSpPr>
            <p:cNvPr id="5" name="Rectangle 4"/>
            <p:cNvSpPr>
              <a:spLocks noChangeArrowheads="1"/>
            </p:cNvSpPr>
            <p:nvPr/>
          </p:nvSpPr>
          <p:spPr bwMode="auto">
            <a:xfrm>
              <a:off x="816" y="2496"/>
              <a:ext cx="4272" cy="432"/>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p>
              <a:pPr algn="ctr">
                <a:defRPr/>
              </a:pPr>
              <a:endParaRPr kumimoji="1" lang="zh-CN" altLang="zh-CN" sz="3600" b="0">
                <a:latin typeface="Times New Roman" pitchFamily="18" charset="0"/>
                <a:ea typeface="宋体" pitchFamily="2" charset="-122"/>
              </a:endParaRPr>
            </a:p>
          </p:txBody>
        </p:sp>
        <p:sp>
          <p:nvSpPr>
            <p:cNvPr id="6" name="Text Box 5"/>
            <p:cNvSpPr txBox="1">
              <a:spLocks noChangeArrowheads="1"/>
            </p:cNvSpPr>
            <p:nvPr/>
          </p:nvSpPr>
          <p:spPr bwMode="auto">
            <a:xfrm>
              <a:off x="864" y="2543"/>
              <a:ext cx="4196" cy="365"/>
            </a:xfrm>
            <a:prstGeom prst="rect">
              <a:avLst/>
            </a:prstGeom>
            <a:solidFill>
              <a:srgbClr val="FFFFCC"/>
            </a:solidFill>
            <a:ln w="9525">
              <a:noFill/>
              <a:miter lim="800000"/>
              <a:headEnd/>
              <a:tailEnd/>
            </a:ln>
          </p:spPr>
          <p:txBody>
            <a:bodyPr wrap="none">
              <a:spAutoFit/>
            </a:bodyPr>
            <a:lstStyle/>
            <a:p>
              <a:r>
                <a:rPr kumimoji="1" lang="en-US" altLang="zh-CN" sz="3200">
                  <a:solidFill>
                    <a:srgbClr val="0000CC"/>
                  </a:solidFill>
                  <a:latin typeface="Arial Narrow" pitchFamily="34" charset="0"/>
                  <a:ea typeface="仿宋_GB2312" pitchFamily="49" charset="-122"/>
                </a:rPr>
                <a:t>35   27    49   18   60    54   77    83   41   02</a:t>
              </a:r>
              <a:endParaRPr kumimoji="1" lang="en-US" altLang="zh-CN" sz="3600" b="0">
                <a:solidFill>
                  <a:srgbClr val="0000CC"/>
                </a:solidFill>
                <a:latin typeface="Times New Roman" pitchFamily="18" charset="0"/>
              </a:endParaRPr>
            </a:p>
          </p:txBody>
        </p:sp>
        <p:sp>
          <p:nvSpPr>
            <p:cNvPr id="7" name="Line 6"/>
            <p:cNvSpPr>
              <a:spLocks noChangeShapeType="1"/>
            </p:cNvSpPr>
            <p:nvPr/>
          </p:nvSpPr>
          <p:spPr bwMode="auto">
            <a:xfrm>
              <a:off x="1680" y="2496"/>
              <a:ext cx="0" cy="432"/>
            </a:xfrm>
            <a:prstGeom prst="line">
              <a:avLst/>
            </a:prstGeom>
            <a:noFill/>
            <a:ln w="38100">
              <a:solidFill>
                <a:srgbClr val="3333CC"/>
              </a:solidFill>
              <a:round/>
              <a:headEnd/>
              <a:tailEnd/>
            </a:ln>
          </p:spPr>
          <p:txBody>
            <a:bodyPr wrap="none" anchor="ctr"/>
            <a:lstStyle/>
            <a:p>
              <a:endParaRPr lang="zh-CN" altLang="en-US"/>
            </a:p>
          </p:txBody>
        </p:sp>
        <p:sp>
          <p:nvSpPr>
            <p:cNvPr id="8" name="Line 7"/>
            <p:cNvSpPr>
              <a:spLocks noChangeShapeType="1"/>
            </p:cNvSpPr>
            <p:nvPr/>
          </p:nvSpPr>
          <p:spPr bwMode="auto">
            <a:xfrm>
              <a:off x="2112" y="2496"/>
              <a:ext cx="0" cy="432"/>
            </a:xfrm>
            <a:prstGeom prst="line">
              <a:avLst/>
            </a:prstGeom>
            <a:noFill/>
            <a:ln w="38100">
              <a:solidFill>
                <a:srgbClr val="3333CC"/>
              </a:solidFill>
              <a:round/>
              <a:headEnd/>
              <a:tailEnd/>
            </a:ln>
          </p:spPr>
          <p:txBody>
            <a:bodyPr wrap="none" anchor="ctr"/>
            <a:lstStyle/>
            <a:p>
              <a:endParaRPr lang="zh-CN" altLang="en-US"/>
            </a:p>
          </p:txBody>
        </p:sp>
        <p:sp>
          <p:nvSpPr>
            <p:cNvPr id="9" name="Line 8"/>
            <p:cNvSpPr>
              <a:spLocks noChangeShapeType="1"/>
            </p:cNvSpPr>
            <p:nvPr/>
          </p:nvSpPr>
          <p:spPr bwMode="auto">
            <a:xfrm>
              <a:off x="2544" y="2496"/>
              <a:ext cx="0" cy="432"/>
            </a:xfrm>
            <a:prstGeom prst="line">
              <a:avLst/>
            </a:prstGeom>
            <a:noFill/>
            <a:ln w="38100">
              <a:solidFill>
                <a:srgbClr val="3333CC"/>
              </a:solidFill>
              <a:round/>
              <a:headEnd/>
              <a:tailEnd/>
            </a:ln>
          </p:spPr>
          <p:txBody>
            <a:bodyPr wrap="none" anchor="ctr"/>
            <a:lstStyle/>
            <a:p>
              <a:endParaRPr lang="zh-CN" altLang="en-US"/>
            </a:p>
          </p:txBody>
        </p:sp>
        <p:sp>
          <p:nvSpPr>
            <p:cNvPr id="10" name="Line 9"/>
            <p:cNvSpPr>
              <a:spLocks noChangeShapeType="1"/>
            </p:cNvSpPr>
            <p:nvPr/>
          </p:nvSpPr>
          <p:spPr bwMode="auto">
            <a:xfrm>
              <a:off x="2976" y="2496"/>
              <a:ext cx="0" cy="432"/>
            </a:xfrm>
            <a:prstGeom prst="line">
              <a:avLst/>
            </a:prstGeom>
            <a:noFill/>
            <a:ln w="38100">
              <a:solidFill>
                <a:srgbClr val="3333CC"/>
              </a:solidFill>
              <a:round/>
              <a:headEnd/>
              <a:tailEnd/>
            </a:ln>
          </p:spPr>
          <p:txBody>
            <a:bodyPr wrap="none" anchor="ctr"/>
            <a:lstStyle/>
            <a:p>
              <a:endParaRPr lang="zh-CN" altLang="en-US"/>
            </a:p>
          </p:txBody>
        </p:sp>
        <p:sp>
          <p:nvSpPr>
            <p:cNvPr id="11" name="Line 10"/>
            <p:cNvSpPr>
              <a:spLocks noChangeShapeType="1"/>
            </p:cNvSpPr>
            <p:nvPr/>
          </p:nvSpPr>
          <p:spPr bwMode="auto">
            <a:xfrm>
              <a:off x="3408" y="2496"/>
              <a:ext cx="0" cy="432"/>
            </a:xfrm>
            <a:prstGeom prst="line">
              <a:avLst/>
            </a:prstGeom>
            <a:noFill/>
            <a:ln w="38100">
              <a:solidFill>
                <a:srgbClr val="3333CC"/>
              </a:solidFill>
              <a:round/>
              <a:headEnd/>
              <a:tailEnd/>
            </a:ln>
          </p:spPr>
          <p:txBody>
            <a:bodyPr wrap="none" anchor="ctr"/>
            <a:lstStyle/>
            <a:p>
              <a:endParaRPr lang="zh-CN" altLang="en-US"/>
            </a:p>
          </p:txBody>
        </p:sp>
        <p:sp>
          <p:nvSpPr>
            <p:cNvPr id="12" name="Line 11"/>
            <p:cNvSpPr>
              <a:spLocks noChangeShapeType="1"/>
            </p:cNvSpPr>
            <p:nvPr/>
          </p:nvSpPr>
          <p:spPr bwMode="auto">
            <a:xfrm>
              <a:off x="3840" y="2496"/>
              <a:ext cx="0" cy="432"/>
            </a:xfrm>
            <a:prstGeom prst="line">
              <a:avLst/>
            </a:prstGeom>
            <a:noFill/>
            <a:ln w="38100">
              <a:solidFill>
                <a:srgbClr val="3333CC"/>
              </a:solidFill>
              <a:round/>
              <a:headEnd/>
              <a:tailEnd/>
            </a:ln>
          </p:spPr>
          <p:txBody>
            <a:bodyPr wrap="none" anchor="ctr"/>
            <a:lstStyle/>
            <a:p>
              <a:endParaRPr lang="zh-CN" altLang="en-US"/>
            </a:p>
          </p:txBody>
        </p:sp>
        <p:sp>
          <p:nvSpPr>
            <p:cNvPr id="13" name="Line 12"/>
            <p:cNvSpPr>
              <a:spLocks noChangeShapeType="1"/>
            </p:cNvSpPr>
            <p:nvPr/>
          </p:nvSpPr>
          <p:spPr bwMode="auto">
            <a:xfrm>
              <a:off x="4272" y="2496"/>
              <a:ext cx="0" cy="432"/>
            </a:xfrm>
            <a:prstGeom prst="line">
              <a:avLst/>
            </a:prstGeom>
            <a:noFill/>
            <a:ln w="38100">
              <a:solidFill>
                <a:srgbClr val="3333CC"/>
              </a:solidFill>
              <a:round/>
              <a:headEnd/>
              <a:tailEnd/>
            </a:ln>
          </p:spPr>
          <p:txBody>
            <a:bodyPr wrap="none" anchor="ctr"/>
            <a:lstStyle/>
            <a:p>
              <a:endParaRPr lang="zh-CN" altLang="en-US"/>
            </a:p>
          </p:txBody>
        </p:sp>
        <p:sp>
          <p:nvSpPr>
            <p:cNvPr id="14" name="Line 13"/>
            <p:cNvSpPr>
              <a:spLocks noChangeShapeType="1"/>
            </p:cNvSpPr>
            <p:nvPr/>
          </p:nvSpPr>
          <p:spPr bwMode="auto">
            <a:xfrm>
              <a:off x="4704" y="2496"/>
              <a:ext cx="0" cy="432"/>
            </a:xfrm>
            <a:prstGeom prst="line">
              <a:avLst/>
            </a:prstGeom>
            <a:noFill/>
            <a:ln w="38100">
              <a:solidFill>
                <a:srgbClr val="3333CC"/>
              </a:solidFill>
              <a:round/>
              <a:headEnd/>
              <a:tailEnd/>
            </a:ln>
          </p:spPr>
          <p:txBody>
            <a:bodyPr wrap="none" anchor="ctr"/>
            <a:lstStyle/>
            <a:p>
              <a:endParaRPr lang="zh-CN" altLang="en-US"/>
            </a:p>
          </p:txBody>
        </p:sp>
        <p:sp>
          <p:nvSpPr>
            <p:cNvPr id="15" name="Text Box 14"/>
            <p:cNvSpPr txBox="1">
              <a:spLocks noChangeArrowheads="1"/>
            </p:cNvSpPr>
            <p:nvPr/>
          </p:nvSpPr>
          <p:spPr bwMode="auto">
            <a:xfrm>
              <a:off x="768" y="2131"/>
              <a:ext cx="4382" cy="368"/>
            </a:xfrm>
            <a:prstGeom prst="rect">
              <a:avLst/>
            </a:prstGeom>
            <a:noFill/>
            <a:ln w="9525">
              <a:noFill/>
              <a:miter lim="800000"/>
              <a:headEnd/>
              <a:tailEnd/>
            </a:ln>
          </p:spPr>
          <p:txBody>
            <a:bodyPr wrap="none">
              <a:spAutoFit/>
            </a:bodyPr>
            <a:lstStyle/>
            <a:p>
              <a:r>
                <a:rPr kumimoji="1" lang="en-US" altLang="zh-CN" sz="3200" dirty="0">
                  <a:latin typeface="Times New Roman" pitchFamily="18" charset="0"/>
                </a:rPr>
                <a:t>  0     1     2    3     4     5    6     7     8     9</a:t>
              </a:r>
            </a:p>
          </p:txBody>
        </p:sp>
        <p:sp>
          <p:nvSpPr>
            <p:cNvPr id="16" name="Line 15"/>
            <p:cNvSpPr>
              <a:spLocks noChangeShapeType="1"/>
            </p:cNvSpPr>
            <p:nvPr/>
          </p:nvSpPr>
          <p:spPr bwMode="auto">
            <a:xfrm>
              <a:off x="1248" y="2496"/>
              <a:ext cx="0" cy="432"/>
            </a:xfrm>
            <a:prstGeom prst="line">
              <a:avLst/>
            </a:prstGeom>
            <a:noFill/>
            <a:ln w="38100">
              <a:solidFill>
                <a:srgbClr val="3333CC"/>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pic>
        <p:nvPicPr>
          <p:cNvPr id="5" name="图片 4"/>
          <p:cNvPicPr>
            <a:picLocks noChangeAspect="1"/>
          </p:cNvPicPr>
          <p:nvPr/>
        </p:nvPicPr>
        <p:blipFill>
          <a:blip r:embed="rId2"/>
          <a:stretch>
            <a:fillRect/>
          </a:stretch>
        </p:blipFill>
        <p:spPr>
          <a:xfrm>
            <a:off x="1210527" y="1984030"/>
            <a:ext cx="6428571" cy="1285714"/>
          </a:xfrm>
          <a:prstGeom prst="rect">
            <a:avLst/>
          </a:prstGeom>
        </p:spPr>
      </p:pic>
      <p:sp>
        <p:nvSpPr>
          <p:cNvPr id="6" name="矩形 5"/>
          <p:cNvSpPr/>
          <p:nvPr/>
        </p:nvSpPr>
        <p:spPr>
          <a:xfrm>
            <a:off x="685346" y="3527326"/>
            <a:ext cx="7765322" cy="997196"/>
          </a:xfrm>
          <a:prstGeom prst="rect">
            <a:avLst/>
          </a:prstGeom>
        </p:spPr>
        <p:txBody>
          <a:bodyPr wrap="square">
            <a:spAutoFit/>
          </a:bodyPr>
          <a:lstStyle/>
          <a:p>
            <a:pPr>
              <a:lnSpc>
                <a:spcPct val="105000"/>
              </a:lnSpc>
            </a:pPr>
            <a:r>
              <a:rPr kumimoji="1" lang="zh-CN" altLang="en-US" sz="2800" dirty="0">
                <a:latin typeface="Times New Roman" pitchFamily="18" charset="0"/>
                <a:ea typeface="仿宋_GB2312" pitchFamily="49" charset="-122"/>
              </a:rPr>
              <a:t>若</a:t>
            </a:r>
            <a:r>
              <a:rPr kumimoji="1" lang="en-US" altLang="zh-CN" sz="2800" i="1" dirty="0" err="1">
                <a:latin typeface="Times New Roman" pitchFamily="18" charset="0"/>
                <a:ea typeface="仿宋_GB2312" pitchFamily="49" charset="-122"/>
              </a:rPr>
              <a:t>i</a:t>
            </a:r>
            <a:r>
              <a:rPr kumimoji="1" lang="en-US" altLang="zh-CN" sz="2800" dirty="0">
                <a:latin typeface="Times New Roman" pitchFamily="18" charset="0"/>
                <a:ea typeface="仿宋_GB2312" pitchFamily="49" charset="-122"/>
              </a:rPr>
              <a:t> </a:t>
            </a:r>
            <a:r>
              <a:rPr kumimoji="1" lang="en-US" altLang="zh-CN" sz="2800" dirty="0">
                <a:latin typeface="Times New Roman" pitchFamily="18" charset="0"/>
                <a:ea typeface="仿宋_GB2312" pitchFamily="49" charset="-122"/>
                <a:sym typeface="Symbol" pitchFamily="18" charset="2"/>
              </a:rPr>
              <a:t></a:t>
            </a:r>
            <a:r>
              <a:rPr kumimoji="1" lang="en-US" altLang="zh-CN" sz="2800" dirty="0">
                <a:latin typeface="Times New Roman" pitchFamily="18" charset="0"/>
                <a:ea typeface="仿宋_GB2312" pitchFamily="49" charset="-122"/>
              </a:rPr>
              <a:t> </a:t>
            </a:r>
            <a:r>
              <a:rPr kumimoji="1" lang="en-US" altLang="zh-CN" sz="2800" i="1" dirty="0">
                <a:latin typeface="Times New Roman" pitchFamily="18" charset="0"/>
                <a:ea typeface="仿宋_GB2312" pitchFamily="49" charset="-122"/>
              </a:rPr>
              <a:t>j</a:t>
            </a:r>
            <a:r>
              <a:rPr kumimoji="1" lang="zh-CN" altLang="en-US" sz="2800" dirty="0">
                <a:latin typeface="Times New Roman" pitchFamily="18" charset="0"/>
                <a:ea typeface="仿宋_GB2312" pitchFamily="49" charset="-122"/>
              </a:rPr>
              <a:t>，数组元素</a:t>
            </a:r>
            <a:r>
              <a:rPr kumimoji="1" lang="en-US" altLang="zh-CN" sz="2800" dirty="0">
                <a:latin typeface="Times New Roman" pitchFamily="18" charset="0"/>
                <a:ea typeface="仿宋_GB2312" pitchFamily="49" charset="-122"/>
              </a:rPr>
              <a:t>A[</a:t>
            </a:r>
            <a:r>
              <a:rPr kumimoji="1" lang="en-US" altLang="zh-CN" sz="2800" i="1" dirty="0" err="1">
                <a:latin typeface="Times New Roman" pitchFamily="18" charset="0"/>
                <a:ea typeface="仿宋_GB2312" pitchFamily="49" charset="-122"/>
              </a:rPr>
              <a:t>i</a:t>
            </a:r>
            <a:r>
              <a:rPr kumimoji="1" lang="en-US" altLang="zh-CN" sz="2800" dirty="0">
                <a:latin typeface="Times New Roman" pitchFamily="18" charset="0"/>
                <a:ea typeface="仿宋_GB2312" pitchFamily="49" charset="-122"/>
              </a:rPr>
              <a:t>][</a:t>
            </a:r>
            <a:r>
              <a:rPr kumimoji="1" lang="en-US" altLang="zh-CN" sz="2800" i="1" dirty="0">
                <a:latin typeface="Times New Roman" pitchFamily="18" charset="0"/>
                <a:ea typeface="仿宋_GB2312" pitchFamily="49" charset="-122"/>
              </a:rPr>
              <a:t>j</a:t>
            </a:r>
            <a:r>
              <a:rPr kumimoji="1" lang="en-US" altLang="zh-CN" sz="2800" dirty="0">
                <a:latin typeface="Times New Roman" pitchFamily="18" charset="0"/>
                <a:ea typeface="仿宋_GB2312" pitchFamily="49" charset="-122"/>
              </a:rPr>
              <a:t>]</a:t>
            </a:r>
            <a:r>
              <a:rPr kumimoji="1" lang="zh-CN" altLang="en-US" sz="2800" dirty="0">
                <a:latin typeface="Times New Roman" pitchFamily="18" charset="0"/>
                <a:ea typeface="仿宋_GB2312" pitchFamily="49" charset="-122"/>
              </a:rPr>
              <a:t>在数组</a:t>
            </a:r>
            <a:r>
              <a:rPr kumimoji="1" lang="en-US" altLang="zh-CN" sz="2800" dirty="0">
                <a:latin typeface="Times New Roman" pitchFamily="18" charset="0"/>
                <a:ea typeface="仿宋_GB2312" pitchFamily="49" charset="-122"/>
              </a:rPr>
              <a:t>B</a:t>
            </a:r>
            <a:r>
              <a:rPr kumimoji="1" lang="zh-CN" altLang="en-US" sz="2800" dirty="0">
                <a:latin typeface="Times New Roman" pitchFamily="18" charset="0"/>
                <a:ea typeface="仿宋_GB2312" pitchFamily="49" charset="-122"/>
              </a:rPr>
              <a:t>中的存放位置</a:t>
            </a:r>
            <a:r>
              <a:rPr kumimoji="1" lang="zh-CN" altLang="en-US" sz="2800" dirty="0" smtClean="0">
                <a:latin typeface="Times New Roman" pitchFamily="18" charset="0"/>
                <a:ea typeface="仿宋_GB2312" pitchFamily="49" charset="-122"/>
              </a:rPr>
              <a:t>为：</a:t>
            </a:r>
            <a:endParaRPr kumimoji="1" lang="en-US" altLang="zh-CN" sz="2800" dirty="0" smtClean="0">
              <a:latin typeface="Times New Roman" pitchFamily="18" charset="0"/>
              <a:ea typeface="仿宋_GB2312" pitchFamily="49" charset="-122"/>
            </a:endParaRPr>
          </a:p>
          <a:p>
            <a:pPr>
              <a:lnSpc>
                <a:spcPct val="105000"/>
              </a:lnSpc>
            </a:pPr>
            <a:r>
              <a:rPr kumimoji="1" lang="en-US" altLang="zh-CN" sz="2800" i="1" dirty="0" smtClean="0">
                <a:latin typeface="Times New Roman" pitchFamily="18" charset="0"/>
                <a:ea typeface="仿宋_GB2312" pitchFamily="49" charset="-122"/>
              </a:rPr>
              <a:t>n</a:t>
            </a:r>
            <a:r>
              <a:rPr kumimoji="1" lang="en-US" altLang="zh-CN" sz="2800" dirty="0" smtClean="0">
                <a:latin typeface="Times New Roman" pitchFamily="18" charset="0"/>
                <a:ea typeface="仿宋_GB2312" pitchFamily="49" charset="-122"/>
              </a:rPr>
              <a:t> </a:t>
            </a:r>
            <a:r>
              <a:rPr kumimoji="1" lang="en-US" altLang="zh-CN" sz="2800" dirty="0">
                <a:latin typeface="Times New Roman" pitchFamily="18" charset="0"/>
                <a:ea typeface="仿宋_GB2312" pitchFamily="49" charset="-122"/>
              </a:rPr>
              <a:t>+ (</a:t>
            </a:r>
            <a:r>
              <a:rPr kumimoji="1" lang="en-US" altLang="zh-CN" sz="2800" i="1" dirty="0">
                <a:latin typeface="Times New Roman" pitchFamily="18" charset="0"/>
                <a:ea typeface="仿宋_GB2312" pitchFamily="49" charset="-122"/>
              </a:rPr>
              <a:t>n</a:t>
            </a:r>
            <a:r>
              <a:rPr kumimoji="1" lang="en-US" altLang="zh-CN" sz="2800" dirty="0">
                <a:latin typeface="楷体_GB2312" pitchFamily="49" charset="-122"/>
                <a:ea typeface="楷体_GB2312" pitchFamily="49" charset="-122"/>
              </a:rPr>
              <a:t>-</a:t>
            </a:r>
            <a:r>
              <a:rPr kumimoji="1" lang="en-US" altLang="zh-CN" sz="2800" dirty="0">
                <a:latin typeface="Times New Roman" pitchFamily="18" charset="0"/>
                <a:ea typeface="仿宋_GB2312" pitchFamily="49" charset="-122"/>
              </a:rPr>
              <a:t>1) + (</a:t>
            </a:r>
            <a:r>
              <a:rPr kumimoji="1" lang="en-US" altLang="zh-CN" sz="2800" i="1" dirty="0">
                <a:latin typeface="Times New Roman" pitchFamily="18" charset="0"/>
                <a:ea typeface="仿宋_GB2312" pitchFamily="49" charset="-122"/>
              </a:rPr>
              <a:t>n</a:t>
            </a:r>
            <a:r>
              <a:rPr kumimoji="1" lang="en-US" altLang="zh-CN" sz="2800" dirty="0">
                <a:latin typeface="楷体_GB2312" pitchFamily="49" charset="-122"/>
                <a:ea typeface="楷体_GB2312" pitchFamily="49" charset="-122"/>
              </a:rPr>
              <a:t>-</a:t>
            </a:r>
            <a:r>
              <a:rPr kumimoji="1" lang="en-US" altLang="zh-CN" sz="2800" dirty="0">
                <a:latin typeface="Times New Roman" pitchFamily="18" charset="0"/>
                <a:ea typeface="仿宋_GB2312" pitchFamily="49" charset="-122"/>
              </a:rPr>
              <a:t>2) + </a:t>
            </a:r>
            <a:r>
              <a:rPr kumimoji="1" lang="en-US" altLang="zh-CN" sz="2800" dirty="0">
                <a:latin typeface="Times New Roman" pitchFamily="18" charset="0"/>
                <a:ea typeface="仿宋_GB2312" pitchFamily="49" charset="-122"/>
                <a:sym typeface="Wingdings" pitchFamily="2" charset="2"/>
              </a:rPr>
              <a:t></a:t>
            </a:r>
            <a:r>
              <a:rPr kumimoji="1" lang="en-US" altLang="zh-CN" sz="2800" dirty="0">
                <a:latin typeface="Times New Roman" pitchFamily="18" charset="0"/>
                <a:ea typeface="仿宋_GB2312" pitchFamily="49" charset="-122"/>
              </a:rPr>
              <a:t> + (</a:t>
            </a:r>
            <a:r>
              <a:rPr kumimoji="1" lang="en-US" altLang="zh-CN" sz="2800" i="1" dirty="0">
                <a:latin typeface="Times New Roman" pitchFamily="18" charset="0"/>
                <a:ea typeface="仿宋_GB2312" pitchFamily="49" charset="-122"/>
              </a:rPr>
              <a:t>n</a:t>
            </a:r>
            <a:r>
              <a:rPr kumimoji="1" lang="en-US" altLang="zh-CN" sz="2800" dirty="0">
                <a:latin typeface="楷体_GB2312" pitchFamily="49" charset="-122"/>
                <a:ea typeface="楷体_GB2312" pitchFamily="49" charset="-122"/>
              </a:rPr>
              <a:t>-</a:t>
            </a:r>
            <a:r>
              <a:rPr kumimoji="1" lang="en-US" altLang="zh-CN" sz="2800" i="1" dirty="0">
                <a:latin typeface="Times New Roman" pitchFamily="18" charset="0"/>
                <a:ea typeface="仿宋_GB2312" pitchFamily="49" charset="-122"/>
              </a:rPr>
              <a:t>i</a:t>
            </a:r>
            <a:r>
              <a:rPr kumimoji="1" lang="en-US" altLang="zh-CN" sz="2800" dirty="0">
                <a:latin typeface="Times New Roman" pitchFamily="18" charset="0"/>
                <a:ea typeface="仿宋_GB2312" pitchFamily="49" charset="-122"/>
              </a:rPr>
              <a:t>+1) + </a:t>
            </a:r>
            <a:r>
              <a:rPr kumimoji="1" lang="en-US" altLang="zh-CN" sz="2800" i="1" dirty="0">
                <a:latin typeface="Times New Roman" pitchFamily="18" charset="0"/>
                <a:ea typeface="仿宋_GB2312" pitchFamily="49" charset="-122"/>
              </a:rPr>
              <a:t>j</a:t>
            </a:r>
            <a:r>
              <a:rPr kumimoji="1" lang="en-US" altLang="zh-CN" sz="2800" dirty="0">
                <a:latin typeface="楷体_GB2312" pitchFamily="49" charset="-122"/>
                <a:ea typeface="楷体_GB2312" pitchFamily="49" charset="-122"/>
              </a:rPr>
              <a:t>-</a:t>
            </a:r>
            <a:r>
              <a:rPr kumimoji="1" lang="en-US" altLang="zh-CN" sz="2800" i="1" dirty="0" err="1">
                <a:latin typeface="Times New Roman" pitchFamily="18" charset="0"/>
                <a:ea typeface="仿宋_GB2312" pitchFamily="49" charset="-122"/>
              </a:rPr>
              <a:t>i</a:t>
            </a:r>
            <a:endParaRPr kumimoji="1" lang="en-US" altLang="zh-CN" sz="2800" dirty="0">
              <a:latin typeface="Times New Roman" pitchFamily="18" charset="0"/>
              <a:ea typeface="仿宋_GB2312" pitchFamily="49" charset="-122"/>
            </a:endParaRPr>
          </a:p>
        </p:txBody>
      </p:sp>
      <p:sp>
        <p:nvSpPr>
          <p:cNvPr id="7" name="AutoShape 22"/>
          <p:cNvSpPr>
            <a:spLocks/>
          </p:cNvSpPr>
          <p:nvPr/>
        </p:nvSpPr>
        <p:spPr bwMode="auto">
          <a:xfrm rot="16200000">
            <a:off x="2945609" y="2316109"/>
            <a:ext cx="205731" cy="4726258"/>
          </a:xfrm>
          <a:prstGeom prst="leftBrace">
            <a:avLst>
              <a:gd name="adj1" fmla="val 553819"/>
              <a:gd name="adj2" fmla="val 50000"/>
            </a:avLst>
          </a:prstGeom>
          <a:noFill/>
          <a:ln w="28575">
            <a:solidFill>
              <a:schemeClr val="tx1"/>
            </a:solidFill>
            <a:round/>
            <a:headEnd/>
            <a:tailEnd/>
          </a:ln>
        </p:spPr>
        <p:txBody>
          <a:bodyPr vert="eaVert" wrap="none" anchor="ctr"/>
          <a:lstStyle/>
          <a:p>
            <a:pPr algn="ctr"/>
            <a:endParaRPr kumimoji="1" lang="zh-CN" altLang="zh-CN" sz="2400" b="0">
              <a:latin typeface="Times New Roman" pitchFamily="18" charset="0"/>
            </a:endParaRPr>
          </a:p>
        </p:txBody>
      </p:sp>
      <p:sp>
        <p:nvSpPr>
          <p:cNvPr id="8" name="Text Box 23"/>
          <p:cNvSpPr txBox="1">
            <a:spLocks noChangeArrowheads="1"/>
          </p:cNvSpPr>
          <p:nvPr/>
        </p:nvSpPr>
        <p:spPr bwMode="auto">
          <a:xfrm>
            <a:off x="1178741" y="4782104"/>
            <a:ext cx="2752677" cy="461665"/>
          </a:xfrm>
          <a:prstGeom prst="rect">
            <a:avLst/>
          </a:prstGeom>
          <a:noFill/>
          <a:ln w="9525">
            <a:noFill/>
            <a:miter lim="800000"/>
            <a:headEnd/>
            <a:tailEnd/>
          </a:ln>
        </p:spPr>
        <p:txBody>
          <a:bodyPr wrap="none">
            <a:spAutoFit/>
          </a:bodyPr>
          <a:lstStyle/>
          <a:p>
            <a:r>
              <a:rPr kumimoji="1" lang="zh-CN" altLang="en-US" sz="2400" b="0" dirty="0" smtClean="0">
                <a:latin typeface="Times New Roman" pitchFamily="18" charset="0"/>
                <a:ea typeface="隶书" pitchFamily="49" charset="-122"/>
              </a:rPr>
              <a:t>第</a:t>
            </a:r>
            <a:r>
              <a:rPr kumimoji="1" lang="en-US" altLang="zh-CN" sz="2400" i="1" dirty="0" smtClean="0">
                <a:latin typeface="Times New Roman" pitchFamily="18" charset="0"/>
                <a:ea typeface="隶书" pitchFamily="49" charset="-122"/>
              </a:rPr>
              <a:t>i+</a:t>
            </a:r>
            <a:r>
              <a:rPr kumimoji="1" lang="en-US" altLang="zh-CN" sz="2400" dirty="0" smtClean="0">
                <a:latin typeface="Times New Roman" pitchFamily="18" charset="0"/>
                <a:ea typeface="隶书" pitchFamily="49" charset="-122"/>
              </a:rPr>
              <a:t>1</a:t>
            </a:r>
            <a:r>
              <a:rPr kumimoji="1" lang="zh-CN" altLang="en-US" sz="2400" b="0" dirty="0" smtClean="0">
                <a:latin typeface="Times New Roman" pitchFamily="18" charset="0"/>
                <a:ea typeface="隶书" pitchFamily="49" charset="-122"/>
              </a:rPr>
              <a:t>行前元素总数</a:t>
            </a:r>
            <a:endParaRPr kumimoji="1" lang="zh-CN" altLang="en-US" b="0" dirty="0">
              <a:latin typeface="Times New Roman" pitchFamily="18" charset="0"/>
            </a:endParaRPr>
          </a:p>
        </p:txBody>
      </p:sp>
      <p:sp>
        <p:nvSpPr>
          <p:cNvPr id="9" name="AutoShape 24"/>
          <p:cNvSpPr>
            <a:spLocks/>
          </p:cNvSpPr>
          <p:nvPr/>
        </p:nvSpPr>
        <p:spPr bwMode="auto">
          <a:xfrm rot="16200000">
            <a:off x="5808141" y="4428413"/>
            <a:ext cx="205732" cy="501650"/>
          </a:xfrm>
          <a:prstGeom prst="leftBrace">
            <a:avLst>
              <a:gd name="adj1" fmla="val 54861"/>
              <a:gd name="adj2" fmla="val 50000"/>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10" name="矩形 29"/>
          <p:cNvSpPr>
            <a:spLocks noChangeArrowheads="1"/>
          </p:cNvSpPr>
          <p:nvPr/>
        </p:nvSpPr>
        <p:spPr bwMode="auto">
          <a:xfrm>
            <a:off x="4424813" y="4782104"/>
            <a:ext cx="4397358" cy="461665"/>
          </a:xfrm>
          <a:prstGeom prst="rect">
            <a:avLst/>
          </a:prstGeom>
          <a:noFill/>
          <a:ln w="9525">
            <a:noFill/>
            <a:miter lim="800000"/>
            <a:headEnd/>
            <a:tailEnd/>
          </a:ln>
        </p:spPr>
        <p:txBody>
          <a:bodyPr wrap="none">
            <a:spAutoFit/>
          </a:bodyPr>
          <a:lstStyle/>
          <a:p>
            <a:r>
              <a:rPr kumimoji="1" lang="zh-CN" altLang="en-US" sz="2400" b="0" dirty="0">
                <a:latin typeface="Times New Roman" pitchFamily="18" charset="0"/>
                <a:ea typeface="隶书" pitchFamily="49" charset="-122"/>
              </a:rPr>
              <a:t>第</a:t>
            </a:r>
            <a:r>
              <a:rPr kumimoji="1" lang="en-US" altLang="zh-CN" sz="2400" i="1" dirty="0" smtClean="0">
                <a:latin typeface="Times New Roman" pitchFamily="18" charset="0"/>
                <a:ea typeface="隶书" pitchFamily="49" charset="-122"/>
              </a:rPr>
              <a:t>i+</a:t>
            </a:r>
            <a:r>
              <a:rPr kumimoji="1" lang="en-US" altLang="zh-CN" sz="2400" dirty="0" smtClean="0">
                <a:latin typeface="Times New Roman" pitchFamily="18" charset="0"/>
                <a:ea typeface="隶书" pitchFamily="49" charset="-122"/>
              </a:rPr>
              <a:t>1</a:t>
            </a:r>
            <a:r>
              <a:rPr kumimoji="1" lang="zh-CN" altLang="en-US" sz="2400" b="0" dirty="0" smtClean="0">
                <a:latin typeface="Times New Roman" pitchFamily="18" charset="0"/>
                <a:ea typeface="隶书" pitchFamily="49" charset="-122"/>
              </a:rPr>
              <a:t>行</a:t>
            </a:r>
            <a:r>
              <a:rPr kumimoji="1" lang="zh-CN" altLang="en-US" sz="2400" b="0" dirty="0">
                <a:latin typeface="Times New Roman" pitchFamily="18" charset="0"/>
                <a:ea typeface="隶书" pitchFamily="49" charset="-122"/>
              </a:rPr>
              <a:t>第</a:t>
            </a:r>
            <a:r>
              <a:rPr kumimoji="1" lang="en-US" altLang="zh-CN" sz="2400" i="1" dirty="0" smtClean="0">
                <a:latin typeface="Times New Roman" pitchFamily="18" charset="0"/>
                <a:ea typeface="隶书" pitchFamily="49" charset="-122"/>
              </a:rPr>
              <a:t>j+</a:t>
            </a:r>
            <a:r>
              <a:rPr kumimoji="1" lang="en-US" altLang="zh-CN" sz="2400" dirty="0" smtClean="0">
                <a:latin typeface="Times New Roman" pitchFamily="18" charset="0"/>
                <a:ea typeface="隶书" pitchFamily="49" charset="-122"/>
              </a:rPr>
              <a:t>1</a:t>
            </a:r>
            <a:r>
              <a:rPr kumimoji="1" lang="zh-CN" altLang="en-US" sz="2400" b="0" dirty="0" smtClean="0">
                <a:latin typeface="Times New Roman" pitchFamily="18" charset="0"/>
                <a:ea typeface="隶书" pitchFamily="49" charset="-122"/>
              </a:rPr>
              <a:t>个</a:t>
            </a:r>
            <a:r>
              <a:rPr kumimoji="1" lang="zh-CN" altLang="en-US" sz="2400" b="0" dirty="0">
                <a:latin typeface="Times New Roman" pitchFamily="18" charset="0"/>
                <a:ea typeface="隶书" pitchFamily="49" charset="-122"/>
              </a:rPr>
              <a:t>元素前元素个数</a:t>
            </a:r>
            <a:endParaRPr lang="zh-CN" altLang="en-US" sz="2400" dirty="0"/>
          </a:p>
        </p:txBody>
      </p:sp>
    </p:spTree>
    <p:extLst>
      <p:ext uri="{BB962C8B-B14F-4D97-AF65-F5344CB8AC3E}">
        <p14:creationId xmlns:p14="http://schemas.microsoft.com/office/powerpoint/2010/main" val="3845059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noAutofit/>
          </a:bodyPr>
          <a:lstStyle/>
          <a:p>
            <a:pPr indent="-342900">
              <a:lnSpc>
                <a:spcPct val="105000"/>
              </a:lnSpc>
              <a:spcBef>
                <a:spcPct val="15000"/>
              </a:spcBef>
              <a:buClr>
                <a:schemeClr val="tx1"/>
              </a:buClr>
              <a:buSzPct val="50000"/>
              <a:buFont typeface="Wingdings" pitchFamily="2" charset="2"/>
              <a:buChar char="n"/>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若 </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，数组元素</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在数组</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中的存放位置为</a:t>
            </a:r>
          </a:p>
          <a:p>
            <a:pPr indent="-342900">
              <a:lnSpc>
                <a:spcPct val="105000"/>
              </a:lnSpc>
              <a:spcBef>
                <a:spcPct val="15000"/>
              </a:spcBef>
              <a:buClr>
                <a:schemeClr val="tx1"/>
              </a:buClr>
              <a:buSzPct val="50000"/>
              <a:buNone/>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-2) +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Wingdings" pitchFamily="2" charset="2"/>
              </a:rPr>
              <a:t></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smtClean="0">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indent="-342900">
              <a:lnSpc>
                <a:spcPct val="105000"/>
              </a:lnSpc>
              <a:spcBef>
                <a:spcPct val="15000"/>
              </a:spcBef>
              <a:buClr>
                <a:schemeClr val="tx1"/>
              </a:buClr>
              <a:buSzPct val="50000"/>
              <a:buNone/>
            </a:pP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 2 +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p>
          <a:p>
            <a:pPr indent="-342900">
              <a:lnSpc>
                <a:spcPct val="105000"/>
              </a:lnSpc>
              <a:spcBef>
                <a:spcPct val="15000"/>
              </a:spcBef>
              <a:buClr>
                <a:schemeClr val="tx1"/>
              </a:buClr>
              <a:buSzPct val="50000"/>
              <a:buNone/>
            </a:pP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 2 +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p>
          <a:p>
            <a:pPr indent="-342900">
              <a:lnSpc>
                <a:spcPct val="105000"/>
              </a:lnSpc>
              <a:spcBef>
                <a:spcPct val="15000"/>
              </a:spcBef>
              <a:buClr>
                <a:schemeClr val="tx1"/>
              </a:buClr>
              <a:buSzPct val="50000"/>
              <a:buFont typeface="Wingdings" pitchFamily="2" charset="2"/>
              <a:buChar char="n"/>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&gt;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，数组元素</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在矩阵的下三角部分，在数组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B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中没有存放。因此，找它的对称元素</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在数组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B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的第</a:t>
            </a:r>
            <a:endPar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5000"/>
              </a:lnSpc>
              <a:spcBef>
                <a:spcPct val="15000"/>
              </a:spcBef>
              <a:buClr>
                <a:schemeClr val="tx1"/>
              </a:buClr>
              <a:buSzPct val="50000"/>
              <a:buNone/>
            </a:pP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2 + </a:t>
            </a:r>
            <a:r>
              <a:rPr kumimoji="1" lang="en-US" altLang="zh-CN" sz="2400" b="1" i="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lnSpc>
                <a:spcPct val="105000"/>
              </a:lnSpc>
              <a:spcBef>
                <a:spcPct val="15000"/>
              </a:spcBef>
              <a:buClr>
                <a:schemeClr val="tx1"/>
              </a:buClr>
              <a:buSzPct val="50000"/>
              <a:buNone/>
            </a:pP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位置中找到。</a:t>
            </a:r>
          </a:p>
          <a:p>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70708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grpSp>
        <p:nvGrpSpPr>
          <p:cNvPr id="4" name="组合 3"/>
          <p:cNvGrpSpPr/>
          <p:nvPr/>
        </p:nvGrpSpPr>
        <p:grpSpPr>
          <a:xfrm>
            <a:off x="1801430" y="2319312"/>
            <a:ext cx="5406399" cy="2485089"/>
            <a:chOff x="1138238" y="1303338"/>
            <a:chExt cx="6769100" cy="3257550"/>
          </a:xfrm>
        </p:grpSpPr>
        <p:graphicFrame>
          <p:nvGraphicFramePr>
            <p:cNvPr id="5" name="Object 4"/>
            <p:cNvGraphicFramePr>
              <a:graphicFrameLocks noChangeAspect="1"/>
            </p:cNvGraphicFramePr>
            <p:nvPr>
              <p:extLst>
                <p:ext uri="{D42A27DB-BD31-4B8C-83A1-F6EECF244321}">
                  <p14:modId xmlns:p14="http://schemas.microsoft.com/office/powerpoint/2010/main" val="3566879771"/>
                </p:ext>
              </p:extLst>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81944" name="公式" r:id="rId3" imgW="2641233" imgH="1117233" progId="">
                    <p:embed/>
                  </p:oleObj>
                </mc:Choice>
                <mc:Fallback>
                  <p:oleObj name="公式" r:id="rId3" imgW="2641233" imgH="1117233" progId="">
                    <p:embed/>
                    <p:pic>
                      <p:nvPicPr>
                        <p:cNvPr id="819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solidFill>
                          <a:srgbClr val="FFFFFF"/>
                        </a:solidFill>
                      </p:spPr>
                    </p:pic>
                  </p:oleObj>
                </mc:Fallback>
              </mc:AlternateContent>
            </a:graphicData>
          </a:graphic>
        </p:graphicFrame>
        <p:sp>
          <p:nvSpPr>
            <p:cNvPr id="6" name="AutoShape 25"/>
            <p:cNvSpPr>
              <a:spLocks noChangeArrowheads="1"/>
            </p:cNvSpPr>
            <p:nvPr/>
          </p:nvSpPr>
          <p:spPr bwMode="auto">
            <a:xfrm rot="1725769" flipV="1">
              <a:off x="2254250" y="2611966"/>
              <a:ext cx="5006975" cy="17462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92D050">
                <a:alpha val="56862"/>
              </a:srgbClr>
            </a:solidFill>
            <a:ln w="9525">
              <a:noFill/>
              <a:miter lim="800000"/>
              <a:headEnd/>
              <a:tailEnd/>
            </a:ln>
          </p:spPr>
          <p:txBody>
            <a:bodyPr wrap="none" anchor="ctr"/>
            <a:lstStyle/>
            <a:p>
              <a:endParaRPr lang="zh-CN" altLang="en-US"/>
            </a:p>
          </p:txBody>
        </p:sp>
        <p:sp>
          <p:nvSpPr>
            <p:cNvPr id="7" name="AutoShape 26"/>
            <p:cNvSpPr>
              <a:spLocks noChangeArrowheads="1"/>
            </p:cNvSpPr>
            <p:nvPr/>
          </p:nvSpPr>
          <p:spPr bwMode="auto">
            <a:xfrm rot="1725769" flipV="1">
              <a:off x="1773238" y="2901950"/>
              <a:ext cx="5614987" cy="1936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92D050">
                <a:alpha val="56862"/>
              </a:srgbClr>
            </a:solidFill>
            <a:ln w="9525">
              <a:noFill/>
              <a:miter lim="800000"/>
              <a:headEnd/>
              <a:tailEnd/>
            </a:ln>
          </p:spPr>
          <p:txBody>
            <a:bodyPr wrap="none" anchor="ctr"/>
            <a:lstStyle/>
            <a:p>
              <a:endParaRPr lang="zh-CN" altLang="en-US"/>
            </a:p>
          </p:txBody>
        </p:sp>
        <p:sp>
          <p:nvSpPr>
            <p:cNvPr id="8" name="AutoShape 27"/>
            <p:cNvSpPr>
              <a:spLocks noChangeArrowheads="1"/>
            </p:cNvSpPr>
            <p:nvPr/>
          </p:nvSpPr>
          <p:spPr bwMode="auto">
            <a:xfrm rot="1725769" flipV="1">
              <a:off x="1803400" y="3205163"/>
              <a:ext cx="4800600" cy="163512"/>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92D050">
                <a:alpha val="56862"/>
              </a:srgbClr>
            </a:solidFill>
            <a:ln w="9525">
              <a:noFill/>
              <a:miter lim="800000"/>
              <a:headEnd/>
              <a:tailEnd/>
            </a:ln>
          </p:spPr>
          <p:txBody>
            <a:bodyPr wrap="none" anchor="ctr"/>
            <a:lstStyle/>
            <a:p>
              <a:endParaRPr lang="zh-CN" altLang="en-US"/>
            </a:p>
          </p:txBody>
        </p:sp>
      </p:grpSp>
      <p:sp>
        <p:nvSpPr>
          <p:cNvPr id="9" name="内容占位符 2"/>
          <p:cNvSpPr>
            <a:spLocks noGrp="1"/>
          </p:cNvSpPr>
          <p:nvPr>
            <p:ph idx="1"/>
          </p:nvPr>
        </p:nvSpPr>
        <p:spPr>
          <a:xfrm>
            <a:off x="685346" y="1732450"/>
            <a:ext cx="7765322" cy="4058751"/>
          </a:xfrm>
        </p:spPr>
        <p:txBody>
          <a:bodyPr>
            <a:normAutofit/>
          </a:bodyPr>
          <a:lstStyle/>
          <a:p>
            <a:r>
              <a:rPr lang="zh-CN" altLang="en-US" sz="2800" b="1" dirty="0" smtClean="0">
                <a:latin typeface="宋体" panose="02010600030101010101" pitchFamily="2" charset="-122"/>
                <a:ea typeface="宋体" panose="02010600030101010101" pitchFamily="2" charset="-122"/>
              </a:rPr>
              <a:t>三对角阵</a:t>
            </a:r>
            <a:endParaRPr lang="zh-CN" altLang="en-US" sz="2800" b="1" dirty="0">
              <a:latin typeface="宋体" panose="02010600030101010101" pitchFamily="2" charset="-122"/>
              <a:ea typeface="宋体" panose="02010600030101010101" pitchFamily="2" charset="-122"/>
            </a:endParaRPr>
          </a:p>
        </p:txBody>
      </p:sp>
      <p:sp>
        <p:nvSpPr>
          <p:cNvPr id="28" name="Rectangle 5"/>
          <p:cNvSpPr>
            <a:spLocks noChangeArrowheads="1"/>
          </p:cNvSpPr>
          <p:nvPr/>
        </p:nvSpPr>
        <p:spPr bwMode="auto">
          <a:xfrm>
            <a:off x="847030" y="5384404"/>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9" name="Text Box 6"/>
          <p:cNvSpPr txBox="1">
            <a:spLocks noChangeArrowheads="1"/>
          </p:cNvSpPr>
          <p:nvPr/>
        </p:nvSpPr>
        <p:spPr bwMode="auto">
          <a:xfrm>
            <a:off x="404117" y="5338367"/>
            <a:ext cx="8531225" cy="584200"/>
          </a:xfrm>
          <a:prstGeom prst="rect">
            <a:avLst/>
          </a:prstGeom>
          <a:noFill/>
          <a:ln w="9525">
            <a:noFill/>
            <a:miter lim="800000"/>
            <a:headEnd/>
            <a:tailEnd/>
          </a:ln>
        </p:spPr>
        <p:txBody>
          <a:bodyPr wrap="none">
            <a:spAutoFit/>
          </a:bodyPr>
          <a:lstStyle/>
          <a:p>
            <a:r>
              <a:rPr kumimoji="1" lang="en-US" altLang="zh-CN" sz="3200" dirty="0">
                <a:latin typeface="Times New Roman" pitchFamily="18" charset="0"/>
              </a:rPr>
              <a:t>B</a:t>
            </a:r>
            <a:r>
              <a:rPr kumimoji="1" lang="en-US" altLang="zh-CN" sz="3200" i="1" dirty="0">
                <a:solidFill>
                  <a:srgbClr val="000099"/>
                </a:solidFill>
                <a:latin typeface="Times New Roman" pitchFamily="18" charset="0"/>
              </a:rPr>
              <a:t>  a</a:t>
            </a:r>
            <a:r>
              <a:rPr kumimoji="1" lang="en-US" altLang="zh-CN" sz="3200" baseline="-25000" dirty="0">
                <a:solidFill>
                  <a:srgbClr val="000099"/>
                </a:solidFill>
                <a:latin typeface="Times New Roman" pitchFamily="18" charset="0"/>
              </a:rPr>
              <a:t>00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01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10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11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12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21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22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23   </a:t>
            </a:r>
            <a:r>
              <a:rPr kumimoji="1" lang="en-US" altLang="zh-CN" sz="3200" i="1" dirty="0">
                <a:solidFill>
                  <a:srgbClr val="000099"/>
                </a:solidFill>
                <a:latin typeface="Times New Roman" pitchFamily="18" charset="0"/>
              </a:rPr>
              <a:t>…</a:t>
            </a:r>
            <a:r>
              <a:rPr kumimoji="1" lang="en-US" altLang="zh-CN" sz="3200" dirty="0">
                <a:solidFill>
                  <a:srgbClr val="000099"/>
                </a:solidFill>
                <a:latin typeface="Times New Roman" pitchFamily="18" charset="0"/>
              </a:rPr>
              <a:t>  </a:t>
            </a:r>
            <a:r>
              <a:rPr kumimoji="1" lang="en-US" altLang="zh-CN" sz="3200" i="1" dirty="0">
                <a:solidFill>
                  <a:srgbClr val="000099"/>
                </a:solidFill>
                <a:latin typeface="Times New Roman" pitchFamily="18" charset="0"/>
              </a:rPr>
              <a:t>a</a:t>
            </a:r>
            <a:r>
              <a:rPr kumimoji="1" lang="en-US" altLang="zh-CN" sz="3200" i="1" baseline="-25000" dirty="0">
                <a:solidFill>
                  <a:srgbClr val="000099"/>
                </a:solidFill>
                <a:latin typeface="Times New Roman" pitchFamily="18" charset="0"/>
              </a:rPr>
              <a:t>n</a:t>
            </a:r>
            <a:r>
              <a:rPr kumimoji="1" lang="en-US" altLang="zh-CN" sz="3200" baseline="-25000" dirty="0">
                <a:solidFill>
                  <a:srgbClr val="000099"/>
                </a:solidFill>
                <a:latin typeface="Times New Roman" pitchFamily="18" charset="0"/>
              </a:rPr>
              <a:t>-1</a:t>
            </a:r>
            <a:r>
              <a:rPr kumimoji="1" lang="en-US" altLang="zh-CN" sz="3200" i="1" baseline="-25000" dirty="0">
                <a:solidFill>
                  <a:srgbClr val="000099"/>
                </a:solidFill>
                <a:latin typeface="Times New Roman" pitchFamily="18" charset="0"/>
              </a:rPr>
              <a:t>n</a:t>
            </a:r>
            <a:r>
              <a:rPr kumimoji="1" lang="en-US" altLang="zh-CN" sz="3200" baseline="-25000" dirty="0">
                <a:solidFill>
                  <a:srgbClr val="000099"/>
                </a:solidFill>
                <a:latin typeface="Times New Roman" pitchFamily="18" charset="0"/>
              </a:rPr>
              <a:t>-2  </a:t>
            </a:r>
            <a:r>
              <a:rPr kumimoji="1" lang="en-US" altLang="zh-CN" sz="3200" i="1" dirty="0">
                <a:solidFill>
                  <a:srgbClr val="000099"/>
                </a:solidFill>
                <a:latin typeface="Times New Roman" pitchFamily="18" charset="0"/>
              </a:rPr>
              <a:t>a</a:t>
            </a:r>
            <a:r>
              <a:rPr kumimoji="1" lang="en-US" altLang="zh-CN" sz="3200" i="1" baseline="-25000" dirty="0">
                <a:solidFill>
                  <a:srgbClr val="000099"/>
                </a:solidFill>
                <a:latin typeface="Times New Roman" pitchFamily="18" charset="0"/>
              </a:rPr>
              <a:t>n</a:t>
            </a:r>
            <a:r>
              <a:rPr kumimoji="1" lang="en-US" altLang="zh-CN" sz="3200" baseline="-25000" dirty="0">
                <a:solidFill>
                  <a:srgbClr val="000099"/>
                </a:solidFill>
                <a:latin typeface="Times New Roman" pitchFamily="18" charset="0"/>
              </a:rPr>
              <a:t>-1</a:t>
            </a:r>
            <a:r>
              <a:rPr kumimoji="1" lang="en-US" altLang="zh-CN" sz="3200" i="1" baseline="-25000" dirty="0">
                <a:solidFill>
                  <a:srgbClr val="000099"/>
                </a:solidFill>
                <a:latin typeface="Times New Roman" pitchFamily="18" charset="0"/>
              </a:rPr>
              <a:t>n</a:t>
            </a:r>
            <a:r>
              <a:rPr kumimoji="1" lang="en-US" altLang="zh-CN" sz="3200" baseline="-25000" dirty="0">
                <a:solidFill>
                  <a:srgbClr val="000099"/>
                </a:solidFill>
                <a:latin typeface="Times New Roman" pitchFamily="18" charset="0"/>
              </a:rPr>
              <a:t>-1</a:t>
            </a:r>
            <a:r>
              <a:rPr kumimoji="1" lang="en-US" altLang="zh-CN" sz="3200" dirty="0">
                <a:solidFill>
                  <a:srgbClr val="000099"/>
                </a:solidFill>
                <a:latin typeface="Times New Roman" pitchFamily="18" charset="0"/>
              </a:rPr>
              <a:t>  </a:t>
            </a:r>
            <a:endParaRPr kumimoji="1" lang="en-US" altLang="zh-CN" sz="3200" dirty="0">
              <a:solidFill>
                <a:srgbClr val="000099"/>
              </a:solidFill>
              <a:latin typeface="宋体" charset="-122"/>
            </a:endParaRPr>
          </a:p>
        </p:txBody>
      </p:sp>
      <p:sp>
        <p:nvSpPr>
          <p:cNvPr id="30" name="Line 7"/>
          <p:cNvSpPr>
            <a:spLocks noChangeShapeType="1"/>
          </p:cNvSpPr>
          <p:nvPr/>
        </p:nvSpPr>
        <p:spPr bwMode="auto">
          <a:xfrm>
            <a:off x="14566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1" name="Line 8"/>
          <p:cNvSpPr>
            <a:spLocks noChangeShapeType="1"/>
          </p:cNvSpPr>
          <p:nvPr/>
        </p:nvSpPr>
        <p:spPr bwMode="auto">
          <a:xfrm>
            <a:off x="20662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2" name="Line 9"/>
          <p:cNvSpPr>
            <a:spLocks noChangeShapeType="1"/>
          </p:cNvSpPr>
          <p:nvPr/>
        </p:nvSpPr>
        <p:spPr bwMode="auto">
          <a:xfrm>
            <a:off x="26758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3" name="Line 10"/>
          <p:cNvSpPr>
            <a:spLocks noChangeShapeType="1"/>
          </p:cNvSpPr>
          <p:nvPr/>
        </p:nvSpPr>
        <p:spPr bwMode="auto">
          <a:xfrm>
            <a:off x="32854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4" name="Line 11"/>
          <p:cNvSpPr>
            <a:spLocks noChangeShapeType="1"/>
          </p:cNvSpPr>
          <p:nvPr/>
        </p:nvSpPr>
        <p:spPr bwMode="auto">
          <a:xfrm>
            <a:off x="38950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5" name="Line 12"/>
          <p:cNvSpPr>
            <a:spLocks noChangeShapeType="1"/>
          </p:cNvSpPr>
          <p:nvPr/>
        </p:nvSpPr>
        <p:spPr bwMode="auto">
          <a:xfrm>
            <a:off x="45046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6" name="Line 13"/>
          <p:cNvSpPr>
            <a:spLocks noChangeShapeType="1"/>
          </p:cNvSpPr>
          <p:nvPr/>
        </p:nvSpPr>
        <p:spPr bwMode="auto">
          <a:xfrm>
            <a:off x="51142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7" name="Line 14"/>
          <p:cNvSpPr>
            <a:spLocks noChangeShapeType="1"/>
          </p:cNvSpPr>
          <p:nvPr/>
        </p:nvSpPr>
        <p:spPr bwMode="auto">
          <a:xfrm>
            <a:off x="57238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8" name="Line 15"/>
          <p:cNvSpPr>
            <a:spLocks noChangeShapeType="1"/>
          </p:cNvSpPr>
          <p:nvPr/>
        </p:nvSpPr>
        <p:spPr bwMode="auto">
          <a:xfrm>
            <a:off x="6333430"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39" name="Text Box 16"/>
          <p:cNvSpPr txBox="1">
            <a:spLocks noChangeArrowheads="1"/>
          </p:cNvSpPr>
          <p:nvPr/>
        </p:nvSpPr>
        <p:spPr bwMode="auto">
          <a:xfrm>
            <a:off x="1040249" y="4968479"/>
            <a:ext cx="5801588" cy="461665"/>
          </a:xfrm>
          <a:prstGeom prst="rect">
            <a:avLst/>
          </a:prstGeom>
          <a:noFill/>
          <a:ln w="9525">
            <a:noFill/>
            <a:miter lim="800000"/>
            <a:headEnd/>
            <a:tailEnd/>
          </a:ln>
        </p:spPr>
        <p:txBody>
          <a:bodyPr wrap="none">
            <a:spAutoFit/>
          </a:bodyPr>
          <a:lstStyle/>
          <a:p>
            <a:r>
              <a:rPr kumimoji="1" lang="en-US" altLang="zh-CN" sz="2400" b="0" dirty="0">
                <a:latin typeface="Times New Roman" pitchFamily="18" charset="0"/>
              </a:rPr>
              <a:t>0     1      2      3      4      5      6      7     </a:t>
            </a:r>
            <a:r>
              <a:rPr kumimoji="1" lang="en-US" altLang="zh-CN" sz="2400" b="0" dirty="0" smtClean="0">
                <a:latin typeface="Times New Roman" pitchFamily="18" charset="0"/>
              </a:rPr>
              <a:t>          </a:t>
            </a:r>
            <a:endParaRPr kumimoji="1" lang="en-US" altLang="zh-CN" sz="2400" b="0" dirty="0">
              <a:latin typeface="Times New Roman" pitchFamily="18" charset="0"/>
            </a:endParaRPr>
          </a:p>
        </p:txBody>
      </p:sp>
      <p:sp>
        <p:nvSpPr>
          <p:cNvPr id="40" name="Line 17"/>
          <p:cNvSpPr>
            <a:spLocks noChangeShapeType="1"/>
          </p:cNvSpPr>
          <p:nvPr/>
        </p:nvSpPr>
        <p:spPr bwMode="auto">
          <a:xfrm>
            <a:off x="7490717" y="5384404"/>
            <a:ext cx="0" cy="609600"/>
          </a:xfrm>
          <a:prstGeom prst="line">
            <a:avLst/>
          </a:prstGeom>
          <a:noFill/>
          <a:ln w="9525">
            <a:solidFill>
              <a:schemeClr val="tx1"/>
            </a:solidFill>
            <a:round/>
            <a:headEnd/>
            <a:tailEnd/>
          </a:ln>
        </p:spPr>
        <p:txBody>
          <a:bodyPr wrap="none" anchor="ctr"/>
          <a:lstStyle/>
          <a:p>
            <a:endParaRPr lang="zh-CN" altLang="en-US"/>
          </a:p>
        </p:txBody>
      </p:sp>
      <p:sp>
        <p:nvSpPr>
          <p:cNvPr id="41" name="AutoShape 18"/>
          <p:cNvSpPr>
            <a:spLocks/>
          </p:cNvSpPr>
          <p:nvPr/>
        </p:nvSpPr>
        <p:spPr bwMode="auto">
          <a:xfrm rot="16200000">
            <a:off x="1394717" y="5689204"/>
            <a:ext cx="152400" cy="1066800"/>
          </a:xfrm>
          <a:prstGeom prst="leftBrace">
            <a:avLst>
              <a:gd name="adj1" fmla="val 58333"/>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42" name="AutoShape 19"/>
          <p:cNvSpPr>
            <a:spLocks/>
          </p:cNvSpPr>
          <p:nvPr/>
        </p:nvSpPr>
        <p:spPr bwMode="auto">
          <a:xfrm rot="16200000">
            <a:off x="2918717" y="5384404"/>
            <a:ext cx="152400" cy="1676400"/>
          </a:xfrm>
          <a:prstGeom prst="leftBrace">
            <a:avLst>
              <a:gd name="adj1" fmla="val 91667"/>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43" name="AutoShape 20"/>
          <p:cNvSpPr>
            <a:spLocks/>
          </p:cNvSpPr>
          <p:nvPr/>
        </p:nvSpPr>
        <p:spPr bwMode="auto">
          <a:xfrm rot="16200000">
            <a:off x="4747517" y="5384404"/>
            <a:ext cx="152400" cy="1676400"/>
          </a:xfrm>
          <a:prstGeom prst="leftBrace">
            <a:avLst>
              <a:gd name="adj1" fmla="val 91667"/>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44" name="AutoShape 21"/>
          <p:cNvSpPr>
            <a:spLocks/>
          </p:cNvSpPr>
          <p:nvPr/>
        </p:nvSpPr>
        <p:spPr bwMode="auto">
          <a:xfrm rot="16200000">
            <a:off x="7376417" y="5193904"/>
            <a:ext cx="152400" cy="2057400"/>
          </a:xfrm>
          <a:prstGeom prst="leftBrace">
            <a:avLst>
              <a:gd name="adj1" fmla="val 112500"/>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Tree>
    <p:extLst>
      <p:ext uri="{BB962C8B-B14F-4D97-AF65-F5344CB8AC3E}">
        <p14:creationId xmlns:p14="http://schemas.microsoft.com/office/powerpoint/2010/main" val="2863726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noAutofit/>
          </a:bodyPr>
          <a:lstStyle/>
          <a:p>
            <a:pPr>
              <a:spcBef>
                <a:spcPct val="15000"/>
              </a:spcBef>
              <a:buClr>
                <a:schemeClr val="tx1"/>
              </a:buClr>
              <a:buSzPct val="50000"/>
            </a:pPr>
            <a:r>
              <a:rPr lang="zh-CN" altLang="en-US" sz="2400" b="1" dirty="0">
                <a:latin typeface="Times New Roman" pitchFamily="18" charset="0"/>
                <a:ea typeface="仿宋_GB2312" pitchFamily="49" charset="-122"/>
              </a:rPr>
              <a:t>三对角矩阵中除主对角线及在主对角线上 下最临近的两条对角线上的元素外，所有其它元素均为</a:t>
            </a:r>
            <a:r>
              <a:rPr lang="en-US" altLang="zh-CN" sz="2400" b="1" dirty="0">
                <a:latin typeface="Times New Roman" pitchFamily="18" charset="0"/>
                <a:ea typeface="仿宋_GB2312" pitchFamily="49" charset="-122"/>
              </a:rPr>
              <a:t>0</a:t>
            </a:r>
            <a:r>
              <a:rPr lang="zh-CN" altLang="en-US" sz="2400" b="1" dirty="0">
                <a:latin typeface="Times New Roman" pitchFamily="18" charset="0"/>
                <a:ea typeface="仿宋_GB2312" pitchFamily="49" charset="-122"/>
              </a:rPr>
              <a:t>。总共有</a:t>
            </a:r>
            <a:r>
              <a:rPr lang="en-US" altLang="zh-CN" sz="2400" b="1" dirty="0">
                <a:solidFill>
                  <a:srgbClr val="FFFF00"/>
                </a:solidFill>
                <a:latin typeface="Times New Roman" pitchFamily="18" charset="0"/>
                <a:ea typeface="仿宋_GB2312" pitchFamily="49" charset="-122"/>
              </a:rPr>
              <a:t>3</a:t>
            </a:r>
            <a:r>
              <a:rPr lang="en-US" altLang="zh-CN" sz="2400" b="1" i="1" dirty="0">
                <a:solidFill>
                  <a:srgbClr val="FFFF00"/>
                </a:solidFill>
                <a:latin typeface="Times New Roman" pitchFamily="18" charset="0"/>
                <a:ea typeface="仿宋_GB2312" pitchFamily="49" charset="-122"/>
              </a:rPr>
              <a:t>n</a:t>
            </a:r>
            <a:r>
              <a:rPr lang="en-US" altLang="zh-CN" sz="2400" dirty="0">
                <a:solidFill>
                  <a:srgbClr val="FFFF00"/>
                </a:solidFill>
                <a:latin typeface="Courier New" pitchFamily="49" charset="0"/>
                <a:ea typeface="楷体_GB2312" pitchFamily="49" charset="-122"/>
              </a:rPr>
              <a:t>-</a:t>
            </a:r>
            <a:r>
              <a:rPr lang="en-US" altLang="zh-CN" sz="2400" b="1" dirty="0">
                <a:solidFill>
                  <a:srgbClr val="FFFF00"/>
                </a:solidFill>
                <a:latin typeface="Times New Roman" pitchFamily="18" charset="0"/>
                <a:ea typeface="仿宋_GB2312" pitchFamily="49" charset="-122"/>
              </a:rPr>
              <a:t>2</a:t>
            </a:r>
            <a:r>
              <a:rPr lang="zh-CN" altLang="en-US" sz="2400" b="1" dirty="0">
                <a:latin typeface="Times New Roman" pitchFamily="18" charset="0"/>
                <a:ea typeface="仿宋_GB2312" pitchFamily="49" charset="-122"/>
              </a:rPr>
              <a:t>个非零元素。</a:t>
            </a:r>
          </a:p>
          <a:p>
            <a:pPr>
              <a:spcBef>
                <a:spcPct val="15000"/>
              </a:spcBef>
              <a:buClr>
                <a:schemeClr val="tx1"/>
              </a:buClr>
              <a:buSzPct val="50000"/>
            </a:pPr>
            <a:r>
              <a:rPr lang="zh-CN" altLang="en-US" sz="2400" b="1" dirty="0">
                <a:latin typeface="Times New Roman" pitchFamily="18" charset="0"/>
                <a:ea typeface="仿宋_GB2312" pitchFamily="49" charset="-122"/>
              </a:rPr>
              <a:t>将三对角矩阵</a:t>
            </a:r>
            <a:r>
              <a:rPr lang="en-US" altLang="zh-CN" sz="2400" b="1" dirty="0">
                <a:latin typeface="Times New Roman" pitchFamily="18" charset="0"/>
                <a:ea typeface="仿宋_GB2312" pitchFamily="49" charset="-122"/>
              </a:rPr>
              <a:t>A</a:t>
            </a:r>
            <a:r>
              <a:rPr lang="zh-CN" altLang="en-US" sz="2400" b="1" dirty="0">
                <a:latin typeface="Times New Roman" pitchFamily="18" charset="0"/>
                <a:ea typeface="仿宋_GB2312" pitchFamily="49" charset="-122"/>
              </a:rPr>
              <a:t>中三条对角线上的元素按行存放在一维数组 </a:t>
            </a:r>
            <a:r>
              <a:rPr lang="en-US" altLang="zh-CN" sz="2400" b="1" dirty="0">
                <a:latin typeface="Times New Roman" pitchFamily="18" charset="0"/>
                <a:ea typeface="仿宋_GB2312" pitchFamily="49" charset="-122"/>
              </a:rPr>
              <a:t>B </a:t>
            </a:r>
            <a:r>
              <a:rPr lang="zh-CN" altLang="en-US" sz="2400" b="1" dirty="0">
                <a:latin typeface="Times New Roman" pitchFamily="18" charset="0"/>
                <a:ea typeface="仿宋_GB2312" pitchFamily="49" charset="-122"/>
              </a:rPr>
              <a:t>中，且</a:t>
            </a:r>
            <a:r>
              <a:rPr lang="en-US" altLang="zh-CN" sz="2400" b="1" i="1" dirty="0">
                <a:latin typeface="Times New Roman" pitchFamily="18" charset="0"/>
                <a:ea typeface="仿宋_GB2312" pitchFamily="49" charset="-122"/>
              </a:rPr>
              <a:t>a</a:t>
            </a:r>
            <a:r>
              <a:rPr lang="en-US" altLang="zh-CN" sz="2400" b="1" baseline="-25000" dirty="0">
                <a:latin typeface="Times New Roman" pitchFamily="18" charset="0"/>
                <a:ea typeface="仿宋_GB2312" pitchFamily="49" charset="-122"/>
              </a:rPr>
              <a:t>00</a:t>
            </a:r>
            <a:r>
              <a:rPr lang="zh-CN" altLang="en-US" sz="2400" b="1" dirty="0">
                <a:latin typeface="Times New Roman" pitchFamily="18" charset="0"/>
                <a:ea typeface="仿宋_GB2312" pitchFamily="49" charset="-122"/>
              </a:rPr>
              <a:t>存放于</a:t>
            </a:r>
            <a:r>
              <a:rPr lang="en-US" altLang="zh-CN" sz="2400" b="1" dirty="0">
                <a:latin typeface="Times New Roman" pitchFamily="18" charset="0"/>
                <a:ea typeface="仿宋_GB2312" pitchFamily="49" charset="-122"/>
              </a:rPr>
              <a:t>B[0]</a:t>
            </a:r>
            <a:r>
              <a:rPr lang="zh-CN" altLang="en-US" sz="2400" b="1" dirty="0">
                <a:latin typeface="Times New Roman" pitchFamily="18" charset="0"/>
                <a:ea typeface="仿宋_GB2312" pitchFamily="49" charset="-122"/>
              </a:rPr>
              <a:t>。</a:t>
            </a:r>
          </a:p>
          <a:p>
            <a:pPr>
              <a:spcBef>
                <a:spcPct val="15000"/>
              </a:spcBef>
              <a:buClr>
                <a:schemeClr val="tx1"/>
              </a:buClr>
              <a:buSzPct val="50000"/>
            </a:pPr>
            <a:r>
              <a:rPr lang="zh-CN" altLang="en-US" sz="2400" b="1" dirty="0">
                <a:latin typeface="Times New Roman" pitchFamily="18" charset="0"/>
                <a:ea typeface="仿宋_GB2312" pitchFamily="49" charset="-122"/>
              </a:rPr>
              <a:t>在三条对角线上的元素</a:t>
            </a:r>
            <a:r>
              <a:rPr lang="en-US" altLang="zh-CN" sz="2400" b="1" i="1" dirty="0" err="1">
                <a:latin typeface="Times New Roman" pitchFamily="18" charset="0"/>
                <a:ea typeface="仿宋_GB2312" pitchFamily="49" charset="-122"/>
              </a:rPr>
              <a:t>a</a:t>
            </a:r>
            <a:r>
              <a:rPr lang="en-US" altLang="zh-CN" sz="2400" b="1" i="1" baseline="-25000" dirty="0" err="1">
                <a:latin typeface="Times New Roman" pitchFamily="18" charset="0"/>
                <a:ea typeface="仿宋_GB2312" pitchFamily="49" charset="-122"/>
              </a:rPr>
              <a:t>ij</a:t>
            </a:r>
            <a:r>
              <a:rPr lang="en-US" altLang="zh-CN" sz="2400" b="1" baseline="-25000" dirty="0">
                <a:latin typeface="Times New Roman" pitchFamily="18" charset="0"/>
                <a:ea typeface="仿宋_GB2312" pitchFamily="49" charset="-122"/>
              </a:rPr>
              <a:t> </a:t>
            </a:r>
            <a:r>
              <a:rPr lang="zh-CN" altLang="zh-CN" sz="2400" b="1" dirty="0">
                <a:latin typeface="Times New Roman" pitchFamily="18" charset="0"/>
                <a:ea typeface="仿宋_GB2312" pitchFamily="49" charset="-122"/>
              </a:rPr>
              <a:t>满足 </a:t>
            </a:r>
          </a:p>
          <a:p>
            <a:pPr>
              <a:spcBef>
                <a:spcPct val="15000"/>
              </a:spcBef>
              <a:buClr>
                <a:schemeClr val="tx1"/>
              </a:buClr>
              <a:buSzPct val="50000"/>
              <a:buNone/>
            </a:pPr>
            <a:r>
              <a:rPr lang="en-US" altLang="zh-CN" sz="2400" b="1" dirty="0">
                <a:latin typeface="Times New Roman" pitchFamily="18" charset="0"/>
                <a:ea typeface="仿宋_GB2312" pitchFamily="49" charset="-122"/>
              </a:rPr>
              <a:t>          </a:t>
            </a:r>
            <a:r>
              <a:rPr lang="zh-CN" altLang="zh-CN" sz="2400" b="1" dirty="0">
                <a:latin typeface="Times New Roman" pitchFamily="18" charset="0"/>
                <a:ea typeface="仿宋_GB2312" pitchFamily="49" charset="-122"/>
              </a:rPr>
              <a:t>0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err="1">
                <a:latin typeface="Times New Roman" pitchFamily="18" charset="0"/>
                <a:ea typeface="仿宋_GB2312" pitchFamily="49" charset="-122"/>
              </a:rPr>
              <a:t>i</a:t>
            </a:r>
            <a:r>
              <a:rPr lang="en-US" altLang="zh-CN"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n</a:t>
            </a:r>
            <a:r>
              <a:rPr lang="en-US" altLang="zh-CN" sz="2400" dirty="0">
                <a:latin typeface="Courier New" pitchFamily="49" charset="0"/>
                <a:ea typeface="楷体_GB2312" pitchFamily="49" charset="-122"/>
              </a:rPr>
              <a:t>-</a:t>
            </a:r>
            <a:r>
              <a:rPr lang="en-US" altLang="zh-CN" sz="2400" b="1" dirty="0">
                <a:latin typeface="Times New Roman" pitchFamily="18" charset="0"/>
                <a:ea typeface="仿宋_GB2312" pitchFamily="49" charset="-122"/>
              </a:rPr>
              <a:t>1,    </a:t>
            </a:r>
            <a:r>
              <a:rPr lang="en-US" altLang="zh-CN" sz="2400" b="1" i="1" dirty="0">
                <a:latin typeface="Times New Roman" pitchFamily="18" charset="0"/>
                <a:ea typeface="仿宋_GB2312" pitchFamily="49" charset="-122"/>
              </a:rPr>
              <a:t>i</a:t>
            </a:r>
            <a:r>
              <a:rPr lang="en-US" altLang="zh-CN" sz="2400" dirty="0">
                <a:latin typeface="Courier New" pitchFamily="49" charset="0"/>
                <a:ea typeface="楷体_GB2312" pitchFamily="49" charset="-122"/>
              </a:rPr>
              <a:t>-</a:t>
            </a:r>
            <a:r>
              <a:rPr lang="en-US" altLang="zh-CN" sz="2400" b="1" dirty="0">
                <a:latin typeface="Times New Roman" pitchFamily="18" charset="0"/>
                <a:ea typeface="仿宋_GB2312" pitchFamily="49" charset="-122"/>
              </a:rPr>
              <a:t>1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j</a:t>
            </a:r>
            <a:r>
              <a:rPr lang="en-US" altLang="zh-CN"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i</a:t>
            </a:r>
            <a:r>
              <a:rPr lang="en-US" altLang="zh-CN" sz="2400" b="1" dirty="0">
                <a:latin typeface="Times New Roman" pitchFamily="18" charset="0"/>
                <a:ea typeface="仿宋_GB2312" pitchFamily="49" charset="-122"/>
              </a:rPr>
              <a:t>+1</a:t>
            </a:r>
            <a:r>
              <a:rPr lang="zh-CN" altLang="en-US" sz="2400" b="1" dirty="0">
                <a:latin typeface="Times New Roman" pitchFamily="18" charset="0"/>
                <a:ea typeface="仿宋_GB2312" pitchFamily="49" charset="-122"/>
              </a:rPr>
              <a:t>（</a:t>
            </a:r>
            <a:r>
              <a:rPr lang="en-US" altLang="zh-CN" sz="2400" b="1" dirty="0">
                <a:latin typeface="Times New Roman" pitchFamily="18" charset="0"/>
                <a:ea typeface="仿宋_GB2312" pitchFamily="49" charset="-122"/>
              </a:rPr>
              <a:t> 0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a:t>
            </a:r>
            <a:r>
              <a:rPr lang="en-US" altLang="zh-CN" sz="2400" b="1" i="1" dirty="0">
                <a:latin typeface="Times New Roman" pitchFamily="18" charset="0"/>
                <a:ea typeface="仿宋_GB2312" pitchFamily="49" charset="-122"/>
              </a:rPr>
              <a:t>j</a:t>
            </a:r>
            <a:r>
              <a:rPr lang="en-US" altLang="zh-CN"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sym typeface="Symbol" pitchFamily="18" charset="2"/>
              </a:rPr>
              <a:t></a:t>
            </a:r>
            <a:r>
              <a:rPr lang="en-US" altLang="zh-CN" sz="2400" b="1" dirty="0">
                <a:latin typeface="Times New Roman" pitchFamily="18" charset="0"/>
                <a:ea typeface="仿宋_GB2312" pitchFamily="49" charset="-122"/>
              </a:rPr>
              <a:t> n-1</a:t>
            </a:r>
            <a:r>
              <a:rPr lang="zh-CN" altLang="en-US" sz="2400" b="1" dirty="0">
                <a:latin typeface="Times New Roman" pitchFamily="18" charset="0"/>
                <a:ea typeface="仿宋_GB2312" pitchFamily="49" charset="-122"/>
              </a:rPr>
              <a:t>）</a:t>
            </a:r>
            <a:endParaRPr lang="en-US" altLang="zh-CN" sz="2400" b="1" dirty="0">
              <a:latin typeface="Times New Roman" pitchFamily="18" charset="0"/>
              <a:ea typeface="仿宋_GB2312" pitchFamily="49" charset="-122"/>
            </a:endParaRPr>
          </a:p>
          <a:p>
            <a:pPr>
              <a:spcBef>
                <a:spcPct val="15000"/>
              </a:spcBef>
              <a:buClr>
                <a:schemeClr val="tx1"/>
              </a:buClr>
              <a:buSzPct val="50000"/>
            </a:pPr>
            <a:r>
              <a:rPr lang="zh-CN" altLang="en-US" sz="2400" b="1" dirty="0">
                <a:latin typeface="Times New Roman" pitchFamily="18" charset="0"/>
                <a:ea typeface="仿宋_GB2312" pitchFamily="49" charset="-122"/>
              </a:rPr>
              <a:t>在一维数组 </a:t>
            </a:r>
            <a:r>
              <a:rPr lang="en-US" altLang="zh-CN" sz="2400" b="1" dirty="0">
                <a:latin typeface="Times New Roman" pitchFamily="18" charset="0"/>
                <a:ea typeface="仿宋_GB2312" pitchFamily="49" charset="-122"/>
              </a:rPr>
              <a:t>B </a:t>
            </a:r>
            <a:r>
              <a:rPr lang="zh-CN" altLang="en-US" sz="2400" b="1" dirty="0">
                <a:latin typeface="Times New Roman" pitchFamily="18" charset="0"/>
                <a:ea typeface="仿宋_GB2312" pitchFamily="49" charset="-122"/>
              </a:rPr>
              <a:t>中 </a:t>
            </a:r>
            <a:r>
              <a:rPr lang="en-US" altLang="zh-CN" sz="2400" b="1" dirty="0">
                <a:latin typeface="Times New Roman" pitchFamily="18" charset="0"/>
                <a:ea typeface="仿宋_GB2312" pitchFamily="49" charset="-122"/>
              </a:rPr>
              <a:t>A[</a:t>
            </a:r>
            <a:r>
              <a:rPr lang="en-US" altLang="zh-CN" sz="2400" b="1" i="1" dirty="0" err="1">
                <a:latin typeface="Times New Roman" pitchFamily="18" charset="0"/>
                <a:ea typeface="仿宋_GB2312" pitchFamily="49" charset="-122"/>
              </a:rPr>
              <a:t>i</a:t>
            </a:r>
            <a:r>
              <a:rPr lang="en-US" altLang="zh-CN" sz="2400" b="1" dirty="0">
                <a:latin typeface="Times New Roman" pitchFamily="18" charset="0"/>
                <a:ea typeface="仿宋_GB2312" pitchFamily="49" charset="-122"/>
              </a:rPr>
              <a:t>][</a:t>
            </a:r>
            <a:r>
              <a:rPr lang="en-US" altLang="zh-CN" sz="2400" b="1" i="1" dirty="0">
                <a:latin typeface="Times New Roman" pitchFamily="18" charset="0"/>
                <a:ea typeface="仿宋_GB2312" pitchFamily="49" charset="-122"/>
              </a:rPr>
              <a:t>j</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在第 </a:t>
            </a:r>
            <a:r>
              <a:rPr lang="en-US" altLang="zh-CN" sz="2400" b="1" i="1" dirty="0" err="1">
                <a:latin typeface="Times New Roman" pitchFamily="18" charset="0"/>
                <a:ea typeface="仿宋_GB2312" pitchFamily="49" charset="-122"/>
              </a:rPr>
              <a:t>i</a:t>
            </a:r>
            <a:r>
              <a:rPr lang="en-US" altLang="zh-CN" sz="2400" b="1" i="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行，它前面有 </a:t>
            </a:r>
            <a:r>
              <a:rPr lang="en-US" altLang="zh-CN" sz="2400" b="1" dirty="0">
                <a:latin typeface="Times New Roman" pitchFamily="18" charset="0"/>
                <a:ea typeface="仿宋_GB2312" pitchFamily="49" charset="-122"/>
              </a:rPr>
              <a:t>3*</a:t>
            </a:r>
            <a:r>
              <a:rPr lang="en-US" altLang="zh-CN" sz="2400" b="1" i="1" dirty="0">
                <a:latin typeface="Times New Roman" pitchFamily="18" charset="0"/>
                <a:ea typeface="仿宋_GB2312" pitchFamily="49" charset="-122"/>
              </a:rPr>
              <a:t>i</a:t>
            </a:r>
            <a:r>
              <a:rPr lang="en-US" altLang="zh-CN" sz="2400" dirty="0">
                <a:latin typeface="Courier New" pitchFamily="49" charset="0"/>
                <a:ea typeface="楷体_GB2312" pitchFamily="49" charset="-122"/>
              </a:rPr>
              <a:t>-</a:t>
            </a:r>
            <a:r>
              <a:rPr lang="en-US" altLang="zh-CN" sz="2400" b="1" dirty="0">
                <a:latin typeface="Times New Roman" pitchFamily="18" charset="0"/>
                <a:ea typeface="仿宋_GB2312" pitchFamily="49" charset="-122"/>
              </a:rPr>
              <a:t>1 </a:t>
            </a:r>
            <a:r>
              <a:rPr lang="zh-CN" altLang="en-US" sz="2400" b="1" dirty="0">
                <a:latin typeface="Times New Roman" pitchFamily="18" charset="0"/>
                <a:ea typeface="仿宋_GB2312" pitchFamily="49" charset="-122"/>
              </a:rPr>
              <a:t>个非零元素</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在本行中第 </a:t>
            </a:r>
            <a:r>
              <a:rPr lang="en-US" altLang="zh-CN" sz="2400" b="1" i="1" dirty="0">
                <a:latin typeface="Times New Roman" pitchFamily="18" charset="0"/>
                <a:ea typeface="仿宋_GB2312" pitchFamily="49" charset="-122"/>
              </a:rPr>
              <a:t>j</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列前面有 </a:t>
            </a:r>
            <a:r>
              <a:rPr lang="en-US" altLang="zh-CN" sz="2400" b="1" i="1" dirty="0">
                <a:latin typeface="Times New Roman" pitchFamily="18" charset="0"/>
                <a:ea typeface="仿宋_GB2312" pitchFamily="49" charset="-122"/>
              </a:rPr>
              <a:t>j</a:t>
            </a:r>
            <a:r>
              <a:rPr lang="en-US" altLang="zh-CN" sz="2400" dirty="0">
                <a:latin typeface="Courier New" pitchFamily="49" charset="0"/>
                <a:ea typeface="楷体_GB2312" pitchFamily="49" charset="-122"/>
              </a:rPr>
              <a:t>-</a:t>
            </a:r>
            <a:r>
              <a:rPr lang="en-US" altLang="zh-CN" sz="2400" b="1" i="1" dirty="0">
                <a:latin typeface="Times New Roman" pitchFamily="18" charset="0"/>
                <a:ea typeface="仿宋_GB2312" pitchFamily="49" charset="-122"/>
              </a:rPr>
              <a:t>i</a:t>
            </a:r>
            <a:r>
              <a:rPr lang="en-US" altLang="zh-CN" sz="2400" b="1" dirty="0">
                <a:latin typeface="Times New Roman" pitchFamily="18" charset="0"/>
                <a:ea typeface="仿宋_GB2312" pitchFamily="49" charset="-122"/>
              </a:rPr>
              <a:t>+1 </a:t>
            </a:r>
            <a:r>
              <a:rPr lang="zh-CN" altLang="en-US" sz="2400" b="1" dirty="0">
                <a:latin typeface="Times New Roman" pitchFamily="18" charset="0"/>
                <a:ea typeface="仿宋_GB2312" pitchFamily="49" charset="-122"/>
              </a:rPr>
              <a:t>个，所以元素 </a:t>
            </a:r>
            <a:r>
              <a:rPr lang="en-US" altLang="zh-CN" sz="2400" b="1" dirty="0">
                <a:latin typeface="Times New Roman" pitchFamily="18" charset="0"/>
                <a:ea typeface="仿宋_GB2312" pitchFamily="49" charset="-122"/>
              </a:rPr>
              <a:t>A[</a:t>
            </a:r>
            <a:r>
              <a:rPr lang="en-US" altLang="zh-CN" sz="2400" b="1" i="1" dirty="0" err="1">
                <a:latin typeface="Times New Roman" pitchFamily="18" charset="0"/>
                <a:ea typeface="仿宋_GB2312" pitchFamily="49" charset="-122"/>
              </a:rPr>
              <a:t>i</a:t>
            </a:r>
            <a:r>
              <a:rPr lang="en-US" altLang="zh-CN" sz="2400" b="1" dirty="0">
                <a:latin typeface="Times New Roman" pitchFamily="18" charset="0"/>
                <a:ea typeface="仿宋_GB2312" pitchFamily="49" charset="-122"/>
              </a:rPr>
              <a:t>][</a:t>
            </a:r>
            <a:r>
              <a:rPr lang="en-US" altLang="zh-CN" sz="2400" b="1" i="1" dirty="0">
                <a:latin typeface="Times New Roman" pitchFamily="18" charset="0"/>
                <a:ea typeface="仿宋_GB2312" pitchFamily="49" charset="-122"/>
              </a:rPr>
              <a:t>j</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在 </a:t>
            </a:r>
            <a:r>
              <a:rPr lang="en-US" altLang="zh-CN" sz="2400" b="1" dirty="0">
                <a:latin typeface="Times New Roman" pitchFamily="18" charset="0"/>
                <a:ea typeface="仿宋_GB2312" pitchFamily="49" charset="-122"/>
              </a:rPr>
              <a:t>B </a:t>
            </a:r>
            <a:r>
              <a:rPr lang="zh-CN" altLang="en-US" sz="2400" b="1" dirty="0">
                <a:latin typeface="Times New Roman" pitchFamily="18" charset="0"/>
                <a:ea typeface="仿宋_GB2312" pitchFamily="49" charset="-122"/>
              </a:rPr>
              <a:t>中位置为 </a:t>
            </a:r>
            <a:endParaRPr lang="en-US" altLang="zh-CN" sz="2400" b="1" dirty="0">
              <a:latin typeface="Times New Roman" pitchFamily="18" charset="0"/>
              <a:ea typeface="仿宋_GB2312" pitchFamily="49" charset="-122"/>
            </a:endParaRPr>
          </a:p>
          <a:p>
            <a:pPr>
              <a:spcBef>
                <a:spcPct val="15000"/>
              </a:spcBef>
              <a:buClr>
                <a:schemeClr val="tx1"/>
              </a:buClr>
              <a:buSzPct val="50000"/>
              <a:buNone/>
            </a:pPr>
            <a:r>
              <a:rPr lang="en-US" altLang="zh-CN" sz="2400" b="1" i="1" dirty="0">
                <a:solidFill>
                  <a:srgbClr val="FFFF00"/>
                </a:solidFill>
                <a:latin typeface="Times New Roman" pitchFamily="18" charset="0"/>
                <a:ea typeface="仿宋_GB2312" pitchFamily="49" charset="-122"/>
              </a:rPr>
              <a:t>                                k</a:t>
            </a:r>
            <a:r>
              <a:rPr lang="en-US" altLang="zh-CN" sz="2400" b="1" dirty="0">
                <a:solidFill>
                  <a:srgbClr val="FFFF00"/>
                </a:solidFill>
                <a:latin typeface="Times New Roman" pitchFamily="18" charset="0"/>
                <a:ea typeface="仿宋_GB2312" pitchFamily="49" charset="-122"/>
              </a:rPr>
              <a:t> = 2*</a:t>
            </a:r>
            <a:r>
              <a:rPr lang="en-US" altLang="zh-CN" sz="2400" b="1" i="1" dirty="0" err="1">
                <a:solidFill>
                  <a:srgbClr val="FFFF00"/>
                </a:solidFill>
                <a:latin typeface="Times New Roman" pitchFamily="18" charset="0"/>
                <a:ea typeface="仿宋_GB2312" pitchFamily="49" charset="-122"/>
              </a:rPr>
              <a:t>i</a:t>
            </a:r>
            <a:r>
              <a:rPr lang="en-US" altLang="zh-CN" sz="2400" b="1" i="1" dirty="0">
                <a:solidFill>
                  <a:srgbClr val="FFFF00"/>
                </a:solidFill>
                <a:latin typeface="Times New Roman" pitchFamily="18" charset="0"/>
                <a:ea typeface="仿宋_GB2312" pitchFamily="49" charset="-122"/>
              </a:rPr>
              <a:t> </a:t>
            </a:r>
            <a:r>
              <a:rPr lang="en-US" altLang="zh-CN" sz="2400" b="1" dirty="0">
                <a:solidFill>
                  <a:srgbClr val="FFFF00"/>
                </a:solidFill>
                <a:latin typeface="Times New Roman" pitchFamily="18" charset="0"/>
                <a:ea typeface="仿宋_GB2312" pitchFamily="49" charset="-122"/>
              </a:rPr>
              <a:t>+ </a:t>
            </a:r>
            <a:r>
              <a:rPr lang="en-US" altLang="zh-CN" sz="2400" b="1" i="1" dirty="0">
                <a:solidFill>
                  <a:srgbClr val="FFFF00"/>
                </a:solidFill>
                <a:latin typeface="Times New Roman" pitchFamily="18" charset="0"/>
                <a:ea typeface="仿宋_GB2312" pitchFamily="49" charset="-122"/>
              </a:rPr>
              <a:t>j</a:t>
            </a:r>
            <a:r>
              <a:rPr lang="zh-CN" altLang="en-US" sz="2400" b="1" dirty="0" smtClean="0">
                <a:latin typeface="Times New Roman" pitchFamily="18" charset="0"/>
                <a:ea typeface="仿宋_GB2312" pitchFamily="49" charset="-122"/>
              </a:rPr>
              <a:t>。</a:t>
            </a:r>
            <a:endParaRPr lang="zh-CN" altLang="en-US" sz="2400" b="1" dirty="0">
              <a:latin typeface="Times New Roman" pitchFamily="18" charset="0"/>
              <a:ea typeface="仿宋_GB2312" pitchFamily="49" charset="-122"/>
            </a:endParaRPr>
          </a:p>
        </p:txBody>
      </p:sp>
    </p:spTree>
    <p:extLst>
      <p:ext uri="{BB962C8B-B14F-4D97-AF65-F5344CB8AC3E}">
        <p14:creationId xmlns:p14="http://schemas.microsoft.com/office/powerpoint/2010/main" val="1420754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lstStyle/>
          <a:p>
            <a:r>
              <a:rPr lang="zh-CN" altLang="en-US" sz="2400" b="1" dirty="0" smtClean="0">
                <a:latin typeface="宋体" panose="02010600030101010101" pitchFamily="2" charset="-122"/>
                <a:ea typeface="宋体" panose="02010600030101010101" pitchFamily="2" charset="-122"/>
              </a:rPr>
              <a:t>稀疏矩阵</a:t>
            </a:r>
            <a:endParaRPr lang="en-US" altLang="zh-CN" sz="2400" b="1" dirty="0" smtClean="0">
              <a:latin typeface="宋体" panose="02010600030101010101" pitchFamily="2" charset="-122"/>
              <a:ea typeface="宋体" panose="02010600030101010101" pitchFamily="2" charset="-122"/>
            </a:endParaRPr>
          </a:p>
          <a:p>
            <a:pPr marL="36900" indent="0">
              <a:buNone/>
            </a:pPr>
            <a:r>
              <a:rPr lang="en-US" altLang="zh-CN" sz="2400" b="1" dirty="0">
                <a:latin typeface="宋体" panose="02010600030101010101" pitchFamily="2" charset="-122"/>
                <a:ea typeface="宋体" panose="02010600030101010101" pitchFamily="2" charset="-122"/>
              </a:rPr>
              <a:t>	</a:t>
            </a:r>
            <a:r>
              <a:rPr kumimoji="1" lang="zh-CN" altLang="en-US" sz="2400" b="1" dirty="0">
                <a:latin typeface="宋体" panose="02010600030101010101" pitchFamily="2" charset="-122"/>
                <a:ea typeface="宋体" panose="02010600030101010101" pitchFamily="2" charset="-122"/>
              </a:rPr>
              <a:t>设矩阵 </a:t>
            </a:r>
            <a:r>
              <a:rPr kumimoji="1" lang="en-US" altLang="zh-CN" sz="2400" b="1" dirty="0">
                <a:latin typeface="宋体" panose="02010600030101010101" pitchFamily="2" charset="-122"/>
                <a:ea typeface="宋体" panose="02010600030101010101" pitchFamily="2" charset="-122"/>
              </a:rPr>
              <a:t>A </a:t>
            </a:r>
            <a:r>
              <a:rPr kumimoji="1" lang="zh-CN" altLang="en-US" sz="2400" b="1" dirty="0">
                <a:latin typeface="宋体" panose="02010600030101010101" pitchFamily="2" charset="-122"/>
                <a:ea typeface="宋体" panose="02010600030101010101" pitchFamily="2" charset="-122"/>
              </a:rPr>
              <a:t>中有 </a:t>
            </a:r>
            <a:r>
              <a:rPr kumimoji="1" lang="en-US" altLang="zh-CN" sz="2400" b="1" dirty="0">
                <a:latin typeface="宋体" panose="02010600030101010101" pitchFamily="2" charset="-122"/>
                <a:ea typeface="宋体" panose="02010600030101010101" pitchFamily="2" charset="-122"/>
              </a:rPr>
              <a:t>s </a:t>
            </a:r>
            <a:r>
              <a:rPr kumimoji="1" lang="zh-CN" altLang="en-US" sz="2400" b="1" dirty="0">
                <a:latin typeface="宋体" panose="02010600030101010101" pitchFamily="2" charset="-122"/>
                <a:ea typeface="宋体" panose="02010600030101010101" pitchFamily="2" charset="-122"/>
              </a:rPr>
              <a:t>个非零元素，若 </a:t>
            </a:r>
            <a:r>
              <a:rPr kumimoji="1" lang="en-US" altLang="zh-CN" sz="2400" b="1" dirty="0">
                <a:latin typeface="宋体" panose="02010600030101010101" pitchFamily="2" charset="-122"/>
                <a:ea typeface="宋体" panose="02010600030101010101" pitchFamily="2" charset="-122"/>
              </a:rPr>
              <a:t>s </a:t>
            </a:r>
            <a:r>
              <a:rPr kumimoji="1" lang="zh-CN" altLang="en-US" sz="2400" b="1" dirty="0">
                <a:latin typeface="宋体" panose="02010600030101010101" pitchFamily="2" charset="-122"/>
                <a:ea typeface="宋体" panose="02010600030101010101" pitchFamily="2" charset="-122"/>
              </a:rPr>
              <a:t>远远小于矩阵元素的总数（即</a:t>
            </a:r>
            <a:r>
              <a:rPr kumimoji="1" lang="en-US" altLang="zh-CN" sz="2400" b="1" dirty="0">
                <a:latin typeface="宋体" panose="02010600030101010101" pitchFamily="2" charset="-122"/>
                <a:ea typeface="宋体" panose="02010600030101010101" pitchFamily="2" charset="-122"/>
              </a:rPr>
              <a:t>s&lt;&lt;</a:t>
            </a:r>
            <a:r>
              <a:rPr kumimoji="1" lang="en-US" altLang="zh-CN" sz="2400" b="1" dirty="0" err="1">
                <a:latin typeface="宋体" panose="02010600030101010101" pitchFamily="2" charset="-122"/>
                <a:ea typeface="宋体" panose="02010600030101010101" pitchFamily="2" charset="-122"/>
              </a:rPr>
              <a:t>m×n</a:t>
            </a:r>
            <a:r>
              <a:rPr kumimoji="1" lang="zh-CN" altLang="en-US" sz="2400" b="1" dirty="0">
                <a:latin typeface="宋体" panose="02010600030101010101" pitchFamily="2" charset="-122"/>
                <a:ea typeface="宋体" panose="02010600030101010101" pitchFamily="2" charset="-122"/>
              </a:rPr>
              <a:t>），则称 </a:t>
            </a:r>
            <a:r>
              <a:rPr kumimoji="1" lang="en-US" altLang="zh-CN" sz="2400" b="1" dirty="0">
                <a:latin typeface="宋体" panose="02010600030101010101" pitchFamily="2" charset="-122"/>
                <a:ea typeface="宋体" panose="02010600030101010101" pitchFamily="2" charset="-122"/>
              </a:rPr>
              <a:t>A </a:t>
            </a:r>
            <a:r>
              <a:rPr kumimoji="1" lang="zh-CN" altLang="en-US" sz="2400" b="1" dirty="0">
                <a:latin typeface="宋体" panose="02010600030101010101" pitchFamily="2" charset="-122"/>
                <a:ea typeface="宋体" panose="02010600030101010101" pitchFamily="2" charset="-122"/>
              </a:rPr>
              <a:t>为稀疏矩阵。</a:t>
            </a:r>
          </a:p>
          <a:p>
            <a:pPr marL="36900" indent="0">
              <a:buNone/>
            </a:pPr>
            <a:endParaRPr lang="zh-CN" alt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262243741"/>
              </p:ext>
            </p:extLst>
          </p:nvPr>
        </p:nvGraphicFramePr>
        <p:xfrm>
          <a:off x="1487463" y="3234575"/>
          <a:ext cx="6161087" cy="3214688"/>
        </p:xfrm>
        <a:graphic>
          <a:graphicData uri="http://schemas.openxmlformats.org/presentationml/2006/ole">
            <mc:AlternateContent xmlns:mc="http://schemas.openxmlformats.org/markup-compatibility/2006">
              <mc:Choice xmlns:v="urn:schemas-microsoft-com:vml" Requires="v">
                <p:oleObj spid="_x0000_s82966" name="Equation" r:id="rId3" imgW="2501640" imgH="1371600" progId="Equation.DSMT4">
                  <p:embed/>
                </p:oleObj>
              </mc:Choice>
              <mc:Fallback>
                <p:oleObj name="Equation" r:id="rId3" imgW="2501640" imgH="1371600" progId="Equation.DSMT4">
                  <p:embed/>
                  <p:pic>
                    <p:nvPicPr>
                      <p:cNvPr id="9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63" y="3234575"/>
                        <a:ext cx="6161087" cy="3214688"/>
                      </a:xfrm>
                      <a:prstGeom prst="rect">
                        <a:avLst/>
                      </a:prstGeom>
                      <a:solidFill>
                        <a:srgbClr val="FFFFFF"/>
                      </a:solidFill>
                      <a:ln>
                        <a:noFill/>
                      </a:ln>
                      <a:extLst/>
                    </p:spPr>
                  </p:pic>
                </p:oleObj>
              </mc:Fallback>
            </mc:AlternateContent>
          </a:graphicData>
        </a:graphic>
      </p:graphicFrame>
    </p:spTree>
    <p:extLst>
      <p:ext uri="{BB962C8B-B14F-4D97-AF65-F5344CB8AC3E}">
        <p14:creationId xmlns:p14="http://schemas.microsoft.com/office/powerpoint/2010/main" val="4086629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p:txBody>
          <a:bodyPr>
            <a:noAutofit/>
          </a:bodyPr>
          <a:lstStyle/>
          <a:p>
            <a:pPr marL="533400" indent="-533400">
              <a:lnSpc>
                <a:spcPct val="105000"/>
              </a:lnSpc>
              <a:spcBef>
                <a:spcPct val="10000"/>
              </a:spcBef>
              <a:buClr>
                <a:schemeClr val="tx1"/>
              </a:buClr>
              <a:buSzPct val="50000"/>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设矩阵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中有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个非零元素。令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 = s/(m*n),</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称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为矩阵的稀疏因子。通常认为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0.05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时称之为稀疏矩阵。</a:t>
            </a:r>
          </a:p>
          <a:p>
            <a:pPr marL="533400" indent="-533400">
              <a:lnSpc>
                <a:spcPct val="105000"/>
              </a:lnSpc>
              <a:spcBef>
                <a:spcPct val="10000"/>
              </a:spcBef>
              <a:buClr>
                <a:schemeClr val="tx1"/>
              </a:buClr>
              <a:buSzPct val="50000"/>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在存储稀疏矩阵时，为节省存储空间，应只存储非零元素。但由于非零元素的分布一般</a:t>
            </a:r>
            <a:r>
              <a:rPr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没有规律</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，故在存储非零元素时，必须记下它所在的行和列的位置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j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p>
          <a:p>
            <a:pPr marL="533400" indent="-533400">
              <a:lnSpc>
                <a:spcPct val="105000"/>
              </a:lnSpc>
              <a:spcBef>
                <a:spcPct val="10000"/>
              </a:spcBef>
              <a:buClr>
                <a:schemeClr val="tx1"/>
              </a:buClr>
              <a:buSzPct val="50000"/>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每一个三元组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18000"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唯一确定了矩阵</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的一个非零元素。因此，稀疏矩阵可由表示非零元的一系列三元组及其行列数唯一确定。</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爆炸形 2 3"/>
          <p:cNvSpPr/>
          <p:nvPr/>
        </p:nvSpPr>
        <p:spPr>
          <a:xfrm>
            <a:off x="5054885" y="5630238"/>
            <a:ext cx="3395783" cy="914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无序性</a:t>
            </a:r>
            <a:endParaRPr lang="zh-CN" altLang="en-US" sz="2800"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05827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sp>
        <p:nvSpPr>
          <p:cNvPr id="3" name="内容占位符 2"/>
          <p:cNvSpPr>
            <a:spLocks noGrp="1"/>
          </p:cNvSpPr>
          <p:nvPr>
            <p:ph idx="1"/>
          </p:nvPr>
        </p:nvSpPr>
        <p:spPr>
          <a:xfrm>
            <a:off x="685346" y="1732450"/>
            <a:ext cx="7765322" cy="4627253"/>
          </a:xfrm>
        </p:spPr>
        <p:txBody>
          <a:bodyPr>
            <a:noAutofit/>
          </a:bodyPr>
          <a:lstStyle/>
          <a:p>
            <a:r>
              <a:rPr lang="zh-CN" altLang="en-US" sz="2400" b="1" dirty="0" smtClean="0">
                <a:latin typeface="宋体" panose="02010600030101010101" pitchFamily="2" charset="-122"/>
                <a:ea typeface="宋体" panose="02010600030101010101" pitchFamily="2" charset="-122"/>
              </a:rPr>
              <a:t>稀疏矩阵的定义：</a:t>
            </a:r>
            <a:endParaRPr lang="en-US" altLang="zh-CN" sz="2400" b="1" dirty="0" smtClean="0">
              <a:latin typeface="宋体" panose="02010600030101010101" pitchFamily="2" charset="-122"/>
              <a:ea typeface="宋体" panose="02010600030101010101" pitchFamily="2" charset="-122"/>
            </a:endParaRPr>
          </a:p>
          <a:p>
            <a:pPr>
              <a:lnSpc>
                <a:spcPct val="105000"/>
              </a:lnSpc>
              <a:spcBef>
                <a:spcPct val="0"/>
              </a:spcBef>
              <a:buNone/>
            </a:pPr>
            <a:r>
              <a:rPr kumimoji="1" lang="en-US" altLang="zh-CN" sz="2400" b="1" dirty="0" err="1">
                <a:latin typeface="Times New Roman" pitchFamily="18" charset="0"/>
                <a:ea typeface="隶书" pitchFamily="49" charset="-122"/>
              </a:rPr>
              <a:t>typedef</a:t>
            </a: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struct</a:t>
            </a:r>
            <a:r>
              <a:rPr kumimoji="1" lang="en-US" altLang="zh-CN" sz="2400" b="1" dirty="0">
                <a:latin typeface="Times New Roman" pitchFamily="18" charset="0"/>
                <a:ea typeface="隶书" pitchFamily="49" charset="-122"/>
              </a:rPr>
              <a:t>{</a:t>
            </a:r>
          </a:p>
          <a:p>
            <a:pPr>
              <a:lnSpc>
                <a:spcPct val="105000"/>
              </a:lnSpc>
              <a:spcBef>
                <a:spcPct val="0"/>
              </a:spcBef>
              <a:buNone/>
            </a:pP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int</a:t>
            </a: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i</a:t>
            </a:r>
            <a:r>
              <a:rPr kumimoji="1" lang="en-US" altLang="zh-CN" sz="2400" b="1" dirty="0">
                <a:latin typeface="Times New Roman" pitchFamily="18" charset="0"/>
                <a:ea typeface="隶书" pitchFamily="49" charset="-122"/>
              </a:rPr>
              <a:t>, j;//</a:t>
            </a:r>
            <a:r>
              <a:rPr kumimoji="1" lang="zh-CN" altLang="en-US" sz="2400" b="1" dirty="0">
                <a:latin typeface="Times New Roman" pitchFamily="18" charset="0"/>
                <a:ea typeface="隶书" pitchFamily="49" charset="-122"/>
              </a:rPr>
              <a:t>非零元的行下标和列下标</a:t>
            </a:r>
            <a:endParaRPr kumimoji="1" lang="en-US" altLang="zh-CN" sz="2400" b="1" dirty="0">
              <a:latin typeface="Times New Roman" pitchFamily="18" charset="0"/>
              <a:ea typeface="隶书" pitchFamily="49" charset="-122"/>
            </a:endParaRPr>
          </a:p>
          <a:p>
            <a:pPr>
              <a:lnSpc>
                <a:spcPct val="105000"/>
              </a:lnSpc>
              <a:spcBef>
                <a:spcPct val="0"/>
              </a:spcBef>
              <a:buNone/>
            </a:pP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ElemType</a:t>
            </a:r>
            <a:r>
              <a:rPr kumimoji="1" lang="en-US" altLang="zh-CN" sz="2400" b="1" dirty="0">
                <a:latin typeface="Times New Roman" pitchFamily="18" charset="0"/>
                <a:ea typeface="隶书" pitchFamily="49" charset="-122"/>
              </a:rPr>
              <a:t> e;</a:t>
            </a:r>
          </a:p>
          <a:p>
            <a:pPr>
              <a:lnSpc>
                <a:spcPct val="105000"/>
              </a:lnSpc>
              <a:spcBef>
                <a:spcPct val="0"/>
              </a:spcBef>
              <a:buNone/>
            </a:pPr>
            <a:r>
              <a:rPr kumimoji="1" lang="en-US" altLang="zh-CN" sz="2400" b="1" dirty="0">
                <a:latin typeface="Times New Roman" pitchFamily="18" charset="0"/>
                <a:ea typeface="隶书" pitchFamily="49" charset="-122"/>
              </a:rPr>
              <a:t>}Triple;</a:t>
            </a:r>
          </a:p>
          <a:p>
            <a:pPr>
              <a:lnSpc>
                <a:spcPct val="105000"/>
              </a:lnSpc>
              <a:spcBef>
                <a:spcPct val="0"/>
              </a:spcBef>
              <a:buNone/>
            </a:pPr>
            <a:endParaRPr kumimoji="1" lang="en-US" altLang="zh-CN" sz="2400" b="1" dirty="0">
              <a:latin typeface="Times New Roman" pitchFamily="18" charset="0"/>
              <a:ea typeface="隶书" pitchFamily="49" charset="-122"/>
            </a:endParaRPr>
          </a:p>
          <a:p>
            <a:pPr>
              <a:lnSpc>
                <a:spcPct val="105000"/>
              </a:lnSpc>
              <a:spcBef>
                <a:spcPct val="0"/>
              </a:spcBef>
              <a:buNone/>
            </a:pPr>
            <a:r>
              <a:rPr kumimoji="1" lang="en-US" altLang="zh-CN" sz="2400" b="1" dirty="0" err="1">
                <a:latin typeface="Times New Roman" pitchFamily="18" charset="0"/>
                <a:ea typeface="隶书" pitchFamily="49" charset="-122"/>
              </a:rPr>
              <a:t>typedef</a:t>
            </a: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struct</a:t>
            </a:r>
            <a:r>
              <a:rPr kumimoji="1" lang="en-US" altLang="zh-CN" sz="2400" b="1" dirty="0">
                <a:latin typeface="Times New Roman" pitchFamily="18" charset="0"/>
                <a:ea typeface="隶书" pitchFamily="49" charset="-122"/>
              </a:rPr>
              <a:t>{</a:t>
            </a:r>
          </a:p>
          <a:p>
            <a:pPr>
              <a:lnSpc>
                <a:spcPct val="105000"/>
              </a:lnSpc>
              <a:spcBef>
                <a:spcPct val="0"/>
              </a:spcBef>
              <a:buNone/>
            </a:pPr>
            <a:r>
              <a:rPr kumimoji="1" lang="en-US" altLang="zh-CN" sz="2400" b="1" dirty="0">
                <a:latin typeface="Times New Roman" pitchFamily="18" charset="0"/>
                <a:ea typeface="隶书" pitchFamily="49" charset="-122"/>
              </a:rPr>
              <a:t>	 Triple data[MAXSIZE+1];//data[0]</a:t>
            </a:r>
            <a:r>
              <a:rPr kumimoji="1" lang="zh-CN" altLang="en-US" sz="2400" b="1" dirty="0">
                <a:latin typeface="Times New Roman" pitchFamily="18" charset="0"/>
                <a:ea typeface="隶书" pitchFamily="49" charset="-122"/>
              </a:rPr>
              <a:t>不用</a:t>
            </a:r>
            <a:endParaRPr kumimoji="1" lang="en-US" altLang="zh-CN" sz="2400" b="1" dirty="0">
              <a:latin typeface="Times New Roman" pitchFamily="18" charset="0"/>
              <a:ea typeface="隶书" pitchFamily="49" charset="-122"/>
            </a:endParaRPr>
          </a:p>
          <a:p>
            <a:pPr>
              <a:lnSpc>
                <a:spcPct val="105000"/>
              </a:lnSpc>
              <a:spcBef>
                <a:spcPct val="0"/>
              </a:spcBef>
              <a:buNone/>
            </a:pP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int</a:t>
            </a:r>
            <a:r>
              <a:rPr kumimoji="1" lang="en-US" altLang="zh-CN" sz="2400" b="1" dirty="0">
                <a:latin typeface="Times New Roman" pitchFamily="18" charset="0"/>
                <a:ea typeface="隶书" pitchFamily="49" charset="-122"/>
              </a:rPr>
              <a:t> mu, nu, </a:t>
            </a:r>
            <a:r>
              <a:rPr kumimoji="1" lang="en-US" altLang="zh-CN" sz="2400" b="1" dirty="0" err="1">
                <a:latin typeface="Times New Roman" pitchFamily="18" charset="0"/>
                <a:ea typeface="隶书" pitchFamily="49" charset="-122"/>
              </a:rPr>
              <a:t>tu</a:t>
            </a:r>
            <a:r>
              <a:rPr kumimoji="1" lang="en-US" altLang="zh-CN" sz="2400" b="1" dirty="0">
                <a:latin typeface="Times New Roman" pitchFamily="18" charset="0"/>
                <a:ea typeface="隶书" pitchFamily="49" charset="-122"/>
              </a:rPr>
              <a:t>;//</a:t>
            </a:r>
            <a:r>
              <a:rPr kumimoji="1" lang="zh-CN" altLang="en-US" sz="2400" b="1" dirty="0">
                <a:latin typeface="Times New Roman" pitchFamily="18" charset="0"/>
                <a:ea typeface="隶书" pitchFamily="49" charset="-122"/>
              </a:rPr>
              <a:t>矩阵的行数列数和非零元个数</a:t>
            </a:r>
            <a:endParaRPr kumimoji="1" lang="en-US" altLang="zh-CN" sz="2400" b="1" dirty="0">
              <a:latin typeface="Times New Roman" pitchFamily="18" charset="0"/>
              <a:ea typeface="隶书" pitchFamily="49" charset="-122"/>
            </a:endParaRPr>
          </a:p>
          <a:p>
            <a:pPr>
              <a:lnSpc>
                <a:spcPct val="105000"/>
              </a:lnSpc>
              <a:spcBef>
                <a:spcPct val="0"/>
              </a:spcBef>
              <a:buNone/>
            </a:pPr>
            <a:r>
              <a:rPr kumimoji="1" lang="en-US" altLang="zh-CN" sz="2400" b="1" dirty="0">
                <a:latin typeface="Times New Roman" pitchFamily="18" charset="0"/>
                <a:ea typeface="隶书" pitchFamily="49" charset="-122"/>
              </a:rPr>
              <a:t>}</a:t>
            </a:r>
            <a:r>
              <a:rPr kumimoji="1" lang="en-US" altLang="zh-CN" sz="2400" b="1" dirty="0" err="1">
                <a:latin typeface="Times New Roman" pitchFamily="18" charset="0"/>
                <a:ea typeface="隶书" pitchFamily="49" charset="-122"/>
              </a:rPr>
              <a:t>TSMatrix</a:t>
            </a:r>
            <a:r>
              <a:rPr kumimoji="1" lang="en-US" altLang="zh-CN" sz="2400" b="1" dirty="0">
                <a:latin typeface="Times New Roman" pitchFamily="18" charset="0"/>
                <a:ea typeface="隶书" pitchFamily="49" charset="-122"/>
              </a:rPr>
              <a:t>;</a:t>
            </a:r>
          </a:p>
          <a:p>
            <a:endParaRPr lang="zh-CN" altLang="en-US" sz="2400" dirty="0"/>
          </a:p>
        </p:txBody>
      </p:sp>
    </p:spTree>
    <p:extLst>
      <p:ext uri="{BB962C8B-B14F-4D97-AF65-F5344CB8AC3E}">
        <p14:creationId xmlns:p14="http://schemas.microsoft.com/office/powerpoint/2010/main" val="1868503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特殊矩阵的压缩存储</a:t>
            </a:r>
            <a:endParaRPr lang="zh-CN"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2180969747"/>
              </p:ext>
            </p:extLst>
          </p:nvPr>
        </p:nvGraphicFramePr>
        <p:xfrm>
          <a:off x="4851490" y="1729109"/>
          <a:ext cx="4219575" cy="4779962"/>
        </p:xfrm>
        <a:graphic>
          <a:graphicData uri="http://schemas.openxmlformats.org/presentationml/2006/ole">
            <mc:AlternateContent xmlns:mc="http://schemas.openxmlformats.org/markup-compatibility/2006">
              <mc:Choice xmlns:v="urn:schemas-microsoft-com:vml" Requires="v">
                <p:oleObj spid="_x0000_s83998" name="Document" r:id="rId3" imgW="5213452" imgH="5933374" progId="Word.Document.8">
                  <p:embed/>
                </p:oleObj>
              </mc:Choice>
              <mc:Fallback>
                <p:oleObj name="Document" r:id="rId3" imgW="5213452" imgH="5933374" progId="Word.Document.8">
                  <p:embed/>
                  <p:pic>
                    <p:nvPicPr>
                      <p:cNvPr id="1024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490" y="1729109"/>
                        <a:ext cx="4219575" cy="4779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506836663"/>
              </p:ext>
            </p:extLst>
          </p:nvPr>
        </p:nvGraphicFramePr>
        <p:xfrm>
          <a:off x="509677" y="2641127"/>
          <a:ext cx="4341813" cy="2955925"/>
        </p:xfrm>
        <a:graphic>
          <a:graphicData uri="http://schemas.openxmlformats.org/presentationml/2006/ole">
            <mc:AlternateContent xmlns:mc="http://schemas.openxmlformats.org/markup-compatibility/2006">
              <mc:Choice xmlns:v="urn:schemas-microsoft-com:vml" Requires="v">
                <p:oleObj spid="_x0000_s83999" name="公式" r:id="rId5" imgW="2057400" imgH="1320800" progId="Equation.3">
                  <p:embed/>
                </p:oleObj>
              </mc:Choice>
              <mc:Fallback>
                <p:oleObj name="公式" r:id="rId5" imgW="2057400" imgH="1320800" progId="Equation.3">
                  <p:embed/>
                  <p:pic>
                    <p:nvPicPr>
                      <p:cNvPr id="8" name="Object 3"/>
                      <p:cNvPicPr>
                        <a:picLocks noChangeAspect="1" noChangeArrowheads="1"/>
                      </p:cNvPicPr>
                      <p:nvPr/>
                    </p:nvPicPr>
                    <p:blipFill>
                      <a:blip r:embed="rId6"/>
                      <a:srcRect/>
                      <a:stretch>
                        <a:fillRect/>
                      </a:stretch>
                    </p:blipFill>
                    <p:spPr bwMode="auto">
                      <a:xfrm>
                        <a:off x="509677" y="2641127"/>
                        <a:ext cx="4341813" cy="2955925"/>
                      </a:xfrm>
                      <a:prstGeom prst="rect">
                        <a:avLst/>
                      </a:prstGeom>
                      <a:solidFill>
                        <a:srgbClr val="FFFFFF"/>
                      </a:solidFill>
                      <a:ln>
                        <a:noFill/>
                      </a:ln>
                      <a:extLst/>
                    </p:spPr>
                  </p:pic>
                </p:oleObj>
              </mc:Fallback>
            </mc:AlternateContent>
          </a:graphicData>
        </a:graphic>
      </p:graphicFrame>
      <p:sp>
        <p:nvSpPr>
          <p:cNvPr id="6" name="文本框 5"/>
          <p:cNvSpPr txBox="1"/>
          <p:nvPr/>
        </p:nvSpPr>
        <p:spPr>
          <a:xfrm>
            <a:off x="1824774" y="1848978"/>
            <a:ext cx="1711619" cy="523220"/>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稀疏矩阵</a:t>
            </a:r>
            <a:endParaRPr lang="en-US" altLang="zh-CN"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3524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smtClean="0">
                <a:latin typeface="宋体" pitchFamily="2" charset="-122"/>
                <a:ea typeface="宋体" pitchFamily="2" charset="-122"/>
              </a:rPr>
              <a:t>稀疏矩阵的转置</a:t>
            </a:r>
            <a:endParaRPr lang="zh-CN" altLang="en-US" dirty="0"/>
          </a:p>
        </p:txBody>
      </p:sp>
      <p:sp>
        <p:nvSpPr>
          <p:cNvPr id="3" name="内容占位符 2"/>
          <p:cNvSpPr>
            <a:spLocks noGrp="1"/>
          </p:cNvSpPr>
          <p:nvPr>
            <p:ph idx="1"/>
          </p:nvPr>
        </p:nvSpPr>
        <p:spPr/>
        <p:txBody>
          <a:bodyPr>
            <a:normAutofit/>
          </a:bodyPr>
          <a:lstStyle/>
          <a:p>
            <a:pPr indent="-342900">
              <a:lnSpc>
                <a:spcPct val="105000"/>
              </a:lnSpc>
              <a:buClr>
                <a:schemeClr val="tx1"/>
              </a:buClr>
              <a:buSzPct val="50000"/>
              <a:buFont typeface="Wingdings" pitchFamily="2" charset="2"/>
              <a:buChar char="n"/>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一个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的矩阵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，它的转置矩阵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B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是一个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nm</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的矩阵，且 </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a:t>
            </a:r>
            <a:r>
              <a:rPr lang="en-US" altLang="zh-CN" sz="2400" b="1" i="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i</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j</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 B[</a:t>
            </a:r>
            <a:r>
              <a:rPr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j</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400" b="1" i="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i</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即</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marL="742950" lvl="1" indent="-285750">
              <a:lnSpc>
                <a:spcPct val="105000"/>
              </a:lnSpc>
              <a:buClr>
                <a:schemeClr val="tx1"/>
              </a:buClr>
              <a:buSzPct val="50000"/>
              <a:buFont typeface="Wingdings" pitchFamily="2" charset="2"/>
              <a:buChar char="u"/>
            </a:pP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的行成为矩阵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B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的列</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marL="742950" lvl="1" indent="-285750">
              <a:lnSpc>
                <a:spcPct val="105000"/>
              </a:lnSpc>
              <a:buClr>
                <a:schemeClr val="tx1"/>
              </a:buClr>
              <a:buSzPct val="50000"/>
              <a:buFont typeface="Wingdings" pitchFamily="2" charset="2"/>
              <a:buChar char="u"/>
            </a:pP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的列成为矩阵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B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的行</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indent="-342900">
              <a:lnSpc>
                <a:spcPct val="105000"/>
              </a:lnSpc>
              <a:buClr>
                <a:schemeClr val="tx1"/>
              </a:buClr>
              <a:buSzPct val="50000"/>
              <a:buFont typeface="Wingdings" pitchFamily="2" charset="2"/>
              <a:buChar char="n"/>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在稀疏矩阵的三元组表中，</a:t>
            </a:r>
            <a:r>
              <a:rPr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非零矩阵元素按行存放。当行号相同时，按列号递增的顺序存放。</a:t>
            </a:r>
          </a:p>
          <a:p>
            <a:pPr indent="-342900">
              <a:lnSpc>
                <a:spcPct val="105000"/>
              </a:lnSpc>
              <a:buClr>
                <a:schemeClr val="tx1"/>
              </a:buClr>
              <a:buSzPct val="50000"/>
              <a:buFont typeface="Wingdings" pitchFamily="2" charset="2"/>
              <a:buChar char="n"/>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稀疏矩阵的转置运算要转化为对应三元组表的转置。</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7480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84420035"/>
              </p:ext>
            </p:extLst>
          </p:nvPr>
        </p:nvGraphicFramePr>
        <p:xfrm>
          <a:off x="601306" y="2491055"/>
          <a:ext cx="3913187" cy="3554413"/>
        </p:xfrm>
        <a:graphic>
          <a:graphicData uri="http://schemas.openxmlformats.org/presentationml/2006/ole">
            <mc:AlternateContent xmlns:mc="http://schemas.openxmlformats.org/markup-compatibility/2006">
              <mc:Choice xmlns:v="urn:schemas-microsoft-com:vml" Requires="v">
                <p:oleObj spid="_x0000_s85016" name="公式" r:id="rId3" imgW="1854200" imgH="1587500" progId="Equation.3">
                  <p:embed/>
                </p:oleObj>
              </mc:Choice>
              <mc:Fallback>
                <p:oleObj name="公式" r:id="rId3" imgW="1854200" imgH="1587500" progId="Equation.3">
                  <p:embed/>
                  <p:pic>
                    <p:nvPicPr>
                      <p:cNvPr id="11266" name="Object 3"/>
                      <p:cNvPicPr>
                        <a:picLocks noChangeAspect="1" noChangeArrowheads="1"/>
                      </p:cNvPicPr>
                      <p:nvPr/>
                    </p:nvPicPr>
                    <p:blipFill>
                      <a:blip r:embed="rId4"/>
                      <a:srcRect/>
                      <a:stretch>
                        <a:fillRect/>
                      </a:stretch>
                    </p:blipFill>
                    <p:spPr bwMode="auto">
                      <a:xfrm>
                        <a:off x="601306" y="2491055"/>
                        <a:ext cx="3913187" cy="3554413"/>
                      </a:xfrm>
                      <a:prstGeom prst="rect">
                        <a:avLst/>
                      </a:prstGeom>
                      <a:solidFill>
                        <a:srgbClr val="FFFFFF"/>
                      </a:solidFill>
                      <a:ln>
                        <a:noFill/>
                      </a:ln>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093892003"/>
              </p:ext>
            </p:extLst>
          </p:nvPr>
        </p:nvGraphicFramePr>
        <p:xfrm>
          <a:off x="4735156" y="1767155"/>
          <a:ext cx="4043362" cy="4984750"/>
        </p:xfrm>
        <a:graphic>
          <a:graphicData uri="http://schemas.openxmlformats.org/presentationml/2006/ole">
            <mc:AlternateContent xmlns:mc="http://schemas.openxmlformats.org/markup-compatibility/2006">
              <mc:Choice xmlns:v="urn:schemas-microsoft-com:vml" Requires="v">
                <p:oleObj spid="_x0000_s85017" name="Document" r:id="rId5" imgW="4783443" imgH="5879032" progId="Word.Document.8">
                  <p:embed/>
                </p:oleObj>
              </mc:Choice>
              <mc:Fallback>
                <p:oleObj name="Document" r:id="rId5" imgW="4783443" imgH="5879032" progId="Word.Document.8">
                  <p:embed/>
                  <p:pic>
                    <p:nvPicPr>
                      <p:cNvPr id="1126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5156" y="1767155"/>
                        <a:ext cx="4043362" cy="498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92045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数组</a:t>
            </a:r>
            <a:endParaRPr lang="zh-CN" altLang="en-US" dirty="0"/>
          </a:p>
        </p:txBody>
      </p:sp>
      <p:sp>
        <p:nvSpPr>
          <p:cNvPr id="3" name="内容占位符 2"/>
          <p:cNvSpPr>
            <a:spLocks noGrp="1"/>
          </p:cNvSpPr>
          <p:nvPr>
            <p:ph idx="1"/>
          </p:nvPr>
        </p:nvSpPr>
        <p:spPr/>
        <p:txBody>
          <a:bodyPr>
            <a:noAutofit/>
          </a:bodyPr>
          <a:lstStyle/>
          <a:p>
            <a:r>
              <a:rPr lang="zh-CN" altLang="en-US" sz="3200" b="1" dirty="0" smtClean="0">
                <a:solidFill>
                  <a:srgbClr val="FDFD01"/>
                </a:solidFill>
                <a:latin typeface="宋体" pitchFamily="2" charset="-122"/>
                <a:ea typeface="宋体" pitchFamily="2" charset="-122"/>
              </a:rPr>
              <a:t>多维</a:t>
            </a:r>
            <a:r>
              <a:rPr lang="zh-CN" altLang="en-US" sz="3200" b="1" dirty="0" smtClean="0">
                <a:latin typeface="宋体" pitchFamily="2" charset="-122"/>
                <a:ea typeface="宋体" pitchFamily="2" charset="-122"/>
              </a:rPr>
              <a:t>数组</a:t>
            </a:r>
            <a:endParaRPr lang="en-US" altLang="zh-CN" sz="3200" b="1" dirty="0" smtClean="0">
              <a:latin typeface="宋体" pitchFamily="2" charset="-122"/>
              <a:ea typeface="宋体" pitchFamily="2" charset="-122"/>
            </a:endParaRPr>
          </a:p>
          <a:p>
            <a:pPr lvl="1" indent="-342900">
              <a:lnSpc>
                <a:spcPct val="105000"/>
              </a:lnSpc>
              <a:spcBef>
                <a:spcPct val="15000"/>
              </a:spcBef>
              <a:buClr>
                <a:schemeClr val="tx1"/>
              </a:buClr>
              <a:buSzPct val="50000"/>
              <a:buFont typeface="Wingdings" pitchFamily="2" charset="2"/>
              <a:buChar char="l"/>
            </a:pPr>
            <a:r>
              <a:rPr lang="zh-CN" altLang="en-US" sz="2400" b="1" dirty="0" smtClean="0">
                <a:latin typeface="宋体" pitchFamily="2" charset="-122"/>
                <a:ea typeface="宋体" pitchFamily="2" charset="-122"/>
              </a:rPr>
              <a:t>多维数组是一维数组的推广。</a:t>
            </a:r>
          </a:p>
          <a:p>
            <a:pPr lvl="1" indent="-342900">
              <a:lnSpc>
                <a:spcPct val="105000"/>
              </a:lnSpc>
              <a:spcBef>
                <a:spcPct val="15000"/>
              </a:spcBef>
              <a:buClr>
                <a:schemeClr val="tx1"/>
              </a:buClr>
              <a:buSzPct val="50000"/>
              <a:buFont typeface="Wingdings" pitchFamily="2" charset="2"/>
              <a:buChar char="l"/>
            </a:pPr>
            <a:r>
              <a:rPr lang="zh-CN" altLang="en-US" sz="2400" b="1" dirty="0" smtClean="0">
                <a:latin typeface="宋体" pitchFamily="2" charset="-122"/>
                <a:ea typeface="宋体" pitchFamily="2" charset="-122"/>
              </a:rPr>
              <a:t>多维数组的特点是每一个数据元素可以有多个直接前驱和多个直接后继（不同</a:t>
            </a:r>
            <a:r>
              <a:rPr lang="zh-CN" altLang="en-US" sz="2400" b="1" dirty="0">
                <a:latin typeface="宋体" pitchFamily="2" charset="-122"/>
                <a:ea typeface="宋体" pitchFamily="2" charset="-122"/>
              </a:rPr>
              <a:t>维</a:t>
            </a:r>
            <a:r>
              <a:rPr lang="zh-CN" altLang="en-US" sz="2400" b="1" dirty="0" smtClean="0">
                <a:latin typeface="宋体" pitchFamily="2" charset="-122"/>
                <a:ea typeface="宋体" pitchFamily="2" charset="-122"/>
              </a:rPr>
              <a:t>度上）。</a:t>
            </a:r>
          </a:p>
          <a:p>
            <a:pPr lvl="1" indent="-342900">
              <a:lnSpc>
                <a:spcPct val="105000"/>
              </a:lnSpc>
              <a:spcBef>
                <a:spcPct val="15000"/>
              </a:spcBef>
              <a:buClr>
                <a:schemeClr val="tx1"/>
              </a:buClr>
              <a:buSzPct val="50000"/>
              <a:buFont typeface="Wingdings" pitchFamily="2" charset="2"/>
              <a:buChar char="l"/>
            </a:pPr>
            <a:r>
              <a:rPr lang="zh-CN" altLang="en-US" sz="2400" b="1" dirty="0" smtClean="0">
                <a:latin typeface="宋体" pitchFamily="2" charset="-122"/>
                <a:ea typeface="宋体" pitchFamily="2" charset="-122"/>
              </a:rPr>
              <a:t>数组元素的下标一般具有</a:t>
            </a:r>
            <a:r>
              <a:rPr lang="zh-CN" altLang="en-US" sz="2400" b="1" dirty="0" smtClean="0">
                <a:solidFill>
                  <a:srgbClr val="FDFD01"/>
                </a:solidFill>
                <a:latin typeface="宋体" pitchFamily="2" charset="-122"/>
                <a:ea typeface="宋体" pitchFamily="2" charset="-122"/>
              </a:rPr>
              <a:t>固定的下界和上界</a:t>
            </a:r>
            <a:r>
              <a:rPr lang="zh-CN" altLang="en-US" sz="2400" b="1" dirty="0" smtClean="0">
                <a:latin typeface="宋体" pitchFamily="2" charset="-122"/>
                <a:ea typeface="宋体" pitchFamily="2" charset="-122"/>
              </a:rPr>
              <a:t>，因此它比其他复杂的非线性结构简单。</a:t>
            </a:r>
          </a:p>
          <a:p>
            <a:pPr lvl="1" indent="-342900">
              <a:lnSpc>
                <a:spcPct val="105000"/>
              </a:lnSpc>
              <a:spcBef>
                <a:spcPct val="15000"/>
              </a:spcBef>
              <a:buClr>
                <a:schemeClr val="tx1"/>
              </a:buClr>
              <a:buSzPct val="50000"/>
              <a:buFont typeface="Wingdings" pitchFamily="2" charset="2"/>
              <a:buChar char="l"/>
            </a:pPr>
            <a:r>
              <a:rPr lang="zh-CN" altLang="en-US" sz="2400" b="1" dirty="0" smtClean="0">
                <a:latin typeface="宋体" pitchFamily="2" charset="-122"/>
                <a:ea typeface="宋体" pitchFamily="2" charset="-122"/>
              </a:rPr>
              <a:t>例如二维数组的数组元素有两个直接前驱，两个直接后继，必须有两个下标（行、列）以标识该元素的位置（每个维度对应一个下标）。</a:t>
            </a:r>
            <a:endParaRPr lang="zh-CN" altLang="en-US" sz="2200" b="1" dirty="0" smtClean="0">
              <a:latin typeface="宋体" pitchFamily="2" charset="-122"/>
              <a:ea typeface="宋体" pitchFamily="2" charset="-122"/>
            </a:endParaRPr>
          </a:p>
          <a:p>
            <a:endParaRPr lang="zh-CN" altLang="en-US" sz="2400" b="1"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1976391856"/>
              </p:ext>
            </p:extLst>
          </p:nvPr>
        </p:nvGraphicFramePr>
        <p:xfrm>
          <a:off x="5116014" y="2069013"/>
          <a:ext cx="3565525" cy="4457700"/>
        </p:xfrm>
        <a:graphic>
          <a:graphicData uri="http://schemas.openxmlformats.org/presentationml/2006/ole">
            <mc:AlternateContent xmlns:mc="http://schemas.openxmlformats.org/markup-compatibility/2006">
              <mc:Choice xmlns:v="urn:schemas-microsoft-com:vml" Requires="v">
                <p:oleObj spid="_x0000_s86040" name="Document" r:id="rId3" imgW="4783443" imgH="5889452" progId="Word.Document.8">
                  <p:embed/>
                </p:oleObj>
              </mc:Choice>
              <mc:Fallback>
                <p:oleObj name="Document" r:id="rId3" imgW="4783443" imgH="5889452" progId="Word.Document.8">
                  <p:embed/>
                  <p:pic>
                    <p:nvPicPr>
                      <p:cNvPr id="122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014" y="2069013"/>
                        <a:ext cx="3565525" cy="445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820789561"/>
              </p:ext>
            </p:extLst>
          </p:nvPr>
        </p:nvGraphicFramePr>
        <p:xfrm>
          <a:off x="593226" y="2051550"/>
          <a:ext cx="3829050" cy="4311650"/>
        </p:xfrm>
        <a:graphic>
          <a:graphicData uri="http://schemas.openxmlformats.org/presentationml/2006/ole">
            <mc:AlternateContent xmlns:mc="http://schemas.openxmlformats.org/markup-compatibility/2006">
              <mc:Choice xmlns:v="urn:schemas-microsoft-com:vml" Requires="v">
                <p:oleObj spid="_x0000_s86041" name="Document" r:id="rId5" imgW="5213452" imgH="5942748" progId="Word.Document.8">
                  <p:embed/>
                </p:oleObj>
              </mc:Choice>
              <mc:Fallback>
                <p:oleObj name="Document" r:id="rId5" imgW="5213452" imgH="5942748" progId="Word.Document.8">
                  <p:embed/>
                  <p:pic>
                    <p:nvPicPr>
                      <p:cNvPr id="1229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226" y="2051550"/>
                        <a:ext cx="3829050" cy="431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12386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latin typeface="宋体" panose="02010600030101010101" pitchFamily="2" charset="-122"/>
                <a:ea typeface="宋体" panose="02010600030101010101" pitchFamily="2" charset="-122"/>
              </a:rPr>
              <a:t>算法思想：</a:t>
            </a:r>
            <a:endParaRPr lang="en-US" altLang="zh-CN" sz="2800" b="1" dirty="0" smtClean="0">
              <a:latin typeface="宋体" panose="02010600030101010101" pitchFamily="2" charset="-122"/>
              <a:ea typeface="宋体" panose="02010600030101010101" pitchFamily="2" charset="-122"/>
            </a:endParaRPr>
          </a:p>
          <a:p>
            <a:pPr marL="36900" indent="0">
              <a:lnSpc>
                <a:spcPct val="110000"/>
              </a:lnSpc>
              <a:buClr>
                <a:schemeClr val="tx1"/>
              </a:buClr>
              <a:buSzPct val="50000"/>
              <a:buNone/>
            </a:pPr>
            <a:r>
              <a:rPr lang="en-US" altLang="zh-CN" sz="2800" b="1" dirty="0" smtClean="0">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设</a:t>
            </a:r>
            <a:r>
              <a:rPr lang="zh-CN" altLang="en-US" sz="2800" b="1" dirty="0">
                <a:latin typeface="Times New Roman" pitchFamily="18" charset="0"/>
                <a:ea typeface="仿宋_GB2312" pitchFamily="49" charset="-122"/>
              </a:rPr>
              <a:t>矩阵列数为 </a:t>
            </a:r>
            <a:r>
              <a:rPr lang="en-US" altLang="zh-CN" sz="2800" b="1" dirty="0">
                <a:latin typeface="Times New Roman" pitchFamily="18" charset="0"/>
                <a:ea typeface="仿宋_GB2312" pitchFamily="49" charset="-122"/>
              </a:rPr>
              <a:t>Cols</a:t>
            </a:r>
            <a:r>
              <a:rPr lang="zh-CN" altLang="en-US" sz="2800" b="1" dirty="0">
                <a:latin typeface="Times New Roman" pitchFamily="18" charset="0"/>
                <a:ea typeface="仿宋_GB2312" pitchFamily="49" charset="-122"/>
              </a:rPr>
              <a:t>，对矩阵三元组表扫描</a:t>
            </a:r>
            <a:r>
              <a:rPr lang="en-US" altLang="zh-CN" sz="2800" b="1" dirty="0">
                <a:latin typeface="Times New Roman" pitchFamily="18" charset="0"/>
                <a:ea typeface="仿宋_GB2312" pitchFamily="49" charset="-122"/>
              </a:rPr>
              <a:t>Cols </a:t>
            </a:r>
            <a:r>
              <a:rPr lang="zh-CN" altLang="en-US" sz="2800" b="1" dirty="0">
                <a:latin typeface="Times New Roman" pitchFamily="18" charset="0"/>
                <a:ea typeface="仿宋_GB2312" pitchFamily="49" charset="-122"/>
              </a:rPr>
              <a:t>次。第 </a:t>
            </a:r>
            <a:r>
              <a:rPr lang="en-US" altLang="zh-CN" sz="2800" b="1" dirty="0">
                <a:latin typeface="Times New Roman" pitchFamily="18" charset="0"/>
                <a:ea typeface="仿宋_GB2312" pitchFamily="49" charset="-122"/>
              </a:rPr>
              <a:t>k </a:t>
            </a:r>
            <a:r>
              <a:rPr lang="zh-CN" altLang="en-US" sz="2800" b="1" dirty="0">
                <a:latin typeface="Times New Roman" pitchFamily="18" charset="0"/>
                <a:ea typeface="仿宋_GB2312" pitchFamily="49" charset="-122"/>
              </a:rPr>
              <a:t>次检测列号为 </a:t>
            </a:r>
            <a:r>
              <a:rPr lang="en-US" altLang="zh-CN" sz="2800" b="1" dirty="0">
                <a:latin typeface="Times New Roman" pitchFamily="18" charset="0"/>
                <a:ea typeface="仿宋_GB2312" pitchFamily="49" charset="-122"/>
              </a:rPr>
              <a:t>k </a:t>
            </a:r>
            <a:r>
              <a:rPr lang="zh-CN" altLang="en-US" sz="2800" b="1" dirty="0">
                <a:latin typeface="Times New Roman" pitchFamily="18" charset="0"/>
                <a:ea typeface="仿宋_GB2312" pitchFamily="49" charset="-122"/>
              </a:rPr>
              <a:t>的项。</a:t>
            </a:r>
          </a:p>
          <a:p>
            <a:pPr marL="36900" indent="0">
              <a:lnSpc>
                <a:spcPct val="110000"/>
              </a:lnSpc>
              <a:buClr>
                <a:schemeClr val="tx1"/>
              </a:buClr>
              <a:buSzPct val="50000"/>
              <a:buNone/>
            </a:pPr>
            <a:r>
              <a:rPr lang="en-US" altLang="zh-CN" sz="2800" b="1" dirty="0" smtClean="0">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第 </a:t>
            </a:r>
            <a:r>
              <a:rPr lang="en-US" altLang="zh-CN" sz="2800" b="1" dirty="0">
                <a:latin typeface="Times New Roman" pitchFamily="18" charset="0"/>
                <a:ea typeface="仿宋_GB2312" pitchFamily="49" charset="-122"/>
              </a:rPr>
              <a:t>k </a:t>
            </a:r>
            <a:r>
              <a:rPr lang="zh-CN" altLang="en-US" sz="2800" b="1" dirty="0">
                <a:latin typeface="Times New Roman" pitchFamily="18" charset="0"/>
                <a:ea typeface="仿宋_GB2312" pitchFamily="49" charset="-122"/>
              </a:rPr>
              <a:t>次扫描找寻所有列号为 </a:t>
            </a:r>
            <a:r>
              <a:rPr lang="en-US" altLang="zh-CN" sz="2800" b="1" dirty="0">
                <a:latin typeface="Times New Roman" pitchFamily="18" charset="0"/>
                <a:ea typeface="仿宋_GB2312" pitchFamily="49" charset="-122"/>
              </a:rPr>
              <a:t>k</a:t>
            </a:r>
            <a:r>
              <a:rPr lang="en-US" altLang="zh-CN" sz="2800" b="1" i="1" dirty="0">
                <a:latin typeface="Times New Roman" pitchFamily="18" charset="0"/>
                <a:ea typeface="仿宋_GB2312" pitchFamily="49" charset="-122"/>
              </a:rPr>
              <a:t> </a:t>
            </a:r>
            <a:r>
              <a:rPr lang="zh-CN" altLang="en-US" sz="2800" b="1" dirty="0">
                <a:latin typeface="Times New Roman" pitchFamily="18" charset="0"/>
                <a:ea typeface="仿宋_GB2312" pitchFamily="49" charset="-122"/>
              </a:rPr>
              <a:t>的项，将其行号变列号、列号变行号，顺次存于转置矩阵三元组表。</a:t>
            </a:r>
          </a:p>
          <a:p>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692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spTree>
    <p:controls>
      <mc:AlternateContent xmlns:mc="http://schemas.openxmlformats.org/markup-compatibility/2006">
        <mc:Choice xmlns:v="urn:schemas-microsoft-com:vml" Requires="v">
          <p:control spid="87056" name="TextBox1" r:id="rId2" imgW="7105680" imgH="4514760"/>
        </mc:Choice>
        <mc:Fallback>
          <p:control name="TextBox1" r:id="rId2" imgW="7105680" imgH="4514760">
            <p:pic>
              <p:nvPicPr>
                <p:cNvPr id="4" name="TextBox1"/>
                <p:cNvPicPr preferRelativeResize="0">
                  <a:picLocks noChangeArrowheads="1" noChangeShapeType="1"/>
                </p:cNvPicPr>
                <p:nvPr/>
              </p:nvPicPr>
              <p:blipFill>
                <a:blip r:embed="rId4"/>
                <a:srcRect/>
                <a:stretch>
                  <a:fillRect/>
                </a:stretch>
              </p:blipFill>
              <p:spPr bwMode="auto">
                <a:xfrm>
                  <a:off x="1205483" y="1736332"/>
                  <a:ext cx="7105650" cy="45132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60353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sp>
        <p:nvSpPr>
          <p:cNvPr id="3" name="内容占位符 2"/>
          <p:cNvSpPr>
            <a:spLocks noGrp="1"/>
          </p:cNvSpPr>
          <p:nvPr>
            <p:ph idx="1"/>
          </p:nvPr>
        </p:nvSpPr>
        <p:spPr>
          <a:xfrm>
            <a:off x="685346" y="1732450"/>
            <a:ext cx="7765322" cy="4575883"/>
          </a:xfrm>
        </p:spPr>
        <p:txBody>
          <a:bodyPr>
            <a:noAutofit/>
          </a:bodyPr>
          <a:lstStyle/>
          <a:p>
            <a:r>
              <a:rPr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算法的时间复杂度</a:t>
            </a:r>
            <a:r>
              <a:rPr lang="zh-CN" altLang="en-US"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marL="36900" indent="0">
              <a:buNone/>
            </a:pPr>
            <a:r>
              <a:rPr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O(A.nu*</a:t>
            </a:r>
            <a:r>
              <a:rPr lang="en-US" altLang="zh-CN" sz="22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A.tu</a:t>
            </a:r>
            <a:r>
              <a:rPr lang="en-US" altLang="zh-CN" sz="22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5000"/>
              </a:lnSpc>
              <a:buClr>
                <a:schemeClr val="tx1"/>
              </a:buClr>
              <a:buSzPct val="50000"/>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上述算法的</a:t>
            </a:r>
            <a:r>
              <a:rPr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时间复杂度为 </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 ( nu*</a:t>
            </a:r>
            <a:r>
              <a:rPr lang="en-US" altLang="zh-CN" sz="24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tu</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。当非零元素的个数</a:t>
            </a:r>
            <a:r>
              <a:rPr lang="zh-CN" altLang="en-US" sz="2400" b="1"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tu</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mu*nu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同数量级时，算法的时间复杂度为</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O(mu*nu</a:t>
            </a:r>
            <a:r>
              <a:rPr lang="en-US" altLang="zh-CN" sz="2400" b="1" baseline="2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，远大于</a:t>
            </a:r>
            <a:r>
              <a:rPr lang="zh-CN" altLang="en-US" sz="2400" b="1" dirty="0">
                <a:solidFill>
                  <a:srgbClr val="FDFD01"/>
                </a:solidFill>
                <a:latin typeface="Times New Roman" panose="02020603050405020304" pitchFamily="18" charset="0"/>
                <a:ea typeface="宋体" panose="02010600030101010101" pitchFamily="2" charset="-122"/>
                <a:cs typeface="Times New Roman" panose="02020603050405020304" pitchFamily="18" charset="0"/>
              </a:rPr>
              <a:t>经典算法</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。因此，只适用于</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tu</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&lt;&lt;mu*nu</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的情况。</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buClr>
                <a:schemeClr val="tx1"/>
              </a:buClr>
              <a:buSzPct val="50000"/>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for (col=1;col&lt;=</a:t>
            </a:r>
            <a:r>
              <a:rPr lang="en-US" altLang="zh-CN" sz="2400" b="1" dirty="0" err="1">
                <a:solidFill>
                  <a:srgbClr val="92D050"/>
                </a:solidFill>
                <a:latin typeface="Times New Roman" panose="02020603050405020304" pitchFamily="18" charset="0"/>
                <a:ea typeface="宋体" panose="02010600030101010101" pitchFamily="2" charset="-122"/>
                <a:cs typeface="Times New Roman" panose="02020603050405020304" pitchFamily="18" charset="0"/>
              </a:rPr>
              <a:t>nu;col</a:t>
            </a:r>
            <a:r>
              <a:rPr lang="en-US" altLang="zh-CN" sz="24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5000"/>
              </a:lnSpc>
              <a:buClr>
                <a:schemeClr val="tx1"/>
              </a:buClr>
              <a:buSzPct val="50000"/>
              <a:buNone/>
            </a:pPr>
            <a:r>
              <a:rPr lang="en-US" altLang="zh-CN" sz="2400" b="1" dirty="0" smtClean="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for(row=1;row</a:t>
            </a:r>
            <a:r>
              <a:rPr lang="en-US" altLang="zh-CN" sz="24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400" b="1" dirty="0" err="1">
                <a:solidFill>
                  <a:srgbClr val="92D050"/>
                </a:solidFill>
                <a:latin typeface="Times New Roman" panose="02020603050405020304" pitchFamily="18" charset="0"/>
                <a:ea typeface="宋体" panose="02010600030101010101" pitchFamily="2" charset="-122"/>
                <a:cs typeface="Times New Roman" panose="02020603050405020304" pitchFamily="18" charset="0"/>
              </a:rPr>
              <a:t>mu;row</a:t>
            </a:r>
            <a:r>
              <a:rPr lang="en-US" altLang="zh-CN" sz="24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5000"/>
              </a:lnSpc>
              <a:buClr>
                <a:schemeClr val="tx1"/>
              </a:buClr>
              <a:buSzPct val="50000"/>
              <a:buNone/>
            </a:pPr>
            <a:r>
              <a:rPr lang="en-US" altLang="zh-CN" sz="24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smtClean="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B[col</a:t>
            </a:r>
            <a:r>
              <a:rPr lang="en-US" altLang="zh-CN" sz="2400" b="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][row]=A[row][col];</a:t>
            </a:r>
          </a:p>
          <a:p>
            <a:pPr marL="36900" indent="0">
              <a:buNone/>
            </a:pPr>
            <a:endParaRPr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十角星 5"/>
          <p:cNvSpPr/>
          <p:nvPr/>
        </p:nvSpPr>
        <p:spPr>
          <a:xfrm>
            <a:off x="6339156" y="4828853"/>
            <a:ext cx="1458930" cy="1222625"/>
          </a:xfrm>
          <a:prstGeom prst="star1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effectLst>
                  <a:outerShdw blurRad="38100" dist="38100" dir="2700000" algn="tl">
                    <a:srgbClr val="000000">
                      <a:alpha val="43137"/>
                    </a:srgbClr>
                  </a:outerShdw>
                </a:effectLst>
              </a:rPr>
              <a:t>精典算法</a:t>
            </a:r>
            <a:endParaRPr lang="zh-CN" altLang="en-US" sz="2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4459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sp>
        <p:nvSpPr>
          <p:cNvPr id="3" name="内容占位符 2"/>
          <p:cNvSpPr>
            <a:spLocks noGrp="1"/>
          </p:cNvSpPr>
          <p:nvPr>
            <p:ph idx="1"/>
          </p:nvPr>
        </p:nvSpPr>
        <p:spPr/>
        <p:txBody>
          <a:bodyPr>
            <a:normAutofit/>
          </a:bodyPr>
          <a:lstStyle/>
          <a:p>
            <a:r>
              <a:rPr lang="zh-CN" altLang="en-US" sz="2400" b="1" dirty="0">
                <a:latin typeface="宋体" panose="02010600030101010101" pitchFamily="2" charset="-122"/>
                <a:ea typeface="宋体" panose="02010600030101010101" pitchFamily="2" charset="-122"/>
                <a:cs typeface="Times New Roman" panose="02020603050405020304" pitchFamily="18" charset="0"/>
              </a:rPr>
              <a:t>快速转置算法的思想为：对原矩阵</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扫描一遍，保存</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中每一列号非零元的个数，立即确定在转置矩阵 </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B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三元组表中的位置，并装入它</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smtClean="0">
              <a:latin typeface="宋体" panose="02010600030101010101" pitchFamily="2" charset="-122"/>
              <a:ea typeface="宋体" panose="02010600030101010101" pitchFamily="2" charset="-122"/>
              <a:cs typeface="Times New Roman" panose="02020603050405020304" pitchFamily="18" charset="0"/>
            </a:endParaRPr>
          </a:p>
          <a:p>
            <a:pPr indent="-342900">
              <a:lnSpc>
                <a:spcPct val="105000"/>
              </a:lnSpc>
              <a:spcBef>
                <a:spcPct val="15000"/>
              </a:spcBef>
              <a:buClr>
                <a:schemeClr val="tx1"/>
              </a:buClr>
              <a:buSzPct val="50000"/>
              <a:buFont typeface="Wingdings" pitchFamily="2" charset="2"/>
              <a:buChar char="n"/>
              <a:defRPr/>
            </a:pPr>
            <a:r>
              <a:rPr lang="zh-CN" altLang="en-US" sz="2400" b="1" dirty="0">
                <a:latin typeface="宋体" panose="02010600030101010101" pitchFamily="2" charset="-122"/>
                <a:ea typeface="宋体" panose="02010600030101010101" pitchFamily="2" charset="-122"/>
              </a:rPr>
              <a:t>为加速转置速度，建立辅助数组 </a:t>
            </a:r>
            <a:r>
              <a:rPr lang="en-US" altLang="zh-CN" sz="2400" b="1" dirty="0" err="1">
                <a:latin typeface="宋体" panose="02010600030101010101" pitchFamily="2" charset="-122"/>
                <a:ea typeface="宋体" panose="02010600030101010101" pitchFamily="2" charset="-122"/>
              </a:rPr>
              <a:t>num</a:t>
            </a:r>
            <a:r>
              <a:rPr lang="zh-CN" altLang="en-US" sz="2400" b="1" dirty="0">
                <a:latin typeface="宋体" panose="02010600030101010101" pitchFamily="2" charset="-122"/>
                <a:ea typeface="宋体" panose="02010600030101010101" pitchFamily="2" charset="-122"/>
              </a:rPr>
              <a:t>和 </a:t>
            </a:r>
            <a:r>
              <a:rPr lang="en-US" altLang="zh-CN" sz="2400" b="1" dirty="0" err="1">
                <a:latin typeface="宋体" panose="02010600030101010101" pitchFamily="2" charset="-122"/>
                <a:ea typeface="宋体" panose="02010600030101010101" pitchFamily="2" charset="-122"/>
              </a:rPr>
              <a:t>cpot</a:t>
            </a:r>
            <a:r>
              <a:rPr lang="zh-CN" altLang="en-US" sz="2400" b="1" dirty="0">
                <a:latin typeface="宋体" panose="02010600030101010101" pitchFamily="2" charset="-122"/>
                <a:ea typeface="宋体" panose="02010600030101010101" pitchFamily="2" charset="-122"/>
              </a:rPr>
              <a:t>：</a:t>
            </a:r>
          </a:p>
          <a:p>
            <a:pPr marL="742950" lvl="1" indent="-285750">
              <a:lnSpc>
                <a:spcPct val="105000"/>
              </a:lnSpc>
              <a:spcBef>
                <a:spcPct val="15000"/>
              </a:spcBef>
              <a:buClr>
                <a:schemeClr val="tx1"/>
              </a:buClr>
              <a:buSzPct val="50000"/>
              <a:buFont typeface="Wingdings" pitchFamily="2" charset="2"/>
              <a:buChar char="u"/>
              <a:defRPr/>
            </a:pPr>
            <a:r>
              <a:rPr lang="en-US" altLang="zh-CN" sz="2400" b="1" dirty="0" err="1">
                <a:latin typeface="宋体" panose="02010600030101010101" pitchFamily="2" charset="-122"/>
                <a:ea typeface="宋体" panose="02010600030101010101" pitchFamily="2" charset="-122"/>
              </a:rPr>
              <a:t>num</a:t>
            </a:r>
            <a:r>
              <a:rPr lang="zh-CN" altLang="en-US" sz="2400" b="1" dirty="0">
                <a:latin typeface="宋体" panose="02010600030101010101" pitchFamily="2" charset="-122"/>
                <a:ea typeface="宋体" panose="02010600030101010101" pitchFamily="2" charset="-122"/>
              </a:rPr>
              <a:t>记录</a:t>
            </a:r>
            <a:r>
              <a:rPr lang="zh-CN" altLang="en-US" sz="2400" b="1" dirty="0">
                <a:solidFill>
                  <a:srgbClr val="FFFF00"/>
                </a:solidFill>
                <a:latin typeface="宋体" panose="02010600030101010101" pitchFamily="2" charset="-122"/>
                <a:ea typeface="宋体" panose="02010600030101010101" pitchFamily="2" charset="-122"/>
              </a:rPr>
              <a:t>矩阵转置前各列，即转置矩阵各行</a:t>
            </a:r>
            <a:r>
              <a:rPr lang="zh-CN" altLang="en-US" sz="2400" b="1" dirty="0">
                <a:latin typeface="宋体" panose="02010600030101010101" pitchFamily="2" charset="-122"/>
                <a:ea typeface="宋体" panose="02010600030101010101" pitchFamily="2" charset="-122"/>
              </a:rPr>
              <a:t>非零元素个数；</a:t>
            </a:r>
          </a:p>
          <a:p>
            <a:pPr marL="742950" lvl="1" indent="-285750">
              <a:lnSpc>
                <a:spcPct val="105000"/>
              </a:lnSpc>
              <a:spcBef>
                <a:spcPct val="15000"/>
              </a:spcBef>
              <a:buClr>
                <a:schemeClr val="tx1"/>
              </a:buClr>
              <a:buSzPct val="50000"/>
              <a:buFont typeface="Wingdings" pitchFamily="2" charset="2"/>
              <a:buChar char="u"/>
              <a:defRPr/>
            </a:pPr>
            <a:r>
              <a:rPr lang="en-US" altLang="zh-CN" sz="2400" b="1" dirty="0" err="1">
                <a:latin typeface="宋体" panose="02010600030101010101" pitchFamily="2" charset="-122"/>
                <a:ea typeface="宋体" panose="02010600030101010101" pitchFamily="2" charset="-122"/>
              </a:rPr>
              <a:t>cpot</a:t>
            </a:r>
            <a:r>
              <a:rPr lang="zh-CN" altLang="en-US" sz="2400" b="1" dirty="0">
                <a:latin typeface="宋体" panose="02010600030101010101" pitchFamily="2" charset="-122"/>
                <a:ea typeface="宋体" panose="02010600030101010101" pitchFamily="2" charset="-122"/>
              </a:rPr>
              <a:t>记录各行非零元素在转置三元组表中开始存放位置。</a:t>
            </a:r>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grpSp>
        <p:nvGrpSpPr>
          <p:cNvPr id="4" name="Group 4"/>
          <p:cNvGrpSpPr>
            <a:grpSpLocks/>
          </p:cNvGrpSpPr>
          <p:nvPr/>
        </p:nvGrpSpPr>
        <p:grpSpPr bwMode="auto">
          <a:xfrm>
            <a:off x="1025383" y="5249863"/>
            <a:ext cx="7594600" cy="1082675"/>
            <a:chOff x="363" y="3427"/>
            <a:chExt cx="4784" cy="682"/>
          </a:xfrm>
        </p:grpSpPr>
        <p:sp>
          <p:nvSpPr>
            <p:cNvPr id="5" name="Rectangle 5"/>
            <p:cNvSpPr>
              <a:spLocks noChangeArrowheads="1"/>
            </p:cNvSpPr>
            <p:nvPr/>
          </p:nvSpPr>
          <p:spPr bwMode="auto">
            <a:xfrm>
              <a:off x="432" y="3427"/>
              <a:ext cx="1020" cy="317"/>
            </a:xfrm>
            <a:prstGeom prst="rect">
              <a:avLst/>
            </a:prstGeom>
            <a:noFill/>
            <a:ln w="9525">
              <a:noFill/>
              <a:miter lim="800000"/>
              <a:headEnd/>
              <a:tailEnd/>
            </a:ln>
          </p:spPr>
          <p:txBody>
            <a:bodyPr wrap="none" anchor="ctr"/>
            <a:lstStyle/>
            <a:p>
              <a:r>
                <a:rPr lang="en-US" altLang="zh-CN" sz="2800" dirty="0" err="1">
                  <a:latin typeface="Times New Roman" pitchFamily="18" charset="0"/>
                  <a:ea typeface="黑体" pitchFamily="49" charset="-122"/>
                  <a:cs typeface="Times New Roman" pitchFamily="18" charset="0"/>
                </a:rPr>
                <a:t>cpot</a:t>
              </a:r>
              <a:r>
                <a:rPr lang="en-US" altLang="zh-CN" sz="2800" dirty="0">
                  <a:latin typeface="Times New Roman" pitchFamily="18" charset="0"/>
                  <a:ea typeface="黑体" pitchFamily="49" charset="-122"/>
                  <a:cs typeface="Times New Roman" pitchFamily="18" charset="0"/>
                </a:rPr>
                <a:t>[1]=1</a:t>
              </a:r>
            </a:p>
          </p:txBody>
        </p:sp>
        <p:sp>
          <p:nvSpPr>
            <p:cNvPr id="6" name="Rectangle 6"/>
            <p:cNvSpPr>
              <a:spLocks noChangeArrowheads="1"/>
            </p:cNvSpPr>
            <p:nvPr/>
          </p:nvSpPr>
          <p:spPr bwMode="auto">
            <a:xfrm>
              <a:off x="432" y="3792"/>
              <a:ext cx="4715" cy="317"/>
            </a:xfrm>
            <a:prstGeom prst="rect">
              <a:avLst/>
            </a:prstGeom>
            <a:noFill/>
            <a:ln w="9525">
              <a:noFill/>
              <a:miter lim="800000"/>
              <a:headEnd/>
              <a:tailEnd/>
            </a:ln>
          </p:spPr>
          <p:txBody>
            <a:bodyPr wrap="none" anchor="ctr"/>
            <a:lstStyle/>
            <a:p>
              <a:pPr>
                <a:spcBef>
                  <a:spcPct val="20000"/>
                </a:spcBef>
                <a:buClr>
                  <a:schemeClr val="accent2"/>
                </a:buClr>
                <a:buSzPct val="80000"/>
                <a:buFont typeface="Wingdings" pitchFamily="2" charset="2"/>
                <a:buNone/>
              </a:pPr>
              <a:r>
                <a:rPr lang="en-US" altLang="zh-CN" sz="2800" dirty="0" err="1">
                  <a:latin typeface="Times New Roman" pitchFamily="18" charset="0"/>
                  <a:ea typeface="黑体" pitchFamily="49" charset="-122"/>
                  <a:cs typeface="Times New Roman" pitchFamily="18" charset="0"/>
                </a:rPr>
                <a:t>cpot</a:t>
              </a:r>
              <a:r>
                <a:rPr lang="en-US" altLang="zh-CN" sz="2800" dirty="0">
                  <a:latin typeface="Times New Roman" pitchFamily="18" charset="0"/>
                  <a:ea typeface="黑体" pitchFamily="49" charset="-122"/>
                  <a:cs typeface="Times New Roman" pitchFamily="18" charset="0"/>
                </a:rPr>
                <a:t>[col]=</a:t>
              </a:r>
              <a:r>
                <a:rPr lang="en-US" altLang="zh-CN" sz="2800" dirty="0" err="1">
                  <a:latin typeface="Times New Roman" pitchFamily="18" charset="0"/>
                  <a:ea typeface="黑体" pitchFamily="49" charset="-122"/>
                  <a:cs typeface="Times New Roman" pitchFamily="18" charset="0"/>
                </a:rPr>
                <a:t>cpot</a:t>
              </a:r>
              <a:r>
                <a:rPr lang="en-US" altLang="zh-CN" sz="2800" dirty="0">
                  <a:latin typeface="Times New Roman" pitchFamily="18" charset="0"/>
                  <a:ea typeface="黑体" pitchFamily="49" charset="-122"/>
                  <a:cs typeface="Times New Roman" pitchFamily="18" charset="0"/>
                </a:rPr>
                <a:t>[col-1]+</a:t>
              </a:r>
              <a:r>
                <a:rPr lang="en-US" altLang="zh-CN" sz="2800" dirty="0" err="1">
                  <a:latin typeface="Times New Roman" pitchFamily="18" charset="0"/>
                  <a:ea typeface="黑体" pitchFamily="49" charset="-122"/>
                  <a:cs typeface="Times New Roman" pitchFamily="18" charset="0"/>
                </a:rPr>
                <a:t>num</a:t>
              </a:r>
              <a:r>
                <a:rPr lang="en-US" altLang="zh-CN" sz="2800" dirty="0">
                  <a:latin typeface="Times New Roman" pitchFamily="18" charset="0"/>
                  <a:ea typeface="黑体" pitchFamily="49" charset="-122"/>
                  <a:cs typeface="Times New Roman" pitchFamily="18" charset="0"/>
                </a:rPr>
                <a:t>[col-1]   2≦col≦M.nu</a:t>
              </a:r>
            </a:p>
          </p:txBody>
        </p:sp>
        <p:sp>
          <p:nvSpPr>
            <p:cNvPr id="7" name="AutoShape 7"/>
            <p:cNvSpPr>
              <a:spLocks/>
            </p:cNvSpPr>
            <p:nvPr/>
          </p:nvSpPr>
          <p:spPr bwMode="auto">
            <a:xfrm>
              <a:off x="363" y="3570"/>
              <a:ext cx="68" cy="499"/>
            </a:xfrm>
            <a:prstGeom prst="leftBrace">
              <a:avLst>
                <a:gd name="adj1" fmla="val 61152"/>
                <a:gd name="adj2" fmla="val 50000"/>
              </a:avLst>
            </a:prstGeom>
            <a:noFill/>
            <a:ln w="28575">
              <a:solidFill>
                <a:schemeClr val="tx1"/>
              </a:solidFill>
              <a:miter lim="800000"/>
              <a:headEnd/>
              <a:tailEnd/>
            </a:ln>
          </p:spPr>
          <p:txBody>
            <a:bodyPr wrap="none" anchor="ctr"/>
            <a:lstStyle/>
            <a:p>
              <a:endParaRPr lang="zh-CN" altLang="en-US">
                <a:ea typeface="黑体" pitchFamily="49" charset="-122"/>
              </a:endParaRPr>
            </a:p>
          </p:txBody>
        </p:sp>
      </p:grpSp>
    </p:spTree>
    <p:extLst>
      <p:ext uri="{BB962C8B-B14F-4D97-AF65-F5344CB8AC3E}">
        <p14:creationId xmlns:p14="http://schemas.microsoft.com/office/powerpoint/2010/main" val="1112469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
          <p:cNvGraphicFramePr>
            <a:graphicFrameLocks noChangeAspect="1"/>
          </p:cNvGraphicFramePr>
          <p:nvPr>
            <p:extLst>
              <p:ext uri="{D42A27DB-BD31-4B8C-83A1-F6EECF244321}">
                <p14:modId xmlns:p14="http://schemas.microsoft.com/office/powerpoint/2010/main" val="139037376"/>
              </p:ext>
            </p:extLst>
          </p:nvPr>
        </p:nvGraphicFramePr>
        <p:xfrm>
          <a:off x="334963" y="147280"/>
          <a:ext cx="8466137" cy="3086100"/>
        </p:xfrm>
        <a:graphic>
          <a:graphicData uri="http://schemas.openxmlformats.org/presentationml/2006/ole">
            <mc:AlternateContent xmlns:mc="http://schemas.openxmlformats.org/markup-compatibility/2006">
              <mc:Choice xmlns:v="urn:schemas-microsoft-com:vml" Requires="v">
                <p:oleObj spid="_x0000_s88077" name="Document" r:id="rId3" imgW="6304318" imgH="2276948" progId="Word.Document.8">
                  <p:embed/>
                </p:oleObj>
              </mc:Choice>
              <mc:Fallback>
                <p:oleObj name="Document" r:id="rId3" imgW="6304318" imgH="2276948" progId="Word.Document.8">
                  <p:embed/>
                  <p:pic>
                    <p:nvPicPr>
                      <p:cNvPr id="13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147280"/>
                        <a:ext cx="8466137" cy="3086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 name="Group 67"/>
          <p:cNvGraphicFramePr>
            <a:graphicFrameLocks noGrp="1"/>
          </p:cNvGraphicFramePr>
          <p:nvPr>
            <p:extLst>
              <p:ext uri="{D42A27DB-BD31-4B8C-83A1-F6EECF244321}">
                <p14:modId xmlns:p14="http://schemas.microsoft.com/office/powerpoint/2010/main" val="4183990569"/>
              </p:ext>
            </p:extLst>
          </p:nvPr>
        </p:nvGraphicFramePr>
        <p:xfrm>
          <a:off x="527050" y="2603142"/>
          <a:ext cx="7696200" cy="1924050"/>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A</a:t>
                      </a:r>
                      <a:r>
                        <a:rPr kumimoji="0" lang="zh-CN" altLang="en-US" sz="2400" b="1" i="0" u="none" strike="noStrike" cap="none" normalizeH="0" baseline="0" dirty="0" smtClean="0">
                          <a:ln>
                            <a:noFill/>
                          </a:ln>
                          <a:solidFill>
                            <a:schemeClr val="tx1"/>
                          </a:solidFill>
                          <a:effectLst/>
                          <a:latin typeface="Times New Roman" pitchFamily="18" charset="0"/>
                          <a:ea typeface="仿宋_GB2312" pitchFamily="49" charset="-122"/>
                        </a:rPr>
                        <a:t>三元组</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(8)</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行</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row</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列</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col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值</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黑体" pitchFamily="49" charset="-122"/>
                        </a:rPr>
                        <a:t>24</a:t>
                      </a:r>
                      <a:endPar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3"/>
                  </a:ext>
                </a:extLst>
              </a:tr>
            </a:tbl>
          </a:graphicData>
        </a:graphic>
      </p:graphicFrame>
      <p:sp>
        <p:nvSpPr>
          <p:cNvPr id="31" name="矩形 30"/>
          <p:cNvSpPr/>
          <p:nvPr/>
        </p:nvSpPr>
        <p:spPr>
          <a:xfrm>
            <a:off x="5037138" y="132992"/>
            <a:ext cx="711200" cy="2116138"/>
          </a:xfrm>
          <a:prstGeom prst="rect">
            <a:avLst/>
          </a:prstGeom>
          <a:solidFill>
            <a:srgbClr val="FF00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2" name="Group 67"/>
          <p:cNvGraphicFramePr>
            <a:graphicFrameLocks noGrp="1"/>
          </p:cNvGraphicFramePr>
          <p:nvPr>
            <p:extLst>
              <p:ext uri="{D42A27DB-BD31-4B8C-83A1-F6EECF244321}">
                <p14:modId xmlns:p14="http://schemas.microsoft.com/office/powerpoint/2010/main" val="750631814"/>
              </p:ext>
            </p:extLst>
          </p:nvPr>
        </p:nvGraphicFramePr>
        <p:xfrm>
          <a:off x="501650" y="4770080"/>
          <a:ext cx="7696200" cy="1924050"/>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B</a:t>
                      </a:r>
                      <a:r>
                        <a:rPr kumimoji="0" lang="zh-CN" altLang="en-US" sz="2400" b="1" i="0" u="none" strike="noStrike" cap="none" normalizeH="0" baseline="0" dirty="0" smtClean="0">
                          <a:ln>
                            <a:noFill/>
                          </a:ln>
                          <a:solidFill>
                            <a:schemeClr val="tx1"/>
                          </a:solidFill>
                          <a:effectLst/>
                          <a:latin typeface="Times New Roman" pitchFamily="18" charset="0"/>
                          <a:ea typeface="仿宋_GB2312" pitchFamily="49" charset="-122"/>
                        </a:rPr>
                        <a:t>三元组</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(8)</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smtClean="0">
                          <a:ln>
                            <a:noFill/>
                          </a:ln>
                          <a:solidFill>
                            <a:srgbClr val="000099"/>
                          </a:solidFill>
                          <a:effectLst/>
                          <a:latin typeface="Times New Roman" pitchFamily="18" charset="0"/>
                          <a:ea typeface="仿宋_GB2312" pitchFamily="49" charset="-122"/>
                        </a:rPr>
                        <a:t>行</a:t>
                      </a:r>
                      <a:r>
                        <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rPr>
                        <a:t>row</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列</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col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值</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extLst>
                  <a:ext uri="{0D108BD9-81ED-4DB2-BD59-A6C34878D82A}">
                    <a16:rowId xmlns:a16="http://schemas.microsoft.com/office/drawing/2014/main" val="10003"/>
                  </a:ext>
                </a:extLst>
              </a:tr>
            </a:tbl>
          </a:graphicData>
        </a:graphic>
      </p:graphicFrame>
      <p:sp>
        <p:nvSpPr>
          <p:cNvPr id="33" name="TextBox 11"/>
          <p:cNvSpPr txBox="1"/>
          <p:nvPr/>
        </p:nvSpPr>
        <p:spPr>
          <a:xfrm>
            <a:off x="3716338" y="5255855"/>
            <a:ext cx="584200" cy="1381125"/>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2</a:t>
            </a:r>
          </a:p>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12</a:t>
            </a:r>
            <a:endParaRPr lang="zh-CN" altLang="en-US" sz="2400" dirty="0">
              <a:solidFill>
                <a:srgbClr val="FF0000"/>
              </a:solidFill>
              <a:latin typeface="+mn-lt"/>
              <a:ea typeface="宋体" pitchFamily="2" charset="-122"/>
            </a:endParaRPr>
          </a:p>
        </p:txBody>
      </p:sp>
      <p:sp>
        <p:nvSpPr>
          <p:cNvPr id="34" name="TextBox 12"/>
          <p:cNvSpPr txBox="1"/>
          <p:nvPr/>
        </p:nvSpPr>
        <p:spPr>
          <a:xfrm>
            <a:off x="5249863" y="5263792"/>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9</a:t>
            </a:r>
            <a:endParaRPr lang="zh-CN" altLang="en-US" sz="2400" dirty="0">
              <a:solidFill>
                <a:srgbClr val="FF0000"/>
              </a:solidFill>
              <a:latin typeface="+mn-lt"/>
              <a:ea typeface="宋体" pitchFamily="2" charset="-122"/>
            </a:endParaRPr>
          </a:p>
        </p:txBody>
      </p:sp>
      <p:sp>
        <p:nvSpPr>
          <p:cNvPr id="35" name="TextBox 13"/>
          <p:cNvSpPr txBox="1"/>
          <p:nvPr/>
        </p:nvSpPr>
        <p:spPr>
          <a:xfrm>
            <a:off x="2176463" y="5246330"/>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-3</a:t>
            </a:r>
            <a:endParaRPr lang="zh-CN" altLang="en-US" sz="2400" dirty="0">
              <a:solidFill>
                <a:srgbClr val="FF0000"/>
              </a:solidFill>
              <a:latin typeface="+mn-lt"/>
              <a:ea typeface="宋体" pitchFamily="2" charset="-122"/>
            </a:endParaRPr>
          </a:p>
        </p:txBody>
      </p:sp>
      <p:sp>
        <p:nvSpPr>
          <p:cNvPr id="36" name="TextBox 14"/>
          <p:cNvSpPr txBox="1"/>
          <p:nvPr/>
        </p:nvSpPr>
        <p:spPr>
          <a:xfrm>
            <a:off x="7526338" y="5238392"/>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6</a:t>
            </a:r>
          </a:p>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14</a:t>
            </a:r>
            <a:endParaRPr lang="zh-CN" altLang="en-US" sz="2400" dirty="0">
              <a:solidFill>
                <a:srgbClr val="FF0000"/>
              </a:solidFill>
              <a:latin typeface="+mn-lt"/>
              <a:ea typeface="宋体" pitchFamily="2" charset="-122"/>
            </a:endParaRPr>
          </a:p>
        </p:txBody>
      </p:sp>
      <p:sp>
        <p:nvSpPr>
          <p:cNvPr id="37" name="TextBox 15"/>
          <p:cNvSpPr txBox="1"/>
          <p:nvPr/>
        </p:nvSpPr>
        <p:spPr>
          <a:xfrm>
            <a:off x="6019800" y="5238392"/>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4</a:t>
            </a:r>
          </a:p>
          <a:p>
            <a:pPr algn="ctr">
              <a:lnSpc>
                <a:spcPct val="120000"/>
              </a:lnSpc>
              <a:defRPr/>
            </a:pPr>
            <a:r>
              <a:rPr lang="en-US" altLang="zh-CN" sz="2400" dirty="0">
                <a:solidFill>
                  <a:srgbClr val="FF0000"/>
                </a:solidFill>
                <a:latin typeface="+mn-lt"/>
                <a:ea typeface="宋体" pitchFamily="2" charset="-122"/>
              </a:rPr>
              <a:t>24</a:t>
            </a:r>
            <a:endParaRPr lang="zh-CN" altLang="en-US" sz="2400" dirty="0">
              <a:solidFill>
                <a:srgbClr val="FF0000"/>
              </a:solidFill>
              <a:latin typeface="+mn-lt"/>
              <a:ea typeface="宋体" pitchFamily="2" charset="-122"/>
            </a:endParaRPr>
          </a:p>
        </p:txBody>
      </p:sp>
      <p:sp>
        <p:nvSpPr>
          <p:cNvPr id="38" name="TextBox 16"/>
          <p:cNvSpPr txBox="1"/>
          <p:nvPr/>
        </p:nvSpPr>
        <p:spPr>
          <a:xfrm>
            <a:off x="4478338" y="5255855"/>
            <a:ext cx="584200" cy="1420812"/>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2</a:t>
            </a:r>
          </a:p>
          <a:p>
            <a:pPr algn="ctr">
              <a:lnSpc>
                <a:spcPct val="120000"/>
              </a:lnSpc>
              <a:defRPr/>
            </a:pPr>
            <a:r>
              <a:rPr lang="en-US" altLang="zh-CN" sz="2400" dirty="0">
                <a:solidFill>
                  <a:srgbClr val="FF0000"/>
                </a:solidFill>
                <a:latin typeface="+mn-lt"/>
                <a:ea typeface="宋体" pitchFamily="2" charset="-122"/>
              </a:rPr>
              <a:t>5</a:t>
            </a:r>
          </a:p>
          <a:p>
            <a:pPr algn="ctr">
              <a:lnSpc>
                <a:spcPct val="120000"/>
              </a:lnSpc>
              <a:defRPr/>
            </a:pPr>
            <a:r>
              <a:rPr lang="en-US" altLang="zh-CN" sz="2400" dirty="0">
                <a:solidFill>
                  <a:srgbClr val="FF0000"/>
                </a:solidFill>
                <a:latin typeface="+mn-lt"/>
                <a:ea typeface="宋体" pitchFamily="2" charset="-122"/>
              </a:rPr>
              <a:t>18</a:t>
            </a:r>
            <a:endParaRPr lang="zh-CN" altLang="en-US" sz="2400" dirty="0">
              <a:solidFill>
                <a:srgbClr val="FF0000"/>
              </a:solidFill>
              <a:latin typeface="+mn-lt"/>
              <a:ea typeface="宋体" pitchFamily="2" charset="-122"/>
            </a:endParaRPr>
          </a:p>
        </p:txBody>
      </p:sp>
      <p:sp>
        <p:nvSpPr>
          <p:cNvPr id="39" name="TextBox 17"/>
          <p:cNvSpPr txBox="1"/>
          <p:nvPr/>
        </p:nvSpPr>
        <p:spPr>
          <a:xfrm>
            <a:off x="2946400" y="5263792"/>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6</a:t>
            </a:r>
          </a:p>
          <a:p>
            <a:pPr algn="ctr">
              <a:lnSpc>
                <a:spcPct val="120000"/>
              </a:lnSpc>
              <a:defRPr/>
            </a:pPr>
            <a:r>
              <a:rPr lang="en-US" altLang="zh-CN" sz="2400" dirty="0">
                <a:solidFill>
                  <a:srgbClr val="FF0000"/>
                </a:solidFill>
                <a:latin typeface="+mn-lt"/>
                <a:ea typeface="宋体" pitchFamily="2" charset="-122"/>
              </a:rPr>
              <a:t>15</a:t>
            </a:r>
            <a:endParaRPr lang="zh-CN" altLang="en-US" sz="2400" dirty="0">
              <a:solidFill>
                <a:srgbClr val="FF0000"/>
              </a:solidFill>
              <a:latin typeface="+mn-lt"/>
              <a:ea typeface="宋体" pitchFamily="2" charset="-122"/>
            </a:endParaRPr>
          </a:p>
        </p:txBody>
      </p:sp>
      <p:sp>
        <p:nvSpPr>
          <p:cNvPr id="40" name="TextBox 18"/>
          <p:cNvSpPr txBox="1"/>
          <p:nvPr/>
        </p:nvSpPr>
        <p:spPr>
          <a:xfrm>
            <a:off x="6773863" y="5246330"/>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4</a:t>
            </a:r>
          </a:p>
          <a:p>
            <a:pPr algn="ctr">
              <a:lnSpc>
                <a:spcPct val="120000"/>
              </a:lnSpc>
              <a:defRPr/>
            </a:pPr>
            <a:r>
              <a:rPr lang="en-US" altLang="zh-CN" sz="2400" dirty="0">
                <a:solidFill>
                  <a:srgbClr val="FF0000"/>
                </a:solidFill>
                <a:latin typeface="+mn-lt"/>
                <a:ea typeface="宋体" pitchFamily="2" charset="-122"/>
              </a:rPr>
              <a:t>6</a:t>
            </a:r>
          </a:p>
          <a:p>
            <a:pPr algn="ctr">
              <a:lnSpc>
                <a:spcPct val="120000"/>
              </a:lnSpc>
              <a:defRPr/>
            </a:pPr>
            <a:r>
              <a:rPr lang="en-US" altLang="zh-CN" sz="2400" dirty="0">
                <a:solidFill>
                  <a:srgbClr val="FF0000"/>
                </a:solidFill>
                <a:latin typeface="+mn-lt"/>
                <a:ea typeface="宋体" pitchFamily="2" charset="-122"/>
              </a:rPr>
              <a:t>-7</a:t>
            </a:r>
            <a:endParaRPr lang="zh-CN" altLang="en-US" sz="2400" dirty="0">
              <a:solidFill>
                <a:srgbClr val="FF0000"/>
              </a:solidFill>
              <a:latin typeface="+mn-lt"/>
              <a:ea typeface="宋体" pitchFamily="2" charset="-122"/>
            </a:endParaRPr>
          </a:p>
        </p:txBody>
      </p:sp>
    </p:spTree>
    <p:extLst>
      <p:ext uri="{BB962C8B-B14F-4D97-AF65-F5344CB8AC3E}">
        <p14:creationId xmlns:p14="http://schemas.microsoft.com/office/powerpoint/2010/main" val="130203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linds(horizont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P spid="34" grpId="0"/>
      <p:bldP spid="35" grpId="0"/>
      <p:bldP spid="36" grpId="0"/>
      <p:bldP spid="37" grpId="0"/>
      <p:bldP spid="38" grpId="0"/>
      <p:bldP spid="39"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spTree>
    <p:controls>
      <mc:AlternateContent xmlns:mc="http://schemas.openxmlformats.org/markup-compatibility/2006">
        <mc:Choice xmlns:v="urn:schemas-microsoft-com:vml" Requires="v">
          <p:control spid="89102" name="TextBox1" r:id="rId2" imgW="7105680" imgH="4514760"/>
        </mc:Choice>
        <mc:Fallback>
          <p:control name="TextBox1" r:id="rId2" imgW="7105680" imgH="4514760">
            <p:pic>
              <p:nvPicPr>
                <p:cNvPr id="4" name="TextBox1"/>
                <p:cNvPicPr preferRelativeResize="0">
                  <a:picLocks noChangeArrowheads="1" noChangeShapeType="1"/>
                </p:cNvPicPr>
                <p:nvPr/>
              </p:nvPicPr>
              <p:blipFill>
                <a:blip r:embed="rId4"/>
                <a:srcRect/>
                <a:stretch>
                  <a:fillRect/>
                </a:stretch>
              </p:blipFill>
              <p:spPr bwMode="auto">
                <a:xfrm>
                  <a:off x="1205483" y="1736332"/>
                  <a:ext cx="7105650" cy="45132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4766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稀疏矩阵的转置</a:t>
            </a:r>
            <a:endParaRPr lang="zh-CN" altLang="en-US" dirty="0"/>
          </a:p>
        </p:txBody>
      </p:sp>
      <p:sp>
        <p:nvSpPr>
          <p:cNvPr id="3" name="内容占位符 2"/>
          <p:cNvSpPr>
            <a:spLocks noGrp="1"/>
          </p:cNvSpPr>
          <p:nvPr>
            <p:ph idx="1"/>
          </p:nvPr>
        </p:nvSpPr>
        <p:spPr/>
        <p:txBody>
          <a:bodyPr>
            <a:normAutofit/>
          </a:bodyPr>
          <a:lstStyle/>
          <a:p>
            <a:pPr>
              <a:buClr>
                <a:schemeClr val="tx1"/>
              </a:buClr>
            </a:pPr>
            <a:r>
              <a:rPr lang="zh-CN" altLang="en-US" sz="2800" b="1" dirty="0">
                <a:latin typeface="Times New Roman" pitchFamily="18" charset="0"/>
                <a:ea typeface="仿宋_GB2312" pitchFamily="49" charset="-122"/>
                <a:cs typeface="Times New Roman" pitchFamily="18" charset="0"/>
              </a:rPr>
              <a:t>多用两个辅助变量 </a:t>
            </a:r>
            <a:r>
              <a:rPr lang="en-US" altLang="zh-CN" sz="2800" b="1" dirty="0" err="1">
                <a:latin typeface="Times New Roman" pitchFamily="18" charset="0"/>
                <a:ea typeface="仿宋_GB2312" pitchFamily="49" charset="-122"/>
                <a:cs typeface="Times New Roman" pitchFamily="18" charset="0"/>
              </a:rPr>
              <a:t>num</a:t>
            </a:r>
            <a:r>
              <a:rPr lang="en-US" altLang="zh-CN" sz="2800" b="1" dirty="0">
                <a:latin typeface="Times New Roman" pitchFamily="18" charset="0"/>
                <a:ea typeface="仿宋_GB2312" pitchFamily="49" charset="-122"/>
                <a:cs typeface="Times New Roman" pitchFamily="18" charset="0"/>
              </a:rPr>
              <a:t>, </a:t>
            </a:r>
            <a:r>
              <a:rPr lang="en-US" altLang="zh-CN" sz="2800" b="1" dirty="0" err="1">
                <a:latin typeface="Times New Roman" pitchFamily="18" charset="0"/>
                <a:ea typeface="仿宋_GB2312" pitchFamily="49" charset="-122"/>
                <a:cs typeface="Times New Roman" pitchFamily="18" charset="0"/>
              </a:rPr>
              <a:t>cpot</a:t>
            </a:r>
            <a:endParaRPr lang="en-US" altLang="zh-CN" sz="2800" b="1" dirty="0">
              <a:latin typeface="Times New Roman" pitchFamily="18" charset="0"/>
              <a:ea typeface="仿宋_GB2312" pitchFamily="49" charset="-122"/>
              <a:cs typeface="Times New Roman" pitchFamily="18" charset="0"/>
            </a:endParaRPr>
          </a:p>
          <a:p>
            <a:pPr lvl="1">
              <a:buClr>
                <a:schemeClr val="tx1"/>
              </a:buClr>
            </a:pPr>
            <a:r>
              <a:rPr lang="zh-CN" altLang="en-US" sz="2400" b="1" dirty="0">
                <a:latin typeface="Times New Roman" pitchFamily="18" charset="0"/>
                <a:ea typeface="仿宋_GB2312" pitchFamily="49" charset="-122"/>
                <a:cs typeface="Times New Roman" pitchFamily="18" charset="0"/>
              </a:rPr>
              <a:t>可以是一个辅助变量（怎样做？）</a:t>
            </a:r>
            <a:endParaRPr lang="en-US" altLang="zh-CN" sz="2400" b="1" dirty="0">
              <a:latin typeface="Times New Roman" pitchFamily="18" charset="0"/>
              <a:ea typeface="仿宋_GB2312" pitchFamily="49" charset="-122"/>
              <a:cs typeface="Times New Roman" pitchFamily="18" charset="0"/>
            </a:endParaRPr>
          </a:p>
          <a:p>
            <a:pPr>
              <a:buClr>
                <a:schemeClr val="tx1"/>
              </a:buClr>
            </a:pPr>
            <a:r>
              <a:rPr lang="zh-CN" altLang="en-US" sz="2800" b="1" dirty="0">
                <a:latin typeface="Times New Roman" pitchFamily="18" charset="0"/>
                <a:ea typeface="仿宋_GB2312" pitchFamily="49" charset="-122"/>
                <a:cs typeface="Times New Roman" pitchFamily="18" charset="0"/>
              </a:rPr>
              <a:t>时间复杂度分析</a:t>
            </a:r>
            <a:endParaRPr lang="en-US" altLang="zh-CN" sz="2800" b="1" dirty="0">
              <a:latin typeface="Times New Roman" pitchFamily="18" charset="0"/>
              <a:ea typeface="仿宋_GB2312" pitchFamily="49" charset="-122"/>
              <a:cs typeface="Times New Roman" pitchFamily="18" charset="0"/>
            </a:endParaRPr>
          </a:p>
          <a:p>
            <a:pPr lvl="1">
              <a:buClr>
                <a:schemeClr val="tx1"/>
              </a:buClr>
            </a:pPr>
            <a:r>
              <a:rPr lang="en-US" altLang="zh-CN" sz="2400" b="1" dirty="0">
                <a:latin typeface="Times New Roman" pitchFamily="18" charset="0"/>
                <a:ea typeface="仿宋_GB2312" pitchFamily="49" charset="-122"/>
                <a:cs typeface="Times New Roman" pitchFamily="18" charset="0"/>
              </a:rPr>
              <a:t>4</a:t>
            </a:r>
            <a:r>
              <a:rPr lang="zh-CN" altLang="en-US" sz="2400" b="1" dirty="0">
                <a:latin typeface="Times New Roman" pitchFamily="18" charset="0"/>
                <a:ea typeface="仿宋_GB2312" pitchFamily="49" charset="-122"/>
                <a:cs typeface="Times New Roman" pitchFamily="18" charset="0"/>
              </a:rPr>
              <a:t>个并列的单循环，算法时间复杂度为</a:t>
            </a:r>
            <a:r>
              <a:rPr lang="en-US" altLang="zh-CN" sz="2400" b="1" dirty="0">
                <a:solidFill>
                  <a:srgbClr val="FFFF00"/>
                </a:solidFill>
                <a:latin typeface="Times New Roman" pitchFamily="18" charset="0"/>
                <a:ea typeface="仿宋_GB2312" pitchFamily="49" charset="-122"/>
                <a:cs typeface="Times New Roman" pitchFamily="18" charset="0"/>
              </a:rPr>
              <a:t>O(</a:t>
            </a:r>
            <a:r>
              <a:rPr lang="en-US" altLang="zh-CN" sz="2400" b="1" dirty="0" err="1">
                <a:solidFill>
                  <a:srgbClr val="FFFF00"/>
                </a:solidFill>
                <a:latin typeface="Times New Roman" pitchFamily="18" charset="0"/>
                <a:ea typeface="仿宋_GB2312" pitchFamily="49" charset="-122"/>
                <a:cs typeface="Times New Roman" pitchFamily="18" charset="0"/>
              </a:rPr>
              <a:t>nu+tu</a:t>
            </a:r>
            <a:r>
              <a:rPr lang="en-US" altLang="zh-CN" sz="2400" b="1" dirty="0">
                <a:solidFill>
                  <a:srgbClr val="FFFF00"/>
                </a:solidFill>
                <a:latin typeface="Times New Roman" pitchFamily="18" charset="0"/>
                <a:ea typeface="仿宋_GB2312" pitchFamily="49" charset="-122"/>
                <a:cs typeface="Times New Roman" pitchFamily="18" charset="0"/>
              </a:rPr>
              <a:t>)</a:t>
            </a:r>
          </a:p>
          <a:p>
            <a:pPr lvl="1">
              <a:buClr>
                <a:schemeClr val="tx1"/>
              </a:buClr>
            </a:pPr>
            <a:r>
              <a:rPr lang="en-US" altLang="zh-CN" sz="2400" b="1" dirty="0" err="1">
                <a:latin typeface="Times New Roman" pitchFamily="18" charset="0"/>
                <a:ea typeface="仿宋_GB2312" pitchFamily="49" charset="-122"/>
                <a:cs typeface="Times New Roman" pitchFamily="18" charset="0"/>
              </a:rPr>
              <a:t>tu</a:t>
            </a:r>
            <a:r>
              <a:rPr lang="zh-CN" altLang="en-US" sz="2400" b="1" dirty="0">
                <a:latin typeface="Times New Roman" pitchFamily="18" charset="0"/>
                <a:ea typeface="仿宋_GB2312" pitchFamily="49" charset="-122"/>
                <a:cs typeface="Times New Roman" pitchFamily="18" charset="0"/>
              </a:rPr>
              <a:t>与</a:t>
            </a:r>
            <a:r>
              <a:rPr lang="en-US" altLang="zh-CN" sz="2400" b="1" dirty="0">
                <a:latin typeface="Times New Roman" pitchFamily="18" charset="0"/>
                <a:ea typeface="仿宋_GB2312" pitchFamily="49" charset="-122"/>
                <a:cs typeface="Times New Roman" pitchFamily="18" charset="0"/>
              </a:rPr>
              <a:t>mu</a:t>
            </a:r>
            <a:r>
              <a:rPr lang="zh-CN" altLang="en-US" sz="2400" b="1" dirty="0">
                <a:latin typeface="Times New Roman" pitchFamily="18" charset="0"/>
                <a:ea typeface="仿宋_GB2312" pitchFamily="49" charset="-122"/>
                <a:cs typeface="Times New Roman" pitchFamily="18" charset="0"/>
              </a:rPr>
              <a:t>*</a:t>
            </a:r>
            <a:r>
              <a:rPr lang="en-US" altLang="zh-CN" sz="2400" b="1" dirty="0">
                <a:latin typeface="Times New Roman" pitchFamily="18" charset="0"/>
                <a:ea typeface="仿宋_GB2312" pitchFamily="49" charset="-122"/>
                <a:cs typeface="Times New Roman" pitchFamily="18" charset="0"/>
              </a:rPr>
              <a:t>nu</a:t>
            </a:r>
            <a:r>
              <a:rPr lang="zh-CN" altLang="en-US" sz="2400" b="1" dirty="0">
                <a:latin typeface="Times New Roman" pitchFamily="18" charset="0"/>
                <a:ea typeface="仿宋_GB2312" pitchFamily="49" charset="-122"/>
                <a:cs typeface="Times New Roman" pitchFamily="18" charset="0"/>
              </a:rPr>
              <a:t>等数量级时，算法时间复杂度为</a:t>
            </a:r>
            <a:r>
              <a:rPr lang="en-US" altLang="zh-CN" sz="2400" b="1" dirty="0">
                <a:solidFill>
                  <a:srgbClr val="FFFF00"/>
                </a:solidFill>
                <a:latin typeface="Times New Roman" pitchFamily="18" charset="0"/>
                <a:ea typeface="仿宋_GB2312" pitchFamily="49" charset="-122"/>
                <a:cs typeface="Times New Roman" pitchFamily="18" charset="0"/>
              </a:rPr>
              <a:t>O(mu</a:t>
            </a:r>
            <a:r>
              <a:rPr lang="zh-CN" altLang="en-US" sz="2400" b="1" dirty="0">
                <a:solidFill>
                  <a:srgbClr val="FFFF00"/>
                </a:solidFill>
                <a:latin typeface="Times New Roman" pitchFamily="18" charset="0"/>
                <a:ea typeface="仿宋_GB2312" pitchFamily="49" charset="-122"/>
                <a:cs typeface="Times New Roman" pitchFamily="18" charset="0"/>
              </a:rPr>
              <a:t>*</a:t>
            </a:r>
            <a:r>
              <a:rPr lang="en-US" altLang="zh-CN" sz="2400" b="1" dirty="0">
                <a:solidFill>
                  <a:srgbClr val="FFFF00"/>
                </a:solidFill>
                <a:latin typeface="Times New Roman" pitchFamily="18" charset="0"/>
                <a:ea typeface="仿宋_GB2312" pitchFamily="49" charset="-122"/>
                <a:cs typeface="Times New Roman" pitchFamily="18" charset="0"/>
              </a:rPr>
              <a:t>nu)</a:t>
            </a:r>
            <a:r>
              <a:rPr lang="zh-CN" altLang="en-US" sz="2400" b="1" dirty="0">
                <a:latin typeface="Times New Roman" pitchFamily="18" charset="0"/>
                <a:ea typeface="仿宋_GB2312" pitchFamily="49" charset="-122"/>
                <a:cs typeface="Times New Roman" pitchFamily="18" charset="0"/>
              </a:rPr>
              <a:t>，与经典算法相同</a:t>
            </a:r>
            <a:endParaRPr lang="en-US" altLang="zh-CN" sz="2400" b="1" dirty="0">
              <a:latin typeface="Times New Roman" pitchFamily="18" charset="0"/>
              <a:ea typeface="仿宋_GB2312" pitchFamily="49" charset="-122"/>
              <a:cs typeface="Times New Roman" pitchFamily="18" charset="0"/>
            </a:endParaRPr>
          </a:p>
          <a:p>
            <a:endParaRPr lang="zh-CN" altLang="en-US" sz="1800" dirty="0"/>
          </a:p>
        </p:txBody>
      </p:sp>
    </p:spTree>
    <p:extLst>
      <p:ext uri="{BB962C8B-B14F-4D97-AF65-F5344CB8AC3E}">
        <p14:creationId xmlns:p14="http://schemas.microsoft.com/office/powerpoint/2010/main" val="163724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行逻辑链接的顺序表</a:t>
            </a:r>
          </a:p>
        </p:txBody>
      </p:sp>
      <p:sp>
        <p:nvSpPr>
          <p:cNvPr id="3" name="内容占位符 2"/>
          <p:cNvSpPr>
            <a:spLocks noGrp="1"/>
          </p:cNvSpPr>
          <p:nvPr>
            <p:ph idx="1"/>
          </p:nvPr>
        </p:nvSpPr>
        <p:spPr>
          <a:xfrm>
            <a:off x="685346" y="1732450"/>
            <a:ext cx="7765322" cy="4421770"/>
          </a:xfrm>
        </p:spPr>
        <p:txBody>
          <a:bodyPr>
            <a:normAutofit/>
          </a:bodyPr>
          <a:lstStyle/>
          <a:p>
            <a:r>
              <a:rPr lang="zh-CN" altLang="en-US" sz="2400" b="1" dirty="0">
                <a:latin typeface="宋体" panose="02010600030101010101" pitchFamily="2" charset="-122"/>
                <a:ea typeface="宋体" panose="02010600030101010101" pitchFamily="2" charset="-122"/>
              </a:rPr>
              <a:t>为了便于随机存取任意一行的非零元，可以将“行”信息存储在辅助数组中，并将其固定在稀疏矩阵的存储结构中。带“行链接信息”的三元组表描述如下</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36900" indent="0">
              <a:buNone/>
            </a:pPr>
            <a:endParaRPr lang="en-US" altLang="zh-CN" sz="1100" b="1" dirty="0">
              <a:latin typeface="宋体" panose="02010600030101010101" pitchFamily="2" charset="-122"/>
              <a:ea typeface="宋体" panose="02010600030101010101" pitchFamily="2" charset="-122"/>
            </a:endParaRPr>
          </a:p>
          <a:p>
            <a:pPr>
              <a:lnSpc>
                <a:spcPct val="105000"/>
              </a:lnSpc>
              <a:spcBef>
                <a:spcPct val="0"/>
              </a:spcBef>
              <a:buNone/>
            </a:pPr>
            <a:r>
              <a:rPr kumimoji="1" lang="en-US" altLang="zh-CN" sz="2400" dirty="0" err="1">
                <a:latin typeface="Times New Roman" pitchFamily="18" charset="0"/>
                <a:ea typeface="隶书" pitchFamily="49" charset="-122"/>
              </a:rPr>
              <a:t>typedef</a:t>
            </a:r>
            <a:r>
              <a:rPr kumimoji="1" lang="en-US" altLang="zh-CN" sz="2400" dirty="0">
                <a:latin typeface="Times New Roman" pitchFamily="18" charset="0"/>
                <a:ea typeface="隶书" pitchFamily="49" charset="-122"/>
              </a:rPr>
              <a:t> </a:t>
            </a:r>
            <a:r>
              <a:rPr kumimoji="1" lang="en-US" altLang="zh-CN" sz="2400" dirty="0" err="1" smtClean="0">
                <a:latin typeface="Times New Roman" pitchFamily="18" charset="0"/>
                <a:ea typeface="隶书" pitchFamily="49" charset="-122"/>
              </a:rPr>
              <a:t>struct</a:t>
            </a:r>
            <a:endParaRPr kumimoji="1" lang="en-US" altLang="zh-CN" sz="2400" dirty="0" smtClean="0">
              <a:latin typeface="Times New Roman" pitchFamily="18" charset="0"/>
              <a:ea typeface="隶书" pitchFamily="49" charset="-122"/>
            </a:endParaRPr>
          </a:p>
          <a:p>
            <a:pPr>
              <a:lnSpc>
                <a:spcPct val="105000"/>
              </a:lnSpc>
              <a:spcBef>
                <a:spcPct val="0"/>
              </a:spcBef>
              <a:buNone/>
            </a:pPr>
            <a:r>
              <a:rPr kumimoji="1" lang="en-US" altLang="zh-CN" sz="2400" dirty="0" smtClean="0">
                <a:latin typeface="Times New Roman" pitchFamily="18" charset="0"/>
                <a:ea typeface="隶书" pitchFamily="49" charset="-122"/>
              </a:rPr>
              <a:t>{</a:t>
            </a:r>
            <a:endParaRPr kumimoji="1" lang="en-US" altLang="zh-CN" sz="2400" dirty="0">
              <a:latin typeface="Times New Roman" pitchFamily="18" charset="0"/>
              <a:ea typeface="隶书" pitchFamily="49" charset="-122"/>
            </a:endParaRPr>
          </a:p>
          <a:p>
            <a:pPr>
              <a:lnSpc>
                <a:spcPct val="105000"/>
              </a:lnSpc>
              <a:spcBef>
                <a:spcPct val="0"/>
              </a:spcBef>
              <a:buNone/>
            </a:pPr>
            <a:r>
              <a:rPr kumimoji="1" lang="en-US" altLang="zh-CN" sz="2400" dirty="0">
                <a:latin typeface="Times New Roman" pitchFamily="18" charset="0"/>
                <a:ea typeface="隶书" pitchFamily="49" charset="-122"/>
              </a:rPr>
              <a:t>	 Triple data[MAXSIZE+1]; //data[0]</a:t>
            </a:r>
            <a:r>
              <a:rPr kumimoji="1" lang="zh-CN" altLang="en-US" sz="2400" dirty="0">
                <a:latin typeface="Times New Roman" pitchFamily="18" charset="0"/>
                <a:ea typeface="隶书" pitchFamily="49" charset="-122"/>
              </a:rPr>
              <a:t>不用</a:t>
            </a:r>
            <a:endParaRPr kumimoji="1" lang="en-US" altLang="zh-CN" sz="2400" dirty="0">
              <a:latin typeface="Times New Roman" pitchFamily="18" charset="0"/>
              <a:ea typeface="隶书" pitchFamily="49" charset="-122"/>
            </a:endParaRPr>
          </a:p>
          <a:p>
            <a:pPr>
              <a:lnSpc>
                <a:spcPct val="105000"/>
              </a:lnSpc>
              <a:spcBef>
                <a:spcPct val="0"/>
              </a:spcBef>
              <a:buNone/>
            </a:pPr>
            <a:r>
              <a:rPr kumimoji="1" lang="en-US" altLang="zh-CN" sz="2400" dirty="0">
                <a:latin typeface="Times New Roman" pitchFamily="18" charset="0"/>
                <a:ea typeface="隶书" pitchFamily="49" charset="-122"/>
              </a:rPr>
              <a:t>	 </a:t>
            </a:r>
            <a:r>
              <a:rPr kumimoji="1" lang="en-US" altLang="zh-CN" sz="2400" dirty="0" err="1">
                <a:solidFill>
                  <a:srgbClr val="FFFF00"/>
                </a:solidFill>
                <a:latin typeface="Times New Roman" pitchFamily="18" charset="0"/>
                <a:ea typeface="隶书" pitchFamily="49" charset="-122"/>
              </a:rPr>
              <a:t>int</a:t>
            </a:r>
            <a:r>
              <a:rPr kumimoji="1" lang="en-US" altLang="zh-CN" sz="2400" dirty="0">
                <a:solidFill>
                  <a:srgbClr val="FFFF00"/>
                </a:solidFill>
                <a:latin typeface="Times New Roman" pitchFamily="18" charset="0"/>
                <a:ea typeface="隶书" pitchFamily="49" charset="-122"/>
              </a:rPr>
              <a:t> </a:t>
            </a:r>
            <a:r>
              <a:rPr kumimoji="1" lang="en-US" altLang="zh-CN" sz="2400" dirty="0" err="1">
                <a:solidFill>
                  <a:srgbClr val="FFFF00"/>
                </a:solidFill>
                <a:latin typeface="Times New Roman" pitchFamily="18" charset="0"/>
                <a:ea typeface="隶书" pitchFamily="49" charset="-122"/>
              </a:rPr>
              <a:t>rpos</a:t>
            </a:r>
            <a:r>
              <a:rPr kumimoji="1" lang="en-US" altLang="zh-CN" sz="2400" dirty="0">
                <a:solidFill>
                  <a:srgbClr val="FFFF00"/>
                </a:solidFill>
                <a:latin typeface="Times New Roman" pitchFamily="18" charset="0"/>
                <a:ea typeface="隶书" pitchFamily="49" charset="-122"/>
              </a:rPr>
              <a:t>[MAXRC+1]; //</a:t>
            </a:r>
            <a:r>
              <a:rPr kumimoji="1" lang="zh-CN" altLang="en-US" sz="2400" dirty="0">
                <a:solidFill>
                  <a:srgbClr val="FFFF00"/>
                </a:solidFill>
                <a:latin typeface="Times New Roman" pitchFamily="18" charset="0"/>
                <a:ea typeface="隶书" pitchFamily="49" charset="-122"/>
              </a:rPr>
              <a:t>各行第一个非零元位置表</a:t>
            </a:r>
            <a:endParaRPr kumimoji="1" lang="en-US" altLang="zh-CN" sz="2400" dirty="0">
              <a:solidFill>
                <a:srgbClr val="FFFF00"/>
              </a:solidFill>
              <a:latin typeface="Times New Roman" pitchFamily="18" charset="0"/>
              <a:ea typeface="隶书" pitchFamily="49" charset="-122"/>
            </a:endParaRPr>
          </a:p>
          <a:p>
            <a:pPr>
              <a:lnSpc>
                <a:spcPct val="105000"/>
              </a:lnSpc>
              <a:spcBef>
                <a:spcPct val="0"/>
              </a:spcBef>
              <a:buNone/>
            </a:pPr>
            <a:r>
              <a:rPr kumimoji="1" lang="en-US" altLang="zh-CN" sz="2400" dirty="0">
                <a:latin typeface="Times New Roman" pitchFamily="18" charset="0"/>
                <a:ea typeface="隶书" pitchFamily="49" charset="-122"/>
              </a:rPr>
              <a:t>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mu, nu, </a:t>
            </a:r>
            <a:r>
              <a:rPr kumimoji="1" lang="en-US" altLang="zh-CN" sz="2400" dirty="0" err="1">
                <a:latin typeface="Times New Roman" pitchFamily="18" charset="0"/>
                <a:ea typeface="隶书" pitchFamily="49" charset="-122"/>
              </a:rPr>
              <a:t>tu</a:t>
            </a:r>
            <a:r>
              <a:rPr kumimoji="1" lang="en-US" altLang="zh-CN" sz="2400" dirty="0">
                <a:latin typeface="Times New Roman" pitchFamily="18" charset="0"/>
                <a:ea typeface="隶书" pitchFamily="49" charset="-122"/>
              </a:rPr>
              <a:t>;//</a:t>
            </a:r>
            <a:r>
              <a:rPr kumimoji="1" lang="zh-CN" altLang="en-US" sz="2400" dirty="0">
                <a:latin typeface="Times New Roman" pitchFamily="18" charset="0"/>
                <a:ea typeface="隶书" pitchFamily="49" charset="-122"/>
              </a:rPr>
              <a:t>矩阵的行数列数和非零元个数</a:t>
            </a:r>
            <a:endParaRPr kumimoji="1" lang="en-US" altLang="zh-CN" sz="2400" dirty="0">
              <a:latin typeface="Times New Roman" pitchFamily="18" charset="0"/>
              <a:ea typeface="隶书" pitchFamily="49" charset="-122"/>
            </a:endParaRPr>
          </a:p>
          <a:p>
            <a:pPr>
              <a:lnSpc>
                <a:spcPct val="105000"/>
              </a:lnSpc>
              <a:spcBef>
                <a:spcPct val="0"/>
              </a:spcBef>
              <a:buNone/>
            </a:pPr>
            <a:r>
              <a:rPr kumimoji="1" lang="en-US" altLang="zh-CN" sz="2400" dirty="0">
                <a:latin typeface="Times New Roman" pitchFamily="18" charset="0"/>
                <a:ea typeface="隶书" pitchFamily="49" charset="-122"/>
              </a:rPr>
              <a:t>}</a:t>
            </a:r>
            <a:r>
              <a:rPr kumimoji="1" lang="en-US" altLang="zh-CN" sz="2400" dirty="0" err="1">
                <a:latin typeface="Times New Roman" pitchFamily="18" charset="0"/>
                <a:ea typeface="隶书" pitchFamily="49" charset="-122"/>
              </a:rPr>
              <a:t>RLSMatrix</a:t>
            </a:r>
            <a:r>
              <a:rPr kumimoji="1" lang="en-US" altLang="zh-CN" sz="2400" dirty="0">
                <a:latin typeface="Times New Roman" pitchFamily="18" charset="0"/>
                <a:ea typeface="隶书" pitchFamily="49" charset="-122"/>
              </a:rPr>
              <a:t>;</a:t>
            </a:r>
          </a:p>
          <a:p>
            <a:pPr marL="36900" indent="0">
              <a:buNone/>
            </a:pPr>
            <a:endParaRPr lang="zh-CN" altLang="en-US" sz="1800" dirty="0"/>
          </a:p>
        </p:txBody>
      </p:sp>
      <p:sp>
        <p:nvSpPr>
          <p:cNvPr id="4" name="文本框 3"/>
          <p:cNvSpPr txBox="1"/>
          <p:nvPr/>
        </p:nvSpPr>
        <p:spPr>
          <a:xfrm>
            <a:off x="3965824" y="5677166"/>
            <a:ext cx="3775393" cy="954107"/>
          </a:xfrm>
          <a:prstGeom prst="rect">
            <a:avLst/>
          </a:prstGeom>
          <a:noFill/>
        </p:spPr>
        <p:txBody>
          <a:bodyPr wrap="none" rtlCol="0">
            <a:spAutoFit/>
          </a:bodyPr>
          <a:lstStyle/>
          <a:p>
            <a:r>
              <a:rPr lang="zh-CN" altLang="en-US" sz="2800" dirty="0" smtClean="0">
                <a:solidFill>
                  <a:srgbClr val="FFFF00"/>
                </a:solidFill>
                <a:latin typeface="宋体" panose="02010600030101010101" pitchFamily="2" charset="-122"/>
                <a:ea typeface="宋体" panose="02010600030101010101" pitchFamily="2" charset="-122"/>
              </a:rPr>
              <a:t>记录信息，提高有序性</a:t>
            </a:r>
            <a:endParaRPr lang="en-US" altLang="zh-CN" sz="2800" dirty="0" smtClean="0">
              <a:solidFill>
                <a:srgbClr val="FFFF00"/>
              </a:solidFill>
              <a:latin typeface="宋体" panose="02010600030101010101" pitchFamily="2" charset="-122"/>
              <a:ea typeface="宋体" panose="02010600030101010101" pitchFamily="2" charset="-122"/>
            </a:endParaRPr>
          </a:p>
          <a:p>
            <a:r>
              <a:rPr lang="zh-CN" altLang="en-US" sz="2800" dirty="0" smtClean="0">
                <a:solidFill>
                  <a:srgbClr val="FFFF00"/>
                </a:solidFill>
                <a:latin typeface="宋体" panose="02010600030101010101" pitchFamily="2" charset="-122"/>
                <a:ea typeface="宋体" panose="02010600030101010101" pitchFamily="2" charset="-122"/>
              </a:rPr>
              <a:t>维护需要成本。</a:t>
            </a:r>
            <a:endParaRPr lang="zh-CN" altLang="en-US" sz="2800" dirty="0">
              <a:solidFill>
                <a:srgbClr val="FFFF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11600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矩阵相乘</a:t>
            </a:r>
          </a:p>
        </p:txBody>
      </p:sp>
      <p:graphicFrame>
        <p:nvGraphicFramePr>
          <p:cNvPr id="4" name="Object 2"/>
          <p:cNvGraphicFramePr>
            <a:graphicFrameLocks noChangeAspect="1"/>
          </p:cNvGraphicFramePr>
          <p:nvPr>
            <p:extLst>
              <p:ext uri="{D42A27DB-BD31-4B8C-83A1-F6EECF244321}">
                <p14:modId xmlns:p14="http://schemas.microsoft.com/office/powerpoint/2010/main" val="324018230"/>
              </p:ext>
            </p:extLst>
          </p:nvPr>
        </p:nvGraphicFramePr>
        <p:xfrm>
          <a:off x="419100" y="1671298"/>
          <a:ext cx="4356100" cy="1844675"/>
        </p:xfrm>
        <a:graphic>
          <a:graphicData uri="http://schemas.openxmlformats.org/presentationml/2006/ole">
            <mc:AlternateContent xmlns:mc="http://schemas.openxmlformats.org/markup-compatibility/2006">
              <mc:Choice xmlns:v="urn:schemas-microsoft-com:vml" Requires="v">
                <p:oleObj spid="_x0000_s90124" name="Equation" r:id="rId3" imgW="2158920" imgH="914400" progId="Equation.DSMT4">
                  <p:embed/>
                </p:oleObj>
              </mc:Choice>
              <mc:Fallback>
                <p:oleObj name="Equation" r:id="rId3" imgW="2158920" imgH="914400" progId="Equation.DSMT4">
                  <p:embed/>
                  <p:pic>
                    <p:nvPicPr>
                      <p:cNvPr id="143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671298"/>
                        <a:ext cx="4356100" cy="1844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270722679"/>
              </p:ext>
            </p:extLst>
          </p:nvPr>
        </p:nvGraphicFramePr>
        <p:xfrm>
          <a:off x="403225" y="4004923"/>
          <a:ext cx="1859280" cy="1854200"/>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20000"/>
                    </a:ext>
                  </a:extLst>
                </a:gridCol>
                <a:gridCol w="619760">
                  <a:extLst>
                    <a:ext uri="{9D8B030D-6E8A-4147-A177-3AD203B41FA5}">
                      <a16:colId xmlns:a16="http://schemas.microsoft.com/office/drawing/2014/main" val="20001"/>
                    </a:ext>
                  </a:extLst>
                </a:gridCol>
                <a:gridCol w="619760">
                  <a:extLst>
                    <a:ext uri="{9D8B030D-6E8A-4147-A177-3AD203B41FA5}">
                      <a16:colId xmlns:a16="http://schemas.microsoft.com/office/drawing/2014/main" val="20002"/>
                    </a:ext>
                  </a:extLst>
                </a:gridCol>
              </a:tblGrid>
              <a:tr h="370840">
                <a:tc>
                  <a:txBody>
                    <a:bodyPr/>
                    <a:lstStyle/>
                    <a:p>
                      <a:pPr algn="ctr"/>
                      <a:r>
                        <a:rPr lang="en-US" altLang="zh-CN" b="1" i="1" dirty="0" err="1" smtClean="0">
                          <a:latin typeface="Times New Roman" pitchFamily="18" charset="0"/>
                          <a:cs typeface="Times New Roman" pitchFamily="18" charset="0"/>
                        </a:rPr>
                        <a:t>i</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j</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4</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5</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49744960"/>
              </p:ext>
            </p:extLst>
          </p:nvPr>
        </p:nvGraphicFramePr>
        <p:xfrm>
          <a:off x="3208338" y="4004923"/>
          <a:ext cx="1859280" cy="1854200"/>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20000"/>
                    </a:ext>
                  </a:extLst>
                </a:gridCol>
                <a:gridCol w="619760">
                  <a:extLst>
                    <a:ext uri="{9D8B030D-6E8A-4147-A177-3AD203B41FA5}">
                      <a16:colId xmlns:a16="http://schemas.microsoft.com/office/drawing/2014/main" val="20001"/>
                    </a:ext>
                  </a:extLst>
                </a:gridCol>
                <a:gridCol w="619760">
                  <a:extLst>
                    <a:ext uri="{9D8B030D-6E8A-4147-A177-3AD203B41FA5}">
                      <a16:colId xmlns:a16="http://schemas.microsoft.com/office/drawing/2014/main" val="20002"/>
                    </a:ext>
                  </a:extLst>
                </a:gridCol>
              </a:tblGrid>
              <a:tr h="370840">
                <a:tc>
                  <a:txBody>
                    <a:bodyPr/>
                    <a:lstStyle/>
                    <a:p>
                      <a:pPr algn="ctr"/>
                      <a:r>
                        <a:rPr lang="en-US" altLang="zh-CN" b="1" i="1" dirty="0" err="1" smtClean="0">
                          <a:latin typeface="Times New Roman" pitchFamily="18" charset="0"/>
                          <a:cs typeface="Times New Roman" pitchFamily="18" charset="0"/>
                        </a:rPr>
                        <a:t>i</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j</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4</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4"/>
                  </a:ext>
                </a:extLst>
              </a:tr>
            </a:tbl>
          </a:graphicData>
        </a:graphic>
      </p:graphicFrame>
      <p:sp>
        <p:nvSpPr>
          <p:cNvPr id="7" name="矩形 6"/>
          <p:cNvSpPr/>
          <p:nvPr/>
        </p:nvSpPr>
        <p:spPr>
          <a:xfrm>
            <a:off x="1020763" y="3995398"/>
            <a:ext cx="617537" cy="1858963"/>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3208338" y="4009686"/>
            <a:ext cx="617537" cy="1858962"/>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弧形 8"/>
          <p:cNvSpPr/>
          <p:nvPr/>
        </p:nvSpPr>
        <p:spPr>
          <a:xfrm rot="10800000">
            <a:off x="1401763" y="5198723"/>
            <a:ext cx="2057400" cy="1273175"/>
          </a:xfrm>
          <a:prstGeom prst="arc">
            <a:avLst>
              <a:gd name="adj1" fmla="val 10999067"/>
              <a:gd name="adj2" fmla="val 0"/>
            </a:avLst>
          </a:prstGeom>
          <a:ln w="28575">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276538605"/>
              </p:ext>
            </p:extLst>
          </p:nvPr>
        </p:nvGraphicFramePr>
        <p:xfrm>
          <a:off x="6515100" y="4317661"/>
          <a:ext cx="1859280" cy="1483360"/>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20000"/>
                    </a:ext>
                  </a:extLst>
                </a:gridCol>
                <a:gridCol w="619760">
                  <a:extLst>
                    <a:ext uri="{9D8B030D-6E8A-4147-A177-3AD203B41FA5}">
                      <a16:colId xmlns:a16="http://schemas.microsoft.com/office/drawing/2014/main" val="20001"/>
                    </a:ext>
                  </a:extLst>
                </a:gridCol>
                <a:gridCol w="619760">
                  <a:extLst>
                    <a:ext uri="{9D8B030D-6E8A-4147-A177-3AD203B41FA5}">
                      <a16:colId xmlns:a16="http://schemas.microsoft.com/office/drawing/2014/main" val="20002"/>
                    </a:ext>
                  </a:extLst>
                </a:gridCol>
              </a:tblGrid>
              <a:tr h="370840">
                <a:tc>
                  <a:txBody>
                    <a:bodyPr/>
                    <a:lstStyle/>
                    <a:p>
                      <a:pPr algn="ctr"/>
                      <a:r>
                        <a:rPr lang="en-US" altLang="zh-CN" b="1" i="1" dirty="0" err="1" smtClean="0">
                          <a:latin typeface="Times New Roman" pitchFamily="18" charset="0"/>
                          <a:cs typeface="Times New Roman" pitchFamily="18" charset="0"/>
                        </a:rPr>
                        <a:t>i</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j</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6</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4</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bl>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2570251787"/>
              </p:ext>
            </p:extLst>
          </p:nvPr>
        </p:nvGraphicFramePr>
        <p:xfrm>
          <a:off x="5495925" y="2744448"/>
          <a:ext cx="3417888" cy="862013"/>
        </p:xfrm>
        <a:graphic>
          <a:graphicData uri="http://schemas.openxmlformats.org/presentationml/2006/ole">
            <mc:AlternateContent xmlns:mc="http://schemas.openxmlformats.org/markup-compatibility/2006">
              <mc:Choice xmlns:v="urn:schemas-microsoft-com:vml" Requires="v">
                <p:oleObj spid="_x0000_s90125" name="Equation" r:id="rId5" imgW="1765080" imgH="444240" progId="Equation.DSMT4">
                  <p:embed/>
                </p:oleObj>
              </mc:Choice>
              <mc:Fallback>
                <p:oleObj name="Equation" r:id="rId5" imgW="1765080" imgH="444240" progId="Equation.DSMT4">
                  <p:embed/>
                  <p:pic>
                    <p:nvPicPr>
                      <p:cNvPr id="143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5925" y="2744448"/>
                        <a:ext cx="3417888" cy="862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 name="TextBox 13"/>
          <p:cNvSpPr txBox="1">
            <a:spLocks noChangeArrowheads="1"/>
          </p:cNvSpPr>
          <p:nvPr/>
        </p:nvSpPr>
        <p:spPr bwMode="auto">
          <a:xfrm>
            <a:off x="5594350" y="1741148"/>
            <a:ext cx="3549650" cy="954088"/>
          </a:xfrm>
          <a:prstGeom prst="rect">
            <a:avLst/>
          </a:prstGeom>
          <a:noFill/>
          <a:ln w="9525">
            <a:noFill/>
            <a:miter lim="800000"/>
            <a:headEnd/>
            <a:tailEnd/>
          </a:ln>
        </p:spPr>
        <p:txBody>
          <a:bodyPr>
            <a:spAutoFit/>
          </a:bodyPr>
          <a:lstStyle/>
          <a:p>
            <a:r>
              <a:rPr lang="en-US" altLang="zh-CN" sz="2800" dirty="0">
                <a:latin typeface="Times New Roman" pitchFamily="18" charset="0"/>
                <a:cs typeface="Times New Roman" pitchFamily="18" charset="0"/>
              </a:rPr>
              <a:t>M</a:t>
            </a:r>
            <a:r>
              <a:rPr lang="zh-CN" altLang="en-US" sz="2800" dirty="0">
                <a:latin typeface="宋体" panose="02010600030101010101" pitchFamily="2" charset="-122"/>
                <a:ea typeface="宋体" panose="02010600030101010101" pitchFamily="2" charset="-122"/>
                <a:cs typeface="Times New Roman" pitchFamily="18" charset="0"/>
              </a:rPr>
              <a:t>大小</a:t>
            </a:r>
            <a:r>
              <a:rPr lang="zh-CN" altLang="en-US" sz="2800" dirty="0" smtClean="0">
                <a:latin typeface="宋体" panose="02010600030101010101" pitchFamily="2" charset="-122"/>
                <a:ea typeface="宋体" panose="02010600030101010101" pitchFamily="2" charset="-122"/>
                <a:cs typeface="Times New Roman" pitchFamily="18" charset="0"/>
              </a:rPr>
              <a:t>为 </a:t>
            </a:r>
            <a:r>
              <a:rPr lang="en-US" altLang="zh-CN" sz="2800" dirty="0" smtClean="0">
                <a:latin typeface="Times New Roman" pitchFamily="18" charset="0"/>
                <a:cs typeface="Times New Roman" pitchFamily="18" charset="0"/>
              </a:rPr>
              <a:t>m</a:t>
            </a:r>
            <a:r>
              <a:rPr lang="en-US" altLang="zh-CN" sz="2800" baseline="-25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*n</a:t>
            </a:r>
            <a:r>
              <a:rPr lang="en-US" altLang="zh-CN" sz="2800" baseline="-25000" dirty="0" smtClean="0">
                <a:latin typeface="Times New Roman" pitchFamily="18" charset="0"/>
                <a:cs typeface="Times New Roman" pitchFamily="18" charset="0"/>
              </a:rPr>
              <a:t>1</a:t>
            </a:r>
            <a:r>
              <a:rPr lang="en-US" altLang="zh-CN" sz="2800" dirty="0">
                <a:latin typeface="Times New Roman" pitchFamily="18" charset="0"/>
                <a:cs typeface="Times New Roman" pitchFamily="18" charset="0"/>
              </a:rPr>
              <a:t>,</a:t>
            </a:r>
          </a:p>
          <a:p>
            <a:r>
              <a:rPr lang="en-US" altLang="zh-CN" sz="2800" dirty="0">
                <a:latin typeface="Times New Roman" pitchFamily="18" charset="0"/>
                <a:cs typeface="Times New Roman" pitchFamily="18" charset="0"/>
              </a:rPr>
              <a:t>N</a:t>
            </a:r>
            <a:r>
              <a:rPr lang="zh-CN" altLang="en-US" sz="2800" dirty="0">
                <a:latin typeface="宋体" panose="02010600030101010101" pitchFamily="2" charset="-122"/>
                <a:ea typeface="宋体" panose="02010600030101010101" pitchFamily="2" charset="-122"/>
                <a:cs typeface="Times New Roman" pitchFamily="18" charset="0"/>
              </a:rPr>
              <a:t>大小</a:t>
            </a:r>
            <a:r>
              <a:rPr lang="zh-CN" altLang="en-US" sz="2800" dirty="0" smtClean="0">
                <a:latin typeface="宋体" panose="02010600030101010101" pitchFamily="2" charset="-122"/>
                <a:ea typeface="宋体" panose="02010600030101010101" pitchFamily="2" charset="-122"/>
                <a:cs typeface="Times New Roman" pitchFamily="18" charset="0"/>
              </a:rPr>
              <a:t>为 </a:t>
            </a:r>
            <a:r>
              <a:rPr lang="en-US" altLang="zh-CN" sz="2800" dirty="0" smtClean="0">
                <a:latin typeface="Times New Roman" pitchFamily="18" charset="0"/>
                <a:cs typeface="Times New Roman" pitchFamily="18" charset="0"/>
              </a:rPr>
              <a:t>n</a:t>
            </a:r>
            <a:r>
              <a:rPr lang="en-US" altLang="zh-CN" sz="2800" baseline="-25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*n</a:t>
            </a:r>
            <a:r>
              <a:rPr lang="en-US" altLang="zh-CN" sz="2800" baseline="-25000" dirty="0" smtClean="0">
                <a:latin typeface="Times New Roman" pitchFamily="18" charset="0"/>
                <a:cs typeface="Times New Roman" pitchFamily="18" charset="0"/>
              </a:rPr>
              <a:t>2</a:t>
            </a:r>
            <a:endParaRPr lang="en-US" altLang="zh-CN" sz="2800" baseline="-25000" dirty="0">
              <a:latin typeface="Times New Roman" pitchFamily="18" charset="0"/>
              <a:cs typeface="Times New Roman" pitchFamily="18" charset="0"/>
            </a:endParaRPr>
          </a:p>
        </p:txBody>
      </p:sp>
      <p:sp>
        <p:nvSpPr>
          <p:cNvPr id="13" name="TextBox 14"/>
          <p:cNvSpPr txBox="1">
            <a:spLocks noChangeArrowheads="1"/>
          </p:cNvSpPr>
          <p:nvPr/>
        </p:nvSpPr>
        <p:spPr bwMode="auto">
          <a:xfrm>
            <a:off x="6507163" y="3946186"/>
            <a:ext cx="1890712" cy="369887"/>
          </a:xfrm>
          <a:prstGeom prst="rect">
            <a:avLst/>
          </a:prstGeom>
          <a:noFill/>
          <a:ln w="9525">
            <a:noFill/>
            <a:miter lim="800000"/>
            <a:headEnd/>
            <a:tailEnd/>
          </a:ln>
        </p:spPr>
        <p:txBody>
          <a:bodyPr>
            <a:spAutoFit/>
          </a:bodyPr>
          <a:lstStyle/>
          <a:p>
            <a:pPr algn="ctr"/>
            <a:r>
              <a:rPr lang="en-US" altLang="zh-CN"/>
              <a:t>Q.data</a:t>
            </a:r>
            <a:endParaRPr lang="zh-CN" altLang="en-US"/>
          </a:p>
        </p:txBody>
      </p:sp>
      <p:sp>
        <p:nvSpPr>
          <p:cNvPr id="14" name="TextBox 13"/>
          <p:cNvSpPr txBox="1">
            <a:spLocks noChangeArrowheads="1"/>
          </p:cNvSpPr>
          <p:nvPr/>
        </p:nvSpPr>
        <p:spPr bwMode="auto">
          <a:xfrm>
            <a:off x="393700" y="3641386"/>
            <a:ext cx="1890713" cy="369887"/>
          </a:xfrm>
          <a:prstGeom prst="rect">
            <a:avLst/>
          </a:prstGeom>
          <a:noFill/>
          <a:ln w="9525">
            <a:noFill/>
            <a:miter lim="800000"/>
            <a:headEnd/>
            <a:tailEnd/>
          </a:ln>
        </p:spPr>
        <p:txBody>
          <a:bodyPr>
            <a:spAutoFit/>
          </a:bodyPr>
          <a:lstStyle/>
          <a:p>
            <a:pPr algn="ctr"/>
            <a:r>
              <a:rPr lang="en-US" altLang="zh-CN"/>
              <a:t>M.data</a:t>
            </a:r>
            <a:endParaRPr lang="zh-CN" altLang="en-US"/>
          </a:p>
        </p:txBody>
      </p:sp>
      <p:sp>
        <p:nvSpPr>
          <p:cNvPr id="15" name="TextBox 15"/>
          <p:cNvSpPr txBox="1">
            <a:spLocks noChangeArrowheads="1"/>
          </p:cNvSpPr>
          <p:nvPr/>
        </p:nvSpPr>
        <p:spPr bwMode="auto">
          <a:xfrm>
            <a:off x="3197225" y="3633448"/>
            <a:ext cx="1890713" cy="369888"/>
          </a:xfrm>
          <a:prstGeom prst="rect">
            <a:avLst/>
          </a:prstGeom>
          <a:noFill/>
          <a:ln w="9525">
            <a:noFill/>
            <a:miter lim="800000"/>
            <a:headEnd/>
            <a:tailEnd/>
          </a:ln>
        </p:spPr>
        <p:txBody>
          <a:bodyPr>
            <a:spAutoFit/>
          </a:bodyPr>
          <a:lstStyle/>
          <a:p>
            <a:pPr algn="ctr"/>
            <a:r>
              <a:rPr lang="en-US" altLang="zh-CN"/>
              <a:t>N.data</a:t>
            </a:r>
            <a:endParaRPr lang="zh-CN" altLang="en-US"/>
          </a:p>
        </p:txBody>
      </p:sp>
      <p:sp>
        <p:nvSpPr>
          <p:cNvPr id="16" name="TextBox 16"/>
          <p:cNvSpPr txBox="1">
            <a:spLocks noChangeArrowheads="1"/>
          </p:cNvSpPr>
          <p:nvPr/>
        </p:nvSpPr>
        <p:spPr bwMode="auto">
          <a:xfrm>
            <a:off x="2319338" y="6146461"/>
            <a:ext cx="314325" cy="369887"/>
          </a:xfrm>
          <a:prstGeom prst="rect">
            <a:avLst/>
          </a:prstGeom>
          <a:noFill/>
          <a:ln w="9525">
            <a:noFill/>
            <a:miter lim="800000"/>
            <a:headEnd/>
            <a:tailEnd/>
          </a:ln>
        </p:spPr>
        <p:txBody>
          <a:bodyPr>
            <a:spAutoFit/>
          </a:bodyPr>
          <a:lstStyle/>
          <a:p>
            <a:r>
              <a:rPr lang="en-US" altLang="zh-CN">
                <a:solidFill>
                  <a:srgbClr val="FFFF00"/>
                </a:solidFill>
              </a:rPr>
              <a:t>k</a:t>
            </a:r>
            <a:endParaRPr lang="zh-CN" altLang="en-US">
              <a:solidFill>
                <a:srgbClr val="FFFF00"/>
              </a:solidFill>
            </a:endParaRPr>
          </a:p>
        </p:txBody>
      </p:sp>
    </p:spTree>
    <p:extLst>
      <p:ext uri="{BB962C8B-B14F-4D97-AF65-F5344CB8AC3E}">
        <p14:creationId xmlns:p14="http://schemas.microsoft.com/office/powerpoint/2010/main" val="113207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数组</a:t>
            </a:r>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768928" y="2020456"/>
            <a:ext cx="7632393" cy="3050309"/>
          </a:xfrm>
          <a:prstGeom prst="rect">
            <a:avLst/>
          </a:prstGeom>
          <a:noFill/>
          <a:ln w="9525">
            <a:noFill/>
            <a:miter lim="800000"/>
            <a:headEnd/>
            <a:tailEnd/>
          </a:ln>
        </p:spPr>
      </p:pic>
      <p:sp>
        <p:nvSpPr>
          <p:cNvPr id="6" name="Text Box 3"/>
          <p:cNvSpPr txBox="1">
            <a:spLocks noChangeArrowheads="1"/>
          </p:cNvSpPr>
          <p:nvPr/>
        </p:nvSpPr>
        <p:spPr bwMode="auto">
          <a:xfrm>
            <a:off x="780329" y="1365830"/>
            <a:ext cx="7620000" cy="646331"/>
          </a:xfrm>
          <a:prstGeom prst="rect">
            <a:avLst/>
          </a:prstGeom>
          <a:noFill/>
          <a:ln w="9525">
            <a:noFill/>
            <a:miter lim="800000"/>
            <a:headEnd/>
            <a:tailEnd/>
          </a:ln>
        </p:spPr>
        <p:txBody>
          <a:bodyPr>
            <a:spAutoFit/>
          </a:bodyPr>
          <a:lstStyle/>
          <a:p>
            <a:r>
              <a:rPr kumimoji="1" lang="en-US" altLang="zh-CN" sz="2400" b="0" dirty="0">
                <a:latin typeface="Times New Roman" pitchFamily="18" charset="0"/>
              </a:rPr>
              <a:t>    </a:t>
            </a:r>
            <a:r>
              <a:rPr kumimoji="1" lang="zh-CN" altLang="en-US" sz="3600" b="1" dirty="0">
                <a:latin typeface="宋体" pitchFamily="2" charset="-122"/>
                <a:ea typeface="宋体" pitchFamily="2" charset="-122"/>
              </a:rPr>
              <a:t>二维数组   </a:t>
            </a:r>
            <a:r>
              <a:rPr kumimoji="1" lang="zh-CN" altLang="en-US" sz="3600" b="1" dirty="0" smtClean="0">
                <a:latin typeface="宋体" pitchFamily="2" charset="-122"/>
                <a:ea typeface="宋体" pitchFamily="2" charset="-122"/>
              </a:rPr>
              <a:t>    </a:t>
            </a:r>
            <a:r>
              <a:rPr kumimoji="1" lang="zh-CN" altLang="en-US" sz="3600" b="1" dirty="0">
                <a:latin typeface="宋体" pitchFamily="2" charset="-122"/>
                <a:ea typeface="宋体" pitchFamily="2" charset="-122"/>
              </a:rPr>
              <a:t>三维数组</a:t>
            </a:r>
            <a:endParaRPr kumimoji="1" lang="zh-CN" altLang="en-US" sz="2400" b="1" dirty="0">
              <a:latin typeface="宋体" pitchFamily="2" charset="-122"/>
              <a:ea typeface="宋体" pitchFamily="2" charset="-122"/>
            </a:endParaRPr>
          </a:p>
        </p:txBody>
      </p:sp>
      <p:sp>
        <p:nvSpPr>
          <p:cNvPr id="8" name="Rectangle 4"/>
          <p:cNvSpPr txBox="1">
            <a:spLocks noChangeArrowheads="1"/>
          </p:cNvSpPr>
          <p:nvPr/>
        </p:nvSpPr>
        <p:spPr>
          <a:xfrm>
            <a:off x="1171864" y="5101938"/>
            <a:ext cx="6299200" cy="147551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342900" marR="0" lvl="0" indent="-306000" algn="l" defTabSz="457200" rtl="0" eaLnBrk="1" fontAlgn="auto" latinLnBrk="0" hangingPunct="1">
              <a:lnSpc>
                <a:spcPct val="100000"/>
              </a:lnSpc>
              <a:spcBef>
                <a:spcPct val="0"/>
              </a:spcBef>
              <a:spcAft>
                <a:spcPts val="600"/>
              </a:spcAft>
              <a:buClr>
                <a:schemeClr val="tx2"/>
              </a:buClr>
              <a:buSzPct val="70000"/>
              <a:tabLst/>
              <a:defRPr/>
            </a:pPr>
            <a:r>
              <a:rPr kumimoji="0" lang="zh-CN" altLang="en-US" sz="2400" b="1" i="0"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行向量  下标 </a:t>
            </a:r>
            <a:r>
              <a:rPr kumimoji="0" lang="en-US" altLang="zh-CN" sz="2400" b="1" i="1" u="none" strike="noStrike" kern="1200" cap="none" spc="0" normalizeH="0" baseline="0" noProof="0" dirty="0" err="1"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i</a:t>
            </a:r>
            <a:r>
              <a:rPr kumimoji="0" lang="en-US" altLang="zh-CN"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                    </a:t>
            </a:r>
            <a:r>
              <a:rPr kumimoji="0" lang="zh-CN" altLang="en-US" sz="2400" b="1" i="0"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页向量  下标</a:t>
            </a:r>
            <a:r>
              <a:rPr kumimoji="0" lang="zh-CN" altLang="en-US"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 </a:t>
            </a:r>
            <a:r>
              <a:rPr kumimoji="0" lang="en-US" altLang="zh-CN" sz="2400" b="1" i="1" u="none" strike="noStrike" kern="1200" cap="none" spc="0" normalizeH="0" baseline="0" noProof="0" dirty="0" err="1"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i</a:t>
            </a:r>
            <a:endParaRPr kumimoji="0" lang="en-US" altLang="zh-CN" sz="2400" b="1" i="0"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endParaRPr>
          </a:p>
          <a:p>
            <a:pPr marL="342900" marR="0" lvl="0" indent="-306000" algn="l" defTabSz="457200" rtl="0" eaLnBrk="1" fontAlgn="auto" latinLnBrk="0" hangingPunct="1">
              <a:lnSpc>
                <a:spcPct val="100000"/>
              </a:lnSpc>
              <a:spcBef>
                <a:spcPct val="0"/>
              </a:spcBef>
              <a:spcAft>
                <a:spcPts val="600"/>
              </a:spcAft>
              <a:buClr>
                <a:schemeClr val="tx2"/>
              </a:buClr>
              <a:buSzPct val="70000"/>
              <a:tabLst/>
              <a:defRPr/>
            </a:pPr>
            <a:r>
              <a:rPr kumimoji="0" lang="zh-CN" altLang="zh-CN" sz="2400" b="1" i="0"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列向量  下标 </a:t>
            </a:r>
            <a:r>
              <a:rPr kumimoji="0" lang="en-US" altLang="zh-CN"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j                    </a:t>
            </a:r>
            <a:r>
              <a:rPr kumimoji="0" lang="zh-CN" altLang="en-US" sz="2400" b="1" i="0"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行向量  下标</a:t>
            </a:r>
            <a:r>
              <a:rPr kumimoji="0" lang="zh-CN" altLang="en-US"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 </a:t>
            </a:r>
            <a:r>
              <a:rPr kumimoji="0" lang="en-US" altLang="zh-CN"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j</a:t>
            </a:r>
          </a:p>
          <a:p>
            <a:pPr marL="342900" marR="0" lvl="0" indent="-306000" algn="l" defTabSz="457200" rtl="0" eaLnBrk="1" fontAlgn="auto" latinLnBrk="0" hangingPunct="1">
              <a:lnSpc>
                <a:spcPct val="100000"/>
              </a:lnSpc>
              <a:spcBef>
                <a:spcPct val="0"/>
              </a:spcBef>
              <a:spcAft>
                <a:spcPts val="600"/>
              </a:spcAft>
              <a:buClr>
                <a:schemeClr val="tx2"/>
              </a:buClr>
              <a:buSzPct val="70000"/>
              <a:tabLst/>
              <a:defRPr/>
            </a:pPr>
            <a:r>
              <a:rPr kumimoji="0" lang="en-US" altLang="zh-CN"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                                            </a:t>
            </a:r>
            <a:r>
              <a:rPr kumimoji="0" lang="zh-CN" altLang="zh-CN" sz="2400" b="1" i="0"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列向量  下标</a:t>
            </a:r>
            <a:r>
              <a:rPr kumimoji="0" lang="zh-CN" altLang="zh-CN"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 </a:t>
            </a:r>
            <a:r>
              <a:rPr kumimoji="0" lang="en-US" altLang="zh-CN" sz="2400" b="1" i="1" u="none"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Times New Roman" pitchFamily="18" charset="0"/>
                <a:ea typeface="仿宋_GB2312" pitchFamily="49" charset="-122"/>
                <a:cs typeface="+mn-cs"/>
              </a:rPr>
              <a:t>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smtClean="0">
                <a:latin typeface="宋体" pitchFamily="2" charset="-122"/>
                <a:ea typeface="宋体" pitchFamily="2" charset="-122"/>
              </a:rPr>
              <a:t>十字链表</a:t>
            </a:r>
            <a:endParaRPr kumimoji="1" lang="zh-CN" altLang="en-US" b="1"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800" b="1" dirty="0">
                <a:latin typeface="宋体" panose="02010600030101010101" pitchFamily="2" charset="-122"/>
                <a:ea typeface="宋体" panose="02010600030101010101" pitchFamily="2" charset="-122"/>
              </a:rPr>
              <a:t>对于稀疏矩阵，当非</a:t>
            </a:r>
            <a:r>
              <a:rPr lang="en-US" altLang="zh-CN" sz="2800" b="1" dirty="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元素的个数和位置在操作过程中</a:t>
            </a:r>
            <a:r>
              <a:rPr lang="zh-CN" altLang="en-US" sz="2800" b="1" dirty="0">
                <a:solidFill>
                  <a:srgbClr val="FFFF00"/>
                </a:solidFill>
                <a:latin typeface="宋体" panose="02010600030101010101" pitchFamily="2" charset="-122"/>
                <a:ea typeface="宋体" panose="02010600030101010101" pitchFamily="2" charset="-122"/>
              </a:rPr>
              <a:t>变化较大</a:t>
            </a:r>
            <a:r>
              <a:rPr lang="zh-CN" altLang="en-US" sz="2800" b="1" dirty="0">
                <a:latin typeface="宋体" panose="02010600030101010101" pitchFamily="2" charset="-122"/>
                <a:ea typeface="宋体" panose="02010600030101010101" pitchFamily="2" charset="-122"/>
              </a:rPr>
              <a:t>时（如稀疏矩阵相加），采用链式存储结构表示比三元组的顺序存储线性表更方便。</a:t>
            </a:r>
          </a:p>
          <a:p>
            <a:endParaRPr lang="zh-CN" altLang="en-US" sz="2400" dirty="0"/>
          </a:p>
        </p:txBody>
      </p:sp>
      <p:grpSp>
        <p:nvGrpSpPr>
          <p:cNvPr id="4" name="Group 4"/>
          <p:cNvGrpSpPr>
            <a:grpSpLocks/>
          </p:cNvGrpSpPr>
          <p:nvPr/>
        </p:nvGrpSpPr>
        <p:grpSpPr bwMode="auto">
          <a:xfrm>
            <a:off x="1901914" y="4016376"/>
            <a:ext cx="5140325" cy="1793875"/>
            <a:chOff x="1152" y="2880"/>
            <a:chExt cx="3238" cy="1130"/>
          </a:xfrm>
        </p:grpSpPr>
        <p:sp>
          <p:nvSpPr>
            <p:cNvPr id="5" name="Rectangle 5"/>
            <p:cNvSpPr>
              <a:spLocks noChangeArrowheads="1"/>
            </p:cNvSpPr>
            <p:nvPr/>
          </p:nvSpPr>
          <p:spPr bwMode="auto">
            <a:xfrm>
              <a:off x="1746" y="3770"/>
              <a:ext cx="2064" cy="240"/>
            </a:xfrm>
            <a:prstGeom prst="rect">
              <a:avLst/>
            </a:prstGeom>
            <a:noFill/>
            <a:ln w="9525">
              <a:noFill/>
              <a:miter lim="800000"/>
              <a:headEnd/>
              <a:tailEnd/>
            </a:ln>
          </p:spPr>
          <p:txBody>
            <a:bodyPr lIns="92075" tIns="46038" rIns="92075" bIns="46038" anchor="ctr"/>
            <a:lstStyle/>
            <a:p>
              <a:pPr algn="ctr" eaLnBrk="0" hangingPunct="0"/>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itchFamily="18" charset="0"/>
                </a:rPr>
                <a:t>十字链表结点结构</a:t>
              </a:r>
            </a:p>
          </p:txBody>
        </p:sp>
        <p:grpSp>
          <p:nvGrpSpPr>
            <p:cNvPr id="6" name="Group 6"/>
            <p:cNvGrpSpPr>
              <a:grpSpLocks/>
            </p:cNvGrpSpPr>
            <p:nvPr/>
          </p:nvGrpSpPr>
          <p:grpSpPr bwMode="auto">
            <a:xfrm>
              <a:off x="1152" y="2880"/>
              <a:ext cx="3238" cy="830"/>
              <a:chOff x="1152" y="3154"/>
              <a:chExt cx="3238" cy="830"/>
            </a:xfrm>
          </p:grpSpPr>
          <p:grpSp>
            <p:nvGrpSpPr>
              <p:cNvPr id="7" name="Group 7"/>
              <p:cNvGrpSpPr>
                <a:grpSpLocks/>
              </p:cNvGrpSpPr>
              <p:nvPr/>
            </p:nvGrpSpPr>
            <p:grpSpPr bwMode="auto">
              <a:xfrm>
                <a:off x="1152" y="3154"/>
                <a:ext cx="3238" cy="542"/>
                <a:chOff x="1152" y="3024"/>
                <a:chExt cx="3238" cy="542"/>
              </a:xfrm>
            </p:grpSpPr>
            <p:grpSp>
              <p:nvGrpSpPr>
                <p:cNvPr id="10" name="Group 8"/>
                <p:cNvGrpSpPr>
                  <a:grpSpLocks/>
                </p:cNvGrpSpPr>
                <p:nvPr/>
              </p:nvGrpSpPr>
              <p:grpSpPr bwMode="auto">
                <a:xfrm>
                  <a:off x="1152" y="3024"/>
                  <a:ext cx="1318" cy="542"/>
                  <a:chOff x="4176" y="3216"/>
                  <a:chExt cx="1318" cy="542"/>
                </a:xfrm>
              </p:grpSpPr>
              <p:grpSp>
                <p:nvGrpSpPr>
                  <p:cNvPr id="19" name="Group 9"/>
                  <p:cNvGrpSpPr>
                    <a:grpSpLocks/>
                  </p:cNvGrpSpPr>
                  <p:nvPr/>
                </p:nvGrpSpPr>
                <p:grpSpPr bwMode="auto">
                  <a:xfrm>
                    <a:off x="4176" y="3216"/>
                    <a:ext cx="1315" cy="272"/>
                    <a:chOff x="4176" y="3216"/>
                    <a:chExt cx="1315" cy="272"/>
                  </a:xfrm>
                </p:grpSpPr>
                <p:sp>
                  <p:nvSpPr>
                    <p:cNvPr id="23" name="Rectangle 10"/>
                    <p:cNvSpPr>
                      <a:spLocks noChangeArrowheads="1"/>
                    </p:cNvSpPr>
                    <p:nvPr/>
                  </p:nvSpPr>
                  <p:spPr bwMode="auto">
                    <a:xfrm>
                      <a:off x="4176" y="3216"/>
                      <a:ext cx="1315" cy="272"/>
                    </a:xfrm>
                    <a:prstGeom prst="rect">
                      <a:avLst/>
                    </a:prstGeom>
                    <a:noFill/>
                    <a:ln w="9525">
                      <a:solidFill>
                        <a:schemeClr val="tx1"/>
                      </a:solidFill>
                      <a:miter lim="800000"/>
                      <a:headEnd/>
                      <a:tailEnd/>
                    </a:ln>
                  </p:spPr>
                  <p:txBody>
                    <a:bodyPr wrap="none" anchor="ctr"/>
                    <a:lstStyle/>
                    <a:p>
                      <a:r>
                        <a:rPr lang="en-US" altLang="zh-CN" dirty="0">
                          <a:latin typeface="Times New Roman" pitchFamily="18" charset="0"/>
                          <a:ea typeface="黑体" pitchFamily="49" charset="-122"/>
                          <a:cs typeface="Times New Roman" pitchFamily="18" charset="0"/>
                        </a:rPr>
                        <a:t> row     col     value</a:t>
                      </a:r>
                    </a:p>
                  </p:txBody>
                </p:sp>
                <p:sp>
                  <p:nvSpPr>
                    <p:cNvPr id="24" name="Line 11"/>
                    <p:cNvSpPr>
                      <a:spLocks noChangeShapeType="1"/>
                    </p:cNvSpPr>
                    <p:nvPr/>
                  </p:nvSpPr>
                  <p:spPr bwMode="auto">
                    <a:xfrm>
                      <a:off x="4608" y="3216"/>
                      <a:ext cx="0" cy="272"/>
                    </a:xfrm>
                    <a:prstGeom prst="line">
                      <a:avLst/>
                    </a:prstGeom>
                    <a:noFill/>
                    <a:ln w="9525">
                      <a:solidFill>
                        <a:schemeClr val="tx1"/>
                      </a:solidFill>
                      <a:miter lim="800000"/>
                      <a:headEnd/>
                      <a:tailEnd/>
                    </a:ln>
                  </p:spPr>
                  <p:txBody>
                    <a:bodyPr wrap="none"/>
                    <a:lstStyle/>
                    <a:p>
                      <a:endParaRPr lang="zh-CN" altLang="en-US"/>
                    </a:p>
                  </p:txBody>
                </p:sp>
                <p:sp>
                  <p:nvSpPr>
                    <p:cNvPr id="25" name="Line 12"/>
                    <p:cNvSpPr>
                      <a:spLocks noChangeShapeType="1"/>
                    </p:cNvSpPr>
                    <p:nvPr/>
                  </p:nvSpPr>
                  <p:spPr bwMode="auto">
                    <a:xfrm>
                      <a:off x="4992" y="3216"/>
                      <a:ext cx="0" cy="272"/>
                    </a:xfrm>
                    <a:prstGeom prst="line">
                      <a:avLst/>
                    </a:prstGeom>
                    <a:noFill/>
                    <a:ln w="9525">
                      <a:solidFill>
                        <a:schemeClr val="tx1"/>
                      </a:solidFill>
                      <a:miter lim="800000"/>
                      <a:headEnd/>
                      <a:tailEnd/>
                    </a:ln>
                  </p:spPr>
                  <p:txBody>
                    <a:bodyPr wrap="none"/>
                    <a:lstStyle/>
                    <a:p>
                      <a:endParaRPr lang="zh-CN" altLang="en-US"/>
                    </a:p>
                  </p:txBody>
                </p:sp>
              </p:grpSp>
              <p:grpSp>
                <p:nvGrpSpPr>
                  <p:cNvPr id="20" name="Group 13"/>
                  <p:cNvGrpSpPr>
                    <a:grpSpLocks/>
                  </p:cNvGrpSpPr>
                  <p:nvPr/>
                </p:nvGrpSpPr>
                <p:grpSpPr bwMode="auto">
                  <a:xfrm>
                    <a:off x="4179" y="3486"/>
                    <a:ext cx="1315" cy="272"/>
                    <a:chOff x="4224" y="3616"/>
                    <a:chExt cx="1315" cy="272"/>
                  </a:xfrm>
                </p:grpSpPr>
                <p:sp>
                  <p:nvSpPr>
                    <p:cNvPr id="21" name="Rectangle 14"/>
                    <p:cNvSpPr>
                      <a:spLocks noChangeArrowheads="1"/>
                    </p:cNvSpPr>
                    <p:nvPr/>
                  </p:nvSpPr>
                  <p:spPr bwMode="auto">
                    <a:xfrm>
                      <a:off x="4224" y="3616"/>
                      <a:ext cx="1315" cy="272"/>
                    </a:xfrm>
                    <a:prstGeom prst="rect">
                      <a:avLst/>
                    </a:prstGeom>
                    <a:noFill/>
                    <a:ln w="9525">
                      <a:solidFill>
                        <a:schemeClr val="tx1"/>
                      </a:solidFill>
                      <a:miter lim="800000"/>
                      <a:headEnd/>
                      <a:tailEnd/>
                    </a:ln>
                  </p:spPr>
                  <p:txBody>
                    <a:bodyPr wrap="none" anchor="ctr"/>
                    <a:lstStyle/>
                    <a:p>
                      <a:r>
                        <a:rPr lang="zh-CN" altLang="en-US" dirty="0">
                          <a:latin typeface="Times New Roman" pitchFamily="18" charset="0"/>
                          <a:ea typeface="黑体" pitchFamily="49" charset="-122"/>
                          <a:cs typeface="Times New Roman" pitchFamily="18" charset="0"/>
                        </a:rPr>
                        <a:t> </a:t>
                      </a:r>
                      <a:r>
                        <a:rPr lang="en-US" altLang="zh-CN"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 </a:t>
                      </a:r>
                      <a:r>
                        <a:rPr lang="en-US" altLang="zh-CN" dirty="0">
                          <a:latin typeface="Times New Roman" pitchFamily="18" charset="0"/>
                          <a:ea typeface="黑体" pitchFamily="49" charset="-122"/>
                          <a:cs typeface="Times New Roman" pitchFamily="18" charset="0"/>
                        </a:rPr>
                        <a:t>down        right</a:t>
                      </a:r>
                    </a:p>
                  </p:txBody>
                </p:sp>
                <p:sp>
                  <p:nvSpPr>
                    <p:cNvPr id="22" name="Line 15"/>
                    <p:cNvSpPr>
                      <a:spLocks noChangeShapeType="1"/>
                    </p:cNvSpPr>
                    <p:nvPr/>
                  </p:nvSpPr>
                  <p:spPr bwMode="auto">
                    <a:xfrm>
                      <a:off x="4875" y="3616"/>
                      <a:ext cx="0" cy="272"/>
                    </a:xfrm>
                    <a:prstGeom prst="line">
                      <a:avLst/>
                    </a:prstGeom>
                    <a:noFill/>
                    <a:ln w="9525">
                      <a:solidFill>
                        <a:schemeClr val="tx1"/>
                      </a:solidFill>
                      <a:miter lim="800000"/>
                      <a:headEnd/>
                      <a:tailEnd/>
                    </a:ln>
                  </p:spPr>
                  <p:txBody>
                    <a:bodyPr wrap="none"/>
                    <a:lstStyle/>
                    <a:p>
                      <a:endParaRPr lang="zh-CN" altLang="en-US"/>
                    </a:p>
                  </p:txBody>
                </p:sp>
              </p:grpSp>
            </p:grpSp>
            <p:grpSp>
              <p:nvGrpSpPr>
                <p:cNvPr id="11" name="Group 16"/>
                <p:cNvGrpSpPr>
                  <a:grpSpLocks/>
                </p:cNvGrpSpPr>
                <p:nvPr/>
              </p:nvGrpSpPr>
              <p:grpSpPr bwMode="auto">
                <a:xfrm>
                  <a:off x="3072" y="3024"/>
                  <a:ext cx="1318" cy="542"/>
                  <a:chOff x="4176" y="3216"/>
                  <a:chExt cx="1318" cy="542"/>
                </a:xfrm>
              </p:grpSpPr>
              <p:grpSp>
                <p:nvGrpSpPr>
                  <p:cNvPr id="12" name="Group 17"/>
                  <p:cNvGrpSpPr>
                    <a:grpSpLocks/>
                  </p:cNvGrpSpPr>
                  <p:nvPr/>
                </p:nvGrpSpPr>
                <p:grpSpPr bwMode="auto">
                  <a:xfrm>
                    <a:off x="4176" y="3216"/>
                    <a:ext cx="1315" cy="272"/>
                    <a:chOff x="4176" y="3216"/>
                    <a:chExt cx="1315" cy="272"/>
                  </a:xfrm>
                </p:grpSpPr>
                <p:sp>
                  <p:nvSpPr>
                    <p:cNvPr id="16" name="Rectangle 18"/>
                    <p:cNvSpPr>
                      <a:spLocks noChangeArrowheads="1"/>
                    </p:cNvSpPr>
                    <p:nvPr/>
                  </p:nvSpPr>
                  <p:spPr bwMode="auto">
                    <a:xfrm>
                      <a:off x="4176" y="3216"/>
                      <a:ext cx="1315" cy="272"/>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黑体" pitchFamily="49" charset="-122"/>
                          <a:cs typeface="Times New Roman" pitchFamily="18" charset="0"/>
                        </a:rPr>
                        <a:t>  </a:t>
                      </a:r>
                      <a:r>
                        <a:rPr lang="en-US" altLang="zh-CN">
                          <a:latin typeface="Times New Roman" pitchFamily="18" charset="0"/>
                          <a:ea typeface="黑体" pitchFamily="49" charset="-122"/>
                          <a:cs typeface="Times New Roman" pitchFamily="18" charset="0"/>
                        </a:rPr>
                        <a:t>mu     nu       tu</a:t>
                      </a:r>
                    </a:p>
                  </p:txBody>
                </p:sp>
                <p:sp>
                  <p:nvSpPr>
                    <p:cNvPr id="17" name="Line 19"/>
                    <p:cNvSpPr>
                      <a:spLocks noChangeShapeType="1"/>
                    </p:cNvSpPr>
                    <p:nvPr/>
                  </p:nvSpPr>
                  <p:spPr bwMode="auto">
                    <a:xfrm>
                      <a:off x="4608" y="3216"/>
                      <a:ext cx="0" cy="272"/>
                    </a:xfrm>
                    <a:prstGeom prst="line">
                      <a:avLst/>
                    </a:prstGeom>
                    <a:noFill/>
                    <a:ln w="9525">
                      <a:solidFill>
                        <a:schemeClr val="tx1"/>
                      </a:solidFill>
                      <a:miter lim="800000"/>
                      <a:headEnd/>
                      <a:tailEnd/>
                    </a:ln>
                  </p:spPr>
                  <p:txBody>
                    <a:bodyPr wrap="none"/>
                    <a:lstStyle/>
                    <a:p>
                      <a:endParaRPr lang="zh-CN" altLang="en-US"/>
                    </a:p>
                  </p:txBody>
                </p:sp>
                <p:sp>
                  <p:nvSpPr>
                    <p:cNvPr id="18" name="Line 20"/>
                    <p:cNvSpPr>
                      <a:spLocks noChangeShapeType="1"/>
                    </p:cNvSpPr>
                    <p:nvPr/>
                  </p:nvSpPr>
                  <p:spPr bwMode="auto">
                    <a:xfrm>
                      <a:off x="4992" y="3216"/>
                      <a:ext cx="0" cy="272"/>
                    </a:xfrm>
                    <a:prstGeom prst="line">
                      <a:avLst/>
                    </a:prstGeom>
                    <a:noFill/>
                    <a:ln w="9525">
                      <a:solidFill>
                        <a:schemeClr val="tx1"/>
                      </a:solidFill>
                      <a:miter lim="800000"/>
                      <a:headEnd/>
                      <a:tailEnd/>
                    </a:ln>
                  </p:spPr>
                  <p:txBody>
                    <a:bodyPr wrap="none"/>
                    <a:lstStyle/>
                    <a:p>
                      <a:endParaRPr lang="zh-CN" altLang="en-US"/>
                    </a:p>
                  </p:txBody>
                </p:sp>
              </p:grpSp>
              <p:grpSp>
                <p:nvGrpSpPr>
                  <p:cNvPr id="13" name="Group 21"/>
                  <p:cNvGrpSpPr>
                    <a:grpSpLocks/>
                  </p:cNvGrpSpPr>
                  <p:nvPr/>
                </p:nvGrpSpPr>
                <p:grpSpPr bwMode="auto">
                  <a:xfrm>
                    <a:off x="4179" y="3486"/>
                    <a:ext cx="1315" cy="272"/>
                    <a:chOff x="4224" y="3616"/>
                    <a:chExt cx="1315" cy="272"/>
                  </a:xfrm>
                </p:grpSpPr>
                <p:sp>
                  <p:nvSpPr>
                    <p:cNvPr id="14" name="Rectangle 22"/>
                    <p:cNvSpPr>
                      <a:spLocks noChangeArrowheads="1"/>
                    </p:cNvSpPr>
                    <p:nvPr/>
                  </p:nvSpPr>
                  <p:spPr bwMode="auto">
                    <a:xfrm>
                      <a:off x="4224" y="3616"/>
                      <a:ext cx="1315" cy="272"/>
                    </a:xfrm>
                    <a:prstGeom prst="rect">
                      <a:avLst/>
                    </a:prstGeom>
                    <a:noFill/>
                    <a:ln w="9525">
                      <a:solidFill>
                        <a:schemeClr val="tx1"/>
                      </a:solidFill>
                      <a:miter lim="800000"/>
                      <a:headEnd/>
                      <a:tailEnd/>
                    </a:ln>
                  </p:spPr>
                  <p:txBody>
                    <a:bodyPr wrap="none" anchor="ctr"/>
                    <a:lstStyle/>
                    <a:p>
                      <a:r>
                        <a:rPr lang="zh-CN" altLang="en-US" dirty="0">
                          <a:latin typeface="Times New Roman" pitchFamily="18" charset="0"/>
                          <a:ea typeface="黑体" pitchFamily="49" charset="-122"/>
                          <a:cs typeface="Times New Roman" pitchFamily="18" charset="0"/>
                        </a:rPr>
                        <a:t> </a:t>
                      </a:r>
                      <a:r>
                        <a:rPr lang="en-US" altLang="zh-CN" dirty="0">
                          <a:latin typeface="Times New Roman" pitchFamily="18" charset="0"/>
                          <a:ea typeface="黑体" pitchFamily="49" charset="-122"/>
                          <a:cs typeface="Times New Roman" pitchFamily="18" charset="0"/>
                        </a:rPr>
                        <a:t> </a:t>
                      </a:r>
                      <a:r>
                        <a:rPr lang="en-US" altLang="zh-CN" dirty="0" err="1" smtClean="0">
                          <a:latin typeface="Times New Roman" pitchFamily="18" charset="0"/>
                          <a:ea typeface="黑体" pitchFamily="49" charset="-122"/>
                          <a:cs typeface="Times New Roman" pitchFamily="18" charset="0"/>
                        </a:rPr>
                        <a:t>rhead</a:t>
                      </a:r>
                      <a:r>
                        <a:rPr lang="en-US" altLang="zh-CN" dirty="0" smtClean="0">
                          <a:latin typeface="Times New Roman" pitchFamily="18" charset="0"/>
                          <a:ea typeface="黑体" pitchFamily="49" charset="-122"/>
                          <a:cs typeface="Times New Roman" pitchFamily="18" charset="0"/>
                        </a:rPr>
                        <a:t>        </a:t>
                      </a:r>
                      <a:r>
                        <a:rPr lang="en-US" altLang="zh-CN" dirty="0" err="1">
                          <a:latin typeface="Times New Roman" pitchFamily="18" charset="0"/>
                          <a:ea typeface="黑体" pitchFamily="49" charset="-122"/>
                          <a:cs typeface="Times New Roman" pitchFamily="18" charset="0"/>
                        </a:rPr>
                        <a:t>chead</a:t>
                      </a:r>
                      <a:endParaRPr lang="en-US" altLang="zh-CN" dirty="0">
                        <a:latin typeface="Times New Roman" pitchFamily="18" charset="0"/>
                        <a:ea typeface="黑体" pitchFamily="49" charset="-122"/>
                        <a:cs typeface="Times New Roman" pitchFamily="18" charset="0"/>
                      </a:endParaRPr>
                    </a:p>
                  </p:txBody>
                </p:sp>
                <p:sp>
                  <p:nvSpPr>
                    <p:cNvPr id="15" name="Line 23"/>
                    <p:cNvSpPr>
                      <a:spLocks noChangeShapeType="1"/>
                    </p:cNvSpPr>
                    <p:nvPr/>
                  </p:nvSpPr>
                  <p:spPr bwMode="auto">
                    <a:xfrm>
                      <a:off x="4875" y="3616"/>
                      <a:ext cx="0" cy="272"/>
                    </a:xfrm>
                    <a:prstGeom prst="line">
                      <a:avLst/>
                    </a:prstGeom>
                    <a:noFill/>
                    <a:ln w="9525">
                      <a:solidFill>
                        <a:schemeClr val="tx1"/>
                      </a:solidFill>
                      <a:miter lim="800000"/>
                      <a:headEnd/>
                      <a:tailEnd/>
                    </a:ln>
                  </p:spPr>
                  <p:txBody>
                    <a:bodyPr wrap="none"/>
                    <a:lstStyle/>
                    <a:p>
                      <a:endParaRPr lang="zh-CN" altLang="en-US"/>
                    </a:p>
                  </p:txBody>
                </p:sp>
              </p:grpSp>
            </p:grpSp>
          </p:grpSp>
          <p:sp>
            <p:nvSpPr>
              <p:cNvPr id="8" name="Rectangle 24"/>
              <p:cNvSpPr>
                <a:spLocks noChangeArrowheads="1"/>
              </p:cNvSpPr>
              <p:nvPr/>
            </p:nvSpPr>
            <p:spPr bwMode="auto">
              <a:xfrm>
                <a:off x="1200" y="3744"/>
                <a:ext cx="1296" cy="240"/>
              </a:xfrm>
              <a:prstGeom prst="rect">
                <a:avLst/>
              </a:prstGeom>
              <a:noFill/>
              <a:ln w="9525">
                <a:noFill/>
                <a:miter lim="800000"/>
                <a:headEnd/>
                <a:tailEnd/>
              </a:ln>
            </p:spPr>
            <p:txBody>
              <a:bodyPr lIns="92075" tIns="46038" rIns="92075" bIns="46038" anchor="ctr"/>
              <a:lstStyle/>
              <a:p>
                <a:pPr algn="ctr" eaLnBrk="0" hangingPunct="0"/>
                <a:r>
                  <a:rPr lang="en-US" altLang="zh-CN" sz="2000">
                    <a:latin typeface="Times New Roman" pitchFamily="18" charset="0"/>
                    <a:ea typeface="黑体" pitchFamily="49" charset="-122"/>
                    <a:cs typeface="Times New Roman" pitchFamily="18" charset="0"/>
                  </a:rPr>
                  <a:t>(a)   </a:t>
                </a:r>
                <a:r>
                  <a:rPr lang="zh-CN" altLang="en-US" sz="2000">
                    <a:latin typeface="Times New Roman" pitchFamily="18" charset="0"/>
                    <a:ea typeface="黑体" pitchFamily="49" charset="-122"/>
                    <a:cs typeface="Times New Roman" pitchFamily="18" charset="0"/>
                  </a:rPr>
                  <a:t>结点结构</a:t>
                </a:r>
              </a:p>
            </p:txBody>
          </p:sp>
          <p:sp>
            <p:nvSpPr>
              <p:cNvPr id="9" name="Rectangle 25"/>
              <p:cNvSpPr>
                <a:spLocks noChangeArrowheads="1"/>
              </p:cNvSpPr>
              <p:nvPr/>
            </p:nvSpPr>
            <p:spPr bwMode="auto">
              <a:xfrm>
                <a:off x="3120" y="3744"/>
                <a:ext cx="1248" cy="240"/>
              </a:xfrm>
              <a:prstGeom prst="rect">
                <a:avLst/>
              </a:prstGeom>
              <a:noFill/>
              <a:ln w="9525">
                <a:noFill/>
                <a:miter lim="800000"/>
                <a:headEnd/>
                <a:tailEnd/>
              </a:ln>
            </p:spPr>
            <p:txBody>
              <a:bodyPr lIns="92075" tIns="46038" rIns="92075" bIns="46038" anchor="ctr"/>
              <a:lstStyle/>
              <a:p>
                <a:pPr algn="ctr" eaLnBrk="0" hangingPunct="0"/>
                <a:r>
                  <a:rPr lang="en-US" altLang="zh-CN" sz="2000">
                    <a:latin typeface="Times New Roman" pitchFamily="18" charset="0"/>
                    <a:ea typeface="黑体" pitchFamily="49" charset="-122"/>
                    <a:cs typeface="Times New Roman" pitchFamily="18" charset="0"/>
                  </a:rPr>
                  <a:t>(b)  </a:t>
                </a:r>
                <a:r>
                  <a:rPr lang="zh-CN" altLang="en-US" sz="2000">
                    <a:latin typeface="Times New Roman" pitchFamily="18" charset="0"/>
                    <a:ea typeface="黑体" pitchFamily="49" charset="-122"/>
                    <a:cs typeface="Times New Roman" pitchFamily="18" charset="0"/>
                  </a:rPr>
                  <a:t>头结点结构</a:t>
                </a:r>
              </a:p>
            </p:txBody>
          </p:sp>
        </p:grpSp>
      </p:grpSp>
    </p:spTree>
    <p:extLst>
      <p:ext uri="{BB962C8B-B14F-4D97-AF65-F5344CB8AC3E}">
        <p14:creationId xmlns:p14="http://schemas.microsoft.com/office/powerpoint/2010/main" val="1231555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十字链表</a:t>
            </a:r>
          </a:p>
        </p:txBody>
      </p:sp>
      <p:sp>
        <p:nvSpPr>
          <p:cNvPr id="3" name="内容占位符 2"/>
          <p:cNvSpPr>
            <a:spLocks noGrp="1"/>
          </p:cNvSpPr>
          <p:nvPr>
            <p:ph idx="1"/>
          </p:nvPr>
        </p:nvSpPr>
        <p:spPr>
          <a:xfrm>
            <a:off x="685346" y="1732450"/>
            <a:ext cx="7765322" cy="4658076"/>
          </a:xfrm>
        </p:spPr>
        <p:txBody>
          <a:bodyPr>
            <a:normAutofit fontScale="77500" lnSpcReduction="20000"/>
          </a:bodyPr>
          <a:lstStyle/>
          <a:p>
            <a:pPr marL="0" indent="0">
              <a:buNone/>
              <a:defRPr/>
            </a:pP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typedef</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struct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OLNode</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p>
          <a:p>
            <a:pPr marL="355600" lvl="1" indent="0">
              <a:buNone/>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 j ;   //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行号和列号 </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p>
          <a:p>
            <a:pPr marL="723900" lvl="2" indent="0">
              <a:buNone/>
              <a:defRPr/>
            </a:pP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e ;    //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元素值</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723900" lvl="2" indent="0">
              <a:buNone/>
              <a:defRPr/>
            </a:pP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struct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OLNode</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*down , *right ;</a:t>
            </a:r>
          </a:p>
          <a:p>
            <a:pPr marL="355600" lvl="1" indent="0">
              <a:buNone/>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OLNode</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OLink</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   //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非</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元素结点 </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355600" lvl="1" indent="0">
              <a:buNone/>
              <a:defRPr/>
            </a:pP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defRPr/>
            </a:pP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typedef</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struct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355600" lvl="1" indent="0">
              <a:buNone/>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mu</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nu</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tu</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p>
          <a:p>
            <a:pPr marL="723900" lvl="2" indent="0">
              <a:buNone/>
              <a:defRPr/>
            </a:pP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OLink</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rhead</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行列链表头指针向量</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723900" lvl="2" indent="0">
              <a:buNone/>
              <a:defRPr/>
            </a:pP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OLink</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chead</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 </a:t>
            </a:r>
          </a:p>
          <a:p>
            <a:pPr marL="355600" lvl="1" indent="0">
              <a:buNone/>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CrossList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p>
          <a:p>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74270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十字链表</a:t>
            </a:r>
            <a:endParaRPr lang="zh-CN" altLang="en-US" dirty="0"/>
          </a:p>
        </p:txBody>
      </p:sp>
      <p:grpSp>
        <p:nvGrpSpPr>
          <p:cNvPr id="4" name="Group 3"/>
          <p:cNvGrpSpPr>
            <a:grpSpLocks/>
          </p:cNvGrpSpPr>
          <p:nvPr/>
        </p:nvGrpSpPr>
        <p:grpSpPr bwMode="auto">
          <a:xfrm>
            <a:off x="600843" y="1427342"/>
            <a:ext cx="8382002" cy="4968875"/>
            <a:chOff x="727" y="1026"/>
            <a:chExt cx="5280" cy="3130"/>
          </a:xfrm>
        </p:grpSpPr>
        <p:sp>
          <p:nvSpPr>
            <p:cNvPr id="5" name="Rectangle 4"/>
            <p:cNvSpPr>
              <a:spLocks noChangeArrowheads="1"/>
            </p:cNvSpPr>
            <p:nvPr/>
          </p:nvSpPr>
          <p:spPr bwMode="auto">
            <a:xfrm>
              <a:off x="1882" y="3916"/>
              <a:ext cx="2736" cy="240"/>
            </a:xfrm>
            <a:prstGeom prst="rect">
              <a:avLst/>
            </a:prstGeom>
            <a:noFill/>
            <a:ln w="9525">
              <a:noFill/>
              <a:miter lim="800000"/>
              <a:headEnd/>
              <a:tailEnd/>
            </a:ln>
            <a:effectLst/>
          </p:spPr>
          <p:txBody>
            <a:bodyPr lIns="92075" tIns="46038" rIns="92075" bIns="46038" anchor="ctr"/>
            <a:lstStyle/>
            <a:p>
              <a:pPr algn="ctr" eaLnBrk="0" fontAlgn="auto" hangingPunct="0">
                <a:spcBef>
                  <a:spcPts val="0"/>
                </a:spcBef>
                <a:spcAft>
                  <a:spcPts val="0"/>
                </a:spcAft>
                <a:defRPr/>
              </a:pPr>
              <a:r>
                <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itchFamily="18" charset="0"/>
                </a:rPr>
                <a:t>稀疏矩阵及其十字交叉链表</a:t>
              </a:r>
            </a:p>
          </p:txBody>
        </p:sp>
        <p:grpSp>
          <p:nvGrpSpPr>
            <p:cNvPr id="6" name="Group 5"/>
            <p:cNvGrpSpPr>
              <a:grpSpLocks/>
            </p:cNvGrpSpPr>
            <p:nvPr/>
          </p:nvGrpSpPr>
          <p:grpSpPr bwMode="auto">
            <a:xfrm>
              <a:off x="727" y="1764"/>
              <a:ext cx="1882" cy="2045"/>
              <a:chOff x="727" y="1945"/>
              <a:chExt cx="1882" cy="2045"/>
            </a:xfrm>
          </p:grpSpPr>
          <p:grpSp>
            <p:nvGrpSpPr>
              <p:cNvPr id="57" name="Group 6"/>
              <p:cNvGrpSpPr>
                <a:grpSpLocks/>
              </p:cNvGrpSpPr>
              <p:nvPr/>
            </p:nvGrpSpPr>
            <p:grpSpPr bwMode="auto">
              <a:xfrm>
                <a:off x="727" y="1945"/>
                <a:ext cx="1882" cy="1312"/>
                <a:chOff x="2947" y="1226"/>
                <a:chExt cx="1959" cy="1454"/>
              </a:xfrm>
            </p:grpSpPr>
            <p:sp>
              <p:nvSpPr>
                <p:cNvPr id="59" name="Rectangle 7"/>
                <p:cNvSpPr>
                  <a:spLocks noChangeArrowheads="1"/>
                </p:cNvSpPr>
                <p:nvPr/>
              </p:nvSpPr>
              <p:spPr bwMode="auto">
                <a:xfrm>
                  <a:off x="3473" y="1319"/>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0  12  0  0  0</a:t>
                  </a:r>
                </a:p>
              </p:txBody>
            </p:sp>
            <p:sp>
              <p:nvSpPr>
                <p:cNvPr id="60" name="Rectangle 8"/>
                <p:cNvSpPr>
                  <a:spLocks noChangeArrowheads="1"/>
                </p:cNvSpPr>
                <p:nvPr/>
              </p:nvSpPr>
              <p:spPr bwMode="auto">
                <a:xfrm>
                  <a:off x="3479" y="1672"/>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0   0  0 -4</a:t>
                  </a:r>
                </a:p>
              </p:txBody>
            </p:sp>
            <p:sp>
              <p:nvSpPr>
                <p:cNvPr id="61" name="Rectangle 9"/>
                <p:cNvSpPr>
                  <a:spLocks noChangeArrowheads="1"/>
                </p:cNvSpPr>
                <p:nvPr/>
              </p:nvSpPr>
              <p:spPr bwMode="auto">
                <a:xfrm>
                  <a:off x="3489" y="2001"/>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0  5   0  0  0</a:t>
                  </a:r>
                </a:p>
              </p:txBody>
            </p:sp>
            <p:sp>
              <p:nvSpPr>
                <p:cNvPr id="62" name="Rectangle 10"/>
                <p:cNvSpPr>
                  <a:spLocks noChangeArrowheads="1"/>
                </p:cNvSpPr>
                <p:nvPr/>
              </p:nvSpPr>
              <p:spPr bwMode="auto">
                <a:xfrm>
                  <a:off x="3500" y="2338"/>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0  0   3  0  0</a:t>
                  </a:r>
                </a:p>
              </p:txBody>
            </p:sp>
            <p:sp>
              <p:nvSpPr>
                <p:cNvPr id="63" name="AutoShape 11"/>
                <p:cNvSpPr>
                  <a:spLocks/>
                </p:cNvSpPr>
                <p:nvPr/>
              </p:nvSpPr>
              <p:spPr bwMode="auto">
                <a:xfrm>
                  <a:off x="3408" y="1226"/>
                  <a:ext cx="97" cy="1454"/>
                </a:xfrm>
                <a:prstGeom prst="leftBracket">
                  <a:avLst>
                    <a:gd name="adj" fmla="val 133333"/>
                  </a:avLst>
                </a:prstGeom>
                <a:noFill/>
                <a:ln w="9525">
                  <a:solidFill>
                    <a:schemeClr val="tx1"/>
                  </a:solidFill>
                  <a:miter lim="800000"/>
                  <a:headEnd/>
                  <a:tailEnd/>
                </a:ln>
              </p:spPr>
              <p:txBody>
                <a:bodyPr wrap="none" anchor="ctr"/>
                <a:lstStyle/>
                <a:p>
                  <a:endParaRPr lang="zh-CN" altLang="en-US">
                    <a:latin typeface="Times New Roman" pitchFamily="18" charset="0"/>
                    <a:ea typeface="黑体" pitchFamily="49" charset="-122"/>
                    <a:cs typeface="Times New Roman" pitchFamily="18" charset="0"/>
                  </a:endParaRPr>
                </a:p>
              </p:txBody>
            </p:sp>
            <p:sp>
              <p:nvSpPr>
                <p:cNvPr id="64" name="AutoShape 12"/>
                <p:cNvSpPr>
                  <a:spLocks/>
                </p:cNvSpPr>
                <p:nvPr/>
              </p:nvSpPr>
              <p:spPr bwMode="auto">
                <a:xfrm>
                  <a:off x="4751" y="1227"/>
                  <a:ext cx="105" cy="1406"/>
                </a:xfrm>
                <a:prstGeom prst="rightBracket">
                  <a:avLst>
                    <a:gd name="adj" fmla="val 133333"/>
                  </a:avLst>
                </a:prstGeom>
                <a:noFill/>
                <a:ln w="9525">
                  <a:solidFill>
                    <a:schemeClr val="tx1"/>
                  </a:solidFill>
                  <a:miter lim="800000"/>
                  <a:headEnd/>
                  <a:tailEnd/>
                </a:ln>
              </p:spPr>
              <p:txBody>
                <a:bodyPr wrap="none" anchor="ctr"/>
                <a:lstStyle/>
                <a:p>
                  <a:endParaRPr lang="zh-CN" altLang="en-US">
                    <a:latin typeface="Times New Roman" pitchFamily="18" charset="0"/>
                    <a:ea typeface="黑体" pitchFamily="49" charset="-122"/>
                    <a:cs typeface="Times New Roman" pitchFamily="18" charset="0"/>
                  </a:endParaRPr>
                </a:p>
              </p:txBody>
            </p:sp>
            <p:sp>
              <p:nvSpPr>
                <p:cNvPr id="65" name="Rectangle 13"/>
                <p:cNvSpPr>
                  <a:spLocks noChangeArrowheads="1"/>
                </p:cNvSpPr>
                <p:nvPr/>
              </p:nvSpPr>
              <p:spPr bwMode="auto">
                <a:xfrm>
                  <a:off x="2947" y="1836"/>
                  <a:ext cx="385" cy="249"/>
                </a:xfrm>
                <a:prstGeom prst="rect">
                  <a:avLst/>
                </a:prstGeom>
                <a:noFill/>
                <a:ln w="9525">
                  <a:noFill/>
                  <a:miter lim="800000"/>
                  <a:headEnd/>
                  <a:tailEnd/>
                </a:ln>
              </p:spPr>
              <p:txBody>
                <a:bodyPr wrap="none" anchor="ctr"/>
                <a:lstStyle/>
                <a:p>
                  <a:r>
                    <a:rPr lang="en-US" altLang="zh-CN" sz="3200" dirty="0">
                      <a:latin typeface="Times New Roman" pitchFamily="18" charset="0"/>
                      <a:ea typeface="黑体" pitchFamily="49" charset="-122"/>
                      <a:cs typeface="Times New Roman" pitchFamily="18" charset="0"/>
                    </a:rPr>
                    <a:t>A=</a:t>
                  </a:r>
                </a:p>
              </p:txBody>
            </p:sp>
          </p:grpSp>
          <p:sp>
            <p:nvSpPr>
              <p:cNvPr id="58" name="Rectangle 14"/>
              <p:cNvSpPr>
                <a:spLocks noChangeArrowheads="1"/>
              </p:cNvSpPr>
              <p:nvPr/>
            </p:nvSpPr>
            <p:spPr bwMode="auto">
              <a:xfrm>
                <a:off x="920" y="3798"/>
                <a:ext cx="1474" cy="192"/>
              </a:xfrm>
              <a:prstGeom prst="rect">
                <a:avLst/>
              </a:prstGeom>
              <a:noFill/>
              <a:ln w="9525">
                <a:noFill/>
                <a:miter lim="800000"/>
                <a:headEnd/>
                <a:tailEnd/>
              </a:ln>
            </p:spPr>
            <p:txBody>
              <a:bodyPr lIns="92075" tIns="46038" rIns="92075" bIns="46038" anchor="ctr"/>
              <a:lstStyle/>
              <a:p>
                <a:pPr algn="ctr" eaLnBrk="0" hangingPunct="0"/>
                <a:r>
                  <a:rPr lang="en-US" altLang="zh-CN" sz="2000" b="1">
                    <a:latin typeface="宋体" panose="02010600030101010101" pitchFamily="2" charset="-122"/>
                    <a:ea typeface="宋体" panose="02010600030101010101" pitchFamily="2" charset="-122"/>
                    <a:cs typeface="Times New Roman" pitchFamily="18" charset="0"/>
                  </a:rPr>
                  <a:t>(a)   </a:t>
                </a:r>
                <a:r>
                  <a:rPr lang="zh-CN" altLang="en-US" sz="2000" b="1">
                    <a:latin typeface="宋体" panose="02010600030101010101" pitchFamily="2" charset="-122"/>
                    <a:ea typeface="宋体" panose="02010600030101010101" pitchFamily="2" charset="-122"/>
                    <a:cs typeface="Times New Roman" pitchFamily="18" charset="0"/>
                  </a:rPr>
                  <a:t>稀疏矩阵</a:t>
                </a:r>
              </a:p>
            </p:txBody>
          </p:sp>
        </p:grpSp>
        <p:grpSp>
          <p:nvGrpSpPr>
            <p:cNvPr id="7" name="Group 15"/>
            <p:cNvGrpSpPr>
              <a:grpSpLocks/>
            </p:cNvGrpSpPr>
            <p:nvPr/>
          </p:nvGrpSpPr>
          <p:grpSpPr bwMode="auto">
            <a:xfrm>
              <a:off x="3198" y="1026"/>
              <a:ext cx="2809" cy="2812"/>
              <a:chOff x="3198" y="538"/>
              <a:chExt cx="2809" cy="2812"/>
            </a:xfrm>
          </p:grpSpPr>
          <p:sp>
            <p:nvSpPr>
              <p:cNvPr id="8" name="Rectangle 16"/>
              <p:cNvSpPr>
                <a:spLocks noChangeArrowheads="1"/>
              </p:cNvSpPr>
              <p:nvPr/>
            </p:nvSpPr>
            <p:spPr bwMode="auto">
              <a:xfrm>
                <a:off x="3198" y="3158"/>
                <a:ext cx="2809" cy="192"/>
              </a:xfrm>
              <a:prstGeom prst="rect">
                <a:avLst/>
              </a:prstGeom>
              <a:noFill/>
              <a:ln w="9525">
                <a:noFill/>
                <a:miter lim="800000"/>
                <a:headEnd/>
                <a:tailEnd/>
              </a:ln>
              <a:effectLst/>
            </p:spPr>
            <p:txBody>
              <a:bodyPr lIns="92075" tIns="46038" rIns="92075" bIns="46038" anchor="ctr"/>
              <a:lstStyle/>
              <a:p>
                <a:pPr algn="ctr" eaLnBrk="0" fontAlgn="auto" hangingPunct="0">
                  <a:spcBef>
                    <a:spcPts val="0"/>
                  </a:spcBef>
                  <a:spcAft>
                    <a:spcPts val="0"/>
                  </a:spcAft>
                  <a:defRPr/>
                </a:pPr>
                <a:r>
                  <a:rPr lang="en-US" altLang="zh-CN" sz="2000" b="1" dirty="0">
                    <a:latin typeface="宋体" panose="02010600030101010101" pitchFamily="2" charset="-122"/>
                    <a:ea typeface="宋体" panose="02010600030101010101" pitchFamily="2" charset="-122"/>
                    <a:cs typeface="Times New Roman" pitchFamily="18" charset="0"/>
                  </a:rPr>
                  <a:t>(b)   </a:t>
                </a:r>
                <a:r>
                  <a:rPr lang="zh-CN" altLang="en-US" sz="2000" b="1" dirty="0">
                    <a:latin typeface="宋体" panose="02010600030101010101" pitchFamily="2" charset="-122"/>
                    <a:ea typeface="宋体" panose="02010600030101010101" pitchFamily="2" charset="-122"/>
                    <a:cs typeface="Times New Roman" pitchFamily="18" charset="0"/>
                  </a:rPr>
                  <a:t>稀疏矩阵的十字交叉链表</a:t>
                </a:r>
              </a:p>
            </p:txBody>
          </p:sp>
          <p:grpSp>
            <p:nvGrpSpPr>
              <p:cNvPr id="9" name="Group 17"/>
              <p:cNvGrpSpPr>
                <a:grpSpLocks/>
              </p:cNvGrpSpPr>
              <p:nvPr/>
            </p:nvGrpSpPr>
            <p:grpSpPr bwMode="auto">
              <a:xfrm>
                <a:off x="3198" y="538"/>
                <a:ext cx="2527" cy="2484"/>
                <a:chOff x="3233" y="1564"/>
                <a:chExt cx="2527" cy="2484"/>
              </a:xfrm>
            </p:grpSpPr>
            <p:grpSp>
              <p:nvGrpSpPr>
                <p:cNvPr id="10" name="Group 18"/>
                <p:cNvGrpSpPr>
                  <a:grpSpLocks/>
                </p:cNvGrpSpPr>
                <p:nvPr/>
              </p:nvGrpSpPr>
              <p:grpSpPr bwMode="auto">
                <a:xfrm>
                  <a:off x="3233" y="1564"/>
                  <a:ext cx="2527" cy="2484"/>
                  <a:chOff x="3233" y="1596"/>
                  <a:chExt cx="2527" cy="2484"/>
                </a:xfrm>
              </p:grpSpPr>
              <p:sp>
                <p:nvSpPr>
                  <p:cNvPr id="16" name="Rectangle 19"/>
                  <p:cNvSpPr>
                    <a:spLocks noChangeArrowheads="1"/>
                  </p:cNvSpPr>
                  <p:nvPr/>
                </p:nvSpPr>
                <p:spPr bwMode="auto">
                  <a:xfrm>
                    <a:off x="3732" y="1596"/>
                    <a:ext cx="589" cy="227"/>
                  </a:xfrm>
                  <a:prstGeom prst="rect">
                    <a:avLst/>
                  </a:prstGeom>
                  <a:noFill/>
                  <a:ln w="9525">
                    <a:noFill/>
                    <a:miter lim="800000"/>
                    <a:headEnd/>
                    <a:tailEnd/>
                  </a:ln>
                </p:spPr>
                <p:txBody>
                  <a:bodyPr wrap="none" anchor="ctr"/>
                  <a:lstStyle/>
                  <a:p>
                    <a:r>
                      <a:rPr lang="en-US" altLang="zh-CN" sz="2000">
                        <a:latin typeface="Times New Roman" pitchFamily="18" charset="0"/>
                        <a:ea typeface="黑体" pitchFamily="49" charset="-122"/>
                        <a:cs typeface="Times New Roman" pitchFamily="18" charset="0"/>
                      </a:rPr>
                      <a:t>A.chead</a:t>
                    </a:r>
                  </a:p>
                </p:txBody>
              </p:sp>
              <p:sp>
                <p:nvSpPr>
                  <p:cNvPr id="17" name="Rectangle 20"/>
                  <p:cNvSpPr>
                    <a:spLocks noChangeArrowheads="1"/>
                  </p:cNvSpPr>
                  <p:nvPr/>
                </p:nvSpPr>
                <p:spPr bwMode="auto">
                  <a:xfrm>
                    <a:off x="3233" y="1885"/>
                    <a:ext cx="589" cy="227"/>
                  </a:xfrm>
                  <a:prstGeom prst="rect">
                    <a:avLst/>
                  </a:prstGeom>
                  <a:noFill/>
                  <a:ln w="9525">
                    <a:noFill/>
                    <a:miter lim="800000"/>
                    <a:headEnd/>
                    <a:tailEnd/>
                  </a:ln>
                </p:spPr>
                <p:txBody>
                  <a:bodyPr wrap="none" anchor="ctr"/>
                  <a:lstStyle/>
                  <a:p>
                    <a:r>
                      <a:rPr lang="en-US" altLang="zh-CN" sz="2000">
                        <a:latin typeface="Times New Roman" pitchFamily="18" charset="0"/>
                        <a:ea typeface="黑体" pitchFamily="49" charset="-122"/>
                        <a:cs typeface="Times New Roman" pitchFamily="18" charset="0"/>
                      </a:rPr>
                      <a:t>A.rhead</a:t>
                    </a:r>
                  </a:p>
                </p:txBody>
              </p:sp>
              <p:grpSp>
                <p:nvGrpSpPr>
                  <p:cNvPr id="18" name="Group 21"/>
                  <p:cNvGrpSpPr>
                    <a:grpSpLocks/>
                  </p:cNvGrpSpPr>
                  <p:nvPr/>
                </p:nvGrpSpPr>
                <p:grpSpPr bwMode="auto">
                  <a:xfrm>
                    <a:off x="3540" y="1824"/>
                    <a:ext cx="2220" cy="2256"/>
                    <a:chOff x="3540" y="1824"/>
                    <a:chExt cx="2220" cy="2256"/>
                  </a:xfrm>
                </p:grpSpPr>
                <p:sp>
                  <p:nvSpPr>
                    <p:cNvPr id="19" name="Rectangle 22"/>
                    <p:cNvSpPr>
                      <a:spLocks noChangeArrowheads="1"/>
                    </p:cNvSpPr>
                    <p:nvPr/>
                  </p:nvSpPr>
                  <p:spPr bwMode="auto">
                    <a:xfrm>
                      <a:off x="3984" y="1824"/>
                      <a:ext cx="163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                        ⋀</a:t>
                      </a:r>
                    </a:p>
                  </p:txBody>
                </p:sp>
                <p:sp>
                  <p:nvSpPr>
                    <p:cNvPr id="20" name="Line 23"/>
                    <p:cNvSpPr>
                      <a:spLocks noChangeShapeType="1"/>
                    </p:cNvSpPr>
                    <p:nvPr/>
                  </p:nvSpPr>
                  <p:spPr bwMode="auto">
                    <a:xfrm>
                      <a:off x="4416" y="1968"/>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21" name="Group 24"/>
                    <p:cNvGrpSpPr>
                      <a:grpSpLocks/>
                    </p:cNvGrpSpPr>
                    <p:nvPr/>
                  </p:nvGrpSpPr>
                  <p:grpSpPr bwMode="auto">
                    <a:xfrm>
                      <a:off x="4032" y="2176"/>
                      <a:ext cx="612" cy="408"/>
                      <a:chOff x="4148" y="2176"/>
                      <a:chExt cx="612" cy="408"/>
                    </a:xfrm>
                  </p:grpSpPr>
                  <p:sp>
                    <p:nvSpPr>
                      <p:cNvPr id="52" name="Rectangle 25"/>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dirty="0">
                            <a:latin typeface="Times New Roman" pitchFamily="18" charset="0"/>
                            <a:ea typeface="黑体" pitchFamily="49" charset="-122"/>
                            <a:cs typeface="Times New Roman" pitchFamily="18" charset="0"/>
                          </a:rPr>
                          <a:t>1  </a:t>
                        </a:r>
                        <a:r>
                          <a:rPr lang="en-US" altLang="zh-CN" dirty="0" smtClean="0">
                            <a:latin typeface="Times New Roman" pitchFamily="18" charset="0"/>
                            <a:ea typeface="黑体" pitchFamily="49" charset="-122"/>
                            <a:cs typeface="Times New Roman" pitchFamily="18" charset="0"/>
                          </a:rPr>
                          <a:t> 2  </a:t>
                        </a:r>
                        <a:r>
                          <a:rPr lang="en-US" altLang="zh-CN" dirty="0">
                            <a:latin typeface="Times New Roman" pitchFamily="18" charset="0"/>
                            <a:ea typeface="黑体" pitchFamily="49" charset="-122"/>
                            <a:cs typeface="Times New Roman" pitchFamily="18" charset="0"/>
                          </a:rPr>
                          <a:t>12</a:t>
                        </a:r>
                      </a:p>
                    </p:txBody>
                  </p:sp>
                  <p:sp>
                    <p:nvSpPr>
                      <p:cNvPr id="53" name="Line 26"/>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54" name="Line 27"/>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55" name="Rectangle 28"/>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a:t>
                        </a:r>
                      </a:p>
                    </p:txBody>
                  </p:sp>
                  <p:sp>
                    <p:nvSpPr>
                      <p:cNvPr id="56" name="Line 29"/>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22" name="Group 30"/>
                    <p:cNvGrpSpPr>
                      <a:grpSpLocks/>
                    </p:cNvGrpSpPr>
                    <p:nvPr/>
                  </p:nvGrpSpPr>
                  <p:grpSpPr bwMode="auto">
                    <a:xfrm>
                      <a:off x="4032" y="3088"/>
                      <a:ext cx="612" cy="408"/>
                      <a:chOff x="4148" y="2176"/>
                      <a:chExt cx="612" cy="408"/>
                    </a:xfrm>
                  </p:grpSpPr>
                  <p:sp>
                    <p:nvSpPr>
                      <p:cNvPr id="47" name="Rectangle 31"/>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3   2   5</a:t>
                        </a:r>
                      </a:p>
                    </p:txBody>
                  </p:sp>
                  <p:sp>
                    <p:nvSpPr>
                      <p:cNvPr id="48" name="Line 32"/>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49" name="Line 33"/>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50" name="Rectangle 34"/>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a:t>
                        </a:r>
                        <a:r>
                          <a:rPr lang="zh-CN" altLang="en-US">
                            <a:latin typeface="Times New Roman" pitchFamily="18" charset="0"/>
                            <a:ea typeface="黑体" pitchFamily="49" charset="-122"/>
                            <a:cs typeface="Times New Roman" pitchFamily="18" charset="0"/>
                          </a:rPr>
                          <a:t>     </a:t>
                        </a:r>
                        <a:r>
                          <a:rPr lang="zh-CN" altLang="en-US">
                            <a:latin typeface="Times New Roman" pitchFamily="18" charset="0"/>
                            <a:ea typeface="Arial Unicode MS" pitchFamily="34" charset="-122"/>
                            <a:cs typeface="Times New Roman" pitchFamily="18" charset="0"/>
                          </a:rPr>
                          <a:t>⋀</a:t>
                        </a:r>
                        <a:endParaRPr lang="zh-CN" altLang="en-US">
                          <a:latin typeface="Times New Roman" pitchFamily="18" charset="0"/>
                          <a:ea typeface="黑体" pitchFamily="49" charset="-122"/>
                          <a:cs typeface="Times New Roman" pitchFamily="18" charset="0"/>
                        </a:endParaRPr>
                      </a:p>
                    </p:txBody>
                  </p:sp>
                  <p:sp>
                    <p:nvSpPr>
                      <p:cNvPr id="51" name="Line 35"/>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23" name="Group 36"/>
                    <p:cNvGrpSpPr>
                      <a:grpSpLocks/>
                    </p:cNvGrpSpPr>
                    <p:nvPr/>
                  </p:nvGrpSpPr>
                  <p:grpSpPr bwMode="auto">
                    <a:xfrm>
                      <a:off x="5148" y="2616"/>
                      <a:ext cx="612" cy="408"/>
                      <a:chOff x="4148" y="2176"/>
                      <a:chExt cx="612" cy="408"/>
                    </a:xfrm>
                  </p:grpSpPr>
                  <p:sp>
                    <p:nvSpPr>
                      <p:cNvPr id="42" name="Rectangle 37"/>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2  5   -4</a:t>
                        </a:r>
                      </a:p>
                    </p:txBody>
                  </p:sp>
                  <p:sp>
                    <p:nvSpPr>
                      <p:cNvPr id="43" name="Line 38"/>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44" name="Line 39"/>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45" name="Rectangle 40"/>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    </a:t>
                        </a:r>
                        <a:r>
                          <a:rPr lang="zh-CN" altLang="en-US">
                            <a:latin typeface="Times New Roman" pitchFamily="18" charset="0"/>
                            <a:ea typeface="黑体" pitchFamily="49" charset="-122"/>
                            <a:cs typeface="Times New Roman" pitchFamily="18" charset="0"/>
                          </a:rPr>
                          <a:t> </a:t>
                        </a:r>
                        <a:r>
                          <a:rPr lang="zh-CN" altLang="en-US">
                            <a:latin typeface="Times New Roman" pitchFamily="18" charset="0"/>
                            <a:ea typeface="Arial Unicode MS" pitchFamily="34" charset="-122"/>
                            <a:cs typeface="Times New Roman" pitchFamily="18" charset="0"/>
                          </a:rPr>
                          <a:t>⋀</a:t>
                        </a:r>
                        <a:endParaRPr lang="zh-CN" altLang="en-US">
                          <a:latin typeface="Times New Roman" pitchFamily="18" charset="0"/>
                          <a:ea typeface="黑体" pitchFamily="49" charset="-122"/>
                          <a:cs typeface="Times New Roman" pitchFamily="18" charset="0"/>
                        </a:endParaRPr>
                      </a:p>
                    </p:txBody>
                  </p:sp>
                  <p:sp>
                    <p:nvSpPr>
                      <p:cNvPr id="46" name="Line 41"/>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24" name="Group 42"/>
                    <p:cNvGrpSpPr>
                      <a:grpSpLocks/>
                    </p:cNvGrpSpPr>
                    <p:nvPr/>
                  </p:nvGrpSpPr>
                  <p:grpSpPr bwMode="auto">
                    <a:xfrm>
                      <a:off x="4656" y="3672"/>
                      <a:ext cx="612" cy="408"/>
                      <a:chOff x="4148" y="2176"/>
                      <a:chExt cx="612" cy="408"/>
                    </a:xfrm>
                  </p:grpSpPr>
                  <p:sp>
                    <p:nvSpPr>
                      <p:cNvPr id="37" name="Rectangle 43"/>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4   3   3</a:t>
                        </a:r>
                      </a:p>
                    </p:txBody>
                  </p:sp>
                  <p:sp>
                    <p:nvSpPr>
                      <p:cNvPr id="38" name="Line 44"/>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39" name="Line 45"/>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40" name="Rectangle 46"/>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    </a:t>
                        </a:r>
                        <a:r>
                          <a:rPr lang="zh-CN" altLang="en-US">
                            <a:latin typeface="Times New Roman" pitchFamily="18" charset="0"/>
                            <a:ea typeface="黑体" pitchFamily="49" charset="-122"/>
                            <a:cs typeface="Times New Roman" pitchFamily="18" charset="0"/>
                          </a:rPr>
                          <a:t> </a:t>
                        </a:r>
                        <a:r>
                          <a:rPr lang="zh-CN" altLang="en-US">
                            <a:latin typeface="Times New Roman" pitchFamily="18" charset="0"/>
                            <a:ea typeface="Arial Unicode MS" pitchFamily="34" charset="-122"/>
                            <a:cs typeface="Times New Roman" pitchFamily="18" charset="0"/>
                          </a:rPr>
                          <a:t>⋀</a:t>
                        </a:r>
                        <a:endParaRPr lang="zh-CN" altLang="en-US">
                          <a:latin typeface="Times New Roman" pitchFamily="18" charset="0"/>
                          <a:ea typeface="黑体" pitchFamily="49" charset="-122"/>
                          <a:cs typeface="Times New Roman" pitchFamily="18" charset="0"/>
                        </a:endParaRPr>
                      </a:p>
                    </p:txBody>
                  </p:sp>
                  <p:sp>
                    <p:nvSpPr>
                      <p:cNvPr id="41" name="Line 47"/>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sp>
                  <p:nvSpPr>
                    <p:cNvPr id="25" name="Line 48"/>
                    <p:cNvSpPr>
                      <a:spLocks noChangeShapeType="1"/>
                    </p:cNvSpPr>
                    <p:nvPr/>
                  </p:nvSpPr>
                  <p:spPr bwMode="auto">
                    <a:xfrm>
                      <a:off x="4752" y="1968"/>
                      <a:ext cx="0" cy="170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26" name="Line 49"/>
                    <p:cNvSpPr>
                      <a:spLocks noChangeShapeType="1"/>
                    </p:cNvSpPr>
                    <p:nvPr/>
                  </p:nvSpPr>
                  <p:spPr bwMode="auto">
                    <a:xfrm>
                      <a:off x="5424" y="1959"/>
                      <a:ext cx="0" cy="657"/>
                    </a:xfrm>
                    <a:prstGeom prst="line">
                      <a:avLst/>
                    </a:prstGeom>
                    <a:noFill/>
                    <a:ln w="19050">
                      <a:solidFill>
                        <a:schemeClr val="tx1"/>
                      </a:solidFill>
                      <a:miter lim="800000"/>
                      <a:headEnd/>
                      <a:tailEnd type="triangle" w="med" len="med"/>
                    </a:ln>
                  </p:spPr>
                  <p:txBody>
                    <a:bodyPr wrap="none"/>
                    <a:lstStyle/>
                    <a:p>
                      <a:endParaRPr lang="zh-CN" altLang="en-US"/>
                    </a:p>
                  </p:txBody>
                </p:sp>
                <p:sp>
                  <p:nvSpPr>
                    <p:cNvPr id="27" name="Line 50"/>
                    <p:cNvSpPr>
                      <a:spLocks noChangeShapeType="1"/>
                    </p:cNvSpPr>
                    <p:nvPr/>
                  </p:nvSpPr>
                  <p:spPr bwMode="auto">
                    <a:xfrm>
                      <a:off x="4224" y="2512"/>
                      <a:ext cx="0" cy="567"/>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28" name="Group 51"/>
                    <p:cNvGrpSpPr>
                      <a:grpSpLocks/>
                    </p:cNvGrpSpPr>
                    <p:nvPr/>
                  </p:nvGrpSpPr>
                  <p:grpSpPr bwMode="auto">
                    <a:xfrm>
                      <a:off x="3540" y="2112"/>
                      <a:ext cx="204" cy="1950"/>
                      <a:chOff x="3456" y="2112"/>
                      <a:chExt cx="204" cy="1950"/>
                    </a:xfrm>
                  </p:grpSpPr>
                  <p:sp>
                    <p:nvSpPr>
                      <p:cNvPr id="33" name="Rectangle 52"/>
                      <p:cNvSpPr>
                        <a:spLocks noChangeArrowheads="1"/>
                      </p:cNvSpPr>
                      <p:nvPr/>
                    </p:nvSpPr>
                    <p:spPr bwMode="auto">
                      <a:xfrm>
                        <a:off x="3456" y="2112"/>
                        <a:ext cx="204" cy="1950"/>
                      </a:xfrm>
                      <a:prstGeom prst="rect">
                        <a:avLst/>
                      </a:prstGeom>
                      <a:noFill/>
                      <a:ln w="9525">
                        <a:solidFill>
                          <a:schemeClr val="tx1"/>
                        </a:solidFill>
                        <a:miter lim="800000"/>
                        <a:headEnd/>
                        <a:tailEnd/>
                      </a:ln>
                    </p:spPr>
                    <p:txBody>
                      <a:bodyPr wrap="none" anchor="ctr"/>
                      <a:lstStyle/>
                      <a:p>
                        <a:endParaRPr lang="zh-CN" altLang="en-US">
                          <a:latin typeface="Times New Roman" pitchFamily="18" charset="0"/>
                          <a:ea typeface="黑体" pitchFamily="49" charset="-122"/>
                          <a:cs typeface="Times New Roman" pitchFamily="18" charset="0"/>
                        </a:endParaRPr>
                      </a:p>
                    </p:txBody>
                  </p:sp>
                  <p:sp>
                    <p:nvSpPr>
                      <p:cNvPr id="34" name="Line 53"/>
                      <p:cNvSpPr>
                        <a:spLocks noChangeShapeType="1"/>
                      </p:cNvSpPr>
                      <p:nvPr/>
                    </p:nvSpPr>
                    <p:spPr bwMode="auto">
                      <a:xfrm>
                        <a:off x="3456" y="2640"/>
                        <a:ext cx="204" cy="0"/>
                      </a:xfrm>
                      <a:prstGeom prst="line">
                        <a:avLst/>
                      </a:prstGeom>
                      <a:noFill/>
                      <a:ln w="9525">
                        <a:solidFill>
                          <a:schemeClr val="tx1"/>
                        </a:solidFill>
                        <a:miter lim="800000"/>
                        <a:headEnd/>
                        <a:tailEnd/>
                      </a:ln>
                    </p:spPr>
                    <p:txBody>
                      <a:bodyPr wrap="none"/>
                      <a:lstStyle/>
                      <a:p>
                        <a:endParaRPr lang="zh-CN" altLang="en-US"/>
                      </a:p>
                    </p:txBody>
                  </p:sp>
                  <p:sp>
                    <p:nvSpPr>
                      <p:cNvPr id="35" name="Line 54"/>
                      <p:cNvSpPr>
                        <a:spLocks noChangeShapeType="1"/>
                      </p:cNvSpPr>
                      <p:nvPr/>
                    </p:nvSpPr>
                    <p:spPr bwMode="auto">
                      <a:xfrm>
                        <a:off x="3456" y="3168"/>
                        <a:ext cx="204" cy="0"/>
                      </a:xfrm>
                      <a:prstGeom prst="line">
                        <a:avLst/>
                      </a:prstGeom>
                      <a:noFill/>
                      <a:ln w="9525">
                        <a:solidFill>
                          <a:schemeClr val="tx1"/>
                        </a:solidFill>
                        <a:miter lim="800000"/>
                        <a:headEnd/>
                        <a:tailEnd/>
                      </a:ln>
                    </p:spPr>
                    <p:txBody>
                      <a:bodyPr wrap="none"/>
                      <a:lstStyle/>
                      <a:p>
                        <a:endParaRPr lang="zh-CN" altLang="en-US"/>
                      </a:p>
                    </p:txBody>
                  </p:sp>
                  <p:sp>
                    <p:nvSpPr>
                      <p:cNvPr id="36" name="Line 55"/>
                      <p:cNvSpPr>
                        <a:spLocks noChangeShapeType="1"/>
                      </p:cNvSpPr>
                      <p:nvPr/>
                    </p:nvSpPr>
                    <p:spPr bwMode="auto">
                      <a:xfrm>
                        <a:off x="3456" y="3648"/>
                        <a:ext cx="204" cy="0"/>
                      </a:xfrm>
                      <a:prstGeom prst="line">
                        <a:avLst/>
                      </a:prstGeom>
                      <a:noFill/>
                      <a:ln w="9525">
                        <a:solidFill>
                          <a:schemeClr val="tx1"/>
                        </a:solidFill>
                        <a:miter lim="800000"/>
                        <a:headEnd/>
                        <a:tailEnd/>
                      </a:ln>
                    </p:spPr>
                    <p:txBody>
                      <a:bodyPr wrap="none"/>
                      <a:lstStyle/>
                      <a:p>
                        <a:endParaRPr lang="zh-CN" altLang="en-US"/>
                      </a:p>
                    </p:txBody>
                  </p:sp>
                </p:grpSp>
                <p:sp>
                  <p:nvSpPr>
                    <p:cNvPr id="29" name="Line 56"/>
                    <p:cNvSpPr>
                      <a:spLocks noChangeShapeType="1"/>
                    </p:cNvSpPr>
                    <p:nvPr/>
                  </p:nvSpPr>
                  <p:spPr bwMode="auto">
                    <a:xfrm>
                      <a:off x="3648" y="2448"/>
                      <a:ext cx="385"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30" name="Line 57"/>
                    <p:cNvSpPr>
                      <a:spLocks noChangeShapeType="1"/>
                    </p:cNvSpPr>
                    <p:nvPr/>
                  </p:nvSpPr>
                  <p:spPr bwMode="auto">
                    <a:xfrm>
                      <a:off x="3648" y="2880"/>
                      <a:ext cx="1496"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31" name="Line 58"/>
                    <p:cNvSpPr>
                      <a:spLocks noChangeShapeType="1"/>
                    </p:cNvSpPr>
                    <p:nvPr/>
                  </p:nvSpPr>
                  <p:spPr bwMode="auto">
                    <a:xfrm>
                      <a:off x="3672" y="3408"/>
                      <a:ext cx="363"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32" name="Line 59"/>
                    <p:cNvSpPr>
                      <a:spLocks noChangeShapeType="1"/>
                    </p:cNvSpPr>
                    <p:nvPr/>
                  </p:nvSpPr>
                  <p:spPr bwMode="auto">
                    <a:xfrm>
                      <a:off x="3680" y="3936"/>
                      <a:ext cx="975" cy="0"/>
                    </a:xfrm>
                    <a:prstGeom prst="line">
                      <a:avLst/>
                    </a:prstGeom>
                    <a:noFill/>
                    <a:ln w="19050">
                      <a:solidFill>
                        <a:schemeClr val="tx1"/>
                      </a:solidFill>
                      <a:miter lim="800000"/>
                      <a:headEnd/>
                      <a:tailEnd type="triangle" w="med" len="med"/>
                    </a:ln>
                  </p:spPr>
                  <p:txBody>
                    <a:bodyPr wrap="none"/>
                    <a:lstStyle/>
                    <a:p>
                      <a:endParaRPr lang="zh-CN" altLang="en-US"/>
                    </a:p>
                  </p:txBody>
                </p:sp>
              </p:grpSp>
            </p:grpSp>
            <p:grpSp>
              <p:nvGrpSpPr>
                <p:cNvPr id="11" name="Group 60"/>
                <p:cNvGrpSpPr>
                  <a:grpSpLocks/>
                </p:cNvGrpSpPr>
                <p:nvPr/>
              </p:nvGrpSpPr>
              <p:grpSpPr bwMode="auto">
                <a:xfrm>
                  <a:off x="4272" y="1792"/>
                  <a:ext cx="1008" cy="204"/>
                  <a:chOff x="4216" y="1296"/>
                  <a:chExt cx="1008" cy="204"/>
                </a:xfrm>
              </p:grpSpPr>
              <p:sp>
                <p:nvSpPr>
                  <p:cNvPr id="12" name="Line 61"/>
                  <p:cNvSpPr>
                    <a:spLocks noChangeShapeType="1"/>
                  </p:cNvSpPr>
                  <p:nvPr/>
                </p:nvSpPr>
                <p:spPr bwMode="auto">
                  <a:xfrm>
                    <a:off x="4552" y="1296"/>
                    <a:ext cx="0" cy="204"/>
                  </a:xfrm>
                  <a:prstGeom prst="line">
                    <a:avLst/>
                  </a:prstGeom>
                  <a:noFill/>
                  <a:ln w="9525">
                    <a:solidFill>
                      <a:schemeClr val="tx1"/>
                    </a:solidFill>
                    <a:miter lim="800000"/>
                    <a:headEnd/>
                    <a:tailEnd/>
                  </a:ln>
                </p:spPr>
                <p:txBody>
                  <a:bodyPr wrap="none"/>
                  <a:lstStyle/>
                  <a:p>
                    <a:endParaRPr lang="zh-CN" altLang="en-US"/>
                  </a:p>
                </p:txBody>
              </p:sp>
              <p:sp>
                <p:nvSpPr>
                  <p:cNvPr id="13" name="Line 62"/>
                  <p:cNvSpPr>
                    <a:spLocks noChangeShapeType="1"/>
                  </p:cNvSpPr>
                  <p:nvPr/>
                </p:nvSpPr>
                <p:spPr bwMode="auto">
                  <a:xfrm>
                    <a:off x="4888" y="1296"/>
                    <a:ext cx="0" cy="204"/>
                  </a:xfrm>
                  <a:prstGeom prst="line">
                    <a:avLst/>
                  </a:prstGeom>
                  <a:noFill/>
                  <a:ln w="9525">
                    <a:solidFill>
                      <a:schemeClr val="tx1"/>
                    </a:solidFill>
                    <a:miter lim="800000"/>
                    <a:headEnd/>
                    <a:tailEnd/>
                  </a:ln>
                </p:spPr>
                <p:txBody>
                  <a:bodyPr wrap="none"/>
                  <a:lstStyle/>
                  <a:p>
                    <a:endParaRPr lang="zh-CN" altLang="en-US"/>
                  </a:p>
                </p:txBody>
              </p:sp>
              <p:sp>
                <p:nvSpPr>
                  <p:cNvPr id="14" name="Line 63"/>
                  <p:cNvSpPr>
                    <a:spLocks noChangeShapeType="1"/>
                  </p:cNvSpPr>
                  <p:nvPr/>
                </p:nvSpPr>
                <p:spPr bwMode="auto">
                  <a:xfrm>
                    <a:off x="5224" y="1296"/>
                    <a:ext cx="0" cy="204"/>
                  </a:xfrm>
                  <a:prstGeom prst="line">
                    <a:avLst/>
                  </a:prstGeom>
                  <a:noFill/>
                  <a:ln w="9525">
                    <a:solidFill>
                      <a:schemeClr val="tx1"/>
                    </a:solidFill>
                    <a:miter lim="800000"/>
                    <a:headEnd/>
                    <a:tailEnd/>
                  </a:ln>
                </p:spPr>
                <p:txBody>
                  <a:bodyPr wrap="none"/>
                  <a:lstStyle/>
                  <a:p>
                    <a:endParaRPr lang="zh-CN" altLang="en-US"/>
                  </a:p>
                </p:txBody>
              </p:sp>
              <p:sp>
                <p:nvSpPr>
                  <p:cNvPr id="15" name="Line 64"/>
                  <p:cNvSpPr>
                    <a:spLocks noChangeShapeType="1"/>
                  </p:cNvSpPr>
                  <p:nvPr/>
                </p:nvSpPr>
                <p:spPr bwMode="auto">
                  <a:xfrm>
                    <a:off x="4216" y="1296"/>
                    <a:ext cx="0" cy="204"/>
                  </a:xfrm>
                  <a:prstGeom prst="line">
                    <a:avLst/>
                  </a:prstGeom>
                  <a:noFill/>
                  <a:ln w="9525">
                    <a:solidFill>
                      <a:schemeClr val="tx1"/>
                    </a:solidFill>
                    <a:miter lim="800000"/>
                    <a:headEnd/>
                    <a:tailEnd/>
                  </a:ln>
                </p:spPr>
                <p:txBody>
                  <a:bodyPr wrap="none"/>
                  <a:lstStyle/>
                  <a:p>
                    <a:endParaRPr lang="zh-CN" altLang="en-US"/>
                  </a:p>
                </p:txBody>
              </p:sp>
            </p:grpSp>
          </p:grpSp>
        </p:grpSp>
      </p:grpSp>
    </p:spTree>
    <p:extLst>
      <p:ext uri="{BB962C8B-B14F-4D97-AF65-F5344CB8AC3E}">
        <p14:creationId xmlns:p14="http://schemas.microsoft.com/office/powerpoint/2010/main" val="277583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广义表</a:t>
            </a:r>
          </a:p>
        </p:txBody>
      </p:sp>
      <p:sp>
        <p:nvSpPr>
          <p:cNvPr id="3" name="内容占位符 2"/>
          <p:cNvSpPr>
            <a:spLocks noGrp="1"/>
          </p:cNvSpPr>
          <p:nvPr>
            <p:ph idx="1"/>
          </p:nvPr>
        </p:nvSpPr>
        <p:spPr/>
        <p:txBody>
          <a:bodyPr>
            <a:noAutofit/>
          </a:bodyPr>
          <a:lstStyle/>
          <a:p>
            <a:pPr>
              <a:lnSpc>
                <a:spcPct val="105000"/>
              </a:lnSpc>
              <a:buClr>
                <a:schemeClr val="tx1"/>
              </a:buClr>
              <a:buSzPct val="50000"/>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广义表是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0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个表元素组成的有限序列，记作</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buClr>
                <a:schemeClr val="tx1"/>
              </a:buClr>
              <a:buSzPct val="50000"/>
              <a:buNone/>
            </a:pPr>
            <a:r>
              <a:rPr lang="zh-CN" altLang="en-US"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LS</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05000"/>
              </a:lnSpc>
              <a:buClr>
                <a:schemeClr val="tx1"/>
              </a:buClr>
              <a:buSzPct val="50000"/>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LS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是表名，</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i="1" baseline="-250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是表元素，</a:t>
            </a:r>
            <a:r>
              <a:rPr lang="zh-CN"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可以是表（</a:t>
            </a:r>
            <a:r>
              <a:rPr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称为子表），可以是数据元素（称为原子）</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05000"/>
              </a:lnSpc>
              <a:buClr>
                <a:schemeClr val="tx1"/>
              </a:buClr>
              <a:buSzPct val="50000"/>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为表的长度。</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 0 </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的广义表为空表。</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buClr>
                <a:schemeClr val="tx1"/>
              </a:buClr>
              <a:buSzPct val="50000"/>
            </a:pP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&gt; 0</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时，</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表的第一个表元素称为广义表 的表头（</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head</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），除此之外，其它表元素组成的表称为广义表的表尾（</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tail</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buClr>
                <a:schemeClr val="tx1"/>
              </a:buClr>
              <a:buSzPct val="50000"/>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广义表中括号的最大层数称为表深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度</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5663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广义表</a:t>
            </a:r>
            <a:endParaRPr lang="zh-CN" altLang="en-US" dirty="0"/>
          </a:p>
        </p:txBody>
      </p:sp>
      <p:sp>
        <p:nvSpPr>
          <p:cNvPr id="3" name="内容占位符 2"/>
          <p:cNvSpPr>
            <a:spLocks noGrp="1"/>
          </p:cNvSpPr>
          <p:nvPr>
            <p:ph idx="1"/>
          </p:nvPr>
        </p:nvSpPr>
        <p:spPr/>
        <p:txBody>
          <a:bodyPr>
            <a:normAutofit/>
          </a:bodyPr>
          <a:lstStyle/>
          <a:p>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A( )                              A</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长度为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，深度为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p>
          <a:p>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B( 6, 2 )                       B</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长度为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，深度为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1</a:t>
            </a:r>
          </a:p>
          <a:p>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C( ‘</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 ( 5,  3,  ‘</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 ) )   C</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长度为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，深度为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p>
          <a:p>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D( B,  C, </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A ) </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长度为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，深度为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3</a:t>
            </a:r>
          </a:p>
          <a:p>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E( B, D )                      E</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长度为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，深度为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F( 4, F )                       F</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长度为</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rPr>
              <a:t>，深度为</a:t>
            </a:r>
            <a:r>
              <a:rPr kumimoji="1"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无限</a:t>
            </a: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41704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广义表</a:t>
            </a:r>
            <a:endParaRPr lang="zh-CN" altLang="en-US" dirty="0"/>
          </a:p>
        </p:txBody>
      </p:sp>
      <p:sp>
        <p:nvSpPr>
          <p:cNvPr id="3" name="内容占位符 2"/>
          <p:cNvSpPr>
            <a:spLocks noGrp="1"/>
          </p:cNvSpPr>
          <p:nvPr>
            <p:ph idx="1"/>
          </p:nvPr>
        </p:nvSpPr>
        <p:spPr/>
        <p:txBody>
          <a:bodyPr>
            <a:norm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广义表的第一个表元素即为该表的</a:t>
            </a:r>
            <a:r>
              <a:rPr lang="zh-CN" altLang="en-US" sz="28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表头</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，除表头元素外其他表元素组成的表即为该表的</a:t>
            </a:r>
            <a:r>
              <a:rPr lang="zh-CN" altLang="en-US" sz="28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表尾</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marL="36900" indent="0">
              <a:buNone/>
            </a:pP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36900" indent="0">
              <a:buNone/>
            </a:pP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 )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head(A)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和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tail(A)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不存在</a:t>
            </a:r>
          </a:p>
          <a:p>
            <a:pPr marL="36900" indent="0">
              <a:buNone/>
            </a:pP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B( 6, 2 )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head(B) = 6, tail(B) = (2)</a:t>
            </a:r>
          </a:p>
          <a:p>
            <a:pPr marL="36900" indent="0">
              <a:buNone/>
            </a:pP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C(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( 5,  3,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 )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head(C)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tail(C) = ((5,3,’x’))</a:t>
            </a:r>
          </a:p>
          <a:p>
            <a:pPr marL="36900" indent="0">
              <a:buNone/>
            </a:pP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461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2"/>
          <p:cNvGrpSpPr>
            <a:grpSpLocks/>
          </p:cNvGrpSpPr>
          <p:nvPr/>
        </p:nvGrpSpPr>
        <p:grpSpPr bwMode="auto">
          <a:xfrm>
            <a:off x="582613" y="517525"/>
            <a:ext cx="7945437" cy="5770563"/>
            <a:chOff x="343" y="222"/>
            <a:chExt cx="5005" cy="3635"/>
          </a:xfrm>
        </p:grpSpPr>
        <p:sp>
          <p:nvSpPr>
            <p:cNvPr id="108" name="Line 3"/>
            <p:cNvSpPr>
              <a:spLocks noChangeShapeType="1"/>
            </p:cNvSpPr>
            <p:nvPr/>
          </p:nvSpPr>
          <p:spPr bwMode="auto">
            <a:xfrm flipH="1">
              <a:off x="3682" y="2867"/>
              <a:ext cx="199" cy="33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9" name="Oval 4"/>
            <p:cNvSpPr>
              <a:spLocks noChangeArrowheads="1"/>
            </p:cNvSpPr>
            <p:nvPr/>
          </p:nvSpPr>
          <p:spPr bwMode="auto">
            <a:xfrm>
              <a:off x="549" y="530"/>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10" name="Text Box 5"/>
            <p:cNvSpPr txBox="1">
              <a:spLocks noChangeArrowheads="1"/>
            </p:cNvSpPr>
            <p:nvPr/>
          </p:nvSpPr>
          <p:spPr bwMode="auto">
            <a:xfrm>
              <a:off x="495" y="226"/>
              <a:ext cx="278" cy="327"/>
            </a:xfrm>
            <a:prstGeom prst="rect">
              <a:avLst/>
            </a:prstGeom>
            <a:noFill/>
            <a:ln w="9525">
              <a:noFill/>
              <a:miter lim="800000"/>
              <a:headEnd/>
              <a:tailEnd/>
            </a:ln>
            <a:effectLst/>
          </p:spPr>
          <p:txBody>
            <a:bodyPr wrap="none">
              <a:spAutoFit/>
            </a:bodyPr>
            <a:lstStyle/>
            <a:p>
              <a:pPr>
                <a:defRPr/>
              </a:pPr>
              <a:r>
                <a:rPr kumimoji="1" lang="en-US" altLang="zh-CN" sz="2800" dirty="0">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111" name="Group 6"/>
            <p:cNvGrpSpPr>
              <a:grpSpLocks/>
            </p:cNvGrpSpPr>
            <p:nvPr/>
          </p:nvGrpSpPr>
          <p:grpSpPr bwMode="auto">
            <a:xfrm>
              <a:off x="1167" y="535"/>
              <a:ext cx="417" cy="494"/>
              <a:chOff x="949" y="465"/>
              <a:chExt cx="417" cy="494"/>
            </a:xfrm>
          </p:grpSpPr>
          <p:sp>
            <p:nvSpPr>
              <p:cNvPr id="205" name="Line 7"/>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6" name="Line 8"/>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7" name="Oval 9"/>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8" name="Rectangle 10"/>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9" name="Rectangle 11"/>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12" name="Text Box 12"/>
            <p:cNvSpPr txBox="1">
              <a:spLocks noChangeArrowheads="1"/>
            </p:cNvSpPr>
            <p:nvPr/>
          </p:nvSpPr>
          <p:spPr bwMode="auto">
            <a:xfrm>
              <a:off x="1266" y="224"/>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B</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13" name="Text Box 13"/>
            <p:cNvSpPr txBox="1">
              <a:spLocks noChangeArrowheads="1"/>
            </p:cNvSpPr>
            <p:nvPr/>
          </p:nvSpPr>
          <p:spPr bwMode="auto">
            <a:xfrm>
              <a:off x="2365" y="222"/>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C</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14" name="Text Box 14"/>
            <p:cNvSpPr txBox="1">
              <a:spLocks noChangeArrowheads="1"/>
            </p:cNvSpPr>
            <p:nvPr/>
          </p:nvSpPr>
          <p:spPr bwMode="auto">
            <a:xfrm>
              <a:off x="1111" y="973"/>
              <a:ext cx="51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6   2</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115" name="Group 15"/>
            <p:cNvGrpSpPr>
              <a:grpSpLocks/>
            </p:cNvGrpSpPr>
            <p:nvPr/>
          </p:nvGrpSpPr>
          <p:grpSpPr bwMode="auto">
            <a:xfrm>
              <a:off x="2181" y="533"/>
              <a:ext cx="835" cy="1147"/>
              <a:chOff x="2160" y="463"/>
              <a:chExt cx="835" cy="1147"/>
            </a:xfrm>
          </p:grpSpPr>
          <p:sp>
            <p:nvSpPr>
              <p:cNvPr id="192" name="Line 16"/>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 name="Line 17"/>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4" name="Line 18"/>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 name="Oval 19"/>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6" name="Rectangle 20"/>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7" name="Rectangle 21"/>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8" name="Line 22"/>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9" name="Line 23"/>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0" name="Oval 24"/>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1" name="Rectangle 25"/>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2" name="Rectangle 26"/>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3" name="Text Box 27"/>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pPr>
                  <a:defRPr/>
                </a:pPr>
                <a:r>
                  <a:rPr kumimoji="1" lang="en-US" altLang="zh-CN" sz="2800" i="1">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b="0">
                  <a:effectLst>
                    <a:outerShdw blurRad="38100" dist="38100" dir="2700000" algn="tl">
                      <a:srgbClr val="000000">
                        <a:alpha val="43137"/>
                      </a:srgbClr>
                    </a:outerShdw>
                  </a:effectLst>
                  <a:latin typeface="Times New Roman" pitchFamily="18" charset="0"/>
                  <a:ea typeface="宋体" pitchFamily="2" charset="-122"/>
                </a:endParaRPr>
              </a:p>
            </p:txBody>
          </p:sp>
          <p:sp>
            <p:nvSpPr>
              <p:cNvPr id="204" name="Text Box 28"/>
              <p:cNvSpPr txBox="1">
                <a:spLocks noChangeArrowheads="1"/>
              </p:cNvSpPr>
              <p:nvPr/>
            </p:nvSpPr>
            <p:spPr bwMode="auto">
              <a:xfrm>
                <a:off x="2313" y="1280"/>
                <a:ext cx="68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5  3 </a:t>
                </a:r>
                <a:r>
                  <a:rPr kumimoji="1" lang="zh-CN" altLang="en-US" sz="2800" i="1" dirty="0">
                    <a:effectLst>
                      <a:outerShdw blurRad="38100" dist="38100" dir="2700000" algn="tl">
                        <a:srgbClr val="000000">
                          <a:alpha val="43137"/>
                        </a:srgbClr>
                      </a:outerShdw>
                    </a:effectLst>
                    <a:latin typeface="Times New Roman" pitchFamily="18" charset="0"/>
                    <a:ea typeface="宋体" pitchFamily="2" charset="-122"/>
                  </a:rPr>
                  <a:t> </a:t>
                </a: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x</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116" name="Text Box 29"/>
            <p:cNvSpPr txBox="1">
              <a:spLocks noChangeArrowheads="1"/>
            </p:cNvSpPr>
            <p:nvPr/>
          </p:nvSpPr>
          <p:spPr bwMode="auto">
            <a:xfrm>
              <a:off x="4180" y="248"/>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D</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117" name="Group 30"/>
            <p:cNvGrpSpPr>
              <a:grpSpLocks/>
            </p:cNvGrpSpPr>
            <p:nvPr/>
          </p:nvGrpSpPr>
          <p:grpSpPr bwMode="auto">
            <a:xfrm>
              <a:off x="3478" y="544"/>
              <a:ext cx="1870" cy="1513"/>
              <a:chOff x="3457" y="474"/>
              <a:chExt cx="1870" cy="1513"/>
            </a:xfrm>
          </p:grpSpPr>
          <p:sp>
            <p:nvSpPr>
              <p:cNvPr id="163" name="Line 31"/>
              <p:cNvSpPr>
                <a:spLocks noChangeShapeType="1"/>
              </p:cNvSpPr>
              <p:nvPr/>
            </p:nvSpPr>
            <p:spPr bwMode="auto">
              <a:xfrm flipH="1">
                <a:off x="3822" y="585"/>
                <a:ext cx="437" cy="274"/>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4" name="Line 32"/>
              <p:cNvSpPr>
                <a:spLocks noChangeShapeType="1"/>
              </p:cNvSpPr>
              <p:nvPr/>
            </p:nvSpPr>
            <p:spPr bwMode="auto">
              <a:xfrm>
                <a:off x="4340" y="578"/>
                <a:ext cx="608"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5" name="Line 33"/>
              <p:cNvSpPr>
                <a:spLocks noChangeShapeType="1"/>
              </p:cNvSpPr>
              <p:nvPr/>
            </p:nvSpPr>
            <p:spPr bwMode="auto">
              <a:xfrm>
                <a:off x="4296" y="593"/>
                <a:ext cx="81" cy="237"/>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6" name="Oval 34"/>
              <p:cNvSpPr>
                <a:spLocks noChangeArrowheads="1"/>
              </p:cNvSpPr>
              <p:nvPr/>
            </p:nvSpPr>
            <p:spPr bwMode="auto">
              <a:xfrm>
                <a:off x="4223" y="474"/>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167" name="Group 35"/>
              <p:cNvGrpSpPr>
                <a:grpSpLocks/>
              </p:cNvGrpSpPr>
              <p:nvPr/>
            </p:nvGrpSpPr>
            <p:grpSpPr bwMode="auto">
              <a:xfrm>
                <a:off x="3546" y="835"/>
                <a:ext cx="417" cy="494"/>
                <a:chOff x="949" y="465"/>
                <a:chExt cx="417" cy="494"/>
              </a:xfrm>
            </p:grpSpPr>
            <p:sp>
              <p:nvSpPr>
                <p:cNvPr id="187" name="Line 36"/>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8" name="Line 37"/>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9" name="Oval 38"/>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0" name="Rectangle 39"/>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 name="Rectangle 40"/>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68" name="Text Box 41"/>
              <p:cNvSpPr txBox="1">
                <a:spLocks noChangeArrowheads="1"/>
              </p:cNvSpPr>
              <p:nvPr/>
            </p:nvSpPr>
            <p:spPr bwMode="auto">
              <a:xfrm>
                <a:off x="3490" y="1273"/>
                <a:ext cx="51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6   2</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169" name="Group 42"/>
              <p:cNvGrpSpPr>
                <a:grpSpLocks/>
              </p:cNvGrpSpPr>
              <p:nvPr/>
            </p:nvGrpSpPr>
            <p:grpSpPr bwMode="auto">
              <a:xfrm>
                <a:off x="4071" y="840"/>
                <a:ext cx="835" cy="1147"/>
                <a:chOff x="2160" y="463"/>
                <a:chExt cx="835" cy="1147"/>
              </a:xfrm>
            </p:grpSpPr>
            <p:sp>
              <p:nvSpPr>
                <p:cNvPr id="174" name="Line 43"/>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5" name="Line 44"/>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6" name="Line 45"/>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7" name="Oval 46"/>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8" name="Rectangle 47"/>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9" name="Rectangle 48"/>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0" name="Line 49"/>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1" name="Line 50"/>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2" name="Oval 51"/>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3" name="Rectangle 52"/>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4" name="Rectangle 53"/>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5" name="Text Box 54"/>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pPr>
                    <a:defRPr/>
                  </a:pPr>
                  <a:r>
                    <a:rPr kumimoji="1" lang="en-US" altLang="zh-CN" sz="2800" i="1">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b="0">
                    <a:effectLst>
                      <a:outerShdw blurRad="38100" dist="38100" dir="2700000" algn="tl">
                        <a:srgbClr val="000000">
                          <a:alpha val="43137"/>
                        </a:srgbClr>
                      </a:outerShdw>
                    </a:effectLst>
                    <a:latin typeface="Times New Roman" pitchFamily="18" charset="0"/>
                    <a:ea typeface="宋体" pitchFamily="2" charset="-122"/>
                  </a:endParaRPr>
                </a:p>
              </p:txBody>
            </p:sp>
            <p:sp>
              <p:nvSpPr>
                <p:cNvPr id="186" name="Text Box 55"/>
                <p:cNvSpPr txBox="1">
                  <a:spLocks noChangeArrowheads="1"/>
                </p:cNvSpPr>
                <p:nvPr/>
              </p:nvSpPr>
              <p:spPr bwMode="auto">
                <a:xfrm>
                  <a:off x="2313" y="1280"/>
                  <a:ext cx="68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5  3  x</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170" name="Oval 56"/>
              <p:cNvSpPr>
                <a:spLocks noChangeArrowheads="1"/>
              </p:cNvSpPr>
              <p:nvPr/>
            </p:nvSpPr>
            <p:spPr bwMode="auto">
              <a:xfrm>
                <a:off x="4926" y="836"/>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71" name="Text Box 57"/>
              <p:cNvSpPr txBox="1">
                <a:spLocks noChangeArrowheads="1"/>
              </p:cNvSpPr>
              <p:nvPr/>
            </p:nvSpPr>
            <p:spPr bwMode="auto">
              <a:xfrm>
                <a:off x="3457" y="647"/>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B</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72" name="Text Box 58"/>
              <p:cNvSpPr txBox="1">
                <a:spLocks noChangeArrowheads="1"/>
              </p:cNvSpPr>
              <p:nvPr/>
            </p:nvSpPr>
            <p:spPr bwMode="auto">
              <a:xfrm>
                <a:off x="4080" y="657"/>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C</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73" name="Text Box 59"/>
              <p:cNvSpPr txBox="1">
                <a:spLocks noChangeArrowheads="1"/>
              </p:cNvSpPr>
              <p:nvPr/>
            </p:nvSpPr>
            <p:spPr bwMode="auto">
              <a:xfrm>
                <a:off x="5049" y="673"/>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grpSp>
        <p:grpSp>
          <p:nvGrpSpPr>
            <p:cNvPr id="118" name="Group 60"/>
            <p:cNvGrpSpPr>
              <a:grpSpLocks/>
            </p:cNvGrpSpPr>
            <p:nvPr/>
          </p:nvGrpSpPr>
          <p:grpSpPr bwMode="auto">
            <a:xfrm>
              <a:off x="647" y="1657"/>
              <a:ext cx="2094" cy="2200"/>
              <a:chOff x="612" y="1496"/>
              <a:chExt cx="2094" cy="2200"/>
            </a:xfrm>
          </p:grpSpPr>
          <p:sp>
            <p:nvSpPr>
              <p:cNvPr id="129" name="Line 61"/>
              <p:cNvSpPr>
                <a:spLocks noChangeShapeType="1"/>
              </p:cNvSpPr>
              <p:nvPr/>
            </p:nvSpPr>
            <p:spPr bwMode="auto">
              <a:xfrm>
                <a:off x="1325" y="1904"/>
                <a:ext cx="326" cy="289"/>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0" name="Line 62"/>
              <p:cNvSpPr>
                <a:spLocks noChangeShapeType="1"/>
              </p:cNvSpPr>
              <p:nvPr/>
            </p:nvSpPr>
            <p:spPr bwMode="auto">
              <a:xfrm flipH="1">
                <a:off x="955" y="1904"/>
                <a:ext cx="326" cy="289"/>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1" name="Line 63"/>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2" name="Line 64"/>
              <p:cNvSpPr>
                <a:spLocks noChangeShapeType="1"/>
              </p:cNvSpPr>
              <p:nvPr/>
            </p:nvSpPr>
            <p:spPr bwMode="auto">
              <a:xfrm>
                <a:off x="1719" y="2287"/>
                <a:ext cx="608"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3" name="Line 65"/>
              <p:cNvSpPr>
                <a:spLocks noChangeShapeType="1"/>
              </p:cNvSpPr>
              <p:nvPr/>
            </p:nvSpPr>
            <p:spPr bwMode="auto">
              <a:xfrm>
                <a:off x="1675" y="2302"/>
                <a:ext cx="81" cy="237"/>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4" name="Oval 66"/>
              <p:cNvSpPr>
                <a:spLocks noChangeArrowheads="1"/>
              </p:cNvSpPr>
              <p:nvPr/>
            </p:nvSpPr>
            <p:spPr bwMode="auto">
              <a:xfrm>
                <a:off x="1602" y="218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135" name="Group 67"/>
              <p:cNvGrpSpPr>
                <a:grpSpLocks/>
              </p:cNvGrpSpPr>
              <p:nvPr/>
            </p:nvGrpSpPr>
            <p:grpSpPr bwMode="auto">
              <a:xfrm>
                <a:off x="701" y="2180"/>
                <a:ext cx="417" cy="494"/>
                <a:chOff x="949" y="465"/>
                <a:chExt cx="417" cy="494"/>
              </a:xfrm>
            </p:grpSpPr>
            <p:sp>
              <p:nvSpPr>
                <p:cNvPr id="158" name="Line 68"/>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9" name="Line 69"/>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0" name="Oval 70"/>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1" name="Rectangle 71"/>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2" name="Rectangle 72"/>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136" name="Text Box 73"/>
              <p:cNvSpPr txBox="1">
                <a:spLocks noChangeArrowheads="1"/>
              </p:cNvSpPr>
              <p:nvPr/>
            </p:nvSpPr>
            <p:spPr bwMode="auto">
              <a:xfrm>
                <a:off x="645" y="2618"/>
                <a:ext cx="51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6   2</a:t>
                </a:r>
                <a:endParaRPr kumimoji="1" lang="en-US" altLang="zh-CN" sz="2400" b="0" i="1"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137" name="Group 74"/>
              <p:cNvGrpSpPr>
                <a:grpSpLocks/>
              </p:cNvGrpSpPr>
              <p:nvPr/>
            </p:nvGrpSpPr>
            <p:grpSpPr bwMode="auto">
              <a:xfrm>
                <a:off x="1450" y="2549"/>
                <a:ext cx="835" cy="1147"/>
                <a:chOff x="2160" y="463"/>
                <a:chExt cx="835" cy="1147"/>
              </a:xfrm>
            </p:grpSpPr>
            <p:sp>
              <p:nvSpPr>
                <p:cNvPr id="145" name="Line 75"/>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6" name="Line 76"/>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7" name="Line 77"/>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8" name="Oval 78"/>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9" name="Rectangle 79"/>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0" name="Rectangle 80"/>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1" name="Line 81"/>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2" name="Line 82"/>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3" name="Oval 83"/>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4" name="Rectangle 84"/>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5" name="Rectangle 85"/>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6" name="Text Box 86"/>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pPr>
                    <a:defRPr/>
                  </a:pPr>
                  <a:r>
                    <a:rPr kumimoji="1" lang="en-US" altLang="zh-CN" sz="2800" i="1">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b="0">
                    <a:effectLst>
                      <a:outerShdw blurRad="38100" dist="38100" dir="2700000" algn="tl">
                        <a:srgbClr val="000000">
                          <a:alpha val="43137"/>
                        </a:srgbClr>
                      </a:outerShdw>
                    </a:effectLst>
                    <a:latin typeface="Times New Roman" pitchFamily="18" charset="0"/>
                    <a:ea typeface="宋体" pitchFamily="2" charset="-122"/>
                  </a:endParaRPr>
                </a:p>
              </p:txBody>
            </p:sp>
            <p:sp>
              <p:nvSpPr>
                <p:cNvPr id="157" name="Text Box 87"/>
                <p:cNvSpPr txBox="1">
                  <a:spLocks noChangeArrowheads="1"/>
                </p:cNvSpPr>
                <p:nvPr/>
              </p:nvSpPr>
              <p:spPr bwMode="auto">
                <a:xfrm>
                  <a:off x="2313" y="1280"/>
                  <a:ext cx="68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5  3  x</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138" name="Oval 88"/>
              <p:cNvSpPr>
                <a:spLocks noChangeArrowheads="1"/>
              </p:cNvSpPr>
              <p:nvPr/>
            </p:nvSpPr>
            <p:spPr bwMode="auto">
              <a:xfrm>
                <a:off x="2305" y="254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9" name="Text Box 89"/>
              <p:cNvSpPr txBox="1">
                <a:spLocks noChangeArrowheads="1"/>
              </p:cNvSpPr>
              <p:nvPr/>
            </p:nvSpPr>
            <p:spPr bwMode="auto">
              <a:xfrm>
                <a:off x="612" y="1992"/>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B</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40" name="Text Box 90"/>
              <p:cNvSpPr txBox="1">
                <a:spLocks noChangeArrowheads="1"/>
              </p:cNvSpPr>
              <p:nvPr/>
            </p:nvSpPr>
            <p:spPr bwMode="auto">
              <a:xfrm>
                <a:off x="1459" y="2366"/>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C</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41" name="Text Box 91"/>
              <p:cNvSpPr txBox="1">
                <a:spLocks noChangeArrowheads="1"/>
              </p:cNvSpPr>
              <p:nvPr/>
            </p:nvSpPr>
            <p:spPr bwMode="auto">
              <a:xfrm>
                <a:off x="2428" y="2382"/>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42" name="Oval 92"/>
              <p:cNvSpPr>
                <a:spLocks noChangeArrowheads="1"/>
              </p:cNvSpPr>
              <p:nvPr/>
            </p:nvSpPr>
            <p:spPr bwMode="auto">
              <a:xfrm>
                <a:off x="1247" y="1800"/>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3" name="Text Box 93"/>
              <p:cNvSpPr txBox="1">
                <a:spLocks noChangeArrowheads="1"/>
              </p:cNvSpPr>
              <p:nvPr/>
            </p:nvSpPr>
            <p:spPr bwMode="auto">
              <a:xfrm>
                <a:off x="1193" y="1496"/>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E</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144" name="Text Box 94"/>
              <p:cNvSpPr txBox="1">
                <a:spLocks noChangeArrowheads="1"/>
              </p:cNvSpPr>
              <p:nvPr/>
            </p:nvSpPr>
            <p:spPr bwMode="auto">
              <a:xfrm>
                <a:off x="1726" y="1982"/>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D</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119" name="Text Box 95"/>
            <p:cNvSpPr txBox="1">
              <a:spLocks noChangeArrowheads="1"/>
            </p:cNvSpPr>
            <p:nvPr/>
          </p:nvSpPr>
          <p:spPr bwMode="auto">
            <a:xfrm>
              <a:off x="343" y="697"/>
              <a:ext cx="566" cy="327"/>
            </a:xfrm>
            <a:prstGeom prst="rect">
              <a:avLst/>
            </a:prstGeom>
            <a:noFill/>
            <a:ln w="9525">
              <a:noFill/>
              <a:miter lim="800000"/>
              <a:headEnd/>
              <a:tailEnd/>
            </a:ln>
            <a:effectLst/>
          </p:spPr>
          <p:txBody>
            <a:bodyPr wrap="none">
              <a:spAutoFit/>
            </a:bodyPr>
            <a:lstStyle/>
            <a:p>
              <a:pPr>
                <a:defRPr/>
              </a:pPr>
              <a:r>
                <a:rPr kumimoji="1" lang="zh-CN" altLang="zh-CN" sz="2800">
                  <a:effectLst>
                    <a:outerShdw blurRad="38100" dist="38100" dir="2700000" algn="tl">
                      <a:srgbClr val="000000">
                        <a:alpha val="43137"/>
                      </a:srgbClr>
                    </a:outerShdw>
                  </a:effectLst>
                  <a:latin typeface="Times New Roman" pitchFamily="18" charset="0"/>
                  <a:ea typeface="仿宋_GB2312" pitchFamily="49" charset="-122"/>
                </a:rPr>
                <a:t>空表</a:t>
              </a:r>
              <a:endParaRPr kumimoji="1" lang="zh-CN" altLang="en-US" sz="2400" b="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120" name="Text Box 96"/>
            <p:cNvSpPr txBox="1">
              <a:spLocks noChangeArrowheads="1"/>
            </p:cNvSpPr>
            <p:nvPr/>
          </p:nvSpPr>
          <p:spPr bwMode="auto">
            <a:xfrm>
              <a:off x="1052" y="1219"/>
              <a:ext cx="791" cy="327"/>
            </a:xfrm>
            <a:prstGeom prst="rect">
              <a:avLst/>
            </a:prstGeom>
            <a:noFill/>
            <a:ln w="9525">
              <a:noFill/>
              <a:miter lim="800000"/>
              <a:headEnd/>
              <a:tailEnd/>
            </a:ln>
            <a:effectLst/>
          </p:spPr>
          <p:txBody>
            <a:bodyPr wrap="none">
              <a:spAutoFit/>
            </a:bodyPr>
            <a:lstStyle/>
            <a:p>
              <a:pPr>
                <a:defRPr/>
              </a:pPr>
              <a:r>
                <a:rPr kumimoji="1" lang="zh-CN" altLang="en-US" sz="2800" dirty="0">
                  <a:effectLst>
                    <a:outerShdw blurRad="38100" dist="38100" dir="2700000" algn="tl">
                      <a:srgbClr val="000000">
                        <a:alpha val="43137"/>
                      </a:srgbClr>
                    </a:outerShdw>
                  </a:effectLst>
                  <a:latin typeface="Times New Roman" pitchFamily="18" charset="0"/>
                  <a:ea typeface="仿宋_GB2312" pitchFamily="49" charset="-122"/>
                </a:rPr>
                <a:t>线性表</a:t>
              </a:r>
              <a:endParaRPr kumimoji="1" lang="zh-CN" altLang="en-US" sz="2400" b="0" dirty="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121" name="Text Box 97"/>
            <p:cNvSpPr txBox="1">
              <a:spLocks noChangeArrowheads="1"/>
            </p:cNvSpPr>
            <p:nvPr/>
          </p:nvSpPr>
          <p:spPr bwMode="auto">
            <a:xfrm>
              <a:off x="593" y="3156"/>
              <a:ext cx="791" cy="327"/>
            </a:xfrm>
            <a:prstGeom prst="rect">
              <a:avLst/>
            </a:prstGeom>
            <a:noFill/>
            <a:ln w="9525">
              <a:noFill/>
              <a:miter lim="800000"/>
              <a:headEnd/>
              <a:tailEnd/>
            </a:ln>
            <a:effectLst/>
          </p:spPr>
          <p:txBody>
            <a:bodyPr wrap="none">
              <a:spAutoFit/>
            </a:bodyPr>
            <a:lstStyle/>
            <a:p>
              <a:pPr>
                <a:defRPr/>
              </a:pPr>
              <a:r>
                <a:rPr kumimoji="1" lang="zh-CN" altLang="en-US" sz="2800" dirty="0">
                  <a:effectLst>
                    <a:outerShdw blurRad="38100" dist="38100" dir="2700000" algn="tl">
                      <a:srgbClr val="000000">
                        <a:alpha val="43137"/>
                      </a:srgbClr>
                    </a:outerShdw>
                  </a:effectLst>
                  <a:latin typeface="Times New Roman" pitchFamily="18" charset="0"/>
                  <a:ea typeface="仿宋_GB2312" pitchFamily="49" charset="-122"/>
                </a:rPr>
                <a:t>再入表</a:t>
              </a:r>
              <a:endParaRPr kumimoji="1" lang="zh-CN" altLang="en-US" sz="2400" b="0" dirty="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122" name="Text Box 98"/>
            <p:cNvSpPr txBox="1">
              <a:spLocks noChangeArrowheads="1"/>
            </p:cNvSpPr>
            <p:nvPr/>
          </p:nvSpPr>
          <p:spPr bwMode="auto">
            <a:xfrm>
              <a:off x="2386" y="1614"/>
              <a:ext cx="566" cy="327"/>
            </a:xfrm>
            <a:prstGeom prst="rect">
              <a:avLst/>
            </a:prstGeom>
            <a:noFill/>
            <a:ln w="9525">
              <a:noFill/>
              <a:miter lim="800000"/>
              <a:headEnd/>
              <a:tailEnd/>
            </a:ln>
            <a:effectLst/>
          </p:spPr>
          <p:txBody>
            <a:bodyPr wrap="none">
              <a:spAutoFit/>
            </a:bodyPr>
            <a:lstStyle/>
            <a:p>
              <a:pPr>
                <a:defRPr/>
              </a:pPr>
              <a:r>
                <a:rPr kumimoji="1" lang="zh-CN" altLang="en-US" sz="2800">
                  <a:effectLst>
                    <a:outerShdw blurRad="38100" dist="38100" dir="2700000" algn="tl">
                      <a:srgbClr val="000000">
                        <a:alpha val="43137"/>
                      </a:srgbClr>
                    </a:outerShdw>
                  </a:effectLst>
                  <a:latin typeface="Times New Roman" pitchFamily="18" charset="0"/>
                  <a:ea typeface="仿宋_GB2312" pitchFamily="49" charset="-122"/>
                </a:rPr>
                <a:t>纯表</a:t>
              </a:r>
              <a:endParaRPr kumimoji="1" lang="zh-CN" altLang="en-US" sz="2400" b="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123" name="Oval 99"/>
            <p:cNvSpPr>
              <a:spLocks noChangeArrowheads="1"/>
            </p:cNvSpPr>
            <p:nvPr/>
          </p:nvSpPr>
          <p:spPr bwMode="auto">
            <a:xfrm>
              <a:off x="3844" y="2760"/>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4" name="Text Box 100"/>
            <p:cNvSpPr txBox="1">
              <a:spLocks noChangeArrowheads="1"/>
            </p:cNvSpPr>
            <p:nvPr/>
          </p:nvSpPr>
          <p:spPr bwMode="auto">
            <a:xfrm>
              <a:off x="3769" y="2456"/>
              <a:ext cx="253" cy="327"/>
            </a:xfrm>
            <a:prstGeom prst="rect">
              <a:avLst/>
            </a:prstGeom>
            <a:noFill/>
            <a:ln w="9525">
              <a:noFill/>
              <a:miter lim="800000"/>
              <a:headEnd/>
              <a:tailEnd/>
            </a:ln>
            <a:effectLst/>
          </p:spPr>
          <p:txBody>
            <a:bodyPr wrap="none">
              <a:spAutoFit/>
            </a:bodyPr>
            <a:lstStyle/>
            <a:p>
              <a:pPr>
                <a:defRPr/>
              </a:pPr>
              <a:r>
                <a:rPr kumimoji="1" lang="en-US" altLang="zh-CN" sz="2800" dirty="0">
                  <a:effectLst>
                    <a:outerShdw blurRad="38100" dist="38100" dir="2700000" algn="tl">
                      <a:srgbClr val="000000">
                        <a:alpha val="43137"/>
                      </a:srgbClr>
                    </a:outerShdw>
                  </a:effectLst>
                  <a:latin typeface="Times New Roman" pitchFamily="18" charset="0"/>
                  <a:ea typeface="宋体" pitchFamily="2" charset="-122"/>
                </a:rPr>
                <a:t>F</a:t>
              </a:r>
              <a:endParaRPr kumimoji="1" lang="en-US" altLang="zh-CN" sz="2400" dirty="0">
                <a:effectLst>
                  <a:outerShdw blurRad="38100" dist="38100" dir="2700000" algn="tl">
                    <a:srgbClr val="000000">
                      <a:alpha val="43137"/>
                    </a:srgbClr>
                  </a:outerShdw>
                </a:effectLst>
                <a:latin typeface="Times New Roman" pitchFamily="18" charset="0"/>
                <a:ea typeface="宋体" pitchFamily="2" charset="-122"/>
              </a:endParaRPr>
            </a:p>
          </p:txBody>
        </p:sp>
        <p:sp>
          <p:nvSpPr>
            <p:cNvPr id="125" name="Text Box 101"/>
            <p:cNvSpPr txBox="1">
              <a:spLocks noChangeArrowheads="1"/>
            </p:cNvSpPr>
            <p:nvPr/>
          </p:nvSpPr>
          <p:spPr bwMode="auto">
            <a:xfrm>
              <a:off x="4077" y="3137"/>
              <a:ext cx="791" cy="327"/>
            </a:xfrm>
            <a:prstGeom prst="rect">
              <a:avLst/>
            </a:prstGeom>
            <a:noFill/>
            <a:ln w="9525">
              <a:noFill/>
              <a:miter lim="800000"/>
              <a:headEnd/>
              <a:tailEnd/>
            </a:ln>
            <a:effectLst/>
          </p:spPr>
          <p:txBody>
            <a:bodyPr wrap="none">
              <a:spAutoFit/>
            </a:bodyPr>
            <a:lstStyle/>
            <a:p>
              <a:pPr>
                <a:defRPr/>
              </a:pPr>
              <a:r>
                <a:rPr kumimoji="1" lang="zh-CN" altLang="zh-CN" sz="2800">
                  <a:effectLst>
                    <a:outerShdw blurRad="38100" dist="38100" dir="2700000" algn="tl">
                      <a:srgbClr val="000000">
                        <a:alpha val="43137"/>
                      </a:srgbClr>
                    </a:outerShdw>
                  </a:effectLst>
                  <a:latin typeface="Times New Roman" pitchFamily="18" charset="0"/>
                  <a:ea typeface="仿宋_GB2312" pitchFamily="49" charset="-122"/>
                </a:rPr>
                <a:t>递归表</a:t>
              </a:r>
              <a:endParaRPr kumimoji="1" lang="zh-CN" altLang="en-US" sz="2400" b="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126" name="Rectangle 102"/>
            <p:cNvSpPr>
              <a:spLocks noChangeArrowheads="1"/>
            </p:cNvSpPr>
            <p:nvPr/>
          </p:nvSpPr>
          <p:spPr bwMode="auto">
            <a:xfrm>
              <a:off x="3624" y="3200"/>
              <a:ext cx="111" cy="134"/>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7" name="Freeform 103"/>
            <p:cNvSpPr>
              <a:spLocks/>
            </p:cNvSpPr>
            <p:nvPr/>
          </p:nvSpPr>
          <p:spPr bwMode="auto">
            <a:xfrm>
              <a:off x="3963" y="2666"/>
              <a:ext cx="233" cy="301"/>
            </a:xfrm>
            <a:custGeom>
              <a:avLst/>
              <a:gdLst>
                <a:gd name="T0" fmla="*/ 0 w 233"/>
                <a:gd name="T1" fmla="*/ 230 h 301"/>
                <a:gd name="T2" fmla="*/ 89 w 233"/>
                <a:gd name="T3" fmla="*/ 297 h 301"/>
                <a:gd name="T4" fmla="*/ 200 w 233"/>
                <a:gd name="T5" fmla="*/ 253 h 301"/>
                <a:gd name="T6" fmla="*/ 229 w 233"/>
                <a:gd name="T7" fmla="*/ 112 h 301"/>
                <a:gd name="T8" fmla="*/ 177 w 233"/>
                <a:gd name="T9" fmla="*/ 16 h 301"/>
                <a:gd name="T10" fmla="*/ 59 w 233"/>
                <a:gd name="T11" fmla="*/ 16 h 301"/>
                <a:gd name="T12" fmla="*/ 0 w 233"/>
                <a:gd name="T13" fmla="*/ 97 h 301"/>
                <a:gd name="T14" fmla="*/ 0 60000 65536"/>
                <a:gd name="T15" fmla="*/ 0 60000 65536"/>
                <a:gd name="T16" fmla="*/ 0 60000 65536"/>
                <a:gd name="T17" fmla="*/ 0 60000 65536"/>
                <a:gd name="T18" fmla="*/ 0 60000 65536"/>
                <a:gd name="T19" fmla="*/ 0 60000 65536"/>
                <a:gd name="T20" fmla="*/ 0 60000 65536"/>
                <a:gd name="T21" fmla="*/ 0 w 233"/>
                <a:gd name="T22" fmla="*/ 0 h 301"/>
                <a:gd name="T23" fmla="*/ 233 w 233"/>
                <a:gd name="T24" fmla="*/ 301 h 3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8" name="Text Box 104"/>
            <p:cNvSpPr txBox="1">
              <a:spLocks noChangeArrowheads="1"/>
            </p:cNvSpPr>
            <p:nvPr/>
          </p:nvSpPr>
          <p:spPr bwMode="auto">
            <a:xfrm>
              <a:off x="3541" y="3293"/>
              <a:ext cx="229"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4</a:t>
              </a:r>
            </a:p>
          </p:txBody>
        </p:sp>
      </p:grpSp>
    </p:spTree>
    <p:extLst>
      <p:ext uri="{BB962C8B-B14F-4D97-AF65-F5344CB8AC3E}">
        <p14:creationId xmlns:p14="http://schemas.microsoft.com/office/powerpoint/2010/main" val="4201129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广义表的存储结构</a:t>
            </a:r>
          </a:p>
        </p:txBody>
      </p:sp>
      <p:sp>
        <p:nvSpPr>
          <p:cNvPr id="3" name="内容占位符 2"/>
          <p:cNvSpPr>
            <a:spLocks noGrp="1"/>
          </p:cNvSpPr>
          <p:nvPr>
            <p:ph idx="1"/>
          </p:nvPr>
        </p:nvSpPr>
        <p:spPr>
          <a:xfrm>
            <a:off x="685346" y="1485870"/>
            <a:ext cx="7765322" cy="4586157"/>
          </a:xfrm>
        </p:spPr>
        <p:txBody>
          <a:bodyPr>
            <a:noAutofit/>
          </a:bodyPr>
          <a:lstStyle/>
          <a:p>
            <a:pPr>
              <a:buNone/>
            </a:pPr>
            <a:r>
              <a:rPr lang="en-US" altLang="zh-CN" b="1" dirty="0" err="1">
                <a:latin typeface="Times New Roman" panose="02020603050405020304" pitchFamily="18" charset="0"/>
                <a:cs typeface="Times New Roman" panose="02020603050405020304" pitchFamily="18" charset="0"/>
              </a:rPr>
              <a:t>typedef</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enum</a:t>
            </a:r>
            <a:r>
              <a:rPr lang="en-US" altLang="zh-CN" b="1" dirty="0">
                <a:latin typeface="Times New Roman" panose="02020603050405020304" pitchFamily="18" charset="0"/>
                <a:cs typeface="Times New Roman" panose="02020603050405020304" pitchFamily="18" charset="0"/>
              </a:rPr>
              <a:t> {ATOM, LIST} </a:t>
            </a:r>
            <a:r>
              <a:rPr lang="en-US" altLang="zh-CN" b="1" dirty="0" err="1">
                <a:latin typeface="Times New Roman" panose="02020603050405020304" pitchFamily="18" charset="0"/>
                <a:cs typeface="Times New Roman" panose="02020603050405020304" pitchFamily="18" charset="0"/>
              </a:rPr>
              <a:t>ElemTag</a:t>
            </a:r>
            <a:r>
              <a:rPr lang="en-US" altLang="zh-CN" b="1" dirty="0">
                <a:latin typeface="Times New Roman" panose="02020603050405020304" pitchFamily="18" charset="0"/>
                <a:cs typeface="Times New Roman" panose="02020603050405020304" pitchFamily="18" charset="0"/>
              </a:rPr>
              <a:t>; </a:t>
            </a:r>
          </a:p>
          <a:p>
            <a:pPr>
              <a:buNone/>
            </a:pPr>
            <a:r>
              <a:rPr lang="en-US" altLang="zh-CN" b="1" dirty="0" err="1">
                <a:latin typeface="Times New Roman" panose="02020603050405020304" pitchFamily="18" charset="0"/>
                <a:cs typeface="Times New Roman" panose="02020603050405020304" pitchFamily="18" charset="0"/>
              </a:rPr>
              <a:t>typedef</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struct</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GLNode</a:t>
            </a:r>
            <a:r>
              <a:rPr lang="en-US" altLang="zh-CN" b="1" dirty="0">
                <a:latin typeface="Times New Roman" panose="02020603050405020304" pitchFamily="18" charset="0"/>
                <a:cs typeface="Times New Roman" panose="02020603050405020304" pitchFamily="18" charset="0"/>
              </a:rPr>
              <a:t>{</a:t>
            </a:r>
          </a:p>
          <a:p>
            <a:pPr lvl="1">
              <a:buNone/>
            </a:pPr>
            <a:r>
              <a:rPr lang="en-US" altLang="zh-CN" sz="2000" b="1" dirty="0" err="1">
                <a:latin typeface="Times New Roman" panose="02020603050405020304" pitchFamily="18" charset="0"/>
                <a:cs typeface="Times New Roman" panose="02020603050405020304" pitchFamily="18" charset="0"/>
              </a:rPr>
              <a:t>ElemTag</a:t>
            </a:r>
            <a:r>
              <a:rPr lang="en-US" altLang="zh-CN" sz="2000" b="1" dirty="0">
                <a:latin typeface="Times New Roman" panose="02020603050405020304" pitchFamily="18" charset="0"/>
                <a:cs typeface="Times New Roman" panose="02020603050405020304" pitchFamily="18" charset="0"/>
              </a:rPr>
              <a:t> tag;</a:t>
            </a:r>
          </a:p>
          <a:p>
            <a:pPr lvl="1">
              <a:buNone/>
            </a:pPr>
            <a:r>
              <a:rPr lang="en-US" altLang="zh-CN" sz="2000" b="1" dirty="0">
                <a:latin typeface="Times New Roman" panose="02020603050405020304" pitchFamily="18" charset="0"/>
                <a:cs typeface="Times New Roman" panose="02020603050405020304" pitchFamily="18" charset="0"/>
              </a:rPr>
              <a:t>union{</a:t>
            </a:r>
          </a:p>
          <a:p>
            <a:pPr lvl="2">
              <a:buNone/>
            </a:pPr>
            <a:r>
              <a:rPr lang="en-US" altLang="zh-CN" sz="2000" b="1" dirty="0" err="1">
                <a:latin typeface="Times New Roman" panose="02020603050405020304" pitchFamily="18" charset="0"/>
                <a:cs typeface="Times New Roman" panose="02020603050405020304" pitchFamily="18" charset="0"/>
              </a:rPr>
              <a:t>atomType</a:t>
            </a:r>
            <a:r>
              <a:rPr lang="en-US" altLang="zh-CN" sz="2000" b="1" dirty="0">
                <a:latin typeface="Times New Roman" panose="02020603050405020304" pitchFamily="18" charset="0"/>
                <a:cs typeface="Times New Roman" panose="02020603050405020304" pitchFamily="18" charset="0"/>
              </a:rPr>
              <a:t> atom;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原子节点值</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lvl="2">
              <a:buNone/>
            </a:pPr>
            <a:r>
              <a:rPr lang="en-US" altLang="zh-CN" sz="2000" b="1" dirty="0" err="1">
                <a:latin typeface="Times New Roman" panose="02020603050405020304" pitchFamily="18" charset="0"/>
                <a:cs typeface="Times New Roman" panose="02020603050405020304" pitchFamily="18" charset="0"/>
              </a:rPr>
              <a:t>struct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struct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GLNode</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hp</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tp</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ptr</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表头表尾指针</a:t>
            </a:r>
          </a:p>
          <a:p>
            <a:pPr lvl="2">
              <a:buNone/>
            </a:pPr>
            <a:r>
              <a:rPr lang="en-US" altLang="zh-CN" sz="2000" b="1" dirty="0">
                <a:latin typeface="Times New Roman" panose="02020603050405020304" pitchFamily="18" charset="0"/>
                <a:cs typeface="Times New Roman" panose="02020603050405020304" pitchFamily="18" charset="0"/>
              </a:rPr>
              <a:t>}</a:t>
            </a:r>
          </a:p>
          <a:p>
            <a:pPr>
              <a:buNone/>
            </a:pP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GList</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grpSp>
        <p:nvGrpSpPr>
          <p:cNvPr id="4" name="Group 3"/>
          <p:cNvGrpSpPr>
            <a:grpSpLocks/>
          </p:cNvGrpSpPr>
          <p:nvPr/>
        </p:nvGrpSpPr>
        <p:grpSpPr bwMode="auto">
          <a:xfrm>
            <a:off x="268263" y="5153988"/>
            <a:ext cx="8599487" cy="1317625"/>
            <a:chOff x="109" y="48"/>
            <a:chExt cx="5417" cy="830"/>
          </a:xfrm>
        </p:grpSpPr>
        <p:grpSp>
          <p:nvGrpSpPr>
            <p:cNvPr id="5" name="Group 4"/>
            <p:cNvGrpSpPr>
              <a:grpSpLocks/>
            </p:cNvGrpSpPr>
            <p:nvPr/>
          </p:nvGrpSpPr>
          <p:grpSpPr bwMode="auto">
            <a:xfrm>
              <a:off x="109" y="48"/>
              <a:ext cx="5417" cy="272"/>
              <a:chOff x="109" y="48"/>
              <a:chExt cx="5417" cy="272"/>
            </a:xfrm>
          </p:grpSpPr>
          <p:grpSp>
            <p:nvGrpSpPr>
              <p:cNvPr id="9" name="Group 5"/>
              <p:cNvGrpSpPr>
                <a:grpSpLocks/>
              </p:cNvGrpSpPr>
              <p:nvPr/>
            </p:nvGrpSpPr>
            <p:grpSpPr bwMode="auto">
              <a:xfrm>
                <a:off x="109" y="48"/>
                <a:ext cx="1859" cy="272"/>
                <a:chOff x="624" y="624"/>
                <a:chExt cx="1859" cy="272"/>
              </a:xfrm>
            </p:grpSpPr>
            <p:sp>
              <p:nvSpPr>
                <p:cNvPr id="14" name="Rectangle 6"/>
                <p:cNvSpPr>
                  <a:spLocks noChangeArrowheads="1"/>
                </p:cNvSpPr>
                <p:nvPr/>
              </p:nvSpPr>
              <p:spPr bwMode="auto">
                <a:xfrm>
                  <a:off x="624" y="624"/>
                  <a:ext cx="1859" cy="272"/>
                </a:xfrm>
                <a:prstGeom prst="rect">
                  <a:avLst/>
                </a:prstGeom>
                <a:noFill/>
                <a:ln w="9525">
                  <a:solidFill>
                    <a:schemeClr val="tx1"/>
                  </a:solidFill>
                  <a:miter lim="800000"/>
                  <a:headEnd/>
                  <a:tailEnd/>
                </a:ln>
              </p:spPr>
              <p:txBody>
                <a:bodyPr wrap="none" anchor="ctr"/>
                <a:lstStyle/>
                <a:p>
                  <a:r>
                    <a:rPr lang="zh-CN" altLang="en-US" dirty="0">
                      <a:ea typeface="黑体" pitchFamily="49" charset="-122"/>
                    </a:rPr>
                    <a:t> </a:t>
                  </a:r>
                  <a:r>
                    <a:rPr lang="zh-CN" altLang="en-US" dirty="0" smtClean="0">
                      <a:ea typeface="黑体" pitchFamily="49" charset="-122"/>
                    </a:rPr>
                    <a:t>  标志</a:t>
                  </a:r>
                  <a:r>
                    <a:rPr lang="en-US" altLang="zh-CN" dirty="0">
                      <a:ea typeface="黑体" pitchFamily="49" charset="-122"/>
                    </a:rPr>
                    <a:t>tag=0   </a:t>
                  </a:r>
                  <a:r>
                    <a:rPr lang="en-US" altLang="zh-CN" dirty="0" smtClean="0">
                      <a:ea typeface="黑体" pitchFamily="49" charset="-122"/>
                    </a:rPr>
                    <a:t>     </a:t>
                  </a:r>
                  <a:r>
                    <a:rPr lang="zh-CN" altLang="en-US" dirty="0" smtClean="0">
                      <a:latin typeface="宋体" charset="-122"/>
                      <a:ea typeface="黑体" pitchFamily="49" charset="-122"/>
                    </a:rPr>
                    <a:t>原子</a:t>
                  </a:r>
                  <a:r>
                    <a:rPr lang="zh-CN" altLang="en-US" dirty="0">
                      <a:latin typeface="宋体" charset="-122"/>
                      <a:ea typeface="黑体" pitchFamily="49" charset="-122"/>
                    </a:rPr>
                    <a:t>的</a:t>
                  </a:r>
                  <a:r>
                    <a:rPr lang="zh-CN" altLang="en-US" dirty="0">
                      <a:ea typeface="黑体" pitchFamily="49" charset="-122"/>
                    </a:rPr>
                    <a:t>值 </a:t>
                  </a:r>
                </a:p>
              </p:txBody>
            </p:sp>
            <p:sp>
              <p:nvSpPr>
                <p:cNvPr id="15" name="Line 7"/>
                <p:cNvSpPr>
                  <a:spLocks noChangeShapeType="1"/>
                </p:cNvSpPr>
                <p:nvPr/>
              </p:nvSpPr>
              <p:spPr bwMode="auto">
                <a:xfrm>
                  <a:off x="1584" y="624"/>
                  <a:ext cx="0" cy="272"/>
                </a:xfrm>
                <a:prstGeom prst="line">
                  <a:avLst/>
                </a:prstGeom>
                <a:noFill/>
                <a:ln w="9525">
                  <a:solidFill>
                    <a:schemeClr val="tx1"/>
                  </a:solidFill>
                  <a:miter lim="800000"/>
                  <a:headEnd/>
                  <a:tailEnd/>
                </a:ln>
              </p:spPr>
              <p:txBody>
                <a:bodyPr wrap="none"/>
                <a:lstStyle/>
                <a:p>
                  <a:endParaRPr lang="zh-CN" altLang="en-US"/>
                </a:p>
              </p:txBody>
            </p:sp>
          </p:grpSp>
          <p:grpSp>
            <p:nvGrpSpPr>
              <p:cNvPr id="10" name="Group 8"/>
              <p:cNvGrpSpPr>
                <a:grpSpLocks/>
              </p:cNvGrpSpPr>
              <p:nvPr/>
            </p:nvGrpSpPr>
            <p:grpSpPr bwMode="auto">
              <a:xfrm>
                <a:off x="2352" y="48"/>
                <a:ext cx="3174" cy="272"/>
                <a:chOff x="2448" y="720"/>
                <a:chExt cx="3174" cy="272"/>
              </a:xfrm>
            </p:grpSpPr>
            <p:sp>
              <p:nvSpPr>
                <p:cNvPr id="11" name="Rectangle 9"/>
                <p:cNvSpPr>
                  <a:spLocks noChangeArrowheads="1"/>
                </p:cNvSpPr>
                <p:nvPr/>
              </p:nvSpPr>
              <p:spPr bwMode="auto">
                <a:xfrm>
                  <a:off x="2448" y="720"/>
                  <a:ext cx="3174" cy="272"/>
                </a:xfrm>
                <a:prstGeom prst="rect">
                  <a:avLst/>
                </a:prstGeom>
                <a:noFill/>
                <a:ln w="9525">
                  <a:solidFill>
                    <a:schemeClr val="tx1"/>
                  </a:solidFill>
                  <a:miter lim="800000"/>
                  <a:headEnd/>
                  <a:tailEnd/>
                </a:ln>
              </p:spPr>
              <p:txBody>
                <a:bodyPr wrap="none" anchor="ctr"/>
                <a:lstStyle/>
                <a:p>
                  <a:r>
                    <a:rPr lang="zh-CN" altLang="en-US" dirty="0" smtClean="0">
                      <a:ea typeface="黑体" pitchFamily="49" charset="-122"/>
                    </a:rPr>
                    <a:t>   标志</a:t>
                  </a:r>
                  <a:r>
                    <a:rPr lang="en-US" altLang="zh-CN" dirty="0">
                      <a:ea typeface="黑体" pitchFamily="49" charset="-122"/>
                    </a:rPr>
                    <a:t>tag=1    </a:t>
                  </a:r>
                  <a:r>
                    <a:rPr lang="en-US" altLang="zh-CN" dirty="0" smtClean="0">
                      <a:ea typeface="黑体" pitchFamily="49" charset="-122"/>
                    </a:rPr>
                    <a:t>     </a:t>
                  </a:r>
                  <a:r>
                    <a:rPr lang="zh-CN" altLang="en-US" dirty="0" smtClean="0">
                      <a:latin typeface="宋体" charset="-122"/>
                      <a:ea typeface="黑体" pitchFamily="49" charset="-122"/>
                    </a:rPr>
                    <a:t>表</a:t>
                  </a:r>
                  <a:r>
                    <a:rPr lang="zh-CN" altLang="en-US" dirty="0">
                      <a:latin typeface="宋体" charset="-122"/>
                      <a:ea typeface="黑体" pitchFamily="49" charset="-122"/>
                    </a:rPr>
                    <a:t>头指针</a:t>
                  </a:r>
                  <a:r>
                    <a:rPr lang="en-US" altLang="zh-CN" dirty="0" err="1">
                      <a:ea typeface="黑体" pitchFamily="49" charset="-122"/>
                    </a:rPr>
                    <a:t>hp</a:t>
                  </a:r>
                  <a:r>
                    <a:rPr lang="en-US" altLang="zh-CN" dirty="0">
                      <a:ea typeface="黑体" pitchFamily="49" charset="-122"/>
                    </a:rPr>
                    <a:t>   </a:t>
                  </a:r>
                  <a:r>
                    <a:rPr lang="en-US" altLang="zh-CN" dirty="0" smtClean="0">
                      <a:ea typeface="黑体" pitchFamily="49" charset="-122"/>
                    </a:rPr>
                    <a:t>        </a:t>
                  </a:r>
                  <a:r>
                    <a:rPr lang="zh-CN" altLang="en-US" dirty="0">
                      <a:latin typeface="宋体" charset="-122"/>
                      <a:ea typeface="黑体" pitchFamily="49" charset="-122"/>
                    </a:rPr>
                    <a:t>表尾指针</a:t>
                  </a:r>
                  <a:r>
                    <a:rPr lang="en-US" altLang="zh-CN" dirty="0" err="1">
                      <a:ea typeface="黑体" pitchFamily="49" charset="-122"/>
                    </a:rPr>
                    <a:t>tp</a:t>
                  </a:r>
                  <a:r>
                    <a:rPr lang="en-US" altLang="zh-CN" dirty="0">
                      <a:ea typeface="黑体" pitchFamily="49" charset="-122"/>
                    </a:rPr>
                    <a:t> </a:t>
                  </a:r>
                </a:p>
              </p:txBody>
            </p:sp>
            <p:sp>
              <p:nvSpPr>
                <p:cNvPr id="12" name="Line 10"/>
                <p:cNvSpPr>
                  <a:spLocks noChangeShapeType="1"/>
                </p:cNvSpPr>
                <p:nvPr/>
              </p:nvSpPr>
              <p:spPr bwMode="auto">
                <a:xfrm>
                  <a:off x="3408" y="720"/>
                  <a:ext cx="0" cy="272"/>
                </a:xfrm>
                <a:prstGeom prst="line">
                  <a:avLst/>
                </a:prstGeom>
                <a:noFill/>
                <a:ln w="9525">
                  <a:solidFill>
                    <a:schemeClr val="tx1"/>
                  </a:solidFill>
                  <a:miter lim="800000"/>
                  <a:headEnd/>
                  <a:tailEnd/>
                </a:ln>
              </p:spPr>
              <p:txBody>
                <a:bodyPr wrap="none"/>
                <a:lstStyle/>
                <a:p>
                  <a:endParaRPr lang="zh-CN" altLang="en-US"/>
                </a:p>
              </p:txBody>
            </p:sp>
            <p:sp>
              <p:nvSpPr>
                <p:cNvPr id="13" name="Line 11"/>
                <p:cNvSpPr>
                  <a:spLocks noChangeShapeType="1"/>
                </p:cNvSpPr>
                <p:nvPr/>
              </p:nvSpPr>
              <p:spPr bwMode="auto">
                <a:xfrm>
                  <a:off x="4512" y="720"/>
                  <a:ext cx="0" cy="272"/>
                </a:xfrm>
                <a:prstGeom prst="line">
                  <a:avLst/>
                </a:prstGeom>
                <a:noFill/>
                <a:ln w="9525">
                  <a:solidFill>
                    <a:schemeClr val="tx1"/>
                  </a:solidFill>
                  <a:miter lim="800000"/>
                  <a:headEnd/>
                  <a:tailEnd/>
                </a:ln>
              </p:spPr>
              <p:txBody>
                <a:bodyPr wrap="none"/>
                <a:lstStyle/>
                <a:p>
                  <a:endParaRPr lang="zh-CN" altLang="en-US"/>
                </a:p>
              </p:txBody>
            </p:sp>
          </p:grpSp>
        </p:grpSp>
        <p:sp>
          <p:nvSpPr>
            <p:cNvPr id="6" name="Rectangle 12"/>
            <p:cNvSpPr>
              <a:spLocks noChangeArrowheads="1"/>
            </p:cNvSpPr>
            <p:nvPr/>
          </p:nvSpPr>
          <p:spPr bwMode="auto">
            <a:xfrm>
              <a:off x="1397" y="638"/>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a:ea typeface="黑体" pitchFamily="49" charset="-122"/>
                </a:rPr>
                <a:t>广义</a:t>
              </a:r>
              <a:r>
                <a:rPr lang="zh-CN" altLang="en-US" sz="2000">
                  <a:latin typeface="宋体" charset="-122"/>
                  <a:ea typeface="黑体" pitchFamily="49" charset="-122"/>
                </a:rPr>
                <a:t>表的链表结点结构示意图</a:t>
              </a:r>
            </a:p>
          </p:txBody>
        </p:sp>
        <p:sp>
          <p:nvSpPr>
            <p:cNvPr id="7" name="Rectangle 13"/>
            <p:cNvSpPr>
              <a:spLocks noChangeArrowheads="1"/>
            </p:cNvSpPr>
            <p:nvPr/>
          </p:nvSpPr>
          <p:spPr bwMode="auto">
            <a:xfrm>
              <a:off x="3216" y="384"/>
              <a:ext cx="1134" cy="227"/>
            </a:xfrm>
            <a:prstGeom prst="rect">
              <a:avLst/>
            </a:prstGeom>
            <a:noFill/>
            <a:ln w="9525">
              <a:noFill/>
              <a:miter lim="800000"/>
              <a:headEnd/>
              <a:tailEnd/>
            </a:ln>
          </p:spPr>
          <p:txBody>
            <a:bodyPr lIns="92075" tIns="46038" rIns="92075" bIns="46038" anchor="ctr"/>
            <a:lstStyle/>
            <a:p>
              <a:pPr algn="ctr" eaLnBrk="0" hangingPunct="0"/>
              <a:r>
                <a:rPr lang="en-US" altLang="zh-CN" sz="2000">
                  <a:ea typeface="黑体" pitchFamily="49" charset="-122"/>
                </a:rPr>
                <a:t>(b) </a:t>
              </a:r>
              <a:r>
                <a:rPr lang="zh-CN" altLang="en-US" sz="2000">
                  <a:latin typeface="宋体" charset="-122"/>
                  <a:ea typeface="黑体" pitchFamily="49" charset="-122"/>
                </a:rPr>
                <a:t>表结点</a:t>
              </a:r>
            </a:p>
          </p:txBody>
        </p:sp>
        <p:sp>
          <p:nvSpPr>
            <p:cNvPr id="8" name="Rectangle 14"/>
            <p:cNvSpPr>
              <a:spLocks noChangeArrowheads="1"/>
            </p:cNvSpPr>
            <p:nvPr/>
          </p:nvSpPr>
          <p:spPr bwMode="auto">
            <a:xfrm>
              <a:off x="384" y="384"/>
              <a:ext cx="1270" cy="227"/>
            </a:xfrm>
            <a:prstGeom prst="rect">
              <a:avLst/>
            </a:prstGeom>
            <a:noFill/>
            <a:ln w="9525">
              <a:noFill/>
              <a:miter lim="800000"/>
              <a:headEnd/>
              <a:tailEnd/>
            </a:ln>
          </p:spPr>
          <p:txBody>
            <a:bodyPr lIns="92075" tIns="46038" rIns="92075" bIns="46038" anchor="ctr"/>
            <a:lstStyle/>
            <a:p>
              <a:pPr algn="ctr" eaLnBrk="0" hangingPunct="0"/>
              <a:r>
                <a:rPr lang="en-US" altLang="zh-CN" sz="2000">
                  <a:ea typeface="黑体" pitchFamily="49" charset="-122"/>
                </a:rPr>
                <a:t>(a)</a:t>
              </a:r>
              <a:r>
                <a:rPr lang="zh-CN" altLang="en-US" sz="2000">
                  <a:latin typeface="宋体" charset="-122"/>
                  <a:ea typeface="黑体" pitchFamily="49" charset="-122"/>
                </a:rPr>
                <a:t>原子结点</a:t>
              </a:r>
            </a:p>
          </p:txBody>
        </p:sp>
      </p:grpSp>
    </p:spTree>
    <p:extLst>
      <p:ext uri="{BB962C8B-B14F-4D97-AF65-F5344CB8AC3E}">
        <p14:creationId xmlns:p14="http://schemas.microsoft.com/office/powerpoint/2010/main" val="661043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广义表</a:t>
            </a:r>
          </a:p>
        </p:txBody>
      </p:sp>
      <p:sp>
        <p:nvSpPr>
          <p:cNvPr id="3" name="内容占位符 2"/>
          <p:cNvSpPr>
            <a:spLocks noGrp="1"/>
          </p:cNvSpPr>
          <p:nvPr>
            <p:ph idx="1"/>
          </p:nvPr>
        </p:nvSpPr>
        <p:spPr>
          <a:xfrm>
            <a:off x="396952" y="1837022"/>
            <a:ext cx="2478759" cy="4116513"/>
          </a:xfrm>
        </p:spPr>
        <p:txBody>
          <a:bodyPr>
            <a:normAutofit/>
          </a:bodyPr>
          <a:lstStyle/>
          <a:p>
            <a:r>
              <a:rPr lang="zh-CN" altLang="en-US" sz="2400" b="1" dirty="0" smtClean="0">
                <a:latin typeface="宋体" panose="02010600030101010101" pitchFamily="2" charset="-122"/>
                <a:ea typeface="宋体" panose="02010600030101010101" pitchFamily="2" charset="-122"/>
              </a:rPr>
              <a:t>对</a:t>
            </a:r>
            <a:endParaRPr lang="en-US" altLang="zh-CN" sz="2400" b="1" dirty="0" smtClean="0">
              <a:latin typeface="宋体" panose="02010600030101010101" pitchFamily="2" charset="-122"/>
              <a:ea typeface="宋体" panose="02010600030101010101" pitchFamily="2" charset="-122"/>
            </a:endParaRPr>
          </a:p>
          <a:p>
            <a:pPr marL="36900" indent="0">
              <a:buNone/>
            </a:pPr>
            <a:r>
              <a:rPr lang="en-US" altLang="zh-CN" sz="2400" dirty="0"/>
              <a:t> </a:t>
            </a:r>
            <a:r>
              <a:rPr lang="en-US" altLang="zh-CN" sz="2400" dirty="0" smtClean="0"/>
              <a:t> A</a:t>
            </a:r>
            <a:r>
              <a:rPr lang="en-US" altLang="zh-CN" sz="2400" dirty="0"/>
              <a:t>=()</a:t>
            </a:r>
            <a:r>
              <a:rPr lang="zh-CN" altLang="en-US" sz="2400" dirty="0" smtClean="0">
                <a:latin typeface="宋体" pitchFamily="2" charset="-122"/>
              </a:rPr>
              <a:t>，</a:t>
            </a:r>
            <a:endParaRPr lang="en-US" altLang="zh-CN" sz="2400" dirty="0" smtClean="0">
              <a:latin typeface="宋体" pitchFamily="2" charset="-122"/>
            </a:endParaRPr>
          </a:p>
          <a:p>
            <a:pPr marL="36900" indent="0">
              <a:buNone/>
            </a:pPr>
            <a:r>
              <a:rPr lang="en-US" altLang="zh-CN" sz="2400" dirty="0">
                <a:latin typeface="宋体" pitchFamily="2" charset="-122"/>
              </a:rPr>
              <a:t> </a:t>
            </a:r>
            <a:r>
              <a:rPr lang="en-US" altLang="zh-CN" sz="2400" dirty="0" smtClean="0"/>
              <a:t>B</a:t>
            </a:r>
            <a:r>
              <a:rPr lang="en-US" altLang="zh-CN" sz="2400" dirty="0"/>
              <a:t>=(e)</a:t>
            </a:r>
            <a:r>
              <a:rPr lang="zh-CN" altLang="en-US" sz="2400" dirty="0" smtClean="0">
                <a:latin typeface="宋体" pitchFamily="2" charset="-122"/>
              </a:rPr>
              <a:t>，</a:t>
            </a:r>
            <a:endParaRPr lang="en-US" altLang="zh-CN" sz="2400" dirty="0" smtClean="0">
              <a:latin typeface="宋体" pitchFamily="2" charset="-122"/>
            </a:endParaRPr>
          </a:p>
          <a:p>
            <a:pPr marL="36900" indent="0">
              <a:buNone/>
            </a:pPr>
            <a:r>
              <a:rPr lang="en-US" altLang="zh-CN" sz="2400" dirty="0">
                <a:latin typeface="宋体" pitchFamily="2" charset="-122"/>
              </a:rPr>
              <a:t> </a:t>
            </a:r>
            <a:r>
              <a:rPr lang="en-US" altLang="zh-CN" sz="2400" dirty="0" smtClean="0"/>
              <a:t>C</a:t>
            </a:r>
            <a:r>
              <a:rPr lang="en-US" altLang="zh-CN" sz="2400" dirty="0"/>
              <a:t>=(a, (b, c, d) )</a:t>
            </a:r>
            <a:r>
              <a:rPr lang="zh-CN" altLang="en-US" sz="2400" dirty="0" smtClean="0">
                <a:latin typeface="宋体" pitchFamily="2" charset="-122"/>
              </a:rPr>
              <a:t>，</a:t>
            </a:r>
            <a:endParaRPr lang="en-US" altLang="zh-CN" sz="2400" dirty="0" smtClean="0">
              <a:latin typeface="宋体" pitchFamily="2" charset="-122"/>
            </a:endParaRPr>
          </a:p>
          <a:p>
            <a:pPr marL="36900" indent="0">
              <a:buNone/>
            </a:pPr>
            <a:r>
              <a:rPr lang="en-US" altLang="zh-CN" sz="2400" dirty="0">
                <a:latin typeface="宋体" pitchFamily="2" charset="-122"/>
              </a:rPr>
              <a:t> </a:t>
            </a:r>
            <a:r>
              <a:rPr lang="en-US" altLang="zh-CN" sz="2400" dirty="0" smtClean="0"/>
              <a:t>D</a:t>
            </a:r>
            <a:r>
              <a:rPr lang="en-US" altLang="zh-CN" sz="2400" dirty="0"/>
              <a:t>=(A, B, C)</a:t>
            </a:r>
            <a:r>
              <a:rPr lang="zh-CN" altLang="en-US" sz="2400" dirty="0" smtClean="0">
                <a:latin typeface="宋体" pitchFamily="2" charset="-122"/>
              </a:rPr>
              <a:t>，</a:t>
            </a:r>
            <a:endParaRPr lang="en-US" altLang="zh-CN" sz="2400" dirty="0" smtClean="0">
              <a:latin typeface="宋体" pitchFamily="2" charset="-122"/>
            </a:endParaRPr>
          </a:p>
          <a:p>
            <a:pPr marL="36900" indent="0">
              <a:buNone/>
            </a:pPr>
            <a:r>
              <a:rPr lang="en-US" altLang="zh-CN" sz="2400" dirty="0">
                <a:latin typeface="宋体" pitchFamily="2" charset="-122"/>
              </a:rPr>
              <a:t> </a:t>
            </a:r>
            <a:r>
              <a:rPr lang="en-US" altLang="zh-CN" sz="2400" dirty="0" smtClean="0"/>
              <a:t>E</a:t>
            </a:r>
            <a:r>
              <a:rPr lang="en-US" altLang="zh-CN" sz="2400" dirty="0"/>
              <a:t>=(a, E</a:t>
            </a:r>
            <a:r>
              <a:rPr lang="en-US" altLang="zh-CN" sz="2400" dirty="0" smtClean="0"/>
              <a:t>)</a:t>
            </a:r>
          </a:p>
          <a:p>
            <a:pPr marL="36900" indent="0">
              <a:buNone/>
            </a:pPr>
            <a:r>
              <a:rPr lang="zh-CN" altLang="en-US" sz="2400" b="1" dirty="0">
                <a:latin typeface="宋体" panose="02010600030101010101" pitchFamily="2" charset="-122"/>
                <a:ea typeface="宋体" panose="02010600030101010101" pitchFamily="2" charset="-122"/>
              </a:rPr>
              <a:t>的广义表的存储结构如图所示。</a:t>
            </a:r>
          </a:p>
          <a:p>
            <a:endParaRPr lang="zh-CN" altLang="en-US" sz="2400" dirty="0"/>
          </a:p>
        </p:txBody>
      </p:sp>
      <p:grpSp>
        <p:nvGrpSpPr>
          <p:cNvPr id="4" name="Group 3"/>
          <p:cNvGrpSpPr>
            <a:grpSpLocks/>
          </p:cNvGrpSpPr>
          <p:nvPr/>
        </p:nvGrpSpPr>
        <p:grpSpPr bwMode="auto">
          <a:xfrm>
            <a:off x="3007295" y="1591022"/>
            <a:ext cx="5853113" cy="4608512"/>
            <a:chOff x="864" y="845"/>
            <a:chExt cx="3687" cy="2903"/>
          </a:xfrm>
        </p:grpSpPr>
        <p:grpSp>
          <p:nvGrpSpPr>
            <p:cNvPr id="5" name="Group 4"/>
            <p:cNvGrpSpPr>
              <a:grpSpLocks/>
            </p:cNvGrpSpPr>
            <p:nvPr/>
          </p:nvGrpSpPr>
          <p:grpSpPr bwMode="auto">
            <a:xfrm>
              <a:off x="864" y="845"/>
              <a:ext cx="3687" cy="2532"/>
              <a:chOff x="288" y="1776"/>
              <a:chExt cx="3692" cy="2534"/>
            </a:xfrm>
          </p:grpSpPr>
          <p:sp>
            <p:nvSpPr>
              <p:cNvPr id="7" name="Rectangle 5"/>
              <p:cNvSpPr>
                <a:spLocks noChangeArrowheads="1"/>
              </p:cNvSpPr>
              <p:nvPr/>
            </p:nvSpPr>
            <p:spPr bwMode="auto">
              <a:xfrm>
                <a:off x="288" y="1776"/>
                <a:ext cx="816" cy="227"/>
              </a:xfrm>
              <a:prstGeom prst="rect">
                <a:avLst/>
              </a:prstGeom>
              <a:noFill/>
              <a:ln w="9525">
                <a:noFill/>
                <a:miter lim="800000"/>
                <a:headEnd/>
                <a:tailEnd/>
              </a:ln>
            </p:spPr>
            <p:txBody>
              <a:bodyPr wrap="none" anchor="ctr"/>
              <a:lstStyle/>
              <a:p>
                <a:r>
                  <a:rPr lang="en-US" altLang="zh-CN">
                    <a:ea typeface="黑体" pitchFamily="49" charset="-122"/>
                  </a:rPr>
                  <a:t>A=NULL</a:t>
                </a:r>
              </a:p>
            </p:txBody>
          </p:sp>
          <p:grpSp>
            <p:nvGrpSpPr>
              <p:cNvPr id="8" name="Group 6"/>
              <p:cNvGrpSpPr>
                <a:grpSpLocks/>
              </p:cNvGrpSpPr>
              <p:nvPr/>
            </p:nvGrpSpPr>
            <p:grpSpPr bwMode="auto">
              <a:xfrm>
                <a:off x="615" y="1998"/>
                <a:ext cx="934" cy="672"/>
                <a:chOff x="624" y="1998"/>
                <a:chExt cx="934" cy="672"/>
              </a:xfrm>
            </p:grpSpPr>
            <p:grpSp>
              <p:nvGrpSpPr>
                <p:cNvPr id="110" name="Group 7"/>
                <p:cNvGrpSpPr>
                  <a:grpSpLocks/>
                </p:cNvGrpSpPr>
                <p:nvPr/>
              </p:nvGrpSpPr>
              <p:grpSpPr bwMode="auto">
                <a:xfrm>
                  <a:off x="969" y="2160"/>
                  <a:ext cx="589" cy="181"/>
                  <a:chOff x="1056" y="2400"/>
                  <a:chExt cx="589" cy="181"/>
                </a:xfrm>
              </p:grpSpPr>
              <p:sp>
                <p:nvSpPr>
                  <p:cNvPr id="118" name="Rectangle 8"/>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dirty="0">
                        <a:ea typeface="黑体" pitchFamily="49" charset="-122"/>
                      </a:rPr>
                      <a:t>1   </a:t>
                    </a:r>
                    <a:r>
                      <a:rPr lang="en-US" altLang="zh-CN" dirty="0">
                        <a:ea typeface="Arial Unicode MS" pitchFamily="34" charset="-122"/>
                        <a:cs typeface="Arial Unicode MS" pitchFamily="34" charset="-122"/>
                      </a:rPr>
                      <a:t>∧</a:t>
                    </a:r>
                    <a:endParaRPr lang="en-US" altLang="zh-CN" dirty="0">
                      <a:ea typeface="黑体" pitchFamily="49" charset="-122"/>
                    </a:endParaRPr>
                  </a:p>
                </p:txBody>
              </p:sp>
              <p:sp>
                <p:nvSpPr>
                  <p:cNvPr id="119" name="Line 9"/>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120" name="Line 10"/>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111" name="Group 11"/>
                <p:cNvGrpSpPr>
                  <a:grpSpLocks/>
                </p:cNvGrpSpPr>
                <p:nvPr/>
              </p:nvGrpSpPr>
              <p:grpSpPr bwMode="auto">
                <a:xfrm>
                  <a:off x="1080" y="2487"/>
                  <a:ext cx="408" cy="183"/>
                  <a:chOff x="2640" y="3024"/>
                  <a:chExt cx="408" cy="183"/>
                </a:xfrm>
              </p:grpSpPr>
              <p:sp>
                <p:nvSpPr>
                  <p:cNvPr id="116" name="Rectangle 12"/>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e</a:t>
                    </a:r>
                  </a:p>
                </p:txBody>
              </p:sp>
              <p:sp>
                <p:nvSpPr>
                  <p:cNvPr id="117" name="Line 13"/>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112" name="Group 14"/>
                <p:cNvGrpSpPr>
                  <a:grpSpLocks/>
                </p:cNvGrpSpPr>
                <p:nvPr/>
              </p:nvGrpSpPr>
              <p:grpSpPr bwMode="auto">
                <a:xfrm>
                  <a:off x="624" y="1998"/>
                  <a:ext cx="336" cy="231"/>
                  <a:chOff x="768" y="3129"/>
                  <a:chExt cx="336" cy="231"/>
                </a:xfrm>
              </p:grpSpPr>
              <p:sp>
                <p:nvSpPr>
                  <p:cNvPr id="114" name="Rectangle 15"/>
                  <p:cNvSpPr>
                    <a:spLocks noChangeArrowheads="1"/>
                  </p:cNvSpPr>
                  <p:nvPr/>
                </p:nvSpPr>
                <p:spPr bwMode="auto">
                  <a:xfrm>
                    <a:off x="768" y="3129"/>
                    <a:ext cx="227" cy="227"/>
                  </a:xfrm>
                  <a:prstGeom prst="rect">
                    <a:avLst/>
                  </a:prstGeom>
                  <a:noFill/>
                  <a:ln w="9525">
                    <a:noFill/>
                    <a:miter lim="800000"/>
                    <a:headEnd/>
                    <a:tailEnd/>
                  </a:ln>
                </p:spPr>
                <p:txBody>
                  <a:bodyPr wrap="none" anchor="ctr"/>
                  <a:lstStyle/>
                  <a:p>
                    <a:r>
                      <a:rPr lang="en-US" altLang="zh-CN">
                        <a:ea typeface="黑体" pitchFamily="49" charset="-122"/>
                      </a:rPr>
                      <a:t>B</a:t>
                    </a:r>
                  </a:p>
                </p:txBody>
              </p:sp>
              <p:sp>
                <p:nvSpPr>
                  <p:cNvPr id="115" name="Line 16"/>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113" name="Line 17"/>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9" name="Group 18"/>
              <p:cNvGrpSpPr>
                <a:grpSpLocks/>
              </p:cNvGrpSpPr>
              <p:nvPr/>
            </p:nvGrpSpPr>
            <p:grpSpPr bwMode="auto">
              <a:xfrm>
                <a:off x="816" y="2622"/>
                <a:ext cx="3133" cy="1026"/>
                <a:chOff x="816" y="2622"/>
                <a:chExt cx="3133" cy="1026"/>
              </a:xfrm>
            </p:grpSpPr>
            <p:grpSp>
              <p:nvGrpSpPr>
                <p:cNvPr id="63" name="Group 19"/>
                <p:cNvGrpSpPr>
                  <a:grpSpLocks/>
                </p:cNvGrpSpPr>
                <p:nvPr/>
              </p:nvGrpSpPr>
              <p:grpSpPr bwMode="auto">
                <a:xfrm>
                  <a:off x="1161" y="2793"/>
                  <a:ext cx="589" cy="181"/>
                  <a:chOff x="1056" y="2400"/>
                  <a:chExt cx="589" cy="181"/>
                </a:xfrm>
              </p:grpSpPr>
              <p:sp>
                <p:nvSpPr>
                  <p:cNvPr id="107" name="Rectangle 20"/>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108" name="Line 21"/>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109" name="Line 22"/>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64" name="Group 23"/>
                <p:cNvGrpSpPr>
                  <a:grpSpLocks/>
                </p:cNvGrpSpPr>
                <p:nvPr/>
              </p:nvGrpSpPr>
              <p:grpSpPr bwMode="auto">
                <a:xfrm>
                  <a:off x="1272" y="3120"/>
                  <a:ext cx="408" cy="183"/>
                  <a:chOff x="2640" y="3024"/>
                  <a:chExt cx="408" cy="183"/>
                </a:xfrm>
              </p:grpSpPr>
              <p:sp>
                <p:nvSpPr>
                  <p:cNvPr id="105" name="Rectangle 24"/>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a</a:t>
                    </a:r>
                  </a:p>
                </p:txBody>
              </p:sp>
              <p:sp>
                <p:nvSpPr>
                  <p:cNvPr id="106" name="Line 25"/>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65" name="Group 26"/>
                <p:cNvGrpSpPr>
                  <a:grpSpLocks/>
                </p:cNvGrpSpPr>
                <p:nvPr/>
              </p:nvGrpSpPr>
              <p:grpSpPr bwMode="auto">
                <a:xfrm>
                  <a:off x="816" y="2622"/>
                  <a:ext cx="336" cy="231"/>
                  <a:chOff x="768" y="3129"/>
                  <a:chExt cx="336" cy="231"/>
                </a:xfrm>
              </p:grpSpPr>
              <p:sp>
                <p:nvSpPr>
                  <p:cNvPr id="103" name="Rectangle 27"/>
                  <p:cNvSpPr>
                    <a:spLocks noChangeArrowheads="1"/>
                  </p:cNvSpPr>
                  <p:nvPr/>
                </p:nvSpPr>
                <p:spPr bwMode="auto">
                  <a:xfrm>
                    <a:off x="768" y="3129"/>
                    <a:ext cx="227" cy="227"/>
                  </a:xfrm>
                  <a:prstGeom prst="rect">
                    <a:avLst/>
                  </a:prstGeom>
                  <a:noFill/>
                  <a:ln w="9525">
                    <a:noFill/>
                    <a:miter lim="800000"/>
                    <a:headEnd/>
                    <a:tailEnd/>
                  </a:ln>
                </p:spPr>
                <p:txBody>
                  <a:bodyPr wrap="none" anchor="ctr"/>
                  <a:lstStyle/>
                  <a:p>
                    <a:r>
                      <a:rPr lang="en-US" altLang="zh-CN">
                        <a:ea typeface="黑体" pitchFamily="49" charset="-122"/>
                      </a:rPr>
                      <a:t>C</a:t>
                    </a:r>
                  </a:p>
                </p:txBody>
              </p:sp>
              <p:sp>
                <p:nvSpPr>
                  <p:cNvPr id="104" name="Line 28"/>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66" name="Line 29"/>
                <p:cNvSpPr>
                  <a:spLocks noChangeShapeType="1"/>
                </p:cNvSpPr>
                <p:nvPr/>
              </p:nvSpPr>
              <p:spPr bwMode="auto">
                <a:xfrm>
                  <a:off x="1479" y="2916"/>
                  <a:ext cx="0" cy="204"/>
                </a:xfrm>
                <a:prstGeom prst="line">
                  <a:avLst/>
                </a:prstGeom>
                <a:noFill/>
                <a:ln w="19050">
                  <a:solidFill>
                    <a:schemeClr val="tx1"/>
                  </a:solidFill>
                  <a:miter lim="800000"/>
                  <a:headEnd/>
                  <a:tailEnd type="triangle" w="med" len="med"/>
                </a:ln>
              </p:spPr>
              <p:txBody>
                <a:bodyPr wrap="none"/>
                <a:lstStyle/>
                <a:p>
                  <a:endParaRPr lang="zh-CN" altLang="en-US"/>
                </a:p>
              </p:txBody>
            </p:sp>
            <p:sp>
              <p:nvSpPr>
                <p:cNvPr id="67" name="Line 30"/>
                <p:cNvSpPr>
                  <a:spLocks noChangeShapeType="1"/>
                </p:cNvSpPr>
                <p:nvPr/>
              </p:nvSpPr>
              <p:spPr bwMode="auto">
                <a:xfrm>
                  <a:off x="1698" y="2889"/>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68" name="Group 31"/>
                <p:cNvGrpSpPr>
                  <a:grpSpLocks/>
                </p:cNvGrpSpPr>
                <p:nvPr/>
              </p:nvGrpSpPr>
              <p:grpSpPr bwMode="auto">
                <a:xfrm>
                  <a:off x="1911" y="3123"/>
                  <a:ext cx="589" cy="525"/>
                  <a:chOff x="1671" y="2949"/>
                  <a:chExt cx="589" cy="525"/>
                </a:xfrm>
              </p:grpSpPr>
              <p:grpSp>
                <p:nvGrpSpPr>
                  <p:cNvPr id="95" name="Group 32"/>
                  <p:cNvGrpSpPr>
                    <a:grpSpLocks/>
                  </p:cNvGrpSpPr>
                  <p:nvPr/>
                </p:nvGrpSpPr>
                <p:grpSpPr bwMode="auto">
                  <a:xfrm>
                    <a:off x="1671" y="2949"/>
                    <a:ext cx="589" cy="181"/>
                    <a:chOff x="1056" y="2400"/>
                    <a:chExt cx="589" cy="181"/>
                  </a:xfrm>
                </p:grpSpPr>
                <p:sp>
                  <p:nvSpPr>
                    <p:cNvPr id="100" name="Rectangle 33"/>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101" name="Line 34"/>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102" name="Line 35"/>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96" name="Group 36"/>
                  <p:cNvGrpSpPr>
                    <a:grpSpLocks/>
                  </p:cNvGrpSpPr>
                  <p:nvPr/>
                </p:nvGrpSpPr>
                <p:grpSpPr bwMode="auto">
                  <a:xfrm>
                    <a:off x="1755" y="3291"/>
                    <a:ext cx="408" cy="183"/>
                    <a:chOff x="2640" y="3024"/>
                    <a:chExt cx="408" cy="183"/>
                  </a:xfrm>
                </p:grpSpPr>
                <p:sp>
                  <p:nvSpPr>
                    <p:cNvPr id="98" name="Rectangle 37"/>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b</a:t>
                      </a:r>
                    </a:p>
                  </p:txBody>
                </p:sp>
                <p:sp>
                  <p:nvSpPr>
                    <p:cNvPr id="99" name="Line 38"/>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sp>
                <p:nvSpPr>
                  <p:cNvPr id="97" name="Line 39"/>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69" name="Group 40"/>
                <p:cNvGrpSpPr>
                  <a:grpSpLocks/>
                </p:cNvGrpSpPr>
                <p:nvPr/>
              </p:nvGrpSpPr>
              <p:grpSpPr bwMode="auto">
                <a:xfrm>
                  <a:off x="1911" y="2796"/>
                  <a:ext cx="589" cy="327"/>
                  <a:chOff x="2531" y="2496"/>
                  <a:chExt cx="589" cy="327"/>
                </a:xfrm>
              </p:grpSpPr>
              <p:grpSp>
                <p:nvGrpSpPr>
                  <p:cNvPr id="90" name="Group 41"/>
                  <p:cNvGrpSpPr>
                    <a:grpSpLocks/>
                  </p:cNvGrpSpPr>
                  <p:nvPr/>
                </p:nvGrpSpPr>
                <p:grpSpPr bwMode="auto">
                  <a:xfrm>
                    <a:off x="2531" y="2496"/>
                    <a:ext cx="589" cy="181"/>
                    <a:chOff x="1056" y="2400"/>
                    <a:chExt cx="589" cy="181"/>
                  </a:xfrm>
                </p:grpSpPr>
                <p:sp>
                  <p:nvSpPr>
                    <p:cNvPr id="92" name="Rectangle 42"/>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endParaRPr lang="en-US" altLang="zh-CN">
                        <a:ea typeface="黑体" pitchFamily="49" charset="-122"/>
                      </a:endParaRPr>
                    </a:p>
                  </p:txBody>
                </p:sp>
                <p:sp>
                  <p:nvSpPr>
                    <p:cNvPr id="93" name="Line 43"/>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94" name="Line 44"/>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sp>
                <p:nvSpPr>
                  <p:cNvPr id="91" name="Line 45"/>
                  <p:cNvSpPr>
                    <a:spLocks noChangeShapeType="1"/>
                  </p:cNvSpPr>
                  <p:nvPr/>
                </p:nvSpPr>
                <p:spPr bwMode="auto">
                  <a:xfrm>
                    <a:off x="2832" y="2619"/>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70" name="Line 46"/>
                <p:cNvSpPr>
                  <a:spLocks noChangeShapeType="1"/>
                </p:cNvSpPr>
                <p:nvPr/>
              </p:nvSpPr>
              <p:spPr bwMode="auto">
                <a:xfrm>
                  <a:off x="2436" y="3207"/>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71" name="Group 47"/>
                <p:cNvGrpSpPr>
                  <a:grpSpLocks/>
                </p:cNvGrpSpPr>
                <p:nvPr/>
              </p:nvGrpSpPr>
              <p:grpSpPr bwMode="auto">
                <a:xfrm>
                  <a:off x="2631" y="3120"/>
                  <a:ext cx="589" cy="525"/>
                  <a:chOff x="1671" y="2949"/>
                  <a:chExt cx="589" cy="525"/>
                </a:xfrm>
              </p:grpSpPr>
              <p:grpSp>
                <p:nvGrpSpPr>
                  <p:cNvPr id="82" name="Group 48"/>
                  <p:cNvGrpSpPr>
                    <a:grpSpLocks/>
                  </p:cNvGrpSpPr>
                  <p:nvPr/>
                </p:nvGrpSpPr>
                <p:grpSpPr bwMode="auto">
                  <a:xfrm>
                    <a:off x="1671" y="2949"/>
                    <a:ext cx="589" cy="181"/>
                    <a:chOff x="1056" y="2400"/>
                    <a:chExt cx="589" cy="181"/>
                  </a:xfrm>
                </p:grpSpPr>
                <p:sp>
                  <p:nvSpPr>
                    <p:cNvPr id="87" name="Rectangle 49"/>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88" name="Line 50"/>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89" name="Line 51"/>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83" name="Group 52"/>
                  <p:cNvGrpSpPr>
                    <a:grpSpLocks/>
                  </p:cNvGrpSpPr>
                  <p:nvPr/>
                </p:nvGrpSpPr>
                <p:grpSpPr bwMode="auto">
                  <a:xfrm>
                    <a:off x="1755" y="3291"/>
                    <a:ext cx="408" cy="183"/>
                    <a:chOff x="2640" y="3024"/>
                    <a:chExt cx="408" cy="183"/>
                  </a:xfrm>
                </p:grpSpPr>
                <p:sp>
                  <p:nvSpPr>
                    <p:cNvPr id="85" name="Rectangle 53"/>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dirty="0">
                          <a:ea typeface="黑体" pitchFamily="49" charset="-122"/>
                        </a:rPr>
                        <a:t>0 </a:t>
                      </a:r>
                      <a:r>
                        <a:rPr lang="zh-CN" altLang="en-US" dirty="0">
                          <a:ea typeface="黑体" pitchFamily="49" charset="-122"/>
                        </a:rPr>
                        <a:t> </a:t>
                      </a:r>
                      <a:r>
                        <a:rPr lang="en-US" altLang="zh-CN" dirty="0" smtClean="0">
                          <a:ea typeface="黑体" pitchFamily="49" charset="-122"/>
                        </a:rPr>
                        <a:t>c</a:t>
                      </a:r>
                      <a:endParaRPr lang="en-US" altLang="zh-CN" dirty="0">
                        <a:ea typeface="黑体" pitchFamily="49" charset="-122"/>
                      </a:endParaRPr>
                    </a:p>
                  </p:txBody>
                </p:sp>
                <p:sp>
                  <p:nvSpPr>
                    <p:cNvPr id="86" name="Line 54"/>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sp>
                <p:nvSpPr>
                  <p:cNvPr id="84" name="Line 55"/>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72" name="Line 56"/>
                <p:cNvSpPr>
                  <a:spLocks noChangeShapeType="1"/>
                </p:cNvSpPr>
                <p:nvPr/>
              </p:nvSpPr>
              <p:spPr bwMode="auto">
                <a:xfrm>
                  <a:off x="3156" y="3207"/>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73" name="Group 57"/>
                <p:cNvGrpSpPr>
                  <a:grpSpLocks/>
                </p:cNvGrpSpPr>
                <p:nvPr/>
              </p:nvGrpSpPr>
              <p:grpSpPr bwMode="auto">
                <a:xfrm>
                  <a:off x="3360" y="3111"/>
                  <a:ext cx="589" cy="525"/>
                  <a:chOff x="1671" y="2949"/>
                  <a:chExt cx="589" cy="525"/>
                </a:xfrm>
              </p:grpSpPr>
              <p:grpSp>
                <p:nvGrpSpPr>
                  <p:cNvPr id="74" name="Group 58"/>
                  <p:cNvGrpSpPr>
                    <a:grpSpLocks/>
                  </p:cNvGrpSpPr>
                  <p:nvPr/>
                </p:nvGrpSpPr>
                <p:grpSpPr bwMode="auto">
                  <a:xfrm>
                    <a:off x="1671" y="2949"/>
                    <a:ext cx="589" cy="181"/>
                    <a:chOff x="1056" y="2400"/>
                    <a:chExt cx="589" cy="181"/>
                  </a:xfrm>
                </p:grpSpPr>
                <p:sp>
                  <p:nvSpPr>
                    <p:cNvPr id="79" name="Rectangle 59"/>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p>
                  </p:txBody>
                </p:sp>
                <p:sp>
                  <p:nvSpPr>
                    <p:cNvPr id="80" name="Line 60"/>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81" name="Line 61"/>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75" name="Group 62"/>
                  <p:cNvGrpSpPr>
                    <a:grpSpLocks/>
                  </p:cNvGrpSpPr>
                  <p:nvPr/>
                </p:nvGrpSpPr>
                <p:grpSpPr bwMode="auto">
                  <a:xfrm>
                    <a:off x="1755" y="3291"/>
                    <a:ext cx="408" cy="183"/>
                    <a:chOff x="2640" y="3024"/>
                    <a:chExt cx="408" cy="183"/>
                  </a:xfrm>
                </p:grpSpPr>
                <p:sp>
                  <p:nvSpPr>
                    <p:cNvPr id="77" name="Rectangle 63"/>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d</a:t>
                      </a:r>
                    </a:p>
                  </p:txBody>
                </p:sp>
                <p:sp>
                  <p:nvSpPr>
                    <p:cNvPr id="78" name="Line 64"/>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sp>
                <p:nvSpPr>
                  <p:cNvPr id="76" name="Line 65"/>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grpSp>
            <p:nvGrpSpPr>
              <p:cNvPr id="10" name="Group 66"/>
              <p:cNvGrpSpPr>
                <a:grpSpLocks/>
              </p:cNvGrpSpPr>
              <p:nvPr/>
            </p:nvGrpSpPr>
            <p:grpSpPr bwMode="auto">
              <a:xfrm>
                <a:off x="730" y="4082"/>
                <a:ext cx="2526" cy="228"/>
                <a:chOff x="1114" y="3993"/>
                <a:chExt cx="2526" cy="228"/>
              </a:xfrm>
            </p:grpSpPr>
            <p:sp>
              <p:nvSpPr>
                <p:cNvPr id="47" name="Line 67"/>
                <p:cNvSpPr>
                  <a:spLocks noChangeShapeType="1"/>
                </p:cNvSpPr>
                <p:nvPr/>
              </p:nvSpPr>
              <p:spPr bwMode="auto">
                <a:xfrm>
                  <a:off x="2847" y="4080"/>
                  <a:ext cx="204"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8" name="Rectangle 69"/>
                <p:cNvSpPr>
                  <a:spLocks noChangeArrowheads="1"/>
                </p:cNvSpPr>
                <p:nvPr/>
              </p:nvSpPr>
              <p:spPr bwMode="auto">
                <a:xfrm>
                  <a:off x="1114" y="3994"/>
                  <a:ext cx="227" cy="227"/>
                </a:xfrm>
                <a:prstGeom prst="rect">
                  <a:avLst/>
                </a:prstGeom>
                <a:noFill/>
                <a:ln w="9525">
                  <a:noFill/>
                  <a:miter lim="800000"/>
                  <a:headEnd/>
                  <a:tailEnd/>
                </a:ln>
              </p:spPr>
              <p:txBody>
                <a:bodyPr wrap="none" anchor="ctr"/>
                <a:lstStyle/>
                <a:p>
                  <a:r>
                    <a:rPr lang="en-US" altLang="zh-CN">
                      <a:ea typeface="黑体" pitchFamily="49" charset="-122"/>
                    </a:rPr>
                    <a:t>D</a:t>
                  </a:r>
                </a:p>
              </p:txBody>
            </p:sp>
            <p:sp>
              <p:nvSpPr>
                <p:cNvPr id="49" name="Line 71"/>
                <p:cNvSpPr>
                  <a:spLocks noChangeShapeType="1"/>
                </p:cNvSpPr>
                <p:nvPr/>
              </p:nvSpPr>
              <p:spPr bwMode="auto">
                <a:xfrm>
                  <a:off x="1383" y="4089"/>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0" name="Group 76"/>
                <p:cNvGrpSpPr>
                  <a:grpSpLocks/>
                </p:cNvGrpSpPr>
                <p:nvPr/>
              </p:nvGrpSpPr>
              <p:grpSpPr bwMode="auto">
                <a:xfrm>
                  <a:off x="2313" y="3993"/>
                  <a:ext cx="589" cy="181"/>
                  <a:chOff x="1056" y="2400"/>
                  <a:chExt cx="589" cy="181"/>
                </a:xfrm>
              </p:grpSpPr>
              <p:sp>
                <p:nvSpPr>
                  <p:cNvPr id="60" name="Rectangle 77"/>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p>
                </p:txBody>
              </p:sp>
              <p:sp>
                <p:nvSpPr>
                  <p:cNvPr id="61" name="Line 78"/>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62" name="Line 79"/>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1" name="Group 80"/>
                <p:cNvGrpSpPr>
                  <a:grpSpLocks/>
                </p:cNvGrpSpPr>
                <p:nvPr/>
              </p:nvGrpSpPr>
              <p:grpSpPr bwMode="auto">
                <a:xfrm>
                  <a:off x="1593" y="3995"/>
                  <a:ext cx="589" cy="181"/>
                  <a:chOff x="1056" y="2400"/>
                  <a:chExt cx="589" cy="181"/>
                </a:xfrm>
              </p:grpSpPr>
              <p:sp>
                <p:nvSpPr>
                  <p:cNvPr id="57" name="Rectangle 81"/>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dirty="0" smtClean="0">
                        <a:ea typeface="黑体" pitchFamily="49" charset="-122"/>
                      </a:rPr>
                      <a:t>1   </a:t>
                    </a:r>
                    <a:endParaRPr lang="en-US" altLang="zh-CN" dirty="0">
                      <a:ea typeface="黑体" pitchFamily="49" charset="-122"/>
                    </a:endParaRPr>
                  </a:p>
                </p:txBody>
              </p:sp>
              <p:sp>
                <p:nvSpPr>
                  <p:cNvPr id="58" name="Line 82"/>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9" name="Line 83"/>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sp>
              <p:nvSpPr>
                <p:cNvPr id="52" name="Line 84"/>
                <p:cNvSpPr>
                  <a:spLocks noChangeShapeType="1"/>
                </p:cNvSpPr>
                <p:nvPr/>
              </p:nvSpPr>
              <p:spPr bwMode="auto">
                <a:xfrm>
                  <a:off x="2112" y="4089"/>
                  <a:ext cx="213"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3" name="Group 85"/>
                <p:cNvGrpSpPr>
                  <a:grpSpLocks/>
                </p:cNvGrpSpPr>
                <p:nvPr/>
              </p:nvGrpSpPr>
              <p:grpSpPr bwMode="auto">
                <a:xfrm>
                  <a:off x="3051" y="4002"/>
                  <a:ext cx="589" cy="181"/>
                  <a:chOff x="1056" y="2400"/>
                  <a:chExt cx="589" cy="181"/>
                </a:xfrm>
              </p:grpSpPr>
              <p:sp>
                <p:nvSpPr>
                  <p:cNvPr id="54" name="Rectangle 86"/>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endParaRPr lang="en-US" altLang="zh-CN">
                      <a:ea typeface="黑体" pitchFamily="49" charset="-122"/>
                    </a:endParaRPr>
                  </a:p>
                </p:txBody>
              </p:sp>
              <p:sp>
                <p:nvSpPr>
                  <p:cNvPr id="55" name="Line 87"/>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6" name="Line 88"/>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grpSp>
            <p:nvGrpSpPr>
              <p:cNvPr id="11" name="Group 89"/>
              <p:cNvGrpSpPr>
                <a:grpSpLocks/>
              </p:cNvGrpSpPr>
              <p:nvPr/>
            </p:nvGrpSpPr>
            <p:grpSpPr bwMode="auto">
              <a:xfrm>
                <a:off x="480" y="2016"/>
                <a:ext cx="1056" cy="2124"/>
                <a:chOff x="480" y="2016"/>
                <a:chExt cx="1056" cy="2124"/>
              </a:xfrm>
            </p:grpSpPr>
            <p:sp>
              <p:nvSpPr>
                <p:cNvPr id="44" name="Line 90"/>
                <p:cNvSpPr>
                  <a:spLocks noChangeShapeType="1"/>
                </p:cNvSpPr>
                <p:nvPr/>
              </p:nvSpPr>
              <p:spPr bwMode="auto">
                <a:xfrm flipV="1">
                  <a:off x="480" y="2016"/>
                  <a:ext cx="0" cy="1927"/>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5" name="Line 91"/>
                <p:cNvSpPr>
                  <a:spLocks noChangeShapeType="1"/>
                </p:cNvSpPr>
                <p:nvPr/>
              </p:nvSpPr>
              <p:spPr bwMode="auto">
                <a:xfrm>
                  <a:off x="480" y="3936"/>
                  <a:ext cx="1056" cy="0"/>
                </a:xfrm>
                <a:prstGeom prst="line">
                  <a:avLst/>
                </a:prstGeom>
                <a:noFill/>
                <a:ln w="9525">
                  <a:solidFill>
                    <a:schemeClr val="tx1"/>
                  </a:solidFill>
                  <a:miter lim="800000"/>
                  <a:headEnd/>
                  <a:tailEnd/>
                </a:ln>
              </p:spPr>
              <p:txBody>
                <a:bodyPr wrap="none"/>
                <a:lstStyle/>
                <a:p>
                  <a:endParaRPr lang="zh-CN" altLang="en-US"/>
                </a:p>
              </p:txBody>
            </p:sp>
            <p:sp>
              <p:nvSpPr>
                <p:cNvPr id="46" name="Line 92"/>
                <p:cNvSpPr>
                  <a:spLocks noChangeShapeType="1"/>
                </p:cNvSpPr>
                <p:nvPr/>
              </p:nvSpPr>
              <p:spPr bwMode="auto">
                <a:xfrm>
                  <a:off x="1536" y="3936"/>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12" name="Group 93"/>
              <p:cNvGrpSpPr>
                <a:grpSpLocks/>
              </p:cNvGrpSpPr>
              <p:nvPr/>
            </p:nvGrpSpPr>
            <p:grpSpPr bwMode="auto">
              <a:xfrm>
                <a:off x="738" y="2313"/>
                <a:ext cx="1496" cy="1831"/>
                <a:chOff x="738" y="2313"/>
                <a:chExt cx="1496" cy="1831"/>
              </a:xfrm>
            </p:grpSpPr>
            <p:sp>
              <p:nvSpPr>
                <p:cNvPr id="40" name="Line 94"/>
                <p:cNvSpPr>
                  <a:spLocks noChangeShapeType="1"/>
                </p:cNvSpPr>
                <p:nvPr/>
              </p:nvSpPr>
              <p:spPr bwMode="auto">
                <a:xfrm>
                  <a:off x="747" y="2316"/>
                  <a:ext cx="204"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1" name="Line 95"/>
                <p:cNvSpPr>
                  <a:spLocks noChangeShapeType="1"/>
                </p:cNvSpPr>
                <p:nvPr/>
              </p:nvSpPr>
              <p:spPr bwMode="auto">
                <a:xfrm>
                  <a:off x="738" y="2313"/>
                  <a:ext cx="0" cy="1536"/>
                </a:xfrm>
                <a:prstGeom prst="line">
                  <a:avLst/>
                </a:prstGeom>
                <a:noFill/>
                <a:ln w="9525">
                  <a:solidFill>
                    <a:schemeClr val="tx1"/>
                  </a:solidFill>
                  <a:miter lim="800000"/>
                  <a:headEnd/>
                  <a:tailEnd/>
                </a:ln>
              </p:spPr>
              <p:txBody>
                <a:bodyPr wrap="none"/>
                <a:lstStyle/>
                <a:p>
                  <a:endParaRPr lang="zh-CN" altLang="en-US"/>
                </a:p>
              </p:txBody>
            </p:sp>
            <p:sp>
              <p:nvSpPr>
                <p:cNvPr id="42" name="Line 96"/>
                <p:cNvSpPr>
                  <a:spLocks noChangeShapeType="1"/>
                </p:cNvSpPr>
                <p:nvPr/>
              </p:nvSpPr>
              <p:spPr bwMode="auto">
                <a:xfrm>
                  <a:off x="738" y="3849"/>
                  <a:ext cx="1496" cy="0"/>
                </a:xfrm>
                <a:prstGeom prst="line">
                  <a:avLst/>
                </a:prstGeom>
                <a:noFill/>
                <a:ln w="9525">
                  <a:solidFill>
                    <a:schemeClr val="tx1"/>
                  </a:solidFill>
                  <a:miter lim="800000"/>
                  <a:headEnd/>
                  <a:tailEnd/>
                </a:ln>
              </p:spPr>
              <p:txBody>
                <a:bodyPr wrap="none"/>
                <a:lstStyle/>
                <a:p>
                  <a:endParaRPr lang="zh-CN" altLang="en-US"/>
                </a:p>
              </p:txBody>
            </p:sp>
            <p:sp>
              <p:nvSpPr>
                <p:cNvPr id="43" name="Line 97"/>
                <p:cNvSpPr>
                  <a:spLocks noChangeShapeType="1"/>
                </p:cNvSpPr>
                <p:nvPr/>
              </p:nvSpPr>
              <p:spPr bwMode="auto">
                <a:xfrm>
                  <a:off x="2226" y="3849"/>
                  <a:ext cx="0" cy="295"/>
                </a:xfrm>
                <a:prstGeom prst="line">
                  <a:avLst/>
                </a:prstGeom>
                <a:noFill/>
                <a:ln w="9525">
                  <a:solidFill>
                    <a:schemeClr val="tx1"/>
                  </a:solidFill>
                  <a:miter lim="800000"/>
                  <a:headEnd/>
                  <a:tailEnd/>
                </a:ln>
              </p:spPr>
              <p:txBody>
                <a:bodyPr wrap="none"/>
                <a:lstStyle/>
                <a:p>
                  <a:endParaRPr lang="zh-CN" altLang="en-US"/>
                </a:p>
              </p:txBody>
            </p:sp>
          </p:grpSp>
          <p:grpSp>
            <p:nvGrpSpPr>
              <p:cNvPr id="13" name="Group 98"/>
              <p:cNvGrpSpPr>
                <a:grpSpLocks/>
              </p:cNvGrpSpPr>
              <p:nvPr/>
            </p:nvGrpSpPr>
            <p:grpSpPr bwMode="auto">
              <a:xfrm>
                <a:off x="957" y="2937"/>
                <a:ext cx="2019" cy="1239"/>
                <a:chOff x="957" y="2937"/>
                <a:chExt cx="2019" cy="1239"/>
              </a:xfrm>
            </p:grpSpPr>
            <p:sp>
              <p:nvSpPr>
                <p:cNvPr id="36" name="Line 99"/>
                <p:cNvSpPr>
                  <a:spLocks noChangeShapeType="1"/>
                </p:cNvSpPr>
                <p:nvPr/>
              </p:nvSpPr>
              <p:spPr bwMode="auto">
                <a:xfrm>
                  <a:off x="957" y="2937"/>
                  <a:ext cx="204"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37" name="Line 100"/>
                <p:cNvSpPr>
                  <a:spLocks noChangeShapeType="1"/>
                </p:cNvSpPr>
                <p:nvPr/>
              </p:nvSpPr>
              <p:spPr bwMode="auto">
                <a:xfrm>
                  <a:off x="960" y="2937"/>
                  <a:ext cx="0" cy="839"/>
                </a:xfrm>
                <a:prstGeom prst="line">
                  <a:avLst/>
                </a:prstGeom>
                <a:noFill/>
                <a:ln w="9525">
                  <a:solidFill>
                    <a:schemeClr val="tx1"/>
                  </a:solidFill>
                  <a:miter lim="800000"/>
                  <a:headEnd/>
                  <a:tailEnd/>
                </a:ln>
              </p:spPr>
              <p:txBody>
                <a:bodyPr wrap="none"/>
                <a:lstStyle/>
                <a:p>
                  <a:endParaRPr lang="zh-CN" altLang="en-US"/>
                </a:p>
              </p:txBody>
            </p:sp>
            <p:sp>
              <p:nvSpPr>
                <p:cNvPr id="38" name="Line 101"/>
                <p:cNvSpPr>
                  <a:spLocks noChangeShapeType="1"/>
                </p:cNvSpPr>
                <p:nvPr/>
              </p:nvSpPr>
              <p:spPr bwMode="auto">
                <a:xfrm>
                  <a:off x="960" y="3783"/>
                  <a:ext cx="2016" cy="0"/>
                </a:xfrm>
                <a:prstGeom prst="line">
                  <a:avLst/>
                </a:prstGeom>
                <a:noFill/>
                <a:ln w="9525">
                  <a:solidFill>
                    <a:schemeClr val="tx1"/>
                  </a:solidFill>
                  <a:miter lim="800000"/>
                  <a:headEnd/>
                  <a:tailEnd/>
                </a:ln>
              </p:spPr>
              <p:txBody>
                <a:bodyPr wrap="none"/>
                <a:lstStyle/>
                <a:p>
                  <a:endParaRPr lang="zh-CN" altLang="en-US"/>
                </a:p>
              </p:txBody>
            </p:sp>
            <p:sp>
              <p:nvSpPr>
                <p:cNvPr id="39" name="Line 102"/>
                <p:cNvSpPr>
                  <a:spLocks noChangeShapeType="1"/>
                </p:cNvSpPr>
                <p:nvPr/>
              </p:nvSpPr>
              <p:spPr bwMode="auto">
                <a:xfrm>
                  <a:off x="2976" y="3792"/>
                  <a:ext cx="0" cy="384"/>
                </a:xfrm>
                <a:prstGeom prst="line">
                  <a:avLst/>
                </a:prstGeom>
                <a:noFill/>
                <a:ln w="9525">
                  <a:solidFill>
                    <a:schemeClr val="tx1"/>
                  </a:solidFill>
                  <a:miter lim="800000"/>
                  <a:headEnd/>
                  <a:tailEnd/>
                </a:ln>
              </p:spPr>
              <p:txBody>
                <a:bodyPr wrap="none"/>
                <a:lstStyle/>
                <a:p>
                  <a:endParaRPr lang="zh-CN" altLang="en-US"/>
                </a:p>
              </p:txBody>
            </p:sp>
          </p:grpSp>
          <p:grpSp>
            <p:nvGrpSpPr>
              <p:cNvPr id="14" name="Group 103"/>
              <p:cNvGrpSpPr>
                <a:grpSpLocks/>
              </p:cNvGrpSpPr>
              <p:nvPr/>
            </p:nvGrpSpPr>
            <p:grpSpPr bwMode="auto">
              <a:xfrm>
                <a:off x="2304" y="2064"/>
                <a:ext cx="1676" cy="672"/>
                <a:chOff x="2906" y="1776"/>
                <a:chExt cx="1676" cy="672"/>
              </a:xfrm>
            </p:grpSpPr>
            <p:grpSp>
              <p:nvGrpSpPr>
                <p:cNvPr id="15" name="Group 104"/>
                <p:cNvGrpSpPr>
                  <a:grpSpLocks/>
                </p:cNvGrpSpPr>
                <p:nvPr/>
              </p:nvGrpSpPr>
              <p:grpSpPr bwMode="auto">
                <a:xfrm>
                  <a:off x="2906" y="1776"/>
                  <a:ext cx="934" cy="672"/>
                  <a:chOff x="624" y="1998"/>
                  <a:chExt cx="934" cy="672"/>
                </a:xfrm>
              </p:grpSpPr>
              <p:grpSp>
                <p:nvGrpSpPr>
                  <p:cNvPr id="25" name="Group 105"/>
                  <p:cNvGrpSpPr>
                    <a:grpSpLocks/>
                  </p:cNvGrpSpPr>
                  <p:nvPr/>
                </p:nvGrpSpPr>
                <p:grpSpPr bwMode="auto">
                  <a:xfrm>
                    <a:off x="969" y="2160"/>
                    <a:ext cx="589" cy="181"/>
                    <a:chOff x="1056" y="2400"/>
                    <a:chExt cx="589" cy="181"/>
                  </a:xfrm>
                </p:grpSpPr>
                <p:sp>
                  <p:nvSpPr>
                    <p:cNvPr id="33" name="Rectangle 106"/>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34" name="Line 107"/>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35" name="Line 108"/>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26" name="Group 109"/>
                  <p:cNvGrpSpPr>
                    <a:grpSpLocks/>
                  </p:cNvGrpSpPr>
                  <p:nvPr/>
                </p:nvGrpSpPr>
                <p:grpSpPr bwMode="auto">
                  <a:xfrm>
                    <a:off x="1080" y="2487"/>
                    <a:ext cx="408" cy="183"/>
                    <a:chOff x="2640" y="3024"/>
                    <a:chExt cx="408" cy="183"/>
                  </a:xfrm>
                </p:grpSpPr>
                <p:sp>
                  <p:nvSpPr>
                    <p:cNvPr id="31" name="Rectangle 110"/>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a</a:t>
                      </a:r>
                    </a:p>
                  </p:txBody>
                </p:sp>
                <p:sp>
                  <p:nvSpPr>
                    <p:cNvPr id="32" name="Line 111"/>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27" name="Group 112"/>
                  <p:cNvGrpSpPr>
                    <a:grpSpLocks/>
                  </p:cNvGrpSpPr>
                  <p:nvPr/>
                </p:nvGrpSpPr>
                <p:grpSpPr bwMode="auto">
                  <a:xfrm>
                    <a:off x="624" y="1998"/>
                    <a:ext cx="336" cy="231"/>
                    <a:chOff x="768" y="3129"/>
                    <a:chExt cx="336" cy="231"/>
                  </a:xfrm>
                </p:grpSpPr>
                <p:sp>
                  <p:nvSpPr>
                    <p:cNvPr id="29" name="Rectangle 113"/>
                    <p:cNvSpPr>
                      <a:spLocks noChangeArrowheads="1"/>
                    </p:cNvSpPr>
                    <p:nvPr/>
                  </p:nvSpPr>
                  <p:spPr bwMode="auto">
                    <a:xfrm>
                      <a:off x="768" y="3129"/>
                      <a:ext cx="227" cy="227"/>
                    </a:xfrm>
                    <a:prstGeom prst="rect">
                      <a:avLst/>
                    </a:prstGeom>
                    <a:noFill/>
                    <a:ln w="9525">
                      <a:noFill/>
                      <a:miter lim="800000"/>
                      <a:headEnd/>
                      <a:tailEnd/>
                    </a:ln>
                  </p:spPr>
                  <p:txBody>
                    <a:bodyPr wrap="none" anchor="ctr"/>
                    <a:lstStyle/>
                    <a:p>
                      <a:r>
                        <a:rPr lang="en-US" altLang="zh-CN">
                          <a:ea typeface="黑体" pitchFamily="49" charset="-122"/>
                        </a:rPr>
                        <a:t>E</a:t>
                      </a:r>
                    </a:p>
                  </p:txBody>
                </p:sp>
                <p:sp>
                  <p:nvSpPr>
                    <p:cNvPr id="30" name="Line 114"/>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28" name="Line 115"/>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16" name="Group 116"/>
                <p:cNvGrpSpPr>
                  <a:grpSpLocks/>
                </p:cNvGrpSpPr>
                <p:nvPr/>
              </p:nvGrpSpPr>
              <p:grpSpPr bwMode="auto">
                <a:xfrm>
                  <a:off x="3993" y="1949"/>
                  <a:ext cx="589" cy="181"/>
                  <a:chOff x="1056" y="2400"/>
                  <a:chExt cx="589" cy="181"/>
                </a:xfrm>
              </p:grpSpPr>
              <p:sp>
                <p:nvSpPr>
                  <p:cNvPr id="22" name="Rectangle 117"/>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dirty="0">
                        <a:ea typeface="黑体" pitchFamily="49" charset="-122"/>
                      </a:rPr>
                      <a:t>1   </a:t>
                    </a:r>
                    <a:r>
                      <a:rPr lang="en-US" altLang="zh-CN" dirty="0" smtClean="0">
                        <a:ea typeface="Arial Unicode MS" pitchFamily="34" charset="-122"/>
                        <a:cs typeface="Arial Unicode MS" pitchFamily="34" charset="-122"/>
                      </a:rPr>
                      <a:t>∧</a:t>
                    </a:r>
                    <a:endParaRPr lang="en-US" altLang="zh-CN" dirty="0">
                      <a:ea typeface="黑体" pitchFamily="49" charset="-122"/>
                    </a:endParaRPr>
                  </a:p>
                </p:txBody>
              </p:sp>
              <p:sp>
                <p:nvSpPr>
                  <p:cNvPr id="23" name="Line 118"/>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24" name="Line 119"/>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sp>
              <p:nvSpPr>
                <p:cNvPr id="17" name="Line 120"/>
                <p:cNvSpPr>
                  <a:spLocks noChangeShapeType="1"/>
                </p:cNvSpPr>
                <p:nvPr/>
              </p:nvSpPr>
              <p:spPr bwMode="auto">
                <a:xfrm>
                  <a:off x="3783" y="2025"/>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18" name="Group 121"/>
                <p:cNvGrpSpPr>
                  <a:grpSpLocks/>
                </p:cNvGrpSpPr>
                <p:nvPr/>
              </p:nvGrpSpPr>
              <p:grpSpPr bwMode="auto">
                <a:xfrm>
                  <a:off x="3129" y="1785"/>
                  <a:ext cx="1156" cy="227"/>
                  <a:chOff x="3129" y="1785"/>
                  <a:chExt cx="1156" cy="227"/>
                </a:xfrm>
              </p:grpSpPr>
              <p:sp>
                <p:nvSpPr>
                  <p:cNvPr id="19" name="Line 122"/>
                  <p:cNvSpPr>
                    <a:spLocks noChangeShapeType="1"/>
                  </p:cNvSpPr>
                  <p:nvPr/>
                </p:nvSpPr>
                <p:spPr bwMode="auto">
                  <a:xfrm>
                    <a:off x="3129" y="1794"/>
                    <a:ext cx="0" cy="204"/>
                  </a:xfrm>
                  <a:prstGeom prst="line">
                    <a:avLst/>
                  </a:prstGeom>
                  <a:noFill/>
                  <a:ln w="19050">
                    <a:solidFill>
                      <a:schemeClr val="tx1"/>
                    </a:solidFill>
                    <a:miter lim="800000"/>
                    <a:headEnd/>
                    <a:tailEnd type="triangle" w="med" len="med"/>
                  </a:ln>
                </p:spPr>
                <p:txBody>
                  <a:bodyPr wrap="none"/>
                  <a:lstStyle/>
                  <a:p>
                    <a:endParaRPr lang="zh-CN" altLang="en-US"/>
                  </a:p>
                </p:txBody>
              </p:sp>
              <p:sp>
                <p:nvSpPr>
                  <p:cNvPr id="20" name="Line 123"/>
                  <p:cNvSpPr>
                    <a:spLocks noChangeShapeType="1"/>
                  </p:cNvSpPr>
                  <p:nvPr/>
                </p:nvSpPr>
                <p:spPr bwMode="auto">
                  <a:xfrm>
                    <a:off x="3129" y="1785"/>
                    <a:ext cx="1156" cy="0"/>
                  </a:xfrm>
                  <a:prstGeom prst="line">
                    <a:avLst/>
                  </a:prstGeom>
                  <a:noFill/>
                  <a:ln w="9525">
                    <a:solidFill>
                      <a:schemeClr val="tx1"/>
                    </a:solidFill>
                    <a:miter lim="800000"/>
                    <a:headEnd/>
                    <a:tailEnd/>
                  </a:ln>
                </p:spPr>
                <p:txBody>
                  <a:bodyPr wrap="none"/>
                  <a:lstStyle/>
                  <a:p>
                    <a:endParaRPr lang="zh-CN" altLang="en-US"/>
                  </a:p>
                </p:txBody>
              </p:sp>
              <p:sp>
                <p:nvSpPr>
                  <p:cNvPr id="21" name="Line 124"/>
                  <p:cNvSpPr>
                    <a:spLocks noChangeShapeType="1"/>
                  </p:cNvSpPr>
                  <p:nvPr/>
                </p:nvSpPr>
                <p:spPr bwMode="auto">
                  <a:xfrm>
                    <a:off x="4281" y="1785"/>
                    <a:ext cx="0" cy="227"/>
                  </a:xfrm>
                  <a:prstGeom prst="line">
                    <a:avLst/>
                  </a:prstGeom>
                  <a:noFill/>
                  <a:ln w="9525">
                    <a:solidFill>
                      <a:schemeClr val="tx1"/>
                    </a:solidFill>
                    <a:miter lim="800000"/>
                    <a:headEnd/>
                    <a:tailEnd/>
                  </a:ln>
                </p:spPr>
                <p:txBody>
                  <a:bodyPr wrap="none"/>
                  <a:lstStyle/>
                  <a:p>
                    <a:endParaRPr lang="zh-CN" altLang="en-US"/>
                  </a:p>
                </p:txBody>
              </p:sp>
            </p:grpSp>
          </p:grpSp>
        </p:grpSp>
        <p:sp>
          <p:nvSpPr>
            <p:cNvPr id="6" name="Rectangle 125"/>
            <p:cNvSpPr>
              <a:spLocks noChangeArrowheads="1"/>
            </p:cNvSpPr>
            <p:nvPr/>
          </p:nvSpPr>
          <p:spPr bwMode="auto">
            <a:xfrm>
              <a:off x="1056" y="3508"/>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dirty="0">
                  <a:ea typeface="黑体" pitchFamily="49" charset="-122"/>
                </a:rPr>
                <a:t>广义</a:t>
              </a:r>
              <a:r>
                <a:rPr lang="zh-CN" altLang="en-US" sz="2000" dirty="0">
                  <a:latin typeface="宋体" charset="-122"/>
                  <a:ea typeface="黑体" pitchFamily="49" charset="-122"/>
                </a:rPr>
                <a:t>表的存储结构示意图</a:t>
              </a:r>
            </a:p>
          </p:txBody>
        </p:sp>
      </p:grpSp>
    </p:spTree>
    <p:extLst>
      <p:ext uri="{BB962C8B-B14F-4D97-AF65-F5344CB8AC3E}">
        <p14:creationId xmlns:p14="http://schemas.microsoft.com/office/powerpoint/2010/main" val="3147715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广义表</a:t>
            </a:r>
          </a:p>
        </p:txBody>
      </p:sp>
      <p:sp>
        <p:nvSpPr>
          <p:cNvPr id="4" name="TextBox 240"/>
          <p:cNvSpPr txBox="1">
            <a:spLocks noGrp="1"/>
          </p:cNvSpPr>
          <p:nvPr>
            <p:ph idx="1"/>
          </p:nvPr>
        </p:nvSpPr>
        <p:spPr>
          <a:xfrm>
            <a:off x="685346" y="1732450"/>
            <a:ext cx="7765322" cy="3801041"/>
          </a:xfrm>
          <a:prstGeom prst="rect">
            <a:avLst/>
          </a:prstGeom>
          <a:noFill/>
        </p:spPr>
        <p:txBody>
          <a:bodyPr>
            <a:spAutoFit/>
          </a:bodyPr>
          <a:lstStyle/>
          <a:p>
            <a:pPr>
              <a:defRPr/>
            </a:pP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特点：</a:t>
            </a: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6900" indent="0">
              <a:buNone/>
              <a:defRPr/>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、对任何非空列表，表头指针指向一个表结点，且该结点中的</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hp</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指向表头（原子结点或表结点），</a:t>
            </a:r>
            <a:r>
              <a:rPr lang="en-US" altLang="zh-CN" sz="24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tp</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指向表尾（除非表尾为空，指针为空，如</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，否则必为表结点）</a:t>
            </a: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6900" indent="0">
              <a:buNone/>
              <a:defRPr/>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、易于分清原子和子表的所在层次。</a:t>
            </a: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6900" indent="0">
              <a:buNone/>
              <a:defRPr/>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、最高层表结点个数为列表的长度。</a:t>
            </a: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1" indent="0">
              <a:buNone/>
              <a:defRPr/>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、表结点太多，造成空间浪费。</a:t>
            </a:r>
          </a:p>
          <a:p>
            <a:pPr>
              <a:defRPr/>
            </a:pP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7299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数组的连续存储方式</a:t>
            </a:r>
            <a:endParaRPr lang="zh-CN" altLang="en-US" b="1" dirty="0">
              <a:latin typeface="宋体" pitchFamily="2" charset="-122"/>
              <a:ea typeface="宋体" pitchFamily="2" charset="-122"/>
            </a:endParaRPr>
          </a:p>
        </p:txBody>
      </p:sp>
      <p:sp>
        <p:nvSpPr>
          <p:cNvPr id="4" name="Rectangle 4"/>
          <p:cNvSpPr>
            <a:spLocks noGrp="1" noChangeArrowheads="1"/>
          </p:cNvSpPr>
          <p:nvPr>
            <p:ph idx="1"/>
          </p:nvPr>
        </p:nvSpPr>
        <p:spPr>
          <a:xfrm>
            <a:off x="2835275" y="1465263"/>
            <a:ext cx="3276600" cy="685800"/>
          </a:xfrm>
        </p:spPr>
        <p:txBody>
          <a:bodyPr/>
          <a:lstStyle/>
          <a:p>
            <a:pPr algn="ctr" eaLnBrk="1" hangingPunct="1">
              <a:buClr>
                <a:srgbClr val="800080"/>
              </a:buClr>
              <a:buSzPct val="50000"/>
              <a:buFont typeface="Wingdings" pitchFamily="2" charset="2"/>
              <a:buNone/>
            </a:pPr>
            <a:r>
              <a:rPr lang="zh-CN" altLang="en-US" sz="3600" dirty="0" smtClean="0">
                <a:ea typeface="华文新魏" pitchFamily="2" charset="-122"/>
              </a:rPr>
              <a:t>一维数组</a:t>
            </a:r>
          </a:p>
        </p:txBody>
      </p:sp>
      <p:grpSp>
        <p:nvGrpSpPr>
          <p:cNvPr id="5" name="Group 36"/>
          <p:cNvGrpSpPr>
            <a:grpSpLocks/>
          </p:cNvGrpSpPr>
          <p:nvPr/>
        </p:nvGrpSpPr>
        <p:grpSpPr bwMode="auto">
          <a:xfrm>
            <a:off x="1295400" y="2095500"/>
            <a:ext cx="7239000" cy="1295400"/>
            <a:chOff x="816" y="1208"/>
            <a:chExt cx="4560" cy="816"/>
          </a:xfrm>
        </p:grpSpPr>
        <p:sp>
          <p:nvSpPr>
            <p:cNvPr id="6" name="AutoShape 28"/>
            <p:cNvSpPr>
              <a:spLocks/>
            </p:cNvSpPr>
            <p:nvPr/>
          </p:nvSpPr>
          <p:spPr bwMode="auto">
            <a:xfrm>
              <a:off x="1962" y="1402"/>
              <a:ext cx="54" cy="534"/>
            </a:xfrm>
            <a:prstGeom prst="leftBrace">
              <a:avLst>
                <a:gd name="adj1" fmla="val 82407"/>
                <a:gd name="adj2" fmla="val 50000"/>
              </a:avLst>
            </a:prstGeom>
            <a:noFill/>
            <a:ln w="38100">
              <a:solidFill>
                <a:schemeClr val="tx1"/>
              </a:solidFill>
              <a:round/>
              <a:headEnd/>
              <a:tailEnd/>
            </a:ln>
          </p:spPr>
          <p:txBody>
            <a:bodyPr wrap="none" anchor="ctr"/>
            <a:lstStyle/>
            <a:p>
              <a:pPr algn="ctr"/>
              <a:endParaRPr kumimoji="1" lang="zh-CN" altLang="zh-CN" sz="3600" b="0">
                <a:latin typeface="Times New Roman" pitchFamily="18" charset="0"/>
              </a:endParaRPr>
            </a:p>
          </p:txBody>
        </p:sp>
        <p:sp>
          <p:nvSpPr>
            <p:cNvPr id="7" name="Rectangle 29"/>
            <p:cNvSpPr>
              <a:spLocks noChangeArrowheads="1"/>
            </p:cNvSpPr>
            <p:nvPr/>
          </p:nvSpPr>
          <p:spPr bwMode="auto">
            <a:xfrm>
              <a:off x="816" y="1428"/>
              <a:ext cx="1296" cy="404"/>
            </a:xfrm>
            <a:prstGeom prst="rect">
              <a:avLst/>
            </a:prstGeom>
            <a:noFill/>
            <a:ln w="9525">
              <a:noFill/>
              <a:miter lim="800000"/>
              <a:headEnd/>
              <a:tailEnd/>
            </a:ln>
          </p:spPr>
          <p:txBody>
            <a:bodyPr>
              <a:spAutoFit/>
            </a:bodyPr>
            <a:lstStyle/>
            <a:p>
              <a:r>
                <a:rPr kumimoji="1" lang="en-US" altLang="zh-CN" sz="3200" dirty="0">
                  <a:latin typeface="Times New Roman" pitchFamily="18" charset="0"/>
                </a:rPr>
                <a:t>LOC(</a:t>
              </a:r>
              <a:r>
                <a:rPr kumimoji="1" lang="en-US" altLang="zh-CN" sz="3200" i="1" dirty="0" err="1">
                  <a:latin typeface="Times New Roman" pitchFamily="18" charset="0"/>
                </a:rPr>
                <a:t>i</a:t>
              </a:r>
              <a:r>
                <a:rPr kumimoji="1" lang="en-US" altLang="zh-CN" sz="3200" dirty="0">
                  <a:latin typeface="Times New Roman" pitchFamily="18" charset="0"/>
                </a:rPr>
                <a:t>) =</a:t>
              </a:r>
              <a:r>
                <a:rPr kumimoji="1" lang="en-US" altLang="zh-CN" sz="3600" dirty="0">
                  <a:latin typeface="Times New Roman" pitchFamily="18" charset="0"/>
                </a:rPr>
                <a:t> </a:t>
              </a:r>
              <a:endParaRPr kumimoji="1" lang="en-US" altLang="zh-CN" sz="3600" b="0" dirty="0">
                <a:latin typeface="Times New Roman" pitchFamily="18" charset="0"/>
              </a:endParaRPr>
            </a:p>
          </p:txBody>
        </p:sp>
        <p:sp>
          <p:nvSpPr>
            <p:cNvPr id="8" name="Rectangle 30"/>
            <p:cNvSpPr>
              <a:spLocks noChangeArrowheads="1"/>
            </p:cNvSpPr>
            <p:nvPr/>
          </p:nvSpPr>
          <p:spPr bwMode="auto">
            <a:xfrm>
              <a:off x="2064" y="1620"/>
              <a:ext cx="3312" cy="404"/>
            </a:xfrm>
            <a:prstGeom prst="rect">
              <a:avLst/>
            </a:prstGeom>
            <a:noFill/>
            <a:ln w="9525">
              <a:noFill/>
              <a:miter lim="800000"/>
              <a:headEnd/>
              <a:tailEnd/>
            </a:ln>
          </p:spPr>
          <p:txBody>
            <a:bodyPr>
              <a:spAutoFit/>
            </a:bodyPr>
            <a:lstStyle/>
            <a:p>
              <a:r>
                <a:rPr kumimoji="1" lang="en-US" altLang="zh-CN" sz="3200" dirty="0" smtClean="0">
                  <a:latin typeface="Times New Roman" pitchFamily="18" charset="0"/>
                </a:rPr>
                <a:t>LOC(</a:t>
              </a:r>
              <a:r>
                <a:rPr kumimoji="1" lang="en-US" altLang="zh-CN" sz="3200" i="1" dirty="0" smtClean="0">
                  <a:latin typeface="Times New Roman" pitchFamily="18" charset="0"/>
                </a:rPr>
                <a:t>i</a:t>
              </a:r>
              <a:r>
                <a:rPr kumimoji="1" lang="en-US" altLang="zh-CN" sz="3200" b="0" dirty="0" smtClean="0"/>
                <a:t>-</a:t>
              </a:r>
              <a:r>
                <a:rPr kumimoji="1" lang="en-US" altLang="zh-CN" sz="3200" dirty="0" smtClean="0">
                  <a:latin typeface="Times New Roman" pitchFamily="18" charset="0"/>
                </a:rPr>
                <a:t>1)+</a:t>
              </a:r>
              <a:r>
                <a:rPr kumimoji="1" lang="en-US" altLang="zh-CN" sz="3200" i="1" dirty="0">
                  <a:latin typeface="Times New Roman" pitchFamily="18" charset="0"/>
                </a:rPr>
                <a:t>l</a:t>
              </a:r>
              <a:r>
                <a:rPr kumimoji="1" lang="en-US" altLang="zh-CN" sz="3200" dirty="0">
                  <a:latin typeface="Times New Roman" pitchFamily="18" charset="0"/>
                </a:rPr>
                <a:t> = </a:t>
              </a:r>
              <a:r>
                <a:rPr kumimoji="1" lang="en-US" altLang="zh-CN" sz="3200" i="1" dirty="0" err="1">
                  <a:latin typeface="Times New Roman" pitchFamily="18" charset="0"/>
                </a:rPr>
                <a:t>a</a:t>
              </a:r>
              <a:r>
                <a:rPr kumimoji="1" lang="en-US" altLang="zh-CN" sz="3200" dirty="0" err="1">
                  <a:latin typeface="Times New Roman" pitchFamily="18" charset="0"/>
                </a:rPr>
                <a:t>+</a:t>
              </a:r>
              <a:r>
                <a:rPr kumimoji="1" lang="en-US" altLang="zh-CN" sz="3200" i="1" dirty="0" err="1">
                  <a:latin typeface="Times New Roman" pitchFamily="18" charset="0"/>
                </a:rPr>
                <a:t>i</a:t>
              </a:r>
              <a:r>
                <a:rPr kumimoji="1" lang="en-US" altLang="zh-CN" sz="3200" dirty="0">
                  <a:latin typeface="Times New Roman" pitchFamily="18" charset="0"/>
                </a:rPr>
                <a:t>*</a:t>
              </a:r>
              <a:r>
                <a:rPr kumimoji="1" lang="en-US" altLang="zh-CN" sz="3200" i="1" dirty="0">
                  <a:latin typeface="Times New Roman" pitchFamily="18" charset="0"/>
                </a:rPr>
                <a:t>l,  </a:t>
              </a:r>
              <a:r>
                <a:rPr kumimoji="1" lang="en-US" altLang="zh-CN" sz="3200" i="1" dirty="0" err="1">
                  <a:latin typeface="Times New Roman" pitchFamily="18" charset="0"/>
                </a:rPr>
                <a:t>i</a:t>
              </a:r>
              <a:r>
                <a:rPr kumimoji="1" lang="en-US" altLang="zh-CN" sz="3200" i="1" dirty="0">
                  <a:latin typeface="Times New Roman" pitchFamily="18" charset="0"/>
                </a:rPr>
                <a:t> &gt;</a:t>
              </a:r>
              <a:r>
                <a:rPr kumimoji="1" lang="en-US" altLang="zh-CN" sz="3200" dirty="0">
                  <a:latin typeface="Times New Roman" pitchFamily="18" charset="0"/>
                </a:rPr>
                <a:t> 0</a:t>
              </a:r>
              <a:r>
                <a:rPr kumimoji="1" lang="en-US" altLang="zh-CN" sz="3600" i="1" dirty="0">
                  <a:latin typeface="Times New Roman" pitchFamily="18" charset="0"/>
                </a:rPr>
                <a:t> </a:t>
              </a:r>
              <a:endParaRPr kumimoji="1" lang="en-US" altLang="zh-CN" sz="3600" b="0" dirty="0">
                <a:latin typeface="Times New Roman" pitchFamily="18" charset="0"/>
              </a:endParaRPr>
            </a:p>
          </p:txBody>
        </p:sp>
        <p:sp>
          <p:nvSpPr>
            <p:cNvPr id="9" name="Text Box 31"/>
            <p:cNvSpPr txBox="1">
              <a:spLocks noChangeArrowheads="1"/>
            </p:cNvSpPr>
            <p:nvPr/>
          </p:nvSpPr>
          <p:spPr bwMode="auto">
            <a:xfrm>
              <a:off x="2080" y="1208"/>
              <a:ext cx="1717" cy="404"/>
            </a:xfrm>
            <a:prstGeom prst="rect">
              <a:avLst/>
            </a:prstGeom>
            <a:noFill/>
            <a:ln w="9525">
              <a:noFill/>
              <a:miter lim="800000"/>
              <a:headEnd/>
              <a:tailEnd/>
            </a:ln>
          </p:spPr>
          <p:txBody>
            <a:bodyPr wrap="none">
              <a:spAutoFit/>
            </a:bodyPr>
            <a:lstStyle/>
            <a:p>
              <a:r>
                <a:rPr kumimoji="1" lang="en-US" altLang="zh-CN" sz="3200" i="1" dirty="0">
                  <a:latin typeface="Times New Roman" pitchFamily="18" charset="0"/>
                </a:rPr>
                <a:t>a,         </a:t>
              </a:r>
              <a:r>
                <a:rPr kumimoji="1" lang="en-US" altLang="zh-CN" sz="3200" i="1" dirty="0" err="1">
                  <a:latin typeface="Times New Roman" pitchFamily="18" charset="0"/>
                </a:rPr>
                <a:t>i</a:t>
              </a:r>
              <a:r>
                <a:rPr kumimoji="1" lang="en-US" altLang="zh-CN" sz="3200" i="1" dirty="0">
                  <a:latin typeface="Times New Roman" pitchFamily="18" charset="0"/>
                </a:rPr>
                <a:t> </a:t>
              </a:r>
              <a:r>
                <a:rPr kumimoji="1" lang="en-US" altLang="zh-CN" sz="3200" dirty="0">
                  <a:latin typeface="Times New Roman" pitchFamily="18" charset="0"/>
                </a:rPr>
                <a:t>= 0</a:t>
              </a:r>
              <a:r>
                <a:rPr kumimoji="1" lang="en-US" altLang="zh-CN" sz="3600" b="0" i="1" dirty="0">
                  <a:latin typeface="Times New Roman" pitchFamily="18" charset="0"/>
                </a:rPr>
                <a:t>     </a:t>
              </a:r>
              <a:endParaRPr kumimoji="1" lang="en-US" altLang="zh-CN" sz="3600" b="0" dirty="0">
                <a:latin typeface="Times New Roman" pitchFamily="18" charset="0"/>
              </a:endParaRPr>
            </a:p>
          </p:txBody>
        </p:sp>
      </p:grpSp>
      <p:grpSp>
        <p:nvGrpSpPr>
          <p:cNvPr id="10" name="Group 35"/>
          <p:cNvGrpSpPr>
            <a:grpSpLocks/>
          </p:cNvGrpSpPr>
          <p:nvPr/>
        </p:nvGrpSpPr>
        <p:grpSpPr bwMode="auto">
          <a:xfrm>
            <a:off x="827857" y="3888086"/>
            <a:ext cx="7480300" cy="2565401"/>
            <a:chOff x="508" y="2064"/>
            <a:chExt cx="4712" cy="1616"/>
          </a:xfrm>
        </p:grpSpPr>
        <p:sp>
          <p:nvSpPr>
            <p:cNvPr id="11" name="Rectangle 2"/>
            <p:cNvSpPr>
              <a:spLocks noChangeArrowheads="1"/>
            </p:cNvSpPr>
            <p:nvPr/>
          </p:nvSpPr>
          <p:spPr bwMode="auto">
            <a:xfrm>
              <a:off x="816" y="2429"/>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p>
              <a:pPr algn="ctr">
                <a:defRPr/>
              </a:pPr>
              <a:endParaRPr kumimoji="1" lang="zh-CN" altLang="zh-CN" sz="3600" b="0">
                <a:latin typeface="Times New Roman" pitchFamily="18" charset="0"/>
                <a:ea typeface="宋体" pitchFamily="2" charset="-122"/>
              </a:endParaRPr>
            </a:p>
          </p:txBody>
        </p:sp>
        <p:sp>
          <p:nvSpPr>
            <p:cNvPr id="12" name="Text Box 5"/>
            <p:cNvSpPr txBox="1">
              <a:spLocks noChangeArrowheads="1"/>
            </p:cNvSpPr>
            <p:nvPr/>
          </p:nvSpPr>
          <p:spPr bwMode="auto">
            <a:xfrm>
              <a:off x="864" y="2476"/>
              <a:ext cx="4196" cy="365"/>
            </a:xfrm>
            <a:prstGeom prst="rect">
              <a:avLst/>
            </a:prstGeom>
            <a:noFill/>
            <a:ln w="9525">
              <a:noFill/>
              <a:miter lim="800000"/>
              <a:headEnd/>
              <a:tailEnd/>
            </a:ln>
          </p:spPr>
          <p:txBody>
            <a:bodyPr wrap="none">
              <a:spAutoFit/>
            </a:bodyPr>
            <a:lstStyle/>
            <a:p>
              <a:r>
                <a:rPr kumimoji="1" lang="en-US" altLang="zh-CN" sz="3200">
                  <a:latin typeface="Arial Narrow" pitchFamily="34" charset="0"/>
                  <a:ea typeface="仿宋_GB2312" pitchFamily="49" charset="-122"/>
                </a:rPr>
                <a:t>35   27    49   18   60    54   77    83   41   02</a:t>
              </a:r>
              <a:endParaRPr kumimoji="1" lang="en-US" altLang="zh-CN" sz="3600" b="0">
                <a:latin typeface="Times New Roman" pitchFamily="18" charset="0"/>
              </a:endParaRPr>
            </a:p>
          </p:txBody>
        </p:sp>
        <p:sp>
          <p:nvSpPr>
            <p:cNvPr id="13" name="Line 6"/>
            <p:cNvSpPr>
              <a:spLocks noChangeShapeType="1"/>
            </p:cNvSpPr>
            <p:nvPr/>
          </p:nvSpPr>
          <p:spPr bwMode="auto">
            <a:xfrm>
              <a:off x="1248" y="2429"/>
              <a:ext cx="0" cy="432"/>
            </a:xfrm>
            <a:prstGeom prst="line">
              <a:avLst/>
            </a:prstGeom>
            <a:noFill/>
            <a:ln w="38100">
              <a:solidFill>
                <a:srgbClr val="3333CC"/>
              </a:solidFill>
              <a:round/>
              <a:headEnd/>
              <a:tailEnd/>
            </a:ln>
          </p:spPr>
          <p:txBody>
            <a:bodyPr wrap="none" anchor="ctr"/>
            <a:lstStyle/>
            <a:p>
              <a:endParaRPr lang="zh-CN" altLang="en-US"/>
            </a:p>
          </p:txBody>
        </p:sp>
        <p:sp>
          <p:nvSpPr>
            <p:cNvPr id="14" name="Line 7"/>
            <p:cNvSpPr>
              <a:spLocks noChangeShapeType="1"/>
            </p:cNvSpPr>
            <p:nvPr/>
          </p:nvSpPr>
          <p:spPr bwMode="auto">
            <a:xfrm>
              <a:off x="1680" y="2429"/>
              <a:ext cx="0" cy="432"/>
            </a:xfrm>
            <a:prstGeom prst="line">
              <a:avLst/>
            </a:prstGeom>
            <a:noFill/>
            <a:ln w="38100">
              <a:solidFill>
                <a:srgbClr val="3333CC"/>
              </a:solidFill>
              <a:round/>
              <a:headEnd/>
              <a:tailEnd/>
            </a:ln>
          </p:spPr>
          <p:txBody>
            <a:bodyPr wrap="none" anchor="ctr"/>
            <a:lstStyle/>
            <a:p>
              <a:endParaRPr lang="zh-CN" altLang="en-US"/>
            </a:p>
          </p:txBody>
        </p:sp>
        <p:sp>
          <p:nvSpPr>
            <p:cNvPr id="15" name="Line 8"/>
            <p:cNvSpPr>
              <a:spLocks noChangeShapeType="1"/>
            </p:cNvSpPr>
            <p:nvPr/>
          </p:nvSpPr>
          <p:spPr bwMode="auto">
            <a:xfrm>
              <a:off x="2112" y="2429"/>
              <a:ext cx="0" cy="432"/>
            </a:xfrm>
            <a:prstGeom prst="line">
              <a:avLst/>
            </a:prstGeom>
            <a:noFill/>
            <a:ln w="38100">
              <a:solidFill>
                <a:srgbClr val="3333CC"/>
              </a:solidFill>
              <a:round/>
              <a:headEnd/>
              <a:tailEnd/>
            </a:ln>
          </p:spPr>
          <p:txBody>
            <a:bodyPr wrap="none" anchor="ctr"/>
            <a:lstStyle/>
            <a:p>
              <a:endParaRPr lang="zh-CN" altLang="en-US"/>
            </a:p>
          </p:txBody>
        </p:sp>
        <p:sp>
          <p:nvSpPr>
            <p:cNvPr id="16" name="Line 9"/>
            <p:cNvSpPr>
              <a:spLocks noChangeShapeType="1"/>
            </p:cNvSpPr>
            <p:nvPr/>
          </p:nvSpPr>
          <p:spPr bwMode="auto">
            <a:xfrm>
              <a:off x="2544" y="2429"/>
              <a:ext cx="0" cy="432"/>
            </a:xfrm>
            <a:prstGeom prst="line">
              <a:avLst/>
            </a:prstGeom>
            <a:noFill/>
            <a:ln w="38100">
              <a:solidFill>
                <a:srgbClr val="3333CC"/>
              </a:solidFill>
              <a:round/>
              <a:headEnd/>
              <a:tailEnd/>
            </a:ln>
          </p:spPr>
          <p:txBody>
            <a:bodyPr wrap="none" anchor="ctr"/>
            <a:lstStyle/>
            <a:p>
              <a:endParaRPr lang="zh-CN" altLang="en-US"/>
            </a:p>
          </p:txBody>
        </p:sp>
        <p:sp>
          <p:nvSpPr>
            <p:cNvPr id="17" name="Line 10"/>
            <p:cNvSpPr>
              <a:spLocks noChangeShapeType="1"/>
            </p:cNvSpPr>
            <p:nvPr/>
          </p:nvSpPr>
          <p:spPr bwMode="auto">
            <a:xfrm>
              <a:off x="2976" y="2429"/>
              <a:ext cx="0" cy="432"/>
            </a:xfrm>
            <a:prstGeom prst="line">
              <a:avLst/>
            </a:prstGeom>
            <a:noFill/>
            <a:ln w="38100">
              <a:solidFill>
                <a:srgbClr val="3333CC"/>
              </a:solidFill>
              <a:round/>
              <a:headEnd/>
              <a:tailEnd/>
            </a:ln>
          </p:spPr>
          <p:txBody>
            <a:bodyPr wrap="none" anchor="ctr"/>
            <a:lstStyle/>
            <a:p>
              <a:endParaRPr lang="zh-CN" altLang="en-US"/>
            </a:p>
          </p:txBody>
        </p:sp>
        <p:sp>
          <p:nvSpPr>
            <p:cNvPr id="18" name="Line 11"/>
            <p:cNvSpPr>
              <a:spLocks noChangeShapeType="1"/>
            </p:cNvSpPr>
            <p:nvPr/>
          </p:nvSpPr>
          <p:spPr bwMode="auto">
            <a:xfrm>
              <a:off x="3408" y="2429"/>
              <a:ext cx="0" cy="432"/>
            </a:xfrm>
            <a:prstGeom prst="line">
              <a:avLst/>
            </a:prstGeom>
            <a:noFill/>
            <a:ln w="38100">
              <a:solidFill>
                <a:srgbClr val="3333CC"/>
              </a:solidFill>
              <a:round/>
              <a:headEnd/>
              <a:tailEnd/>
            </a:ln>
          </p:spPr>
          <p:txBody>
            <a:bodyPr wrap="none" anchor="ctr"/>
            <a:lstStyle/>
            <a:p>
              <a:endParaRPr lang="zh-CN" altLang="en-US"/>
            </a:p>
          </p:txBody>
        </p:sp>
        <p:sp>
          <p:nvSpPr>
            <p:cNvPr id="19" name="Line 12"/>
            <p:cNvSpPr>
              <a:spLocks noChangeShapeType="1"/>
            </p:cNvSpPr>
            <p:nvPr/>
          </p:nvSpPr>
          <p:spPr bwMode="auto">
            <a:xfrm>
              <a:off x="3840" y="2429"/>
              <a:ext cx="0" cy="432"/>
            </a:xfrm>
            <a:prstGeom prst="line">
              <a:avLst/>
            </a:prstGeom>
            <a:noFill/>
            <a:ln w="38100">
              <a:solidFill>
                <a:srgbClr val="3333CC"/>
              </a:solidFill>
              <a:round/>
              <a:headEnd/>
              <a:tailEnd/>
            </a:ln>
          </p:spPr>
          <p:txBody>
            <a:bodyPr wrap="none" anchor="ctr"/>
            <a:lstStyle/>
            <a:p>
              <a:endParaRPr lang="zh-CN" altLang="en-US"/>
            </a:p>
          </p:txBody>
        </p:sp>
        <p:sp>
          <p:nvSpPr>
            <p:cNvPr id="20" name="Line 13"/>
            <p:cNvSpPr>
              <a:spLocks noChangeShapeType="1"/>
            </p:cNvSpPr>
            <p:nvPr/>
          </p:nvSpPr>
          <p:spPr bwMode="auto">
            <a:xfrm>
              <a:off x="4272" y="2429"/>
              <a:ext cx="0" cy="432"/>
            </a:xfrm>
            <a:prstGeom prst="line">
              <a:avLst/>
            </a:prstGeom>
            <a:noFill/>
            <a:ln w="38100">
              <a:solidFill>
                <a:srgbClr val="3333CC"/>
              </a:solidFill>
              <a:round/>
              <a:headEnd/>
              <a:tailEnd/>
            </a:ln>
          </p:spPr>
          <p:txBody>
            <a:bodyPr wrap="none" anchor="ctr"/>
            <a:lstStyle/>
            <a:p>
              <a:endParaRPr lang="zh-CN" altLang="en-US"/>
            </a:p>
          </p:txBody>
        </p:sp>
        <p:sp>
          <p:nvSpPr>
            <p:cNvPr id="21" name="Line 14"/>
            <p:cNvSpPr>
              <a:spLocks noChangeShapeType="1"/>
            </p:cNvSpPr>
            <p:nvPr/>
          </p:nvSpPr>
          <p:spPr bwMode="auto">
            <a:xfrm>
              <a:off x="4704" y="2429"/>
              <a:ext cx="0" cy="432"/>
            </a:xfrm>
            <a:prstGeom prst="line">
              <a:avLst/>
            </a:prstGeom>
            <a:noFill/>
            <a:ln w="38100">
              <a:solidFill>
                <a:srgbClr val="3333CC"/>
              </a:solidFill>
              <a:round/>
              <a:headEnd/>
              <a:tailEnd/>
            </a:ln>
          </p:spPr>
          <p:txBody>
            <a:bodyPr wrap="none" anchor="ctr"/>
            <a:lstStyle/>
            <a:p>
              <a:endParaRPr lang="zh-CN" altLang="en-US"/>
            </a:p>
          </p:txBody>
        </p:sp>
        <p:sp>
          <p:nvSpPr>
            <p:cNvPr id="22" name="Text Box 15"/>
            <p:cNvSpPr txBox="1">
              <a:spLocks noChangeArrowheads="1"/>
            </p:cNvSpPr>
            <p:nvPr/>
          </p:nvSpPr>
          <p:spPr bwMode="auto">
            <a:xfrm>
              <a:off x="838" y="2064"/>
              <a:ext cx="4382" cy="368"/>
            </a:xfrm>
            <a:prstGeom prst="rect">
              <a:avLst/>
            </a:prstGeom>
            <a:noFill/>
            <a:ln w="9525">
              <a:noFill/>
              <a:miter lim="800000"/>
              <a:headEnd/>
              <a:tailEnd/>
            </a:ln>
          </p:spPr>
          <p:txBody>
            <a:bodyPr wrap="none">
              <a:spAutoFit/>
            </a:bodyPr>
            <a:lstStyle/>
            <a:p>
              <a:r>
                <a:rPr kumimoji="1" lang="en-US" altLang="zh-CN" sz="3200" dirty="0">
                  <a:latin typeface="Times New Roman" pitchFamily="18" charset="0"/>
                </a:rPr>
                <a:t>  </a:t>
              </a:r>
              <a:r>
                <a:rPr kumimoji="1" lang="en-US" altLang="zh-CN" sz="3200" dirty="0">
                  <a:solidFill>
                    <a:srgbClr val="FDFD01"/>
                  </a:solidFill>
                  <a:latin typeface="Times New Roman" pitchFamily="18" charset="0"/>
                </a:rPr>
                <a:t>0</a:t>
              </a:r>
              <a:r>
                <a:rPr kumimoji="1" lang="en-US" altLang="zh-CN" sz="3200" dirty="0">
                  <a:latin typeface="Times New Roman" pitchFamily="18" charset="0"/>
                </a:rPr>
                <a:t>   1     2     3     4     5    6     7     8     9</a:t>
              </a:r>
            </a:p>
          </p:txBody>
        </p:sp>
        <p:sp>
          <p:nvSpPr>
            <p:cNvPr id="23" name="AutoShape 16"/>
            <p:cNvSpPr>
              <a:spLocks/>
            </p:cNvSpPr>
            <p:nvPr/>
          </p:nvSpPr>
          <p:spPr bwMode="auto">
            <a:xfrm rot="-5400000">
              <a:off x="984"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4" name="AutoShape 17"/>
            <p:cNvSpPr>
              <a:spLocks/>
            </p:cNvSpPr>
            <p:nvPr/>
          </p:nvSpPr>
          <p:spPr bwMode="auto">
            <a:xfrm rot="-5400000">
              <a:off x="1416"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5" name="AutoShape 18"/>
            <p:cNvSpPr>
              <a:spLocks/>
            </p:cNvSpPr>
            <p:nvPr/>
          </p:nvSpPr>
          <p:spPr bwMode="auto">
            <a:xfrm rot="-5400000">
              <a:off x="1848"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 name="AutoShape 19"/>
            <p:cNvSpPr>
              <a:spLocks/>
            </p:cNvSpPr>
            <p:nvPr/>
          </p:nvSpPr>
          <p:spPr bwMode="auto">
            <a:xfrm rot="-5400000">
              <a:off x="2280"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7" name="AutoShape 20"/>
            <p:cNvSpPr>
              <a:spLocks/>
            </p:cNvSpPr>
            <p:nvPr/>
          </p:nvSpPr>
          <p:spPr bwMode="auto">
            <a:xfrm rot="-5400000">
              <a:off x="2712"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8" name="AutoShape 21"/>
            <p:cNvSpPr>
              <a:spLocks/>
            </p:cNvSpPr>
            <p:nvPr/>
          </p:nvSpPr>
          <p:spPr bwMode="auto">
            <a:xfrm rot="-5400000">
              <a:off x="3144"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9" name="AutoShape 22"/>
            <p:cNvSpPr>
              <a:spLocks/>
            </p:cNvSpPr>
            <p:nvPr/>
          </p:nvSpPr>
          <p:spPr bwMode="auto">
            <a:xfrm rot="-5400000">
              <a:off x="3576"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30" name="AutoShape 23"/>
            <p:cNvSpPr>
              <a:spLocks/>
            </p:cNvSpPr>
            <p:nvPr/>
          </p:nvSpPr>
          <p:spPr bwMode="auto">
            <a:xfrm rot="-5400000">
              <a:off x="4008"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31" name="AutoShape 24"/>
            <p:cNvSpPr>
              <a:spLocks/>
            </p:cNvSpPr>
            <p:nvPr/>
          </p:nvSpPr>
          <p:spPr bwMode="auto">
            <a:xfrm rot="-5400000">
              <a:off x="4392"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32" name="AutoShape 25"/>
            <p:cNvSpPr>
              <a:spLocks/>
            </p:cNvSpPr>
            <p:nvPr/>
          </p:nvSpPr>
          <p:spPr bwMode="auto">
            <a:xfrm rot="-5400000">
              <a:off x="4824"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33" name="Text Box 26"/>
            <p:cNvSpPr txBox="1">
              <a:spLocks noChangeArrowheads="1"/>
            </p:cNvSpPr>
            <p:nvPr/>
          </p:nvSpPr>
          <p:spPr bwMode="auto">
            <a:xfrm>
              <a:off x="902" y="3024"/>
              <a:ext cx="4218" cy="365"/>
            </a:xfrm>
            <a:prstGeom prst="rect">
              <a:avLst/>
            </a:prstGeom>
            <a:noFill/>
            <a:ln w="9525">
              <a:noFill/>
              <a:miter lim="800000"/>
              <a:headEnd/>
              <a:tailEnd/>
            </a:ln>
          </p:spPr>
          <p:txBody>
            <a:bodyPr wrap="none">
              <a:spAutoFit/>
            </a:bodyPr>
            <a:lstStyle/>
            <a:p>
              <a:r>
                <a:rPr kumimoji="1" lang="en-US" altLang="zh-CN" sz="3200" i="1">
                  <a:latin typeface="Times New Roman" pitchFamily="18" charset="0"/>
                </a:rPr>
                <a:t>l      l      l     l      l      l     l      l     l      l  </a:t>
              </a:r>
              <a:endParaRPr kumimoji="1" lang="en-US" altLang="zh-CN" sz="3600" b="0">
                <a:latin typeface="Times New Roman" pitchFamily="18" charset="0"/>
              </a:endParaRPr>
            </a:p>
          </p:txBody>
        </p:sp>
        <p:sp>
          <p:nvSpPr>
            <p:cNvPr id="34" name="Line 32"/>
            <p:cNvSpPr>
              <a:spLocks noChangeShapeType="1"/>
            </p:cNvSpPr>
            <p:nvPr/>
          </p:nvSpPr>
          <p:spPr bwMode="auto">
            <a:xfrm flipV="1">
              <a:off x="3072" y="2976"/>
              <a:ext cx="0" cy="528"/>
            </a:xfrm>
            <a:prstGeom prst="line">
              <a:avLst/>
            </a:prstGeom>
            <a:noFill/>
            <a:ln w="38100">
              <a:solidFill>
                <a:schemeClr val="tx2"/>
              </a:solidFill>
              <a:round/>
              <a:headEnd/>
              <a:tailEnd type="triangle" w="med" len="lg"/>
            </a:ln>
          </p:spPr>
          <p:txBody>
            <a:bodyPr wrap="none" anchor="ctr"/>
            <a:lstStyle/>
            <a:p>
              <a:endParaRPr lang="zh-CN" altLang="en-US"/>
            </a:p>
          </p:txBody>
        </p:sp>
        <p:sp>
          <p:nvSpPr>
            <p:cNvPr id="35" name="Text Box 33"/>
            <p:cNvSpPr txBox="1">
              <a:spLocks noChangeArrowheads="1"/>
            </p:cNvSpPr>
            <p:nvPr/>
          </p:nvSpPr>
          <p:spPr bwMode="auto">
            <a:xfrm>
              <a:off x="3072" y="3312"/>
              <a:ext cx="1874" cy="368"/>
            </a:xfrm>
            <a:prstGeom prst="rect">
              <a:avLst/>
            </a:prstGeom>
            <a:noFill/>
            <a:ln w="9525">
              <a:noFill/>
              <a:miter lim="800000"/>
              <a:headEnd/>
              <a:tailEnd/>
            </a:ln>
          </p:spPr>
          <p:txBody>
            <a:bodyPr wrap="none">
              <a:spAutoFit/>
            </a:bodyPr>
            <a:lstStyle/>
            <a:p>
              <a:r>
                <a:rPr kumimoji="1" lang="en-US" altLang="zh-CN" sz="3200" dirty="0" smtClean="0">
                  <a:latin typeface="Times New Roman" pitchFamily="18" charset="0"/>
                </a:rPr>
                <a:t>A[</a:t>
              </a:r>
              <a:r>
                <a:rPr kumimoji="1" lang="en-US" altLang="zh-CN" sz="3200" dirty="0" err="1" smtClean="0">
                  <a:latin typeface="Times New Roman" pitchFamily="18" charset="0"/>
                </a:rPr>
                <a:t>i</a:t>
              </a:r>
              <a:r>
                <a:rPr kumimoji="1" lang="en-US" altLang="zh-CN" sz="3200" dirty="0" smtClean="0">
                  <a:latin typeface="Times New Roman" pitchFamily="18" charset="0"/>
                </a:rPr>
                <a:t>]</a:t>
              </a:r>
              <a:r>
                <a:rPr kumimoji="1" lang="zh-CN" altLang="en-US" sz="3200" dirty="0" smtClean="0">
                  <a:latin typeface="Times New Roman" pitchFamily="18" charset="0"/>
                </a:rPr>
                <a:t>地址：</a:t>
              </a:r>
              <a:r>
                <a:rPr kumimoji="1" lang="en-US" altLang="zh-CN" sz="3200" i="1" dirty="0" err="1" smtClean="0">
                  <a:latin typeface="Times New Roman" pitchFamily="18" charset="0"/>
                </a:rPr>
                <a:t>a+i</a:t>
              </a:r>
              <a:r>
                <a:rPr kumimoji="1" lang="en-US" altLang="zh-CN" sz="3200" i="1" dirty="0" smtClean="0">
                  <a:latin typeface="Times New Roman" pitchFamily="18" charset="0"/>
                </a:rPr>
                <a:t>*l</a:t>
              </a:r>
              <a:endParaRPr kumimoji="1" lang="en-US" altLang="zh-CN" sz="2400" b="0" dirty="0">
                <a:latin typeface="Times New Roman" pitchFamily="18" charset="0"/>
              </a:endParaRPr>
            </a:p>
          </p:txBody>
        </p:sp>
        <p:sp>
          <p:nvSpPr>
            <p:cNvPr id="36" name="Text Box 34"/>
            <p:cNvSpPr txBox="1">
              <a:spLocks noChangeArrowheads="1"/>
            </p:cNvSpPr>
            <p:nvPr/>
          </p:nvSpPr>
          <p:spPr bwMode="auto">
            <a:xfrm>
              <a:off x="508" y="2380"/>
              <a:ext cx="303" cy="368"/>
            </a:xfrm>
            <a:prstGeom prst="rect">
              <a:avLst/>
            </a:prstGeom>
            <a:noFill/>
            <a:ln w="9525">
              <a:noFill/>
              <a:miter lim="800000"/>
              <a:headEnd/>
              <a:tailEnd/>
            </a:ln>
          </p:spPr>
          <p:txBody>
            <a:bodyPr wrap="none">
              <a:spAutoFit/>
            </a:bodyPr>
            <a:lstStyle/>
            <a:p>
              <a:r>
                <a:rPr kumimoji="1" lang="en-US" altLang="zh-CN" sz="3200" b="0" dirty="0" smtClean="0">
                  <a:latin typeface="Times New Roman" pitchFamily="18" charset="0"/>
                </a:rPr>
                <a:t>A</a:t>
              </a:r>
              <a:endParaRPr kumimoji="1" lang="en-US" altLang="zh-CN" sz="3200" b="0" dirty="0">
                <a:latin typeface="Times New Roman" pitchFamily="18" charset="0"/>
              </a:endParaRPr>
            </a:p>
          </p:txBody>
        </p:sp>
      </p:grpSp>
      <p:sp>
        <p:nvSpPr>
          <p:cNvPr id="37" name="云形 36"/>
          <p:cNvSpPr/>
          <p:nvPr/>
        </p:nvSpPr>
        <p:spPr>
          <a:xfrm>
            <a:off x="6712527" y="1620981"/>
            <a:ext cx="1766455" cy="914400"/>
          </a:xfrm>
          <a:prstGeom prst="cloud">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effectLst>
                  <a:outerShdw blurRad="38100" dist="38100" dir="2700000" algn="tl">
                    <a:srgbClr val="000000">
                      <a:alpha val="43137"/>
                    </a:srgbClr>
                  </a:outerShdw>
                </a:effectLst>
                <a:latin typeface="宋体" pitchFamily="2" charset="-122"/>
                <a:ea typeface="宋体" pitchFamily="2" charset="-122"/>
              </a:rPr>
              <a:t>递归</a:t>
            </a:r>
            <a:endParaRPr lang="zh-CN" altLang="en-US" sz="2800" b="1" dirty="0">
              <a:effectLst>
                <a:outerShdw blurRad="38100" dist="38100" dir="2700000" algn="tl">
                  <a:srgbClr val="000000">
                    <a:alpha val="43137"/>
                  </a:srgbClr>
                </a:outerShdw>
              </a:effectLst>
              <a:latin typeface="宋体" pitchFamily="2" charset="-122"/>
              <a:ea typeface="宋体" pitchFamily="2" charset="-122"/>
            </a:endParaRPr>
          </a:p>
        </p:txBody>
      </p:sp>
      <p:sp>
        <p:nvSpPr>
          <p:cNvPr id="3" name="文本框 2"/>
          <p:cNvSpPr txBox="1"/>
          <p:nvPr/>
        </p:nvSpPr>
        <p:spPr>
          <a:xfrm>
            <a:off x="570497" y="3503612"/>
            <a:ext cx="4031873" cy="461665"/>
          </a:xfrm>
          <a:prstGeom prst="rect">
            <a:avLst/>
          </a:prstGeom>
          <a:noFill/>
        </p:spPr>
        <p:txBody>
          <a:bodyPr wrap="none" rtlCol="0">
            <a:spAutoFit/>
          </a:bodyPr>
          <a:lstStyle/>
          <a:p>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下标从</a:t>
            </a:r>
            <a:r>
              <a:rPr lang="en-US" altLang="zh-CN"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0</a:t>
            </a:r>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开始，便于计算地址</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广义表的另一种链表结点结构</a:t>
            </a:r>
          </a:p>
        </p:txBody>
      </p:sp>
      <p:grpSp>
        <p:nvGrpSpPr>
          <p:cNvPr id="4" name="Group 3"/>
          <p:cNvGrpSpPr>
            <a:grpSpLocks/>
          </p:cNvGrpSpPr>
          <p:nvPr/>
        </p:nvGrpSpPr>
        <p:grpSpPr bwMode="auto">
          <a:xfrm>
            <a:off x="155887" y="1648164"/>
            <a:ext cx="8704262" cy="1125860"/>
            <a:chOff x="73" y="3158"/>
            <a:chExt cx="5483" cy="563"/>
          </a:xfrm>
        </p:grpSpPr>
        <p:sp>
          <p:nvSpPr>
            <p:cNvPr id="6" name="Rectangle 5"/>
            <p:cNvSpPr>
              <a:spLocks noChangeArrowheads="1"/>
            </p:cNvSpPr>
            <p:nvPr/>
          </p:nvSpPr>
          <p:spPr bwMode="auto">
            <a:xfrm>
              <a:off x="3470" y="3494"/>
              <a:ext cx="164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b="1" dirty="0">
                  <a:effectLst>
                    <a:outerShdw blurRad="38100" dist="38100" dir="2700000" algn="tl">
                      <a:srgbClr val="000000">
                        <a:alpha val="43137"/>
                      </a:srgbClr>
                    </a:outerShdw>
                  </a:effectLst>
                  <a:latin typeface="宋体" panose="02010600030101010101" pitchFamily="2" charset="-122"/>
                </a:rPr>
                <a:t>(b</a:t>
              </a:r>
              <a:r>
                <a:rPr kumimoji="0" lang="en-US" altLang="zh-CN" b="1" dirty="0" smtClean="0">
                  <a:effectLst>
                    <a:outerShdw blurRad="38100" dist="38100" dir="2700000" algn="tl">
                      <a:srgbClr val="000000">
                        <a:alpha val="43137"/>
                      </a:srgbClr>
                    </a:outerShdw>
                  </a:effectLst>
                  <a:latin typeface="宋体" panose="02010600030101010101" pitchFamily="2" charset="-122"/>
                </a:rPr>
                <a:t>) </a:t>
              </a:r>
              <a:r>
                <a:rPr lang="zh-CN" altLang="en-US" b="1" dirty="0" smtClean="0">
                  <a:effectLst>
                    <a:outerShdw blurRad="38100" dist="38100" dir="2700000" algn="tl">
                      <a:srgbClr val="000000">
                        <a:alpha val="43137"/>
                      </a:srgbClr>
                    </a:outerShdw>
                  </a:effectLst>
                  <a:latin typeface="宋体" panose="02010600030101010101" pitchFamily="2" charset="-122"/>
                </a:rPr>
                <a:t>表</a:t>
              </a:r>
              <a:r>
                <a:rPr lang="zh-CN" altLang="en-US" b="1" dirty="0">
                  <a:effectLst>
                    <a:outerShdw blurRad="38100" dist="38100" dir="2700000" algn="tl">
                      <a:srgbClr val="000000">
                        <a:alpha val="43137"/>
                      </a:srgbClr>
                    </a:outerShdw>
                  </a:effectLst>
                  <a:latin typeface="宋体" panose="02010600030101010101" pitchFamily="2" charset="-122"/>
                </a:rPr>
                <a:t>结点</a:t>
              </a:r>
            </a:p>
          </p:txBody>
        </p:sp>
        <p:sp>
          <p:nvSpPr>
            <p:cNvPr id="7" name="Rectangle 6"/>
            <p:cNvSpPr>
              <a:spLocks noChangeArrowheads="1"/>
            </p:cNvSpPr>
            <p:nvPr/>
          </p:nvSpPr>
          <p:spPr bwMode="auto">
            <a:xfrm>
              <a:off x="384" y="3494"/>
              <a:ext cx="157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b="1" dirty="0">
                  <a:effectLst>
                    <a:outerShdw blurRad="38100" dist="38100" dir="2700000" algn="tl">
                      <a:srgbClr val="000000">
                        <a:alpha val="43137"/>
                      </a:srgbClr>
                    </a:outerShdw>
                  </a:effectLst>
                  <a:latin typeface="宋体" panose="02010600030101010101" pitchFamily="2" charset="-122"/>
                </a:rPr>
                <a:t>(a</a:t>
              </a:r>
              <a:r>
                <a:rPr kumimoji="0" lang="en-US" altLang="zh-CN" b="1" dirty="0" smtClean="0">
                  <a:effectLst>
                    <a:outerShdw blurRad="38100" dist="38100" dir="2700000" algn="tl">
                      <a:srgbClr val="000000">
                        <a:alpha val="43137"/>
                      </a:srgbClr>
                    </a:outerShdw>
                  </a:effectLst>
                  <a:latin typeface="宋体" panose="02010600030101010101" pitchFamily="2" charset="-122"/>
                </a:rPr>
                <a:t>) </a:t>
              </a:r>
              <a:r>
                <a:rPr lang="zh-CN" altLang="en-US" b="1" dirty="0" smtClean="0">
                  <a:effectLst>
                    <a:outerShdw blurRad="38100" dist="38100" dir="2700000" algn="tl">
                      <a:srgbClr val="000000">
                        <a:alpha val="43137"/>
                      </a:srgbClr>
                    </a:outerShdw>
                  </a:effectLst>
                  <a:latin typeface="宋体" panose="02010600030101010101" pitchFamily="2" charset="-122"/>
                </a:rPr>
                <a:t>原子</a:t>
              </a:r>
              <a:r>
                <a:rPr lang="zh-CN" altLang="en-US" b="1" dirty="0">
                  <a:effectLst>
                    <a:outerShdw blurRad="38100" dist="38100" dir="2700000" algn="tl">
                      <a:srgbClr val="000000">
                        <a:alpha val="43137"/>
                      </a:srgbClr>
                    </a:outerShdw>
                  </a:effectLst>
                  <a:latin typeface="宋体" panose="02010600030101010101" pitchFamily="2" charset="-122"/>
                </a:rPr>
                <a:t>结点</a:t>
              </a:r>
            </a:p>
          </p:txBody>
        </p:sp>
        <p:grpSp>
          <p:nvGrpSpPr>
            <p:cNvPr id="8" name="Group 7"/>
            <p:cNvGrpSpPr>
              <a:grpSpLocks/>
            </p:cNvGrpSpPr>
            <p:nvPr/>
          </p:nvGrpSpPr>
          <p:grpSpPr bwMode="auto">
            <a:xfrm>
              <a:off x="2833" y="3158"/>
              <a:ext cx="2723" cy="272"/>
              <a:chOff x="2833" y="3158"/>
              <a:chExt cx="2723" cy="272"/>
            </a:xfrm>
          </p:grpSpPr>
          <p:sp>
            <p:nvSpPr>
              <p:cNvPr id="13" name="Rectangle 8"/>
              <p:cNvSpPr>
                <a:spLocks noChangeArrowheads="1"/>
              </p:cNvSpPr>
              <p:nvPr/>
            </p:nvSpPr>
            <p:spPr bwMode="auto">
              <a:xfrm>
                <a:off x="2833" y="3158"/>
                <a:ext cx="2723" cy="2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effectLst>
                      <a:outerShdw blurRad="38100" dist="38100" dir="2700000" algn="tl">
                        <a:srgbClr val="000000">
                          <a:alpha val="43137"/>
                        </a:srgbClr>
                      </a:outerShdw>
                    </a:effectLst>
                    <a:latin typeface="宋体" panose="02010600030101010101" pitchFamily="2" charset="-122"/>
                  </a:rPr>
                  <a:t>tag=1 </a:t>
                </a:r>
                <a:r>
                  <a:rPr lang="zh-CN" altLang="en-US" b="1" dirty="0" smtClean="0">
                    <a:effectLst>
                      <a:outerShdw blurRad="38100" dist="38100" dir="2700000" algn="tl">
                        <a:srgbClr val="000000">
                          <a:alpha val="43137"/>
                        </a:srgbClr>
                      </a:outerShdw>
                    </a:effectLst>
                    <a:latin typeface="宋体" panose="02010600030101010101" pitchFamily="2" charset="-122"/>
                  </a:rPr>
                  <a:t>表</a:t>
                </a:r>
                <a:r>
                  <a:rPr lang="zh-CN" altLang="en-US" b="1" dirty="0">
                    <a:effectLst>
                      <a:outerShdw blurRad="38100" dist="38100" dir="2700000" algn="tl">
                        <a:srgbClr val="000000">
                          <a:alpha val="43137"/>
                        </a:srgbClr>
                      </a:outerShdw>
                    </a:effectLst>
                    <a:latin typeface="宋体" panose="02010600030101010101" pitchFamily="2" charset="-122"/>
                  </a:rPr>
                  <a:t>头指针</a:t>
                </a:r>
                <a:r>
                  <a:rPr lang="en-US" altLang="zh-CN" b="1" dirty="0" err="1">
                    <a:effectLst>
                      <a:outerShdw blurRad="38100" dist="38100" dir="2700000" algn="tl">
                        <a:srgbClr val="000000">
                          <a:alpha val="43137"/>
                        </a:srgbClr>
                      </a:outerShdw>
                    </a:effectLst>
                    <a:latin typeface="宋体" panose="02010600030101010101" pitchFamily="2" charset="-122"/>
                  </a:rPr>
                  <a:t>hp</a:t>
                </a:r>
                <a:r>
                  <a:rPr lang="en-US" altLang="zh-CN" b="1" dirty="0">
                    <a:effectLst>
                      <a:outerShdw blurRad="38100" dist="38100" dir="2700000" algn="tl">
                        <a:srgbClr val="000000">
                          <a:alpha val="43137"/>
                        </a:srgbClr>
                      </a:outerShdw>
                    </a:effectLst>
                    <a:latin typeface="宋体" panose="02010600030101010101" pitchFamily="2" charset="-122"/>
                  </a:rPr>
                  <a:t> </a:t>
                </a:r>
                <a:r>
                  <a:rPr lang="zh-CN" altLang="en-US" b="1" dirty="0" smtClean="0">
                    <a:effectLst>
                      <a:outerShdw blurRad="38100" dist="38100" dir="2700000" algn="tl">
                        <a:srgbClr val="000000">
                          <a:alpha val="43137"/>
                        </a:srgbClr>
                      </a:outerShdw>
                    </a:effectLst>
                    <a:latin typeface="宋体" panose="02010600030101010101" pitchFamily="2" charset="-122"/>
                  </a:rPr>
                  <a:t>表</a:t>
                </a:r>
                <a:r>
                  <a:rPr lang="zh-CN" altLang="en-US" b="1" dirty="0">
                    <a:effectLst>
                      <a:outerShdw blurRad="38100" dist="38100" dir="2700000" algn="tl">
                        <a:srgbClr val="000000">
                          <a:alpha val="43137"/>
                        </a:srgbClr>
                      </a:outerShdw>
                    </a:effectLst>
                    <a:latin typeface="宋体" panose="02010600030101010101" pitchFamily="2" charset="-122"/>
                  </a:rPr>
                  <a:t>尾指针</a:t>
                </a:r>
                <a:r>
                  <a:rPr lang="en-US" altLang="zh-CN" b="1" dirty="0" err="1">
                    <a:effectLst>
                      <a:outerShdw blurRad="38100" dist="38100" dir="2700000" algn="tl">
                        <a:srgbClr val="000000">
                          <a:alpha val="43137"/>
                        </a:srgbClr>
                      </a:outerShdw>
                    </a:effectLst>
                    <a:latin typeface="宋体" panose="02010600030101010101" pitchFamily="2" charset="-122"/>
                  </a:rPr>
                  <a:t>tp</a:t>
                </a:r>
                <a:r>
                  <a:rPr lang="en-US" altLang="zh-CN" b="1" dirty="0">
                    <a:effectLst>
                      <a:outerShdw blurRad="38100" dist="38100" dir="2700000" algn="tl">
                        <a:srgbClr val="000000">
                          <a:alpha val="43137"/>
                        </a:srgbClr>
                      </a:outerShdw>
                    </a:effectLst>
                    <a:latin typeface="宋体" panose="02010600030101010101" pitchFamily="2" charset="-122"/>
                  </a:rPr>
                  <a:t> </a:t>
                </a:r>
              </a:p>
            </p:txBody>
          </p:sp>
          <p:sp>
            <p:nvSpPr>
              <p:cNvPr id="14" name="Line 9"/>
              <p:cNvSpPr>
                <a:spLocks noChangeShapeType="1"/>
              </p:cNvSpPr>
              <p:nvPr/>
            </p:nvSpPr>
            <p:spPr bwMode="auto">
              <a:xfrm>
                <a:off x="3424" y="3158"/>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5" name="Line 10"/>
              <p:cNvSpPr>
                <a:spLocks noChangeShapeType="1"/>
              </p:cNvSpPr>
              <p:nvPr/>
            </p:nvSpPr>
            <p:spPr bwMode="auto">
              <a:xfrm>
                <a:off x="4513" y="3158"/>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grpSp>
        <p:grpSp>
          <p:nvGrpSpPr>
            <p:cNvPr id="9" name="Group 11"/>
            <p:cNvGrpSpPr>
              <a:grpSpLocks/>
            </p:cNvGrpSpPr>
            <p:nvPr/>
          </p:nvGrpSpPr>
          <p:grpSpPr bwMode="auto">
            <a:xfrm>
              <a:off x="73" y="3158"/>
              <a:ext cx="2626" cy="272"/>
              <a:chOff x="27" y="3158"/>
              <a:chExt cx="2626" cy="272"/>
            </a:xfrm>
          </p:grpSpPr>
          <p:sp>
            <p:nvSpPr>
              <p:cNvPr id="10" name="Rectangle 12"/>
              <p:cNvSpPr>
                <a:spLocks noChangeArrowheads="1"/>
              </p:cNvSpPr>
              <p:nvPr/>
            </p:nvSpPr>
            <p:spPr bwMode="auto">
              <a:xfrm>
                <a:off x="27" y="3158"/>
                <a:ext cx="2626" cy="2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smtClean="0">
                    <a:effectLst>
                      <a:outerShdw blurRad="38100" dist="38100" dir="2700000" algn="tl">
                        <a:srgbClr val="000000">
                          <a:alpha val="43137"/>
                        </a:srgbClr>
                      </a:outerShdw>
                    </a:effectLst>
                    <a:latin typeface="宋体" panose="02010600030101010101" pitchFamily="2" charset="-122"/>
                  </a:rPr>
                  <a:t>tag=0 </a:t>
                </a:r>
                <a:r>
                  <a:rPr lang="zh-CN" altLang="en-US" b="1" dirty="0">
                    <a:effectLst>
                      <a:outerShdw blurRad="38100" dist="38100" dir="2700000" algn="tl">
                        <a:srgbClr val="000000">
                          <a:alpha val="43137"/>
                        </a:srgbClr>
                      </a:outerShdw>
                    </a:effectLst>
                    <a:latin typeface="宋体" panose="02010600030101010101" pitchFamily="2" charset="-122"/>
                  </a:rPr>
                  <a:t>原子的值 </a:t>
                </a:r>
                <a:r>
                  <a:rPr lang="zh-CN" altLang="en-US" b="1" dirty="0" smtClean="0">
                    <a:effectLst>
                      <a:outerShdw blurRad="38100" dist="38100" dir="2700000" algn="tl">
                        <a:srgbClr val="000000">
                          <a:alpha val="43137"/>
                        </a:srgbClr>
                      </a:outerShdw>
                    </a:effectLst>
                    <a:latin typeface="宋体" panose="02010600030101010101" pitchFamily="2" charset="-122"/>
                  </a:rPr>
                  <a:t> 表</a:t>
                </a:r>
                <a:r>
                  <a:rPr lang="zh-CN" altLang="en-US" b="1" dirty="0">
                    <a:effectLst>
                      <a:outerShdw blurRad="38100" dist="38100" dir="2700000" algn="tl">
                        <a:srgbClr val="000000">
                          <a:alpha val="43137"/>
                        </a:srgbClr>
                      </a:outerShdw>
                    </a:effectLst>
                    <a:latin typeface="宋体" panose="02010600030101010101" pitchFamily="2" charset="-122"/>
                  </a:rPr>
                  <a:t>尾指针</a:t>
                </a:r>
                <a:r>
                  <a:rPr lang="en-US" altLang="zh-CN" b="1" dirty="0" err="1">
                    <a:effectLst>
                      <a:outerShdw blurRad="38100" dist="38100" dir="2700000" algn="tl">
                        <a:srgbClr val="000000">
                          <a:alpha val="43137"/>
                        </a:srgbClr>
                      </a:outerShdw>
                    </a:effectLst>
                    <a:latin typeface="宋体" panose="02010600030101010101" pitchFamily="2" charset="-122"/>
                  </a:rPr>
                  <a:t>tp</a:t>
                </a:r>
                <a:r>
                  <a:rPr lang="en-US" altLang="zh-CN" b="1" dirty="0">
                    <a:effectLst>
                      <a:outerShdw blurRad="38100" dist="38100" dir="2700000" algn="tl">
                        <a:srgbClr val="000000">
                          <a:alpha val="43137"/>
                        </a:srgbClr>
                      </a:outerShdw>
                    </a:effectLst>
                    <a:latin typeface="宋体" panose="02010600030101010101" pitchFamily="2" charset="-122"/>
                  </a:rPr>
                  <a:t> </a:t>
                </a:r>
              </a:p>
            </p:txBody>
          </p:sp>
          <p:sp>
            <p:nvSpPr>
              <p:cNvPr id="11" name="Line 13"/>
              <p:cNvSpPr>
                <a:spLocks noChangeShapeType="1"/>
              </p:cNvSpPr>
              <p:nvPr/>
            </p:nvSpPr>
            <p:spPr bwMode="auto">
              <a:xfrm>
                <a:off x="612" y="3158"/>
                <a:ext cx="0"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2" name="Line 14"/>
              <p:cNvSpPr>
                <a:spLocks noChangeShapeType="1"/>
              </p:cNvSpPr>
              <p:nvPr/>
            </p:nvSpPr>
            <p:spPr bwMode="auto">
              <a:xfrm>
                <a:off x="1557" y="3158"/>
                <a:ext cx="0"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grpSp>
      </p:grpSp>
      <p:pic>
        <p:nvPicPr>
          <p:cNvPr id="16" name="图片 15"/>
          <p:cNvPicPr>
            <a:picLocks noChangeAspect="1"/>
          </p:cNvPicPr>
          <p:nvPr/>
        </p:nvPicPr>
        <p:blipFill>
          <a:blip r:embed="rId2">
            <a:extLst/>
          </a:blip>
          <a:stretch>
            <a:fillRect/>
          </a:stretch>
        </p:blipFill>
        <p:spPr>
          <a:xfrm>
            <a:off x="1029721" y="2902008"/>
            <a:ext cx="7015331" cy="3703260"/>
          </a:xfrm>
          <a:prstGeom prst="rect">
            <a:avLst/>
          </a:prstGeom>
        </p:spPr>
      </p:pic>
    </p:spTree>
    <p:extLst>
      <p:ext uri="{BB962C8B-B14F-4D97-AF65-F5344CB8AC3E}">
        <p14:creationId xmlns:p14="http://schemas.microsoft.com/office/powerpoint/2010/main" val="2577882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宋体" pitchFamily="2" charset="-122"/>
                <a:ea typeface="宋体" pitchFamily="2" charset="-122"/>
              </a:rPr>
              <a:t>广义表的存储结构</a:t>
            </a:r>
            <a:endParaRPr lang="zh-CN" altLang="en-US" dirty="0"/>
          </a:p>
        </p:txBody>
      </p:sp>
      <p:sp>
        <p:nvSpPr>
          <p:cNvPr id="3" name="内容占位符 2"/>
          <p:cNvSpPr>
            <a:spLocks noGrp="1"/>
          </p:cNvSpPr>
          <p:nvPr>
            <p:ph idx="1"/>
          </p:nvPr>
        </p:nvSpPr>
        <p:spPr/>
        <p:txBody>
          <a:bodyPr>
            <a:normAutofit/>
          </a:bodyPr>
          <a:lstStyle/>
          <a:p>
            <a:pPr>
              <a:lnSpc>
                <a:spcPct val="105000"/>
              </a:lnSpc>
              <a:spcBef>
                <a:spcPct val="15000"/>
              </a:spcBef>
              <a:buClr>
                <a:schemeClr val="tx1"/>
              </a:buClr>
              <a:buSzPct val="50000"/>
            </a:pPr>
            <a:r>
              <a:rPr lang="zh-CN" altLang="en-US" sz="2400" b="1" dirty="0">
                <a:latin typeface="Times New Roman" pitchFamily="18" charset="0"/>
                <a:ea typeface="仿宋_GB2312" pitchFamily="49" charset="-122"/>
              </a:rPr>
              <a:t>结点类型 </a:t>
            </a:r>
            <a:r>
              <a:rPr lang="en-US" altLang="zh-CN" sz="2400" b="1" dirty="0" err="1">
                <a:latin typeface="Times New Roman" pitchFamily="18" charset="0"/>
                <a:ea typeface="仿宋_GB2312" pitchFamily="49" charset="-122"/>
              </a:rPr>
              <a:t>utype</a:t>
            </a:r>
            <a:r>
              <a:rPr lang="zh-CN" altLang="en-US" sz="2400" b="1" dirty="0">
                <a:latin typeface="Times New Roman" pitchFamily="18" charset="0"/>
                <a:ea typeface="仿宋_GB2312" pitchFamily="49" charset="-122"/>
              </a:rPr>
              <a:t>：</a:t>
            </a:r>
            <a:r>
              <a:rPr lang="en-US" altLang="zh-CN" sz="2400" b="1" dirty="0">
                <a:latin typeface="Times New Roman" pitchFamily="18" charset="0"/>
                <a:ea typeface="仿宋_GB2312" pitchFamily="49" charset="-122"/>
              </a:rPr>
              <a:t>= 0, </a:t>
            </a:r>
            <a:r>
              <a:rPr lang="zh-CN" altLang="en-US" sz="2400" b="1" dirty="0">
                <a:latin typeface="Times New Roman" pitchFamily="18" charset="0"/>
                <a:ea typeface="仿宋_GB2312" pitchFamily="49" charset="-122"/>
              </a:rPr>
              <a:t>表头；</a:t>
            </a:r>
            <a:r>
              <a:rPr lang="en-US" altLang="zh-CN" sz="2400" b="1" dirty="0">
                <a:latin typeface="Times New Roman" pitchFamily="18" charset="0"/>
                <a:ea typeface="仿宋_GB2312" pitchFamily="49" charset="-122"/>
              </a:rPr>
              <a:t>= 1, </a:t>
            </a:r>
            <a:r>
              <a:rPr lang="zh-CN" altLang="en-US" sz="2400" b="1" dirty="0">
                <a:latin typeface="Times New Roman" pitchFamily="18" charset="0"/>
                <a:ea typeface="仿宋_GB2312" pitchFamily="49" charset="-122"/>
              </a:rPr>
              <a:t>原子数据；</a:t>
            </a:r>
          </a:p>
          <a:p>
            <a:pPr>
              <a:lnSpc>
                <a:spcPct val="105000"/>
              </a:lnSpc>
              <a:spcBef>
                <a:spcPct val="15000"/>
              </a:spcBef>
              <a:buClr>
                <a:schemeClr val="tx1"/>
              </a:buClr>
              <a:buSzPct val="50000"/>
              <a:buNone/>
            </a:pPr>
            <a:r>
              <a:rPr lang="zh-CN" altLang="en-US"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rPr>
              <a:t>= 2, </a:t>
            </a:r>
            <a:r>
              <a:rPr lang="zh-CN" altLang="en-US" sz="2400" b="1" dirty="0">
                <a:latin typeface="Times New Roman" pitchFamily="18" charset="0"/>
                <a:ea typeface="仿宋_GB2312" pitchFamily="49" charset="-122"/>
              </a:rPr>
              <a:t>子表</a:t>
            </a:r>
          </a:p>
          <a:p>
            <a:pPr>
              <a:lnSpc>
                <a:spcPct val="105000"/>
              </a:lnSpc>
              <a:spcBef>
                <a:spcPct val="15000"/>
              </a:spcBef>
              <a:buClr>
                <a:schemeClr val="tx1"/>
              </a:buClr>
              <a:buSzPct val="50000"/>
            </a:pPr>
            <a:r>
              <a:rPr lang="zh-CN" altLang="en-US" sz="2400" b="1" dirty="0">
                <a:latin typeface="Times New Roman" pitchFamily="18" charset="0"/>
                <a:ea typeface="仿宋_GB2312" pitchFamily="49" charset="-122"/>
              </a:rPr>
              <a:t>信息</a:t>
            </a:r>
            <a:r>
              <a:rPr lang="en-US" altLang="zh-CN" sz="2400" b="1" dirty="0">
                <a:latin typeface="Times New Roman" pitchFamily="18" charset="0"/>
                <a:ea typeface="仿宋_GB2312" pitchFamily="49" charset="-122"/>
              </a:rPr>
              <a:t>info</a:t>
            </a:r>
            <a:r>
              <a:rPr lang="zh-CN" altLang="en-US"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utype</a:t>
            </a:r>
            <a:r>
              <a:rPr lang="en-US" altLang="zh-CN" sz="2400" b="1" dirty="0">
                <a:latin typeface="Times New Roman" pitchFamily="18" charset="0"/>
                <a:ea typeface="仿宋_GB2312" pitchFamily="49" charset="-122"/>
              </a:rPr>
              <a:t> = 0</a:t>
            </a:r>
            <a:r>
              <a:rPr lang="zh-CN" altLang="en-US" sz="2400" b="1" dirty="0">
                <a:latin typeface="Times New Roman" pitchFamily="18" charset="0"/>
                <a:ea typeface="仿宋_GB2312" pitchFamily="49" charset="-122"/>
              </a:rPr>
              <a:t>时</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存放表被引用次数</a:t>
            </a:r>
            <a:r>
              <a:rPr lang="en-US" altLang="zh-CN" sz="2400" b="1" dirty="0">
                <a:latin typeface="Times New Roman" pitchFamily="18" charset="0"/>
                <a:ea typeface="仿宋_GB2312" pitchFamily="49" charset="-122"/>
              </a:rPr>
              <a:t>(ref)</a:t>
            </a:r>
            <a:r>
              <a:rPr lang="zh-CN" altLang="en-US"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utype</a:t>
            </a:r>
            <a:r>
              <a:rPr lang="en-US" altLang="zh-CN" sz="2400" b="1" dirty="0">
                <a:latin typeface="Times New Roman" pitchFamily="18" charset="0"/>
                <a:ea typeface="仿宋_GB2312" pitchFamily="49" charset="-122"/>
              </a:rPr>
              <a:t> = 1</a:t>
            </a:r>
            <a:r>
              <a:rPr lang="zh-CN" altLang="en-US" sz="2400" b="1" dirty="0">
                <a:latin typeface="Times New Roman" pitchFamily="18" charset="0"/>
                <a:ea typeface="仿宋_GB2312" pitchFamily="49" charset="-122"/>
              </a:rPr>
              <a:t>时</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存放数据值</a:t>
            </a:r>
            <a:r>
              <a:rPr lang="en-US" altLang="zh-CN" sz="2400" b="1" dirty="0">
                <a:latin typeface="Times New Roman" pitchFamily="18" charset="0"/>
                <a:ea typeface="仿宋_GB2312" pitchFamily="49" charset="-122"/>
              </a:rPr>
              <a:t>(atom)</a:t>
            </a:r>
            <a:r>
              <a:rPr lang="zh-CN" altLang="en-US"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utype</a:t>
            </a:r>
            <a:r>
              <a:rPr lang="en-US" altLang="zh-CN" sz="2400" b="1" dirty="0">
                <a:latin typeface="Times New Roman" pitchFamily="18" charset="0"/>
                <a:ea typeface="仿宋_GB2312" pitchFamily="49" charset="-122"/>
              </a:rPr>
              <a:t> = 2</a:t>
            </a:r>
            <a:r>
              <a:rPr lang="zh-CN" altLang="en-US" sz="2400" b="1" dirty="0">
                <a:latin typeface="Times New Roman" pitchFamily="18" charset="0"/>
                <a:ea typeface="仿宋_GB2312" pitchFamily="49" charset="-122"/>
              </a:rPr>
              <a:t>时</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存放指向子表表头的指针</a:t>
            </a:r>
            <a:r>
              <a:rPr lang="en-US" altLang="zh-CN"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hp</a:t>
            </a:r>
            <a:r>
              <a:rPr lang="en-US" altLang="zh-CN" sz="2400" b="1" dirty="0">
                <a:latin typeface="Times New Roman" pitchFamily="18" charset="0"/>
                <a:ea typeface="仿宋_GB2312" pitchFamily="49" charset="-122"/>
              </a:rPr>
              <a:t>)</a:t>
            </a:r>
          </a:p>
          <a:p>
            <a:pPr>
              <a:lnSpc>
                <a:spcPct val="105000"/>
              </a:lnSpc>
              <a:spcBef>
                <a:spcPct val="15000"/>
              </a:spcBef>
              <a:buClr>
                <a:schemeClr val="tx1"/>
              </a:buClr>
              <a:buSzPct val="50000"/>
            </a:pPr>
            <a:r>
              <a:rPr lang="zh-CN" altLang="en-US" sz="2400" b="1" dirty="0">
                <a:latin typeface="Times New Roman" pitchFamily="18" charset="0"/>
                <a:ea typeface="仿宋_GB2312" pitchFamily="49" charset="-122"/>
              </a:rPr>
              <a:t>尾指针</a:t>
            </a:r>
            <a:r>
              <a:rPr lang="en-US" altLang="zh-CN" sz="2400" b="1" dirty="0" err="1">
                <a:latin typeface="Times New Roman" pitchFamily="18" charset="0"/>
                <a:ea typeface="仿宋_GB2312" pitchFamily="49" charset="-122"/>
              </a:rPr>
              <a:t>tp</a:t>
            </a:r>
            <a:r>
              <a:rPr lang="zh-CN" altLang="en-US" sz="2400" b="1" dirty="0">
                <a:latin typeface="Times New Roman" pitchFamily="18" charset="0"/>
                <a:ea typeface="仿宋_GB2312" pitchFamily="49" charset="-122"/>
              </a:rPr>
              <a:t>：</a:t>
            </a:r>
            <a:r>
              <a:rPr lang="en-US" altLang="zh-CN" sz="2400" b="1" dirty="0" err="1">
                <a:latin typeface="Times New Roman" pitchFamily="18" charset="0"/>
                <a:ea typeface="仿宋_GB2312" pitchFamily="49" charset="-122"/>
              </a:rPr>
              <a:t>utype</a:t>
            </a:r>
            <a:r>
              <a:rPr lang="en-US" altLang="zh-CN" sz="2400" b="1" dirty="0">
                <a:latin typeface="Times New Roman" pitchFamily="18" charset="0"/>
                <a:ea typeface="仿宋_GB2312" pitchFamily="49" charset="-122"/>
              </a:rPr>
              <a:t> = 0</a:t>
            </a:r>
            <a:r>
              <a:rPr lang="zh-CN" altLang="en-US" sz="2400" b="1" dirty="0">
                <a:latin typeface="Times New Roman" pitchFamily="18" charset="0"/>
                <a:ea typeface="仿宋_GB2312" pitchFamily="49" charset="-122"/>
              </a:rPr>
              <a:t>时</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rPr>
              <a:t>指向该表第一个结点；</a:t>
            </a:r>
            <a:r>
              <a:rPr lang="en-US" altLang="zh-CN" sz="2400" b="1" dirty="0" err="1">
                <a:latin typeface="Times New Roman" pitchFamily="18" charset="0"/>
                <a:ea typeface="仿宋_GB2312" pitchFamily="49" charset="-122"/>
              </a:rPr>
              <a:t>utype</a:t>
            </a:r>
            <a:r>
              <a:rPr lang="en-US" altLang="zh-CN" sz="2400" b="1" dirty="0">
                <a:latin typeface="Times New Roman" pitchFamily="18" charset="0"/>
                <a:ea typeface="仿宋_GB2312" pitchFamily="49" charset="-122"/>
              </a:rPr>
              <a:t> </a:t>
            </a:r>
            <a:r>
              <a:rPr lang="en-US" altLang="zh-CN" sz="2400" b="1" dirty="0">
                <a:latin typeface="Times New Roman" pitchFamily="18" charset="0"/>
                <a:ea typeface="仿宋_GB2312" pitchFamily="49" charset="-122"/>
                <a:sym typeface="Symbol" pitchFamily="18" charset="2"/>
              </a:rPr>
              <a:t> </a:t>
            </a:r>
            <a:r>
              <a:rPr lang="en-US" altLang="zh-CN" sz="2400" b="1" dirty="0">
                <a:latin typeface="Times New Roman" pitchFamily="18" charset="0"/>
                <a:ea typeface="仿宋_GB2312" pitchFamily="49" charset="-122"/>
              </a:rPr>
              <a:t>0</a:t>
            </a:r>
            <a:r>
              <a:rPr lang="zh-CN" altLang="en-US" sz="2400" b="1" dirty="0">
                <a:latin typeface="Times New Roman" pitchFamily="18" charset="0"/>
                <a:ea typeface="仿宋_GB2312" pitchFamily="49" charset="-122"/>
              </a:rPr>
              <a:t>时</a:t>
            </a:r>
            <a:r>
              <a:rPr lang="en-US" altLang="zh-CN" sz="2400" b="1" dirty="0">
                <a:latin typeface="Times New Roman" pitchFamily="18" charset="0"/>
                <a:ea typeface="仿宋_GB2312" pitchFamily="49" charset="-122"/>
              </a:rPr>
              <a:t>, </a:t>
            </a:r>
            <a:r>
              <a:rPr lang="zh-CN" altLang="en-US" sz="2400" b="1" dirty="0">
                <a:latin typeface="Times New Roman" pitchFamily="18" charset="0"/>
                <a:ea typeface="仿宋_GB2312" pitchFamily="49" charset="-122"/>
                <a:sym typeface="Symbol" pitchFamily="18" charset="2"/>
              </a:rPr>
              <a:t>指向同一层下一个结点</a:t>
            </a:r>
          </a:p>
          <a:p>
            <a:endParaRPr lang="zh-CN" altLang="en-US" sz="2400" dirty="0"/>
          </a:p>
        </p:txBody>
      </p:sp>
      <p:grpSp>
        <p:nvGrpSpPr>
          <p:cNvPr id="5" name="Group 9"/>
          <p:cNvGrpSpPr>
            <a:grpSpLocks/>
          </p:cNvGrpSpPr>
          <p:nvPr/>
        </p:nvGrpSpPr>
        <p:grpSpPr bwMode="auto">
          <a:xfrm>
            <a:off x="1753100" y="5389563"/>
            <a:ext cx="5264150" cy="554038"/>
            <a:chOff x="1292" y="819"/>
            <a:chExt cx="3316" cy="349"/>
          </a:xfrm>
          <a:noFill/>
        </p:grpSpPr>
        <p:grpSp>
          <p:nvGrpSpPr>
            <p:cNvPr id="6" name="Group 8"/>
            <p:cNvGrpSpPr>
              <a:grpSpLocks/>
            </p:cNvGrpSpPr>
            <p:nvPr/>
          </p:nvGrpSpPr>
          <p:grpSpPr bwMode="auto">
            <a:xfrm>
              <a:off x="1292" y="849"/>
              <a:ext cx="3316" cy="311"/>
              <a:chOff x="1292" y="849"/>
              <a:chExt cx="3316" cy="311"/>
            </a:xfrm>
            <a:grpFill/>
          </p:grpSpPr>
          <p:sp>
            <p:nvSpPr>
              <p:cNvPr id="8" name="Rectangle 4"/>
              <p:cNvSpPr>
                <a:spLocks noChangeArrowheads="1"/>
              </p:cNvSpPr>
              <p:nvPr/>
            </p:nvSpPr>
            <p:spPr bwMode="auto">
              <a:xfrm>
                <a:off x="1292" y="850"/>
                <a:ext cx="3316" cy="302"/>
              </a:xfrm>
              <a:prstGeom prst="rect">
                <a:avLst/>
              </a:prstGeom>
              <a:grpFill/>
              <a:ln w="19050">
                <a:solidFill>
                  <a:schemeClr val="tx1"/>
                </a:solidFill>
                <a:miter lim="800000"/>
                <a:headEnd/>
                <a:tailEnd/>
              </a:ln>
              <a:effectLst>
                <a:outerShdw dist="107763" dir="2700000" algn="ctr" rotWithShape="0">
                  <a:schemeClr val="bg2"/>
                </a:outerShdw>
              </a:effectLst>
            </p:spPr>
            <p:txBody>
              <a:bodyPr wrap="none" anchor="ctr"/>
              <a:lstStyle/>
              <a:p>
                <a:pPr>
                  <a:defRPr/>
                </a:pPr>
                <a:r>
                  <a:rPr kumimoji="1" lang="en-US" altLang="zh-CN" sz="2800">
                    <a:latin typeface="Times New Roman" pitchFamily="18" charset="0"/>
                    <a:ea typeface="宋体" pitchFamily="2" charset="-122"/>
                  </a:rPr>
                  <a:t> </a:t>
                </a:r>
                <a:endParaRPr kumimoji="1" lang="en-US" altLang="zh-CN" sz="2400" b="0">
                  <a:latin typeface="Times New Roman" pitchFamily="18" charset="0"/>
                  <a:ea typeface="宋体" pitchFamily="2" charset="-122"/>
                </a:endParaRPr>
              </a:p>
            </p:txBody>
          </p:sp>
          <p:sp>
            <p:nvSpPr>
              <p:cNvPr id="9" name="Line 5"/>
              <p:cNvSpPr>
                <a:spLocks noChangeShapeType="1"/>
              </p:cNvSpPr>
              <p:nvPr/>
            </p:nvSpPr>
            <p:spPr bwMode="auto">
              <a:xfrm>
                <a:off x="2416" y="850"/>
                <a:ext cx="0" cy="310"/>
              </a:xfrm>
              <a:prstGeom prst="line">
                <a:avLst/>
              </a:prstGeom>
              <a:grpFill/>
              <a:ln w="19050">
                <a:solidFill>
                  <a:schemeClr val="tx1"/>
                </a:solidFill>
                <a:round/>
                <a:headEnd/>
                <a:tailEnd/>
              </a:ln>
            </p:spPr>
            <p:txBody>
              <a:bodyPr wrap="none" anchor="ctr"/>
              <a:lstStyle/>
              <a:p>
                <a:pPr>
                  <a:defRPr/>
                </a:pPr>
                <a:endParaRPr lang="zh-CN" altLang="en-US">
                  <a:ea typeface="宋体" pitchFamily="2" charset="-122"/>
                </a:endParaRPr>
              </a:p>
            </p:txBody>
          </p:sp>
          <p:sp>
            <p:nvSpPr>
              <p:cNvPr id="10" name="Line 6"/>
              <p:cNvSpPr>
                <a:spLocks noChangeShapeType="1"/>
              </p:cNvSpPr>
              <p:nvPr/>
            </p:nvSpPr>
            <p:spPr bwMode="auto">
              <a:xfrm flipH="1" flipV="1">
                <a:off x="3528" y="849"/>
                <a:ext cx="0" cy="303"/>
              </a:xfrm>
              <a:prstGeom prst="line">
                <a:avLst/>
              </a:prstGeom>
              <a:grpFill/>
              <a:ln w="19050">
                <a:solidFill>
                  <a:schemeClr val="tx1"/>
                </a:solidFill>
                <a:round/>
                <a:headEnd/>
                <a:tailEnd/>
              </a:ln>
            </p:spPr>
            <p:txBody>
              <a:bodyPr wrap="none" anchor="ctr"/>
              <a:lstStyle/>
              <a:p>
                <a:pPr>
                  <a:defRPr/>
                </a:pPr>
                <a:endParaRPr lang="zh-CN" altLang="en-US">
                  <a:ea typeface="宋体" pitchFamily="2" charset="-122"/>
                </a:endParaRPr>
              </a:p>
            </p:txBody>
          </p:sp>
        </p:grpSp>
        <p:sp>
          <p:nvSpPr>
            <p:cNvPr id="7" name="Text Box 7"/>
            <p:cNvSpPr txBox="1">
              <a:spLocks noChangeArrowheads="1"/>
            </p:cNvSpPr>
            <p:nvPr/>
          </p:nvSpPr>
          <p:spPr bwMode="auto">
            <a:xfrm>
              <a:off x="1511" y="819"/>
              <a:ext cx="2877" cy="349"/>
            </a:xfrm>
            <a:prstGeom prst="rect">
              <a:avLst/>
            </a:prstGeom>
            <a:grpFill/>
            <a:ln w="9525">
              <a:noFill/>
              <a:miter lim="800000"/>
              <a:headEnd/>
              <a:tailEnd/>
            </a:ln>
          </p:spPr>
          <p:txBody>
            <a:bodyPr wrap="none">
              <a:spAutoFit/>
            </a:bodyPr>
            <a:lstStyle/>
            <a:p>
              <a:pPr>
                <a:defRPr/>
              </a:pPr>
              <a:r>
                <a:rPr kumimoji="1" lang="en-US" altLang="zh-CN" sz="3000" dirty="0" err="1">
                  <a:latin typeface="Times New Roman" pitchFamily="18" charset="0"/>
                  <a:ea typeface="宋体" pitchFamily="2" charset="-122"/>
                </a:rPr>
                <a:t>utype</a:t>
              </a:r>
              <a:r>
                <a:rPr kumimoji="1" lang="en-US" altLang="zh-CN" sz="3000" dirty="0">
                  <a:latin typeface="Times New Roman" pitchFamily="18" charset="0"/>
                  <a:ea typeface="宋体" pitchFamily="2" charset="-122"/>
                </a:rPr>
                <a:t>           info              </a:t>
              </a:r>
              <a:r>
                <a:rPr kumimoji="1" lang="en-US" altLang="zh-CN" sz="3000" dirty="0" err="1">
                  <a:latin typeface="Times New Roman" pitchFamily="18" charset="0"/>
                  <a:ea typeface="宋体" pitchFamily="2" charset="-122"/>
                </a:rPr>
                <a:t>tp</a:t>
              </a:r>
              <a:r>
                <a:rPr kumimoji="1" lang="en-US" altLang="zh-CN" sz="2400" b="0" dirty="0">
                  <a:latin typeface="Times New Roman" pitchFamily="18" charset="0"/>
                  <a:ea typeface="宋体" pitchFamily="2" charset="-122"/>
                </a:rPr>
                <a:t> </a:t>
              </a:r>
            </a:p>
          </p:txBody>
        </p:sp>
      </p:grpSp>
    </p:spTree>
    <p:extLst>
      <p:ext uri="{BB962C8B-B14F-4D97-AF65-F5344CB8AC3E}">
        <p14:creationId xmlns:p14="http://schemas.microsoft.com/office/powerpoint/2010/main" val="2782703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038600" y="254518"/>
            <a:ext cx="4038600" cy="641350"/>
          </a:xfrm>
          <a:prstGeom prst="rect">
            <a:avLst/>
          </a:prstGeom>
          <a:noFill/>
          <a:ln w="9525">
            <a:noFill/>
            <a:miter lim="800000"/>
            <a:headEnd/>
            <a:tailEnd/>
          </a:ln>
        </p:spPr>
        <p:txBody>
          <a:bodyPr>
            <a:spAutoFit/>
          </a:bodyPr>
          <a:lstStyle/>
          <a:p>
            <a:pPr>
              <a:spcBef>
                <a:spcPct val="50000"/>
              </a:spcBef>
            </a:pPr>
            <a:r>
              <a:rPr kumimoji="1" lang="zh-CN" altLang="en-US" sz="36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广义表的存储表示</a:t>
            </a:r>
          </a:p>
        </p:txBody>
      </p:sp>
      <p:sp>
        <p:nvSpPr>
          <p:cNvPr id="5" name="Rectangle 3"/>
          <p:cNvSpPr>
            <a:spLocks noChangeArrowheads="1"/>
          </p:cNvSpPr>
          <p:nvPr/>
        </p:nvSpPr>
        <p:spPr bwMode="auto">
          <a:xfrm>
            <a:off x="1371600" y="59055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6" name="Line 4"/>
          <p:cNvSpPr>
            <a:spLocks noChangeShapeType="1"/>
          </p:cNvSpPr>
          <p:nvPr/>
        </p:nvSpPr>
        <p:spPr bwMode="auto">
          <a:xfrm>
            <a:off x="17526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7" name="Line 5"/>
          <p:cNvSpPr>
            <a:spLocks noChangeShapeType="1"/>
          </p:cNvSpPr>
          <p:nvPr/>
        </p:nvSpPr>
        <p:spPr bwMode="auto">
          <a:xfrm>
            <a:off x="21336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8" name="Rectangle 6"/>
          <p:cNvSpPr>
            <a:spLocks noChangeArrowheads="1"/>
          </p:cNvSpPr>
          <p:nvPr/>
        </p:nvSpPr>
        <p:spPr bwMode="auto">
          <a:xfrm>
            <a:off x="2819400" y="59055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9" name="Line 7"/>
          <p:cNvSpPr>
            <a:spLocks noChangeShapeType="1"/>
          </p:cNvSpPr>
          <p:nvPr/>
        </p:nvSpPr>
        <p:spPr bwMode="auto">
          <a:xfrm>
            <a:off x="3200400" y="5892800"/>
            <a:ext cx="0" cy="381000"/>
          </a:xfrm>
          <a:prstGeom prst="line">
            <a:avLst/>
          </a:prstGeom>
          <a:noFill/>
          <a:ln w="952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35814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11" name="Rectangle 9"/>
          <p:cNvSpPr>
            <a:spLocks noChangeArrowheads="1"/>
          </p:cNvSpPr>
          <p:nvPr/>
        </p:nvSpPr>
        <p:spPr bwMode="auto">
          <a:xfrm>
            <a:off x="4267200" y="59055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2" name="Line 10"/>
          <p:cNvSpPr>
            <a:spLocks noChangeShapeType="1"/>
          </p:cNvSpPr>
          <p:nvPr/>
        </p:nvSpPr>
        <p:spPr bwMode="auto">
          <a:xfrm>
            <a:off x="46482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13" name="Line 11"/>
          <p:cNvSpPr>
            <a:spLocks noChangeShapeType="1"/>
          </p:cNvSpPr>
          <p:nvPr/>
        </p:nvSpPr>
        <p:spPr bwMode="auto">
          <a:xfrm>
            <a:off x="50292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14" name="Line 12"/>
          <p:cNvSpPr>
            <a:spLocks noChangeShapeType="1"/>
          </p:cNvSpPr>
          <p:nvPr/>
        </p:nvSpPr>
        <p:spPr bwMode="auto">
          <a:xfrm>
            <a:off x="2362200" y="6172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5" name="Line 13"/>
          <p:cNvSpPr>
            <a:spLocks noChangeShapeType="1"/>
          </p:cNvSpPr>
          <p:nvPr/>
        </p:nvSpPr>
        <p:spPr bwMode="auto">
          <a:xfrm>
            <a:off x="1143000" y="59817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6" name="Line 14"/>
          <p:cNvSpPr>
            <a:spLocks noChangeShapeType="1"/>
          </p:cNvSpPr>
          <p:nvPr/>
        </p:nvSpPr>
        <p:spPr bwMode="auto">
          <a:xfrm>
            <a:off x="3810000" y="6172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7" name="Rectangle 15"/>
          <p:cNvSpPr>
            <a:spLocks noChangeArrowheads="1"/>
          </p:cNvSpPr>
          <p:nvPr/>
        </p:nvSpPr>
        <p:spPr bwMode="auto">
          <a:xfrm>
            <a:off x="1371600" y="50673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8" name="Line 16"/>
          <p:cNvSpPr>
            <a:spLocks noChangeShapeType="1"/>
          </p:cNvSpPr>
          <p:nvPr/>
        </p:nvSpPr>
        <p:spPr bwMode="auto">
          <a:xfrm>
            <a:off x="1752600" y="5080000"/>
            <a:ext cx="0" cy="381000"/>
          </a:xfrm>
          <a:prstGeom prst="line">
            <a:avLst/>
          </a:prstGeom>
          <a:noFill/>
          <a:ln w="9525">
            <a:solidFill>
              <a:schemeClr val="tx1"/>
            </a:solidFill>
            <a:round/>
            <a:headEnd/>
            <a:tailEnd/>
          </a:ln>
        </p:spPr>
        <p:txBody>
          <a:bodyPr wrap="none" anchor="ctr"/>
          <a:lstStyle/>
          <a:p>
            <a:endParaRPr lang="zh-CN" altLang="en-US"/>
          </a:p>
        </p:txBody>
      </p:sp>
      <p:sp>
        <p:nvSpPr>
          <p:cNvPr id="19" name="Line 17"/>
          <p:cNvSpPr>
            <a:spLocks noChangeShapeType="1"/>
          </p:cNvSpPr>
          <p:nvPr/>
        </p:nvSpPr>
        <p:spPr bwMode="auto">
          <a:xfrm>
            <a:off x="2133600" y="5080000"/>
            <a:ext cx="0" cy="381000"/>
          </a:xfrm>
          <a:prstGeom prst="line">
            <a:avLst/>
          </a:prstGeom>
          <a:noFill/>
          <a:ln w="9525">
            <a:solidFill>
              <a:schemeClr val="tx1"/>
            </a:solidFill>
            <a:round/>
            <a:headEnd/>
            <a:tailEnd/>
          </a:ln>
        </p:spPr>
        <p:txBody>
          <a:bodyPr wrap="none" anchor="ctr"/>
          <a:lstStyle/>
          <a:p>
            <a:endParaRPr lang="zh-CN" altLang="en-US"/>
          </a:p>
        </p:txBody>
      </p:sp>
      <p:sp>
        <p:nvSpPr>
          <p:cNvPr id="20" name="Rectangle 18"/>
          <p:cNvSpPr>
            <a:spLocks noChangeArrowheads="1"/>
          </p:cNvSpPr>
          <p:nvPr/>
        </p:nvSpPr>
        <p:spPr bwMode="auto">
          <a:xfrm>
            <a:off x="2819400" y="50673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21" name="Line 19"/>
          <p:cNvSpPr>
            <a:spLocks noChangeShapeType="1"/>
          </p:cNvSpPr>
          <p:nvPr/>
        </p:nvSpPr>
        <p:spPr bwMode="auto">
          <a:xfrm>
            <a:off x="32004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22" name="Line 20"/>
          <p:cNvSpPr>
            <a:spLocks noChangeShapeType="1"/>
          </p:cNvSpPr>
          <p:nvPr/>
        </p:nvSpPr>
        <p:spPr bwMode="auto">
          <a:xfrm>
            <a:off x="35814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23" name="Rectangle 21"/>
          <p:cNvSpPr>
            <a:spLocks noChangeArrowheads="1"/>
          </p:cNvSpPr>
          <p:nvPr/>
        </p:nvSpPr>
        <p:spPr bwMode="auto">
          <a:xfrm>
            <a:off x="4267200" y="50673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24" name="Line 22"/>
          <p:cNvSpPr>
            <a:spLocks noChangeShapeType="1"/>
          </p:cNvSpPr>
          <p:nvPr/>
        </p:nvSpPr>
        <p:spPr bwMode="auto">
          <a:xfrm>
            <a:off x="46482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25" name="Line 23"/>
          <p:cNvSpPr>
            <a:spLocks noChangeShapeType="1"/>
          </p:cNvSpPr>
          <p:nvPr/>
        </p:nvSpPr>
        <p:spPr bwMode="auto">
          <a:xfrm>
            <a:off x="50292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26" name="Line 24"/>
          <p:cNvSpPr>
            <a:spLocks noChangeShapeType="1"/>
          </p:cNvSpPr>
          <p:nvPr/>
        </p:nvSpPr>
        <p:spPr bwMode="auto">
          <a:xfrm>
            <a:off x="2362200" y="5257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27" name="Line 25"/>
          <p:cNvSpPr>
            <a:spLocks noChangeShapeType="1"/>
          </p:cNvSpPr>
          <p:nvPr/>
        </p:nvSpPr>
        <p:spPr bwMode="auto">
          <a:xfrm>
            <a:off x="3810000" y="5257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28" name="Rectangle 26"/>
          <p:cNvSpPr>
            <a:spLocks noChangeArrowheads="1"/>
          </p:cNvSpPr>
          <p:nvPr/>
        </p:nvSpPr>
        <p:spPr bwMode="auto">
          <a:xfrm>
            <a:off x="4648200" y="39624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29" name="Line 27"/>
          <p:cNvSpPr>
            <a:spLocks noChangeShapeType="1"/>
          </p:cNvSpPr>
          <p:nvPr/>
        </p:nvSpPr>
        <p:spPr bwMode="auto">
          <a:xfrm>
            <a:off x="50292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30" name="Line 28"/>
          <p:cNvSpPr>
            <a:spLocks noChangeShapeType="1"/>
          </p:cNvSpPr>
          <p:nvPr/>
        </p:nvSpPr>
        <p:spPr bwMode="auto">
          <a:xfrm>
            <a:off x="54102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31" name="Rectangle 29"/>
          <p:cNvSpPr>
            <a:spLocks noChangeArrowheads="1"/>
          </p:cNvSpPr>
          <p:nvPr/>
        </p:nvSpPr>
        <p:spPr bwMode="auto">
          <a:xfrm>
            <a:off x="6096000" y="39624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32" name="Line 30"/>
          <p:cNvSpPr>
            <a:spLocks noChangeShapeType="1"/>
          </p:cNvSpPr>
          <p:nvPr/>
        </p:nvSpPr>
        <p:spPr bwMode="auto">
          <a:xfrm>
            <a:off x="64770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33" name="Line 31"/>
          <p:cNvSpPr>
            <a:spLocks noChangeShapeType="1"/>
          </p:cNvSpPr>
          <p:nvPr/>
        </p:nvSpPr>
        <p:spPr bwMode="auto">
          <a:xfrm>
            <a:off x="68580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34" name="Rectangle 32"/>
          <p:cNvSpPr>
            <a:spLocks noChangeArrowheads="1"/>
          </p:cNvSpPr>
          <p:nvPr/>
        </p:nvSpPr>
        <p:spPr bwMode="auto">
          <a:xfrm>
            <a:off x="7543800" y="3962400"/>
            <a:ext cx="12192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35" name="Line 33"/>
          <p:cNvSpPr>
            <a:spLocks noChangeShapeType="1"/>
          </p:cNvSpPr>
          <p:nvPr/>
        </p:nvSpPr>
        <p:spPr bwMode="auto">
          <a:xfrm>
            <a:off x="79248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36" name="Line 34"/>
          <p:cNvSpPr>
            <a:spLocks noChangeShapeType="1"/>
          </p:cNvSpPr>
          <p:nvPr/>
        </p:nvSpPr>
        <p:spPr bwMode="auto">
          <a:xfrm>
            <a:off x="83820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37" name="Line 35"/>
          <p:cNvSpPr>
            <a:spLocks noChangeShapeType="1"/>
          </p:cNvSpPr>
          <p:nvPr/>
        </p:nvSpPr>
        <p:spPr bwMode="auto">
          <a:xfrm>
            <a:off x="5626100" y="4140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38" name="Line 36"/>
          <p:cNvSpPr>
            <a:spLocks noChangeShapeType="1"/>
          </p:cNvSpPr>
          <p:nvPr/>
        </p:nvSpPr>
        <p:spPr bwMode="auto">
          <a:xfrm>
            <a:off x="7073900" y="4140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39" name="Rectangle 37"/>
          <p:cNvSpPr>
            <a:spLocks noChangeArrowheads="1"/>
          </p:cNvSpPr>
          <p:nvPr/>
        </p:nvSpPr>
        <p:spPr bwMode="auto">
          <a:xfrm>
            <a:off x="3200400" y="39624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40" name="Line 38"/>
          <p:cNvSpPr>
            <a:spLocks noChangeShapeType="1"/>
          </p:cNvSpPr>
          <p:nvPr/>
        </p:nvSpPr>
        <p:spPr bwMode="auto">
          <a:xfrm>
            <a:off x="35814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41" name="Line 39"/>
          <p:cNvSpPr>
            <a:spLocks noChangeShapeType="1"/>
          </p:cNvSpPr>
          <p:nvPr/>
        </p:nvSpPr>
        <p:spPr bwMode="auto">
          <a:xfrm>
            <a:off x="39624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42" name="Line 40"/>
          <p:cNvSpPr>
            <a:spLocks noChangeShapeType="1"/>
          </p:cNvSpPr>
          <p:nvPr/>
        </p:nvSpPr>
        <p:spPr bwMode="auto">
          <a:xfrm>
            <a:off x="4178300" y="4140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43" name="Line 41"/>
          <p:cNvSpPr>
            <a:spLocks noChangeShapeType="1"/>
          </p:cNvSpPr>
          <p:nvPr/>
        </p:nvSpPr>
        <p:spPr bwMode="auto">
          <a:xfrm>
            <a:off x="1066800" y="52578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44" name="Text Box 42"/>
          <p:cNvSpPr txBox="1">
            <a:spLocks noChangeArrowheads="1"/>
          </p:cNvSpPr>
          <p:nvPr/>
        </p:nvSpPr>
        <p:spPr bwMode="auto">
          <a:xfrm>
            <a:off x="685800" y="5043488"/>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E</a:t>
            </a:r>
            <a:endParaRPr kumimoji="1" lang="en-US" altLang="zh-CN" sz="2400" b="0">
              <a:latin typeface="Times New Roman" pitchFamily="18" charset="0"/>
            </a:endParaRPr>
          </a:p>
        </p:txBody>
      </p:sp>
      <p:sp>
        <p:nvSpPr>
          <p:cNvPr id="45" name="Rectangle 43"/>
          <p:cNvSpPr>
            <a:spLocks noChangeArrowheads="1"/>
          </p:cNvSpPr>
          <p:nvPr/>
        </p:nvSpPr>
        <p:spPr bwMode="auto">
          <a:xfrm>
            <a:off x="1752600" y="5067300"/>
            <a:ext cx="381000" cy="381000"/>
          </a:xfrm>
          <a:prstGeom prst="rect">
            <a:avLst/>
          </a:prstGeom>
          <a:noFill/>
          <a:ln w="9525">
            <a:solidFill>
              <a:schemeClr val="tx1"/>
            </a:solidFill>
            <a:miter lim="800000"/>
            <a:headEnd/>
            <a:tailEnd/>
          </a:ln>
        </p:spPr>
        <p:txBody>
          <a:bodyPr wrap="none" anchor="ctr"/>
          <a:lstStyle/>
          <a:p>
            <a:pPr algn="ctr"/>
            <a:endParaRPr kumimoji="1" lang="zh-CN" altLang="zh-CN" sz="2400" b="0">
              <a:latin typeface="Times New Roman" pitchFamily="18" charset="0"/>
            </a:endParaRPr>
          </a:p>
        </p:txBody>
      </p:sp>
      <p:sp>
        <p:nvSpPr>
          <p:cNvPr id="46" name="Text Box 44"/>
          <p:cNvSpPr txBox="1">
            <a:spLocks noChangeArrowheads="1"/>
          </p:cNvSpPr>
          <p:nvPr/>
        </p:nvSpPr>
        <p:spPr bwMode="auto">
          <a:xfrm>
            <a:off x="3422650" y="4635500"/>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B</a:t>
            </a:r>
            <a:endParaRPr kumimoji="1" lang="en-US" altLang="zh-CN" sz="2400" b="0">
              <a:latin typeface="Times New Roman" pitchFamily="18" charset="0"/>
            </a:endParaRPr>
          </a:p>
        </p:txBody>
      </p:sp>
      <p:sp>
        <p:nvSpPr>
          <p:cNvPr id="47" name="Line 45"/>
          <p:cNvSpPr>
            <a:spLocks noChangeShapeType="1"/>
          </p:cNvSpPr>
          <p:nvPr/>
        </p:nvSpPr>
        <p:spPr bwMode="auto">
          <a:xfrm flipV="1">
            <a:off x="4876800" y="5676900"/>
            <a:ext cx="0" cy="381000"/>
          </a:xfrm>
          <a:prstGeom prst="line">
            <a:avLst/>
          </a:prstGeom>
          <a:noFill/>
          <a:ln w="28575">
            <a:solidFill>
              <a:schemeClr val="tx1"/>
            </a:solidFill>
            <a:round/>
            <a:headEnd/>
            <a:tailEnd/>
          </a:ln>
        </p:spPr>
        <p:txBody>
          <a:bodyPr wrap="none" anchor="ctr"/>
          <a:lstStyle/>
          <a:p>
            <a:endParaRPr lang="zh-CN" altLang="en-US"/>
          </a:p>
        </p:txBody>
      </p:sp>
      <p:sp>
        <p:nvSpPr>
          <p:cNvPr id="48" name="Line 46"/>
          <p:cNvSpPr>
            <a:spLocks noChangeShapeType="1"/>
          </p:cNvSpPr>
          <p:nvPr/>
        </p:nvSpPr>
        <p:spPr bwMode="auto">
          <a:xfrm>
            <a:off x="1143000" y="5676900"/>
            <a:ext cx="3733800" cy="0"/>
          </a:xfrm>
          <a:prstGeom prst="line">
            <a:avLst/>
          </a:prstGeom>
          <a:noFill/>
          <a:ln w="28575">
            <a:solidFill>
              <a:schemeClr val="tx1"/>
            </a:solidFill>
            <a:round/>
            <a:headEnd/>
            <a:tailEnd/>
          </a:ln>
        </p:spPr>
        <p:txBody>
          <a:bodyPr wrap="none" anchor="ctr"/>
          <a:lstStyle/>
          <a:p>
            <a:endParaRPr lang="zh-CN" altLang="en-US"/>
          </a:p>
        </p:txBody>
      </p:sp>
      <p:sp>
        <p:nvSpPr>
          <p:cNvPr id="49" name="Line 47"/>
          <p:cNvSpPr>
            <a:spLocks noChangeShapeType="1"/>
          </p:cNvSpPr>
          <p:nvPr/>
        </p:nvSpPr>
        <p:spPr bwMode="auto">
          <a:xfrm>
            <a:off x="1066800" y="61341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0" name="Text Box 48"/>
          <p:cNvSpPr txBox="1">
            <a:spLocks noChangeArrowheads="1"/>
          </p:cNvSpPr>
          <p:nvPr/>
        </p:nvSpPr>
        <p:spPr bwMode="auto">
          <a:xfrm>
            <a:off x="685800" y="5829300"/>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F</a:t>
            </a:r>
            <a:endParaRPr kumimoji="1" lang="en-US" altLang="zh-CN" sz="2400" b="0">
              <a:latin typeface="Times New Roman" pitchFamily="18" charset="0"/>
            </a:endParaRPr>
          </a:p>
        </p:txBody>
      </p:sp>
      <p:sp>
        <p:nvSpPr>
          <p:cNvPr id="51" name="Line 49"/>
          <p:cNvSpPr>
            <a:spLocks noChangeShapeType="1"/>
          </p:cNvSpPr>
          <p:nvPr/>
        </p:nvSpPr>
        <p:spPr bwMode="auto">
          <a:xfrm>
            <a:off x="1143000" y="5676900"/>
            <a:ext cx="0" cy="304800"/>
          </a:xfrm>
          <a:prstGeom prst="line">
            <a:avLst/>
          </a:prstGeom>
          <a:noFill/>
          <a:ln w="28575">
            <a:solidFill>
              <a:schemeClr val="tx1"/>
            </a:solidFill>
            <a:round/>
            <a:headEnd/>
            <a:tailEnd/>
          </a:ln>
        </p:spPr>
        <p:txBody>
          <a:bodyPr wrap="none" anchor="ctr"/>
          <a:lstStyle/>
          <a:p>
            <a:endParaRPr lang="zh-CN" altLang="en-US"/>
          </a:p>
        </p:txBody>
      </p:sp>
      <p:sp>
        <p:nvSpPr>
          <p:cNvPr id="52" name="Rectangle 50"/>
          <p:cNvSpPr>
            <a:spLocks noChangeArrowheads="1"/>
          </p:cNvSpPr>
          <p:nvPr/>
        </p:nvSpPr>
        <p:spPr bwMode="auto">
          <a:xfrm>
            <a:off x="1752600" y="59055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3" name="Text Box 51"/>
          <p:cNvSpPr txBox="1">
            <a:spLocks noChangeArrowheads="1"/>
          </p:cNvSpPr>
          <p:nvPr/>
        </p:nvSpPr>
        <p:spPr bwMode="auto">
          <a:xfrm>
            <a:off x="1371600" y="58197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1</a:t>
            </a:r>
            <a:endParaRPr kumimoji="1" lang="en-US" altLang="zh-CN" sz="2400" b="0">
              <a:latin typeface="Times New Roman" pitchFamily="18" charset="0"/>
            </a:endParaRPr>
          </a:p>
        </p:txBody>
      </p:sp>
      <p:sp>
        <p:nvSpPr>
          <p:cNvPr id="54" name="Text Box 52"/>
          <p:cNvSpPr txBox="1">
            <a:spLocks noChangeArrowheads="1"/>
          </p:cNvSpPr>
          <p:nvPr/>
        </p:nvSpPr>
        <p:spPr bwMode="auto">
          <a:xfrm>
            <a:off x="2819400" y="5807075"/>
            <a:ext cx="750888"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h</a:t>
            </a:r>
          </a:p>
        </p:txBody>
      </p:sp>
      <p:sp>
        <p:nvSpPr>
          <p:cNvPr id="55" name="Text Box 53"/>
          <p:cNvSpPr txBox="1">
            <a:spLocks noChangeArrowheads="1"/>
          </p:cNvSpPr>
          <p:nvPr/>
        </p:nvSpPr>
        <p:spPr bwMode="auto">
          <a:xfrm>
            <a:off x="4279900" y="5830888"/>
            <a:ext cx="3619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 name="Text Box 54"/>
          <p:cNvSpPr txBox="1">
            <a:spLocks noChangeArrowheads="1"/>
          </p:cNvSpPr>
          <p:nvPr/>
        </p:nvSpPr>
        <p:spPr bwMode="auto">
          <a:xfrm>
            <a:off x="1371600" y="4967288"/>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0</a:t>
            </a:r>
            <a:endParaRPr kumimoji="1" lang="en-US" altLang="zh-CN" sz="2400" b="0">
              <a:latin typeface="Times New Roman" pitchFamily="18" charset="0"/>
            </a:endParaRPr>
          </a:p>
        </p:txBody>
      </p:sp>
      <p:sp>
        <p:nvSpPr>
          <p:cNvPr id="57" name="Text Box 55"/>
          <p:cNvSpPr txBox="1">
            <a:spLocks noChangeArrowheads="1"/>
          </p:cNvSpPr>
          <p:nvPr/>
        </p:nvSpPr>
        <p:spPr bwMode="auto">
          <a:xfrm>
            <a:off x="4279900" y="49911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8" name="Text Box 56"/>
          <p:cNvSpPr txBox="1">
            <a:spLocks noChangeArrowheads="1"/>
          </p:cNvSpPr>
          <p:nvPr/>
        </p:nvSpPr>
        <p:spPr bwMode="auto">
          <a:xfrm>
            <a:off x="2819400" y="49911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9" name="Line 57"/>
          <p:cNvSpPr>
            <a:spLocks noChangeShapeType="1"/>
          </p:cNvSpPr>
          <p:nvPr/>
        </p:nvSpPr>
        <p:spPr bwMode="auto">
          <a:xfrm flipV="1">
            <a:off x="3416300" y="4800600"/>
            <a:ext cx="0" cy="457200"/>
          </a:xfrm>
          <a:prstGeom prst="line">
            <a:avLst/>
          </a:prstGeom>
          <a:noFill/>
          <a:ln w="28575">
            <a:solidFill>
              <a:schemeClr val="tx1"/>
            </a:solidFill>
            <a:round/>
            <a:headEnd/>
            <a:tailEnd/>
          </a:ln>
        </p:spPr>
        <p:txBody>
          <a:bodyPr wrap="none" anchor="ctr"/>
          <a:lstStyle/>
          <a:p>
            <a:endParaRPr lang="zh-CN" altLang="en-US"/>
          </a:p>
        </p:txBody>
      </p:sp>
      <p:sp>
        <p:nvSpPr>
          <p:cNvPr id="60" name="Line 58"/>
          <p:cNvSpPr>
            <a:spLocks noChangeShapeType="1"/>
          </p:cNvSpPr>
          <p:nvPr/>
        </p:nvSpPr>
        <p:spPr bwMode="auto">
          <a:xfrm flipH="1">
            <a:off x="457200" y="4813300"/>
            <a:ext cx="2971800" cy="0"/>
          </a:xfrm>
          <a:prstGeom prst="line">
            <a:avLst/>
          </a:prstGeom>
          <a:noFill/>
          <a:ln w="28575">
            <a:solidFill>
              <a:schemeClr val="tx1"/>
            </a:solidFill>
            <a:round/>
            <a:headEnd/>
            <a:tailEnd/>
          </a:ln>
        </p:spPr>
        <p:txBody>
          <a:bodyPr wrap="none" anchor="ctr"/>
          <a:lstStyle/>
          <a:p>
            <a:endParaRPr lang="zh-CN" altLang="en-US"/>
          </a:p>
        </p:txBody>
      </p:sp>
      <p:sp>
        <p:nvSpPr>
          <p:cNvPr id="61" name="Line 59"/>
          <p:cNvSpPr>
            <a:spLocks noChangeShapeType="1"/>
          </p:cNvSpPr>
          <p:nvPr/>
        </p:nvSpPr>
        <p:spPr bwMode="auto">
          <a:xfrm>
            <a:off x="914400" y="4648200"/>
            <a:ext cx="0" cy="0"/>
          </a:xfrm>
          <a:prstGeom prst="line">
            <a:avLst/>
          </a:prstGeom>
          <a:noFill/>
          <a:ln w="9525">
            <a:solidFill>
              <a:schemeClr val="tx1"/>
            </a:solidFill>
            <a:round/>
            <a:headEnd/>
            <a:tailEnd/>
          </a:ln>
        </p:spPr>
        <p:txBody>
          <a:bodyPr wrap="none" anchor="ctr"/>
          <a:lstStyle/>
          <a:p>
            <a:endParaRPr lang="zh-CN" altLang="en-US"/>
          </a:p>
        </p:txBody>
      </p:sp>
      <p:sp>
        <p:nvSpPr>
          <p:cNvPr id="62" name="Line 60"/>
          <p:cNvSpPr>
            <a:spLocks noChangeShapeType="1"/>
          </p:cNvSpPr>
          <p:nvPr/>
        </p:nvSpPr>
        <p:spPr bwMode="auto">
          <a:xfrm>
            <a:off x="685800" y="4572000"/>
            <a:ext cx="4191000" cy="0"/>
          </a:xfrm>
          <a:prstGeom prst="line">
            <a:avLst/>
          </a:prstGeom>
          <a:noFill/>
          <a:ln w="28575">
            <a:solidFill>
              <a:schemeClr val="tx1"/>
            </a:solidFill>
            <a:round/>
            <a:headEnd/>
            <a:tailEnd/>
          </a:ln>
        </p:spPr>
        <p:txBody>
          <a:bodyPr wrap="none" anchor="ctr"/>
          <a:lstStyle/>
          <a:p>
            <a:endParaRPr lang="zh-CN" altLang="en-US"/>
          </a:p>
        </p:txBody>
      </p:sp>
      <p:sp>
        <p:nvSpPr>
          <p:cNvPr id="63" name="Line 61"/>
          <p:cNvSpPr>
            <a:spLocks noChangeShapeType="1"/>
          </p:cNvSpPr>
          <p:nvPr/>
        </p:nvSpPr>
        <p:spPr bwMode="auto">
          <a:xfrm>
            <a:off x="4864100" y="4559300"/>
            <a:ext cx="0" cy="708025"/>
          </a:xfrm>
          <a:prstGeom prst="line">
            <a:avLst/>
          </a:prstGeom>
          <a:noFill/>
          <a:ln w="28575">
            <a:solidFill>
              <a:schemeClr val="tx1"/>
            </a:solidFill>
            <a:round/>
            <a:headEnd/>
            <a:tailEnd/>
          </a:ln>
        </p:spPr>
        <p:txBody>
          <a:bodyPr wrap="none" anchor="ctr"/>
          <a:lstStyle/>
          <a:p>
            <a:endParaRPr lang="zh-CN" altLang="en-US"/>
          </a:p>
        </p:txBody>
      </p:sp>
      <p:sp>
        <p:nvSpPr>
          <p:cNvPr id="64" name="Text Box 62"/>
          <p:cNvSpPr txBox="1">
            <a:spLocks noChangeArrowheads="1"/>
          </p:cNvSpPr>
          <p:nvPr/>
        </p:nvSpPr>
        <p:spPr bwMode="auto">
          <a:xfrm>
            <a:off x="4913313" y="4611688"/>
            <a:ext cx="441325" cy="519112"/>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D</a:t>
            </a:r>
            <a:endParaRPr kumimoji="1" lang="en-US" altLang="zh-CN" sz="2400" b="0">
              <a:latin typeface="Times New Roman" pitchFamily="18" charset="0"/>
            </a:endParaRPr>
          </a:p>
        </p:txBody>
      </p:sp>
      <p:sp>
        <p:nvSpPr>
          <p:cNvPr id="65" name="Text Box 63"/>
          <p:cNvSpPr txBox="1">
            <a:spLocks noChangeArrowheads="1"/>
          </p:cNvSpPr>
          <p:nvPr/>
        </p:nvSpPr>
        <p:spPr bwMode="auto">
          <a:xfrm>
            <a:off x="5029200" y="57673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66" name="Text Box 64"/>
          <p:cNvSpPr txBox="1">
            <a:spLocks noChangeArrowheads="1"/>
          </p:cNvSpPr>
          <p:nvPr/>
        </p:nvSpPr>
        <p:spPr bwMode="auto">
          <a:xfrm>
            <a:off x="5029200" y="49291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67" name="Rectangle 65"/>
          <p:cNvSpPr>
            <a:spLocks noChangeArrowheads="1"/>
          </p:cNvSpPr>
          <p:nvPr/>
        </p:nvSpPr>
        <p:spPr bwMode="auto">
          <a:xfrm>
            <a:off x="3581400" y="39624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68" name="Text Box 66"/>
          <p:cNvSpPr txBox="1">
            <a:spLocks noChangeArrowheads="1"/>
          </p:cNvSpPr>
          <p:nvPr/>
        </p:nvSpPr>
        <p:spPr bwMode="auto">
          <a:xfrm>
            <a:off x="3200400" y="3900488"/>
            <a:ext cx="7175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0  1</a:t>
            </a:r>
            <a:endParaRPr kumimoji="1" lang="en-US" altLang="zh-CN" sz="2400" b="0">
              <a:latin typeface="Times New Roman" pitchFamily="18" charset="0"/>
            </a:endParaRPr>
          </a:p>
        </p:txBody>
      </p:sp>
      <p:sp>
        <p:nvSpPr>
          <p:cNvPr id="69" name="Text Box 67"/>
          <p:cNvSpPr txBox="1">
            <a:spLocks noChangeArrowheads="1"/>
          </p:cNvSpPr>
          <p:nvPr/>
        </p:nvSpPr>
        <p:spPr bwMode="auto">
          <a:xfrm>
            <a:off x="4692650" y="38766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d</a:t>
            </a:r>
          </a:p>
        </p:txBody>
      </p:sp>
      <p:sp>
        <p:nvSpPr>
          <p:cNvPr id="70" name="Text Box 68"/>
          <p:cNvSpPr txBox="1">
            <a:spLocks noChangeArrowheads="1"/>
          </p:cNvSpPr>
          <p:nvPr/>
        </p:nvSpPr>
        <p:spPr bwMode="auto">
          <a:xfrm>
            <a:off x="6096000" y="3851275"/>
            <a:ext cx="709613"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e</a:t>
            </a:r>
          </a:p>
        </p:txBody>
      </p:sp>
      <p:sp>
        <p:nvSpPr>
          <p:cNvPr id="71" name="Text Box 69"/>
          <p:cNvSpPr txBox="1">
            <a:spLocks noChangeArrowheads="1"/>
          </p:cNvSpPr>
          <p:nvPr/>
        </p:nvSpPr>
        <p:spPr bwMode="auto">
          <a:xfrm>
            <a:off x="7591425" y="3862388"/>
            <a:ext cx="6667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f</a:t>
            </a:r>
          </a:p>
        </p:txBody>
      </p:sp>
      <p:sp>
        <p:nvSpPr>
          <p:cNvPr id="72" name="Text Box 70"/>
          <p:cNvSpPr txBox="1">
            <a:spLocks noChangeArrowheads="1"/>
          </p:cNvSpPr>
          <p:nvPr/>
        </p:nvSpPr>
        <p:spPr bwMode="auto">
          <a:xfrm>
            <a:off x="8364538" y="3836988"/>
            <a:ext cx="398462"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73" name="Line 71"/>
          <p:cNvSpPr>
            <a:spLocks noChangeShapeType="1"/>
          </p:cNvSpPr>
          <p:nvPr/>
        </p:nvSpPr>
        <p:spPr bwMode="auto">
          <a:xfrm>
            <a:off x="2882900" y="41402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74" name="Rectangle 72"/>
          <p:cNvSpPr>
            <a:spLocks noChangeArrowheads="1"/>
          </p:cNvSpPr>
          <p:nvPr/>
        </p:nvSpPr>
        <p:spPr bwMode="auto">
          <a:xfrm>
            <a:off x="2819400" y="31242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75" name="Line 73"/>
          <p:cNvSpPr>
            <a:spLocks noChangeShapeType="1"/>
          </p:cNvSpPr>
          <p:nvPr/>
        </p:nvSpPr>
        <p:spPr bwMode="auto">
          <a:xfrm>
            <a:off x="3200400" y="3124200"/>
            <a:ext cx="0" cy="381000"/>
          </a:xfrm>
          <a:prstGeom prst="line">
            <a:avLst/>
          </a:prstGeom>
          <a:noFill/>
          <a:ln w="9525">
            <a:solidFill>
              <a:schemeClr val="tx1"/>
            </a:solidFill>
            <a:round/>
            <a:headEnd/>
            <a:tailEnd/>
          </a:ln>
        </p:spPr>
        <p:txBody>
          <a:bodyPr wrap="none" anchor="ctr"/>
          <a:lstStyle/>
          <a:p>
            <a:endParaRPr lang="zh-CN" altLang="en-US"/>
          </a:p>
        </p:txBody>
      </p:sp>
      <p:sp>
        <p:nvSpPr>
          <p:cNvPr id="76" name="Rectangle 74"/>
          <p:cNvSpPr>
            <a:spLocks noChangeArrowheads="1"/>
          </p:cNvSpPr>
          <p:nvPr/>
        </p:nvSpPr>
        <p:spPr bwMode="auto">
          <a:xfrm>
            <a:off x="4267200" y="31242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77" name="Line 75"/>
          <p:cNvSpPr>
            <a:spLocks noChangeShapeType="1"/>
          </p:cNvSpPr>
          <p:nvPr/>
        </p:nvSpPr>
        <p:spPr bwMode="auto">
          <a:xfrm>
            <a:off x="3797300" y="33020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78" name="Rectangle 76"/>
          <p:cNvSpPr>
            <a:spLocks noChangeArrowheads="1"/>
          </p:cNvSpPr>
          <p:nvPr/>
        </p:nvSpPr>
        <p:spPr bwMode="auto">
          <a:xfrm>
            <a:off x="1371600" y="31242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79" name="Line 77"/>
          <p:cNvSpPr>
            <a:spLocks noChangeShapeType="1"/>
          </p:cNvSpPr>
          <p:nvPr/>
        </p:nvSpPr>
        <p:spPr bwMode="auto">
          <a:xfrm>
            <a:off x="2133600" y="3124200"/>
            <a:ext cx="0" cy="381000"/>
          </a:xfrm>
          <a:prstGeom prst="line">
            <a:avLst/>
          </a:prstGeom>
          <a:noFill/>
          <a:ln w="9525">
            <a:solidFill>
              <a:schemeClr val="tx1"/>
            </a:solidFill>
            <a:round/>
            <a:headEnd/>
            <a:tailEnd/>
          </a:ln>
        </p:spPr>
        <p:txBody>
          <a:bodyPr wrap="none" anchor="ctr"/>
          <a:lstStyle/>
          <a:p>
            <a:endParaRPr lang="zh-CN" altLang="en-US"/>
          </a:p>
        </p:txBody>
      </p:sp>
      <p:sp>
        <p:nvSpPr>
          <p:cNvPr id="80" name="Line 78"/>
          <p:cNvSpPr>
            <a:spLocks noChangeShapeType="1"/>
          </p:cNvSpPr>
          <p:nvPr/>
        </p:nvSpPr>
        <p:spPr bwMode="auto">
          <a:xfrm>
            <a:off x="2349500" y="33020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81" name="Rectangle 79"/>
          <p:cNvSpPr>
            <a:spLocks noChangeArrowheads="1"/>
          </p:cNvSpPr>
          <p:nvPr/>
        </p:nvSpPr>
        <p:spPr bwMode="auto">
          <a:xfrm>
            <a:off x="1752600" y="31242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82" name="Text Box 80"/>
          <p:cNvSpPr txBox="1">
            <a:spLocks noChangeArrowheads="1"/>
          </p:cNvSpPr>
          <p:nvPr/>
        </p:nvSpPr>
        <p:spPr bwMode="auto">
          <a:xfrm>
            <a:off x="1384300" y="30130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1</a:t>
            </a:r>
            <a:endParaRPr kumimoji="1" lang="en-US" altLang="zh-CN" sz="2400" b="0">
              <a:latin typeface="Times New Roman" pitchFamily="18" charset="0"/>
            </a:endParaRPr>
          </a:p>
        </p:txBody>
      </p:sp>
      <p:sp>
        <p:nvSpPr>
          <p:cNvPr id="83" name="Text Box 81"/>
          <p:cNvSpPr txBox="1">
            <a:spLocks noChangeArrowheads="1"/>
          </p:cNvSpPr>
          <p:nvPr/>
        </p:nvSpPr>
        <p:spPr bwMode="auto">
          <a:xfrm>
            <a:off x="2867025" y="3038475"/>
            <a:ext cx="722313"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a:t>
            </a:r>
            <a:r>
              <a:rPr kumimoji="1" lang="en-US" altLang="zh-CN" sz="3000" b="0">
                <a:latin typeface="Times New Roman" pitchFamily="18" charset="0"/>
              </a:rPr>
              <a:t>  </a:t>
            </a:r>
            <a:r>
              <a:rPr kumimoji="1" lang="en-US" altLang="zh-CN" sz="3000" b="0" i="1">
                <a:latin typeface="Times New Roman" pitchFamily="18" charset="0"/>
              </a:rPr>
              <a:t>c</a:t>
            </a:r>
          </a:p>
        </p:txBody>
      </p:sp>
      <p:sp>
        <p:nvSpPr>
          <p:cNvPr id="84" name="Text Box 82"/>
          <p:cNvSpPr txBox="1">
            <a:spLocks noChangeArrowheads="1"/>
          </p:cNvSpPr>
          <p:nvPr/>
        </p:nvSpPr>
        <p:spPr bwMode="auto">
          <a:xfrm>
            <a:off x="4279900" y="3036888"/>
            <a:ext cx="3619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85" name="Line 83"/>
          <p:cNvSpPr>
            <a:spLocks noChangeShapeType="1"/>
          </p:cNvSpPr>
          <p:nvPr/>
        </p:nvSpPr>
        <p:spPr bwMode="auto">
          <a:xfrm>
            <a:off x="1066800" y="3367088"/>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86" name="Line 84"/>
          <p:cNvSpPr>
            <a:spLocks noChangeShapeType="1"/>
          </p:cNvSpPr>
          <p:nvPr/>
        </p:nvSpPr>
        <p:spPr bwMode="auto">
          <a:xfrm>
            <a:off x="3657600" y="3124200"/>
            <a:ext cx="0" cy="381000"/>
          </a:xfrm>
          <a:prstGeom prst="line">
            <a:avLst/>
          </a:prstGeom>
          <a:noFill/>
          <a:ln w="12700">
            <a:solidFill>
              <a:schemeClr val="tx1"/>
            </a:solidFill>
            <a:round/>
            <a:headEnd/>
            <a:tailEnd/>
          </a:ln>
        </p:spPr>
        <p:txBody>
          <a:bodyPr wrap="none" anchor="ctr"/>
          <a:lstStyle/>
          <a:p>
            <a:endParaRPr lang="zh-CN" altLang="en-US"/>
          </a:p>
        </p:txBody>
      </p:sp>
      <p:sp>
        <p:nvSpPr>
          <p:cNvPr id="87" name="Line 85"/>
          <p:cNvSpPr>
            <a:spLocks noChangeShapeType="1"/>
          </p:cNvSpPr>
          <p:nvPr/>
        </p:nvSpPr>
        <p:spPr bwMode="auto">
          <a:xfrm>
            <a:off x="4648200" y="3124200"/>
            <a:ext cx="0" cy="381000"/>
          </a:xfrm>
          <a:prstGeom prst="line">
            <a:avLst/>
          </a:prstGeom>
          <a:noFill/>
          <a:ln w="12700">
            <a:solidFill>
              <a:schemeClr val="tx1"/>
            </a:solidFill>
            <a:round/>
            <a:headEnd/>
            <a:tailEnd/>
          </a:ln>
        </p:spPr>
        <p:txBody>
          <a:bodyPr wrap="none" anchor="ctr"/>
          <a:lstStyle/>
          <a:p>
            <a:endParaRPr lang="zh-CN" altLang="en-US"/>
          </a:p>
        </p:txBody>
      </p:sp>
      <p:sp>
        <p:nvSpPr>
          <p:cNvPr id="88" name="Line 86"/>
          <p:cNvSpPr>
            <a:spLocks noChangeShapeType="1"/>
          </p:cNvSpPr>
          <p:nvPr/>
        </p:nvSpPr>
        <p:spPr bwMode="auto">
          <a:xfrm>
            <a:off x="5029200" y="3124200"/>
            <a:ext cx="0" cy="381000"/>
          </a:xfrm>
          <a:prstGeom prst="line">
            <a:avLst/>
          </a:prstGeom>
          <a:noFill/>
          <a:ln w="12700">
            <a:solidFill>
              <a:schemeClr val="tx1"/>
            </a:solidFill>
            <a:round/>
            <a:headEnd/>
            <a:tailEnd/>
          </a:ln>
        </p:spPr>
        <p:txBody>
          <a:bodyPr wrap="none" anchor="ctr"/>
          <a:lstStyle/>
          <a:p>
            <a:endParaRPr lang="zh-CN" altLang="en-US"/>
          </a:p>
        </p:txBody>
      </p:sp>
      <p:sp>
        <p:nvSpPr>
          <p:cNvPr id="89" name="Text Box 87"/>
          <p:cNvSpPr txBox="1">
            <a:spLocks noChangeArrowheads="1"/>
          </p:cNvSpPr>
          <p:nvPr/>
        </p:nvSpPr>
        <p:spPr bwMode="auto">
          <a:xfrm>
            <a:off x="5029200" y="29860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90" name="Line 88"/>
          <p:cNvSpPr>
            <a:spLocks noChangeShapeType="1"/>
          </p:cNvSpPr>
          <p:nvPr/>
        </p:nvSpPr>
        <p:spPr bwMode="auto">
          <a:xfrm>
            <a:off x="2895600" y="3746500"/>
            <a:ext cx="0" cy="384175"/>
          </a:xfrm>
          <a:prstGeom prst="line">
            <a:avLst/>
          </a:prstGeom>
          <a:noFill/>
          <a:ln w="28575">
            <a:solidFill>
              <a:schemeClr val="tx1"/>
            </a:solidFill>
            <a:round/>
            <a:headEnd/>
            <a:tailEnd/>
          </a:ln>
        </p:spPr>
        <p:txBody>
          <a:bodyPr wrap="none" anchor="ctr"/>
          <a:lstStyle/>
          <a:p>
            <a:endParaRPr lang="zh-CN" altLang="en-US"/>
          </a:p>
        </p:txBody>
      </p:sp>
      <p:sp>
        <p:nvSpPr>
          <p:cNvPr id="91" name="Line 89"/>
          <p:cNvSpPr>
            <a:spLocks noChangeShapeType="1"/>
          </p:cNvSpPr>
          <p:nvPr/>
        </p:nvSpPr>
        <p:spPr bwMode="auto">
          <a:xfrm>
            <a:off x="2882900" y="3759200"/>
            <a:ext cx="1981200" cy="0"/>
          </a:xfrm>
          <a:prstGeom prst="line">
            <a:avLst/>
          </a:prstGeom>
          <a:noFill/>
          <a:ln w="28575">
            <a:solidFill>
              <a:schemeClr val="tx1"/>
            </a:solidFill>
            <a:round/>
            <a:headEnd/>
            <a:tailEnd/>
          </a:ln>
        </p:spPr>
        <p:txBody>
          <a:bodyPr wrap="none" anchor="ctr"/>
          <a:lstStyle/>
          <a:p>
            <a:endParaRPr lang="zh-CN" altLang="en-US"/>
          </a:p>
        </p:txBody>
      </p:sp>
      <p:sp>
        <p:nvSpPr>
          <p:cNvPr id="92" name="Line 90"/>
          <p:cNvSpPr>
            <a:spLocks noChangeShapeType="1"/>
          </p:cNvSpPr>
          <p:nvPr/>
        </p:nvSpPr>
        <p:spPr bwMode="auto">
          <a:xfrm>
            <a:off x="4864100" y="3302000"/>
            <a:ext cx="0" cy="457200"/>
          </a:xfrm>
          <a:prstGeom prst="line">
            <a:avLst/>
          </a:prstGeom>
          <a:noFill/>
          <a:ln w="28575">
            <a:solidFill>
              <a:schemeClr val="tx1"/>
            </a:solidFill>
            <a:round/>
            <a:headEnd/>
            <a:tailEnd/>
          </a:ln>
        </p:spPr>
        <p:txBody>
          <a:bodyPr wrap="none" anchor="ctr"/>
          <a:lstStyle/>
          <a:p>
            <a:endParaRPr lang="zh-CN" altLang="en-US"/>
          </a:p>
        </p:txBody>
      </p:sp>
      <p:sp>
        <p:nvSpPr>
          <p:cNvPr id="93" name="Text Box 91"/>
          <p:cNvSpPr txBox="1">
            <a:spLocks noChangeArrowheads="1"/>
          </p:cNvSpPr>
          <p:nvPr/>
        </p:nvSpPr>
        <p:spPr bwMode="auto">
          <a:xfrm>
            <a:off x="685800" y="3062288"/>
            <a:ext cx="420688" cy="519112"/>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C</a:t>
            </a:r>
            <a:endParaRPr kumimoji="1" lang="en-US" altLang="zh-CN" sz="2400" b="0">
              <a:latin typeface="Times New Roman" pitchFamily="18" charset="0"/>
            </a:endParaRPr>
          </a:p>
        </p:txBody>
      </p:sp>
      <p:sp>
        <p:nvSpPr>
          <p:cNvPr id="94" name="Line 92"/>
          <p:cNvSpPr>
            <a:spLocks noChangeShapeType="1"/>
          </p:cNvSpPr>
          <p:nvPr/>
        </p:nvSpPr>
        <p:spPr bwMode="auto">
          <a:xfrm>
            <a:off x="1143000" y="32004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95" name="Line 93"/>
          <p:cNvSpPr>
            <a:spLocks noChangeShapeType="1"/>
          </p:cNvSpPr>
          <p:nvPr/>
        </p:nvSpPr>
        <p:spPr bwMode="auto">
          <a:xfrm>
            <a:off x="1143000" y="2895600"/>
            <a:ext cx="0" cy="304800"/>
          </a:xfrm>
          <a:prstGeom prst="line">
            <a:avLst/>
          </a:prstGeom>
          <a:noFill/>
          <a:ln w="28575">
            <a:solidFill>
              <a:schemeClr val="tx1"/>
            </a:solidFill>
            <a:round/>
            <a:headEnd/>
            <a:tailEnd/>
          </a:ln>
        </p:spPr>
        <p:txBody>
          <a:bodyPr wrap="none" anchor="ctr"/>
          <a:lstStyle/>
          <a:p>
            <a:endParaRPr lang="zh-CN" altLang="en-US"/>
          </a:p>
        </p:txBody>
      </p:sp>
      <p:sp>
        <p:nvSpPr>
          <p:cNvPr id="96" name="Rectangle 94"/>
          <p:cNvSpPr>
            <a:spLocks noChangeArrowheads="1"/>
          </p:cNvSpPr>
          <p:nvPr/>
        </p:nvSpPr>
        <p:spPr bwMode="auto">
          <a:xfrm>
            <a:off x="28194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97" name="Rectangle 95"/>
          <p:cNvSpPr>
            <a:spLocks noChangeArrowheads="1"/>
          </p:cNvSpPr>
          <p:nvPr/>
        </p:nvSpPr>
        <p:spPr bwMode="auto">
          <a:xfrm>
            <a:off x="42672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98" name="Rectangle 96"/>
          <p:cNvSpPr>
            <a:spLocks noChangeArrowheads="1"/>
          </p:cNvSpPr>
          <p:nvPr/>
        </p:nvSpPr>
        <p:spPr bwMode="auto">
          <a:xfrm>
            <a:off x="57150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99" name="Line 97"/>
          <p:cNvSpPr>
            <a:spLocks noChangeShapeType="1"/>
          </p:cNvSpPr>
          <p:nvPr/>
        </p:nvSpPr>
        <p:spPr bwMode="auto">
          <a:xfrm>
            <a:off x="3810000" y="2463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00" name="Line 98"/>
          <p:cNvSpPr>
            <a:spLocks noChangeShapeType="1"/>
          </p:cNvSpPr>
          <p:nvPr/>
        </p:nvSpPr>
        <p:spPr bwMode="auto">
          <a:xfrm>
            <a:off x="5257800" y="2463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01" name="Rectangle 99"/>
          <p:cNvSpPr>
            <a:spLocks noChangeArrowheads="1"/>
          </p:cNvSpPr>
          <p:nvPr/>
        </p:nvSpPr>
        <p:spPr bwMode="auto">
          <a:xfrm>
            <a:off x="13716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02" name="Line 100"/>
          <p:cNvSpPr>
            <a:spLocks noChangeShapeType="1"/>
          </p:cNvSpPr>
          <p:nvPr/>
        </p:nvSpPr>
        <p:spPr bwMode="auto">
          <a:xfrm>
            <a:off x="2362200" y="2463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03" name="Text Box 101"/>
          <p:cNvSpPr txBox="1">
            <a:spLocks noChangeArrowheads="1"/>
          </p:cNvSpPr>
          <p:nvPr/>
        </p:nvSpPr>
        <p:spPr bwMode="auto">
          <a:xfrm>
            <a:off x="6477000" y="21478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104" name="Rectangle 102"/>
          <p:cNvSpPr>
            <a:spLocks noChangeArrowheads="1"/>
          </p:cNvSpPr>
          <p:nvPr/>
        </p:nvSpPr>
        <p:spPr bwMode="auto">
          <a:xfrm>
            <a:off x="1752600" y="22860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105" name="Text Box 103"/>
          <p:cNvSpPr txBox="1">
            <a:spLocks noChangeArrowheads="1"/>
          </p:cNvSpPr>
          <p:nvPr/>
        </p:nvSpPr>
        <p:spPr bwMode="auto">
          <a:xfrm>
            <a:off x="1384300" y="21875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1</a:t>
            </a:r>
            <a:endParaRPr kumimoji="1" lang="en-US" altLang="zh-CN" sz="2400" b="0">
              <a:latin typeface="Times New Roman" pitchFamily="18" charset="0"/>
            </a:endParaRPr>
          </a:p>
        </p:txBody>
      </p:sp>
      <p:sp>
        <p:nvSpPr>
          <p:cNvPr id="106" name="Line 104"/>
          <p:cNvSpPr>
            <a:spLocks noChangeShapeType="1"/>
          </p:cNvSpPr>
          <p:nvPr/>
        </p:nvSpPr>
        <p:spPr bwMode="auto">
          <a:xfrm>
            <a:off x="32004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107" name="Line 105"/>
          <p:cNvSpPr>
            <a:spLocks noChangeShapeType="1"/>
          </p:cNvSpPr>
          <p:nvPr/>
        </p:nvSpPr>
        <p:spPr bwMode="auto">
          <a:xfrm>
            <a:off x="35814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108" name="Line 106"/>
          <p:cNvSpPr>
            <a:spLocks noChangeShapeType="1"/>
          </p:cNvSpPr>
          <p:nvPr/>
        </p:nvSpPr>
        <p:spPr bwMode="auto">
          <a:xfrm>
            <a:off x="46482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109" name="Line 107"/>
          <p:cNvSpPr>
            <a:spLocks noChangeShapeType="1"/>
          </p:cNvSpPr>
          <p:nvPr/>
        </p:nvSpPr>
        <p:spPr bwMode="auto">
          <a:xfrm>
            <a:off x="50292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110" name="Line 108"/>
          <p:cNvSpPr>
            <a:spLocks noChangeShapeType="1"/>
          </p:cNvSpPr>
          <p:nvPr/>
        </p:nvSpPr>
        <p:spPr bwMode="auto">
          <a:xfrm>
            <a:off x="60960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111" name="Line 109"/>
          <p:cNvSpPr>
            <a:spLocks noChangeShapeType="1"/>
          </p:cNvSpPr>
          <p:nvPr/>
        </p:nvSpPr>
        <p:spPr bwMode="auto">
          <a:xfrm>
            <a:off x="64770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112" name="Text Box 110"/>
          <p:cNvSpPr txBox="1">
            <a:spLocks noChangeArrowheads="1"/>
          </p:cNvSpPr>
          <p:nvPr/>
        </p:nvSpPr>
        <p:spPr bwMode="auto">
          <a:xfrm>
            <a:off x="2819400" y="22098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113" name="Text Box 111"/>
          <p:cNvSpPr txBox="1">
            <a:spLocks noChangeArrowheads="1"/>
          </p:cNvSpPr>
          <p:nvPr/>
        </p:nvSpPr>
        <p:spPr bwMode="auto">
          <a:xfrm>
            <a:off x="4286250" y="22098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114" name="Text Box 112"/>
          <p:cNvSpPr txBox="1">
            <a:spLocks noChangeArrowheads="1"/>
          </p:cNvSpPr>
          <p:nvPr/>
        </p:nvSpPr>
        <p:spPr bwMode="auto">
          <a:xfrm>
            <a:off x="5734050" y="22098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115" name="Line 113"/>
          <p:cNvSpPr>
            <a:spLocks noChangeShapeType="1"/>
          </p:cNvSpPr>
          <p:nvPr/>
        </p:nvSpPr>
        <p:spPr bwMode="auto">
          <a:xfrm>
            <a:off x="1143000" y="2895600"/>
            <a:ext cx="3733800" cy="0"/>
          </a:xfrm>
          <a:prstGeom prst="line">
            <a:avLst/>
          </a:prstGeom>
          <a:noFill/>
          <a:ln w="28575">
            <a:solidFill>
              <a:schemeClr val="tx1"/>
            </a:solidFill>
            <a:round/>
            <a:headEnd/>
            <a:tailEnd/>
          </a:ln>
        </p:spPr>
        <p:txBody>
          <a:bodyPr wrap="none" anchor="ctr"/>
          <a:lstStyle/>
          <a:p>
            <a:endParaRPr lang="zh-CN" altLang="en-US"/>
          </a:p>
        </p:txBody>
      </p:sp>
      <p:sp>
        <p:nvSpPr>
          <p:cNvPr id="116" name="Line 114"/>
          <p:cNvSpPr>
            <a:spLocks noChangeShapeType="1"/>
          </p:cNvSpPr>
          <p:nvPr/>
        </p:nvSpPr>
        <p:spPr bwMode="auto">
          <a:xfrm>
            <a:off x="4876800" y="2438400"/>
            <a:ext cx="0" cy="457200"/>
          </a:xfrm>
          <a:prstGeom prst="line">
            <a:avLst/>
          </a:prstGeom>
          <a:noFill/>
          <a:ln w="28575">
            <a:solidFill>
              <a:schemeClr val="tx1"/>
            </a:solidFill>
            <a:round/>
            <a:headEnd/>
            <a:tailEnd/>
          </a:ln>
        </p:spPr>
        <p:txBody>
          <a:bodyPr wrap="none" anchor="ctr"/>
          <a:lstStyle/>
          <a:p>
            <a:endParaRPr lang="zh-CN" altLang="en-US"/>
          </a:p>
        </p:txBody>
      </p:sp>
      <p:sp>
        <p:nvSpPr>
          <p:cNvPr id="117" name="Line 115"/>
          <p:cNvSpPr>
            <a:spLocks noChangeShapeType="1"/>
          </p:cNvSpPr>
          <p:nvPr/>
        </p:nvSpPr>
        <p:spPr bwMode="auto">
          <a:xfrm flipV="1">
            <a:off x="3429000" y="2057400"/>
            <a:ext cx="0" cy="381000"/>
          </a:xfrm>
          <a:prstGeom prst="line">
            <a:avLst/>
          </a:prstGeom>
          <a:noFill/>
          <a:ln w="28575">
            <a:solidFill>
              <a:schemeClr val="tx1"/>
            </a:solidFill>
            <a:round/>
            <a:headEnd/>
            <a:tailEnd/>
          </a:ln>
        </p:spPr>
        <p:txBody>
          <a:bodyPr wrap="none" anchor="ctr"/>
          <a:lstStyle/>
          <a:p>
            <a:endParaRPr lang="zh-CN" altLang="en-US"/>
          </a:p>
        </p:txBody>
      </p:sp>
      <p:sp>
        <p:nvSpPr>
          <p:cNvPr id="118" name="Line 116"/>
          <p:cNvSpPr>
            <a:spLocks noChangeShapeType="1"/>
          </p:cNvSpPr>
          <p:nvPr/>
        </p:nvSpPr>
        <p:spPr bwMode="auto">
          <a:xfrm flipV="1">
            <a:off x="6324600" y="1219200"/>
            <a:ext cx="0" cy="1219200"/>
          </a:xfrm>
          <a:prstGeom prst="line">
            <a:avLst/>
          </a:prstGeom>
          <a:noFill/>
          <a:ln w="28575">
            <a:solidFill>
              <a:schemeClr val="tx1"/>
            </a:solidFill>
            <a:round/>
            <a:headEnd/>
            <a:tailEnd/>
          </a:ln>
        </p:spPr>
        <p:txBody>
          <a:bodyPr wrap="none" anchor="ctr"/>
          <a:lstStyle/>
          <a:p>
            <a:endParaRPr lang="zh-CN" altLang="en-US"/>
          </a:p>
        </p:txBody>
      </p:sp>
      <p:sp>
        <p:nvSpPr>
          <p:cNvPr id="119" name="Rectangle 117"/>
          <p:cNvSpPr>
            <a:spLocks noChangeArrowheads="1"/>
          </p:cNvSpPr>
          <p:nvPr/>
        </p:nvSpPr>
        <p:spPr bwMode="auto">
          <a:xfrm>
            <a:off x="2819400" y="14478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20" name="Rectangle 118"/>
          <p:cNvSpPr>
            <a:spLocks noChangeArrowheads="1"/>
          </p:cNvSpPr>
          <p:nvPr/>
        </p:nvSpPr>
        <p:spPr bwMode="auto">
          <a:xfrm>
            <a:off x="4267200" y="14478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21" name="Line 119"/>
          <p:cNvSpPr>
            <a:spLocks noChangeShapeType="1"/>
          </p:cNvSpPr>
          <p:nvPr/>
        </p:nvSpPr>
        <p:spPr bwMode="auto">
          <a:xfrm>
            <a:off x="3810000" y="16256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22" name="Rectangle 120"/>
          <p:cNvSpPr>
            <a:spLocks noChangeArrowheads="1"/>
          </p:cNvSpPr>
          <p:nvPr/>
        </p:nvSpPr>
        <p:spPr bwMode="auto">
          <a:xfrm>
            <a:off x="1371600" y="14478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23" name="Line 121"/>
          <p:cNvSpPr>
            <a:spLocks noChangeShapeType="1"/>
          </p:cNvSpPr>
          <p:nvPr/>
        </p:nvSpPr>
        <p:spPr bwMode="auto">
          <a:xfrm>
            <a:off x="2362200" y="16256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24" name="Rectangle 122"/>
          <p:cNvSpPr>
            <a:spLocks noChangeArrowheads="1"/>
          </p:cNvSpPr>
          <p:nvPr/>
        </p:nvSpPr>
        <p:spPr bwMode="auto">
          <a:xfrm>
            <a:off x="1752600" y="14478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125" name="Text Box 123"/>
          <p:cNvSpPr txBox="1">
            <a:spLocks noChangeArrowheads="1"/>
          </p:cNvSpPr>
          <p:nvPr/>
        </p:nvSpPr>
        <p:spPr bwMode="auto">
          <a:xfrm>
            <a:off x="1384300" y="1373188"/>
            <a:ext cx="7683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2400" b="0">
                <a:latin typeface="Times New Roman" pitchFamily="18" charset="0"/>
              </a:rPr>
              <a:t>   </a:t>
            </a:r>
            <a:r>
              <a:rPr kumimoji="1" lang="en-US" altLang="zh-CN" sz="2800" b="0">
                <a:latin typeface="Times New Roman" pitchFamily="18" charset="0"/>
              </a:rPr>
              <a:t>2</a:t>
            </a:r>
            <a:endParaRPr kumimoji="1" lang="en-US" altLang="zh-CN" sz="2400" b="0">
              <a:latin typeface="Times New Roman" pitchFamily="18" charset="0"/>
            </a:endParaRPr>
          </a:p>
        </p:txBody>
      </p:sp>
      <p:sp>
        <p:nvSpPr>
          <p:cNvPr id="126" name="Line 124"/>
          <p:cNvSpPr>
            <a:spLocks noChangeShapeType="1"/>
          </p:cNvSpPr>
          <p:nvPr/>
        </p:nvSpPr>
        <p:spPr bwMode="auto">
          <a:xfrm>
            <a:off x="32004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127" name="Line 125"/>
          <p:cNvSpPr>
            <a:spLocks noChangeShapeType="1"/>
          </p:cNvSpPr>
          <p:nvPr/>
        </p:nvSpPr>
        <p:spPr bwMode="auto">
          <a:xfrm>
            <a:off x="35814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128" name="Line 126"/>
          <p:cNvSpPr>
            <a:spLocks noChangeShapeType="1"/>
          </p:cNvSpPr>
          <p:nvPr/>
        </p:nvSpPr>
        <p:spPr bwMode="auto">
          <a:xfrm>
            <a:off x="46482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129" name="Line 127"/>
          <p:cNvSpPr>
            <a:spLocks noChangeShapeType="1"/>
          </p:cNvSpPr>
          <p:nvPr/>
        </p:nvSpPr>
        <p:spPr bwMode="auto">
          <a:xfrm>
            <a:off x="50292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130" name="Text Box 128"/>
          <p:cNvSpPr txBox="1">
            <a:spLocks noChangeArrowheads="1"/>
          </p:cNvSpPr>
          <p:nvPr/>
        </p:nvSpPr>
        <p:spPr bwMode="auto">
          <a:xfrm>
            <a:off x="2819400" y="1347788"/>
            <a:ext cx="7429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a:t>
            </a:r>
            <a:r>
              <a:rPr kumimoji="1" lang="en-US" altLang="zh-CN" sz="3000" b="0">
                <a:latin typeface="Times New Roman" pitchFamily="18" charset="0"/>
              </a:rPr>
              <a:t>  </a:t>
            </a:r>
            <a:r>
              <a:rPr kumimoji="1" lang="en-US" altLang="zh-CN" sz="3000" b="0" i="1">
                <a:latin typeface="Times New Roman" pitchFamily="18" charset="0"/>
              </a:rPr>
              <a:t>a</a:t>
            </a:r>
          </a:p>
        </p:txBody>
      </p:sp>
      <p:sp>
        <p:nvSpPr>
          <p:cNvPr id="131" name="Line 129"/>
          <p:cNvSpPr>
            <a:spLocks noChangeShapeType="1"/>
          </p:cNvSpPr>
          <p:nvPr/>
        </p:nvSpPr>
        <p:spPr bwMode="auto">
          <a:xfrm>
            <a:off x="1066800" y="23622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32" name="Text Box 130"/>
          <p:cNvSpPr txBox="1">
            <a:spLocks noChangeArrowheads="1"/>
          </p:cNvSpPr>
          <p:nvPr/>
        </p:nvSpPr>
        <p:spPr bwMode="auto">
          <a:xfrm>
            <a:off x="685800" y="2057400"/>
            <a:ext cx="441325" cy="519113"/>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D</a:t>
            </a:r>
            <a:endParaRPr kumimoji="1" lang="en-US" altLang="zh-CN" sz="2400" b="0">
              <a:latin typeface="Times New Roman" pitchFamily="18" charset="0"/>
            </a:endParaRPr>
          </a:p>
        </p:txBody>
      </p:sp>
      <p:sp>
        <p:nvSpPr>
          <p:cNvPr id="133" name="Line 131"/>
          <p:cNvSpPr>
            <a:spLocks noChangeShapeType="1"/>
          </p:cNvSpPr>
          <p:nvPr/>
        </p:nvSpPr>
        <p:spPr bwMode="auto">
          <a:xfrm>
            <a:off x="685800" y="2590800"/>
            <a:ext cx="685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34" name="Line 132"/>
          <p:cNvSpPr>
            <a:spLocks noChangeShapeType="1"/>
          </p:cNvSpPr>
          <p:nvPr/>
        </p:nvSpPr>
        <p:spPr bwMode="auto">
          <a:xfrm flipV="1">
            <a:off x="685800" y="2590800"/>
            <a:ext cx="0" cy="1981200"/>
          </a:xfrm>
          <a:prstGeom prst="line">
            <a:avLst/>
          </a:prstGeom>
          <a:noFill/>
          <a:ln w="28575">
            <a:solidFill>
              <a:schemeClr val="tx1"/>
            </a:solidFill>
            <a:round/>
            <a:headEnd/>
            <a:tailEnd/>
          </a:ln>
        </p:spPr>
        <p:txBody>
          <a:bodyPr wrap="none" anchor="ctr"/>
          <a:lstStyle/>
          <a:p>
            <a:endParaRPr lang="zh-CN" altLang="en-US"/>
          </a:p>
        </p:txBody>
      </p:sp>
      <p:sp>
        <p:nvSpPr>
          <p:cNvPr id="135" name="Line 133"/>
          <p:cNvSpPr>
            <a:spLocks noChangeShapeType="1"/>
          </p:cNvSpPr>
          <p:nvPr/>
        </p:nvSpPr>
        <p:spPr bwMode="auto">
          <a:xfrm>
            <a:off x="469900" y="1638300"/>
            <a:ext cx="0" cy="3175000"/>
          </a:xfrm>
          <a:prstGeom prst="line">
            <a:avLst/>
          </a:prstGeom>
          <a:noFill/>
          <a:ln w="28575">
            <a:solidFill>
              <a:schemeClr val="tx1"/>
            </a:solidFill>
            <a:round/>
            <a:headEnd/>
            <a:tailEnd/>
          </a:ln>
        </p:spPr>
        <p:txBody>
          <a:bodyPr wrap="none" anchor="ctr"/>
          <a:lstStyle/>
          <a:p>
            <a:endParaRPr lang="zh-CN" altLang="en-US"/>
          </a:p>
        </p:txBody>
      </p:sp>
      <p:sp>
        <p:nvSpPr>
          <p:cNvPr id="136" name="Line 134"/>
          <p:cNvSpPr>
            <a:spLocks noChangeShapeType="1"/>
          </p:cNvSpPr>
          <p:nvPr/>
        </p:nvSpPr>
        <p:spPr bwMode="auto">
          <a:xfrm>
            <a:off x="1066800" y="15240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37" name="Line 135"/>
          <p:cNvSpPr>
            <a:spLocks noChangeShapeType="1"/>
          </p:cNvSpPr>
          <p:nvPr/>
        </p:nvSpPr>
        <p:spPr bwMode="auto">
          <a:xfrm>
            <a:off x="457200" y="1651000"/>
            <a:ext cx="9144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38" name="Line 136"/>
          <p:cNvSpPr>
            <a:spLocks noChangeShapeType="1"/>
          </p:cNvSpPr>
          <p:nvPr/>
        </p:nvSpPr>
        <p:spPr bwMode="auto">
          <a:xfrm>
            <a:off x="1143000" y="17526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39" name="Line 137"/>
          <p:cNvSpPr>
            <a:spLocks noChangeShapeType="1"/>
          </p:cNvSpPr>
          <p:nvPr/>
        </p:nvSpPr>
        <p:spPr bwMode="auto">
          <a:xfrm>
            <a:off x="1143000" y="1752600"/>
            <a:ext cx="0" cy="304800"/>
          </a:xfrm>
          <a:prstGeom prst="line">
            <a:avLst/>
          </a:prstGeom>
          <a:noFill/>
          <a:ln w="28575">
            <a:solidFill>
              <a:schemeClr val="tx1"/>
            </a:solidFill>
            <a:round/>
            <a:headEnd/>
            <a:tailEnd/>
          </a:ln>
        </p:spPr>
        <p:txBody>
          <a:bodyPr wrap="none" anchor="ctr"/>
          <a:lstStyle/>
          <a:p>
            <a:endParaRPr lang="zh-CN" altLang="en-US"/>
          </a:p>
        </p:txBody>
      </p:sp>
      <p:sp>
        <p:nvSpPr>
          <p:cNvPr id="140" name="Line 138"/>
          <p:cNvSpPr>
            <a:spLocks noChangeShapeType="1"/>
          </p:cNvSpPr>
          <p:nvPr/>
        </p:nvSpPr>
        <p:spPr bwMode="auto">
          <a:xfrm>
            <a:off x="1143000" y="2057400"/>
            <a:ext cx="2286000" cy="0"/>
          </a:xfrm>
          <a:prstGeom prst="line">
            <a:avLst/>
          </a:prstGeom>
          <a:noFill/>
          <a:ln w="28575">
            <a:solidFill>
              <a:schemeClr val="tx1"/>
            </a:solidFill>
            <a:round/>
            <a:headEnd/>
            <a:tailEnd/>
          </a:ln>
        </p:spPr>
        <p:txBody>
          <a:bodyPr wrap="none" anchor="ctr"/>
          <a:lstStyle/>
          <a:p>
            <a:endParaRPr lang="zh-CN" altLang="en-US"/>
          </a:p>
        </p:txBody>
      </p:sp>
      <p:sp>
        <p:nvSpPr>
          <p:cNvPr id="141" name="Text Box 139"/>
          <p:cNvSpPr txBox="1">
            <a:spLocks noChangeArrowheads="1"/>
          </p:cNvSpPr>
          <p:nvPr/>
        </p:nvSpPr>
        <p:spPr bwMode="auto">
          <a:xfrm>
            <a:off x="685800" y="1157288"/>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B</a:t>
            </a:r>
            <a:endParaRPr kumimoji="1" lang="en-US" altLang="zh-CN" sz="2400" b="0">
              <a:latin typeface="Times New Roman" pitchFamily="18" charset="0"/>
            </a:endParaRPr>
          </a:p>
        </p:txBody>
      </p:sp>
      <p:sp>
        <p:nvSpPr>
          <p:cNvPr id="142" name="Text Box 140"/>
          <p:cNvSpPr txBox="1">
            <a:spLocks noChangeArrowheads="1"/>
          </p:cNvSpPr>
          <p:nvPr/>
        </p:nvSpPr>
        <p:spPr bwMode="auto">
          <a:xfrm>
            <a:off x="3429000" y="1828800"/>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B</a:t>
            </a:r>
            <a:endParaRPr kumimoji="1" lang="en-US" altLang="zh-CN" sz="2400" b="0">
              <a:latin typeface="Times New Roman" pitchFamily="18" charset="0"/>
            </a:endParaRPr>
          </a:p>
        </p:txBody>
      </p:sp>
      <p:sp>
        <p:nvSpPr>
          <p:cNvPr id="143" name="Text Box 141"/>
          <p:cNvSpPr txBox="1">
            <a:spLocks noChangeArrowheads="1"/>
          </p:cNvSpPr>
          <p:nvPr/>
        </p:nvSpPr>
        <p:spPr bwMode="auto">
          <a:xfrm>
            <a:off x="4913313" y="1828800"/>
            <a:ext cx="420687" cy="519113"/>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C</a:t>
            </a:r>
            <a:endParaRPr kumimoji="1" lang="en-US" altLang="zh-CN" sz="2400" b="0">
              <a:latin typeface="Times New Roman" pitchFamily="18" charset="0"/>
            </a:endParaRPr>
          </a:p>
        </p:txBody>
      </p:sp>
      <p:sp>
        <p:nvSpPr>
          <p:cNvPr id="144" name="Text Box 142"/>
          <p:cNvSpPr txBox="1">
            <a:spLocks noChangeArrowheads="1"/>
          </p:cNvSpPr>
          <p:nvPr/>
        </p:nvSpPr>
        <p:spPr bwMode="auto">
          <a:xfrm>
            <a:off x="6361113" y="1828800"/>
            <a:ext cx="404812"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A</a:t>
            </a:r>
            <a:endParaRPr kumimoji="1" lang="en-US" altLang="zh-CN" sz="2400" b="0">
              <a:latin typeface="Times New Roman" pitchFamily="18" charset="0"/>
            </a:endParaRPr>
          </a:p>
        </p:txBody>
      </p:sp>
      <p:sp>
        <p:nvSpPr>
          <p:cNvPr id="145" name="Text Box 143"/>
          <p:cNvSpPr txBox="1">
            <a:spLocks noChangeArrowheads="1"/>
          </p:cNvSpPr>
          <p:nvPr/>
        </p:nvSpPr>
        <p:spPr bwMode="auto">
          <a:xfrm>
            <a:off x="4267200" y="1347788"/>
            <a:ext cx="742950" cy="549275"/>
          </a:xfrm>
          <a:prstGeom prst="rect">
            <a:avLst/>
          </a:prstGeom>
          <a:noFill/>
          <a:ln w="9525">
            <a:noFill/>
            <a:miter lim="800000"/>
            <a:headEnd/>
            <a:tailEnd/>
          </a:ln>
        </p:spPr>
        <p:txBody>
          <a:bodyPr wrap="none">
            <a:spAutoFit/>
          </a:bodyPr>
          <a:lstStyle/>
          <a:p>
            <a:r>
              <a:rPr kumimoji="1" lang="en-US" altLang="zh-CN" sz="2800" b="0" dirty="0">
                <a:latin typeface="Times New Roman" pitchFamily="18" charset="0"/>
              </a:rPr>
              <a:t>1</a:t>
            </a:r>
            <a:r>
              <a:rPr kumimoji="1" lang="en-US" altLang="zh-CN" sz="3000" b="0" i="1" dirty="0">
                <a:latin typeface="Times New Roman" pitchFamily="18" charset="0"/>
              </a:rPr>
              <a:t>  b</a:t>
            </a:r>
          </a:p>
        </p:txBody>
      </p:sp>
      <p:sp>
        <p:nvSpPr>
          <p:cNvPr id="146" name="Text Box 144"/>
          <p:cNvSpPr txBox="1">
            <a:spLocks noChangeArrowheads="1"/>
          </p:cNvSpPr>
          <p:nvPr/>
        </p:nvSpPr>
        <p:spPr bwMode="auto">
          <a:xfrm>
            <a:off x="5029200" y="13096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147" name="Rectangle 145"/>
          <p:cNvSpPr>
            <a:spLocks noChangeArrowheads="1"/>
          </p:cNvSpPr>
          <p:nvPr/>
        </p:nvSpPr>
        <p:spPr bwMode="auto">
          <a:xfrm>
            <a:off x="1371600" y="6096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148" name="Rectangle 146"/>
          <p:cNvSpPr>
            <a:spLocks noChangeArrowheads="1"/>
          </p:cNvSpPr>
          <p:nvPr/>
        </p:nvSpPr>
        <p:spPr bwMode="auto">
          <a:xfrm>
            <a:off x="1752600" y="6096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149" name="Text Box 147"/>
          <p:cNvSpPr txBox="1">
            <a:spLocks noChangeArrowheads="1"/>
          </p:cNvSpPr>
          <p:nvPr/>
        </p:nvSpPr>
        <p:spPr bwMode="auto">
          <a:xfrm>
            <a:off x="1409700" y="522288"/>
            <a:ext cx="7175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0  1</a:t>
            </a:r>
            <a:endParaRPr kumimoji="1" lang="en-US" altLang="zh-CN" sz="2400" b="0">
              <a:latin typeface="Times New Roman" pitchFamily="18" charset="0"/>
            </a:endParaRPr>
          </a:p>
        </p:txBody>
      </p:sp>
      <p:sp>
        <p:nvSpPr>
          <p:cNvPr id="150" name="Line 148"/>
          <p:cNvSpPr>
            <a:spLocks noChangeShapeType="1"/>
          </p:cNvSpPr>
          <p:nvPr/>
        </p:nvSpPr>
        <p:spPr bwMode="auto">
          <a:xfrm>
            <a:off x="1066800" y="6858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51" name="Text Box 149"/>
          <p:cNvSpPr txBox="1">
            <a:spLocks noChangeArrowheads="1"/>
          </p:cNvSpPr>
          <p:nvPr/>
        </p:nvSpPr>
        <p:spPr bwMode="auto">
          <a:xfrm>
            <a:off x="685800" y="319088"/>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A</a:t>
            </a:r>
            <a:endParaRPr kumimoji="1" lang="en-US" altLang="zh-CN" sz="2400" b="0">
              <a:latin typeface="Times New Roman" pitchFamily="18" charset="0"/>
            </a:endParaRPr>
          </a:p>
        </p:txBody>
      </p:sp>
      <p:sp>
        <p:nvSpPr>
          <p:cNvPr id="152" name="Text Box 150"/>
          <p:cNvSpPr txBox="1">
            <a:spLocks noChangeArrowheads="1"/>
          </p:cNvSpPr>
          <p:nvPr/>
        </p:nvSpPr>
        <p:spPr bwMode="auto">
          <a:xfrm>
            <a:off x="2133600" y="4714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153" name="Line 151"/>
          <p:cNvSpPr>
            <a:spLocks noChangeShapeType="1"/>
          </p:cNvSpPr>
          <p:nvPr/>
        </p:nvSpPr>
        <p:spPr bwMode="auto">
          <a:xfrm>
            <a:off x="1143000" y="8382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154" name="Line 152"/>
          <p:cNvSpPr>
            <a:spLocks noChangeShapeType="1"/>
          </p:cNvSpPr>
          <p:nvPr/>
        </p:nvSpPr>
        <p:spPr bwMode="auto">
          <a:xfrm>
            <a:off x="1143000" y="838200"/>
            <a:ext cx="0" cy="381000"/>
          </a:xfrm>
          <a:prstGeom prst="line">
            <a:avLst/>
          </a:prstGeom>
          <a:noFill/>
          <a:ln w="28575">
            <a:solidFill>
              <a:schemeClr val="tx1"/>
            </a:solidFill>
            <a:round/>
            <a:headEnd/>
            <a:tailEnd/>
          </a:ln>
        </p:spPr>
        <p:txBody>
          <a:bodyPr wrap="none" anchor="ctr"/>
          <a:lstStyle/>
          <a:p>
            <a:endParaRPr lang="zh-CN" altLang="en-US"/>
          </a:p>
        </p:txBody>
      </p:sp>
      <p:sp>
        <p:nvSpPr>
          <p:cNvPr id="155" name="Line 153"/>
          <p:cNvSpPr>
            <a:spLocks noChangeShapeType="1"/>
          </p:cNvSpPr>
          <p:nvPr/>
        </p:nvSpPr>
        <p:spPr bwMode="auto">
          <a:xfrm>
            <a:off x="1143000" y="1219200"/>
            <a:ext cx="5181600" cy="0"/>
          </a:xfrm>
          <a:prstGeom prst="line">
            <a:avLst/>
          </a:prstGeom>
          <a:noFill/>
          <a:ln w="2857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293485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数组的连续存储方式</a:t>
            </a:r>
            <a:endParaRPr lang="zh-CN" altLang="en-US" dirty="0"/>
          </a:p>
        </p:txBody>
      </p:sp>
      <p:sp>
        <p:nvSpPr>
          <p:cNvPr id="3" name="内容占位符 2"/>
          <p:cNvSpPr>
            <a:spLocks noGrp="1"/>
          </p:cNvSpPr>
          <p:nvPr>
            <p:ph idx="1"/>
          </p:nvPr>
        </p:nvSpPr>
        <p:spPr>
          <a:xfrm>
            <a:off x="685346" y="2067791"/>
            <a:ext cx="7765322" cy="3723410"/>
          </a:xfrm>
        </p:spPr>
        <p:txBody>
          <a:bodyPr>
            <a:noAutofit/>
          </a:bodyPr>
          <a:lstStyle/>
          <a:p>
            <a:pPr>
              <a:spcBef>
                <a:spcPct val="10000"/>
              </a:spcBef>
              <a:buClr>
                <a:schemeClr val="tx1"/>
              </a:buClr>
              <a:buSzPct val="50000"/>
            </a:pPr>
            <a:r>
              <a:rPr lang="zh-CN" altLang="en-US" sz="2400" b="1" dirty="0" smtClean="0">
                <a:latin typeface="Times New Roman" pitchFamily="18" charset="0"/>
                <a:ea typeface="宋体" pitchFamily="2" charset="-122"/>
                <a:cs typeface="Times New Roman" pitchFamily="18" charset="0"/>
              </a:rPr>
              <a:t>一维数组常被称为向量（</a:t>
            </a:r>
            <a:r>
              <a:rPr lang="en-US" altLang="zh-CN" sz="2400" b="1" dirty="0" smtClean="0">
                <a:latin typeface="Times New Roman" pitchFamily="18" charset="0"/>
                <a:ea typeface="宋体" pitchFamily="2" charset="-122"/>
                <a:cs typeface="Times New Roman" pitchFamily="18" charset="0"/>
              </a:rPr>
              <a:t>Vector</a:t>
            </a:r>
            <a:r>
              <a:rPr lang="zh-CN" altLang="en-US" sz="2400" b="1" dirty="0" smtClean="0">
                <a:latin typeface="Times New Roman" pitchFamily="18" charset="0"/>
                <a:ea typeface="宋体" pitchFamily="2" charset="-122"/>
                <a:cs typeface="Times New Roman" pitchFamily="18" charset="0"/>
              </a:rPr>
              <a:t>）。</a:t>
            </a:r>
          </a:p>
          <a:p>
            <a:pPr>
              <a:spcBef>
                <a:spcPct val="10000"/>
              </a:spcBef>
              <a:buClr>
                <a:schemeClr val="tx1"/>
              </a:buClr>
              <a:buSzPct val="50000"/>
            </a:pPr>
            <a:r>
              <a:rPr lang="zh-CN" altLang="en-US" sz="2400" b="1" dirty="0" smtClean="0">
                <a:latin typeface="Times New Roman" pitchFamily="18" charset="0"/>
                <a:ea typeface="宋体" pitchFamily="2" charset="-122"/>
                <a:cs typeface="Times New Roman" pitchFamily="18" charset="0"/>
              </a:rPr>
              <a:t>二维数组 </a:t>
            </a:r>
            <a:r>
              <a:rPr lang="en-US" altLang="zh-CN" sz="2400" b="1" dirty="0" smtClean="0">
                <a:latin typeface="Times New Roman" pitchFamily="18" charset="0"/>
                <a:ea typeface="宋体" pitchFamily="2" charset="-122"/>
                <a:cs typeface="Times New Roman" pitchFamily="18" charset="0"/>
              </a:rPr>
              <a:t>A[m][n] </a:t>
            </a:r>
            <a:r>
              <a:rPr lang="zh-CN" altLang="en-US" sz="2400" b="1" dirty="0" smtClean="0">
                <a:solidFill>
                  <a:srgbClr val="FFFF00"/>
                </a:solidFill>
                <a:latin typeface="Times New Roman" pitchFamily="18" charset="0"/>
                <a:ea typeface="宋体" pitchFamily="2" charset="-122"/>
                <a:cs typeface="Times New Roman" pitchFamily="18" charset="0"/>
              </a:rPr>
              <a:t>可看成是由 </a:t>
            </a:r>
            <a:r>
              <a:rPr lang="en-US" altLang="zh-CN" sz="2400" b="1" dirty="0" smtClean="0">
                <a:solidFill>
                  <a:srgbClr val="FFFF00"/>
                </a:solidFill>
                <a:latin typeface="Times New Roman" pitchFamily="18" charset="0"/>
                <a:ea typeface="宋体" pitchFamily="2" charset="-122"/>
                <a:cs typeface="Times New Roman" pitchFamily="18" charset="0"/>
              </a:rPr>
              <a:t>m </a:t>
            </a:r>
            <a:r>
              <a:rPr lang="zh-CN" altLang="en-US" sz="2400" b="1" dirty="0" smtClean="0">
                <a:solidFill>
                  <a:srgbClr val="FFFF00"/>
                </a:solidFill>
                <a:latin typeface="Times New Roman" pitchFamily="18" charset="0"/>
                <a:ea typeface="宋体" pitchFamily="2" charset="-122"/>
                <a:cs typeface="Times New Roman" pitchFamily="18" charset="0"/>
              </a:rPr>
              <a:t>个行向量组成的向量，也可看成是由 </a:t>
            </a:r>
            <a:r>
              <a:rPr lang="en-US" altLang="zh-CN" sz="2400" b="1" dirty="0" smtClean="0">
                <a:solidFill>
                  <a:srgbClr val="FFFF00"/>
                </a:solidFill>
                <a:latin typeface="Times New Roman" pitchFamily="18" charset="0"/>
                <a:ea typeface="宋体" pitchFamily="2" charset="-122"/>
                <a:cs typeface="Times New Roman" pitchFamily="18" charset="0"/>
              </a:rPr>
              <a:t>n </a:t>
            </a:r>
            <a:r>
              <a:rPr lang="zh-CN" altLang="en-US" sz="2400" b="1" dirty="0" smtClean="0">
                <a:solidFill>
                  <a:srgbClr val="FFFF00"/>
                </a:solidFill>
                <a:latin typeface="Times New Roman" pitchFamily="18" charset="0"/>
                <a:ea typeface="宋体" pitchFamily="2" charset="-122"/>
                <a:cs typeface="Times New Roman" pitchFamily="18" charset="0"/>
              </a:rPr>
              <a:t>个列向量组成的向量</a:t>
            </a:r>
            <a:r>
              <a:rPr lang="zh-CN" altLang="en-US" sz="2400" b="1" dirty="0" smtClean="0">
                <a:latin typeface="Times New Roman" pitchFamily="18" charset="0"/>
                <a:ea typeface="宋体" pitchFamily="2" charset="-122"/>
                <a:cs typeface="Times New Roman" pitchFamily="18" charset="0"/>
              </a:rPr>
              <a:t>。</a:t>
            </a:r>
          </a:p>
          <a:p>
            <a:pPr>
              <a:spcBef>
                <a:spcPct val="10000"/>
              </a:spcBef>
              <a:buClr>
                <a:schemeClr val="tx1"/>
              </a:buClr>
              <a:buSzPct val="50000"/>
            </a:pPr>
            <a:r>
              <a:rPr lang="zh-CN" altLang="en-US" sz="2400" b="1" dirty="0" smtClean="0">
                <a:latin typeface="Times New Roman" pitchFamily="18" charset="0"/>
                <a:ea typeface="宋体" pitchFamily="2" charset="-122"/>
                <a:cs typeface="Times New Roman" pitchFamily="18" charset="0"/>
              </a:rPr>
              <a:t>一个二维数组类型可以定义为其分量类型为一维数组类型的一维数组类型</a:t>
            </a:r>
            <a:r>
              <a:rPr lang="en-US" altLang="zh-CN" sz="2400" b="1" dirty="0" smtClean="0">
                <a:latin typeface="Times New Roman" pitchFamily="18" charset="0"/>
                <a:ea typeface="宋体" pitchFamily="2" charset="-122"/>
                <a:cs typeface="Times New Roman" pitchFamily="18" charset="0"/>
              </a:rPr>
              <a:t>:</a:t>
            </a:r>
          </a:p>
          <a:p>
            <a:pPr>
              <a:spcBef>
                <a:spcPct val="10000"/>
              </a:spcBef>
              <a:buClr>
                <a:schemeClr val="tx1"/>
              </a:buClr>
              <a:buSzPct val="50000"/>
              <a:buNone/>
            </a:pPr>
            <a:r>
              <a:rPr lang="en-US" altLang="zh-CN" sz="2400" dirty="0" smtClean="0">
                <a:latin typeface="Times New Roman" pitchFamily="18" charset="0"/>
                <a:ea typeface="宋体" pitchFamily="2" charset="-122"/>
                <a:cs typeface="Times New Roman" pitchFamily="18" charset="0"/>
              </a:rPr>
              <a:t>         </a:t>
            </a:r>
            <a:r>
              <a:rPr lang="en-US" altLang="zh-CN" sz="2400" b="1" dirty="0" err="1" smtClean="0">
                <a:latin typeface="Times New Roman" pitchFamily="18" charset="0"/>
                <a:ea typeface="宋体" pitchFamily="2" charset="-122"/>
                <a:cs typeface="Times New Roman" pitchFamily="18" charset="0"/>
              </a:rPr>
              <a:t>typedef</a:t>
            </a:r>
            <a:r>
              <a:rPr lang="en-US" altLang="zh-CN" sz="2400" b="1" dirty="0" smtClean="0">
                <a:latin typeface="Times New Roman" pitchFamily="18" charset="0"/>
                <a:ea typeface="宋体" pitchFamily="2" charset="-122"/>
                <a:cs typeface="Times New Roman" pitchFamily="18" charset="0"/>
              </a:rPr>
              <a:t> T </a:t>
            </a:r>
            <a:r>
              <a:rPr lang="en-US" altLang="zh-CN" sz="2400" dirty="0" smtClean="0">
                <a:latin typeface="Times New Roman" pitchFamily="18" charset="0"/>
                <a:ea typeface="宋体" pitchFamily="2" charset="-122"/>
                <a:cs typeface="Times New Roman" pitchFamily="18" charset="0"/>
              </a:rPr>
              <a:t>array2</a:t>
            </a:r>
            <a:r>
              <a:rPr lang="en-US" altLang="zh-CN" sz="2400" b="1" dirty="0" smtClean="0">
                <a:latin typeface="Times New Roman" pitchFamily="18" charset="0"/>
                <a:ea typeface="宋体" pitchFamily="2" charset="-122"/>
                <a:cs typeface="Times New Roman" pitchFamily="18" charset="0"/>
              </a:rPr>
              <a:t>[</a:t>
            </a:r>
            <a:r>
              <a:rPr lang="en-US" altLang="zh-CN" sz="2400" dirty="0" smtClean="0">
                <a:latin typeface="Times New Roman" pitchFamily="18" charset="0"/>
                <a:ea typeface="宋体" pitchFamily="2" charset="-122"/>
                <a:cs typeface="Times New Roman" pitchFamily="18" charset="0"/>
              </a:rPr>
              <a:t>m</a:t>
            </a:r>
            <a:r>
              <a:rPr lang="en-US" altLang="zh-CN" sz="2400" b="1" dirty="0" smtClean="0">
                <a:latin typeface="Times New Roman" pitchFamily="18" charset="0"/>
                <a:ea typeface="宋体" pitchFamily="2" charset="-122"/>
                <a:cs typeface="Times New Roman" pitchFamily="18" charset="0"/>
              </a:rPr>
              <a:t>][</a:t>
            </a:r>
            <a:r>
              <a:rPr lang="en-US" altLang="zh-CN" sz="2400" dirty="0" smtClean="0">
                <a:latin typeface="Times New Roman" pitchFamily="18" charset="0"/>
                <a:ea typeface="宋体" pitchFamily="2" charset="-122"/>
                <a:cs typeface="Times New Roman" pitchFamily="18" charset="0"/>
              </a:rPr>
              <a:t>n</a:t>
            </a:r>
            <a:r>
              <a:rPr lang="en-US" altLang="zh-CN" sz="2400" b="1" dirty="0" smtClean="0">
                <a:latin typeface="Times New Roman" pitchFamily="18" charset="0"/>
                <a:ea typeface="宋体" pitchFamily="2" charset="-122"/>
                <a:cs typeface="Times New Roman" pitchFamily="18" charset="0"/>
              </a:rPr>
              <a:t>];      //T</a:t>
            </a:r>
            <a:r>
              <a:rPr lang="zh-CN" altLang="en-US" sz="2400" dirty="0" smtClean="0">
                <a:latin typeface="Times New Roman" pitchFamily="18" charset="0"/>
                <a:ea typeface="宋体" pitchFamily="2" charset="-122"/>
                <a:cs typeface="Times New Roman" pitchFamily="18" charset="0"/>
              </a:rPr>
              <a:t>为元素类型</a:t>
            </a:r>
          </a:p>
          <a:p>
            <a:pPr>
              <a:spcBef>
                <a:spcPct val="10000"/>
              </a:spcBef>
              <a:buClr>
                <a:schemeClr val="tx1"/>
              </a:buClr>
              <a:buNone/>
            </a:pPr>
            <a:r>
              <a:rPr lang="zh-CN" altLang="en-US" sz="2400" dirty="0" smtClean="0">
                <a:latin typeface="Times New Roman" pitchFamily="18" charset="0"/>
                <a:ea typeface="宋体" pitchFamily="2" charset="-122"/>
                <a:cs typeface="Times New Roman" pitchFamily="18" charset="0"/>
              </a:rPr>
              <a:t>   </a:t>
            </a:r>
            <a:r>
              <a:rPr lang="zh-CN" altLang="en-US" sz="2400" b="1" dirty="0" smtClean="0">
                <a:latin typeface="Times New Roman" pitchFamily="18" charset="0"/>
                <a:ea typeface="宋体" pitchFamily="2" charset="-122"/>
                <a:cs typeface="Times New Roman" pitchFamily="18" charset="0"/>
              </a:rPr>
              <a:t>等价于：</a:t>
            </a:r>
          </a:p>
          <a:p>
            <a:pPr>
              <a:spcBef>
                <a:spcPct val="10000"/>
              </a:spcBef>
              <a:buClr>
                <a:schemeClr val="tx1"/>
              </a:buClr>
              <a:buNone/>
            </a:pPr>
            <a:r>
              <a:rPr lang="zh-CN" altLang="en-US" sz="2400" dirty="0" smtClean="0">
                <a:latin typeface="Times New Roman" pitchFamily="18" charset="0"/>
                <a:ea typeface="宋体" pitchFamily="2" charset="-122"/>
                <a:cs typeface="Times New Roman" pitchFamily="18" charset="0"/>
              </a:rPr>
              <a:t>         </a:t>
            </a:r>
            <a:r>
              <a:rPr lang="en-US" altLang="zh-CN" sz="2400" b="1" dirty="0" err="1" smtClean="0">
                <a:latin typeface="Times New Roman" pitchFamily="18" charset="0"/>
                <a:ea typeface="宋体" pitchFamily="2" charset="-122"/>
                <a:cs typeface="Times New Roman" pitchFamily="18" charset="0"/>
              </a:rPr>
              <a:t>typedef</a:t>
            </a:r>
            <a:r>
              <a:rPr lang="en-US" altLang="zh-CN" sz="2400" b="1" dirty="0" smtClean="0">
                <a:latin typeface="Times New Roman" pitchFamily="18" charset="0"/>
                <a:ea typeface="宋体" pitchFamily="2" charset="-122"/>
                <a:cs typeface="Times New Roman" pitchFamily="18" charset="0"/>
              </a:rPr>
              <a:t> T </a:t>
            </a:r>
            <a:r>
              <a:rPr lang="en-US" altLang="zh-CN" sz="2400" dirty="0" smtClean="0">
                <a:latin typeface="Times New Roman" pitchFamily="18" charset="0"/>
                <a:ea typeface="宋体" pitchFamily="2" charset="-122"/>
                <a:cs typeface="Times New Roman" pitchFamily="18" charset="0"/>
              </a:rPr>
              <a:t>array1</a:t>
            </a:r>
            <a:r>
              <a:rPr lang="en-US" altLang="zh-CN" sz="2400" b="1" dirty="0" smtClean="0">
                <a:latin typeface="Times New Roman" pitchFamily="18" charset="0"/>
                <a:ea typeface="宋体" pitchFamily="2" charset="-122"/>
                <a:cs typeface="Times New Roman" pitchFamily="18" charset="0"/>
              </a:rPr>
              <a:t>[</a:t>
            </a:r>
            <a:r>
              <a:rPr lang="en-US" altLang="zh-CN" sz="2400" dirty="0" smtClean="0">
                <a:latin typeface="Times New Roman" pitchFamily="18" charset="0"/>
                <a:ea typeface="宋体" pitchFamily="2" charset="-122"/>
                <a:cs typeface="Times New Roman" pitchFamily="18" charset="0"/>
              </a:rPr>
              <a:t>n</a:t>
            </a:r>
            <a:r>
              <a:rPr lang="en-US" altLang="zh-CN" sz="2400" b="1" dirty="0" smtClean="0">
                <a:latin typeface="Times New Roman" pitchFamily="18" charset="0"/>
                <a:ea typeface="宋体" pitchFamily="2" charset="-122"/>
                <a:cs typeface="Times New Roman" pitchFamily="18" charset="0"/>
              </a:rPr>
              <a:t>];            //</a:t>
            </a:r>
            <a:r>
              <a:rPr lang="zh-CN" altLang="en-US" sz="2400" dirty="0" smtClean="0">
                <a:solidFill>
                  <a:srgbClr val="FFFF00"/>
                </a:solidFill>
                <a:latin typeface="Times New Roman" pitchFamily="18" charset="0"/>
                <a:ea typeface="宋体" pitchFamily="2" charset="-122"/>
                <a:cs typeface="Times New Roman" pitchFamily="18" charset="0"/>
              </a:rPr>
              <a:t>列</a:t>
            </a:r>
            <a:r>
              <a:rPr lang="zh-CN" altLang="en-US" sz="2400" dirty="0" smtClean="0">
                <a:latin typeface="Times New Roman" pitchFamily="18" charset="0"/>
                <a:ea typeface="宋体" pitchFamily="2" charset="-122"/>
                <a:cs typeface="Times New Roman" pitchFamily="18" charset="0"/>
              </a:rPr>
              <a:t>向量类型</a:t>
            </a:r>
          </a:p>
          <a:p>
            <a:pPr>
              <a:spcBef>
                <a:spcPct val="10000"/>
              </a:spcBef>
              <a:buClr>
                <a:schemeClr val="tx1"/>
              </a:buClr>
              <a:buNone/>
            </a:pPr>
            <a:r>
              <a:rPr lang="zh-CN" altLang="en-US" sz="2400" b="1" dirty="0" smtClean="0">
                <a:latin typeface="Times New Roman" pitchFamily="18" charset="0"/>
                <a:ea typeface="宋体" pitchFamily="2" charset="-122"/>
                <a:cs typeface="Times New Roman" pitchFamily="18" charset="0"/>
              </a:rPr>
              <a:t>         </a:t>
            </a:r>
            <a:r>
              <a:rPr lang="en-US" altLang="zh-CN" sz="2400" b="1" dirty="0" err="1" smtClean="0">
                <a:latin typeface="Times New Roman" pitchFamily="18" charset="0"/>
                <a:ea typeface="宋体" pitchFamily="2" charset="-122"/>
                <a:cs typeface="Times New Roman" pitchFamily="18" charset="0"/>
              </a:rPr>
              <a:t>typedef</a:t>
            </a:r>
            <a:r>
              <a:rPr lang="en-US" altLang="zh-CN" sz="2400" b="1" dirty="0" smtClean="0">
                <a:latin typeface="Times New Roman" pitchFamily="18" charset="0"/>
                <a:ea typeface="宋体" pitchFamily="2" charset="-122"/>
                <a:cs typeface="Times New Roman" pitchFamily="18" charset="0"/>
              </a:rPr>
              <a:t> </a:t>
            </a:r>
            <a:r>
              <a:rPr lang="en-US" altLang="zh-CN" sz="2400" dirty="0" smtClean="0">
                <a:latin typeface="Times New Roman" pitchFamily="18" charset="0"/>
                <a:ea typeface="宋体" pitchFamily="2" charset="-122"/>
                <a:cs typeface="Times New Roman" pitchFamily="18" charset="0"/>
              </a:rPr>
              <a:t>array1 array2</a:t>
            </a:r>
            <a:r>
              <a:rPr lang="en-US" altLang="zh-CN" sz="2400" b="1" dirty="0" smtClean="0">
                <a:latin typeface="Times New Roman" pitchFamily="18" charset="0"/>
                <a:ea typeface="宋体" pitchFamily="2" charset="-122"/>
                <a:cs typeface="Times New Roman" pitchFamily="18" charset="0"/>
              </a:rPr>
              <a:t>[</a:t>
            </a:r>
            <a:r>
              <a:rPr lang="en-US" altLang="zh-CN" sz="2400" dirty="0" smtClean="0">
                <a:latin typeface="Times New Roman" pitchFamily="18" charset="0"/>
                <a:ea typeface="宋体" pitchFamily="2" charset="-122"/>
                <a:cs typeface="Times New Roman" pitchFamily="18" charset="0"/>
              </a:rPr>
              <a:t>m</a:t>
            </a:r>
            <a:r>
              <a:rPr lang="en-US" altLang="zh-CN" sz="2400" b="1"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二维数组类型</a:t>
            </a:r>
          </a:p>
          <a:p>
            <a:endParaRPr lang="zh-CN" altLang="en-US" sz="2400" dirty="0">
              <a:latin typeface="Times New Roman" pitchFamily="18" charset="0"/>
              <a:ea typeface="宋体" pitchFamily="2" charset="-122"/>
              <a:cs typeface="Times New Roman" pitchFamily="18" charset="0"/>
            </a:endParaRPr>
          </a:p>
        </p:txBody>
      </p:sp>
      <p:sp>
        <p:nvSpPr>
          <p:cNvPr id="4" name="Rectangle 4"/>
          <p:cNvSpPr txBox="1">
            <a:spLocks noChangeArrowheads="1"/>
          </p:cNvSpPr>
          <p:nvPr/>
        </p:nvSpPr>
        <p:spPr>
          <a:xfrm>
            <a:off x="2835275" y="1465263"/>
            <a:ext cx="3276600" cy="68580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342900" marR="0" lvl="0" indent="-306000" algn="ctr" defTabSz="457200" rtl="0" eaLnBrk="1" fontAlgn="auto" latinLnBrk="0" hangingPunct="1">
              <a:lnSpc>
                <a:spcPct val="100000"/>
              </a:lnSpc>
              <a:spcBef>
                <a:spcPct val="20000"/>
              </a:spcBef>
              <a:spcAft>
                <a:spcPts val="600"/>
              </a:spcAft>
              <a:buClr>
                <a:srgbClr val="800080"/>
              </a:buClr>
              <a:buSzPct val="50000"/>
              <a:buFont typeface="Wingdings" pitchFamily="2" charset="2"/>
              <a:buNone/>
              <a:tabLst/>
              <a:defRPr/>
            </a:pPr>
            <a:r>
              <a:rPr kumimoji="0" lang="zh-CN" altLang="en-US" sz="3600" b="0" i="0" strike="noStrike" kern="1200" cap="none" spc="0" normalizeH="0" baseline="0" noProof="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华文新魏" pitchFamily="2" charset="-122"/>
                <a:cs typeface="+mn-cs"/>
              </a:rPr>
              <a:t>二维数组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宋体" pitchFamily="2" charset="-122"/>
                <a:ea typeface="宋体" pitchFamily="2" charset="-122"/>
              </a:rPr>
              <a:t>数组</a:t>
            </a:r>
            <a:endParaRPr lang="zh-CN" altLang="en-US" dirty="0"/>
          </a:p>
        </p:txBody>
      </p:sp>
      <p:sp>
        <p:nvSpPr>
          <p:cNvPr id="3" name="内容占位符 2"/>
          <p:cNvSpPr>
            <a:spLocks noGrp="1"/>
          </p:cNvSpPr>
          <p:nvPr>
            <p:ph idx="1"/>
          </p:nvPr>
        </p:nvSpPr>
        <p:spPr/>
        <p:txBody>
          <a:bodyPr>
            <a:normAutofit/>
          </a:bodyPr>
          <a:lstStyle/>
          <a:p>
            <a:pPr marL="420624" indent="-384048">
              <a:lnSpc>
                <a:spcPct val="105000"/>
              </a:lnSpc>
              <a:spcBef>
                <a:spcPct val="15000"/>
              </a:spcBef>
              <a:spcAft>
                <a:spcPts val="0"/>
              </a:spcAft>
              <a:buClr>
                <a:schemeClr val="tx1"/>
              </a:buClr>
              <a:buSzPct val="50000"/>
              <a:buFont typeface="Wingdings 2"/>
              <a:buChar char=""/>
              <a:defRPr/>
            </a:pPr>
            <a:r>
              <a:rPr lang="zh-CN" altLang="en-US" sz="2400" b="1" dirty="0" smtClean="0">
                <a:latin typeface="Times New Roman" pitchFamily="18" charset="0"/>
                <a:ea typeface="仿宋_GB2312" pitchFamily="49" charset="-122"/>
              </a:rPr>
              <a:t>同理，一个三维数组类型可以定义为其数据元素为二维数组类型的一维数组类型。</a:t>
            </a:r>
          </a:p>
          <a:p>
            <a:pPr marL="420624" indent="-384048">
              <a:lnSpc>
                <a:spcPct val="105000"/>
              </a:lnSpc>
              <a:spcBef>
                <a:spcPct val="15000"/>
              </a:spcBef>
              <a:spcAft>
                <a:spcPts val="0"/>
              </a:spcAft>
              <a:buClr>
                <a:schemeClr val="tx1"/>
              </a:buClr>
              <a:buSzPct val="50000"/>
              <a:buFont typeface="Wingdings 2"/>
              <a:buChar char=""/>
              <a:defRPr/>
            </a:pPr>
            <a:r>
              <a:rPr lang="zh-CN" altLang="en-US" sz="2400" b="1" dirty="0" smtClean="0">
                <a:latin typeface="Times New Roman" pitchFamily="18" charset="0"/>
                <a:ea typeface="仿宋_GB2312" pitchFamily="49" charset="-122"/>
              </a:rPr>
              <a:t>静态定义的数组，其维数和维界不再改变，在编译时静态分配存储空间。一旦数组空间用完则不能扩充。</a:t>
            </a:r>
          </a:p>
          <a:p>
            <a:pPr marL="420624" indent="-384048">
              <a:lnSpc>
                <a:spcPct val="105000"/>
              </a:lnSpc>
              <a:spcBef>
                <a:spcPct val="15000"/>
              </a:spcBef>
              <a:spcAft>
                <a:spcPts val="0"/>
              </a:spcAft>
              <a:buClr>
                <a:schemeClr val="tx1"/>
              </a:buClr>
              <a:buSzPct val="50000"/>
              <a:buFont typeface="Wingdings 2"/>
              <a:buChar char=""/>
              <a:defRPr/>
            </a:pPr>
            <a:r>
              <a:rPr lang="zh-CN" altLang="en-US" sz="2400" b="1" dirty="0" smtClean="0">
                <a:latin typeface="Times New Roman" pitchFamily="18" charset="0"/>
                <a:ea typeface="仿宋_GB2312" pitchFamily="49" charset="-122"/>
              </a:rPr>
              <a:t>动态定义的数组，其维界不在说明语句中显式定义，而是在程序运行中创建数组对象时通过 </a:t>
            </a:r>
            <a:r>
              <a:rPr lang="en-US" altLang="zh-CN" sz="2400" b="1" dirty="0" smtClean="0">
                <a:latin typeface="Times New Roman" pitchFamily="18" charset="0"/>
                <a:ea typeface="仿宋_GB2312" pitchFamily="49" charset="-122"/>
              </a:rPr>
              <a:t>new </a:t>
            </a:r>
            <a:r>
              <a:rPr lang="zh-CN" altLang="en-US" sz="2400" b="1" dirty="0" smtClean="0">
                <a:latin typeface="Times New Roman" pitchFamily="18" charset="0"/>
                <a:ea typeface="仿宋_GB2312" pitchFamily="49" charset="-122"/>
              </a:rPr>
              <a:t>动态分配和初始化，在对象销毁时通过 </a:t>
            </a:r>
            <a:r>
              <a:rPr lang="en-US" altLang="zh-CN" sz="2400" b="1" dirty="0" smtClean="0">
                <a:latin typeface="Times New Roman" pitchFamily="18" charset="0"/>
                <a:ea typeface="仿宋_GB2312" pitchFamily="49" charset="-122"/>
              </a:rPr>
              <a:t>delete </a:t>
            </a:r>
            <a:r>
              <a:rPr lang="zh-CN" altLang="en-US" sz="2400" b="1" dirty="0" smtClean="0">
                <a:latin typeface="Times New Roman" pitchFamily="18" charset="0"/>
                <a:ea typeface="仿宋_GB2312" pitchFamily="49" charset="-122"/>
              </a:rPr>
              <a:t>动态释放。</a:t>
            </a:r>
          </a:p>
          <a:p>
            <a:pPr marL="420624" indent="-384048">
              <a:lnSpc>
                <a:spcPct val="105000"/>
              </a:lnSpc>
              <a:spcBef>
                <a:spcPct val="15000"/>
              </a:spcBef>
              <a:spcAft>
                <a:spcPts val="0"/>
              </a:spcAft>
              <a:buClr>
                <a:schemeClr val="tx1"/>
              </a:buClr>
              <a:buSzPct val="50000"/>
              <a:buFont typeface="Wingdings 2"/>
              <a:buChar char=""/>
              <a:defRPr/>
            </a:pPr>
            <a:r>
              <a:rPr lang="zh-CN" altLang="en-US" sz="2400" b="1" dirty="0" smtClean="0">
                <a:solidFill>
                  <a:srgbClr val="FFFF00"/>
                </a:solidFill>
                <a:latin typeface="楷体_GB2312" pitchFamily="49" charset="-122"/>
                <a:ea typeface="仿宋_GB2312" pitchFamily="49" charset="-122"/>
              </a:rPr>
              <a:t>用一维内存来表示多维数组，就必须按某种次序将数组元素排列到一个序列中。</a:t>
            </a:r>
            <a:endParaRPr lang="zh-CN" altLang="en-US" sz="2400" b="1" dirty="0" smtClean="0">
              <a:solidFill>
                <a:srgbClr val="FFFF00"/>
              </a:solidFill>
              <a:latin typeface="Times New Roman" pitchFamily="18" charset="0"/>
              <a:ea typeface="仿宋_GB2312" pitchFamily="49" charset="-122"/>
            </a:endParaRPr>
          </a:p>
          <a:p>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宋体" pitchFamily="2" charset="-122"/>
                <a:ea typeface="宋体" pitchFamily="2" charset="-122"/>
              </a:rPr>
              <a:t>二维数组的动态定义和初始化</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685346" y="1732450"/>
            <a:ext cx="7765322" cy="4741086"/>
          </a:xfrm>
        </p:spPr>
        <p:txBody>
          <a:bodyPr>
            <a:noAutofit/>
          </a:bodyPr>
          <a:lstStyle/>
          <a:p>
            <a:pPr>
              <a:lnSpc>
                <a:spcPct val="105000"/>
              </a:lnSpc>
              <a:spcBef>
                <a:spcPct val="5000"/>
              </a:spcBef>
              <a:buNone/>
            </a:pPr>
            <a:r>
              <a:rPr lang="en-US" altLang="zh-CN" sz="2200" b="1" dirty="0" smtClean="0">
                <a:latin typeface="Times New Roman" pitchFamily="18" charset="0"/>
                <a:ea typeface="隶书" pitchFamily="49" charset="-122"/>
              </a:rPr>
              <a:t>#include &lt;</a:t>
            </a:r>
            <a:r>
              <a:rPr lang="en-US" altLang="zh-CN" sz="2200" b="1" dirty="0" err="1" smtClean="0">
                <a:latin typeface="Times New Roman" pitchFamily="18" charset="0"/>
                <a:ea typeface="隶书" pitchFamily="49" charset="-122"/>
              </a:rPr>
              <a:t>iostream.h</a:t>
            </a:r>
            <a:r>
              <a:rPr lang="en-US" altLang="zh-CN" sz="2200" b="1" dirty="0" smtClean="0">
                <a:latin typeface="Times New Roman" pitchFamily="18" charset="0"/>
                <a:ea typeface="隶书" pitchFamily="49" charset="-122"/>
              </a:rPr>
              <a:t>&gt;</a:t>
            </a:r>
          </a:p>
          <a:p>
            <a:pPr>
              <a:lnSpc>
                <a:spcPct val="105000"/>
              </a:lnSpc>
              <a:spcBef>
                <a:spcPct val="5000"/>
              </a:spcBef>
              <a:buNone/>
            </a:pPr>
            <a:r>
              <a:rPr lang="en-US" altLang="zh-CN" sz="2200" b="1" dirty="0" smtClean="0">
                <a:latin typeface="Times New Roman" pitchFamily="18" charset="0"/>
                <a:ea typeface="隶书" pitchFamily="49" charset="-122"/>
              </a:rPr>
              <a:t>…………</a:t>
            </a:r>
          </a:p>
          <a:p>
            <a:pPr>
              <a:lnSpc>
                <a:spcPct val="105000"/>
              </a:lnSpc>
              <a:spcBef>
                <a:spcPct val="5000"/>
              </a:spcBef>
              <a:buNone/>
            </a:pPr>
            <a:r>
              <a:rPr lang="en-US" altLang="zh-CN" sz="2200" b="1" dirty="0" err="1" smtClean="0">
                <a:latin typeface="Times New Roman" pitchFamily="18" charset="0"/>
                <a:ea typeface="隶书" pitchFamily="49" charset="-122"/>
              </a:rPr>
              <a:t>int</a:t>
            </a:r>
            <a:r>
              <a:rPr lang="en-US" altLang="zh-CN" sz="2200" b="1" dirty="0" smtClean="0">
                <a:latin typeface="Times New Roman" pitchFamily="18" charset="0"/>
                <a:ea typeface="隶书" pitchFamily="49" charset="-122"/>
              </a:rPr>
              <a:t>   </a:t>
            </a:r>
            <a:r>
              <a:rPr lang="en-US" altLang="zh-CN" sz="2200" b="1" dirty="0" smtClean="0">
                <a:solidFill>
                  <a:srgbClr val="FFFF00"/>
                </a:solidFill>
                <a:latin typeface="Times New Roman" pitchFamily="18" charset="0"/>
                <a:ea typeface="隶书" pitchFamily="49" charset="-122"/>
              </a:rPr>
              <a:t>**</a:t>
            </a:r>
            <a:r>
              <a:rPr lang="en-US" altLang="zh-CN" sz="2200" b="1" dirty="0" smtClean="0">
                <a:latin typeface="Times New Roman" pitchFamily="18" charset="0"/>
                <a:ea typeface="隶书" pitchFamily="49" charset="-122"/>
              </a:rPr>
              <a:t>A;</a:t>
            </a:r>
          </a:p>
          <a:p>
            <a:pPr>
              <a:lnSpc>
                <a:spcPct val="105000"/>
              </a:lnSpc>
              <a:spcBef>
                <a:spcPct val="5000"/>
              </a:spcBef>
              <a:buNone/>
            </a:pPr>
            <a:r>
              <a:rPr lang="en-US" altLang="zh-CN" sz="2200" b="1" dirty="0" err="1" smtClean="0">
                <a:latin typeface="Times New Roman" pitchFamily="18" charset="0"/>
                <a:ea typeface="隶书" pitchFamily="49" charset="-122"/>
              </a:rPr>
              <a:t>int</a:t>
            </a:r>
            <a:r>
              <a:rPr lang="en-US" altLang="zh-CN" sz="2200" b="1" dirty="0" smtClean="0">
                <a:latin typeface="Times New Roman" pitchFamily="18" charset="0"/>
                <a:ea typeface="隶书" pitchFamily="49" charset="-122"/>
              </a:rPr>
              <a:t>  row =  3,  </a:t>
            </a:r>
            <a:r>
              <a:rPr lang="en-US" altLang="zh-CN" sz="2200" b="1" dirty="0" err="1" smtClean="0">
                <a:latin typeface="Times New Roman" pitchFamily="18" charset="0"/>
                <a:ea typeface="隶书" pitchFamily="49" charset="-122"/>
              </a:rPr>
              <a:t>col</a:t>
            </a:r>
            <a:r>
              <a:rPr lang="en-US" altLang="zh-CN" sz="2200" b="1" dirty="0" smtClean="0">
                <a:latin typeface="Times New Roman" pitchFamily="18" charset="0"/>
                <a:ea typeface="隶书" pitchFamily="49" charset="-122"/>
              </a:rPr>
              <a:t> = 3;     </a:t>
            </a:r>
            <a:r>
              <a:rPr lang="en-US" altLang="zh-CN" sz="2200" b="1" dirty="0" err="1" smtClean="0">
                <a:latin typeface="Times New Roman" pitchFamily="18" charset="0"/>
                <a:ea typeface="隶书" pitchFamily="49" charset="-122"/>
              </a:rPr>
              <a:t>int</a:t>
            </a:r>
            <a:r>
              <a:rPr lang="en-US" altLang="zh-CN" sz="2200" b="1" dirty="0" smtClean="0">
                <a:latin typeface="Times New Roman" pitchFamily="18" charset="0"/>
                <a:ea typeface="隶书" pitchFamily="49" charset="-122"/>
              </a:rPr>
              <a:t>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j;          </a:t>
            </a:r>
          </a:p>
          <a:p>
            <a:pPr>
              <a:lnSpc>
                <a:spcPct val="105000"/>
              </a:lnSpc>
              <a:spcBef>
                <a:spcPct val="5000"/>
              </a:spcBef>
              <a:buNone/>
            </a:pPr>
            <a:r>
              <a:rPr lang="en-US" altLang="zh-CN" sz="2200" b="1" dirty="0" smtClean="0">
                <a:latin typeface="Times New Roman" pitchFamily="18" charset="0"/>
                <a:ea typeface="隶书" pitchFamily="49" charset="-122"/>
              </a:rPr>
              <a:t>A = new  (</a:t>
            </a:r>
            <a:r>
              <a:rPr lang="en-US" altLang="zh-CN" sz="2200" b="1" dirty="0" err="1" smtClean="0">
                <a:solidFill>
                  <a:srgbClr val="FFFF00"/>
                </a:solidFill>
                <a:latin typeface="Times New Roman" pitchFamily="18" charset="0"/>
                <a:ea typeface="隶书" pitchFamily="49" charset="-122"/>
              </a:rPr>
              <a:t>int</a:t>
            </a:r>
            <a:r>
              <a:rPr lang="en-US" altLang="zh-CN" sz="2200" b="1" dirty="0" smtClean="0">
                <a:solidFill>
                  <a:srgbClr val="FFFF00"/>
                </a:solidFill>
                <a:latin typeface="Times New Roman" pitchFamily="18" charset="0"/>
                <a:ea typeface="隶书" pitchFamily="49" charset="-122"/>
              </a:rPr>
              <a:t> *) </a:t>
            </a:r>
            <a:r>
              <a:rPr lang="en-US" altLang="zh-CN" sz="2200" b="1" dirty="0" smtClean="0">
                <a:latin typeface="Times New Roman" pitchFamily="18" charset="0"/>
                <a:ea typeface="隶书" pitchFamily="49" charset="-122"/>
              </a:rPr>
              <a:t>[row];</a:t>
            </a:r>
          </a:p>
          <a:p>
            <a:pPr>
              <a:lnSpc>
                <a:spcPct val="105000"/>
              </a:lnSpc>
              <a:spcBef>
                <a:spcPct val="5000"/>
              </a:spcBef>
              <a:buNone/>
            </a:pPr>
            <a:r>
              <a:rPr lang="en-US" altLang="zh-CN" sz="2200" b="1" dirty="0" smtClean="0">
                <a:latin typeface="Times New Roman" pitchFamily="18" charset="0"/>
                <a:ea typeface="隶书" pitchFamily="49" charset="-122"/>
              </a:rPr>
              <a:t>for (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 0;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&lt; row;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a:t>
            </a:r>
          </a:p>
          <a:p>
            <a:pPr>
              <a:lnSpc>
                <a:spcPct val="105000"/>
              </a:lnSpc>
              <a:spcBef>
                <a:spcPct val="5000"/>
              </a:spcBef>
              <a:buNone/>
            </a:pPr>
            <a:r>
              <a:rPr lang="en-US" altLang="zh-CN" sz="2200" b="1" dirty="0" smtClean="0">
                <a:latin typeface="Times New Roman" pitchFamily="18" charset="0"/>
                <a:ea typeface="隶书" pitchFamily="49" charset="-122"/>
              </a:rPr>
              <a:t>       A[</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 new </a:t>
            </a:r>
            <a:r>
              <a:rPr lang="en-US" altLang="zh-CN" sz="2200" b="1" dirty="0" err="1" smtClean="0">
                <a:latin typeface="Times New Roman" pitchFamily="18" charset="0"/>
                <a:ea typeface="隶书" pitchFamily="49" charset="-122"/>
              </a:rPr>
              <a:t>int</a:t>
            </a:r>
            <a:r>
              <a:rPr lang="en-US" altLang="zh-CN" sz="2200" b="1" dirty="0" smtClean="0">
                <a:latin typeface="Times New Roman" pitchFamily="18" charset="0"/>
                <a:ea typeface="隶书" pitchFamily="49" charset="-122"/>
              </a:rPr>
              <a:t> [</a:t>
            </a:r>
            <a:r>
              <a:rPr lang="en-US" altLang="zh-CN" sz="2200" b="1" dirty="0" err="1" smtClean="0">
                <a:latin typeface="Times New Roman" pitchFamily="18" charset="0"/>
                <a:ea typeface="隶书" pitchFamily="49" charset="-122"/>
              </a:rPr>
              <a:t>col</a:t>
            </a:r>
            <a:r>
              <a:rPr lang="en-US" altLang="zh-CN" sz="2200" b="1" dirty="0" smtClean="0">
                <a:latin typeface="Times New Roman" pitchFamily="18" charset="0"/>
                <a:ea typeface="隶书" pitchFamily="49" charset="-122"/>
              </a:rPr>
              <a:t>];</a:t>
            </a:r>
          </a:p>
          <a:p>
            <a:pPr>
              <a:lnSpc>
                <a:spcPct val="105000"/>
              </a:lnSpc>
              <a:spcBef>
                <a:spcPct val="5000"/>
              </a:spcBef>
              <a:buNone/>
            </a:pPr>
            <a:r>
              <a:rPr lang="en-US" altLang="zh-CN" sz="2200" b="1" dirty="0" smtClean="0">
                <a:latin typeface="Times New Roman" pitchFamily="18" charset="0"/>
                <a:ea typeface="隶书" pitchFamily="49" charset="-122"/>
              </a:rPr>
              <a:t>for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 0;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 &lt; row; </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a:t>
            </a:r>
          </a:p>
          <a:p>
            <a:pPr>
              <a:lnSpc>
                <a:spcPct val="105000"/>
              </a:lnSpc>
              <a:spcBef>
                <a:spcPct val="5000"/>
              </a:spcBef>
              <a:buNone/>
            </a:pPr>
            <a:r>
              <a:rPr lang="en-US" altLang="zh-CN" sz="2200" b="1" dirty="0" smtClean="0">
                <a:latin typeface="Times New Roman" pitchFamily="18" charset="0"/>
                <a:ea typeface="隶书" pitchFamily="49" charset="-122"/>
              </a:rPr>
              <a:t>       for (j = 0; j &lt; </a:t>
            </a:r>
            <a:r>
              <a:rPr lang="en-US" altLang="zh-CN" sz="2200" b="1" dirty="0" err="1" smtClean="0">
                <a:latin typeface="Times New Roman" pitchFamily="18" charset="0"/>
                <a:ea typeface="隶书" pitchFamily="49" charset="-122"/>
              </a:rPr>
              <a:t>col</a:t>
            </a:r>
            <a:r>
              <a:rPr lang="en-US" altLang="zh-CN" sz="2200" b="1" dirty="0" smtClean="0">
                <a:latin typeface="Times New Roman" pitchFamily="18" charset="0"/>
                <a:ea typeface="隶书" pitchFamily="49" charset="-122"/>
              </a:rPr>
              <a:t>; j++)  </a:t>
            </a:r>
            <a:r>
              <a:rPr lang="en-US" altLang="zh-CN" sz="2200" b="1" dirty="0" err="1" smtClean="0">
                <a:latin typeface="Times New Roman" pitchFamily="18" charset="0"/>
                <a:ea typeface="隶书" pitchFamily="49" charset="-122"/>
              </a:rPr>
              <a:t>cin</a:t>
            </a:r>
            <a:r>
              <a:rPr lang="en-US" altLang="zh-CN" sz="2200" b="1" dirty="0" smtClean="0">
                <a:latin typeface="Times New Roman" pitchFamily="18" charset="0"/>
                <a:ea typeface="隶书" pitchFamily="49" charset="-122"/>
              </a:rPr>
              <a:t> &gt;&gt; A[</a:t>
            </a:r>
            <a:r>
              <a:rPr lang="en-US" altLang="zh-CN" sz="2200" b="1" dirty="0" err="1" smtClean="0">
                <a:latin typeface="Times New Roman" pitchFamily="18" charset="0"/>
                <a:ea typeface="隶书" pitchFamily="49" charset="-122"/>
              </a:rPr>
              <a:t>i</a:t>
            </a:r>
            <a:r>
              <a:rPr lang="en-US" altLang="zh-CN" sz="2200" b="1" dirty="0" smtClean="0">
                <a:latin typeface="Times New Roman" pitchFamily="18" charset="0"/>
                <a:ea typeface="隶书" pitchFamily="49" charset="-122"/>
              </a:rPr>
              <a:t>][j];</a:t>
            </a:r>
          </a:p>
          <a:p>
            <a:pPr>
              <a:lnSpc>
                <a:spcPct val="105000"/>
              </a:lnSpc>
              <a:spcBef>
                <a:spcPct val="5000"/>
              </a:spcBef>
              <a:buNone/>
            </a:pPr>
            <a:r>
              <a:rPr lang="en-US" altLang="zh-CN" sz="2200" b="1" dirty="0" smtClean="0">
                <a:latin typeface="Times New Roman" pitchFamily="18" charset="0"/>
                <a:ea typeface="隶书" pitchFamily="49" charset="-122"/>
              </a:rPr>
              <a:t>………… </a:t>
            </a:r>
          </a:p>
        </p:txBody>
      </p:sp>
      <p:sp>
        <p:nvSpPr>
          <p:cNvPr id="4" name="椭圆形标注 3"/>
          <p:cNvSpPr/>
          <p:nvPr/>
        </p:nvSpPr>
        <p:spPr>
          <a:xfrm>
            <a:off x="6224154" y="2109354"/>
            <a:ext cx="1995055" cy="98713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effectLst>
                  <a:outerShdw blurRad="38100" dist="38100" dir="2700000" algn="tl">
                    <a:srgbClr val="000000">
                      <a:alpha val="43137"/>
                    </a:srgbClr>
                  </a:outerShdw>
                </a:effectLst>
                <a:latin typeface="宋体" pitchFamily="2" charset="-122"/>
                <a:ea typeface="宋体" pitchFamily="2" charset="-122"/>
              </a:rPr>
              <a:t>如何释放</a:t>
            </a:r>
            <a:endParaRPr lang="zh-CN" altLang="en-US" sz="2400" b="1" dirty="0">
              <a:effectLst>
                <a:outerShdw blurRad="38100" dist="38100" dir="2700000" algn="tl">
                  <a:srgbClr val="000000">
                    <a:alpha val="43137"/>
                  </a:srgbClr>
                </a:outerShdw>
              </a:effectLst>
              <a:latin typeface="宋体" pitchFamily="2" charset="-122"/>
              <a:ea typeface="宋体" pitchFamily="2" charset="-122"/>
            </a:endParaRPr>
          </a:p>
        </p:txBody>
      </p:sp>
      <p:sp>
        <p:nvSpPr>
          <p:cNvPr id="5" name="云形标注 4"/>
          <p:cNvSpPr/>
          <p:nvPr/>
        </p:nvSpPr>
        <p:spPr>
          <a:xfrm>
            <a:off x="6224154" y="3996648"/>
            <a:ext cx="1995055" cy="108525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四对齐</a:t>
            </a:r>
            <a:endPar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b="1" dirty="0">
                <a:latin typeface="宋体" pitchFamily="2" charset="-122"/>
                <a:ea typeface="宋体" pitchFamily="2" charset="-122"/>
              </a:rPr>
              <a:t>二维数组中数组元素的顺序存放</a:t>
            </a:r>
          </a:p>
        </p:txBody>
      </p:sp>
      <p:sp>
        <p:nvSpPr>
          <p:cNvPr id="3" name="内容占位符 2"/>
          <p:cNvSpPr>
            <a:spLocks noGrp="1"/>
          </p:cNvSpPr>
          <p:nvPr>
            <p:ph idx="1"/>
          </p:nvPr>
        </p:nvSpPr>
        <p:spPr>
          <a:xfrm>
            <a:off x="113017" y="4078841"/>
            <a:ext cx="8846048" cy="2054831"/>
          </a:xfrm>
        </p:spPr>
        <p:txBody>
          <a:bodyPr>
            <a:noAutofit/>
          </a:bodyPr>
          <a:lstStyle/>
          <a:p>
            <a:pPr indent="-342900">
              <a:lnSpc>
                <a:spcPct val="105000"/>
              </a:lnSpc>
              <a:buClr>
                <a:schemeClr val="tx1"/>
              </a:buClr>
              <a:buSzPct val="50000"/>
              <a:buFont typeface="Wingdings" pitchFamily="2" charset="2"/>
              <a:buChar char="n"/>
              <a:defRPr/>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行优先存放：</a:t>
            </a:r>
          </a:p>
          <a:p>
            <a:pPr marL="0" indent="0">
              <a:lnSpc>
                <a:spcPct val="105000"/>
              </a:lnSpc>
              <a:buClr>
                <a:schemeClr val="tx1"/>
              </a:buClr>
              <a:buNone/>
              <a:defRPr/>
            </a:pP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设</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数组开始存放位置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LOC(0, 0) ,  </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每个元素占用 </a:t>
            </a:r>
            <a:r>
              <a:rPr kumimoji="1" lang="en-US" altLang="zh-CN" sz="2400" b="1" i="1" dirty="0">
                <a:latin typeface="Times New Roman" panose="02020603050405020304" pitchFamily="18" charset="0"/>
                <a:ea typeface="宋体" panose="02010600030101010101" pitchFamily="2" charset="-122"/>
                <a:cs typeface="Times New Roman" panose="02020603050405020304" pitchFamily="18" charset="0"/>
              </a:rPr>
              <a:t>l</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2400" b="1" dirty="0">
                <a:latin typeface="Times New Roman" panose="02020603050405020304" pitchFamily="18" charset="0"/>
                <a:ea typeface="宋体" panose="02010600030101010101" pitchFamily="2" charset="-122"/>
                <a:cs typeface="Times New Roman" panose="02020603050405020304" pitchFamily="18" charset="0"/>
              </a:rPr>
              <a:t>个存储单元</a:t>
            </a:r>
            <a:endPar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5000"/>
              </a:lnSpc>
              <a:buNone/>
              <a:defRPr/>
            </a:pP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LOC </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 LOC(0, 0) + ( </a:t>
            </a:r>
            <a:r>
              <a:rPr kumimoji="1" lang="en-US" altLang="zh-CN" sz="2400" b="1" i="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 </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t>
            </a:r>
          </a:p>
          <a:p>
            <a:pPr marL="0" indent="0">
              <a:lnSpc>
                <a:spcPct val="105000"/>
              </a:lnSpc>
              <a:buNone/>
              <a:defRPr/>
            </a:pP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AR </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new </a:t>
            </a:r>
            <a:r>
              <a:rPr kumimoji="1" lang="en-US" altLang="zh-CN" sz="24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[m*n]; </a:t>
            </a: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i="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j</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AR[</a:t>
            </a:r>
            <a:r>
              <a:rPr kumimoji="1" lang="en-US" altLang="zh-CN" sz="24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 + j</a:t>
            </a: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Object 7"/>
          <p:cNvGraphicFramePr>
            <a:graphicFrameLocks noChangeAspect="1"/>
          </p:cNvGraphicFramePr>
          <p:nvPr>
            <p:extLst>
              <p:ext uri="{D42A27DB-BD31-4B8C-83A1-F6EECF244321}">
                <p14:modId xmlns:p14="http://schemas.microsoft.com/office/powerpoint/2010/main" val="91879481"/>
              </p:ext>
            </p:extLst>
          </p:nvPr>
        </p:nvGraphicFramePr>
        <p:xfrm>
          <a:off x="1307823" y="1518406"/>
          <a:ext cx="6520368" cy="2473629"/>
        </p:xfrm>
        <a:graphic>
          <a:graphicData uri="http://schemas.openxmlformats.org/presentationml/2006/ole">
            <mc:AlternateContent xmlns:mc="http://schemas.openxmlformats.org/markup-compatibility/2006">
              <mc:Choice xmlns:v="urn:schemas-microsoft-com:vml" Requires="v">
                <p:oleObj spid="_x0000_s74789" name="公式" r:id="rId4" imgW="3254760" imgH="1279800" progId="">
                  <p:embed/>
                </p:oleObj>
              </mc:Choice>
              <mc:Fallback>
                <p:oleObj name="公式" r:id="rId4" imgW="3254760" imgH="1279800" progId="">
                  <p:embed/>
                  <p:pic>
                    <p:nvPicPr>
                      <p:cNvPr id="102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823" y="1518406"/>
                        <a:ext cx="6520368" cy="2473629"/>
                      </a:xfrm>
                      <a:prstGeom prst="rect">
                        <a:avLst/>
                      </a:prstGeom>
                      <a:solidFill>
                        <a:srgbClr val="FFFFFF"/>
                      </a:solidFill>
                    </p:spPr>
                  </p:pic>
                </p:oleObj>
              </mc:Fallback>
            </mc:AlternateContent>
          </a:graphicData>
        </a:graphic>
      </p:graphicFrame>
      <p:sp>
        <p:nvSpPr>
          <p:cNvPr id="5" name="下箭头 4"/>
          <p:cNvSpPr/>
          <p:nvPr/>
        </p:nvSpPr>
        <p:spPr>
          <a:xfrm rot="16200000">
            <a:off x="4748295" y="-1134614"/>
            <a:ext cx="219074" cy="5531191"/>
          </a:xfrm>
          <a:prstGeom prst="downArrow">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9087</TotalTime>
  <Words>2890</Words>
  <Application>Microsoft Office PowerPoint</Application>
  <PresentationFormat>全屏显示(4:3)</PresentationFormat>
  <Paragraphs>535</Paragraphs>
  <Slides>52</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73" baseType="lpstr">
      <vt:lpstr>Arial Unicode MS</vt:lpstr>
      <vt:lpstr>等线</vt:lpstr>
      <vt:lpstr>方正舒体</vt:lpstr>
      <vt:lpstr>仿宋_GB2312</vt:lpstr>
      <vt:lpstr>黑体</vt:lpstr>
      <vt:lpstr>华文新魏</vt:lpstr>
      <vt:lpstr>楷体_GB2312</vt:lpstr>
      <vt:lpstr>隶书</vt:lpstr>
      <vt:lpstr>宋体</vt:lpstr>
      <vt:lpstr>Arial Narrow</vt:lpstr>
      <vt:lpstr>Calisto MT</vt:lpstr>
      <vt:lpstr>Courier New</vt:lpstr>
      <vt:lpstr>Symbol</vt:lpstr>
      <vt:lpstr>Times New Roman</vt:lpstr>
      <vt:lpstr>Trebuchet MS</vt:lpstr>
      <vt:lpstr>Wingdings</vt:lpstr>
      <vt:lpstr>Wingdings 2</vt:lpstr>
      <vt:lpstr>石板</vt:lpstr>
      <vt:lpstr>公式</vt:lpstr>
      <vt:lpstr>Equation</vt:lpstr>
      <vt:lpstr>Document</vt:lpstr>
      <vt:lpstr>第五章： 数组和广义表</vt:lpstr>
      <vt:lpstr>数组</vt:lpstr>
      <vt:lpstr>数组</vt:lpstr>
      <vt:lpstr>数组</vt:lpstr>
      <vt:lpstr>数组的连续存储方式</vt:lpstr>
      <vt:lpstr>数组的连续存储方式</vt:lpstr>
      <vt:lpstr>数组</vt:lpstr>
      <vt:lpstr>二维数组的动态定义和初始化</vt:lpstr>
      <vt:lpstr>二维数组中数组元素的顺序存放</vt:lpstr>
      <vt:lpstr>二维数组中数组元素的顺序存放</vt:lpstr>
      <vt:lpstr>三维数组</vt:lpstr>
      <vt:lpstr>n维数组</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特殊矩阵的压缩存储</vt:lpstr>
      <vt:lpstr>稀疏矩阵的转置</vt:lpstr>
      <vt:lpstr>稀疏矩阵的转置</vt:lpstr>
      <vt:lpstr>稀疏矩阵的转置</vt:lpstr>
      <vt:lpstr>稀疏矩阵的转置</vt:lpstr>
      <vt:lpstr>稀疏矩阵的转置</vt:lpstr>
      <vt:lpstr>稀疏矩阵的转置</vt:lpstr>
      <vt:lpstr>稀疏矩阵的转置</vt:lpstr>
      <vt:lpstr>PowerPoint 演示文稿</vt:lpstr>
      <vt:lpstr>稀疏矩阵的转置</vt:lpstr>
      <vt:lpstr>稀疏矩阵的转置</vt:lpstr>
      <vt:lpstr>行逻辑链接的顺序表</vt:lpstr>
      <vt:lpstr>矩阵相乘</vt:lpstr>
      <vt:lpstr>十字链表</vt:lpstr>
      <vt:lpstr>十字链表</vt:lpstr>
      <vt:lpstr>十字链表</vt:lpstr>
      <vt:lpstr>广义表</vt:lpstr>
      <vt:lpstr>广义表</vt:lpstr>
      <vt:lpstr>广义表</vt:lpstr>
      <vt:lpstr>PowerPoint 演示文稿</vt:lpstr>
      <vt:lpstr>广义表的存储结构</vt:lpstr>
      <vt:lpstr>广义表</vt:lpstr>
      <vt:lpstr>广义表</vt:lpstr>
      <vt:lpstr>广义表的另一种链表结点结构</vt:lpstr>
      <vt:lpstr>广义表的存储结构</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Windows 用户</dc:creator>
  <cp:lastModifiedBy>Windows 用户</cp:lastModifiedBy>
  <cp:revision>220</cp:revision>
  <dcterms:created xsi:type="dcterms:W3CDTF">2018-02-06T07:05:07Z</dcterms:created>
  <dcterms:modified xsi:type="dcterms:W3CDTF">2018-04-08T09:13:04Z</dcterms:modified>
</cp:coreProperties>
</file>