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ctiveX/activeX1.xml" ContentType="application/vnd.ms-office.activeX+xml"/>
  <Override PartName="/ppt/activeX/activeX1.bin" ContentType="application/vnd.ms-office.activeX"/>
  <Override PartName="/ppt/activeX/activeX2.xml" ContentType="application/vnd.ms-office.activeX+xml"/>
  <Override PartName="/ppt/activeX/activeX2.bin" ContentType="application/vnd.ms-office.activeX"/>
  <Override PartName="/ppt/notesSlides/notesSlide6.xml" ContentType="application/vnd.openxmlformats-officedocument.presentationml.notesSlide+xml"/>
  <Override PartName="/ppt/activeX/activeX3.xml" ContentType="application/vnd.ms-office.activeX+xml"/>
  <Override PartName="/ppt/activeX/activeX3.bin" ContentType="application/vnd.ms-office.activeX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40"/>
  </p:notesMasterIdLst>
  <p:sldIdLst>
    <p:sldId id="256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41" r:id="rId23"/>
    <p:sldId id="337" r:id="rId24"/>
    <p:sldId id="342" r:id="rId25"/>
    <p:sldId id="338" r:id="rId26"/>
    <p:sldId id="339" r:id="rId27"/>
    <p:sldId id="340" r:id="rId28"/>
    <p:sldId id="343" r:id="rId29"/>
    <p:sldId id="344" r:id="rId30"/>
    <p:sldId id="345" r:id="rId31"/>
    <p:sldId id="346" r:id="rId32"/>
    <p:sldId id="347" r:id="rId33"/>
    <p:sldId id="348" r:id="rId34"/>
    <p:sldId id="349" r:id="rId35"/>
    <p:sldId id="350" r:id="rId36"/>
    <p:sldId id="351" r:id="rId37"/>
    <p:sldId id="352" r:id="rId38"/>
    <p:sldId id="35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25" autoAdjust="0"/>
  </p:normalViewPr>
  <p:slideViewPr>
    <p:cSldViewPr snapToGrid="0">
      <p:cViewPr varScale="1">
        <p:scale>
          <a:sx n="93" d="100"/>
          <a:sy n="93" d="100"/>
        </p:scale>
        <p:origin x="21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F6485-2574-4B46-93B6-2D0F5AE3C737}" type="datetimeFigureOut">
              <a:rPr lang="zh-CN" altLang="en-US" smtClean="0"/>
              <a:pPr/>
              <a:t>2018/4/15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392DB-649E-4E46-9213-B0E7D246E1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3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392DB-649E-4E46-9213-B0E7D246E16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481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392DB-649E-4E46-9213-B0E7D246E16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452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392DB-649E-4E46-9213-B0E7D246E16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602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392DB-649E-4E46-9213-B0E7D246E16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579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392DB-649E-4E46-9213-B0E7D246E165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322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392DB-649E-4E46-9213-B0E7D246E165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417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392DB-649E-4E46-9213-B0E7D246E165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20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pPr/>
              <a:t>2018/4/15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0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pPr/>
              <a:t>2018/4/15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89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pPr/>
              <a:t>2018/4/15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723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pPr/>
              <a:t>2018/4/15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3923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pPr/>
              <a:t>2018/4/15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029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pPr/>
              <a:t>2018/4/15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118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pPr/>
              <a:t>2018/4/15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116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pPr/>
              <a:t>2018/4/15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917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pPr/>
              <a:t>2018/4/15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5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pPr/>
              <a:t>2018/4/15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19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pPr/>
              <a:t>2018/4/15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30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pPr/>
              <a:t>2018/4/15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12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pPr/>
              <a:t>2018/4/15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68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pPr/>
              <a:t>2018/4/15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57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pPr/>
              <a:t>2018/4/15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46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pPr/>
              <a:t>2018/4/15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pPr/>
              <a:t>2018/4/15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35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08CC71-2B66-4E85-AF65-341C05D0BF0B}" type="datetimeFigureOut">
              <a:rPr lang="zh-CN" altLang="en-US" smtClean="0"/>
              <a:pPr/>
              <a:t>2018/4/15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839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0383" y="1721956"/>
            <a:ext cx="5575853" cy="2582916"/>
          </a:xfrm>
        </p:spPr>
        <p:txBody>
          <a:bodyPr>
            <a:noAutofit/>
          </a:bodyPr>
          <a:lstStyle/>
          <a:p>
            <a:r>
              <a:rPr lang="zh-CN" altLang="en-US" sz="7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第六章：</a:t>
            </a:r>
            <a:r>
              <a:rPr lang="en-US" altLang="zh-CN" sz="7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7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7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7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	</a:t>
            </a:r>
            <a:r>
              <a:rPr lang="zh-CN" altLang="en-US" sz="7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树</a:t>
            </a:r>
            <a:endParaRPr lang="zh-CN" altLang="en-US" sz="7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937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仿宋_GB2312" pitchFamily="49" charset="-122"/>
              </a:rPr>
              <a:t>二叉树的性质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chemeClr val="tx1"/>
              </a:buClr>
              <a:buSzPct val="50000"/>
            </a:pPr>
            <a:r>
              <a:rPr kumimoji="1" lang="zh-CN" altLang="en-US" sz="2800" b="1" u="sng" dirty="0">
                <a:latin typeface="Times New Roman" pitchFamily="18" charset="0"/>
                <a:ea typeface="仿宋_GB2312" pitchFamily="49" charset="-122"/>
              </a:rPr>
              <a:t>性质</a:t>
            </a:r>
            <a:r>
              <a:rPr kumimoji="1" lang="en-US" altLang="zh-CN" sz="2800" b="1" u="sng" dirty="0">
                <a:latin typeface="Times New Roman" pitchFamily="18" charset="0"/>
                <a:ea typeface="仿宋_GB2312" pitchFamily="49" charset="-122"/>
              </a:rPr>
              <a:t>3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    </a:t>
            </a:r>
            <a:r>
              <a:rPr kumimoji="1" lang="zh-CN" altLang="en-US" sz="2800" b="1" dirty="0">
                <a:latin typeface="Times New Roman" pitchFamily="18" charset="0"/>
                <a:ea typeface="仿宋_GB2312" pitchFamily="49" charset="-122"/>
              </a:rPr>
              <a:t>对任何一棵二叉树，如果其叶结点有 </a:t>
            </a:r>
            <a:r>
              <a:rPr kumimoji="1" lang="en-US" altLang="zh-CN" sz="2800" b="1" i="1" dirty="0">
                <a:latin typeface="Times New Roman" pitchFamily="18" charset="0"/>
                <a:ea typeface="仿宋_GB2312" pitchFamily="49" charset="-122"/>
              </a:rPr>
              <a:t>n</a:t>
            </a:r>
            <a:r>
              <a:rPr kumimoji="1" lang="en-US" altLang="zh-CN" sz="2800" b="1" baseline="-25000" dirty="0">
                <a:latin typeface="Times New Roman" pitchFamily="18" charset="0"/>
                <a:ea typeface="仿宋_GB2312" pitchFamily="49" charset="-122"/>
              </a:rPr>
              <a:t>0 </a:t>
            </a:r>
            <a:r>
              <a:rPr kumimoji="1" lang="zh-CN" altLang="en-US" sz="2800" b="1" dirty="0">
                <a:latin typeface="Times New Roman" pitchFamily="18" charset="0"/>
                <a:ea typeface="仿宋_GB2312" pitchFamily="49" charset="-122"/>
              </a:rPr>
              <a:t>个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ea typeface="仿宋_GB2312" pitchFamily="49" charset="-122"/>
              </a:rPr>
              <a:t>度为 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2 </a:t>
            </a:r>
            <a:r>
              <a:rPr kumimoji="1" lang="zh-CN" altLang="en-US" sz="2800" b="1" dirty="0">
                <a:latin typeface="Times New Roman" pitchFamily="18" charset="0"/>
                <a:ea typeface="仿宋_GB2312" pitchFamily="49" charset="-122"/>
              </a:rPr>
              <a:t>的非叶结点有 </a:t>
            </a:r>
            <a:r>
              <a:rPr kumimoji="1" lang="en-US" altLang="zh-CN" sz="2800" b="1" i="1" dirty="0">
                <a:latin typeface="Times New Roman" pitchFamily="18" charset="0"/>
                <a:ea typeface="仿宋_GB2312" pitchFamily="49" charset="-122"/>
              </a:rPr>
              <a:t>n</a:t>
            </a:r>
            <a:r>
              <a:rPr kumimoji="1" lang="en-US" altLang="zh-CN" sz="2800" b="1" baseline="-25000" dirty="0">
                <a:latin typeface="Times New Roman" pitchFamily="18" charset="0"/>
                <a:ea typeface="仿宋_GB2312" pitchFamily="49" charset="-122"/>
              </a:rPr>
              <a:t>2 </a:t>
            </a:r>
            <a:r>
              <a:rPr kumimoji="1" lang="zh-CN" altLang="en-US" sz="2800" b="1" dirty="0">
                <a:latin typeface="Times New Roman" pitchFamily="18" charset="0"/>
                <a:ea typeface="仿宋_GB2312" pitchFamily="49" charset="-122"/>
              </a:rPr>
              <a:t>个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,   </a:t>
            </a:r>
            <a:r>
              <a:rPr kumimoji="1" lang="zh-CN" altLang="en-US" sz="2800" b="1" dirty="0">
                <a:latin typeface="Times New Roman" pitchFamily="18" charset="0"/>
                <a:ea typeface="仿宋_GB2312" pitchFamily="49" charset="-122"/>
              </a:rPr>
              <a:t>则有</a:t>
            </a: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zh-CN" altLang="en-US" sz="2800" b="1" dirty="0">
                <a:latin typeface="Times New Roman" pitchFamily="18" charset="0"/>
                <a:ea typeface="仿宋_GB2312" pitchFamily="49" charset="-122"/>
              </a:rPr>
              <a:t>                         </a:t>
            </a:r>
            <a:r>
              <a:rPr kumimoji="1" lang="en-US" altLang="zh-CN" sz="2800" b="1" i="1" dirty="0">
                <a:latin typeface="Times New Roman" pitchFamily="18" charset="0"/>
                <a:ea typeface="仿宋_GB2312" pitchFamily="49" charset="-122"/>
              </a:rPr>
              <a:t>n</a:t>
            </a:r>
            <a:r>
              <a:rPr kumimoji="1" lang="en-US" altLang="zh-CN" sz="2800" b="1" baseline="-25000" dirty="0">
                <a:latin typeface="Times New Roman" pitchFamily="18" charset="0"/>
                <a:ea typeface="仿宋_GB2312" pitchFamily="49" charset="-122"/>
              </a:rPr>
              <a:t>0</a:t>
            </a:r>
            <a:r>
              <a:rPr kumimoji="1" lang="zh-CN" altLang="en-US" sz="2800" b="1" dirty="0">
                <a:latin typeface="Times New Roman" pitchFamily="18" charset="0"/>
                <a:ea typeface="仿宋_GB2312" pitchFamily="49" charset="-122"/>
              </a:rPr>
              <a:t>＝</a:t>
            </a:r>
            <a:r>
              <a:rPr kumimoji="1" lang="en-US" altLang="zh-CN" sz="2800" b="1" i="1" dirty="0">
                <a:latin typeface="Times New Roman" pitchFamily="18" charset="0"/>
                <a:ea typeface="仿宋_GB2312" pitchFamily="49" charset="-122"/>
              </a:rPr>
              <a:t>n</a:t>
            </a:r>
            <a:r>
              <a:rPr kumimoji="1" lang="en-US" altLang="zh-CN" sz="2800" b="1" baseline="-25000" dirty="0">
                <a:latin typeface="Times New Roman" pitchFamily="18" charset="0"/>
                <a:ea typeface="仿宋_GB2312" pitchFamily="49" charset="-122"/>
              </a:rPr>
              <a:t>2</a:t>
            </a:r>
            <a:r>
              <a:rPr kumimoji="1" lang="zh-CN" altLang="en-US" sz="2800" b="1" dirty="0">
                <a:latin typeface="Times New Roman" pitchFamily="18" charset="0"/>
                <a:ea typeface="仿宋_GB2312" pitchFamily="49" charset="-122"/>
              </a:rPr>
              <a:t>＋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1</a:t>
            </a:r>
          </a:p>
          <a:p>
            <a:pPr>
              <a:lnSpc>
                <a:spcPct val="105000"/>
              </a:lnSpc>
              <a:spcBef>
                <a:spcPct val="15000"/>
              </a:spcBef>
              <a:buFont typeface="Wingdings" pitchFamily="2" charset="2"/>
              <a:buNone/>
            </a:pPr>
            <a:endParaRPr kumimoji="1" lang="en-US" altLang="zh-CN" sz="700" b="1" dirty="0">
              <a:solidFill>
                <a:srgbClr val="000099"/>
              </a:solidFill>
              <a:latin typeface="Times New Roman" pitchFamily="18" charset="0"/>
              <a:ea typeface="仿宋_GB2312" pitchFamily="49" charset="-122"/>
            </a:endParaRPr>
          </a:p>
          <a:p>
            <a:pPr>
              <a:lnSpc>
                <a:spcPct val="10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kumimoji="1" lang="en-US" altLang="zh-CN" sz="2800" b="1" dirty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	  </a:t>
            </a:r>
            <a:r>
              <a:rPr kumimoji="1" lang="zh-CN" altLang="en-US" sz="28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若设度为 </a:t>
            </a:r>
            <a:r>
              <a:rPr kumimoji="1" lang="en-US" altLang="zh-CN" sz="28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1 </a:t>
            </a:r>
            <a:r>
              <a:rPr kumimoji="1" lang="zh-CN" altLang="en-US" sz="28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的结点有 </a:t>
            </a:r>
            <a:r>
              <a:rPr kumimoji="1" lang="en-US" altLang="zh-CN" sz="2800" b="1" i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n</a:t>
            </a:r>
            <a:r>
              <a:rPr kumimoji="1" lang="en-US" altLang="zh-CN" sz="2800" b="1" baseline="-25000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1 </a:t>
            </a:r>
            <a:r>
              <a:rPr kumimoji="1" lang="zh-CN" altLang="en-US" sz="28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个，总结点数为</a:t>
            </a:r>
            <a:r>
              <a:rPr kumimoji="1" lang="en-US" altLang="zh-CN" sz="2800" b="1" i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n</a:t>
            </a:r>
            <a:r>
              <a:rPr kumimoji="1" lang="zh-CN" altLang="en-US" sz="28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，</a:t>
            </a:r>
          </a:p>
          <a:p>
            <a:pPr>
              <a:lnSpc>
                <a:spcPct val="10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kumimoji="1" lang="zh-CN" altLang="en-US" sz="28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  	  总边数为</a:t>
            </a:r>
            <a:r>
              <a:rPr kumimoji="1" lang="en-US" altLang="zh-CN" sz="2800" b="1" i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e</a:t>
            </a:r>
            <a:r>
              <a:rPr kumimoji="1" lang="zh-CN" altLang="en-US" sz="28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，则根据二叉树的定义，</a:t>
            </a:r>
          </a:p>
          <a:p>
            <a:pPr>
              <a:lnSpc>
                <a:spcPct val="10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kumimoji="1" lang="zh-CN" altLang="en-US" sz="28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           </a:t>
            </a:r>
            <a:r>
              <a:rPr kumimoji="1" lang="en-US" altLang="zh-CN" sz="2800" b="1" i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n</a:t>
            </a:r>
            <a:r>
              <a:rPr kumimoji="1" lang="en-US" altLang="zh-CN" sz="28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 = </a:t>
            </a:r>
            <a:r>
              <a:rPr kumimoji="1" lang="en-US" altLang="zh-CN" sz="2800" b="1" i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n</a:t>
            </a:r>
            <a:r>
              <a:rPr kumimoji="1" lang="en-US" altLang="zh-CN" sz="2800" b="1" baseline="-25000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0</a:t>
            </a:r>
            <a:r>
              <a:rPr kumimoji="1" lang="en-US" altLang="zh-CN" sz="28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+</a:t>
            </a:r>
            <a:r>
              <a:rPr kumimoji="1" lang="en-US" altLang="zh-CN" sz="2800" b="1" i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n</a:t>
            </a:r>
            <a:r>
              <a:rPr kumimoji="1" lang="en-US" altLang="zh-CN" sz="2800" b="1" baseline="-25000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1</a:t>
            </a:r>
            <a:r>
              <a:rPr kumimoji="1" lang="en-US" altLang="zh-CN" sz="28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+</a:t>
            </a:r>
            <a:r>
              <a:rPr kumimoji="1" lang="en-US" altLang="zh-CN" sz="2800" b="1" i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n</a:t>
            </a:r>
            <a:r>
              <a:rPr kumimoji="1" lang="en-US" altLang="zh-CN" sz="2800" b="1" baseline="-25000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kumimoji="1" lang="en-US" altLang="zh-CN" sz="28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     </a:t>
            </a:r>
            <a:r>
              <a:rPr kumimoji="1" lang="en-US" altLang="zh-CN" sz="2800" b="1" i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e</a:t>
            </a:r>
            <a:r>
              <a:rPr kumimoji="1" lang="en-US" altLang="zh-CN" sz="28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 = 2</a:t>
            </a:r>
            <a:r>
              <a:rPr kumimoji="1" lang="en-US" altLang="zh-CN" sz="2800" b="1" i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n</a:t>
            </a:r>
            <a:r>
              <a:rPr kumimoji="1" lang="en-US" altLang="zh-CN" sz="2800" b="1" baseline="-25000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kumimoji="1" lang="en-US" altLang="zh-CN" sz="28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+</a:t>
            </a:r>
            <a:r>
              <a:rPr kumimoji="1" lang="en-US" altLang="zh-CN" sz="2800" b="1" i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n</a:t>
            </a:r>
            <a:r>
              <a:rPr kumimoji="1" lang="en-US" altLang="zh-CN" sz="2800" b="1" baseline="-25000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1 </a:t>
            </a:r>
            <a:r>
              <a:rPr kumimoji="1" lang="en-US" altLang="zh-CN" sz="28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= </a:t>
            </a:r>
            <a:r>
              <a:rPr kumimoji="1" lang="en-US" altLang="zh-CN" sz="2800" b="1" i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n</a:t>
            </a:r>
            <a:r>
              <a:rPr kumimoji="1" lang="en-US" altLang="zh-CN" sz="2800" b="1" dirty="0">
                <a:solidFill>
                  <a:srgbClr val="92D050"/>
                </a:solidFill>
                <a:latin typeface="Courier New" pitchFamily="49" charset="0"/>
                <a:ea typeface="仿宋_GB2312" pitchFamily="49" charset="-122"/>
              </a:rPr>
              <a:t>-</a:t>
            </a:r>
            <a:r>
              <a:rPr kumimoji="1" lang="en-US" altLang="zh-CN" sz="28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1</a:t>
            </a:r>
          </a:p>
          <a:p>
            <a:pPr>
              <a:lnSpc>
                <a:spcPct val="10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kumimoji="1" lang="en-US" altLang="zh-CN" sz="28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	  </a:t>
            </a:r>
            <a:r>
              <a:rPr kumimoji="1" lang="zh-CN" altLang="en-US" sz="28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因此，有  </a:t>
            </a:r>
            <a:r>
              <a:rPr kumimoji="1" lang="en-US" altLang="en-US" sz="28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kumimoji="1" lang="en-US" altLang="zh-CN" sz="2800" b="1" i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n</a:t>
            </a:r>
            <a:r>
              <a:rPr kumimoji="1" lang="en-US" altLang="zh-CN" sz="2800" b="1" baseline="-25000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kumimoji="1" lang="en-US" altLang="zh-CN" sz="28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+</a:t>
            </a:r>
            <a:r>
              <a:rPr kumimoji="1" lang="en-US" altLang="zh-CN" sz="2800" b="1" i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n</a:t>
            </a:r>
            <a:r>
              <a:rPr kumimoji="1" lang="en-US" altLang="zh-CN" sz="2800" b="1" baseline="-25000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1 </a:t>
            </a:r>
            <a:r>
              <a:rPr kumimoji="1" lang="en-US" altLang="zh-CN" sz="28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= </a:t>
            </a:r>
            <a:r>
              <a:rPr kumimoji="1" lang="en-US" altLang="zh-CN" sz="2800" b="1" i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n</a:t>
            </a:r>
            <a:r>
              <a:rPr kumimoji="1" lang="en-US" altLang="zh-CN" sz="2800" b="1" baseline="-25000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0</a:t>
            </a:r>
            <a:r>
              <a:rPr kumimoji="1" lang="en-US" altLang="zh-CN" sz="28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+</a:t>
            </a:r>
            <a:r>
              <a:rPr kumimoji="1" lang="en-US" altLang="zh-CN" sz="2800" b="1" i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n</a:t>
            </a:r>
            <a:r>
              <a:rPr kumimoji="1" lang="en-US" altLang="zh-CN" sz="2800" b="1" baseline="-25000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1</a:t>
            </a:r>
            <a:r>
              <a:rPr kumimoji="1" lang="en-US" altLang="zh-CN" sz="28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+</a:t>
            </a:r>
            <a:r>
              <a:rPr kumimoji="1" lang="en-US" altLang="zh-CN" sz="2800" b="1" i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n</a:t>
            </a:r>
            <a:r>
              <a:rPr kumimoji="1" lang="en-US" altLang="zh-CN" sz="2800" b="1" baseline="-25000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kumimoji="1" lang="en-US" altLang="zh-CN" sz="2800" b="1" dirty="0">
                <a:solidFill>
                  <a:srgbClr val="92D050"/>
                </a:solidFill>
                <a:latin typeface="Courier New" pitchFamily="49" charset="0"/>
                <a:ea typeface="仿宋_GB2312" pitchFamily="49" charset="-122"/>
              </a:rPr>
              <a:t>-</a:t>
            </a:r>
            <a:r>
              <a:rPr kumimoji="1" lang="en-US" altLang="zh-CN" sz="28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1</a:t>
            </a:r>
          </a:p>
          <a:p>
            <a:pPr>
              <a:lnSpc>
                <a:spcPct val="10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kumimoji="1" lang="en-US" altLang="zh-CN" sz="28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           </a:t>
            </a:r>
            <a:r>
              <a:rPr kumimoji="1" lang="en-US" altLang="zh-CN" sz="2800" b="1" i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n</a:t>
            </a:r>
            <a:r>
              <a:rPr kumimoji="1" lang="en-US" altLang="zh-CN" sz="2800" b="1" baseline="-25000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kumimoji="1" lang="en-US" altLang="zh-CN" sz="28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 = </a:t>
            </a:r>
            <a:r>
              <a:rPr kumimoji="1" lang="en-US" altLang="zh-CN" sz="2800" b="1" i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n</a:t>
            </a:r>
            <a:r>
              <a:rPr kumimoji="1" lang="en-US" altLang="zh-CN" sz="2800" b="1" baseline="-25000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0</a:t>
            </a:r>
            <a:r>
              <a:rPr kumimoji="1" lang="en-US" altLang="zh-CN" sz="2800" b="1" dirty="0">
                <a:solidFill>
                  <a:srgbClr val="92D050"/>
                </a:solidFill>
                <a:latin typeface="Courier New" pitchFamily="49" charset="0"/>
                <a:ea typeface="仿宋_GB2312" pitchFamily="49" charset="-122"/>
              </a:rPr>
              <a:t>-</a:t>
            </a:r>
            <a:r>
              <a:rPr kumimoji="1" lang="en-US" altLang="zh-CN" sz="28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1         </a:t>
            </a:r>
            <a:r>
              <a:rPr kumimoji="1" lang="en-US" altLang="zh-CN" sz="2800" b="1" i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n</a:t>
            </a:r>
            <a:r>
              <a:rPr kumimoji="1" lang="en-US" altLang="zh-CN" sz="2800" b="1" baseline="-25000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0 </a:t>
            </a:r>
            <a:r>
              <a:rPr kumimoji="1" lang="en-US" altLang="zh-CN" sz="28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= </a:t>
            </a:r>
            <a:r>
              <a:rPr kumimoji="1" lang="en-US" altLang="zh-CN" sz="2800" b="1" i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n</a:t>
            </a:r>
            <a:r>
              <a:rPr kumimoji="1" lang="en-US" altLang="zh-CN" sz="2800" b="1" baseline="-25000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kumimoji="1" lang="en-US" altLang="zh-CN" sz="28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+1 </a:t>
            </a:r>
          </a:p>
        </p:txBody>
      </p:sp>
    </p:spTree>
    <p:extLst>
      <p:ext uri="{BB962C8B-B14F-4D97-AF65-F5344CB8AC3E}">
        <p14:creationId xmlns:p14="http://schemas.microsoft.com/office/powerpoint/2010/main" val="2429289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a typeface="仿宋_GB2312" pitchFamily="49" charset="-122"/>
              </a:rPr>
              <a:t>特殊二叉树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SzPct val="50000"/>
            </a:pPr>
            <a:r>
              <a:rPr kumimoji="1" lang="zh-CN" altLang="en-US" sz="3000" b="1" u="sng" dirty="0">
                <a:latin typeface="Times New Roman" pitchFamily="18" charset="0"/>
                <a:ea typeface="仿宋_GB2312" pitchFamily="49" charset="-122"/>
              </a:rPr>
              <a:t>定义</a:t>
            </a:r>
            <a:r>
              <a:rPr kumimoji="1" lang="en-US" altLang="zh-CN" sz="3000" b="1" u="sng" dirty="0">
                <a:latin typeface="Times New Roman" pitchFamily="18" charset="0"/>
                <a:ea typeface="仿宋_GB2312" pitchFamily="49" charset="-122"/>
              </a:rPr>
              <a:t>1</a:t>
            </a:r>
            <a:r>
              <a:rPr kumimoji="1" lang="en-US" altLang="zh-CN" sz="3000" b="1" dirty="0">
                <a:latin typeface="Times New Roman" pitchFamily="18" charset="0"/>
                <a:ea typeface="仿宋_GB2312" pitchFamily="49" charset="-122"/>
              </a:rPr>
              <a:t>  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满二叉树 </a:t>
            </a:r>
            <a:r>
              <a:rPr kumimoji="1" lang="en-US" altLang="zh-CN" sz="3000" b="1" dirty="0">
                <a:latin typeface="Times New Roman" pitchFamily="18" charset="0"/>
                <a:ea typeface="仿宋_GB2312" pitchFamily="49" charset="-122"/>
              </a:rPr>
              <a:t>(Full Binary Tree)</a:t>
            </a:r>
            <a:r>
              <a:rPr kumimoji="1" lang="en-US" altLang="zh-CN" sz="3000" dirty="0">
                <a:latin typeface="Times New Roman" pitchFamily="18" charset="0"/>
                <a:ea typeface="仿宋_GB2312" pitchFamily="49" charset="-122"/>
              </a:rPr>
              <a:t> </a:t>
            </a:r>
          </a:p>
          <a:p>
            <a:pPr>
              <a:buClr>
                <a:schemeClr val="tx1"/>
              </a:buClr>
              <a:buSzPct val="50000"/>
            </a:pPr>
            <a:r>
              <a:rPr kumimoji="1" lang="zh-CN" altLang="en-US" sz="3000" b="1" u="sng" dirty="0">
                <a:latin typeface="Times New Roman" pitchFamily="18" charset="0"/>
                <a:ea typeface="仿宋_GB2312" pitchFamily="49" charset="-122"/>
              </a:rPr>
              <a:t>定义</a:t>
            </a:r>
            <a:r>
              <a:rPr kumimoji="1" lang="en-US" altLang="zh-CN" sz="3000" b="1" u="sng" dirty="0">
                <a:latin typeface="Times New Roman" pitchFamily="18" charset="0"/>
                <a:ea typeface="仿宋_GB2312" pitchFamily="49" charset="-122"/>
              </a:rPr>
              <a:t>2</a:t>
            </a:r>
            <a:r>
              <a:rPr kumimoji="1" lang="en-US" altLang="zh-CN" sz="3000" b="1" dirty="0">
                <a:latin typeface="Times New Roman" pitchFamily="18" charset="0"/>
                <a:ea typeface="仿宋_GB2312" pitchFamily="49" charset="-122"/>
              </a:rPr>
              <a:t>  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完全二叉树 </a:t>
            </a:r>
            <a:r>
              <a:rPr kumimoji="1" lang="en-US" altLang="zh-CN" sz="3000" b="1" dirty="0">
                <a:latin typeface="Times New Roman" pitchFamily="18" charset="0"/>
                <a:ea typeface="仿宋_GB2312" pitchFamily="49" charset="-122"/>
              </a:rPr>
              <a:t>(Complete Binary Tree)</a:t>
            </a:r>
          </a:p>
          <a:p>
            <a:pPr lvl="1"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kumimoji="1" lang="en-US" altLang="zh-CN" sz="30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─ 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若设二叉树的深度为 </a:t>
            </a:r>
            <a:r>
              <a:rPr kumimoji="1" lang="en-US" altLang="zh-CN" sz="3000" b="1" i="1" dirty="0">
                <a:latin typeface="Times New Roman" pitchFamily="18" charset="0"/>
                <a:ea typeface="仿宋_GB2312" pitchFamily="49" charset="-122"/>
              </a:rPr>
              <a:t>k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，则共有 </a:t>
            </a:r>
            <a:r>
              <a:rPr kumimoji="1" lang="en-US" altLang="zh-CN" sz="3000" b="1" i="1" dirty="0">
                <a:latin typeface="Times New Roman" pitchFamily="18" charset="0"/>
                <a:ea typeface="仿宋_GB2312" pitchFamily="49" charset="-122"/>
              </a:rPr>
              <a:t>k 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层。除第 </a:t>
            </a:r>
            <a:r>
              <a:rPr kumimoji="1" lang="en-US" altLang="zh-CN" sz="3000" b="1" i="1" dirty="0">
                <a:latin typeface="Times New Roman" pitchFamily="18" charset="0"/>
                <a:ea typeface="仿宋_GB2312" pitchFamily="49" charset="-122"/>
              </a:rPr>
              <a:t>k 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层外，其它各层 </a:t>
            </a:r>
            <a:r>
              <a:rPr kumimoji="1" lang="en-US" altLang="zh-CN" sz="3000" b="1" dirty="0">
                <a:latin typeface="Times New Roman" pitchFamily="18" charset="0"/>
                <a:ea typeface="仿宋_GB2312" pitchFamily="49" charset="-122"/>
              </a:rPr>
              <a:t>(1</a:t>
            </a:r>
            <a:r>
              <a:rPr kumimoji="1" lang="zh-CN" altLang="en-US" sz="3000" b="1" dirty="0">
                <a:latin typeface="宋体" pitchFamily="2" charset="-122"/>
              </a:rPr>
              <a:t>～</a:t>
            </a:r>
            <a:r>
              <a:rPr kumimoji="1" lang="en-US" altLang="zh-CN" sz="3000" b="1" i="1" dirty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k</a:t>
            </a:r>
            <a:r>
              <a:rPr kumimoji="1" lang="en-US" altLang="zh-CN" sz="3000" b="1" dirty="0">
                <a:latin typeface="Courier New" pitchFamily="49" charset="0"/>
                <a:ea typeface="仿宋_GB2312" pitchFamily="49" charset="-122"/>
                <a:sym typeface="Symbol" pitchFamily="18" charset="2"/>
              </a:rPr>
              <a:t>-</a:t>
            </a:r>
            <a:r>
              <a:rPr kumimoji="1" lang="en-US" altLang="zh-CN" sz="3000" b="1" dirty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1</a:t>
            </a:r>
            <a:r>
              <a:rPr kumimoji="1" lang="en-US" altLang="zh-CN" sz="3000" b="1" dirty="0">
                <a:latin typeface="Times New Roman" pitchFamily="18" charset="0"/>
                <a:ea typeface="仿宋_GB2312" pitchFamily="49" charset="-122"/>
              </a:rPr>
              <a:t>) 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的结点数都达到最大个数，第</a:t>
            </a:r>
            <a:r>
              <a:rPr kumimoji="1" lang="en-US" altLang="zh-CN" sz="3000" b="1" i="1" dirty="0">
                <a:latin typeface="Times New Roman" pitchFamily="18" charset="0"/>
                <a:ea typeface="仿宋_GB2312" pitchFamily="49" charset="-122"/>
              </a:rPr>
              <a:t>k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层从右向左连续缺若干结点，这就是完全二叉树。</a:t>
            </a:r>
            <a:endParaRPr kumimoji="1" lang="zh-CN" altLang="en-US" sz="3000" dirty="0">
              <a:latin typeface="Times New Roman" pitchFamily="18" charset="0"/>
              <a:ea typeface="仿宋_GB2312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1529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仿宋_GB2312" pitchFamily="49" charset="-122"/>
              </a:rPr>
              <a:t>特殊二叉树</a:t>
            </a:r>
            <a:endParaRPr lang="zh-CN" altLang="en-US" dirty="0"/>
          </a:p>
        </p:txBody>
      </p:sp>
      <p:grpSp>
        <p:nvGrpSpPr>
          <p:cNvPr id="53" name="组合 52"/>
          <p:cNvGrpSpPr/>
          <p:nvPr/>
        </p:nvGrpSpPr>
        <p:grpSpPr>
          <a:xfrm>
            <a:off x="876300" y="2064077"/>
            <a:ext cx="7391400" cy="2729846"/>
            <a:chOff x="876300" y="2064077"/>
            <a:chExt cx="7391400" cy="2729846"/>
          </a:xfrm>
        </p:grpSpPr>
        <p:sp>
          <p:nvSpPr>
            <p:cNvPr id="4" name="Line 2"/>
            <p:cNvSpPr>
              <a:spLocks noChangeShapeType="1"/>
            </p:cNvSpPr>
            <p:nvPr/>
          </p:nvSpPr>
          <p:spPr bwMode="auto">
            <a:xfrm>
              <a:off x="7734300" y="2902277"/>
              <a:ext cx="304800" cy="3810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" name="Line 3"/>
            <p:cNvSpPr>
              <a:spLocks noChangeShapeType="1"/>
            </p:cNvSpPr>
            <p:nvPr/>
          </p:nvSpPr>
          <p:spPr bwMode="auto">
            <a:xfrm flipH="1">
              <a:off x="7277100" y="2826077"/>
              <a:ext cx="3810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5905500" y="2826077"/>
              <a:ext cx="3048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>
              <a:off x="5372100" y="2902277"/>
              <a:ext cx="3810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6896100" y="2292677"/>
              <a:ext cx="7620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905500" y="2292677"/>
              <a:ext cx="7620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6591300" y="2064077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857500" y="2292677"/>
              <a:ext cx="7620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866900" y="2292677"/>
              <a:ext cx="7620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695700" y="2902277"/>
              <a:ext cx="304800" cy="3810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3238500" y="2826077"/>
              <a:ext cx="3810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866900" y="2826077"/>
              <a:ext cx="3048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1333500" y="2902277"/>
              <a:ext cx="3810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5981700" y="3435677"/>
              <a:ext cx="228600" cy="5334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5448300" y="3511877"/>
              <a:ext cx="1524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5067300" y="3435677"/>
              <a:ext cx="304800" cy="5334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4076700" y="3435677"/>
              <a:ext cx="1524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>
              <a:off x="3771900" y="3435677"/>
              <a:ext cx="228600" cy="5334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3238500" y="3511877"/>
              <a:ext cx="1524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2857500" y="3435677"/>
              <a:ext cx="304800" cy="5334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2247900" y="3435677"/>
              <a:ext cx="1524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H="1">
              <a:off x="1943100" y="3435677"/>
              <a:ext cx="228600" cy="5334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1409700" y="3511877"/>
              <a:ext cx="1524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1028700" y="3435677"/>
              <a:ext cx="304800" cy="5334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876300" y="3816677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1333500" y="3816677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790700" y="3816677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2247900" y="3816677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2705100" y="3816677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3162300" y="3816677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3619500" y="3816677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4076700" y="3816677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4914900" y="3816677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5372100" y="3816677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5829300" y="3816677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1181100" y="3207077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2019300" y="3207077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3009900" y="3207077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3848100" y="3207077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5219700" y="3207077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6057900" y="3207077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7048500" y="3207077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7886700" y="3207077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1638300" y="2597477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3467100" y="2597477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5676900" y="2597477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7505700" y="2597477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2552700" y="2064077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" name="TextBox 53"/>
            <p:cNvSpPr txBox="1"/>
            <p:nvPr/>
          </p:nvSpPr>
          <p:spPr>
            <a:xfrm>
              <a:off x="1871625" y="4270703"/>
              <a:ext cx="63897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zh-CN" altLang="en-US" sz="2800" b="1" dirty="0" smtClean="0"/>
                <a:t>满二叉树</a:t>
              </a:r>
              <a:r>
                <a:rPr lang="en-US" altLang="zh-CN" sz="2800" b="1" dirty="0" smtClean="0"/>
                <a:t>		           </a:t>
              </a:r>
              <a:r>
                <a:rPr lang="zh-CN" altLang="en-US" sz="2800" b="1" dirty="0" smtClean="0"/>
                <a:t>完全二叉树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11046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仿宋_GB2312" pitchFamily="49" charset="-122"/>
              </a:rPr>
              <a:t>二叉树的性质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791640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SzPct val="50000"/>
            </a:pPr>
            <a:r>
              <a:rPr kumimoji="1" lang="zh-CN" altLang="en-US" sz="2400" b="1" u="sng" dirty="0">
                <a:latin typeface="Times New Roman" pitchFamily="18" charset="0"/>
                <a:ea typeface="仿宋_GB2312" pitchFamily="49" charset="-122"/>
              </a:rPr>
              <a:t>性质</a:t>
            </a:r>
            <a:r>
              <a:rPr kumimoji="1" lang="en-US" altLang="zh-CN" sz="2400" b="1" u="sng" dirty="0">
                <a:latin typeface="Times New Roman" pitchFamily="18" charset="0"/>
                <a:ea typeface="仿宋_GB2312" pitchFamily="49" charset="-122"/>
              </a:rPr>
              <a:t>4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</a:rPr>
              <a:t>    </a:t>
            </a:r>
            <a:r>
              <a:rPr kumimoji="1" lang="zh-CN" altLang="en-US" sz="2400" b="1" dirty="0">
                <a:latin typeface="Times New Roman" pitchFamily="18" charset="0"/>
                <a:ea typeface="仿宋_GB2312" pitchFamily="49" charset="-122"/>
              </a:rPr>
              <a:t>具有 </a:t>
            </a:r>
            <a:r>
              <a:rPr kumimoji="1" lang="en-US" altLang="zh-CN" sz="2400" b="1" i="1" dirty="0">
                <a:latin typeface="Times New Roman" pitchFamily="18" charset="0"/>
                <a:ea typeface="仿宋_GB2312" pitchFamily="49" charset="-122"/>
              </a:rPr>
              <a:t>n </a:t>
            </a:r>
            <a:r>
              <a:rPr kumimoji="1" lang="en-US" altLang="zh-CN" sz="2400" b="1" dirty="0">
                <a:latin typeface="Times New Roman" pitchFamily="18" charset="0"/>
                <a:ea typeface="仿宋_GB2312" pitchFamily="49" charset="-122"/>
              </a:rPr>
              <a:t>(</a:t>
            </a:r>
            <a:r>
              <a:rPr kumimoji="1" lang="en-US" altLang="zh-CN" sz="2400" b="1" i="1" dirty="0">
                <a:latin typeface="Times New Roman" pitchFamily="18" charset="0"/>
                <a:ea typeface="仿宋_GB2312" pitchFamily="49" charset="-122"/>
              </a:rPr>
              <a:t>n</a:t>
            </a:r>
            <a:r>
              <a:rPr kumimoji="1" lang="en-US" altLang="zh-CN" sz="2400" b="1" dirty="0">
                <a:latin typeface="宋体" pitchFamily="2" charset="-122"/>
              </a:rPr>
              <a:t>≥</a:t>
            </a:r>
            <a:r>
              <a:rPr kumimoji="1" lang="en-US" altLang="zh-CN" sz="2400" b="1" dirty="0">
                <a:latin typeface="Times New Roman" pitchFamily="18" charset="0"/>
                <a:ea typeface="仿宋_GB2312" pitchFamily="49" charset="-122"/>
              </a:rPr>
              <a:t>0) </a:t>
            </a:r>
            <a:r>
              <a:rPr kumimoji="1" lang="zh-CN" altLang="en-US" sz="2400" b="1" dirty="0">
                <a:latin typeface="Times New Roman" pitchFamily="18" charset="0"/>
                <a:ea typeface="仿宋_GB2312" pitchFamily="49" charset="-122"/>
              </a:rPr>
              <a:t>个结点的完全二叉树的深度为 </a:t>
            </a:r>
            <a:r>
              <a:rPr kumimoji="1" lang="zh-CN" altLang="en-US" sz="2400" b="1" dirty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</a:t>
            </a:r>
            <a:r>
              <a:rPr kumimoji="1" lang="en-US" altLang="zh-CN" sz="2400" b="1" dirty="0">
                <a:latin typeface="Times New Roman" pitchFamily="18" charset="0"/>
                <a:ea typeface="仿宋_GB2312" pitchFamily="49" charset="-122"/>
              </a:rPr>
              <a:t>log</a:t>
            </a:r>
            <a:r>
              <a:rPr kumimoji="1" lang="en-US" altLang="zh-CN" sz="2400" b="1" baseline="-25000" dirty="0">
                <a:latin typeface="Times New Roman" pitchFamily="18" charset="0"/>
                <a:ea typeface="仿宋_GB2312" pitchFamily="49" charset="-122"/>
              </a:rPr>
              <a:t>2</a:t>
            </a:r>
            <a:r>
              <a:rPr kumimoji="1" lang="en-US" altLang="zh-CN" sz="2400" b="1" dirty="0">
                <a:latin typeface="Times New Roman" pitchFamily="18" charset="0"/>
                <a:ea typeface="仿宋_GB2312" pitchFamily="49" charset="-122"/>
              </a:rPr>
              <a:t>(</a:t>
            </a:r>
            <a:r>
              <a:rPr kumimoji="1" lang="en-US" altLang="zh-CN" sz="2400" b="1" i="1" dirty="0">
                <a:latin typeface="Times New Roman" pitchFamily="18" charset="0"/>
                <a:ea typeface="仿宋_GB2312" pitchFamily="49" charset="-122"/>
              </a:rPr>
              <a:t>n</a:t>
            </a:r>
            <a:r>
              <a:rPr kumimoji="1" lang="en-US" altLang="zh-CN" sz="2400" b="1" dirty="0">
                <a:latin typeface="Times New Roman" pitchFamily="18" charset="0"/>
                <a:ea typeface="仿宋_GB2312" pitchFamily="49" charset="-122"/>
              </a:rPr>
              <a:t>+1)</a:t>
            </a:r>
            <a:r>
              <a:rPr kumimoji="1" lang="en-US" altLang="zh-CN" sz="2400" b="1" dirty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</a:t>
            </a:r>
            <a:r>
              <a:rPr kumimoji="1" lang="en-US" altLang="zh-CN" sz="2400" b="1" dirty="0">
                <a:latin typeface="Times New Roman" pitchFamily="18" charset="0"/>
                <a:ea typeface="仿宋_GB2312" pitchFamily="49" charset="-122"/>
              </a:rPr>
              <a:t>     </a:t>
            </a: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ea typeface="仿宋_GB2312" pitchFamily="49" charset="-122"/>
              </a:rPr>
              <a:t>	</a:t>
            </a:r>
            <a:r>
              <a:rPr kumimoji="1" lang="zh-CN" altLang="en-US" sz="24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设完全二叉树的深度为</a:t>
            </a:r>
            <a:r>
              <a:rPr kumimoji="1" lang="en-US" altLang="zh-CN" sz="2400" b="1" i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k</a:t>
            </a:r>
            <a:r>
              <a:rPr kumimoji="1" lang="zh-CN" altLang="en-US" sz="24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，则有</a:t>
            </a: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kumimoji="1" lang="zh-CN" altLang="en-US" sz="24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             </a:t>
            </a:r>
            <a:r>
              <a:rPr kumimoji="1" lang="en-US" altLang="zh-CN" sz="24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kumimoji="1" lang="en-US" altLang="zh-CN" sz="2400" b="1" i="1" baseline="30000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k</a:t>
            </a:r>
            <a:r>
              <a:rPr kumimoji="1" lang="en-US" altLang="zh-CN" sz="2400" b="1" baseline="30000" dirty="0">
                <a:solidFill>
                  <a:srgbClr val="92D050"/>
                </a:solidFill>
                <a:latin typeface="Courier New" pitchFamily="49" charset="0"/>
                <a:ea typeface="仿宋_GB2312" pitchFamily="49" charset="-122"/>
              </a:rPr>
              <a:t>-</a:t>
            </a:r>
            <a:r>
              <a:rPr kumimoji="1" lang="en-US" altLang="zh-CN" sz="2400" b="1" baseline="30000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1</a:t>
            </a:r>
            <a:r>
              <a:rPr kumimoji="1" lang="en-US" altLang="zh-CN" sz="2400" dirty="0">
                <a:solidFill>
                  <a:srgbClr val="92D050"/>
                </a:solidFill>
                <a:latin typeface="Courier New" pitchFamily="49" charset="0"/>
                <a:ea typeface="仿宋_GB2312" pitchFamily="49" charset="-122"/>
              </a:rPr>
              <a:t>-</a:t>
            </a:r>
            <a:r>
              <a:rPr kumimoji="1" lang="en-US" altLang="zh-CN" sz="24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1 &lt; </a:t>
            </a:r>
            <a:r>
              <a:rPr kumimoji="1" lang="en-US" altLang="zh-CN" sz="2400" b="1" i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n</a:t>
            </a:r>
            <a:r>
              <a:rPr kumimoji="1" lang="en-US" altLang="zh-CN" sz="24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92D050"/>
                </a:solidFill>
                <a:latin typeface="宋体" pitchFamily="2" charset="-122"/>
              </a:rPr>
              <a:t>≤</a:t>
            </a:r>
            <a:r>
              <a:rPr kumimoji="1" lang="en-US" altLang="zh-CN" sz="24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 2</a:t>
            </a:r>
            <a:r>
              <a:rPr kumimoji="1" lang="en-US" altLang="zh-CN" sz="2400" b="1" i="1" baseline="30000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k</a:t>
            </a:r>
            <a:r>
              <a:rPr kumimoji="1" lang="en-US" altLang="zh-CN" sz="2400" dirty="0">
                <a:solidFill>
                  <a:srgbClr val="92D050"/>
                </a:solidFill>
                <a:latin typeface="Courier New" pitchFamily="49" charset="0"/>
                <a:ea typeface="仿宋_GB2312" pitchFamily="49" charset="-122"/>
                <a:sym typeface="Symbol" pitchFamily="18" charset="2"/>
              </a:rPr>
              <a:t>-</a:t>
            </a:r>
            <a:r>
              <a:rPr kumimoji="1" lang="en-US" altLang="zh-CN" sz="24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1</a:t>
            </a: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kumimoji="1" lang="zh-CN" altLang="en-US" sz="2400" b="1" u="sng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上面</a:t>
            </a:r>
            <a:r>
              <a:rPr kumimoji="1" lang="en-US" altLang="zh-CN" sz="2400" b="1" i="1" u="sng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k</a:t>
            </a:r>
            <a:r>
              <a:rPr kumimoji="1" lang="en-US" altLang="zh-CN" sz="2400" b="1" u="sng" dirty="0">
                <a:solidFill>
                  <a:srgbClr val="92D050"/>
                </a:solidFill>
                <a:latin typeface="Courier New" pitchFamily="49" charset="0"/>
                <a:ea typeface="仿宋_GB2312" pitchFamily="49" charset="-122"/>
              </a:rPr>
              <a:t>-</a:t>
            </a:r>
            <a:r>
              <a:rPr kumimoji="1" lang="en-US" altLang="zh-CN" sz="2400" b="1" u="sng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1</a:t>
            </a:r>
            <a:r>
              <a:rPr kumimoji="1" lang="zh-CN" altLang="en-US" sz="2400" b="1" u="sng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层结点数        包括第</a:t>
            </a:r>
            <a:r>
              <a:rPr kumimoji="1" lang="en-US" altLang="zh-CN" sz="2400" b="1" u="sng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k</a:t>
            </a:r>
            <a:r>
              <a:rPr kumimoji="1" lang="zh-CN" altLang="en-US" sz="2400" b="1" u="sng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层的最大结点数</a:t>
            </a:r>
            <a:endParaRPr kumimoji="1" lang="en-US" altLang="zh-CN" sz="2400" b="1" u="sng" dirty="0">
              <a:solidFill>
                <a:srgbClr val="92D050"/>
              </a:solidFill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kumimoji="1" lang="en-US" altLang="zh-CN" sz="6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	</a:t>
            </a: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       </a:t>
            </a:r>
            <a:r>
              <a:rPr kumimoji="1" lang="zh-CN" altLang="en-US" sz="24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变形 </a:t>
            </a:r>
            <a:r>
              <a:rPr kumimoji="1" lang="en-US" altLang="zh-CN" sz="24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kumimoji="1" lang="en-US" altLang="zh-CN" sz="2400" b="1" i="1" baseline="30000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k</a:t>
            </a:r>
            <a:r>
              <a:rPr kumimoji="1" lang="en-US" altLang="zh-CN" sz="2400" b="1" baseline="30000" dirty="0">
                <a:solidFill>
                  <a:srgbClr val="92D050"/>
                </a:solidFill>
                <a:latin typeface="Courier New" pitchFamily="49" charset="0"/>
                <a:ea typeface="仿宋_GB2312" pitchFamily="49" charset="-122"/>
              </a:rPr>
              <a:t>-</a:t>
            </a:r>
            <a:r>
              <a:rPr kumimoji="1" lang="en-US" altLang="zh-CN" sz="2400" b="1" baseline="30000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1 </a:t>
            </a:r>
            <a:r>
              <a:rPr kumimoji="1" lang="en-US" altLang="zh-CN" sz="24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&lt; </a:t>
            </a:r>
            <a:r>
              <a:rPr kumimoji="1" lang="en-US" altLang="zh-CN" sz="2400" b="1" i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n+</a:t>
            </a:r>
            <a:r>
              <a:rPr kumimoji="1" lang="en-US" altLang="zh-CN" sz="24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1</a:t>
            </a:r>
            <a:r>
              <a:rPr kumimoji="1" lang="en-US" altLang="zh-CN" sz="2400" b="1" dirty="0">
                <a:solidFill>
                  <a:srgbClr val="92D050"/>
                </a:solidFill>
                <a:latin typeface="宋体" pitchFamily="2" charset="-122"/>
              </a:rPr>
              <a:t>≤</a:t>
            </a:r>
            <a:r>
              <a:rPr kumimoji="1" lang="en-US" altLang="zh-CN" sz="24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2</a:t>
            </a:r>
            <a:r>
              <a:rPr kumimoji="1" lang="en-US" altLang="zh-CN" sz="2400" b="1" i="1" baseline="30000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k</a:t>
            </a:r>
            <a:r>
              <a:rPr kumimoji="1" lang="en-US" altLang="zh-CN" sz="24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  </a:t>
            </a: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	   </a:t>
            </a:r>
            <a:r>
              <a:rPr kumimoji="1" lang="zh-CN" altLang="en-US" sz="24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取对数 </a:t>
            </a: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kumimoji="1" lang="zh-CN" altLang="en-US" sz="24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	    </a:t>
            </a:r>
            <a:r>
              <a:rPr kumimoji="1" lang="en-US" altLang="zh-CN" sz="2400" b="1" i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k</a:t>
            </a:r>
            <a:r>
              <a:rPr kumimoji="1" lang="en-US" altLang="zh-CN" sz="2400" b="1" dirty="0">
                <a:solidFill>
                  <a:srgbClr val="92D050"/>
                </a:solidFill>
                <a:latin typeface="Courier New" pitchFamily="49" charset="0"/>
                <a:ea typeface="仿宋_GB2312" pitchFamily="49" charset="-122"/>
                <a:sym typeface="Symbol" pitchFamily="18" charset="2"/>
              </a:rPr>
              <a:t>-</a:t>
            </a:r>
            <a:r>
              <a:rPr kumimoji="1" lang="en-US" altLang="zh-CN" sz="24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1&lt; log</a:t>
            </a:r>
            <a:r>
              <a:rPr kumimoji="1" lang="en-US" altLang="zh-CN" sz="2400" b="1" baseline="-25000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2</a:t>
            </a:r>
            <a:r>
              <a:rPr kumimoji="1" lang="en-US" altLang="zh-CN" sz="24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(</a:t>
            </a:r>
            <a:r>
              <a:rPr kumimoji="1" lang="en-US" altLang="zh-CN" sz="2400" b="1" i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n</a:t>
            </a:r>
            <a:r>
              <a:rPr kumimoji="1" lang="en-US" altLang="zh-CN" sz="24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+1) </a:t>
            </a:r>
            <a:r>
              <a:rPr kumimoji="1" lang="en-US" altLang="zh-CN" sz="2400" b="1" dirty="0">
                <a:solidFill>
                  <a:srgbClr val="92D050"/>
                </a:solidFill>
                <a:latin typeface="宋体" pitchFamily="2" charset="-122"/>
                <a:sym typeface="Symbol" pitchFamily="18" charset="2"/>
              </a:rPr>
              <a:t>≤</a:t>
            </a:r>
            <a:r>
              <a:rPr kumimoji="1" lang="en-US" altLang="zh-CN" sz="2400" b="1" i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k</a:t>
            </a:r>
            <a:r>
              <a:rPr kumimoji="1" lang="en-US" altLang="zh-CN" sz="24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	   </a:t>
            </a:r>
            <a:r>
              <a:rPr kumimoji="1" lang="zh-CN" altLang="en-US" sz="24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有 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 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log</a:t>
            </a:r>
            <a:r>
              <a:rPr kumimoji="1" lang="en-US" altLang="zh-CN" sz="2400" b="1" baseline="-25000" dirty="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(</a:t>
            </a:r>
            <a:r>
              <a:rPr kumimoji="1" lang="en-US" altLang="zh-CN" sz="2400" b="1" i="1" dirty="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n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+1)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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 = </a:t>
            </a:r>
            <a:r>
              <a:rPr kumimoji="1" lang="en-US" altLang="zh-CN" sz="2400" b="1" i="1" dirty="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k</a:t>
            </a:r>
            <a:endParaRPr lang="en-US" altLang="zh-CN" sz="2400" dirty="0">
              <a:solidFill>
                <a:srgbClr val="FFFF00"/>
              </a:solidFill>
              <a:latin typeface="Times New Roman" pitchFamily="18" charset="0"/>
              <a:ea typeface="仿宋_GB2312" pitchFamily="49" charset="-122"/>
            </a:endParaRPr>
          </a:p>
          <a:p>
            <a:endParaRPr lang="zh-CN" altLang="en-US" dirty="0"/>
          </a:p>
        </p:txBody>
      </p:sp>
      <p:grpSp>
        <p:nvGrpSpPr>
          <p:cNvPr id="43" name="组合 42"/>
          <p:cNvGrpSpPr/>
          <p:nvPr/>
        </p:nvGrpSpPr>
        <p:grpSpPr>
          <a:xfrm>
            <a:off x="4183468" y="4229528"/>
            <a:ext cx="4267200" cy="2133600"/>
            <a:chOff x="4183468" y="4229528"/>
            <a:chExt cx="4267200" cy="2133600"/>
          </a:xfrm>
        </p:grpSpPr>
        <p:sp>
          <p:nvSpPr>
            <p:cNvPr id="4" name="Line 2"/>
            <p:cNvSpPr>
              <a:spLocks noChangeShapeType="1"/>
            </p:cNvSpPr>
            <p:nvPr/>
          </p:nvSpPr>
          <p:spPr bwMode="auto">
            <a:xfrm>
              <a:off x="7383868" y="5677328"/>
              <a:ext cx="152400" cy="457200"/>
            </a:xfrm>
            <a:prstGeom prst="line">
              <a:avLst/>
            </a:prstGeom>
            <a:noFill/>
            <a:ln w="38100" cap="rnd">
              <a:solidFill>
                <a:srgbClr val="0099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3"/>
            <p:cNvSpPr>
              <a:spLocks noChangeShapeType="1"/>
            </p:cNvSpPr>
            <p:nvPr/>
          </p:nvSpPr>
          <p:spPr bwMode="auto">
            <a:xfrm flipH="1">
              <a:off x="7079068" y="5601128"/>
              <a:ext cx="228600" cy="533400"/>
            </a:xfrm>
            <a:prstGeom prst="line">
              <a:avLst/>
            </a:prstGeom>
            <a:noFill/>
            <a:ln w="38100" cap="rnd">
              <a:solidFill>
                <a:srgbClr val="0099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6545668" y="5677328"/>
              <a:ext cx="152400" cy="457200"/>
            </a:xfrm>
            <a:prstGeom prst="line">
              <a:avLst/>
            </a:prstGeom>
            <a:noFill/>
            <a:ln w="38100" cap="rnd">
              <a:solidFill>
                <a:srgbClr val="0099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>
              <a:off x="6164668" y="5601128"/>
              <a:ext cx="304800" cy="533400"/>
            </a:xfrm>
            <a:prstGeom prst="line">
              <a:avLst/>
            </a:prstGeom>
            <a:noFill/>
            <a:ln w="38100" cap="rnd">
              <a:solidFill>
                <a:srgbClr val="0099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6012268" y="5982128"/>
              <a:ext cx="381000" cy="381000"/>
            </a:xfrm>
            <a:prstGeom prst="ellipse">
              <a:avLst/>
            </a:prstGeom>
            <a:solidFill>
              <a:srgbClr val="FFFFCC"/>
            </a:solidFill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6469468" y="5982128"/>
              <a:ext cx="381000" cy="381000"/>
            </a:xfrm>
            <a:prstGeom prst="ellipse">
              <a:avLst/>
            </a:prstGeom>
            <a:solidFill>
              <a:srgbClr val="FFFFCC"/>
            </a:solidFill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6926668" y="5982128"/>
              <a:ext cx="381000" cy="381000"/>
            </a:xfrm>
            <a:prstGeom prst="ellipse">
              <a:avLst/>
            </a:prstGeom>
            <a:solidFill>
              <a:srgbClr val="FFFFCC"/>
            </a:solidFill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7383868" y="5982128"/>
              <a:ext cx="381000" cy="381000"/>
            </a:xfrm>
            <a:prstGeom prst="ellipse">
              <a:avLst/>
            </a:prstGeom>
            <a:solidFill>
              <a:srgbClr val="FFFFCC"/>
            </a:solidFill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5555068" y="5677328"/>
              <a:ext cx="152400" cy="457200"/>
            </a:xfrm>
            <a:prstGeom prst="line">
              <a:avLst/>
            </a:prstGeom>
            <a:noFill/>
            <a:ln w="38100" cap="rnd">
              <a:solidFill>
                <a:srgbClr val="0099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7002868" y="5067728"/>
              <a:ext cx="304800" cy="3810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 flipH="1">
              <a:off x="6545668" y="4991528"/>
              <a:ext cx="3810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5174068" y="4991528"/>
              <a:ext cx="3048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 flipH="1">
              <a:off x="4640668" y="5067728"/>
              <a:ext cx="3810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6164668" y="4458128"/>
              <a:ext cx="7620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 flipH="1">
              <a:off x="5174068" y="4458128"/>
              <a:ext cx="7620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5859868" y="4229528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 flipH="1">
              <a:off x="5250268" y="5601128"/>
              <a:ext cx="228600" cy="5334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4716868" y="5677328"/>
              <a:ext cx="1524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4335868" y="5601128"/>
              <a:ext cx="304800" cy="5334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183468" y="5982128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4640668" y="5982128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097868" y="5982128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4488268" y="5372528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5326468" y="5372528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6317068" y="5372528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7155268" y="5372528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4945468" y="4762928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6774268" y="4762928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5555068" y="5982128"/>
              <a:ext cx="381000" cy="381000"/>
            </a:xfrm>
            <a:prstGeom prst="ellipse">
              <a:avLst/>
            </a:prstGeom>
            <a:solidFill>
              <a:srgbClr val="FFFFCC"/>
            </a:solidFill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>
              <a:off x="7764868" y="4305728"/>
              <a:ext cx="152400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>
              <a:off x="7993468" y="4305728"/>
              <a:ext cx="152400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38"/>
            <p:cNvSpPr>
              <a:spLocks noChangeShapeType="1"/>
            </p:cNvSpPr>
            <p:nvPr/>
          </p:nvSpPr>
          <p:spPr bwMode="auto">
            <a:xfrm>
              <a:off x="7764868" y="5753528"/>
              <a:ext cx="152400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39"/>
            <p:cNvSpPr>
              <a:spLocks noChangeShapeType="1"/>
            </p:cNvSpPr>
            <p:nvPr/>
          </p:nvSpPr>
          <p:spPr bwMode="auto">
            <a:xfrm>
              <a:off x="7841068" y="5143928"/>
              <a:ext cx="0" cy="60960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40"/>
            <p:cNvSpPr>
              <a:spLocks noChangeShapeType="1"/>
            </p:cNvSpPr>
            <p:nvPr/>
          </p:nvSpPr>
          <p:spPr bwMode="auto">
            <a:xfrm>
              <a:off x="7993468" y="6363128"/>
              <a:ext cx="152400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41"/>
            <p:cNvSpPr>
              <a:spLocks noChangeShapeType="1"/>
            </p:cNvSpPr>
            <p:nvPr/>
          </p:nvSpPr>
          <p:spPr bwMode="auto">
            <a:xfrm>
              <a:off x="8069668" y="5524928"/>
              <a:ext cx="0" cy="83820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42"/>
            <p:cNvSpPr>
              <a:spLocks noChangeShapeType="1"/>
            </p:cNvSpPr>
            <p:nvPr/>
          </p:nvSpPr>
          <p:spPr bwMode="auto">
            <a:xfrm flipV="1">
              <a:off x="7841068" y="4305728"/>
              <a:ext cx="0" cy="53340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7460068" y="4762928"/>
              <a:ext cx="638175" cy="4572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>
                  <a:solidFill>
                    <a:schemeClr val="tx2"/>
                  </a:solidFill>
                  <a:latin typeface="Arial Narrow" pitchFamily="34" charset="0"/>
                </a:rPr>
                <a:t>2</a:t>
              </a:r>
              <a:r>
                <a:rPr kumimoji="1" lang="en-US" altLang="zh-CN" sz="2400" b="1" baseline="30000">
                  <a:solidFill>
                    <a:schemeClr val="tx2"/>
                  </a:solidFill>
                  <a:latin typeface="Arial Narrow" pitchFamily="34" charset="0"/>
                </a:rPr>
                <a:t>3</a:t>
              </a:r>
              <a:r>
                <a:rPr kumimoji="1" lang="en-US" altLang="zh-CN" sz="2400">
                  <a:solidFill>
                    <a:schemeClr val="tx2"/>
                  </a:solidFill>
                  <a:latin typeface="Arial Narrow" pitchFamily="34" charset="0"/>
                </a:rPr>
                <a:t>-1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41" name="Text Box 44"/>
            <p:cNvSpPr txBox="1">
              <a:spLocks noChangeArrowheads="1"/>
            </p:cNvSpPr>
            <p:nvPr/>
          </p:nvSpPr>
          <p:spPr bwMode="auto">
            <a:xfrm>
              <a:off x="7812493" y="5143928"/>
              <a:ext cx="638175" cy="4572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>
                  <a:solidFill>
                    <a:schemeClr val="tx2"/>
                  </a:solidFill>
                  <a:latin typeface="Arial Narrow" pitchFamily="34" charset="0"/>
                </a:rPr>
                <a:t>2</a:t>
              </a:r>
              <a:r>
                <a:rPr kumimoji="1" lang="en-US" altLang="zh-CN" sz="2400" b="1" baseline="30000">
                  <a:solidFill>
                    <a:schemeClr val="tx2"/>
                  </a:solidFill>
                  <a:latin typeface="Arial Narrow" pitchFamily="34" charset="0"/>
                </a:rPr>
                <a:t>4</a:t>
              </a:r>
              <a:r>
                <a:rPr kumimoji="1" lang="en-US" altLang="zh-CN" sz="2400">
                  <a:solidFill>
                    <a:schemeClr val="tx2"/>
                  </a:solidFill>
                  <a:latin typeface="Arial Narrow" pitchFamily="34" charset="0"/>
                </a:rPr>
                <a:t>-1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42" name="Line 45"/>
            <p:cNvSpPr>
              <a:spLocks noChangeShapeType="1"/>
            </p:cNvSpPr>
            <p:nvPr/>
          </p:nvSpPr>
          <p:spPr bwMode="auto">
            <a:xfrm flipV="1">
              <a:off x="8069668" y="4305728"/>
              <a:ext cx="0" cy="91440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0074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仿宋_GB2312" pitchFamily="49" charset="-122"/>
              </a:rPr>
              <a:t>二叉树的性质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616979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spcBef>
                <a:spcPct val="5000"/>
              </a:spcBef>
              <a:buClr>
                <a:schemeClr val="tx1"/>
              </a:buClr>
              <a:buSzPct val="50000"/>
            </a:pPr>
            <a:r>
              <a:rPr kumimoji="1" lang="zh-CN" altLang="en-US" sz="3000" b="1" u="sng" dirty="0">
                <a:latin typeface="Times New Roman" pitchFamily="18" charset="0"/>
                <a:ea typeface="仿宋_GB2312" pitchFamily="49" charset="-122"/>
              </a:rPr>
              <a:t>性质</a:t>
            </a:r>
            <a:r>
              <a:rPr kumimoji="1" lang="en-US" altLang="zh-CN" sz="3000" b="1" u="sng" dirty="0">
                <a:latin typeface="Times New Roman" pitchFamily="18" charset="0"/>
                <a:ea typeface="仿宋_GB2312" pitchFamily="49" charset="-122"/>
              </a:rPr>
              <a:t>5</a:t>
            </a:r>
            <a:r>
              <a:rPr kumimoji="1" lang="en-US" altLang="zh-CN" sz="3000" b="1" dirty="0">
                <a:latin typeface="Times New Roman" pitchFamily="18" charset="0"/>
                <a:ea typeface="仿宋_GB2312" pitchFamily="49" charset="-122"/>
              </a:rPr>
              <a:t>  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如将一棵有</a:t>
            </a:r>
            <a:r>
              <a:rPr kumimoji="1" lang="en-US" altLang="zh-CN" sz="3000" b="1" i="1" dirty="0">
                <a:latin typeface="Times New Roman" pitchFamily="18" charset="0"/>
                <a:ea typeface="仿宋_GB2312" pitchFamily="49" charset="-122"/>
              </a:rPr>
              <a:t>n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个结点的完全二叉树自顶向下，同一层自左向右连续给结点编号</a:t>
            </a:r>
            <a:r>
              <a:rPr kumimoji="1" lang="en-US" altLang="zh-CN" sz="3000" b="1" dirty="0">
                <a:latin typeface="Times New Roman" pitchFamily="18" charset="0"/>
                <a:ea typeface="仿宋_GB2312" pitchFamily="49" charset="-122"/>
              </a:rPr>
              <a:t>1, 2, …, </a:t>
            </a:r>
            <a:r>
              <a:rPr kumimoji="1" lang="en-US" altLang="zh-CN" sz="3000" b="1" i="1" dirty="0">
                <a:latin typeface="Times New Roman" pitchFamily="18" charset="0"/>
                <a:ea typeface="仿宋_GB2312" pitchFamily="49" charset="-122"/>
              </a:rPr>
              <a:t>n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，则有以下关系： </a:t>
            </a:r>
          </a:p>
          <a:p>
            <a:pPr marL="838200" lvl="1" indent="-381000">
              <a:spcBef>
                <a:spcPct val="5000"/>
              </a:spcBef>
              <a:buClr>
                <a:schemeClr val="tx2"/>
              </a:buClr>
              <a:buSzTx/>
              <a:buFont typeface="Wingdings" pitchFamily="2" charset="2"/>
              <a:buChar char="ü"/>
            </a:pP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若</a:t>
            </a:r>
            <a:r>
              <a:rPr kumimoji="1" lang="en-US" altLang="zh-CN" sz="3000" b="1" i="1" dirty="0" err="1"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en-US" altLang="zh-CN" sz="3000" b="1" i="1" dirty="0">
                <a:latin typeface="Times New Roman" pitchFamily="18" charset="0"/>
                <a:ea typeface="仿宋_GB2312" pitchFamily="49" charset="-122"/>
              </a:rPr>
              <a:t> = </a:t>
            </a:r>
            <a:r>
              <a:rPr kumimoji="1" lang="en-US" altLang="zh-CN" sz="3000" b="1" dirty="0">
                <a:latin typeface="Times New Roman" pitchFamily="18" charset="0"/>
                <a:ea typeface="仿宋_GB2312" pitchFamily="49" charset="-122"/>
              </a:rPr>
              <a:t>1, 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则 </a:t>
            </a:r>
            <a:r>
              <a:rPr kumimoji="1" lang="en-US" altLang="zh-CN" sz="3000" b="1" i="1" dirty="0" err="1"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en-US" altLang="zh-CN" sz="3000" b="1" i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无双亲</a:t>
            </a:r>
          </a:p>
          <a:p>
            <a:pPr marL="838200" lvl="1" indent="-381000">
              <a:spcBef>
                <a:spcPct val="5000"/>
              </a:spcBef>
              <a:buClr>
                <a:schemeClr val="tx2"/>
              </a:buClr>
              <a:buSzTx/>
              <a:buFont typeface="Wingdings" pitchFamily="2" charset="2"/>
              <a:buChar char="ü"/>
            </a:pP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若</a:t>
            </a:r>
            <a:r>
              <a:rPr kumimoji="1" lang="en-US" altLang="zh-CN" sz="3000" b="1" i="1" dirty="0" err="1"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en-US" altLang="zh-CN" sz="3000" b="1" i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3000" b="1" dirty="0">
                <a:latin typeface="Times New Roman" pitchFamily="18" charset="0"/>
                <a:ea typeface="仿宋_GB2312" pitchFamily="49" charset="-122"/>
              </a:rPr>
              <a:t>&gt; 1, 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则 </a:t>
            </a:r>
            <a:r>
              <a:rPr kumimoji="1" lang="en-US" altLang="zh-CN" sz="3000" b="1" i="1" dirty="0" err="1"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en-US" altLang="zh-CN" sz="3000" b="1" i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的双亲为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</a:t>
            </a:r>
            <a:r>
              <a:rPr kumimoji="1" lang="en-US" altLang="zh-CN" sz="3000" b="1" i="1" dirty="0" err="1"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  <a:cs typeface="Arial" charset="0"/>
              </a:rPr>
              <a:t>／</a:t>
            </a:r>
            <a:r>
              <a:rPr kumimoji="1" lang="en-US" altLang="zh-CN" sz="3000" b="1" dirty="0">
                <a:latin typeface="Times New Roman" pitchFamily="18" charset="0"/>
                <a:ea typeface="仿宋_GB2312" pitchFamily="49" charset="-122"/>
              </a:rPr>
              <a:t>2</a:t>
            </a:r>
            <a:r>
              <a:rPr kumimoji="1" lang="en-US" altLang="zh-CN" sz="3000" b="1" dirty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</a:t>
            </a:r>
            <a:endParaRPr kumimoji="1" lang="en-US" altLang="zh-CN" sz="3000" b="1" dirty="0">
              <a:latin typeface="Times New Roman" pitchFamily="18" charset="0"/>
              <a:ea typeface="仿宋_GB2312" pitchFamily="49" charset="-122"/>
            </a:endParaRPr>
          </a:p>
          <a:p>
            <a:pPr marL="838200" lvl="1" indent="-381000">
              <a:spcBef>
                <a:spcPct val="5000"/>
              </a:spcBef>
              <a:buClr>
                <a:schemeClr val="tx2"/>
              </a:buClr>
              <a:buSzTx/>
              <a:buFont typeface="Wingdings" pitchFamily="2" charset="2"/>
              <a:buChar char="ü"/>
            </a:pP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若</a:t>
            </a:r>
            <a:r>
              <a:rPr kumimoji="1" lang="en-US" altLang="zh-CN" sz="3000" b="1" dirty="0">
                <a:latin typeface="Times New Roman" pitchFamily="18" charset="0"/>
                <a:ea typeface="仿宋_GB2312" pitchFamily="49" charset="-122"/>
              </a:rPr>
              <a:t>2*</a:t>
            </a:r>
            <a:r>
              <a:rPr kumimoji="1" lang="en-US" altLang="zh-CN" sz="3000" b="1" i="1" dirty="0" err="1"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en-US" altLang="zh-CN" sz="3000" b="1" dirty="0">
                <a:latin typeface="Times New Roman" pitchFamily="18" charset="0"/>
                <a:ea typeface="仿宋_GB2312" pitchFamily="49" charset="-122"/>
              </a:rPr>
              <a:t> &lt;=</a:t>
            </a:r>
            <a:r>
              <a:rPr kumimoji="1" lang="en-US" altLang="zh-CN" sz="3000" b="1" i="1" dirty="0">
                <a:latin typeface="Times New Roman" pitchFamily="18" charset="0"/>
                <a:ea typeface="仿宋_GB2312" pitchFamily="49" charset="-122"/>
              </a:rPr>
              <a:t> n</a:t>
            </a:r>
            <a:r>
              <a:rPr kumimoji="1" lang="en-US" altLang="zh-CN" sz="3000" b="1" dirty="0">
                <a:latin typeface="Times New Roman" pitchFamily="18" charset="0"/>
                <a:ea typeface="仿宋_GB2312" pitchFamily="49" charset="-122"/>
              </a:rPr>
              <a:t>, 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则 </a:t>
            </a:r>
            <a:r>
              <a:rPr kumimoji="1" lang="en-US" altLang="zh-CN" sz="3000" b="1" i="1" dirty="0" err="1"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en-US" altLang="zh-CN" sz="3000" b="1" i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的左子女为 </a:t>
            </a:r>
            <a:r>
              <a:rPr kumimoji="1" lang="en-US" altLang="zh-CN" sz="3000" b="1" dirty="0">
                <a:latin typeface="Times New Roman" pitchFamily="18" charset="0"/>
                <a:ea typeface="仿宋_GB2312" pitchFamily="49" charset="-122"/>
              </a:rPr>
              <a:t>2*</a:t>
            </a:r>
            <a:r>
              <a:rPr kumimoji="1" lang="en-US" altLang="zh-CN" sz="3000" b="1" i="1" dirty="0" err="1"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，</a:t>
            </a:r>
          </a:p>
          <a:p>
            <a:pPr marL="838200" lvl="1" indent="-381000">
              <a:spcBef>
                <a:spcPct val="5000"/>
              </a:spcBef>
              <a:buClr>
                <a:schemeClr val="tx2"/>
              </a:buClr>
              <a:buSzTx/>
              <a:buFont typeface="Wingdings" pitchFamily="2" charset="2"/>
              <a:buNone/>
            </a:pP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	若</a:t>
            </a:r>
            <a:r>
              <a:rPr kumimoji="1" lang="en-US" altLang="zh-CN" sz="3000" b="1" dirty="0">
                <a:latin typeface="Times New Roman" pitchFamily="18" charset="0"/>
                <a:ea typeface="仿宋_GB2312" pitchFamily="49" charset="-122"/>
              </a:rPr>
              <a:t>2*</a:t>
            </a:r>
            <a:r>
              <a:rPr kumimoji="1" lang="en-US" altLang="zh-CN" sz="3000" b="1" i="1" dirty="0"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en-US" altLang="zh-CN" sz="3000" b="1" dirty="0">
                <a:latin typeface="Times New Roman" pitchFamily="18" charset="0"/>
                <a:ea typeface="仿宋_GB2312" pitchFamily="49" charset="-122"/>
              </a:rPr>
              <a:t>+1 &lt;= </a:t>
            </a:r>
            <a:r>
              <a:rPr kumimoji="1" lang="en-US" altLang="zh-CN" sz="3000" b="1" i="1" dirty="0">
                <a:latin typeface="Times New Roman" pitchFamily="18" charset="0"/>
                <a:ea typeface="仿宋_GB2312" pitchFamily="49" charset="-122"/>
              </a:rPr>
              <a:t>n</a:t>
            </a:r>
            <a:r>
              <a:rPr kumimoji="1" lang="en-US" altLang="zh-CN" sz="3000" b="1" dirty="0">
                <a:latin typeface="Times New Roman" pitchFamily="18" charset="0"/>
                <a:ea typeface="仿宋_GB2312" pitchFamily="49" charset="-122"/>
              </a:rPr>
              <a:t>, 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则 </a:t>
            </a:r>
            <a:r>
              <a:rPr kumimoji="1" lang="en-US" altLang="zh-CN" sz="3000" b="1" i="1" dirty="0" err="1"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en-US" altLang="zh-CN" sz="3000" b="1" i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的右子女为</a:t>
            </a:r>
            <a:r>
              <a:rPr kumimoji="1" lang="en-US" altLang="zh-CN" sz="3000" b="1" dirty="0">
                <a:latin typeface="Times New Roman" pitchFamily="18" charset="0"/>
                <a:ea typeface="仿宋_GB2312" pitchFamily="49" charset="-122"/>
              </a:rPr>
              <a:t>2*</a:t>
            </a:r>
            <a:r>
              <a:rPr kumimoji="1" lang="en-US" altLang="zh-CN" sz="3000" b="1" i="1" dirty="0"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en-US" altLang="zh-CN" sz="3000" b="1" dirty="0">
                <a:latin typeface="Times New Roman" pitchFamily="18" charset="0"/>
                <a:ea typeface="仿宋_GB2312" pitchFamily="49" charset="-122"/>
              </a:rPr>
              <a:t>+1</a:t>
            </a:r>
          </a:p>
          <a:p>
            <a:pPr marL="838200" lvl="1" indent="-381000">
              <a:spcBef>
                <a:spcPct val="5000"/>
              </a:spcBef>
              <a:buClr>
                <a:schemeClr val="tx2"/>
              </a:buClr>
              <a:buSzTx/>
              <a:buFont typeface="Wingdings" pitchFamily="2" charset="2"/>
              <a:buChar char="ü"/>
            </a:pP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若 </a:t>
            </a:r>
            <a:r>
              <a:rPr kumimoji="1" lang="en-US" altLang="zh-CN" sz="3000" b="1" i="1" dirty="0" err="1"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en-US" altLang="zh-CN" sz="3000" b="1" i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为奇数</a:t>
            </a:r>
            <a:r>
              <a:rPr kumimoji="1" lang="en-US" altLang="zh-CN" sz="3000" b="1" dirty="0">
                <a:latin typeface="Times New Roman" pitchFamily="18" charset="0"/>
                <a:ea typeface="仿宋_GB2312" pitchFamily="49" charset="-122"/>
              </a:rPr>
              <a:t>, 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且</a:t>
            </a:r>
            <a:r>
              <a:rPr kumimoji="1" lang="en-US" altLang="zh-CN" sz="3000" b="1" i="1" dirty="0" err="1"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en-US" altLang="zh-CN" sz="3000" b="1" dirty="0">
                <a:latin typeface="Times New Roman" pitchFamily="18" charset="0"/>
                <a:ea typeface="仿宋_GB2312" pitchFamily="49" charset="-122"/>
              </a:rPr>
              <a:t> != 1, </a:t>
            </a:r>
          </a:p>
          <a:p>
            <a:pPr marL="838200" lvl="1" indent="-381000">
              <a:spcBef>
                <a:spcPct val="5000"/>
              </a:spcBef>
              <a:buClr>
                <a:schemeClr val="tx2"/>
              </a:buClr>
              <a:buSzTx/>
              <a:buFont typeface="Wingdings" pitchFamily="2" charset="2"/>
              <a:buNone/>
            </a:pPr>
            <a:r>
              <a:rPr kumimoji="1" lang="en-US" altLang="zh-CN" sz="3000" b="1" dirty="0">
                <a:latin typeface="Times New Roman" pitchFamily="18" charset="0"/>
                <a:ea typeface="仿宋_GB2312" pitchFamily="49" charset="-122"/>
              </a:rPr>
              <a:t>	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则其左兄弟为</a:t>
            </a:r>
            <a:r>
              <a:rPr kumimoji="1" lang="en-US" altLang="zh-CN" sz="3000" b="1" i="1" dirty="0"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en-US" altLang="zh-CN" sz="3000" b="1" dirty="0">
                <a:latin typeface="Courier New" pitchFamily="49" charset="0"/>
                <a:ea typeface="仿宋_GB2312" pitchFamily="49" charset="-122"/>
              </a:rPr>
              <a:t>-</a:t>
            </a:r>
            <a:r>
              <a:rPr kumimoji="1" lang="en-US" altLang="zh-CN" sz="3000" b="1" dirty="0">
                <a:latin typeface="Times New Roman" pitchFamily="18" charset="0"/>
                <a:ea typeface="仿宋_GB2312" pitchFamily="49" charset="-122"/>
              </a:rPr>
              <a:t>1, 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若</a:t>
            </a:r>
          </a:p>
          <a:p>
            <a:pPr marL="838200" lvl="1" indent="-381000">
              <a:spcBef>
                <a:spcPct val="5000"/>
              </a:spcBef>
              <a:buClr>
                <a:schemeClr val="tx2"/>
              </a:buClr>
              <a:buSzTx/>
              <a:buFont typeface="Wingdings" pitchFamily="2" charset="2"/>
              <a:buChar char="ü"/>
            </a:pP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若</a:t>
            </a:r>
            <a:r>
              <a:rPr kumimoji="1" lang="zh-CN" altLang="en-US" sz="3000" b="1" i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3000" b="1" i="1" dirty="0" err="1"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en-US" altLang="zh-CN" sz="3000" b="1" i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为偶数</a:t>
            </a:r>
            <a:r>
              <a:rPr kumimoji="1" lang="en-US" altLang="zh-CN" sz="3000" b="1" dirty="0">
                <a:latin typeface="Times New Roman" pitchFamily="18" charset="0"/>
                <a:ea typeface="仿宋_GB2312" pitchFamily="49" charset="-122"/>
              </a:rPr>
              <a:t>, 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且</a:t>
            </a:r>
            <a:r>
              <a:rPr kumimoji="1" lang="en-US" altLang="zh-CN" sz="3000" b="1" i="1" dirty="0" err="1"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en-US" altLang="zh-CN" sz="3000" b="1" dirty="0">
                <a:latin typeface="Times New Roman" pitchFamily="18" charset="0"/>
                <a:ea typeface="仿宋_GB2312" pitchFamily="49" charset="-122"/>
              </a:rPr>
              <a:t> != </a:t>
            </a:r>
            <a:r>
              <a:rPr kumimoji="1" lang="en-US" altLang="zh-CN" sz="3000" b="1" i="1" dirty="0">
                <a:latin typeface="Times New Roman" pitchFamily="18" charset="0"/>
                <a:ea typeface="仿宋_GB2312" pitchFamily="49" charset="-122"/>
              </a:rPr>
              <a:t>n</a:t>
            </a:r>
            <a:r>
              <a:rPr kumimoji="1" lang="en-US" altLang="zh-CN" sz="3000" b="1" dirty="0">
                <a:latin typeface="Times New Roman" pitchFamily="18" charset="0"/>
                <a:ea typeface="仿宋_GB2312" pitchFamily="49" charset="-122"/>
              </a:rPr>
              <a:t>, </a:t>
            </a:r>
          </a:p>
          <a:p>
            <a:pPr marL="838200" lvl="1" indent="-381000">
              <a:spcBef>
                <a:spcPct val="5000"/>
              </a:spcBef>
              <a:buClr>
                <a:schemeClr val="tx2"/>
              </a:buClr>
              <a:buSzTx/>
              <a:buFont typeface="Wingdings" pitchFamily="2" charset="2"/>
              <a:buNone/>
            </a:pPr>
            <a:r>
              <a:rPr kumimoji="1" lang="en-US" altLang="zh-CN" sz="3000" b="1" dirty="0">
                <a:latin typeface="Times New Roman" pitchFamily="18" charset="0"/>
                <a:ea typeface="仿宋_GB2312" pitchFamily="49" charset="-122"/>
              </a:rPr>
              <a:t>	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则其右兄弟为</a:t>
            </a:r>
            <a:r>
              <a:rPr kumimoji="1"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en-US" altLang="zh-CN" sz="3000" b="1" dirty="0" smtClean="0">
                <a:latin typeface="Times New Roman" pitchFamily="18" charset="0"/>
                <a:ea typeface="仿宋_GB2312" pitchFamily="49" charset="-122"/>
              </a:rPr>
              <a:t>+1</a:t>
            </a:r>
            <a:endParaRPr lang="en-US" altLang="zh-CN" sz="3000" dirty="0">
              <a:latin typeface="Times New Roman" pitchFamily="18" charset="0"/>
              <a:ea typeface="仿宋_GB2312" pitchFamily="49" charset="-122"/>
            </a:endParaRP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4861067" y="4393914"/>
            <a:ext cx="3352800" cy="2271713"/>
            <a:chOff x="3120" y="2496"/>
            <a:chExt cx="2112" cy="1431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4896" y="3072"/>
              <a:ext cx="192" cy="2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H="1">
              <a:off x="4608" y="3024"/>
              <a:ext cx="24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3744" y="3024"/>
              <a:ext cx="192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3408" y="3072"/>
              <a:ext cx="24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4368" y="2688"/>
              <a:ext cx="48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3744" y="2688"/>
              <a:ext cx="48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4176" y="25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3792" y="3408"/>
              <a:ext cx="144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456" y="3456"/>
              <a:ext cx="96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3243" y="3408"/>
              <a:ext cx="165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3120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3408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3696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3312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3840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4464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4992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3600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4752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4176" y="2496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3600" y="2832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4752" y="2832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3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3312" y="3216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4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3120" y="3600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8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3840" y="3216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4464" y="3216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6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4992" y="3216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7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3408" y="3600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9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3656" y="3619"/>
              <a:ext cx="30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10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6981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ea typeface="仿宋_GB2312" pitchFamily="49" charset="-122"/>
              </a:rPr>
              <a:t>二叉树的顺序表示</a:t>
            </a:r>
          </a:p>
        </p:txBody>
      </p:sp>
      <p:grpSp>
        <p:nvGrpSpPr>
          <p:cNvPr id="4" name="Group 117"/>
          <p:cNvGrpSpPr>
            <a:grpSpLocks/>
          </p:cNvGrpSpPr>
          <p:nvPr/>
        </p:nvGrpSpPr>
        <p:grpSpPr bwMode="auto">
          <a:xfrm>
            <a:off x="526232" y="1701319"/>
            <a:ext cx="8083550" cy="3271838"/>
            <a:chOff x="332" y="1017"/>
            <a:chExt cx="5092" cy="2061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3552" y="1632"/>
              <a:ext cx="144" cy="240"/>
            </a:xfrm>
            <a:prstGeom prst="line">
              <a:avLst/>
            </a:prstGeom>
            <a:noFill/>
            <a:ln w="38100" cap="rnd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2280" y="1611"/>
              <a:ext cx="192" cy="2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1992" y="1584"/>
              <a:ext cx="223" cy="26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128" y="1563"/>
              <a:ext cx="216" cy="26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792" y="1611"/>
              <a:ext cx="24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752" y="1227"/>
              <a:ext cx="456" cy="27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1128" y="1227"/>
              <a:ext cx="48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536" y="105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1281" y="1947"/>
              <a:ext cx="111" cy="26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840" y="1995"/>
              <a:ext cx="87" cy="26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627" y="1947"/>
              <a:ext cx="165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563" y="101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36" y="2755"/>
              <a:ext cx="1977" cy="288"/>
            </a:xfrm>
            <a:prstGeom prst="rect">
              <a:avLst/>
            </a:prstGeom>
            <a:solidFill>
              <a:srgbClr val="FF7C80"/>
            </a:solidFill>
            <a:ln w="1905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528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32" y="2707"/>
              <a:ext cx="209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kumimoji="1" lang="en-US" altLang="zh-CN" sz="3100" b="1">
                  <a:latin typeface="Times New Roman" pitchFamily="18" charset="0"/>
                </a:rPr>
                <a:t>1 2 3 4 5 6 7 8 9</a:t>
              </a:r>
              <a:r>
                <a:rPr kumimoji="1" lang="en-US" altLang="zh-CN" sz="2800" b="1">
                  <a:latin typeface="Times New Roman" pitchFamily="18" charset="0"/>
                </a:rPr>
                <a:t> </a:t>
              </a:r>
              <a:r>
                <a:rPr kumimoji="1" lang="en-US" altLang="zh-CN" sz="900" b="1">
                  <a:latin typeface="Times New Roman" pitchFamily="18" charset="0"/>
                </a:rPr>
                <a:t> </a:t>
              </a:r>
              <a:r>
                <a:rPr kumimoji="1" lang="en-US" altLang="zh-CN" sz="2800" b="1">
                  <a:latin typeface="Times New Roman" pitchFamily="18" charset="0"/>
                </a:rPr>
                <a:t>10</a:t>
              </a:r>
              <a:r>
                <a:rPr kumimoji="1" lang="en-US" altLang="zh-CN" sz="3200" b="1">
                  <a:latin typeface="Times New Roman" pitchFamily="18" charset="0"/>
                </a:rPr>
                <a:t> 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720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912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104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1296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1488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1680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1872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2064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V="1">
              <a:off x="528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V="1">
              <a:off x="720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V="1">
              <a:off x="912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V="1">
              <a:off x="1104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V="1">
              <a:off x="1296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 flipV="1">
              <a:off x="1488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V="1">
              <a:off x="1680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V="1">
              <a:off x="1872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 flipV="1">
              <a:off x="2064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4656" y="1632"/>
              <a:ext cx="192" cy="2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 flipH="1">
              <a:off x="4368" y="1605"/>
              <a:ext cx="223" cy="26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 flipH="1">
              <a:off x="2928" y="1968"/>
              <a:ext cx="192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H="1">
              <a:off x="3168" y="1632"/>
              <a:ext cx="24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4128" y="1248"/>
              <a:ext cx="456" cy="27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 flipH="1">
              <a:off x="3504" y="1248"/>
              <a:ext cx="48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 flipH="1">
              <a:off x="4224" y="1968"/>
              <a:ext cx="96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3216" y="2016"/>
              <a:ext cx="87" cy="26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 flipH="1">
              <a:off x="4752" y="2016"/>
              <a:ext cx="96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4600" y="22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Text Box 46"/>
            <p:cNvSpPr txBox="1">
              <a:spLocks noChangeArrowheads="1"/>
            </p:cNvSpPr>
            <p:nvPr/>
          </p:nvSpPr>
          <p:spPr bwMode="auto">
            <a:xfrm>
              <a:off x="4564" y="2192"/>
              <a:ext cx="324" cy="3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600" b="1">
                  <a:latin typeface="Times New Roman" pitchFamily="18" charset="0"/>
                </a:rPr>
                <a:t>14</a:t>
              </a:r>
              <a:endParaRPr kumimoji="1" lang="en-US" altLang="zh-CN" sz="2600">
                <a:latin typeface="Times New Roman" pitchFamily="18" charset="0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2592" y="2755"/>
              <a:ext cx="2832" cy="288"/>
            </a:xfrm>
            <a:prstGeom prst="rect">
              <a:avLst/>
            </a:prstGeom>
            <a:solidFill>
              <a:srgbClr val="FF7C80"/>
            </a:solidFill>
            <a:ln w="1905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>
              <a:off x="2784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Text Box 49"/>
            <p:cNvSpPr txBox="1">
              <a:spLocks noChangeArrowheads="1"/>
            </p:cNvSpPr>
            <p:nvPr/>
          </p:nvSpPr>
          <p:spPr bwMode="auto">
            <a:xfrm>
              <a:off x="2588" y="2636"/>
              <a:ext cx="2834" cy="44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kumimoji="1" lang="en-US" altLang="zh-CN" sz="3100" b="1">
                  <a:latin typeface="Times New Roman" pitchFamily="18" charset="0"/>
                </a:rPr>
                <a:t>1 2 3 4    6 7 8 9   </a:t>
              </a:r>
              <a:r>
                <a:rPr kumimoji="1" lang="en-US" altLang="zh-CN" sz="3200" b="1">
                  <a:latin typeface="Times New Roman" pitchFamily="18" charset="0"/>
                </a:rPr>
                <a:t>    </a:t>
              </a:r>
              <a:r>
                <a:rPr kumimoji="1" lang="en-US" altLang="zh-CN" sz="2800" b="1">
                  <a:latin typeface="Times New Roman" pitchFamily="18" charset="0"/>
                </a:rPr>
                <a:t>12 </a:t>
              </a:r>
              <a:r>
                <a:rPr kumimoji="1" lang="en-US" altLang="zh-CN" b="1">
                  <a:latin typeface="Times New Roman" pitchFamily="18" charset="0"/>
                </a:rPr>
                <a:t>  </a:t>
              </a:r>
              <a:r>
                <a:rPr kumimoji="1" lang="en-US" altLang="zh-CN" sz="2800" b="1">
                  <a:latin typeface="Times New Roman" pitchFamily="18" charset="0"/>
                </a:rPr>
                <a:t>14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2976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3168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3360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3552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3744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3936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4128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4320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58"/>
            <p:cNvSpPr>
              <a:spLocks noChangeShapeType="1"/>
            </p:cNvSpPr>
            <p:nvPr/>
          </p:nvSpPr>
          <p:spPr bwMode="auto">
            <a:xfrm flipV="1">
              <a:off x="2784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59"/>
            <p:cNvSpPr>
              <a:spLocks noChangeShapeType="1"/>
            </p:cNvSpPr>
            <p:nvPr/>
          </p:nvSpPr>
          <p:spPr bwMode="auto">
            <a:xfrm flipV="1">
              <a:off x="2976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 flipV="1">
              <a:off x="3168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 flipV="1">
              <a:off x="3360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 flipV="1">
              <a:off x="3552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 flipV="1">
              <a:off x="3744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 flipV="1">
              <a:off x="3936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 flipV="1">
              <a:off x="4128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66"/>
            <p:cNvSpPr>
              <a:spLocks noChangeShapeType="1"/>
            </p:cNvSpPr>
            <p:nvPr/>
          </p:nvSpPr>
          <p:spPr bwMode="auto">
            <a:xfrm flipV="1">
              <a:off x="4320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67"/>
            <p:cNvSpPr>
              <a:spLocks noChangeShapeType="1"/>
            </p:cNvSpPr>
            <p:nvPr/>
          </p:nvSpPr>
          <p:spPr bwMode="auto">
            <a:xfrm>
              <a:off x="4512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68"/>
            <p:cNvSpPr>
              <a:spLocks noChangeShapeType="1"/>
            </p:cNvSpPr>
            <p:nvPr/>
          </p:nvSpPr>
          <p:spPr bwMode="auto">
            <a:xfrm flipV="1">
              <a:off x="4512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69"/>
            <p:cNvSpPr>
              <a:spLocks noChangeShapeType="1"/>
            </p:cNvSpPr>
            <p:nvPr/>
          </p:nvSpPr>
          <p:spPr bwMode="auto">
            <a:xfrm>
              <a:off x="4704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Line 70"/>
            <p:cNvSpPr>
              <a:spLocks noChangeShapeType="1"/>
            </p:cNvSpPr>
            <p:nvPr/>
          </p:nvSpPr>
          <p:spPr bwMode="auto">
            <a:xfrm flipV="1">
              <a:off x="4704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Line 71"/>
            <p:cNvSpPr>
              <a:spLocks noChangeShapeType="1"/>
            </p:cNvSpPr>
            <p:nvPr/>
          </p:nvSpPr>
          <p:spPr bwMode="auto">
            <a:xfrm>
              <a:off x="4944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Line 72"/>
            <p:cNvSpPr>
              <a:spLocks noChangeShapeType="1"/>
            </p:cNvSpPr>
            <p:nvPr/>
          </p:nvSpPr>
          <p:spPr bwMode="auto">
            <a:xfrm flipV="1">
              <a:off x="4944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Line 73"/>
            <p:cNvSpPr>
              <a:spLocks noChangeShapeType="1"/>
            </p:cNvSpPr>
            <p:nvPr/>
          </p:nvSpPr>
          <p:spPr bwMode="auto">
            <a:xfrm>
              <a:off x="5136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Line 74"/>
            <p:cNvSpPr>
              <a:spLocks noChangeShapeType="1"/>
            </p:cNvSpPr>
            <p:nvPr/>
          </p:nvSpPr>
          <p:spPr bwMode="auto">
            <a:xfrm flipV="1">
              <a:off x="5136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960" y="1392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672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431" y="220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768" y="22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104" y="22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1248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Text Box 81"/>
            <p:cNvSpPr txBox="1">
              <a:spLocks noChangeArrowheads="1"/>
            </p:cNvSpPr>
            <p:nvPr/>
          </p:nvSpPr>
          <p:spPr bwMode="auto">
            <a:xfrm>
              <a:off x="996" y="135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83" name="Text Box 82"/>
            <p:cNvSpPr txBox="1">
              <a:spLocks noChangeArrowheads="1"/>
            </p:cNvSpPr>
            <p:nvPr/>
          </p:nvSpPr>
          <p:spPr bwMode="auto">
            <a:xfrm>
              <a:off x="702" y="173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4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84" name="Text Box 83"/>
            <p:cNvSpPr txBox="1">
              <a:spLocks noChangeArrowheads="1"/>
            </p:cNvSpPr>
            <p:nvPr/>
          </p:nvSpPr>
          <p:spPr bwMode="auto">
            <a:xfrm>
              <a:off x="453" y="2183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8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85" name="Text Box 84"/>
            <p:cNvSpPr txBox="1">
              <a:spLocks noChangeArrowheads="1"/>
            </p:cNvSpPr>
            <p:nvPr/>
          </p:nvSpPr>
          <p:spPr bwMode="auto">
            <a:xfrm>
              <a:off x="792" y="2183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9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86" name="Text Box 85"/>
            <p:cNvSpPr txBox="1">
              <a:spLocks noChangeArrowheads="1"/>
            </p:cNvSpPr>
            <p:nvPr/>
          </p:nvSpPr>
          <p:spPr bwMode="auto">
            <a:xfrm>
              <a:off x="1098" y="2212"/>
              <a:ext cx="30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10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87" name="Text Box 86"/>
            <p:cNvSpPr txBox="1">
              <a:spLocks noChangeArrowheads="1"/>
            </p:cNvSpPr>
            <p:nvPr/>
          </p:nvSpPr>
          <p:spPr bwMode="auto">
            <a:xfrm>
              <a:off x="1270" y="173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88" name="Oval 87"/>
            <p:cNvSpPr>
              <a:spLocks noChangeArrowheads="1"/>
            </p:cNvSpPr>
            <p:nvPr/>
          </p:nvSpPr>
          <p:spPr bwMode="auto">
            <a:xfrm>
              <a:off x="1824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2112" y="1392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Oval 89"/>
            <p:cNvSpPr>
              <a:spLocks noChangeArrowheads="1"/>
            </p:cNvSpPr>
            <p:nvPr/>
          </p:nvSpPr>
          <p:spPr bwMode="auto">
            <a:xfrm>
              <a:off x="2352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Text Box 90"/>
            <p:cNvSpPr txBox="1">
              <a:spLocks noChangeArrowheads="1"/>
            </p:cNvSpPr>
            <p:nvPr/>
          </p:nvSpPr>
          <p:spPr bwMode="auto">
            <a:xfrm>
              <a:off x="1858" y="173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6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92" name="Text Box 91"/>
            <p:cNvSpPr txBox="1">
              <a:spLocks noChangeArrowheads="1"/>
            </p:cNvSpPr>
            <p:nvPr/>
          </p:nvSpPr>
          <p:spPr bwMode="auto">
            <a:xfrm>
              <a:off x="2364" y="173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7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93" name="Text Box 92"/>
            <p:cNvSpPr txBox="1">
              <a:spLocks noChangeArrowheads="1"/>
            </p:cNvSpPr>
            <p:nvPr/>
          </p:nvSpPr>
          <p:spPr bwMode="auto">
            <a:xfrm>
              <a:off x="2153" y="135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3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3936" y="105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Oval 94"/>
            <p:cNvSpPr>
              <a:spLocks noChangeArrowheads="1"/>
            </p:cNvSpPr>
            <p:nvPr/>
          </p:nvSpPr>
          <p:spPr bwMode="auto">
            <a:xfrm>
              <a:off x="3360" y="1392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Oval 95"/>
            <p:cNvSpPr>
              <a:spLocks noChangeArrowheads="1"/>
            </p:cNvSpPr>
            <p:nvPr/>
          </p:nvSpPr>
          <p:spPr bwMode="auto">
            <a:xfrm>
              <a:off x="4464" y="1392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Text Box 96"/>
            <p:cNvSpPr txBox="1">
              <a:spLocks noChangeArrowheads="1"/>
            </p:cNvSpPr>
            <p:nvPr/>
          </p:nvSpPr>
          <p:spPr bwMode="auto">
            <a:xfrm>
              <a:off x="3969" y="101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98" name="Text Box 97"/>
            <p:cNvSpPr txBox="1">
              <a:spLocks noChangeArrowheads="1"/>
            </p:cNvSpPr>
            <p:nvPr/>
          </p:nvSpPr>
          <p:spPr bwMode="auto">
            <a:xfrm>
              <a:off x="3400" y="135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99" name="Text Box 98"/>
            <p:cNvSpPr txBox="1">
              <a:spLocks noChangeArrowheads="1"/>
            </p:cNvSpPr>
            <p:nvPr/>
          </p:nvSpPr>
          <p:spPr bwMode="auto">
            <a:xfrm>
              <a:off x="4490" y="135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3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0" name="Oval 99"/>
            <p:cNvSpPr>
              <a:spLocks noChangeArrowheads="1"/>
            </p:cNvSpPr>
            <p:nvPr/>
          </p:nvSpPr>
          <p:spPr bwMode="auto">
            <a:xfrm>
              <a:off x="4224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Oval 100"/>
            <p:cNvSpPr>
              <a:spLocks noChangeArrowheads="1"/>
            </p:cNvSpPr>
            <p:nvPr/>
          </p:nvSpPr>
          <p:spPr bwMode="auto">
            <a:xfrm>
              <a:off x="4752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Text Box 101"/>
            <p:cNvSpPr txBox="1">
              <a:spLocks noChangeArrowheads="1"/>
            </p:cNvSpPr>
            <p:nvPr/>
          </p:nvSpPr>
          <p:spPr bwMode="auto">
            <a:xfrm>
              <a:off x="4785" y="1752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7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3" name="Text Box 102"/>
            <p:cNvSpPr txBox="1">
              <a:spLocks noChangeArrowheads="1"/>
            </p:cNvSpPr>
            <p:nvPr/>
          </p:nvSpPr>
          <p:spPr bwMode="auto">
            <a:xfrm>
              <a:off x="4240" y="173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6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4" name="Oval 103"/>
            <p:cNvSpPr>
              <a:spLocks noChangeArrowheads="1"/>
            </p:cNvSpPr>
            <p:nvPr/>
          </p:nvSpPr>
          <p:spPr bwMode="auto">
            <a:xfrm>
              <a:off x="3024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Text Box 104"/>
            <p:cNvSpPr txBox="1">
              <a:spLocks noChangeArrowheads="1"/>
            </p:cNvSpPr>
            <p:nvPr/>
          </p:nvSpPr>
          <p:spPr bwMode="auto">
            <a:xfrm>
              <a:off x="3060" y="173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4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>
              <a:off x="2784" y="22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Text Box 106"/>
            <p:cNvSpPr txBox="1">
              <a:spLocks noChangeArrowheads="1"/>
            </p:cNvSpPr>
            <p:nvPr/>
          </p:nvSpPr>
          <p:spPr bwMode="auto">
            <a:xfrm>
              <a:off x="2811" y="2173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8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8" name="Oval 107"/>
            <p:cNvSpPr>
              <a:spLocks noChangeArrowheads="1"/>
            </p:cNvSpPr>
            <p:nvPr/>
          </p:nvSpPr>
          <p:spPr bwMode="auto">
            <a:xfrm>
              <a:off x="3168" y="22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Text Box 108"/>
            <p:cNvSpPr txBox="1">
              <a:spLocks noChangeArrowheads="1"/>
            </p:cNvSpPr>
            <p:nvPr/>
          </p:nvSpPr>
          <p:spPr bwMode="auto">
            <a:xfrm>
              <a:off x="3196" y="2173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9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10" name="Oval 109"/>
            <p:cNvSpPr>
              <a:spLocks noChangeArrowheads="1"/>
            </p:cNvSpPr>
            <p:nvPr/>
          </p:nvSpPr>
          <p:spPr bwMode="auto">
            <a:xfrm>
              <a:off x="4024" y="22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Text Box 110"/>
            <p:cNvSpPr txBox="1">
              <a:spLocks noChangeArrowheads="1"/>
            </p:cNvSpPr>
            <p:nvPr/>
          </p:nvSpPr>
          <p:spPr bwMode="auto">
            <a:xfrm>
              <a:off x="4008" y="2183"/>
              <a:ext cx="324" cy="3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600" b="1">
                  <a:latin typeface="Times New Roman" pitchFamily="18" charset="0"/>
                </a:rPr>
                <a:t>12</a:t>
              </a:r>
              <a:endParaRPr kumimoji="1" lang="en-US" altLang="zh-CN" sz="2600">
                <a:latin typeface="Times New Roman" pitchFamily="18" charset="0"/>
              </a:endParaRPr>
            </a:p>
          </p:txBody>
        </p:sp>
        <p:sp>
          <p:nvSpPr>
            <p:cNvPr id="112" name="Line 114"/>
            <p:cNvSpPr>
              <a:spLocks noChangeShapeType="1"/>
            </p:cNvSpPr>
            <p:nvPr/>
          </p:nvSpPr>
          <p:spPr bwMode="auto">
            <a:xfrm flipH="1">
              <a:off x="3648" y="2064"/>
              <a:ext cx="48" cy="144"/>
            </a:xfrm>
            <a:prstGeom prst="line">
              <a:avLst/>
            </a:prstGeom>
            <a:noFill/>
            <a:ln w="38100" cap="rnd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Line 115"/>
            <p:cNvSpPr>
              <a:spLocks noChangeShapeType="1"/>
            </p:cNvSpPr>
            <p:nvPr/>
          </p:nvSpPr>
          <p:spPr bwMode="auto">
            <a:xfrm>
              <a:off x="3792" y="2064"/>
              <a:ext cx="96" cy="192"/>
            </a:xfrm>
            <a:prstGeom prst="line">
              <a:avLst/>
            </a:prstGeom>
            <a:noFill/>
            <a:ln w="38100" cap="rnd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Line 116"/>
            <p:cNvSpPr>
              <a:spLocks noChangeShapeType="1"/>
            </p:cNvSpPr>
            <p:nvPr/>
          </p:nvSpPr>
          <p:spPr bwMode="auto">
            <a:xfrm>
              <a:off x="4416" y="2064"/>
              <a:ext cx="48" cy="192"/>
            </a:xfrm>
            <a:prstGeom prst="line">
              <a:avLst/>
            </a:prstGeom>
            <a:noFill/>
            <a:ln w="38100" cap="rnd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5" name="Text Box 3"/>
          <p:cNvSpPr txBox="1">
            <a:spLocks noChangeArrowheads="1"/>
          </p:cNvSpPr>
          <p:nvPr/>
        </p:nvSpPr>
        <p:spPr bwMode="auto">
          <a:xfrm>
            <a:off x="1080270" y="5054061"/>
            <a:ext cx="6629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完全二叉树           一般二叉树</a:t>
            </a:r>
          </a:p>
          <a:p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的顺序表示           的顺序表示</a:t>
            </a:r>
          </a:p>
        </p:txBody>
      </p:sp>
      <p:sp>
        <p:nvSpPr>
          <p:cNvPr id="116" name="文本框 115"/>
          <p:cNvSpPr txBox="1"/>
          <p:nvPr/>
        </p:nvSpPr>
        <p:spPr>
          <a:xfrm>
            <a:off x="3376727" y="591628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拓扑结构？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335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>
                <a:latin typeface="Times New Roman" pitchFamily="18" charset="0"/>
                <a:ea typeface="仿宋_GB2312" pitchFamily="49" charset="-122"/>
              </a:rPr>
              <a:t>极端情形</a:t>
            </a:r>
            <a:r>
              <a:rPr kumimoji="1" lang="en-US" altLang="zh-CN" b="1" dirty="0">
                <a:latin typeface="Times New Roman" pitchFamily="18" charset="0"/>
                <a:ea typeface="仿宋_GB2312" pitchFamily="49" charset="-122"/>
              </a:rPr>
              <a:t>: </a:t>
            </a:r>
            <a:r>
              <a:rPr kumimoji="1" lang="zh-CN" altLang="en-US" b="1" dirty="0">
                <a:latin typeface="Times New Roman" pitchFamily="18" charset="0"/>
                <a:ea typeface="仿宋_GB2312" pitchFamily="49" charset="-122"/>
              </a:rPr>
              <a:t>只有右单支的</a:t>
            </a:r>
            <a:r>
              <a:rPr kumimoji="1" lang="zh-CN" altLang="en-US" b="1" dirty="0" smtClean="0">
                <a:latin typeface="Times New Roman" pitchFamily="18" charset="0"/>
                <a:ea typeface="仿宋_GB2312" pitchFamily="49" charset="-122"/>
              </a:rPr>
              <a:t>二叉树</a:t>
            </a:r>
            <a:endParaRPr lang="zh-CN" altLang="en-US" dirty="0"/>
          </a:p>
        </p:txBody>
      </p:sp>
      <p:grpSp>
        <p:nvGrpSpPr>
          <p:cNvPr id="4" name="Group 83"/>
          <p:cNvGrpSpPr>
            <a:grpSpLocks/>
          </p:cNvGrpSpPr>
          <p:nvPr/>
        </p:nvGrpSpPr>
        <p:grpSpPr bwMode="auto">
          <a:xfrm>
            <a:off x="4611151" y="1797744"/>
            <a:ext cx="3036887" cy="2881312"/>
            <a:chOff x="2532" y="768"/>
            <a:chExt cx="1913" cy="1815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2736" y="1008"/>
              <a:ext cx="1536" cy="13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2532" y="807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2928" y="1152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561" y="768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970" y="111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3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3744" y="1920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3312" y="1527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3332" y="1502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7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719" y="1897"/>
              <a:ext cx="324" cy="3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600" b="1">
                  <a:latin typeface="Times New Roman" pitchFamily="18" charset="0"/>
                </a:rPr>
                <a:t>15</a:t>
              </a:r>
              <a:endParaRPr kumimoji="1" lang="en-US" altLang="zh-CN" sz="2600">
                <a:latin typeface="Times New Roman" pitchFamily="18" charset="0"/>
              </a:endParaRPr>
            </a:p>
          </p:txBody>
        </p:sp>
        <p:sp>
          <p:nvSpPr>
            <p:cNvPr id="14" name="Oval 67"/>
            <p:cNvSpPr>
              <a:spLocks noChangeArrowheads="1"/>
            </p:cNvSpPr>
            <p:nvPr/>
          </p:nvSpPr>
          <p:spPr bwMode="auto">
            <a:xfrm>
              <a:off x="4128" y="229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68"/>
            <p:cNvSpPr txBox="1">
              <a:spLocks noChangeArrowheads="1"/>
            </p:cNvSpPr>
            <p:nvPr/>
          </p:nvSpPr>
          <p:spPr bwMode="auto">
            <a:xfrm>
              <a:off x="4121" y="2273"/>
              <a:ext cx="324" cy="3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600" b="1">
                  <a:latin typeface="Times New Roman" pitchFamily="18" charset="0"/>
                </a:rPr>
                <a:t>31</a:t>
              </a:r>
              <a:endParaRPr kumimoji="1" lang="en-US" altLang="zh-CN" sz="2600">
                <a:latin typeface="Times New Roman" pitchFamily="18" charset="0"/>
              </a:endParaRPr>
            </a:p>
          </p:txBody>
        </p:sp>
      </p:grpSp>
      <p:grpSp>
        <p:nvGrpSpPr>
          <p:cNvPr id="16" name="Group 84"/>
          <p:cNvGrpSpPr>
            <a:grpSpLocks/>
          </p:cNvGrpSpPr>
          <p:nvPr/>
        </p:nvGrpSpPr>
        <p:grpSpPr bwMode="auto">
          <a:xfrm>
            <a:off x="978951" y="4498081"/>
            <a:ext cx="7029450" cy="1600200"/>
            <a:chOff x="228" y="2832"/>
            <a:chExt cx="4428" cy="1008"/>
          </a:xfrm>
        </p:grpSpPr>
        <p:sp>
          <p:nvSpPr>
            <p:cNvPr id="17" name="Rectangle 2"/>
            <p:cNvSpPr>
              <a:spLocks noChangeArrowheads="1"/>
            </p:cNvSpPr>
            <p:nvPr/>
          </p:nvSpPr>
          <p:spPr bwMode="auto">
            <a:xfrm>
              <a:off x="1488" y="3552"/>
              <a:ext cx="3168" cy="288"/>
            </a:xfrm>
            <a:prstGeom prst="rect">
              <a:avLst/>
            </a:prstGeom>
            <a:solidFill>
              <a:srgbClr val="FF7C80"/>
            </a:solidFill>
            <a:ln w="1905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244" y="2928"/>
              <a:ext cx="2924" cy="288"/>
            </a:xfrm>
            <a:prstGeom prst="rect">
              <a:avLst/>
            </a:prstGeom>
            <a:solidFill>
              <a:srgbClr val="FF7C80"/>
            </a:solidFill>
            <a:ln w="1905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228" y="2899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kumimoji="1" lang="en-US" altLang="zh-CN" sz="2800" b="1">
                  <a:latin typeface="Times New Roman" pitchFamily="18" charset="0"/>
                </a:rPr>
                <a:t>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432" y="2928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 flipV="1">
              <a:off x="432" y="283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624" y="2928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 flipV="1">
              <a:off x="624" y="283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816" y="2928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 flipV="1">
              <a:off x="816" y="283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1008" y="2928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 flipV="1">
              <a:off x="1008" y="283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>
              <a:off x="1200" y="2928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 flipV="1">
              <a:off x="1200" y="283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1392" y="2928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 flipV="1">
              <a:off x="1392" y="283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1584" y="2928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 flipV="1">
              <a:off x="1584" y="283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1776" y="2928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 flipV="1">
              <a:off x="1776" y="283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>
              <a:off x="1968" y="2928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 flipV="1">
              <a:off x="1968" y="283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>
              <a:off x="2160" y="2928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 flipV="1">
              <a:off x="2160" y="283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2352" y="2928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 flipV="1">
              <a:off x="2352" y="283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36"/>
            <p:cNvSpPr>
              <a:spLocks noChangeShapeType="1"/>
            </p:cNvSpPr>
            <p:nvPr/>
          </p:nvSpPr>
          <p:spPr bwMode="auto">
            <a:xfrm>
              <a:off x="2544" y="2928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V="1">
              <a:off x="2544" y="283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2736" y="2928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V="1">
              <a:off x="2736" y="283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40"/>
            <p:cNvSpPr>
              <a:spLocks noChangeShapeType="1"/>
            </p:cNvSpPr>
            <p:nvPr/>
          </p:nvSpPr>
          <p:spPr bwMode="auto">
            <a:xfrm>
              <a:off x="2928" y="2928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 flipV="1">
              <a:off x="2928" y="283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42"/>
            <p:cNvSpPr>
              <a:spLocks noChangeShapeType="1"/>
            </p:cNvSpPr>
            <p:nvPr/>
          </p:nvSpPr>
          <p:spPr bwMode="auto">
            <a:xfrm>
              <a:off x="3120" y="2928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43"/>
            <p:cNvSpPr>
              <a:spLocks noChangeShapeType="1"/>
            </p:cNvSpPr>
            <p:nvPr/>
          </p:nvSpPr>
          <p:spPr bwMode="auto">
            <a:xfrm flipV="1">
              <a:off x="3120" y="283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Text Box 44"/>
            <p:cNvSpPr txBox="1">
              <a:spLocks noChangeArrowheads="1"/>
            </p:cNvSpPr>
            <p:nvPr/>
          </p:nvSpPr>
          <p:spPr bwMode="auto">
            <a:xfrm>
              <a:off x="624" y="2899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kumimoji="1" lang="en-US" altLang="zh-CN" sz="2800" b="1">
                  <a:latin typeface="Times New Roman" pitchFamily="18" charset="0"/>
                </a:rPr>
                <a:t>3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51" name="Text Box 45"/>
            <p:cNvSpPr txBox="1">
              <a:spLocks noChangeArrowheads="1"/>
            </p:cNvSpPr>
            <p:nvPr/>
          </p:nvSpPr>
          <p:spPr bwMode="auto">
            <a:xfrm>
              <a:off x="1366" y="2899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kumimoji="1" lang="en-US" altLang="zh-CN" sz="2800" b="1" dirty="0">
                  <a:latin typeface="Times New Roman" pitchFamily="18" charset="0"/>
                </a:rPr>
                <a:t>7</a:t>
              </a:r>
              <a:endParaRPr kumimoji="1" lang="en-US" altLang="zh-CN" sz="2800" dirty="0">
                <a:latin typeface="Times New Roman" pitchFamily="18" charset="0"/>
              </a:endParaRPr>
            </a:p>
          </p:txBody>
        </p:sp>
        <p:sp>
          <p:nvSpPr>
            <p:cNvPr id="52" name="Text Box 46"/>
            <p:cNvSpPr txBox="1">
              <a:spLocks noChangeArrowheads="1"/>
            </p:cNvSpPr>
            <p:nvPr/>
          </p:nvSpPr>
          <p:spPr bwMode="auto">
            <a:xfrm>
              <a:off x="2874" y="2898"/>
              <a:ext cx="324" cy="3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kumimoji="1" lang="en-US" altLang="zh-CN" sz="2600" b="1">
                  <a:latin typeface="Times New Roman" pitchFamily="18" charset="0"/>
                </a:rPr>
                <a:t>15</a:t>
              </a:r>
              <a:endParaRPr kumimoji="1" lang="en-US" altLang="zh-CN" sz="2600">
                <a:latin typeface="Times New Roman" pitchFamily="18" charset="0"/>
              </a:endParaRPr>
            </a:p>
          </p:txBody>
        </p:sp>
        <p:sp>
          <p:nvSpPr>
            <p:cNvPr id="53" name="Line 47"/>
            <p:cNvSpPr>
              <a:spLocks noChangeShapeType="1"/>
            </p:cNvSpPr>
            <p:nvPr/>
          </p:nvSpPr>
          <p:spPr bwMode="auto">
            <a:xfrm>
              <a:off x="1680" y="3552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48"/>
            <p:cNvSpPr>
              <a:spLocks noChangeShapeType="1"/>
            </p:cNvSpPr>
            <p:nvPr/>
          </p:nvSpPr>
          <p:spPr bwMode="auto">
            <a:xfrm flipV="1">
              <a:off x="1680" y="3456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49"/>
            <p:cNvSpPr>
              <a:spLocks noChangeShapeType="1"/>
            </p:cNvSpPr>
            <p:nvPr/>
          </p:nvSpPr>
          <p:spPr bwMode="auto">
            <a:xfrm>
              <a:off x="1872" y="3552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50"/>
            <p:cNvSpPr>
              <a:spLocks noChangeShapeType="1"/>
            </p:cNvSpPr>
            <p:nvPr/>
          </p:nvSpPr>
          <p:spPr bwMode="auto">
            <a:xfrm flipV="1">
              <a:off x="1872" y="3456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51"/>
            <p:cNvSpPr>
              <a:spLocks noChangeShapeType="1"/>
            </p:cNvSpPr>
            <p:nvPr/>
          </p:nvSpPr>
          <p:spPr bwMode="auto">
            <a:xfrm>
              <a:off x="2064" y="3552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52"/>
            <p:cNvSpPr>
              <a:spLocks noChangeShapeType="1"/>
            </p:cNvSpPr>
            <p:nvPr/>
          </p:nvSpPr>
          <p:spPr bwMode="auto">
            <a:xfrm flipV="1">
              <a:off x="2064" y="3456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53"/>
            <p:cNvSpPr>
              <a:spLocks noChangeShapeType="1"/>
            </p:cNvSpPr>
            <p:nvPr/>
          </p:nvSpPr>
          <p:spPr bwMode="auto">
            <a:xfrm>
              <a:off x="2256" y="3552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54"/>
            <p:cNvSpPr>
              <a:spLocks noChangeShapeType="1"/>
            </p:cNvSpPr>
            <p:nvPr/>
          </p:nvSpPr>
          <p:spPr bwMode="auto">
            <a:xfrm flipV="1">
              <a:off x="2256" y="3456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55"/>
            <p:cNvSpPr>
              <a:spLocks noChangeShapeType="1"/>
            </p:cNvSpPr>
            <p:nvPr/>
          </p:nvSpPr>
          <p:spPr bwMode="auto">
            <a:xfrm>
              <a:off x="2448" y="3552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56"/>
            <p:cNvSpPr>
              <a:spLocks noChangeShapeType="1"/>
            </p:cNvSpPr>
            <p:nvPr/>
          </p:nvSpPr>
          <p:spPr bwMode="auto">
            <a:xfrm flipV="1">
              <a:off x="2448" y="3456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57"/>
            <p:cNvSpPr>
              <a:spLocks noChangeShapeType="1"/>
            </p:cNvSpPr>
            <p:nvPr/>
          </p:nvSpPr>
          <p:spPr bwMode="auto">
            <a:xfrm>
              <a:off x="2640" y="3552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58"/>
            <p:cNvSpPr>
              <a:spLocks noChangeShapeType="1"/>
            </p:cNvSpPr>
            <p:nvPr/>
          </p:nvSpPr>
          <p:spPr bwMode="auto">
            <a:xfrm flipV="1">
              <a:off x="2640" y="3456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59"/>
            <p:cNvSpPr>
              <a:spLocks noChangeShapeType="1"/>
            </p:cNvSpPr>
            <p:nvPr/>
          </p:nvSpPr>
          <p:spPr bwMode="auto">
            <a:xfrm flipV="1">
              <a:off x="2832" y="3456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60"/>
            <p:cNvSpPr>
              <a:spLocks noChangeShapeType="1"/>
            </p:cNvSpPr>
            <p:nvPr/>
          </p:nvSpPr>
          <p:spPr bwMode="auto">
            <a:xfrm>
              <a:off x="3024" y="3552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61"/>
            <p:cNvSpPr>
              <a:spLocks noChangeShapeType="1"/>
            </p:cNvSpPr>
            <p:nvPr/>
          </p:nvSpPr>
          <p:spPr bwMode="auto">
            <a:xfrm flipV="1">
              <a:off x="3024" y="3456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62"/>
            <p:cNvSpPr>
              <a:spLocks noChangeShapeType="1"/>
            </p:cNvSpPr>
            <p:nvPr/>
          </p:nvSpPr>
          <p:spPr bwMode="auto">
            <a:xfrm>
              <a:off x="3216" y="3552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63"/>
            <p:cNvSpPr>
              <a:spLocks noChangeShapeType="1"/>
            </p:cNvSpPr>
            <p:nvPr/>
          </p:nvSpPr>
          <p:spPr bwMode="auto">
            <a:xfrm flipV="1">
              <a:off x="3216" y="3456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64"/>
            <p:cNvSpPr>
              <a:spLocks noChangeShapeType="1"/>
            </p:cNvSpPr>
            <p:nvPr/>
          </p:nvSpPr>
          <p:spPr bwMode="auto">
            <a:xfrm>
              <a:off x="3408" y="3552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Line 65"/>
            <p:cNvSpPr>
              <a:spLocks noChangeShapeType="1"/>
            </p:cNvSpPr>
            <p:nvPr/>
          </p:nvSpPr>
          <p:spPr bwMode="auto">
            <a:xfrm flipV="1">
              <a:off x="3408" y="3456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Line 66"/>
            <p:cNvSpPr>
              <a:spLocks noChangeShapeType="1"/>
            </p:cNvSpPr>
            <p:nvPr/>
          </p:nvSpPr>
          <p:spPr bwMode="auto">
            <a:xfrm>
              <a:off x="2832" y="3552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Line 70"/>
            <p:cNvSpPr>
              <a:spLocks noChangeShapeType="1"/>
            </p:cNvSpPr>
            <p:nvPr/>
          </p:nvSpPr>
          <p:spPr bwMode="auto">
            <a:xfrm>
              <a:off x="3600" y="3552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Line 71"/>
            <p:cNvSpPr>
              <a:spLocks noChangeShapeType="1"/>
            </p:cNvSpPr>
            <p:nvPr/>
          </p:nvSpPr>
          <p:spPr bwMode="auto">
            <a:xfrm flipV="1">
              <a:off x="3600" y="3456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Line 72"/>
            <p:cNvSpPr>
              <a:spLocks noChangeShapeType="1"/>
            </p:cNvSpPr>
            <p:nvPr/>
          </p:nvSpPr>
          <p:spPr bwMode="auto">
            <a:xfrm>
              <a:off x="3792" y="3552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Line 73"/>
            <p:cNvSpPr>
              <a:spLocks noChangeShapeType="1"/>
            </p:cNvSpPr>
            <p:nvPr/>
          </p:nvSpPr>
          <p:spPr bwMode="auto">
            <a:xfrm flipV="1">
              <a:off x="3792" y="3456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Line 74"/>
            <p:cNvSpPr>
              <a:spLocks noChangeShapeType="1"/>
            </p:cNvSpPr>
            <p:nvPr/>
          </p:nvSpPr>
          <p:spPr bwMode="auto">
            <a:xfrm>
              <a:off x="3984" y="3552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Line 75"/>
            <p:cNvSpPr>
              <a:spLocks noChangeShapeType="1"/>
            </p:cNvSpPr>
            <p:nvPr/>
          </p:nvSpPr>
          <p:spPr bwMode="auto">
            <a:xfrm flipV="1">
              <a:off x="3984" y="3456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Line 76"/>
            <p:cNvSpPr>
              <a:spLocks noChangeShapeType="1"/>
            </p:cNvSpPr>
            <p:nvPr/>
          </p:nvSpPr>
          <p:spPr bwMode="auto">
            <a:xfrm>
              <a:off x="4176" y="3552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Line 77"/>
            <p:cNvSpPr>
              <a:spLocks noChangeShapeType="1"/>
            </p:cNvSpPr>
            <p:nvPr/>
          </p:nvSpPr>
          <p:spPr bwMode="auto">
            <a:xfrm flipV="1">
              <a:off x="4176" y="3456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78"/>
            <p:cNvSpPr>
              <a:spLocks noChangeShapeType="1"/>
            </p:cNvSpPr>
            <p:nvPr/>
          </p:nvSpPr>
          <p:spPr bwMode="auto">
            <a:xfrm>
              <a:off x="4368" y="3552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Line 79"/>
            <p:cNvSpPr>
              <a:spLocks noChangeShapeType="1"/>
            </p:cNvSpPr>
            <p:nvPr/>
          </p:nvSpPr>
          <p:spPr bwMode="auto">
            <a:xfrm flipV="1">
              <a:off x="4368" y="3456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Line 80"/>
            <p:cNvSpPr>
              <a:spLocks noChangeShapeType="1"/>
            </p:cNvSpPr>
            <p:nvPr/>
          </p:nvSpPr>
          <p:spPr bwMode="auto">
            <a:xfrm>
              <a:off x="4560" y="3552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Line 81"/>
            <p:cNvSpPr>
              <a:spLocks noChangeShapeType="1"/>
            </p:cNvSpPr>
            <p:nvPr/>
          </p:nvSpPr>
          <p:spPr bwMode="auto">
            <a:xfrm flipV="1">
              <a:off x="4560" y="3456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Text Box 82"/>
            <p:cNvSpPr txBox="1">
              <a:spLocks noChangeArrowheads="1"/>
            </p:cNvSpPr>
            <p:nvPr/>
          </p:nvSpPr>
          <p:spPr bwMode="auto">
            <a:xfrm>
              <a:off x="4325" y="3522"/>
              <a:ext cx="324" cy="3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kumimoji="1" lang="en-US" altLang="zh-CN" sz="2600" b="1" dirty="0">
                  <a:latin typeface="Times New Roman" pitchFamily="18" charset="0"/>
                </a:rPr>
                <a:t>31</a:t>
              </a:r>
              <a:endParaRPr kumimoji="1" lang="en-US" altLang="zh-CN" sz="2600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4135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>
                <a:latin typeface="Times New Roman" pitchFamily="18" charset="0"/>
                <a:ea typeface="仿宋_GB2312" pitchFamily="49" charset="-122"/>
              </a:rPr>
              <a:t>二叉树的链式存储（二叉链表）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二叉树结点定义：每个结点有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3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个数据成员，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data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域存储结点数据，</a:t>
            </a:r>
            <a:r>
              <a:rPr lang="en-US" altLang="zh-CN" sz="2400" b="1" dirty="0" err="1">
                <a:latin typeface="Times New Roman" pitchFamily="18" charset="0"/>
                <a:ea typeface="仿宋_GB2312" pitchFamily="49" charset="-122"/>
              </a:rPr>
              <a:t>lchild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和</a:t>
            </a:r>
            <a:r>
              <a:rPr lang="en-US" altLang="zh-CN" sz="2400" b="1" dirty="0" err="1">
                <a:latin typeface="Times New Roman" pitchFamily="18" charset="0"/>
                <a:ea typeface="仿宋_GB2312" pitchFamily="49" charset="-122"/>
              </a:rPr>
              <a:t>rchild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分别存放指向左子女和右子女的指针。</a:t>
            </a:r>
          </a:p>
          <a:p>
            <a:endParaRPr lang="zh-CN" altLang="en-US" sz="2400" dirty="0"/>
          </a:p>
        </p:txBody>
      </p:sp>
      <p:sp>
        <p:nvSpPr>
          <p:cNvPr id="4" name="TextBox 27"/>
          <p:cNvSpPr txBox="1"/>
          <p:nvPr/>
        </p:nvSpPr>
        <p:spPr>
          <a:xfrm>
            <a:off x="1753924" y="2980962"/>
            <a:ext cx="66967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BiTNode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TElemType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data;</a:t>
            </a:r>
          </a:p>
          <a:p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BiTNode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*</a:t>
            </a:r>
            <a:r>
              <a:rPr lang="en-US" altLang="zh-CN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*</a:t>
            </a:r>
            <a:r>
              <a:rPr lang="en-US" altLang="zh-CN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BiTNode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*</a:t>
            </a:r>
            <a:r>
              <a:rPr lang="en-US" altLang="zh-CN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BiTree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651183" y="5006473"/>
            <a:ext cx="5915223" cy="1573213"/>
            <a:chOff x="1651183" y="5006473"/>
            <a:chExt cx="5915223" cy="1573213"/>
          </a:xfrm>
        </p:grpSpPr>
        <p:sp>
          <p:nvSpPr>
            <p:cNvPr id="5" name="AutoShape 9"/>
            <p:cNvSpPr>
              <a:spLocks noChangeArrowheads="1"/>
            </p:cNvSpPr>
            <p:nvPr/>
          </p:nvSpPr>
          <p:spPr bwMode="auto">
            <a:xfrm>
              <a:off x="3634169" y="5158873"/>
              <a:ext cx="2514600" cy="449263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50000"/>
              </a:schemeClr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6" name="AutoShape 10"/>
            <p:cNvSpPr>
              <a:spLocks noChangeArrowheads="1"/>
            </p:cNvSpPr>
            <p:nvPr/>
          </p:nvSpPr>
          <p:spPr bwMode="auto">
            <a:xfrm>
              <a:off x="5596319" y="6085973"/>
              <a:ext cx="1970087" cy="493713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50000"/>
              </a:schemeClr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7" name="AutoShape 11"/>
            <p:cNvSpPr>
              <a:spLocks noChangeArrowheads="1"/>
            </p:cNvSpPr>
            <p:nvPr/>
          </p:nvSpPr>
          <p:spPr bwMode="auto">
            <a:xfrm>
              <a:off x="2310194" y="6073273"/>
              <a:ext cx="1766887" cy="469900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50000"/>
              </a:schemeClr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4453319" y="5096961"/>
              <a:ext cx="857250" cy="519113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 dirty="0">
                  <a:solidFill>
                    <a:srgbClr val="FFFF00"/>
                  </a:solidFill>
                  <a:latin typeface="Times New Roman" pitchFamily="18" charset="0"/>
                </a:rPr>
                <a:t>data</a:t>
              </a:r>
              <a:endParaRPr kumimoji="1" lang="en-US" altLang="zh-CN" sz="2400" dirty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2657856" y="6009773"/>
              <a:ext cx="1042987" cy="52387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 dirty="0" err="1" smtClean="0">
                  <a:solidFill>
                    <a:srgbClr val="FFFF00"/>
                  </a:solidFill>
                  <a:latin typeface="Times New Roman" pitchFamily="18" charset="0"/>
                </a:rPr>
                <a:t>lchild</a:t>
              </a:r>
              <a:endParaRPr kumimoji="1" lang="en-US" altLang="zh-CN" sz="2400" dirty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 flipV="1">
              <a:off x="5386769" y="5158873"/>
              <a:ext cx="0" cy="457200"/>
            </a:xfrm>
            <a:prstGeom prst="line">
              <a:avLst/>
            </a:prstGeom>
            <a:solidFill>
              <a:schemeClr val="tx1">
                <a:lumMod val="50000"/>
              </a:schemeClr>
            </a:solidFill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 flipV="1">
              <a:off x="5386769" y="5006473"/>
              <a:ext cx="152400" cy="152400"/>
            </a:xfrm>
            <a:prstGeom prst="line">
              <a:avLst/>
            </a:prstGeom>
            <a:solidFill>
              <a:schemeClr val="tx1">
                <a:lumMod val="50000"/>
              </a:schemeClr>
            </a:solidFill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 flipV="1">
              <a:off x="4396169" y="5158873"/>
              <a:ext cx="0" cy="457200"/>
            </a:xfrm>
            <a:prstGeom prst="line">
              <a:avLst/>
            </a:prstGeom>
            <a:solidFill>
              <a:schemeClr val="tx1">
                <a:lumMod val="50000"/>
              </a:schemeClr>
            </a:solidFill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 flipV="1">
              <a:off x="4396169" y="5006473"/>
              <a:ext cx="152400" cy="152400"/>
            </a:xfrm>
            <a:prstGeom prst="line">
              <a:avLst/>
            </a:prstGeom>
            <a:solidFill>
              <a:schemeClr val="tx1">
                <a:lumMod val="50000"/>
              </a:schemeClr>
            </a:solidFill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6037644" y="6022473"/>
              <a:ext cx="1095375" cy="52387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 dirty="0" err="1" smtClean="0">
                  <a:solidFill>
                    <a:srgbClr val="FFFF00"/>
                  </a:solidFill>
                  <a:latin typeface="Times New Roman" pitchFamily="18" charset="0"/>
                </a:rPr>
                <a:t>rchild</a:t>
              </a:r>
              <a:endParaRPr kumimoji="1" lang="en-US" altLang="zh-CN" sz="2400" dirty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 flipH="1">
              <a:off x="3481769" y="5616073"/>
              <a:ext cx="304800" cy="304800"/>
            </a:xfrm>
            <a:prstGeom prst="line">
              <a:avLst/>
            </a:prstGeom>
            <a:solidFill>
              <a:schemeClr val="tx1">
                <a:lumMod val="50000"/>
              </a:schemeClr>
            </a:solidFill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 flipV="1">
              <a:off x="3786569" y="5387473"/>
              <a:ext cx="228600" cy="228600"/>
            </a:xfrm>
            <a:prstGeom prst="line">
              <a:avLst/>
            </a:prstGeom>
            <a:solidFill>
              <a:schemeClr val="tx1">
                <a:lumMod val="50000"/>
              </a:schemeClr>
            </a:solidFill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 flipH="1" flipV="1">
              <a:off x="6072569" y="5616073"/>
              <a:ext cx="304800" cy="304800"/>
            </a:xfrm>
            <a:prstGeom prst="line">
              <a:avLst/>
            </a:prstGeom>
            <a:solidFill>
              <a:schemeClr val="tx1">
                <a:lumMod val="50000"/>
              </a:schemeClr>
            </a:solidFill>
            <a:ln w="38100">
              <a:solidFill>
                <a:schemeClr val="tx2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5843969" y="5387473"/>
              <a:ext cx="228600" cy="228600"/>
            </a:xfrm>
            <a:prstGeom prst="line">
              <a:avLst/>
            </a:prstGeom>
            <a:solidFill>
              <a:schemeClr val="tx1">
                <a:lumMod val="50000"/>
              </a:schemeClr>
            </a:solidFill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1651183" y="5007217"/>
              <a:ext cx="1816100" cy="57943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3200" b="1" u="sng" dirty="0">
                  <a:solidFill>
                    <a:srgbClr val="FFFF00"/>
                  </a:solidFill>
                  <a:latin typeface="Times New Roman" pitchFamily="18" charset="0"/>
                  <a:ea typeface="仿宋_GB2312" pitchFamily="49" charset="-122"/>
                </a:rPr>
                <a:t>二叉链表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8099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>
                <a:latin typeface="Times New Roman" pitchFamily="18" charset="0"/>
                <a:ea typeface="仿宋_GB2312" pitchFamily="49" charset="-122"/>
              </a:rPr>
              <a:t>二叉树的链表表示（三叉链表）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每个结点增加一个指向双亲的指针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parent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，使得查找双亲也很方便。</a:t>
            </a:r>
          </a:p>
          <a:p>
            <a:endParaRPr lang="zh-CN" altLang="en-US" sz="2400" dirty="0"/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1632719" y="2751618"/>
            <a:ext cx="5870575" cy="3524250"/>
            <a:chOff x="1006" y="1094"/>
            <a:chExt cx="3698" cy="2220"/>
          </a:xfrm>
          <a:solidFill>
            <a:schemeClr val="tx1">
              <a:lumMod val="50000"/>
            </a:schemeClr>
          </a:solidFill>
        </p:grpSpPr>
        <p:grpSp>
          <p:nvGrpSpPr>
            <p:cNvPr id="5" name="Group 33"/>
            <p:cNvGrpSpPr>
              <a:grpSpLocks/>
            </p:cNvGrpSpPr>
            <p:nvPr/>
          </p:nvGrpSpPr>
          <p:grpSpPr bwMode="auto">
            <a:xfrm>
              <a:off x="1006" y="1094"/>
              <a:ext cx="3552" cy="432"/>
              <a:chOff x="960" y="1056"/>
              <a:chExt cx="3552" cy="432"/>
            </a:xfrm>
            <a:grpFill/>
          </p:grpSpPr>
          <p:sp>
            <p:nvSpPr>
              <p:cNvPr id="26" name="Rectangle 3"/>
              <p:cNvSpPr>
                <a:spLocks noChangeArrowheads="1"/>
              </p:cNvSpPr>
              <p:nvPr/>
            </p:nvSpPr>
            <p:spPr bwMode="auto">
              <a:xfrm>
                <a:off x="960" y="1152"/>
                <a:ext cx="3552" cy="336"/>
              </a:xfrm>
              <a:prstGeom prst="rect">
                <a:avLst/>
              </a:prstGeom>
              <a:grpFill/>
              <a:ln w="381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27" name="Line 5"/>
              <p:cNvSpPr>
                <a:spLocks noChangeShapeType="1"/>
              </p:cNvSpPr>
              <p:nvPr/>
            </p:nvSpPr>
            <p:spPr bwMode="auto">
              <a:xfrm flipV="1">
                <a:off x="1968" y="1152"/>
                <a:ext cx="0" cy="336"/>
              </a:xfrm>
              <a:prstGeom prst="line">
                <a:avLst/>
              </a:prstGeom>
              <a:grpFill/>
              <a:ln w="19050">
                <a:solidFill>
                  <a:srgbClr val="FFFF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28" name="Line 6"/>
              <p:cNvSpPr>
                <a:spLocks noChangeShapeType="1"/>
              </p:cNvSpPr>
              <p:nvPr/>
            </p:nvSpPr>
            <p:spPr bwMode="auto">
              <a:xfrm flipV="1">
                <a:off x="2544" y="1152"/>
                <a:ext cx="0" cy="336"/>
              </a:xfrm>
              <a:prstGeom prst="line">
                <a:avLst/>
              </a:prstGeom>
              <a:grpFill/>
              <a:ln w="19050">
                <a:solidFill>
                  <a:srgbClr val="FFFF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29" name="Line 7"/>
              <p:cNvSpPr>
                <a:spLocks noChangeShapeType="1"/>
              </p:cNvSpPr>
              <p:nvPr/>
            </p:nvSpPr>
            <p:spPr bwMode="auto">
              <a:xfrm flipV="1">
                <a:off x="1968" y="1056"/>
                <a:ext cx="96" cy="96"/>
              </a:xfrm>
              <a:prstGeom prst="line">
                <a:avLst/>
              </a:prstGeom>
              <a:grpFill/>
              <a:ln w="19050">
                <a:solidFill>
                  <a:srgbClr val="FFFF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30" name="Line 8"/>
              <p:cNvSpPr>
                <a:spLocks noChangeShapeType="1"/>
              </p:cNvSpPr>
              <p:nvPr/>
            </p:nvSpPr>
            <p:spPr bwMode="auto">
              <a:xfrm flipV="1">
                <a:off x="2544" y="1056"/>
                <a:ext cx="96" cy="96"/>
              </a:xfrm>
              <a:prstGeom prst="line">
                <a:avLst/>
              </a:prstGeom>
              <a:grpFill/>
              <a:ln w="19050">
                <a:solidFill>
                  <a:srgbClr val="FFFF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31" name="Line 9"/>
              <p:cNvSpPr>
                <a:spLocks noChangeShapeType="1"/>
              </p:cNvSpPr>
              <p:nvPr/>
            </p:nvSpPr>
            <p:spPr bwMode="auto">
              <a:xfrm flipV="1">
                <a:off x="3360" y="1152"/>
                <a:ext cx="0" cy="336"/>
              </a:xfrm>
              <a:prstGeom prst="line">
                <a:avLst/>
              </a:prstGeom>
              <a:grpFill/>
              <a:ln w="19050">
                <a:solidFill>
                  <a:srgbClr val="FFFF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32" name="Line 10"/>
              <p:cNvSpPr>
                <a:spLocks noChangeShapeType="1"/>
              </p:cNvSpPr>
              <p:nvPr/>
            </p:nvSpPr>
            <p:spPr bwMode="auto">
              <a:xfrm flipV="1">
                <a:off x="3360" y="1056"/>
                <a:ext cx="96" cy="96"/>
              </a:xfrm>
              <a:prstGeom prst="line">
                <a:avLst/>
              </a:prstGeom>
              <a:grpFill/>
              <a:ln w="19050">
                <a:solidFill>
                  <a:srgbClr val="FFFF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33" name="Text Box 4"/>
              <p:cNvSpPr txBox="1">
                <a:spLocks noChangeArrowheads="1"/>
              </p:cNvSpPr>
              <p:nvPr/>
            </p:nvSpPr>
            <p:spPr bwMode="auto">
              <a:xfrm>
                <a:off x="977" y="1142"/>
                <a:ext cx="3535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 dirty="0" err="1">
                    <a:solidFill>
                      <a:srgbClr val="FFFF00"/>
                    </a:solidFill>
                    <a:latin typeface="Times New Roman" pitchFamily="18" charset="0"/>
                  </a:rPr>
                  <a:t>leftChild</a:t>
                </a:r>
                <a:r>
                  <a:rPr kumimoji="1" lang="en-US" altLang="zh-CN" sz="2800" b="1" dirty="0">
                    <a:solidFill>
                      <a:srgbClr val="FFFF00"/>
                    </a:solidFill>
                    <a:latin typeface="Times New Roman" pitchFamily="18" charset="0"/>
                  </a:rPr>
                  <a:t>   data   parent   </a:t>
                </a:r>
                <a:r>
                  <a:rPr kumimoji="1" lang="en-US" altLang="zh-CN" sz="2800" b="1" dirty="0" err="1">
                    <a:solidFill>
                      <a:srgbClr val="FFFF00"/>
                    </a:solidFill>
                    <a:latin typeface="Times New Roman" pitchFamily="18" charset="0"/>
                  </a:rPr>
                  <a:t>rightChild</a:t>
                </a:r>
                <a:endParaRPr kumimoji="1" lang="en-US" altLang="zh-CN" sz="2400" dirty="0">
                  <a:solidFill>
                    <a:srgbClr val="FFFF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6" name="AutoShape 11"/>
            <p:cNvSpPr>
              <a:spLocks noChangeArrowheads="1"/>
            </p:cNvSpPr>
            <p:nvPr/>
          </p:nvSpPr>
          <p:spPr bwMode="auto">
            <a:xfrm>
              <a:off x="2784" y="1872"/>
              <a:ext cx="864" cy="288"/>
            </a:xfrm>
            <a:prstGeom prst="roundRect">
              <a:avLst>
                <a:gd name="adj" fmla="val 16667"/>
              </a:avLst>
            </a:prstGeom>
            <a:grpFill/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7" name="AutoShape 12"/>
            <p:cNvSpPr>
              <a:spLocks noChangeArrowheads="1"/>
            </p:cNvSpPr>
            <p:nvPr/>
          </p:nvSpPr>
          <p:spPr bwMode="auto">
            <a:xfrm>
              <a:off x="1920" y="2448"/>
              <a:ext cx="1920" cy="288"/>
            </a:xfrm>
            <a:prstGeom prst="roundRect">
              <a:avLst>
                <a:gd name="adj" fmla="val 16667"/>
              </a:avLst>
            </a:prstGeom>
            <a:grpFill/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8" name="AutoShape 13"/>
            <p:cNvSpPr>
              <a:spLocks noChangeArrowheads="1"/>
            </p:cNvSpPr>
            <p:nvPr/>
          </p:nvSpPr>
          <p:spPr bwMode="auto">
            <a:xfrm>
              <a:off x="3552" y="3024"/>
              <a:ext cx="1152" cy="288"/>
            </a:xfrm>
            <a:prstGeom prst="roundRect">
              <a:avLst>
                <a:gd name="adj" fmla="val 16667"/>
              </a:avLst>
            </a:prstGeom>
            <a:grpFill/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9" name="AutoShape 14"/>
            <p:cNvSpPr>
              <a:spLocks noChangeArrowheads="1"/>
            </p:cNvSpPr>
            <p:nvPr/>
          </p:nvSpPr>
          <p:spPr bwMode="auto">
            <a:xfrm>
              <a:off x="1152" y="3024"/>
              <a:ext cx="960" cy="288"/>
            </a:xfrm>
            <a:prstGeom prst="roundRect">
              <a:avLst>
                <a:gd name="adj" fmla="val 16667"/>
              </a:avLst>
            </a:prstGeom>
            <a:grpFill/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2849" y="1824"/>
              <a:ext cx="751" cy="327"/>
            </a:xfrm>
            <a:prstGeom prst="rect">
              <a:avLst/>
            </a:prstGeom>
            <a:grp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00"/>
                  </a:solidFill>
                  <a:latin typeface="Times New Roman" pitchFamily="18" charset="0"/>
                </a:rPr>
                <a:t>parent</a:t>
              </a:r>
              <a:endParaRPr kumimoji="1" lang="en-US" altLang="zh-CN" sz="240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2388" y="2409"/>
              <a:ext cx="540" cy="327"/>
            </a:xfrm>
            <a:prstGeom prst="rect">
              <a:avLst/>
            </a:prstGeom>
            <a:grp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00"/>
                  </a:solidFill>
                  <a:latin typeface="Times New Roman" pitchFamily="18" charset="0"/>
                </a:rPr>
                <a:t>data</a:t>
              </a:r>
              <a:endParaRPr kumimoji="1" lang="en-US" altLang="zh-CN" sz="240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1152" y="2985"/>
              <a:ext cx="963" cy="327"/>
            </a:xfrm>
            <a:prstGeom prst="rect">
              <a:avLst/>
            </a:prstGeom>
            <a:grp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00"/>
                  </a:solidFill>
                  <a:latin typeface="Times New Roman" pitchFamily="18" charset="0"/>
                </a:rPr>
                <a:t>leftChild</a:t>
              </a:r>
              <a:endParaRPr kumimoji="1" lang="en-US" altLang="zh-CN" sz="240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V="1">
              <a:off x="2928" y="2448"/>
              <a:ext cx="0" cy="288"/>
            </a:xfrm>
            <a:prstGeom prst="line">
              <a:avLst/>
            </a:prstGeom>
            <a:grp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 flipV="1">
              <a:off x="2928" y="2352"/>
              <a:ext cx="96" cy="96"/>
            </a:xfrm>
            <a:prstGeom prst="line">
              <a:avLst/>
            </a:prstGeom>
            <a:grp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 flipV="1">
              <a:off x="2352" y="2448"/>
              <a:ext cx="0" cy="288"/>
            </a:xfrm>
            <a:prstGeom prst="line">
              <a:avLst/>
            </a:prstGeom>
            <a:grp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 flipV="1">
              <a:off x="2352" y="2352"/>
              <a:ext cx="96" cy="96"/>
            </a:xfrm>
            <a:prstGeom prst="line">
              <a:avLst/>
            </a:prstGeom>
            <a:grp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V="1">
              <a:off x="3408" y="2448"/>
              <a:ext cx="0" cy="288"/>
            </a:xfrm>
            <a:prstGeom prst="line">
              <a:avLst/>
            </a:prstGeom>
            <a:grp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 flipV="1">
              <a:off x="3408" y="2352"/>
              <a:ext cx="96" cy="96"/>
            </a:xfrm>
            <a:prstGeom prst="line">
              <a:avLst/>
            </a:prstGeom>
            <a:grp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3552" y="2984"/>
              <a:ext cx="1125" cy="330"/>
            </a:xfrm>
            <a:prstGeom prst="rect">
              <a:avLst/>
            </a:prstGeom>
            <a:grpFill/>
            <a:ln w="381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kumimoji="1" lang="en-US" altLang="zh-CN" sz="2800" b="1" dirty="0" err="1">
                  <a:solidFill>
                    <a:srgbClr val="FFFF00"/>
                  </a:solidFill>
                  <a:latin typeface="Times New Roman" pitchFamily="18" charset="0"/>
                </a:rPr>
                <a:t>rightChild</a:t>
              </a:r>
              <a:endParaRPr kumimoji="1" lang="en-US" altLang="zh-CN" sz="2400" dirty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 flipV="1">
              <a:off x="3168" y="2160"/>
              <a:ext cx="0" cy="240"/>
            </a:xfrm>
            <a:prstGeom prst="line">
              <a:avLst/>
            </a:prstGeom>
            <a:grp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>
              <a:off x="3168" y="2400"/>
              <a:ext cx="0" cy="192"/>
            </a:xfrm>
            <a:prstGeom prst="line">
              <a:avLst/>
            </a:prstGeom>
            <a:grp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 flipH="1">
              <a:off x="1824" y="2736"/>
              <a:ext cx="192" cy="192"/>
            </a:xfrm>
            <a:prstGeom prst="line">
              <a:avLst/>
            </a:prstGeom>
            <a:grp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23" name="Line 28"/>
            <p:cNvSpPr>
              <a:spLocks noChangeShapeType="1"/>
            </p:cNvSpPr>
            <p:nvPr/>
          </p:nvSpPr>
          <p:spPr bwMode="auto">
            <a:xfrm flipV="1">
              <a:off x="2016" y="2592"/>
              <a:ext cx="144" cy="144"/>
            </a:xfrm>
            <a:prstGeom prst="line">
              <a:avLst/>
            </a:prstGeom>
            <a:grp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24" name="Line 29"/>
            <p:cNvSpPr>
              <a:spLocks noChangeShapeType="1"/>
            </p:cNvSpPr>
            <p:nvPr/>
          </p:nvSpPr>
          <p:spPr bwMode="auto">
            <a:xfrm flipH="1" flipV="1">
              <a:off x="3696" y="2736"/>
              <a:ext cx="192" cy="192"/>
            </a:xfrm>
            <a:prstGeom prst="line">
              <a:avLst/>
            </a:prstGeom>
            <a:grpFill/>
            <a:ln w="38100">
              <a:solidFill>
                <a:schemeClr val="tx2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25" name="Line 30"/>
            <p:cNvSpPr>
              <a:spLocks noChangeShapeType="1"/>
            </p:cNvSpPr>
            <p:nvPr/>
          </p:nvSpPr>
          <p:spPr bwMode="auto">
            <a:xfrm>
              <a:off x="3552" y="2592"/>
              <a:ext cx="144" cy="144"/>
            </a:xfrm>
            <a:prstGeom prst="line">
              <a:avLst/>
            </a:prstGeom>
            <a:grp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5218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>
                <a:latin typeface="Times New Roman" pitchFamily="18" charset="0"/>
                <a:ea typeface="仿宋_GB2312" pitchFamily="49" charset="-122"/>
              </a:rPr>
              <a:t>二叉树链表表示的示例</a:t>
            </a:r>
          </a:p>
        </p:txBody>
      </p:sp>
      <p:grpSp>
        <p:nvGrpSpPr>
          <p:cNvPr id="4" name="Group 109"/>
          <p:cNvGrpSpPr>
            <a:grpSpLocks/>
          </p:cNvGrpSpPr>
          <p:nvPr/>
        </p:nvGrpSpPr>
        <p:grpSpPr bwMode="auto">
          <a:xfrm>
            <a:off x="712398" y="1584631"/>
            <a:ext cx="7637463" cy="3856038"/>
            <a:chOff x="432" y="259"/>
            <a:chExt cx="4811" cy="2429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H="1">
              <a:off x="816" y="2016"/>
              <a:ext cx="192" cy="48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864" y="1536"/>
              <a:ext cx="384" cy="86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 flipH="1">
              <a:off x="624" y="1056"/>
              <a:ext cx="336" cy="81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8" name="Oval 6" descr="羊皮纸"/>
            <p:cNvSpPr>
              <a:spLocks noChangeArrowheads="1"/>
            </p:cNvSpPr>
            <p:nvPr/>
          </p:nvSpPr>
          <p:spPr bwMode="auto">
            <a:xfrm>
              <a:off x="864" y="816"/>
              <a:ext cx="288" cy="288"/>
            </a:xfrm>
            <a:prstGeom prst="ellipse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9" name="Oval 7" descr="羊皮纸"/>
            <p:cNvSpPr>
              <a:spLocks noChangeArrowheads="1"/>
            </p:cNvSpPr>
            <p:nvPr/>
          </p:nvSpPr>
          <p:spPr bwMode="auto">
            <a:xfrm>
              <a:off x="672" y="1296"/>
              <a:ext cx="288" cy="288"/>
            </a:xfrm>
            <a:prstGeom prst="ellipse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0" name="Oval 8" descr="羊皮纸"/>
            <p:cNvSpPr>
              <a:spLocks noChangeArrowheads="1"/>
            </p:cNvSpPr>
            <p:nvPr/>
          </p:nvSpPr>
          <p:spPr bwMode="auto">
            <a:xfrm>
              <a:off x="432" y="1824"/>
              <a:ext cx="288" cy="288"/>
            </a:xfrm>
            <a:prstGeom prst="ellipse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1" name="Oval 9" descr="羊皮纸"/>
            <p:cNvSpPr>
              <a:spLocks noChangeArrowheads="1"/>
            </p:cNvSpPr>
            <p:nvPr/>
          </p:nvSpPr>
          <p:spPr bwMode="auto">
            <a:xfrm>
              <a:off x="912" y="1824"/>
              <a:ext cx="288" cy="288"/>
            </a:xfrm>
            <a:prstGeom prst="ellipse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2" name="Oval 10" descr="羊皮纸"/>
            <p:cNvSpPr>
              <a:spLocks noChangeArrowheads="1"/>
            </p:cNvSpPr>
            <p:nvPr/>
          </p:nvSpPr>
          <p:spPr bwMode="auto">
            <a:xfrm>
              <a:off x="1152" y="2352"/>
              <a:ext cx="288" cy="288"/>
            </a:xfrm>
            <a:prstGeom prst="ellipse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3" name="Oval 11" descr="羊皮纸"/>
            <p:cNvSpPr>
              <a:spLocks noChangeArrowheads="1"/>
            </p:cNvSpPr>
            <p:nvPr/>
          </p:nvSpPr>
          <p:spPr bwMode="auto">
            <a:xfrm>
              <a:off x="672" y="2352"/>
              <a:ext cx="288" cy="288"/>
            </a:xfrm>
            <a:prstGeom prst="ellipse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4" name="Rectangle 12" descr="羊皮纸"/>
            <p:cNvSpPr>
              <a:spLocks noChangeArrowheads="1"/>
            </p:cNvSpPr>
            <p:nvPr/>
          </p:nvSpPr>
          <p:spPr bwMode="auto">
            <a:xfrm>
              <a:off x="2256" y="768"/>
              <a:ext cx="62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448" y="768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688" y="768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7" name="Rectangle 15" descr="羊皮纸"/>
            <p:cNvSpPr>
              <a:spLocks noChangeArrowheads="1"/>
            </p:cNvSpPr>
            <p:nvPr/>
          </p:nvSpPr>
          <p:spPr bwMode="auto">
            <a:xfrm>
              <a:off x="1920" y="1296"/>
              <a:ext cx="62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2112" y="1296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2352" y="1296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20" name="Rectangle 18" descr="羊皮纸"/>
            <p:cNvSpPr>
              <a:spLocks noChangeArrowheads="1"/>
            </p:cNvSpPr>
            <p:nvPr/>
          </p:nvSpPr>
          <p:spPr bwMode="auto">
            <a:xfrm>
              <a:off x="1872" y="2352"/>
              <a:ext cx="62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064" y="2352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2304" y="2352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23" name="Rectangle 21" descr="羊皮纸"/>
            <p:cNvSpPr>
              <a:spLocks noChangeArrowheads="1"/>
            </p:cNvSpPr>
            <p:nvPr/>
          </p:nvSpPr>
          <p:spPr bwMode="auto">
            <a:xfrm>
              <a:off x="2592" y="2352"/>
              <a:ext cx="62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2784" y="2352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024" y="2352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26" name="Rectangle 24" descr="羊皮纸"/>
            <p:cNvSpPr>
              <a:spLocks noChangeArrowheads="1"/>
            </p:cNvSpPr>
            <p:nvPr/>
          </p:nvSpPr>
          <p:spPr bwMode="auto">
            <a:xfrm>
              <a:off x="2256" y="1824"/>
              <a:ext cx="62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2448" y="1824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2688" y="1824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29" name="Rectangle 27" descr="羊皮纸"/>
            <p:cNvSpPr>
              <a:spLocks noChangeArrowheads="1"/>
            </p:cNvSpPr>
            <p:nvPr/>
          </p:nvSpPr>
          <p:spPr bwMode="auto">
            <a:xfrm>
              <a:off x="1536" y="1824"/>
              <a:ext cx="62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>
              <a:off x="1728" y="1824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1968" y="1824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32" name="Rectangle 30" descr="羊皮纸"/>
            <p:cNvSpPr>
              <a:spLocks noChangeArrowheads="1"/>
            </p:cNvSpPr>
            <p:nvPr/>
          </p:nvSpPr>
          <p:spPr bwMode="auto">
            <a:xfrm>
              <a:off x="4416" y="2352"/>
              <a:ext cx="816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4847" y="2352"/>
              <a:ext cx="1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5040" y="2352"/>
              <a:ext cx="1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4608" y="2352"/>
              <a:ext cx="1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36" name="Rectangle 34" descr="羊皮纸"/>
            <p:cNvSpPr>
              <a:spLocks noChangeArrowheads="1"/>
            </p:cNvSpPr>
            <p:nvPr/>
          </p:nvSpPr>
          <p:spPr bwMode="auto">
            <a:xfrm>
              <a:off x="3504" y="2352"/>
              <a:ext cx="816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3935" y="2352"/>
              <a:ext cx="1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4127" y="2352"/>
              <a:ext cx="1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3696" y="2352"/>
              <a:ext cx="1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40" name="Rectangle 38" descr="羊皮纸"/>
            <p:cNvSpPr>
              <a:spLocks noChangeArrowheads="1"/>
            </p:cNvSpPr>
            <p:nvPr/>
          </p:nvSpPr>
          <p:spPr bwMode="auto">
            <a:xfrm>
              <a:off x="4080" y="1824"/>
              <a:ext cx="816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4511" y="1824"/>
              <a:ext cx="1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4704" y="1824"/>
              <a:ext cx="1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4271" y="1824"/>
              <a:ext cx="1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44" name="Rectangle 42" descr="羊皮纸"/>
            <p:cNvSpPr>
              <a:spLocks noChangeArrowheads="1"/>
            </p:cNvSpPr>
            <p:nvPr/>
          </p:nvSpPr>
          <p:spPr bwMode="auto">
            <a:xfrm>
              <a:off x="3168" y="1824"/>
              <a:ext cx="816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3599" y="1824"/>
              <a:ext cx="1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3791" y="1824"/>
              <a:ext cx="1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3360" y="1824"/>
              <a:ext cx="1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48" name="Rectangle 46" descr="羊皮纸"/>
            <p:cNvSpPr>
              <a:spLocks noChangeArrowheads="1"/>
            </p:cNvSpPr>
            <p:nvPr/>
          </p:nvSpPr>
          <p:spPr bwMode="auto">
            <a:xfrm>
              <a:off x="3600" y="1296"/>
              <a:ext cx="816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>
              <a:off x="4031" y="1296"/>
              <a:ext cx="1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4224" y="1296"/>
              <a:ext cx="1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3791" y="1296"/>
              <a:ext cx="1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52" name="Rectangle 50" descr="羊皮纸"/>
            <p:cNvSpPr>
              <a:spLocks noChangeArrowheads="1"/>
            </p:cNvSpPr>
            <p:nvPr/>
          </p:nvSpPr>
          <p:spPr bwMode="auto">
            <a:xfrm>
              <a:off x="3888" y="768"/>
              <a:ext cx="816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4319" y="768"/>
              <a:ext cx="1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4512" y="768"/>
              <a:ext cx="1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>
              <a:off x="4079" y="768"/>
              <a:ext cx="1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 flipH="1">
              <a:off x="2160" y="912"/>
              <a:ext cx="192" cy="38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 flipH="1">
              <a:off x="1824" y="1440"/>
              <a:ext cx="192" cy="38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58" name="Line 56"/>
            <p:cNvSpPr>
              <a:spLocks noChangeShapeType="1"/>
            </p:cNvSpPr>
            <p:nvPr/>
          </p:nvSpPr>
          <p:spPr bwMode="auto">
            <a:xfrm flipH="1">
              <a:off x="2160" y="1968"/>
              <a:ext cx="192" cy="38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 flipH="1">
              <a:off x="3792" y="912"/>
              <a:ext cx="192" cy="38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60" name="Line 58"/>
            <p:cNvSpPr>
              <a:spLocks noChangeShapeType="1"/>
            </p:cNvSpPr>
            <p:nvPr/>
          </p:nvSpPr>
          <p:spPr bwMode="auto">
            <a:xfrm flipH="1">
              <a:off x="3504" y="1440"/>
              <a:ext cx="192" cy="38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61" name="Line 59"/>
            <p:cNvSpPr>
              <a:spLocks noChangeShapeType="1"/>
            </p:cNvSpPr>
            <p:nvPr/>
          </p:nvSpPr>
          <p:spPr bwMode="auto">
            <a:xfrm flipH="1">
              <a:off x="3984" y="1968"/>
              <a:ext cx="192" cy="38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62" name="Line 60"/>
            <p:cNvSpPr>
              <a:spLocks noChangeShapeType="1"/>
            </p:cNvSpPr>
            <p:nvPr/>
          </p:nvSpPr>
          <p:spPr bwMode="auto">
            <a:xfrm>
              <a:off x="4320" y="1440"/>
              <a:ext cx="384" cy="38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63" name="Line 61"/>
            <p:cNvSpPr>
              <a:spLocks noChangeShapeType="1"/>
            </p:cNvSpPr>
            <p:nvPr/>
          </p:nvSpPr>
          <p:spPr bwMode="auto">
            <a:xfrm>
              <a:off x="4800" y="1968"/>
              <a:ext cx="288" cy="38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64" name="Line 62"/>
            <p:cNvSpPr>
              <a:spLocks noChangeShapeType="1"/>
            </p:cNvSpPr>
            <p:nvPr/>
          </p:nvSpPr>
          <p:spPr bwMode="auto">
            <a:xfrm>
              <a:off x="2448" y="1440"/>
              <a:ext cx="144" cy="38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65" name="Line 63"/>
            <p:cNvSpPr>
              <a:spLocks noChangeShapeType="1"/>
            </p:cNvSpPr>
            <p:nvPr/>
          </p:nvSpPr>
          <p:spPr bwMode="auto">
            <a:xfrm>
              <a:off x="2784" y="1968"/>
              <a:ext cx="144" cy="38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66" name="Line 64"/>
            <p:cNvSpPr>
              <a:spLocks noChangeShapeType="1"/>
            </p:cNvSpPr>
            <p:nvPr/>
          </p:nvSpPr>
          <p:spPr bwMode="auto">
            <a:xfrm>
              <a:off x="4224" y="1584"/>
              <a:ext cx="384" cy="38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67" name="Line 65"/>
            <p:cNvSpPr>
              <a:spLocks noChangeShapeType="1"/>
            </p:cNvSpPr>
            <p:nvPr/>
          </p:nvSpPr>
          <p:spPr bwMode="auto">
            <a:xfrm>
              <a:off x="4608" y="2112"/>
              <a:ext cx="336" cy="38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68" name="Line 66"/>
            <p:cNvSpPr>
              <a:spLocks noChangeShapeType="1"/>
            </p:cNvSpPr>
            <p:nvPr/>
          </p:nvSpPr>
          <p:spPr bwMode="auto">
            <a:xfrm flipH="1">
              <a:off x="4128" y="1056"/>
              <a:ext cx="192" cy="38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69" name="Line 67"/>
            <p:cNvSpPr>
              <a:spLocks noChangeShapeType="1"/>
            </p:cNvSpPr>
            <p:nvPr/>
          </p:nvSpPr>
          <p:spPr bwMode="auto">
            <a:xfrm flipH="1">
              <a:off x="4032" y="2112"/>
              <a:ext cx="192" cy="38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70" name="Line 68"/>
            <p:cNvSpPr>
              <a:spLocks noChangeShapeType="1"/>
            </p:cNvSpPr>
            <p:nvPr/>
          </p:nvSpPr>
          <p:spPr bwMode="auto">
            <a:xfrm flipH="1">
              <a:off x="3696" y="1584"/>
              <a:ext cx="240" cy="38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71" name="Text Box 69"/>
            <p:cNvSpPr txBox="1">
              <a:spLocks noChangeArrowheads="1"/>
            </p:cNvSpPr>
            <p:nvPr/>
          </p:nvSpPr>
          <p:spPr bwMode="auto">
            <a:xfrm>
              <a:off x="2640" y="720"/>
              <a:ext cx="25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002060"/>
                  </a:solidFill>
                  <a:latin typeface="Times New Roman" pitchFamily="18" charset="0"/>
                  <a:sym typeface="Symbol" pitchFamily="18" charset="2"/>
                </a:rPr>
                <a:t></a:t>
              </a:r>
              <a:endParaRPr kumimoji="1" lang="en-US" altLang="zh-CN" sz="2400">
                <a:solidFill>
                  <a:srgbClr val="002060"/>
                </a:solidFill>
                <a:latin typeface="Times New Roman" pitchFamily="18" charset="0"/>
              </a:endParaRPr>
            </a:p>
          </p:txBody>
        </p:sp>
        <p:sp>
          <p:nvSpPr>
            <p:cNvPr id="72" name="Text Box 70"/>
            <p:cNvSpPr txBox="1">
              <a:spLocks noChangeArrowheads="1"/>
            </p:cNvSpPr>
            <p:nvPr/>
          </p:nvSpPr>
          <p:spPr bwMode="auto">
            <a:xfrm>
              <a:off x="1488" y="1785"/>
              <a:ext cx="25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002060"/>
                  </a:solidFill>
                  <a:latin typeface="Times New Roman" pitchFamily="18" charset="0"/>
                  <a:sym typeface="Symbol" pitchFamily="18" charset="2"/>
                </a:rPr>
                <a:t></a:t>
              </a:r>
              <a:endParaRPr kumimoji="1" lang="en-US" altLang="zh-CN" sz="2400">
                <a:solidFill>
                  <a:srgbClr val="002060"/>
                </a:solidFill>
                <a:latin typeface="Times New Roman" pitchFamily="18" charset="0"/>
              </a:endParaRPr>
            </a:p>
          </p:txBody>
        </p:sp>
        <p:sp>
          <p:nvSpPr>
            <p:cNvPr id="73" name="Text Box 71"/>
            <p:cNvSpPr txBox="1">
              <a:spLocks noChangeArrowheads="1"/>
            </p:cNvSpPr>
            <p:nvPr/>
          </p:nvSpPr>
          <p:spPr bwMode="auto">
            <a:xfrm>
              <a:off x="1920" y="1776"/>
              <a:ext cx="25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002060"/>
                  </a:solidFill>
                  <a:latin typeface="Times New Roman" pitchFamily="18" charset="0"/>
                  <a:sym typeface="Symbol" pitchFamily="18" charset="2"/>
                </a:rPr>
                <a:t></a:t>
              </a:r>
              <a:endParaRPr kumimoji="1" lang="en-US" altLang="zh-CN" sz="2400">
                <a:solidFill>
                  <a:srgbClr val="002060"/>
                </a:solidFill>
                <a:latin typeface="Times New Roman" pitchFamily="18" charset="0"/>
              </a:endParaRPr>
            </a:p>
          </p:txBody>
        </p:sp>
        <p:sp>
          <p:nvSpPr>
            <p:cNvPr id="74" name="Text Box 72"/>
            <p:cNvSpPr txBox="1">
              <a:spLocks noChangeArrowheads="1"/>
            </p:cNvSpPr>
            <p:nvPr/>
          </p:nvSpPr>
          <p:spPr bwMode="auto">
            <a:xfrm>
              <a:off x="1824" y="2313"/>
              <a:ext cx="25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002060"/>
                  </a:solidFill>
                  <a:latin typeface="Times New Roman" pitchFamily="18" charset="0"/>
                  <a:sym typeface="Symbol" pitchFamily="18" charset="2"/>
                </a:rPr>
                <a:t></a:t>
              </a:r>
              <a:endParaRPr kumimoji="1" lang="en-US" altLang="zh-CN" sz="2400">
                <a:solidFill>
                  <a:srgbClr val="002060"/>
                </a:solidFill>
                <a:latin typeface="Times New Roman" pitchFamily="18" charset="0"/>
              </a:endParaRPr>
            </a:p>
          </p:txBody>
        </p:sp>
        <p:sp>
          <p:nvSpPr>
            <p:cNvPr id="75" name="Text Box 73"/>
            <p:cNvSpPr txBox="1">
              <a:spLocks noChangeArrowheads="1"/>
            </p:cNvSpPr>
            <p:nvPr/>
          </p:nvSpPr>
          <p:spPr bwMode="auto">
            <a:xfrm>
              <a:off x="2256" y="2313"/>
              <a:ext cx="25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002060"/>
                  </a:solidFill>
                  <a:latin typeface="Times New Roman" pitchFamily="18" charset="0"/>
                  <a:sym typeface="Symbol" pitchFamily="18" charset="2"/>
                </a:rPr>
                <a:t></a:t>
              </a:r>
              <a:endParaRPr kumimoji="1" lang="en-US" altLang="zh-CN" sz="2400">
                <a:solidFill>
                  <a:srgbClr val="002060"/>
                </a:solidFill>
                <a:latin typeface="Times New Roman" pitchFamily="18" charset="0"/>
              </a:endParaRPr>
            </a:p>
          </p:txBody>
        </p:sp>
        <p:sp>
          <p:nvSpPr>
            <p:cNvPr id="76" name="Text Box 74"/>
            <p:cNvSpPr txBox="1">
              <a:spLocks noChangeArrowheads="1"/>
            </p:cNvSpPr>
            <p:nvPr/>
          </p:nvSpPr>
          <p:spPr bwMode="auto">
            <a:xfrm>
              <a:off x="2544" y="2313"/>
              <a:ext cx="25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002060"/>
                  </a:solidFill>
                  <a:latin typeface="Times New Roman" pitchFamily="18" charset="0"/>
                  <a:sym typeface="Symbol" pitchFamily="18" charset="2"/>
                </a:rPr>
                <a:t></a:t>
              </a:r>
              <a:endParaRPr kumimoji="1" lang="en-US" altLang="zh-CN" sz="2400">
                <a:solidFill>
                  <a:srgbClr val="002060"/>
                </a:solidFill>
                <a:latin typeface="Times New Roman" pitchFamily="18" charset="0"/>
              </a:endParaRPr>
            </a:p>
          </p:txBody>
        </p:sp>
        <p:sp>
          <p:nvSpPr>
            <p:cNvPr id="77" name="Text Box 75"/>
            <p:cNvSpPr txBox="1">
              <a:spLocks noChangeArrowheads="1"/>
            </p:cNvSpPr>
            <p:nvPr/>
          </p:nvSpPr>
          <p:spPr bwMode="auto">
            <a:xfrm>
              <a:off x="2976" y="2313"/>
              <a:ext cx="25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002060"/>
                  </a:solidFill>
                  <a:latin typeface="Times New Roman" pitchFamily="18" charset="0"/>
                  <a:sym typeface="Symbol" pitchFamily="18" charset="2"/>
                </a:rPr>
                <a:t></a:t>
              </a:r>
              <a:endParaRPr kumimoji="1" lang="en-US" altLang="zh-CN" sz="2400">
                <a:solidFill>
                  <a:srgbClr val="002060"/>
                </a:solidFill>
                <a:latin typeface="Times New Roman" pitchFamily="18" charset="0"/>
              </a:endParaRPr>
            </a:p>
          </p:txBody>
        </p:sp>
        <p:sp>
          <p:nvSpPr>
            <p:cNvPr id="78" name="Text Box 76"/>
            <p:cNvSpPr txBox="1">
              <a:spLocks noChangeArrowheads="1"/>
            </p:cNvSpPr>
            <p:nvPr/>
          </p:nvSpPr>
          <p:spPr bwMode="auto">
            <a:xfrm>
              <a:off x="3456" y="2313"/>
              <a:ext cx="25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002060"/>
                  </a:solidFill>
                  <a:latin typeface="Times New Roman" pitchFamily="18" charset="0"/>
                  <a:sym typeface="Symbol" pitchFamily="18" charset="2"/>
                </a:rPr>
                <a:t></a:t>
              </a:r>
              <a:endParaRPr kumimoji="1" lang="en-US" altLang="zh-CN" sz="2400">
                <a:solidFill>
                  <a:srgbClr val="002060"/>
                </a:solidFill>
                <a:latin typeface="Times New Roman" pitchFamily="18" charset="0"/>
              </a:endParaRPr>
            </a:p>
          </p:txBody>
        </p:sp>
        <p:sp>
          <p:nvSpPr>
            <p:cNvPr id="79" name="Text Box 77"/>
            <p:cNvSpPr txBox="1">
              <a:spLocks noChangeArrowheads="1"/>
            </p:cNvSpPr>
            <p:nvPr/>
          </p:nvSpPr>
          <p:spPr bwMode="auto">
            <a:xfrm>
              <a:off x="4080" y="2313"/>
              <a:ext cx="25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002060"/>
                  </a:solidFill>
                  <a:latin typeface="Times New Roman" pitchFamily="18" charset="0"/>
                  <a:sym typeface="Symbol" pitchFamily="18" charset="2"/>
                </a:rPr>
                <a:t></a:t>
              </a:r>
              <a:endParaRPr kumimoji="1" lang="en-US" altLang="zh-CN" sz="2400">
                <a:solidFill>
                  <a:srgbClr val="002060"/>
                </a:solidFill>
                <a:latin typeface="Times New Roman" pitchFamily="18" charset="0"/>
              </a:endParaRPr>
            </a:p>
          </p:txBody>
        </p:sp>
        <p:sp>
          <p:nvSpPr>
            <p:cNvPr id="80" name="Text Box 78"/>
            <p:cNvSpPr txBox="1">
              <a:spLocks noChangeArrowheads="1"/>
            </p:cNvSpPr>
            <p:nvPr/>
          </p:nvSpPr>
          <p:spPr bwMode="auto">
            <a:xfrm>
              <a:off x="4368" y="2313"/>
              <a:ext cx="25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002060"/>
                  </a:solidFill>
                  <a:latin typeface="Times New Roman" pitchFamily="18" charset="0"/>
                  <a:sym typeface="Symbol" pitchFamily="18" charset="2"/>
                </a:rPr>
                <a:t></a:t>
              </a:r>
              <a:endParaRPr kumimoji="1" lang="en-US" altLang="zh-CN" sz="2400">
                <a:solidFill>
                  <a:srgbClr val="002060"/>
                </a:solidFill>
                <a:latin typeface="Times New Roman" pitchFamily="18" charset="0"/>
              </a:endParaRPr>
            </a:p>
          </p:txBody>
        </p:sp>
        <p:sp>
          <p:nvSpPr>
            <p:cNvPr id="81" name="Text Box 79"/>
            <p:cNvSpPr txBox="1">
              <a:spLocks noChangeArrowheads="1"/>
            </p:cNvSpPr>
            <p:nvPr/>
          </p:nvSpPr>
          <p:spPr bwMode="auto">
            <a:xfrm>
              <a:off x="4992" y="2313"/>
              <a:ext cx="25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002060"/>
                  </a:solidFill>
                  <a:latin typeface="Times New Roman" pitchFamily="18" charset="0"/>
                  <a:sym typeface="Symbol" pitchFamily="18" charset="2"/>
                </a:rPr>
                <a:t></a:t>
              </a:r>
              <a:endParaRPr kumimoji="1" lang="en-US" altLang="zh-CN" sz="2400">
                <a:solidFill>
                  <a:srgbClr val="002060"/>
                </a:solidFill>
                <a:latin typeface="Times New Roman" pitchFamily="18" charset="0"/>
              </a:endParaRPr>
            </a:p>
          </p:txBody>
        </p:sp>
        <p:sp>
          <p:nvSpPr>
            <p:cNvPr id="82" name="Text Box 80"/>
            <p:cNvSpPr txBox="1">
              <a:spLocks noChangeArrowheads="1"/>
            </p:cNvSpPr>
            <p:nvPr/>
          </p:nvSpPr>
          <p:spPr bwMode="auto">
            <a:xfrm>
              <a:off x="3744" y="1776"/>
              <a:ext cx="25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002060"/>
                  </a:solidFill>
                  <a:latin typeface="Times New Roman" pitchFamily="18" charset="0"/>
                  <a:sym typeface="Symbol" pitchFamily="18" charset="2"/>
                </a:rPr>
                <a:t></a:t>
              </a:r>
              <a:endParaRPr kumimoji="1" lang="en-US" altLang="zh-CN" sz="2400">
                <a:solidFill>
                  <a:srgbClr val="002060"/>
                </a:solidFill>
                <a:latin typeface="Times New Roman" pitchFamily="18" charset="0"/>
              </a:endParaRPr>
            </a:p>
          </p:txBody>
        </p:sp>
        <p:sp>
          <p:nvSpPr>
            <p:cNvPr id="83" name="Text Box 81"/>
            <p:cNvSpPr txBox="1">
              <a:spLocks noChangeArrowheads="1"/>
            </p:cNvSpPr>
            <p:nvPr/>
          </p:nvSpPr>
          <p:spPr bwMode="auto">
            <a:xfrm>
              <a:off x="3120" y="1776"/>
              <a:ext cx="25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002060"/>
                  </a:solidFill>
                  <a:latin typeface="Times New Roman" pitchFamily="18" charset="0"/>
                  <a:sym typeface="Symbol" pitchFamily="18" charset="2"/>
                </a:rPr>
                <a:t></a:t>
              </a:r>
              <a:endParaRPr kumimoji="1" lang="en-US" altLang="zh-CN" sz="2400">
                <a:solidFill>
                  <a:srgbClr val="002060"/>
                </a:solidFill>
                <a:latin typeface="Times New Roman" pitchFamily="18" charset="0"/>
              </a:endParaRPr>
            </a:p>
          </p:txBody>
        </p:sp>
        <p:sp>
          <p:nvSpPr>
            <p:cNvPr id="84" name="Text Box 82"/>
            <p:cNvSpPr txBox="1">
              <a:spLocks noChangeArrowheads="1"/>
            </p:cNvSpPr>
            <p:nvPr/>
          </p:nvSpPr>
          <p:spPr bwMode="auto">
            <a:xfrm>
              <a:off x="4272" y="720"/>
              <a:ext cx="25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002060"/>
                  </a:solidFill>
                  <a:latin typeface="Times New Roman" pitchFamily="18" charset="0"/>
                  <a:sym typeface="Symbol" pitchFamily="18" charset="2"/>
                </a:rPr>
                <a:t></a:t>
              </a:r>
              <a:endParaRPr kumimoji="1" lang="en-US" altLang="zh-CN" sz="2400">
                <a:solidFill>
                  <a:srgbClr val="002060"/>
                </a:solidFill>
                <a:latin typeface="Times New Roman" pitchFamily="18" charset="0"/>
              </a:endParaRPr>
            </a:p>
          </p:txBody>
        </p:sp>
        <p:sp>
          <p:nvSpPr>
            <p:cNvPr id="85" name="Text Box 83"/>
            <p:cNvSpPr txBox="1">
              <a:spLocks noChangeArrowheads="1"/>
            </p:cNvSpPr>
            <p:nvPr/>
          </p:nvSpPr>
          <p:spPr bwMode="auto">
            <a:xfrm>
              <a:off x="4464" y="720"/>
              <a:ext cx="25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002060"/>
                  </a:solidFill>
                  <a:latin typeface="Times New Roman" pitchFamily="18" charset="0"/>
                  <a:sym typeface="Symbol" pitchFamily="18" charset="2"/>
                </a:rPr>
                <a:t></a:t>
              </a:r>
              <a:endParaRPr kumimoji="1" lang="en-US" altLang="zh-CN" sz="2400">
                <a:solidFill>
                  <a:srgbClr val="002060"/>
                </a:solidFill>
                <a:latin typeface="Times New Roman" pitchFamily="18" charset="0"/>
              </a:endParaRPr>
            </a:p>
          </p:txBody>
        </p:sp>
        <p:sp>
          <p:nvSpPr>
            <p:cNvPr id="86" name="Text Box 84"/>
            <p:cNvSpPr txBox="1">
              <a:spLocks noChangeArrowheads="1"/>
            </p:cNvSpPr>
            <p:nvPr/>
          </p:nvSpPr>
          <p:spPr bwMode="auto">
            <a:xfrm>
              <a:off x="863" y="758"/>
              <a:ext cx="301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>
                  <a:solidFill>
                    <a:srgbClr val="002060"/>
                  </a:solidFill>
                  <a:latin typeface="Times New Roman" pitchFamily="18" charset="0"/>
                </a:rPr>
                <a:t>A</a:t>
              </a:r>
              <a:endParaRPr kumimoji="1" lang="en-US" altLang="zh-CN" sz="2400">
                <a:solidFill>
                  <a:srgbClr val="002060"/>
                </a:solidFill>
                <a:latin typeface="Times New Roman" pitchFamily="18" charset="0"/>
              </a:endParaRPr>
            </a:p>
          </p:txBody>
        </p:sp>
        <p:sp>
          <p:nvSpPr>
            <p:cNvPr id="87" name="Text Box 85"/>
            <p:cNvSpPr txBox="1">
              <a:spLocks noChangeArrowheads="1"/>
            </p:cNvSpPr>
            <p:nvPr/>
          </p:nvSpPr>
          <p:spPr bwMode="auto">
            <a:xfrm>
              <a:off x="2400" y="710"/>
              <a:ext cx="301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rgbClr val="002060"/>
                  </a:solidFill>
                  <a:latin typeface="Times New Roman" pitchFamily="18" charset="0"/>
                </a:rPr>
                <a:t>A</a:t>
              </a:r>
              <a:endParaRPr kumimoji="1" lang="en-US" altLang="zh-CN" sz="2400" dirty="0">
                <a:solidFill>
                  <a:srgbClr val="002060"/>
                </a:solidFill>
                <a:latin typeface="Times New Roman" pitchFamily="18" charset="0"/>
              </a:endParaRPr>
            </a:p>
          </p:txBody>
        </p:sp>
        <p:sp>
          <p:nvSpPr>
            <p:cNvPr id="88" name="Text Box 86"/>
            <p:cNvSpPr txBox="1">
              <a:spLocks noChangeArrowheads="1"/>
            </p:cNvSpPr>
            <p:nvPr/>
          </p:nvSpPr>
          <p:spPr bwMode="auto">
            <a:xfrm>
              <a:off x="4032" y="720"/>
              <a:ext cx="301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>
                  <a:solidFill>
                    <a:srgbClr val="002060"/>
                  </a:solidFill>
                  <a:latin typeface="Times New Roman" pitchFamily="18" charset="0"/>
                </a:rPr>
                <a:t>A</a:t>
              </a:r>
              <a:endParaRPr kumimoji="1" lang="en-US" altLang="zh-CN" sz="2400">
                <a:solidFill>
                  <a:srgbClr val="002060"/>
                </a:solidFill>
                <a:latin typeface="Times New Roman" pitchFamily="18" charset="0"/>
              </a:endParaRPr>
            </a:p>
          </p:txBody>
        </p:sp>
        <p:sp>
          <p:nvSpPr>
            <p:cNvPr id="89" name="Text Box 87"/>
            <p:cNvSpPr txBox="1">
              <a:spLocks noChangeArrowheads="1"/>
            </p:cNvSpPr>
            <p:nvPr/>
          </p:nvSpPr>
          <p:spPr bwMode="auto">
            <a:xfrm>
              <a:off x="666" y="1248"/>
              <a:ext cx="287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>
                  <a:solidFill>
                    <a:srgbClr val="002060"/>
                  </a:solidFill>
                  <a:latin typeface="Times New Roman" pitchFamily="18" charset="0"/>
                </a:rPr>
                <a:t>B</a:t>
              </a:r>
              <a:endParaRPr kumimoji="1" lang="en-US" altLang="zh-CN" sz="2400">
                <a:solidFill>
                  <a:srgbClr val="002060"/>
                </a:solidFill>
                <a:latin typeface="Times New Roman" pitchFamily="18" charset="0"/>
              </a:endParaRPr>
            </a:p>
          </p:txBody>
        </p:sp>
        <p:sp>
          <p:nvSpPr>
            <p:cNvPr id="90" name="Text Box 88"/>
            <p:cNvSpPr txBox="1">
              <a:spLocks noChangeArrowheads="1"/>
            </p:cNvSpPr>
            <p:nvPr/>
          </p:nvSpPr>
          <p:spPr bwMode="auto">
            <a:xfrm>
              <a:off x="2065" y="1248"/>
              <a:ext cx="287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>
                  <a:solidFill>
                    <a:srgbClr val="002060"/>
                  </a:solidFill>
                  <a:latin typeface="Times New Roman" pitchFamily="18" charset="0"/>
                </a:rPr>
                <a:t>B</a:t>
              </a:r>
              <a:endParaRPr kumimoji="1" lang="en-US" altLang="zh-CN" sz="2400">
                <a:solidFill>
                  <a:srgbClr val="002060"/>
                </a:solidFill>
                <a:latin typeface="Times New Roman" pitchFamily="18" charset="0"/>
              </a:endParaRPr>
            </a:p>
          </p:txBody>
        </p:sp>
        <p:sp>
          <p:nvSpPr>
            <p:cNvPr id="91" name="Text Box 89"/>
            <p:cNvSpPr txBox="1">
              <a:spLocks noChangeArrowheads="1"/>
            </p:cNvSpPr>
            <p:nvPr/>
          </p:nvSpPr>
          <p:spPr bwMode="auto">
            <a:xfrm>
              <a:off x="3744" y="1248"/>
              <a:ext cx="287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>
                  <a:solidFill>
                    <a:srgbClr val="002060"/>
                  </a:solidFill>
                  <a:latin typeface="Times New Roman" pitchFamily="18" charset="0"/>
                </a:rPr>
                <a:t>B</a:t>
              </a:r>
              <a:endParaRPr kumimoji="1" lang="en-US" altLang="zh-CN" sz="2400">
                <a:solidFill>
                  <a:srgbClr val="002060"/>
                </a:solidFill>
                <a:latin typeface="Times New Roman" pitchFamily="18" charset="0"/>
              </a:endParaRPr>
            </a:p>
          </p:txBody>
        </p:sp>
        <p:sp>
          <p:nvSpPr>
            <p:cNvPr id="92" name="Text Box 90"/>
            <p:cNvSpPr txBox="1">
              <a:spLocks noChangeArrowheads="1"/>
            </p:cNvSpPr>
            <p:nvPr/>
          </p:nvSpPr>
          <p:spPr bwMode="auto">
            <a:xfrm>
              <a:off x="3305" y="1795"/>
              <a:ext cx="301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>
                  <a:solidFill>
                    <a:srgbClr val="002060"/>
                  </a:solidFill>
                  <a:latin typeface="Times New Roman" pitchFamily="18" charset="0"/>
                </a:rPr>
                <a:t>C</a:t>
              </a:r>
              <a:endParaRPr kumimoji="1" lang="en-US" altLang="zh-CN" sz="2400">
                <a:solidFill>
                  <a:srgbClr val="002060"/>
                </a:solidFill>
                <a:latin typeface="Times New Roman" pitchFamily="18" charset="0"/>
              </a:endParaRPr>
            </a:p>
          </p:txBody>
        </p:sp>
        <p:sp>
          <p:nvSpPr>
            <p:cNvPr id="93" name="Text Box 91"/>
            <p:cNvSpPr txBox="1">
              <a:spLocks noChangeArrowheads="1"/>
            </p:cNvSpPr>
            <p:nvPr/>
          </p:nvSpPr>
          <p:spPr bwMode="auto">
            <a:xfrm>
              <a:off x="1680" y="1795"/>
              <a:ext cx="301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>
                  <a:solidFill>
                    <a:srgbClr val="002060"/>
                  </a:solidFill>
                  <a:latin typeface="Times New Roman" pitchFamily="18" charset="0"/>
                </a:rPr>
                <a:t>C</a:t>
              </a:r>
              <a:endParaRPr kumimoji="1" lang="en-US" altLang="zh-CN" sz="2400">
                <a:solidFill>
                  <a:srgbClr val="002060"/>
                </a:solidFill>
                <a:latin typeface="Times New Roman" pitchFamily="18" charset="0"/>
              </a:endParaRPr>
            </a:p>
          </p:txBody>
        </p:sp>
        <p:sp>
          <p:nvSpPr>
            <p:cNvPr id="94" name="Text Box 92"/>
            <p:cNvSpPr txBox="1">
              <a:spLocks noChangeArrowheads="1"/>
            </p:cNvSpPr>
            <p:nvPr/>
          </p:nvSpPr>
          <p:spPr bwMode="auto">
            <a:xfrm>
              <a:off x="432" y="1795"/>
              <a:ext cx="301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>
                  <a:solidFill>
                    <a:srgbClr val="002060"/>
                  </a:solidFill>
                  <a:latin typeface="Times New Roman" pitchFamily="18" charset="0"/>
                </a:rPr>
                <a:t>C</a:t>
              </a:r>
              <a:endParaRPr kumimoji="1" lang="en-US" altLang="zh-CN" sz="2400">
                <a:solidFill>
                  <a:srgbClr val="002060"/>
                </a:solidFill>
                <a:latin typeface="Times New Roman" pitchFamily="18" charset="0"/>
              </a:endParaRPr>
            </a:p>
          </p:txBody>
        </p:sp>
        <p:sp>
          <p:nvSpPr>
            <p:cNvPr id="95" name="Text Box 93"/>
            <p:cNvSpPr txBox="1">
              <a:spLocks noChangeArrowheads="1"/>
            </p:cNvSpPr>
            <p:nvPr/>
          </p:nvSpPr>
          <p:spPr bwMode="auto">
            <a:xfrm>
              <a:off x="899" y="1795"/>
              <a:ext cx="301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>
                  <a:solidFill>
                    <a:srgbClr val="002060"/>
                  </a:solidFill>
                  <a:latin typeface="Times New Roman" pitchFamily="18" charset="0"/>
                </a:rPr>
                <a:t>D</a:t>
              </a:r>
              <a:endParaRPr kumimoji="1" lang="en-US" altLang="zh-CN" sz="2400">
                <a:solidFill>
                  <a:srgbClr val="002060"/>
                </a:solidFill>
                <a:latin typeface="Times New Roman" pitchFamily="18" charset="0"/>
              </a:endParaRPr>
            </a:p>
          </p:txBody>
        </p:sp>
        <p:sp>
          <p:nvSpPr>
            <p:cNvPr id="96" name="Text Box 94"/>
            <p:cNvSpPr txBox="1">
              <a:spLocks noChangeArrowheads="1"/>
            </p:cNvSpPr>
            <p:nvPr/>
          </p:nvSpPr>
          <p:spPr bwMode="auto">
            <a:xfrm>
              <a:off x="2400" y="1776"/>
              <a:ext cx="301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>
                  <a:solidFill>
                    <a:srgbClr val="002060"/>
                  </a:solidFill>
                  <a:latin typeface="Times New Roman" pitchFamily="18" charset="0"/>
                </a:rPr>
                <a:t>D</a:t>
              </a:r>
              <a:endParaRPr kumimoji="1" lang="en-US" altLang="zh-CN" sz="2400">
                <a:solidFill>
                  <a:srgbClr val="002060"/>
                </a:solidFill>
                <a:latin typeface="Times New Roman" pitchFamily="18" charset="0"/>
              </a:endParaRPr>
            </a:p>
          </p:txBody>
        </p:sp>
        <p:sp>
          <p:nvSpPr>
            <p:cNvPr id="97" name="Text Box 95"/>
            <p:cNvSpPr txBox="1">
              <a:spLocks noChangeArrowheads="1"/>
            </p:cNvSpPr>
            <p:nvPr/>
          </p:nvSpPr>
          <p:spPr bwMode="auto">
            <a:xfrm>
              <a:off x="4224" y="1776"/>
              <a:ext cx="301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>
                  <a:solidFill>
                    <a:srgbClr val="002060"/>
                  </a:solidFill>
                  <a:latin typeface="Times New Roman" pitchFamily="18" charset="0"/>
                </a:rPr>
                <a:t>D</a:t>
              </a:r>
              <a:endParaRPr kumimoji="1" lang="en-US" altLang="zh-CN" sz="2400">
                <a:solidFill>
                  <a:srgbClr val="002060"/>
                </a:solidFill>
                <a:latin typeface="Times New Roman" pitchFamily="18" charset="0"/>
              </a:endParaRPr>
            </a:p>
          </p:txBody>
        </p:sp>
        <p:sp>
          <p:nvSpPr>
            <p:cNvPr id="98" name="Text Box 96"/>
            <p:cNvSpPr txBox="1">
              <a:spLocks noChangeArrowheads="1"/>
            </p:cNvSpPr>
            <p:nvPr/>
          </p:nvSpPr>
          <p:spPr bwMode="auto">
            <a:xfrm>
              <a:off x="4574" y="2323"/>
              <a:ext cx="272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>
                  <a:solidFill>
                    <a:srgbClr val="002060"/>
                  </a:solidFill>
                  <a:latin typeface="Times New Roman" pitchFamily="18" charset="0"/>
                </a:rPr>
                <a:t>F</a:t>
              </a:r>
              <a:endParaRPr kumimoji="1" lang="en-US" altLang="zh-CN" sz="2400">
                <a:solidFill>
                  <a:srgbClr val="002060"/>
                </a:solidFill>
                <a:latin typeface="Times New Roman" pitchFamily="18" charset="0"/>
              </a:endParaRPr>
            </a:p>
          </p:txBody>
        </p:sp>
        <p:sp>
          <p:nvSpPr>
            <p:cNvPr id="99" name="Text Box 97"/>
            <p:cNvSpPr txBox="1">
              <a:spLocks noChangeArrowheads="1"/>
            </p:cNvSpPr>
            <p:nvPr/>
          </p:nvSpPr>
          <p:spPr bwMode="auto">
            <a:xfrm>
              <a:off x="2752" y="2323"/>
              <a:ext cx="272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>
                  <a:solidFill>
                    <a:srgbClr val="002060"/>
                  </a:solidFill>
                  <a:latin typeface="Times New Roman" pitchFamily="18" charset="0"/>
                </a:rPr>
                <a:t>F</a:t>
              </a:r>
              <a:endParaRPr kumimoji="1" lang="en-US" altLang="zh-CN" sz="2400">
                <a:solidFill>
                  <a:srgbClr val="002060"/>
                </a:solidFill>
                <a:latin typeface="Times New Roman" pitchFamily="18" charset="0"/>
              </a:endParaRPr>
            </a:p>
          </p:txBody>
        </p:sp>
        <p:sp>
          <p:nvSpPr>
            <p:cNvPr id="100" name="Text Box 98"/>
            <p:cNvSpPr txBox="1">
              <a:spLocks noChangeArrowheads="1"/>
            </p:cNvSpPr>
            <p:nvPr/>
          </p:nvSpPr>
          <p:spPr bwMode="auto">
            <a:xfrm>
              <a:off x="1168" y="2323"/>
              <a:ext cx="272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>
                  <a:solidFill>
                    <a:srgbClr val="002060"/>
                  </a:solidFill>
                  <a:latin typeface="Times New Roman" pitchFamily="18" charset="0"/>
                </a:rPr>
                <a:t>F</a:t>
              </a:r>
              <a:endParaRPr kumimoji="1" lang="en-US" altLang="zh-CN" sz="2400">
                <a:solidFill>
                  <a:srgbClr val="002060"/>
                </a:solidFill>
                <a:latin typeface="Times New Roman" pitchFamily="18" charset="0"/>
              </a:endParaRPr>
            </a:p>
          </p:txBody>
        </p:sp>
        <p:sp>
          <p:nvSpPr>
            <p:cNvPr id="101" name="Text Box 99"/>
            <p:cNvSpPr txBox="1">
              <a:spLocks noChangeArrowheads="1"/>
            </p:cNvSpPr>
            <p:nvPr/>
          </p:nvSpPr>
          <p:spPr bwMode="auto">
            <a:xfrm>
              <a:off x="681" y="2323"/>
              <a:ext cx="287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>
                  <a:solidFill>
                    <a:srgbClr val="002060"/>
                  </a:solidFill>
                  <a:latin typeface="Times New Roman" pitchFamily="18" charset="0"/>
                </a:rPr>
                <a:t>E</a:t>
              </a:r>
              <a:endParaRPr kumimoji="1" lang="en-US" altLang="zh-CN" sz="2400">
                <a:solidFill>
                  <a:srgbClr val="002060"/>
                </a:solidFill>
                <a:latin typeface="Times New Roman" pitchFamily="18" charset="0"/>
              </a:endParaRPr>
            </a:p>
          </p:txBody>
        </p:sp>
        <p:sp>
          <p:nvSpPr>
            <p:cNvPr id="102" name="Text Box 100"/>
            <p:cNvSpPr txBox="1">
              <a:spLocks noChangeArrowheads="1"/>
            </p:cNvSpPr>
            <p:nvPr/>
          </p:nvSpPr>
          <p:spPr bwMode="auto">
            <a:xfrm>
              <a:off x="2016" y="2323"/>
              <a:ext cx="287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>
                  <a:solidFill>
                    <a:srgbClr val="002060"/>
                  </a:solidFill>
                  <a:latin typeface="Times New Roman" pitchFamily="18" charset="0"/>
                </a:rPr>
                <a:t>E</a:t>
              </a:r>
              <a:endParaRPr kumimoji="1" lang="en-US" altLang="zh-CN" sz="2400">
                <a:solidFill>
                  <a:srgbClr val="002060"/>
                </a:solidFill>
                <a:latin typeface="Times New Roman" pitchFamily="18" charset="0"/>
              </a:endParaRPr>
            </a:p>
          </p:txBody>
        </p:sp>
        <p:sp>
          <p:nvSpPr>
            <p:cNvPr id="103" name="Text Box 101"/>
            <p:cNvSpPr txBox="1">
              <a:spLocks noChangeArrowheads="1"/>
            </p:cNvSpPr>
            <p:nvPr/>
          </p:nvSpPr>
          <p:spPr bwMode="auto">
            <a:xfrm>
              <a:off x="3648" y="2323"/>
              <a:ext cx="287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>
                  <a:solidFill>
                    <a:srgbClr val="002060"/>
                  </a:solidFill>
                  <a:latin typeface="Times New Roman" pitchFamily="18" charset="0"/>
                </a:rPr>
                <a:t>E</a:t>
              </a:r>
              <a:endParaRPr kumimoji="1" lang="en-US" altLang="zh-CN" sz="2400">
                <a:solidFill>
                  <a:srgbClr val="002060"/>
                </a:solidFill>
                <a:latin typeface="Times New Roman" pitchFamily="18" charset="0"/>
              </a:endParaRPr>
            </a:p>
          </p:txBody>
        </p:sp>
        <p:sp>
          <p:nvSpPr>
            <p:cNvPr id="104" name="Line 102"/>
            <p:cNvSpPr>
              <a:spLocks noChangeShapeType="1"/>
            </p:cNvSpPr>
            <p:nvPr/>
          </p:nvSpPr>
          <p:spPr bwMode="auto">
            <a:xfrm flipH="1">
              <a:off x="1056" y="624"/>
              <a:ext cx="144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05" name="Text Box 103"/>
            <p:cNvSpPr txBox="1">
              <a:spLocks noChangeArrowheads="1"/>
            </p:cNvSpPr>
            <p:nvPr/>
          </p:nvSpPr>
          <p:spPr bwMode="auto">
            <a:xfrm>
              <a:off x="1028" y="288"/>
              <a:ext cx="571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>
                  <a:solidFill>
                    <a:srgbClr val="FFFF00"/>
                  </a:solidFill>
                  <a:latin typeface="Times New Roman" pitchFamily="18" charset="0"/>
                </a:rPr>
                <a:t>root</a:t>
              </a:r>
              <a:endParaRPr kumimoji="1" lang="en-US" altLang="zh-CN" sz="240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106" name="Line 104"/>
            <p:cNvSpPr>
              <a:spLocks noChangeShapeType="1"/>
            </p:cNvSpPr>
            <p:nvPr/>
          </p:nvSpPr>
          <p:spPr bwMode="auto">
            <a:xfrm flipH="1">
              <a:off x="2529" y="576"/>
              <a:ext cx="144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07" name="Text Box 105"/>
            <p:cNvSpPr txBox="1">
              <a:spLocks noChangeArrowheads="1"/>
            </p:cNvSpPr>
            <p:nvPr/>
          </p:nvSpPr>
          <p:spPr bwMode="auto">
            <a:xfrm>
              <a:off x="2501" y="259"/>
              <a:ext cx="571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rgbClr val="FFFF00"/>
                  </a:solidFill>
                  <a:latin typeface="Times New Roman" pitchFamily="18" charset="0"/>
                </a:rPr>
                <a:t>root</a:t>
              </a:r>
              <a:endParaRPr kumimoji="1" lang="en-US" altLang="zh-CN" sz="2400" dirty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108" name="Line 106"/>
            <p:cNvSpPr>
              <a:spLocks noChangeShapeType="1"/>
            </p:cNvSpPr>
            <p:nvPr/>
          </p:nvSpPr>
          <p:spPr bwMode="auto">
            <a:xfrm flipH="1">
              <a:off x="4161" y="576"/>
              <a:ext cx="144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09" name="Text Box 107"/>
            <p:cNvSpPr txBox="1">
              <a:spLocks noChangeArrowheads="1"/>
            </p:cNvSpPr>
            <p:nvPr/>
          </p:nvSpPr>
          <p:spPr bwMode="auto">
            <a:xfrm>
              <a:off x="4133" y="259"/>
              <a:ext cx="571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rgbClr val="FFFF00"/>
                  </a:solidFill>
                  <a:latin typeface="Times New Roman" pitchFamily="18" charset="0"/>
                </a:rPr>
                <a:t>root</a:t>
              </a:r>
              <a:endParaRPr kumimoji="1" lang="en-US" altLang="zh-CN" sz="2400" dirty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10" name="Text Box 108"/>
          <p:cNvSpPr txBox="1">
            <a:spLocks noChangeArrowheads="1"/>
          </p:cNvSpPr>
          <p:nvPr/>
        </p:nvSpPr>
        <p:spPr bwMode="auto">
          <a:xfrm>
            <a:off x="1010055" y="5632938"/>
            <a:ext cx="70421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kumimoji="1" lang="zh-CN" altLang="en-US" sz="3600" dirty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二叉树   二叉链表     三叉链表</a:t>
            </a:r>
          </a:p>
        </p:txBody>
      </p:sp>
    </p:spTree>
    <p:extLst>
      <p:ext uri="{BB962C8B-B14F-4D97-AF65-F5344CB8AC3E}">
        <p14:creationId xmlns:p14="http://schemas.microsoft.com/office/powerpoint/2010/main" val="228145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ea typeface="仿宋_GB2312" pitchFamily="49" charset="-122"/>
              </a:rPr>
              <a:t>树的定义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072449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SzPct val="55000"/>
              <a:buFont typeface="Wingdings" pitchFamily="2" charset="2"/>
              <a:buChar char="u"/>
            </a:pP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树是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个结点的有限集合，在任意一棵非空树中：</a:t>
            </a:r>
            <a:endParaRPr lang="en-US" altLang="zh-CN" sz="2400" b="1" dirty="0">
              <a:latin typeface="Times New Roman" pitchFamily="18" charset="0"/>
              <a:ea typeface="仿宋_GB2312" pitchFamily="49" charset="-122"/>
            </a:endParaRPr>
          </a:p>
          <a:p>
            <a:pPr lvl="1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SzPct val="55000"/>
              <a:buFont typeface="Wingdings" pitchFamily="2" charset="2"/>
              <a:buChar char="u"/>
            </a:pP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有且仅有一个特定的称为根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(root)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的结点，它只有直接后继，但没有直接前驱；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SzPct val="55000"/>
              <a:buFont typeface="Wingdings" pitchFamily="2" charset="2"/>
              <a:buChar char="u"/>
            </a:pP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根以外的其他结点划分为 </a:t>
            </a:r>
            <a:r>
              <a:rPr lang="en-US" altLang="zh-CN" sz="2400" b="1" i="1" dirty="0">
                <a:latin typeface="Times New Roman" pitchFamily="18" charset="0"/>
                <a:ea typeface="仿宋_GB2312" pitchFamily="49" charset="-122"/>
              </a:rPr>
              <a:t>m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 (</a:t>
            </a:r>
            <a:r>
              <a:rPr lang="en-US" altLang="zh-CN" sz="2400" b="1" i="1" dirty="0">
                <a:latin typeface="Times New Roman" pitchFamily="18" charset="0"/>
                <a:ea typeface="仿宋_GB2312" pitchFamily="49" charset="-122"/>
              </a:rPr>
              <a:t>m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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 0) 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个互不相交的有限集合</a:t>
            </a:r>
            <a:r>
              <a:rPr lang="en-US" altLang="zh-CN" sz="2400" b="1" i="1" dirty="0">
                <a:latin typeface="Times New Roman" pitchFamily="18" charset="0"/>
                <a:ea typeface="仿宋_GB2312" pitchFamily="49" charset="-122"/>
              </a:rPr>
              <a:t>T</a:t>
            </a:r>
            <a:r>
              <a:rPr lang="en-US" altLang="zh-CN" sz="2400" b="1" baseline="-25000" dirty="0"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en-US" altLang="zh-CN" sz="2400" b="1" i="1" dirty="0">
                <a:latin typeface="Times New Roman" pitchFamily="18" charset="0"/>
                <a:ea typeface="仿宋_GB2312" pitchFamily="49" charset="-122"/>
              </a:rPr>
              <a:t>T</a:t>
            </a:r>
            <a:r>
              <a:rPr lang="en-US" altLang="zh-CN" sz="2400" b="1" baseline="-25000" dirty="0"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, …, </a:t>
            </a:r>
            <a:r>
              <a:rPr lang="en-US" altLang="zh-CN" sz="2400" b="1" i="1" dirty="0">
                <a:latin typeface="Times New Roman" pitchFamily="18" charset="0"/>
                <a:ea typeface="仿宋_GB2312" pitchFamily="49" charset="-122"/>
              </a:rPr>
              <a:t>T</a:t>
            </a:r>
            <a:r>
              <a:rPr lang="en-US" altLang="zh-CN" sz="2400" b="1" i="1" baseline="-25000" dirty="0">
                <a:latin typeface="Times New Roman" pitchFamily="18" charset="0"/>
                <a:ea typeface="仿宋_GB2312" pitchFamily="49" charset="-122"/>
              </a:rPr>
              <a:t>m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，每个集合又是一棵树，并且称之为根的子树。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SzPct val="55000"/>
              <a:buFont typeface="Wingdings" pitchFamily="2" charset="2"/>
              <a:buChar char="u"/>
            </a:pP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每棵子树的根结点有且仅有一个直接前驱，但可以有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0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个或多个直接后继。</a:t>
            </a:r>
            <a:endParaRPr lang="zh-CN" altLang="en-US" sz="2000" dirty="0"/>
          </a:p>
          <a:p>
            <a:endParaRPr lang="zh-CN" altLang="en-US" sz="1800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395161"/>
              </p:ext>
            </p:extLst>
          </p:nvPr>
        </p:nvGraphicFramePr>
        <p:xfrm>
          <a:off x="3372171" y="5418871"/>
          <a:ext cx="4572000" cy="1317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4" imgW="1828800" imgH="482400" progId="Equation.DSMT4">
                  <p:embed/>
                </p:oleObj>
              </mc:Choice>
              <mc:Fallback>
                <p:oleObj name="Equation" r:id="rId4" imgW="1828800" imgH="482400" progId="Equation.DSMT4">
                  <p:embed/>
                  <p:pic>
                    <p:nvPicPr>
                      <p:cNvPr id="1167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2171" y="5418871"/>
                        <a:ext cx="4572000" cy="13177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2096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>
                <a:latin typeface="Times New Roman" pitchFamily="18" charset="0"/>
                <a:ea typeface="仿宋_GB2312" pitchFamily="49" charset="-122"/>
              </a:rPr>
              <a:t>二叉树遍历</a:t>
            </a:r>
            <a:r>
              <a:rPr kumimoji="1" lang="en-US" altLang="zh-CN" b="1" dirty="0">
                <a:latin typeface="Times New Roman" pitchFamily="18" charset="0"/>
                <a:ea typeface="仿宋_GB2312" pitchFamily="49" charset="-122"/>
              </a:rPr>
              <a:t>(Traverse)</a:t>
            </a:r>
            <a:endParaRPr kumimoji="1" lang="zh-CN" altLang="en-US" b="1" dirty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46" y="1722177"/>
            <a:ext cx="7623522" cy="4004776"/>
          </a:xfrm>
        </p:spPr>
        <p:txBody>
          <a:bodyPr>
            <a:noAutofit/>
          </a:bodyPr>
          <a:lstStyle/>
          <a:p>
            <a:pPr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SzPct val="50000"/>
            </a:pPr>
            <a:r>
              <a:rPr lang="zh-CN" altLang="en-US" sz="2400" b="1" dirty="0">
                <a:ea typeface="仿宋_GB2312" pitchFamily="49" charset="-122"/>
              </a:rPr>
              <a:t>二叉树的遍历就是按某种次序访问树中的结点，要求每个结点访问一次且仅访问一次。</a:t>
            </a: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SzPct val="50000"/>
            </a:pPr>
            <a:r>
              <a:rPr lang="zh-CN" altLang="en-US" sz="2400" b="1" dirty="0">
                <a:ea typeface="仿宋_GB2312" pitchFamily="49" charset="-122"/>
              </a:rPr>
              <a:t>设访问根结点记作 </a:t>
            </a:r>
            <a:r>
              <a:rPr lang="en-US" altLang="zh-CN" sz="2400" dirty="0">
                <a:ea typeface="仿宋_GB2312" pitchFamily="49" charset="-122"/>
              </a:rPr>
              <a:t>V</a:t>
            </a: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CN" sz="2400" b="1" dirty="0">
                <a:ea typeface="仿宋_GB2312" pitchFamily="49" charset="-122"/>
              </a:rPr>
              <a:t> 	    </a:t>
            </a:r>
            <a:r>
              <a:rPr lang="zh-CN" altLang="en-US" sz="2400" b="1" dirty="0">
                <a:ea typeface="仿宋_GB2312" pitchFamily="49" charset="-122"/>
              </a:rPr>
              <a:t>遍历根的左子树记作 </a:t>
            </a:r>
            <a:r>
              <a:rPr lang="en-US" altLang="zh-CN" sz="2400" dirty="0">
                <a:ea typeface="仿宋_GB2312" pitchFamily="49" charset="-122"/>
              </a:rPr>
              <a:t>L</a:t>
            </a: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CN" sz="2400" b="1" dirty="0">
                <a:ea typeface="仿宋_GB2312" pitchFamily="49" charset="-122"/>
              </a:rPr>
              <a:t>       </a:t>
            </a:r>
            <a:r>
              <a:rPr lang="zh-CN" altLang="en-US" sz="2400" b="1" dirty="0">
                <a:ea typeface="仿宋_GB2312" pitchFamily="49" charset="-122"/>
              </a:rPr>
              <a:t>遍历根的右子树记作 </a:t>
            </a:r>
            <a:r>
              <a:rPr lang="en-US" altLang="zh-CN" sz="2400" dirty="0">
                <a:ea typeface="仿宋_GB2312" pitchFamily="49" charset="-122"/>
              </a:rPr>
              <a:t>R</a:t>
            </a: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SzPct val="50000"/>
            </a:pPr>
            <a:r>
              <a:rPr lang="zh-CN" altLang="en-US" sz="2400" b="1" dirty="0">
                <a:ea typeface="仿宋_GB2312" pitchFamily="49" charset="-122"/>
              </a:rPr>
              <a:t>则可能的遍历次序有</a:t>
            </a: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zh-CN" altLang="en-US" sz="2400" b="1" dirty="0">
                <a:ea typeface="仿宋_GB2312" pitchFamily="49" charset="-122"/>
              </a:rPr>
              <a:t>       前序   </a:t>
            </a:r>
            <a:r>
              <a:rPr lang="en-US" altLang="zh-CN" sz="2400" dirty="0">
                <a:ea typeface="仿宋_GB2312" pitchFamily="49" charset="-122"/>
              </a:rPr>
              <a:t>VLR</a:t>
            </a:r>
            <a:r>
              <a:rPr lang="en-US" altLang="zh-CN" sz="2400" b="1" dirty="0">
                <a:ea typeface="仿宋_GB2312" pitchFamily="49" charset="-122"/>
              </a:rPr>
              <a:t>     </a:t>
            </a:r>
            <a:r>
              <a:rPr lang="zh-CN" altLang="en-US" sz="2400" b="1" dirty="0">
                <a:ea typeface="仿宋_GB2312" pitchFamily="49" charset="-122"/>
              </a:rPr>
              <a:t>镜像     </a:t>
            </a:r>
            <a:r>
              <a:rPr lang="en-US" altLang="zh-CN" sz="2400" dirty="0">
                <a:ea typeface="仿宋_GB2312" pitchFamily="49" charset="-122"/>
              </a:rPr>
              <a:t>RLV</a:t>
            </a: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en-US" altLang="zh-CN" sz="2400" b="1" dirty="0">
                <a:ea typeface="仿宋_GB2312" pitchFamily="49" charset="-122"/>
              </a:rPr>
              <a:t>       </a:t>
            </a:r>
            <a:r>
              <a:rPr lang="zh-CN" altLang="en-US" sz="2400" b="1" dirty="0">
                <a:ea typeface="仿宋_GB2312" pitchFamily="49" charset="-122"/>
              </a:rPr>
              <a:t>中序  </a:t>
            </a:r>
            <a:r>
              <a:rPr lang="zh-CN" altLang="en-US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ea typeface="仿宋_GB2312" pitchFamily="49" charset="-122"/>
              </a:rPr>
              <a:t>LVR</a:t>
            </a:r>
            <a:r>
              <a:rPr lang="en-US" altLang="zh-CN" sz="2400" b="1" dirty="0">
                <a:ea typeface="仿宋_GB2312" pitchFamily="49" charset="-122"/>
              </a:rPr>
              <a:t>     </a:t>
            </a:r>
            <a:r>
              <a:rPr lang="zh-CN" altLang="en-US" sz="2400" b="1" dirty="0">
                <a:ea typeface="仿宋_GB2312" pitchFamily="49" charset="-122"/>
              </a:rPr>
              <a:t>镜像     </a:t>
            </a:r>
            <a:r>
              <a:rPr lang="en-US" altLang="zh-CN" sz="2400" dirty="0">
                <a:ea typeface="仿宋_GB2312" pitchFamily="49" charset="-122"/>
              </a:rPr>
              <a:t>RVL</a:t>
            </a: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en-US" altLang="zh-CN" sz="2400" b="1" dirty="0">
                <a:ea typeface="仿宋_GB2312" pitchFamily="49" charset="-122"/>
              </a:rPr>
              <a:t>       </a:t>
            </a:r>
            <a:r>
              <a:rPr lang="zh-CN" altLang="en-US" sz="2400" b="1" dirty="0">
                <a:ea typeface="仿宋_GB2312" pitchFamily="49" charset="-122"/>
              </a:rPr>
              <a:t>后序   </a:t>
            </a:r>
            <a:r>
              <a:rPr lang="en-US" altLang="zh-CN" sz="2400" dirty="0">
                <a:ea typeface="仿宋_GB2312" pitchFamily="49" charset="-122"/>
              </a:rPr>
              <a:t>LRV</a:t>
            </a:r>
            <a:r>
              <a:rPr lang="en-US" altLang="zh-CN" sz="2400" b="1" dirty="0">
                <a:ea typeface="仿宋_GB2312" pitchFamily="49" charset="-122"/>
              </a:rPr>
              <a:t>     </a:t>
            </a:r>
            <a:r>
              <a:rPr lang="zh-CN" altLang="en-US" sz="2400" b="1" dirty="0">
                <a:ea typeface="仿宋_GB2312" pitchFamily="49" charset="-122"/>
              </a:rPr>
              <a:t>镜像</a:t>
            </a:r>
            <a:r>
              <a:rPr lang="en-US" altLang="zh-CN" sz="2400" b="1" dirty="0">
                <a:ea typeface="仿宋_GB2312" pitchFamily="49" charset="-122"/>
              </a:rPr>
              <a:t>     </a:t>
            </a:r>
            <a:r>
              <a:rPr lang="en-US" altLang="zh-CN" sz="2400" dirty="0">
                <a:ea typeface="仿宋_GB2312" pitchFamily="49" charset="-122"/>
              </a:rPr>
              <a:t>VRL</a:t>
            </a:r>
          </a:p>
          <a:p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963854" y="4480366"/>
            <a:ext cx="2227293" cy="1752624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6"/>
          <p:cNvSpPr txBox="1"/>
          <p:nvPr/>
        </p:nvSpPr>
        <p:spPr>
          <a:xfrm>
            <a:off x="5164878" y="5465343"/>
            <a:ext cx="229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</a:rPr>
              <a:t>先左后右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>
                <a:latin typeface="Times New Roman" pitchFamily="18" charset="0"/>
                <a:ea typeface="仿宋_GB2312" pitchFamily="49" charset="-122"/>
              </a:rPr>
              <a:t>前序遍历 </a:t>
            </a:r>
            <a:r>
              <a:rPr kumimoji="1" lang="en-US" altLang="zh-CN" b="1" dirty="0">
                <a:latin typeface="Times New Roman" pitchFamily="18" charset="0"/>
                <a:ea typeface="仿宋_GB2312" pitchFamily="49" charset="-122"/>
              </a:rPr>
              <a:t>(Preorder Traversal)</a:t>
            </a:r>
            <a:endParaRPr kumimoji="1" lang="zh-CN" altLang="en-US" b="1" dirty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zh-CN" altLang="en-US" sz="3000" b="1" dirty="0">
                <a:ea typeface="仿宋_GB2312" pitchFamily="49" charset="-122"/>
              </a:rPr>
              <a:t>前序遍历二叉树算法的框架是：</a:t>
            </a:r>
          </a:p>
          <a:p>
            <a:pPr marL="36900" indent="0">
              <a:lnSpc>
                <a:spcPct val="105000"/>
              </a:lnSpc>
              <a:spcBef>
                <a:spcPct val="15000"/>
              </a:spcBef>
              <a:buClr>
                <a:schemeClr val="tx1"/>
              </a:buClr>
              <a:buSzPct val="50000"/>
              <a:buNone/>
            </a:pPr>
            <a:r>
              <a:rPr lang="en-US" altLang="zh-CN" sz="3000" b="1" dirty="0" smtClean="0">
                <a:ea typeface="仿宋_GB2312" pitchFamily="49" charset="-122"/>
              </a:rPr>
              <a:t>	</a:t>
            </a:r>
            <a:r>
              <a:rPr lang="zh-CN" altLang="en-US" sz="3000" b="1" dirty="0" smtClean="0">
                <a:ea typeface="仿宋_GB2312" pitchFamily="49" charset="-122"/>
              </a:rPr>
              <a:t>若</a:t>
            </a:r>
            <a:r>
              <a:rPr lang="zh-CN" altLang="en-US" sz="3000" b="1" dirty="0">
                <a:ea typeface="仿宋_GB2312" pitchFamily="49" charset="-122"/>
              </a:rPr>
              <a:t>二叉树为空，则空操作；</a:t>
            </a:r>
          </a:p>
          <a:p>
            <a:pPr marL="36900" indent="0">
              <a:lnSpc>
                <a:spcPct val="105000"/>
              </a:lnSpc>
              <a:spcBef>
                <a:spcPct val="15000"/>
              </a:spcBef>
              <a:buClr>
                <a:schemeClr val="tx1"/>
              </a:buClr>
              <a:buSzPct val="50000"/>
              <a:buNone/>
            </a:pPr>
            <a:r>
              <a:rPr lang="en-US" altLang="zh-CN" sz="3000" b="1" dirty="0" smtClean="0">
                <a:ea typeface="仿宋_GB2312" pitchFamily="49" charset="-122"/>
              </a:rPr>
              <a:t>	</a:t>
            </a:r>
            <a:r>
              <a:rPr lang="zh-CN" altLang="en-US" sz="3000" b="1" dirty="0" smtClean="0">
                <a:ea typeface="仿宋_GB2312" pitchFamily="49" charset="-122"/>
              </a:rPr>
              <a:t>否则</a:t>
            </a:r>
            <a:endParaRPr lang="zh-CN" altLang="en-US" sz="3000" b="1" dirty="0">
              <a:ea typeface="仿宋_GB2312" pitchFamily="49" charset="-122"/>
            </a:endParaRPr>
          </a:p>
          <a:p>
            <a:pPr lvl="1">
              <a:lnSpc>
                <a:spcPct val="105000"/>
              </a:lnSpc>
              <a:spcBef>
                <a:spcPct val="15000"/>
              </a:spcBef>
              <a:buClr>
                <a:schemeClr val="tx1"/>
              </a:buClr>
              <a:buSzPct val="50000"/>
              <a:buFont typeface="Wingdings" pitchFamily="2" charset="2"/>
              <a:buChar char="u"/>
            </a:pPr>
            <a:r>
              <a:rPr lang="zh-CN" altLang="en-US" sz="3000" b="1" dirty="0">
                <a:ea typeface="仿宋_GB2312" pitchFamily="49" charset="-122"/>
              </a:rPr>
              <a:t>访问根结点 </a:t>
            </a:r>
            <a:r>
              <a:rPr lang="en-US" altLang="zh-CN" sz="3000" b="1" dirty="0">
                <a:ea typeface="仿宋_GB2312" pitchFamily="49" charset="-122"/>
              </a:rPr>
              <a:t>(V)</a:t>
            </a:r>
            <a:r>
              <a:rPr lang="zh-CN" altLang="en-US" sz="3000" b="1" dirty="0">
                <a:ea typeface="仿宋_GB2312" pitchFamily="49" charset="-122"/>
              </a:rPr>
              <a:t>；</a:t>
            </a:r>
          </a:p>
          <a:p>
            <a:pPr lvl="1">
              <a:lnSpc>
                <a:spcPct val="105000"/>
              </a:lnSpc>
              <a:spcBef>
                <a:spcPct val="15000"/>
              </a:spcBef>
              <a:buClr>
                <a:schemeClr val="tx1"/>
              </a:buClr>
              <a:buSzPct val="50000"/>
              <a:buFont typeface="Wingdings" pitchFamily="2" charset="2"/>
              <a:buChar char="u"/>
            </a:pPr>
            <a:r>
              <a:rPr lang="zh-CN" altLang="en-US" sz="3000" b="1" dirty="0">
                <a:ea typeface="仿宋_GB2312" pitchFamily="49" charset="-122"/>
              </a:rPr>
              <a:t>前序遍历左子树 </a:t>
            </a:r>
            <a:r>
              <a:rPr lang="en-US" altLang="zh-CN" sz="3000" b="1" dirty="0">
                <a:ea typeface="仿宋_GB2312" pitchFamily="49" charset="-122"/>
              </a:rPr>
              <a:t>(L)</a:t>
            </a:r>
            <a:r>
              <a:rPr lang="zh-CN" altLang="en-US" sz="3000" b="1" dirty="0">
                <a:ea typeface="仿宋_GB2312" pitchFamily="49" charset="-122"/>
              </a:rPr>
              <a:t>；</a:t>
            </a:r>
          </a:p>
          <a:p>
            <a:pPr lvl="1">
              <a:lnSpc>
                <a:spcPct val="105000"/>
              </a:lnSpc>
              <a:spcBef>
                <a:spcPct val="15000"/>
              </a:spcBef>
              <a:buClr>
                <a:schemeClr val="tx1"/>
              </a:buClr>
              <a:buSzPct val="50000"/>
              <a:buFont typeface="Wingdings" pitchFamily="2" charset="2"/>
              <a:buChar char="u"/>
            </a:pPr>
            <a:r>
              <a:rPr lang="zh-CN" altLang="en-US" sz="3000" b="1" dirty="0">
                <a:ea typeface="仿宋_GB2312" pitchFamily="49" charset="-122"/>
              </a:rPr>
              <a:t>前序遍历右子树 </a:t>
            </a:r>
            <a:r>
              <a:rPr lang="en-US" altLang="zh-CN" sz="3000" b="1" dirty="0">
                <a:ea typeface="仿宋_GB2312" pitchFamily="49" charset="-122"/>
              </a:rPr>
              <a:t>(R)</a:t>
            </a:r>
            <a:r>
              <a:rPr lang="zh-CN" altLang="en-US" sz="3000" b="1" dirty="0">
                <a:ea typeface="仿宋_GB2312" pitchFamily="49" charset="-122"/>
              </a:rPr>
              <a:t>。</a:t>
            </a:r>
          </a:p>
          <a:p>
            <a:pPr lvl="1">
              <a:lnSpc>
                <a:spcPct val="105000"/>
              </a:lnSpc>
              <a:spcBef>
                <a:spcPct val="15000"/>
              </a:spcBef>
            </a:pPr>
            <a:endParaRPr lang="zh-CN" altLang="en-US" sz="900" b="1" dirty="0">
              <a:solidFill>
                <a:schemeClr val="accent2"/>
              </a:solidFill>
              <a:ea typeface="仿宋_GB2312" pitchFamily="49" charset="-122"/>
            </a:endParaRPr>
          </a:p>
          <a:p>
            <a:pPr lvl="1">
              <a:lnSpc>
                <a:spcPct val="10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zh-CN" altLang="en-US" sz="3200" b="1" dirty="0">
                <a:latin typeface="Times New Roman" pitchFamily="18" charset="0"/>
                <a:ea typeface="仿宋_GB2312" pitchFamily="49" charset="-122"/>
              </a:rPr>
              <a:t>遍历结果</a:t>
            </a:r>
          </a:p>
          <a:p>
            <a:pPr lvl="1">
              <a:lnSpc>
                <a:spcPct val="10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en-US" sz="3200" b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200" b="1" dirty="0">
                <a:latin typeface="Courier New" pitchFamily="49" charset="0"/>
                <a:ea typeface="楷体_GB2312" pitchFamily="49" charset="-122"/>
              </a:rPr>
              <a:t>-</a:t>
            </a:r>
            <a:r>
              <a:rPr lang="en-US" altLang="zh-CN" sz="3200" b="1" dirty="0">
                <a:latin typeface="Times New Roman" pitchFamily="18" charset="0"/>
                <a:ea typeface="仿宋_GB2312" pitchFamily="49" charset="-122"/>
              </a:rPr>
              <a:t> + </a:t>
            </a:r>
            <a:r>
              <a:rPr lang="en-US" altLang="zh-CN" sz="3200" b="1" i="1" dirty="0"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altLang="zh-CN" sz="3200" b="1" dirty="0">
                <a:latin typeface="Times New Roman" pitchFamily="18" charset="0"/>
                <a:ea typeface="仿宋_GB2312" pitchFamily="49" charset="-122"/>
              </a:rPr>
              <a:t> * </a:t>
            </a:r>
            <a:r>
              <a:rPr lang="en-US" altLang="zh-CN" sz="3200" b="1" i="1" dirty="0">
                <a:latin typeface="Times New Roman" pitchFamily="18" charset="0"/>
                <a:ea typeface="仿宋_GB2312" pitchFamily="49" charset="-122"/>
              </a:rPr>
              <a:t>b</a:t>
            </a:r>
            <a:r>
              <a:rPr lang="en-US" altLang="zh-CN" sz="3200" b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200" b="1" dirty="0">
                <a:latin typeface="Courier New" pitchFamily="49" charset="0"/>
                <a:ea typeface="楷体_GB2312" pitchFamily="49" charset="-122"/>
              </a:rPr>
              <a:t>-</a:t>
            </a:r>
            <a:r>
              <a:rPr lang="en-US" altLang="zh-CN" sz="3200" b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200" b="1" i="1" dirty="0">
                <a:latin typeface="Times New Roman" pitchFamily="18" charset="0"/>
                <a:ea typeface="仿宋_GB2312" pitchFamily="49" charset="-122"/>
              </a:rPr>
              <a:t>c d</a:t>
            </a:r>
            <a:r>
              <a:rPr lang="en-US" altLang="zh-CN" sz="3200" b="1" dirty="0">
                <a:latin typeface="Times New Roman" pitchFamily="18" charset="0"/>
                <a:ea typeface="仿宋_GB2312" pitchFamily="49" charset="-122"/>
              </a:rPr>
              <a:t> / </a:t>
            </a:r>
            <a:r>
              <a:rPr lang="en-US" altLang="zh-CN" sz="3200" b="1" i="1" dirty="0">
                <a:latin typeface="Times New Roman" pitchFamily="18" charset="0"/>
                <a:ea typeface="仿宋_GB2312" pitchFamily="49" charset="-122"/>
              </a:rPr>
              <a:t>e f</a:t>
            </a:r>
            <a:r>
              <a:rPr lang="zh-CN" altLang="en-US" sz="3200" b="1" dirty="0">
                <a:latin typeface="Times New Roman" pitchFamily="18" charset="0"/>
                <a:ea typeface="仿宋_GB2312" pitchFamily="49" charset="-122"/>
              </a:rPr>
              <a:t>（波兰式）</a:t>
            </a:r>
            <a:endParaRPr lang="en-US" altLang="zh-CN" sz="3200" b="1" dirty="0">
              <a:latin typeface="Times New Roman" pitchFamily="18" charset="0"/>
              <a:ea typeface="仿宋_GB2312" pitchFamily="49" charset="-122"/>
            </a:endParaRPr>
          </a:p>
          <a:p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5410200" y="1873250"/>
            <a:ext cx="3124200" cy="4178300"/>
            <a:chOff x="5410200" y="1873250"/>
            <a:chExt cx="3124200" cy="4178300"/>
          </a:xfrm>
        </p:grpSpPr>
        <p:sp>
          <p:nvSpPr>
            <p:cNvPr id="4" name="Line 2"/>
            <p:cNvSpPr>
              <a:spLocks noChangeShapeType="1"/>
            </p:cNvSpPr>
            <p:nvPr/>
          </p:nvSpPr>
          <p:spPr bwMode="auto">
            <a:xfrm>
              <a:off x="7086600" y="5029200"/>
              <a:ext cx="381000" cy="685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FFFF00"/>
                </a:solidFill>
              </a:endParaRPr>
            </a:p>
          </p:txBody>
        </p:sp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7924800" y="3200400"/>
              <a:ext cx="304800" cy="685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FFFF00"/>
                </a:solidFill>
              </a:endParaRPr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6172200" y="3200400"/>
              <a:ext cx="381000" cy="685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FFFF00"/>
                </a:solidFill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6629400" y="4114800"/>
              <a:ext cx="381000" cy="685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FFFF00"/>
                </a:solidFill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7391400" y="3200400"/>
              <a:ext cx="304800" cy="609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FFFF00"/>
                </a:solidFill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6629400" y="5029200"/>
              <a:ext cx="304800" cy="609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FFFF00"/>
                </a:solidFill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6248400" y="4114800"/>
              <a:ext cx="304800" cy="609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FFFF00"/>
                </a:solidFill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5715000" y="3276600"/>
              <a:ext cx="304800" cy="609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FFFF00"/>
                </a:solidFill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7010400" y="2362200"/>
              <a:ext cx="685800" cy="609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FFFF00"/>
                </a:solidFill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6248400" y="2362200"/>
              <a:ext cx="609600" cy="609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FFFF00"/>
                </a:solidFill>
              </a:endParaRP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6705600" y="1981200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FFFF00"/>
                </a:solidFill>
              </a:endParaRP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5410200" y="3733800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FFFF00"/>
                </a:solidFill>
              </a:endParaRP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6324600" y="3733800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FFFF00"/>
                </a:solidFill>
              </a:endParaRPr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7086600" y="3733800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FFFF00"/>
                </a:solidFill>
              </a:endParaRPr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8001000" y="3733800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FFFF00"/>
                </a:solidFill>
              </a:endParaRPr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5867400" y="2819400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FFFF00"/>
                </a:solidFill>
              </a:endParaRPr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7543800" y="2819400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FFFF00"/>
                </a:solidFill>
              </a:endParaRPr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5867400" y="4648200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FFFF00"/>
                </a:solidFill>
              </a:endParaRPr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6781800" y="4648200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FFFF00"/>
                </a:solidFill>
              </a:endParaRPr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6324600" y="5486400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FFFF00"/>
                </a:solidFill>
              </a:endParaRPr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auto">
            <a:xfrm>
              <a:off x="7239000" y="5486400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FFFF00"/>
                </a:solidFill>
              </a:endParaRP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6750050" y="1873250"/>
              <a:ext cx="417102" cy="6463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600" b="1" dirty="0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-</a:t>
              </a:r>
              <a:endParaRPr kumimoji="1" lang="en-US" altLang="zh-CN" sz="2400" b="1" dirty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6826250" y="4572000"/>
              <a:ext cx="417102" cy="6463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600" b="1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-</a:t>
              </a:r>
              <a:endParaRPr kumimoji="1" lang="en-US" altLang="zh-CN" sz="2400" b="1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7600950" y="2773363"/>
              <a:ext cx="391454" cy="5847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/</a:t>
              </a:r>
              <a:endParaRPr kumimoji="1" lang="en-US" altLang="zh-CN" sz="2400" b="1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5899150" y="2681288"/>
              <a:ext cx="442750" cy="70788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+</a:t>
              </a:r>
              <a:endParaRPr kumimoji="1" lang="en-US" altLang="zh-CN" sz="3600" b="1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6356350" y="3595688"/>
              <a:ext cx="442750" cy="70788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*</a:t>
              </a:r>
              <a:endParaRPr kumimoji="1" lang="en-US" altLang="zh-CN" sz="3600" b="1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5454650" y="3625850"/>
              <a:ext cx="412750" cy="6413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600" b="1" i="1">
                  <a:solidFill>
                    <a:srgbClr val="FFFF00"/>
                  </a:solidFill>
                  <a:latin typeface="Times New Roman" pitchFamily="18" charset="0"/>
                  <a:ea typeface="仿宋_GB2312" pitchFamily="49" charset="-122"/>
                </a:rPr>
                <a:t>a</a:t>
              </a:r>
              <a:endParaRPr kumimoji="1" lang="en-US" altLang="zh-CN" sz="3600" b="1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5943600" y="4540250"/>
              <a:ext cx="412750" cy="6413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600" b="1" i="1">
                  <a:solidFill>
                    <a:srgbClr val="FFFF00"/>
                  </a:solidFill>
                  <a:latin typeface="Times New Roman" pitchFamily="18" charset="0"/>
                  <a:ea typeface="仿宋_GB2312" pitchFamily="49" charset="-122"/>
                </a:rPr>
                <a:t>b</a:t>
              </a:r>
              <a:endParaRPr kumimoji="1" lang="en-US" altLang="zh-CN" sz="3600" b="1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6394450" y="5378450"/>
              <a:ext cx="387350" cy="6413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600" b="1" i="1">
                  <a:solidFill>
                    <a:srgbClr val="FFFF00"/>
                  </a:solidFill>
                  <a:latin typeface="Times New Roman" pitchFamily="18" charset="0"/>
                  <a:ea typeface="仿宋_GB2312" pitchFamily="49" charset="-122"/>
                </a:rPr>
                <a:t>c</a:t>
              </a:r>
              <a:endParaRPr kumimoji="1" lang="en-US" altLang="zh-CN" sz="3600" b="1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7239000" y="5410200"/>
              <a:ext cx="412750" cy="6413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600" b="1" i="1">
                  <a:solidFill>
                    <a:srgbClr val="FFFF00"/>
                  </a:solidFill>
                  <a:latin typeface="Times New Roman" pitchFamily="18" charset="0"/>
                  <a:ea typeface="仿宋_GB2312" pitchFamily="49" charset="-122"/>
                </a:rPr>
                <a:t>d</a:t>
              </a:r>
              <a:endParaRPr kumimoji="1" lang="en-US" altLang="zh-CN" sz="3600" b="1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7156450" y="3625850"/>
              <a:ext cx="387350" cy="6413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600" b="1" i="1">
                  <a:solidFill>
                    <a:srgbClr val="FFFF00"/>
                  </a:solidFill>
                  <a:latin typeface="Times New Roman" pitchFamily="18" charset="0"/>
                  <a:ea typeface="仿宋_GB2312" pitchFamily="49" charset="-122"/>
                </a:rPr>
                <a:t>e</a:t>
              </a:r>
              <a:endParaRPr kumimoji="1" lang="en-US" altLang="zh-CN" sz="3600" b="1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8120648" y="3655110"/>
              <a:ext cx="338555" cy="6463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600" b="1" i="1">
                  <a:solidFill>
                    <a:srgbClr val="FFFF00"/>
                  </a:solidFill>
                  <a:latin typeface="Times New Roman" pitchFamily="18" charset="0"/>
                  <a:ea typeface="仿宋_GB2312" pitchFamily="49" charset="-122"/>
                </a:rPr>
                <a:t>f</a:t>
              </a:r>
              <a:endParaRPr kumimoji="1" lang="en-US" altLang="zh-CN" sz="3600" b="1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043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>
                <a:latin typeface="Times New Roman" pitchFamily="18" charset="0"/>
                <a:ea typeface="仿宋_GB2312" pitchFamily="49" charset="-122"/>
              </a:rPr>
              <a:t>二叉树递归的前序遍历算法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3836" y="1732450"/>
            <a:ext cx="8458654" cy="4873833"/>
          </a:xfrm>
        </p:spPr>
        <p:txBody>
          <a:bodyPr>
            <a:normAutofit fontScale="92500" lnSpcReduction="10000"/>
          </a:bodyPr>
          <a:lstStyle/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Status </a:t>
            </a:r>
            <a:r>
              <a:rPr lang="en-US" altLang="zh-CN" sz="2800" dirty="0" err="1">
                <a:latin typeface="Times New Roman" pitchFamily="18" charset="0"/>
                <a:ea typeface="隶书" pitchFamily="49" charset="-122"/>
              </a:rPr>
              <a:t>PreOrderTraverse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( </a:t>
            </a:r>
            <a:r>
              <a:rPr lang="en-US" altLang="zh-CN" sz="2800" dirty="0" err="1">
                <a:latin typeface="Times New Roman" pitchFamily="18" charset="0"/>
                <a:ea typeface="隶书" pitchFamily="49" charset="-122"/>
              </a:rPr>
              <a:t>BiTree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T, Status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(*Visit)(</a:t>
            </a:r>
            <a:r>
              <a:rPr lang="en-US" altLang="zh-CN" sz="2800" dirty="0" err="1">
                <a:latin typeface="Times New Roman" pitchFamily="18" charset="0"/>
                <a:ea typeface="隶书" pitchFamily="49" charset="-122"/>
              </a:rPr>
              <a:t>ElemType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) 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)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{   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// </a:t>
            </a:r>
            <a:r>
              <a:rPr lang="zh-CN" altLang="en-US" sz="2800" dirty="0">
                <a:latin typeface="Times New Roman" pitchFamily="18" charset="0"/>
                <a:ea typeface="隶书" pitchFamily="49" charset="-122"/>
              </a:rPr>
              <a:t>算法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6.1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if (T) {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      </a:t>
            </a:r>
            <a:r>
              <a:rPr lang="en-US" altLang="zh-CN" sz="2800" dirty="0">
                <a:solidFill>
                  <a:srgbClr val="FFFF00"/>
                </a:solidFill>
                <a:latin typeface="Times New Roman" pitchFamily="18" charset="0"/>
                <a:ea typeface="隶书" pitchFamily="49" charset="-122"/>
              </a:rPr>
              <a:t>if (Visit(T-&gt;data))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solidFill>
                  <a:srgbClr val="FFFF00"/>
                </a:solidFill>
                <a:latin typeface="Times New Roman" pitchFamily="18" charset="0"/>
                <a:ea typeface="隶书" pitchFamily="49" charset="-122"/>
              </a:rPr>
              <a:t>         if (</a:t>
            </a:r>
            <a:r>
              <a:rPr lang="en-US" altLang="zh-CN" sz="2800" dirty="0" err="1">
                <a:solidFill>
                  <a:srgbClr val="FFFF00"/>
                </a:solidFill>
                <a:latin typeface="Times New Roman" pitchFamily="18" charset="0"/>
                <a:ea typeface="隶书" pitchFamily="49" charset="-122"/>
              </a:rPr>
              <a:t>PreOrderTraverse</a:t>
            </a:r>
            <a:r>
              <a:rPr lang="en-US" altLang="zh-CN" sz="2800" dirty="0">
                <a:solidFill>
                  <a:srgbClr val="FFFF00"/>
                </a:solidFill>
                <a:latin typeface="Times New Roman" pitchFamily="18" charset="0"/>
                <a:ea typeface="隶书" pitchFamily="49" charset="-122"/>
              </a:rPr>
              <a:t>(T-&gt;</a:t>
            </a:r>
            <a:r>
              <a:rPr lang="en-US" altLang="zh-CN" sz="2800" dirty="0" err="1">
                <a:solidFill>
                  <a:srgbClr val="FFFF00"/>
                </a:solidFill>
                <a:latin typeface="Times New Roman" pitchFamily="18" charset="0"/>
                <a:ea typeface="隶书" pitchFamily="49" charset="-122"/>
              </a:rPr>
              <a:t>lchild</a:t>
            </a:r>
            <a:r>
              <a:rPr lang="en-US" altLang="zh-CN" sz="2800" dirty="0">
                <a:solidFill>
                  <a:srgbClr val="FFFF00"/>
                </a:solidFill>
                <a:latin typeface="Times New Roman" pitchFamily="18" charset="0"/>
                <a:ea typeface="隶书" pitchFamily="49" charset="-122"/>
              </a:rPr>
              <a:t>, Visit))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solidFill>
                  <a:srgbClr val="FFFF00"/>
                </a:solidFill>
                <a:latin typeface="Times New Roman" pitchFamily="18" charset="0"/>
                <a:ea typeface="隶书" pitchFamily="49" charset="-122"/>
              </a:rPr>
              <a:t>            if (</a:t>
            </a:r>
            <a:r>
              <a:rPr lang="en-US" altLang="zh-CN" sz="2800" dirty="0" err="1">
                <a:solidFill>
                  <a:srgbClr val="FFFF00"/>
                </a:solidFill>
                <a:latin typeface="Times New Roman" pitchFamily="18" charset="0"/>
                <a:ea typeface="隶书" pitchFamily="49" charset="-122"/>
              </a:rPr>
              <a:t>PreOrderTraverse</a:t>
            </a:r>
            <a:r>
              <a:rPr lang="en-US" altLang="zh-CN" sz="2800" dirty="0">
                <a:solidFill>
                  <a:srgbClr val="FFFF00"/>
                </a:solidFill>
                <a:latin typeface="Times New Roman" pitchFamily="18" charset="0"/>
                <a:ea typeface="隶书" pitchFamily="49" charset="-122"/>
              </a:rPr>
              <a:t>(T-&gt;</a:t>
            </a:r>
            <a:r>
              <a:rPr lang="en-US" altLang="zh-CN" sz="2800" dirty="0" err="1">
                <a:solidFill>
                  <a:srgbClr val="FFFF00"/>
                </a:solidFill>
                <a:latin typeface="Times New Roman" pitchFamily="18" charset="0"/>
                <a:ea typeface="隶书" pitchFamily="49" charset="-122"/>
              </a:rPr>
              <a:t>rchild</a:t>
            </a:r>
            <a:r>
              <a:rPr lang="en-US" altLang="zh-CN" sz="2800" dirty="0">
                <a:solidFill>
                  <a:srgbClr val="FFFF00"/>
                </a:solidFill>
                <a:latin typeface="Times New Roman" pitchFamily="18" charset="0"/>
                <a:ea typeface="隶书" pitchFamily="49" charset="-122"/>
              </a:rPr>
              <a:t>, Visit)) 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solidFill>
                  <a:srgbClr val="FFFF00"/>
                </a:solidFill>
                <a:latin typeface="Times New Roman" pitchFamily="18" charset="0"/>
                <a:ea typeface="隶书" pitchFamily="49" charset="-122"/>
              </a:rPr>
              <a:t>                  return OK;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      return ERROR;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} 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else return OK;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} // </a:t>
            </a:r>
            <a:r>
              <a:rPr lang="en-US" altLang="zh-CN" sz="2800" dirty="0" err="1">
                <a:latin typeface="Times New Roman" pitchFamily="18" charset="0"/>
                <a:ea typeface="隶书" pitchFamily="49" charset="-122"/>
              </a:rPr>
              <a:t>PreOrderTraverse</a:t>
            </a:r>
            <a:endParaRPr lang="en-US" altLang="zh-CN" sz="2800" dirty="0">
              <a:latin typeface="Times New Roman" pitchFamily="18" charset="0"/>
              <a:ea typeface="隶书" pitchFamily="49" charset="-122"/>
            </a:endParaRPr>
          </a:p>
          <a:p>
            <a:pPr marL="3690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9828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>
                <a:latin typeface="Times New Roman" pitchFamily="18" charset="0"/>
                <a:ea typeface="仿宋_GB2312" pitchFamily="49" charset="-122"/>
              </a:rPr>
              <a:t>中序遍历 </a:t>
            </a:r>
            <a:r>
              <a:rPr kumimoji="1" lang="en-US" altLang="zh-CN" b="1" dirty="0">
                <a:latin typeface="Times New Roman" pitchFamily="18" charset="0"/>
                <a:ea typeface="仿宋_GB2312" pitchFamily="49" charset="-122"/>
              </a:rPr>
              <a:t>(</a:t>
            </a:r>
            <a:r>
              <a:rPr kumimoji="1" lang="en-US" altLang="zh-CN" b="1" dirty="0" err="1">
                <a:latin typeface="Times New Roman" pitchFamily="18" charset="0"/>
                <a:ea typeface="仿宋_GB2312" pitchFamily="49" charset="-122"/>
              </a:rPr>
              <a:t>Inorder</a:t>
            </a:r>
            <a:r>
              <a:rPr kumimoji="1" lang="en-US" altLang="zh-CN" b="1" dirty="0">
                <a:latin typeface="Times New Roman" pitchFamily="18" charset="0"/>
                <a:ea typeface="仿宋_GB2312" pitchFamily="49" charset="-122"/>
              </a:rPr>
              <a:t> Traversal)</a:t>
            </a:r>
            <a:endParaRPr kumimoji="1" lang="zh-CN" altLang="en-US" b="1" dirty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zh-CN" altLang="en-US" sz="3000" b="1" dirty="0">
                <a:ea typeface="仿宋_GB2312" pitchFamily="49" charset="-122"/>
              </a:rPr>
              <a:t>中序遍历二叉树算法的框架是：</a:t>
            </a:r>
          </a:p>
          <a:p>
            <a:pPr marL="36900" indent="0">
              <a:buClr>
                <a:schemeClr val="tx1"/>
              </a:buClr>
              <a:buSzPct val="50000"/>
              <a:buNone/>
            </a:pPr>
            <a:r>
              <a:rPr lang="en-US" altLang="zh-CN" sz="3000" b="1" dirty="0" smtClean="0">
                <a:ea typeface="仿宋_GB2312" pitchFamily="49" charset="-122"/>
              </a:rPr>
              <a:t>	</a:t>
            </a:r>
            <a:r>
              <a:rPr lang="zh-CN" altLang="en-US" sz="3000" b="1" dirty="0" smtClean="0">
                <a:ea typeface="仿宋_GB2312" pitchFamily="49" charset="-122"/>
              </a:rPr>
              <a:t>若</a:t>
            </a:r>
            <a:r>
              <a:rPr lang="zh-CN" altLang="en-US" sz="3000" b="1" dirty="0">
                <a:ea typeface="仿宋_GB2312" pitchFamily="49" charset="-122"/>
              </a:rPr>
              <a:t>二叉树为空，则空操作；</a:t>
            </a:r>
          </a:p>
          <a:p>
            <a:pPr marL="36900" indent="0">
              <a:buClr>
                <a:schemeClr val="tx1"/>
              </a:buClr>
              <a:buSzPct val="50000"/>
              <a:buNone/>
            </a:pPr>
            <a:r>
              <a:rPr lang="en-US" altLang="zh-CN" sz="3000" b="1" dirty="0" smtClean="0">
                <a:ea typeface="仿宋_GB2312" pitchFamily="49" charset="-122"/>
              </a:rPr>
              <a:t>	</a:t>
            </a:r>
            <a:r>
              <a:rPr lang="zh-CN" altLang="en-US" sz="3000" b="1" dirty="0" smtClean="0">
                <a:ea typeface="仿宋_GB2312" pitchFamily="49" charset="-122"/>
              </a:rPr>
              <a:t>否则</a:t>
            </a:r>
            <a:endParaRPr lang="zh-CN" altLang="en-US" sz="3000" b="1" dirty="0">
              <a:ea typeface="仿宋_GB2312" pitchFamily="49" charset="-122"/>
            </a:endParaRPr>
          </a:p>
          <a:p>
            <a:pPr lvl="1">
              <a:buClr>
                <a:schemeClr val="tx1"/>
              </a:buClr>
              <a:buSzPct val="50000"/>
              <a:buFont typeface="Wingdings" pitchFamily="2" charset="2"/>
              <a:buChar char="u"/>
            </a:pPr>
            <a:r>
              <a:rPr lang="zh-CN" altLang="en-US" sz="3000" b="1" dirty="0">
                <a:ea typeface="仿宋_GB2312" pitchFamily="49" charset="-122"/>
              </a:rPr>
              <a:t>中序遍历左子树 </a:t>
            </a:r>
            <a:r>
              <a:rPr lang="en-US" altLang="zh-CN" sz="3000" b="1" dirty="0">
                <a:ea typeface="仿宋_GB2312" pitchFamily="49" charset="-122"/>
              </a:rPr>
              <a:t>(L)</a:t>
            </a:r>
            <a:r>
              <a:rPr lang="zh-CN" altLang="en-US" sz="3000" b="1" dirty="0">
                <a:ea typeface="仿宋_GB2312" pitchFamily="49" charset="-122"/>
              </a:rPr>
              <a:t>；</a:t>
            </a:r>
          </a:p>
          <a:p>
            <a:pPr lvl="1">
              <a:buClr>
                <a:schemeClr val="tx1"/>
              </a:buClr>
              <a:buSzPct val="50000"/>
              <a:buFont typeface="Wingdings" pitchFamily="2" charset="2"/>
              <a:buChar char="u"/>
            </a:pPr>
            <a:r>
              <a:rPr lang="zh-CN" altLang="en-US" sz="3000" b="1" dirty="0">
                <a:ea typeface="仿宋_GB2312" pitchFamily="49" charset="-122"/>
              </a:rPr>
              <a:t>访问根结点 </a:t>
            </a:r>
            <a:r>
              <a:rPr lang="en-US" altLang="zh-CN" sz="3000" b="1" dirty="0">
                <a:ea typeface="仿宋_GB2312" pitchFamily="49" charset="-122"/>
              </a:rPr>
              <a:t>(V)</a:t>
            </a:r>
            <a:r>
              <a:rPr lang="zh-CN" altLang="en-US" sz="3000" b="1" dirty="0">
                <a:ea typeface="仿宋_GB2312" pitchFamily="49" charset="-122"/>
              </a:rPr>
              <a:t>；</a:t>
            </a:r>
          </a:p>
          <a:p>
            <a:pPr lvl="1">
              <a:buClr>
                <a:schemeClr val="tx1"/>
              </a:buClr>
              <a:buSzPct val="50000"/>
              <a:buFont typeface="Wingdings" pitchFamily="2" charset="2"/>
              <a:buChar char="u"/>
            </a:pPr>
            <a:r>
              <a:rPr lang="zh-CN" altLang="en-US" sz="3000" b="1" dirty="0">
                <a:ea typeface="仿宋_GB2312" pitchFamily="49" charset="-122"/>
              </a:rPr>
              <a:t>中序遍历右子树 </a:t>
            </a:r>
            <a:r>
              <a:rPr lang="en-US" altLang="zh-CN" sz="3000" b="1" dirty="0">
                <a:ea typeface="仿宋_GB2312" pitchFamily="49" charset="-122"/>
              </a:rPr>
              <a:t>(R)</a:t>
            </a:r>
            <a:r>
              <a:rPr lang="zh-CN" altLang="en-US" sz="3000" b="1" dirty="0">
                <a:ea typeface="仿宋_GB2312" pitchFamily="49" charset="-122"/>
              </a:rPr>
              <a:t>。</a:t>
            </a:r>
          </a:p>
          <a:p>
            <a:pPr lvl="1"/>
            <a:endParaRPr lang="zh-CN" altLang="en-US" sz="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lvl="1">
              <a:buFont typeface="Wingdings" pitchFamily="2" charset="2"/>
              <a:buNone/>
            </a:pP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遍历结果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3000" b="1" dirty="0">
                <a:latin typeface="Times New Roman" pitchFamily="18" charset="0"/>
                <a:ea typeface="仿宋_GB2312" pitchFamily="49" charset="-122"/>
              </a:rPr>
              <a:t>  </a:t>
            </a:r>
            <a:r>
              <a:rPr lang="en-US" altLang="zh-CN" sz="3200" b="1" i="1" dirty="0"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altLang="zh-CN" sz="3200" b="1" dirty="0">
                <a:latin typeface="Times New Roman" pitchFamily="18" charset="0"/>
                <a:ea typeface="仿宋_GB2312" pitchFamily="49" charset="-122"/>
              </a:rPr>
              <a:t> + </a:t>
            </a:r>
            <a:r>
              <a:rPr lang="en-US" altLang="zh-CN" sz="3200" b="1" i="1" dirty="0">
                <a:latin typeface="Times New Roman" pitchFamily="18" charset="0"/>
                <a:ea typeface="仿宋_GB2312" pitchFamily="49" charset="-122"/>
              </a:rPr>
              <a:t>b</a:t>
            </a:r>
            <a:r>
              <a:rPr lang="en-US" altLang="zh-CN" sz="3200" b="1" dirty="0">
                <a:latin typeface="Times New Roman" pitchFamily="18" charset="0"/>
                <a:ea typeface="仿宋_GB2312" pitchFamily="49" charset="-122"/>
              </a:rPr>
              <a:t> * </a:t>
            </a:r>
            <a:r>
              <a:rPr lang="en-US" altLang="zh-CN" sz="3200" b="1" i="1" dirty="0">
                <a:latin typeface="Times New Roman" pitchFamily="18" charset="0"/>
                <a:ea typeface="仿宋_GB2312" pitchFamily="49" charset="-122"/>
              </a:rPr>
              <a:t>c</a:t>
            </a:r>
            <a:r>
              <a:rPr lang="en-US" altLang="zh-CN" sz="3200" b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200" b="1" dirty="0"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altLang="zh-CN" sz="3200" b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200" b="1" i="1" dirty="0">
                <a:latin typeface="Times New Roman" pitchFamily="18" charset="0"/>
                <a:ea typeface="仿宋_GB2312" pitchFamily="49" charset="-122"/>
              </a:rPr>
              <a:t>d</a:t>
            </a:r>
            <a:r>
              <a:rPr lang="en-US" altLang="zh-CN" sz="3200" b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200" b="1" dirty="0"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altLang="zh-CN" sz="3200" b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200" b="1" i="1" dirty="0">
                <a:latin typeface="Times New Roman" pitchFamily="18" charset="0"/>
                <a:ea typeface="仿宋_GB2312" pitchFamily="49" charset="-122"/>
              </a:rPr>
              <a:t>e</a:t>
            </a:r>
            <a:r>
              <a:rPr lang="en-US" altLang="zh-CN" sz="3200" b="1" dirty="0">
                <a:latin typeface="Times New Roman" pitchFamily="18" charset="0"/>
                <a:ea typeface="仿宋_GB2312" pitchFamily="49" charset="-122"/>
              </a:rPr>
              <a:t> / </a:t>
            </a:r>
            <a:r>
              <a:rPr lang="en-US" altLang="zh-CN" sz="3200" b="1" i="1" dirty="0">
                <a:latin typeface="Times New Roman" pitchFamily="18" charset="0"/>
                <a:ea typeface="仿宋_GB2312" pitchFamily="49" charset="-122"/>
              </a:rPr>
              <a:t>f</a:t>
            </a:r>
            <a:endParaRPr lang="en-US" altLang="zh-CN" sz="3200" b="1" dirty="0">
              <a:latin typeface="Times New Roman" pitchFamily="18" charset="0"/>
              <a:ea typeface="仿宋_GB2312" pitchFamily="49" charset="-122"/>
            </a:endParaRPr>
          </a:p>
          <a:p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5410200" y="1873250"/>
            <a:ext cx="3124200" cy="4178300"/>
            <a:chOff x="5410200" y="1873250"/>
            <a:chExt cx="3124200" cy="4178300"/>
          </a:xfrm>
        </p:grpSpPr>
        <p:sp>
          <p:nvSpPr>
            <p:cNvPr id="4" name="Line 2"/>
            <p:cNvSpPr>
              <a:spLocks noChangeShapeType="1"/>
            </p:cNvSpPr>
            <p:nvPr/>
          </p:nvSpPr>
          <p:spPr bwMode="auto">
            <a:xfrm>
              <a:off x="7086600" y="5029200"/>
              <a:ext cx="381000" cy="685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7924800" y="3200400"/>
              <a:ext cx="304800" cy="685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6172200" y="3200400"/>
              <a:ext cx="381000" cy="685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6629400" y="4114800"/>
              <a:ext cx="381000" cy="685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7391400" y="3200400"/>
              <a:ext cx="304800" cy="609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6629400" y="5029200"/>
              <a:ext cx="304800" cy="609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6248400" y="4114800"/>
              <a:ext cx="304800" cy="609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5715000" y="3276600"/>
              <a:ext cx="304800" cy="609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7010400" y="2362200"/>
              <a:ext cx="685800" cy="609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6248400" y="2362200"/>
              <a:ext cx="609600" cy="609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6705600" y="1981200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5410200" y="3733800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6324600" y="3733800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7086600" y="3733800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8001000" y="3733800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5867400" y="2819400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7543800" y="2819400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5867400" y="4648200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6781800" y="4648200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6324600" y="5486400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auto">
            <a:xfrm>
              <a:off x="7239000" y="5486400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6750050" y="1873250"/>
              <a:ext cx="417102" cy="6463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600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-</a:t>
              </a:r>
              <a:endParaRPr kumimoji="1" lang="en-US" altLang="zh-CN" sz="240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6826250" y="4572000"/>
              <a:ext cx="417102" cy="6463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600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-</a:t>
              </a:r>
              <a:endParaRPr kumimoji="1" lang="en-US" altLang="zh-CN" sz="240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7600950" y="2773363"/>
              <a:ext cx="391454" cy="5847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dirty="0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/</a:t>
              </a:r>
              <a:endParaRPr kumimoji="1" lang="en-US" altLang="zh-CN" sz="2400" dirty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5899150" y="2681288"/>
              <a:ext cx="442750" cy="70788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+</a:t>
              </a:r>
              <a:endParaRPr kumimoji="1" lang="en-US" altLang="zh-CN" sz="360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6356350" y="3595688"/>
              <a:ext cx="442750" cy="70788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*</a:t>
              </a:r>
              <a:endParaRPr kumimoji="1" lang="en-US" altLang="zh-CN" sz="3600" dirty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5454650" y="3625850"/>
              <a:ext cx="412750" cy="6413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600" i="1">
                  <a:solidFill>
                    <a:srgbClr val="FFFF00"/>
                  </a:solidFill>
                  <a:latin typeface="Times New Roman" pitchFamily="18" charset="0"/>
                  <a:ea typeface="仿宋_GB2312" pitchFamily="49" charset="-122"/>
                </a:rPr>
                <a:t>a</a:t>
              </a:r>
              <a:endParaRPr kumimoji="1" lang="en-US" altLang="zh-CN" sz="360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5943600" y="4540250"/>
              <a:ext cx="412750" cy="6413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600" i="1">
                  <a:solidFill>
                    <a:srgbClr val="FFFF00"/>
                  </a:solidFill>
                  <a:latin typeface="Times New Roman" pitchFamily="18" charset="0"/>
                  <a:ea typeface="仿宋_GB2312" pitchFamily="49" charset="-122"/>
                </a:rPr>
                <a:t>b</a:t>
              </a:r>
              <a:endParaRPr kumimoji="1" lang="en-US" altLang="zh-CN" sz="360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6394450" y="5378450"/>
              <a:ext cx="387350" cy="6413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600" i="1">
                  <a:solidFill>
                    <a:srgbClr val="FFFF00"/>
                  </a:solidFill>
                  <a:latin typeface="Times New Roman" pitchFamily="18" charset="0"/>
                  <a:ea typeface="仿宋_GB2312" pitchFamily="49" charset="-122"/>
                </a:rPr>
                <a:t>c</a:t>
              </a:r>
              <a:endParaRPr kumimoji="1" lang="en-US" altLang="zh-CN" sz="360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7239000" y="5410200"/>
              <a:ext cx="412750" cy="6413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600" i="1">
                  <a:solidFill>
                    <a:srgbClr val="FFFF00"/>
                  </a:solidFill>
                  <a:latin typeface="Times New Roman" pitchFamily="18" charset="0"/>
                  <a:ea typeface="仿宋_GB2312" pitchFamily="49" charset="-122"/>
                </a:rPr>
                <a:t>d</a:t>
              </a:r>
              <a:endParaRPr kumimoji="1" lang="en-US" altLang="zh-CN" sz="360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7156450" y="3625850"/>
              <a:ext cx="387350" cy="6413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600" i="1">
                  <a:solidFill>
                    <a:srgbClr val="FFFF00"/>
                  </a:solidFill>
                  <a:latin typeface="Times New Roman" pitchFamily="18" charset="0"/>
                  <a:ea typeface="仿宋_GB2312" pitchFamily="49" charset="-122"/>
                </a:rPr>
                <a:t>e</a:t>
              </a:r>
              <a:endParaRPr kumimoji="1" lang="en-US" altLang="zh-CN" sz="360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8133472" y="3655110"/>
              <a:ext cx="312906" cy="6463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600" i="1">
                  <a:solidFill>
                    <a:srgbClr val="FFFF00"/>
                  </a:solidFill>
                  <a:latin typeface="Times New Roman" pitchFamily="18" charset="0"/>
                  <a:ea typeface="仿宋_GB2312" pitchFamily="49" charset="-122"/>
                </a:rPr>
                <a:t>f</a:t>
              </a:r>
              <a:endParaRPr kumimoji="1" lang="en-US" altLang="zh-CN" sz="360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557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>
                <a:latin typeface="Times New Roman" pitchFamily="18" charset="0"/>
                <a:ea typeface="仿宋_GB2312" pitchFamily="49" charset="-122"/>
              </a:rPr>
              <a:t>二叉树递归的中序遍历算法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757" y="1732450"/>
            <a:ext cx="8671389" cy="4781366"/>
          </a:xfrm>
        </p:spPr>
        <p:txBody>
          <a:bodyPr>
            <a:normAutofit fontScale="92500" lnSpcReduction="20000"/>
          </a:bodyPr>
          <a:lstStyle/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Status </a:t>
            </a:r>
            <a:r>
              <a:rPr lang="en-US" altLang="zh-CN" sz="2800" dirty="0" err="1">
                <a:latin typeface="Times New Roman" pitchFamily="18" charset="0"/>
                <a:ea typeface="隶书" pitchFamily="49" charset="-122"/>
              </a:rPr>
              <a:t>InOrderTraverse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( </a:t>
            </a:r>
            <a:r>
              <a:rPr lang="en-US" altLang="zh-CN" sz="2800" dirty="0" err="1">
                <a:latin typeface="Times New Roman" pitchFamily="18" charset="0"/>
                <a:ea typeface="隶书" pitchFamily="49" charset="-122"/>
              </a:rPr>
              <a:t>BiTree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 T, Status(*Visit)(</a:t>
            </a:r>
            <a:r>
              <a:rPr lang="en-US" altLang="zh-CN" sz="2800" dirty="0" err="1">
                <a:latin typeface="Times New Roman" pitchFamily="18" charset="0"/>
                <a:ea typeface="隶书" pitchFamily="49" charset="-122"/>
              </a:rPr>
              <a:t>ElemType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) ) </a:t>
            </a:r>
            <a:endParaRPr lang="en-US" altLang="zh-CN" sz="2800" dirty="0" smtClean="0">
              <a:latin typeface="Times New Roman" pitchFamily="18" charset="0"/>
              <a:ea typeface="隶书" pitchFamily="49" charset="-122"/>
            </a:endParaRP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{   </a:t>
            </a:r>
            <a:endParaRPr lang="en-US" altLang="zh-CN" sz="2800" dirty="0">
              <a:latin typeface="Times New Roman" pitchFamily="18" charset="0"/>
              <a:ea typeface="隶书" pitchFamily="49" charset="-122"/>
            </a:endParaRP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if (T) {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      </a:t>
            </a:r>
            <a:r>
              <a:rPr lang="en-US" altLang="zh-CN" sz="2800" dirty="0">
                <a:solidFill>
                  <a:srgbClr val="FFFF00"/>
                </a:solidFill>
                <a:latin typeface="Times New Roman" pitchFamily="18" charset="0"/>
                <a:ea typeface="隶书" pitchFamily="49" charset="-122"/>
              </a:rPr>
              <a:t>if (</a:t>
            </a:r>
            <a:r>
              <a:rPr lang="en-US" altLang="zh-CN" sz="2800" dirty="0" err="1">
                <a:solidFill>
                  <a:srgbClr val="FFFF00"/>
                </a:solidFill>
                <a:latin typeface="Times New Roman" pitchFamily="18" charset="0"/>
                <a:ea typeface="隶书" pitchFamily="49" charset="-122"/>
              </a:rPr>
              <a:t>InOrderTraverse</a:t>
            </a:r>
            <a:r>
              <a:rPr lang="en-US" altLang="zh-CN" sz="2800" dirty="0">
                <a:solidFill>
                  <a:srgbClr val="FFFF00"/>
                </a:solidFill>
                <a:latin typeface="Times New Roman" pitchFamily="18" charset="0"/>
                <a:ea typeface="隶书" pitchFamily="49" charset="-122"/>
              </a:rPr>
              <a:t>(T-&gt;</a:t>
            </a:r>
            <a:r>
              <a:rPr lang="en-US" altLang="zh-CN" sz="2800" dirty="0" err="1">
                <a:solidFill>
                  <a:srgbClr val="FFFF00"/>
                </a:solidFill>
                <a:latin typeface="Times New Roman" pitchFamily="18" charset="0"/>
                <a:ea typeface="隶书" pitchFamily="49" charset="-122"/>
              </a:rPr>
              <a:t>lchild</a:t>
            </a:r>
            <a:r>
              <a:rPr lang="en-US" altLang="zh-CN" sz="2800" dirty="0">
                <a:solidFill>
                  <a:srgbClr val="FFFF00"/>
                </a:solidFill>
                <a:latin typeface="Times New Roman" pitchFamily="18" charset="0"/>
                <a:ea typeface="隶书" pitchFamily="49" charset="-122"/>
              </a:rPr>
              <a:t>, Visit))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solidFill>
                  <a:srgbClr val="FFFF00"/>
                </a:solidFill>
                <a:latin typeface="Times New Roman" pitchFamily="18" charset="0"/>
                <a:ea typeface="隶书" pitchFamily="49" charset="-122"/>
              </a:rPr>
              <a:t>         if (Visit(T-&gt;data))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solidFill>
                  <a:srgbClr val="FFFF00"/>
                </a:solidFill>
                <a:latin typeface="Times New Roman" pitchFamily="18" charset="0"/>
                <a:ea typeface="隶书" pitchFamily="49" charset="-122"/>
              </a:rPr>
              <a:t>            if (</a:t>
            </a:r>
            <a:r>
              <a:rPr lang="en-US" altLang="zh-CN" sz="2800" dirty="0" err="1">
                <a:solidFill>
                  <a:srgbClr val="FFFF00"/>
                </a:solidFill>
                <a:latin typeface="Times New Roman" pitchFamily="18" charset="0"/>
                <a:ea typeface="隶书" pitchFamily="49" charset="-122"/>
              </a:rPr>
              <a:t>InOrderTraverse</a:t>
            </a:r>
            <a:r>
              <a:rPr lang="en-US" altLang="zh-CN" sz="2800" dirty="0">
                <a:solidFill>
                  <a:srgbClr val="FFFF00"/>
                </a:solidFill>
                <a:latin typeface="Times New Roman" pitchFamily="18" charset="0"/>
                <a:ea typeface="隶书" pitchFamily="49" charset="-122"/>
              </a:rPr>
              <a:t>(T-&gt;</a:t>
            </a:r>
            <a:r>
              <a:rPr lang="en-US" altLang="zh-CN" sz="2800" dirty="0" err="1">
                <a:solidFill>
                  <a:srgbClr val="FFFF00"/>
                </a:solidFill>
                <a:latin typeface="Times New Roman" pitchFamily="18" charset="0"/>
                <a:ea typeface="隶书" pitchFamily="49" charset="-122"/>
              </a:rPr>
              <a:t>rchild</a:t>
            </a:r>
            <a:r>
              <a:rPr lang="en-US" altLang="zh-CN" sz="2800" dirty="0">
                <a:solidFill>
                  <a:srgbClr val="FFFF00"/>
                </a:solidFill>
                <a:latin typeface="Times New Roman" pitchFamily="18" charset="0"/>
                <a:ea typeface="隶书" pitchFamily="49" charset="-122"/>
              </a:rPr>
              <a:t>, Visit)) 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solidFill>
                  <a:srgbClr val="FFFF00"/>
                </a:solidFill>
                <a:latin typeface="Times New Roman" pitchFamily="18" charset="0"/>
                <a:ea typeface="隶书" pitchFamily="49" charset="-122"/>
              </a:rPr>
              <a:t>                 return OK;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      return ERROR;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} 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else return OK;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} // </a:t>
            </a:r>
            <a:r>
              <a:rPr lang="en-US" altLang="zh-CN" sz="2800" dirty="0" err="1">
                <a:latin typeface="Times New Roman" pitchFamily="18" charset="0"/>
                <a:ea typeface="隶书" pitchFamily="49" charset="-122"/>
              </a:rPr>
              <a:t>InOrderTraverse</a:t>
            </a:r>
            <a:endParaRPr lang="en-US" altLang="zh-CN" sz="2800" dirty="0">
              <a:latin typeface="Times New Roman" pitchFamily="18" charset="0"/>
              <a:ea typeface="隶书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087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>
                <a:latin typeface="Times New Roman" pitchFamily="18" charset="0"/>
                <a:ea typeface="仿宋_GB2312" pitchFamily="49" charset="-122"/>
              </a:rPr>
              <a:t>后序遍历 </a:t>
            </a:r>
            <a:r>
              <a:rPr kumimoji="1" lang="en-US" altLang="zh-CN" b="1" dirty="0">
                <a:latin typeface="Times New Roman" pitchFamily="18" charset="0"/>
                <a:ea typeface="仿宋_GB2312" pitchFamily="49" charset="-122"/>
              </a:rPr>
              <a:t>(</a:t>
            </a:r>
            <a:r>
              <a:rPr kumimoji="1" lang="en-US" altLang="zh-CN" b="1" dirty="0" err="1">
                <a:latin typeface="Times New Roman" pitchFamily="18" charset="0"/>
                <a:ea typeface="仿宋_GB2312" pitchFamily="49" charset="-122"/>
              </a:rPr>
              <a:t>Postorder</a:t>
            </a:r>
            <a:r>
              <a:rPr kumimoji="1" lang="en-US" altLang="zh-CN" b="1" dirty="0">
                <a:latin typeface="Times New Roman" pitchFamily="18" charset="0"/>
                <a:ea typeface="仿宋_GB2312" pitchFamily="49" charset="-122"/>
              </a:rPr>
              <a:t> Traversal)</a:t>
            </a:r>
            <a:endParaRPr kumimoji="1" lang="zh-CN" altLang="en-US" b="1" dirty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400" b="1" dirty="0">
                <a:ea typeface="仿宋_GB2312" pitchFamily="49" charset="-122"/>
              </a:rPr>
              <a:t>后序遍历二叉树算法的框架是：</a:t>
            </a:r>
          </a:p>
          <a:p>
            <a:pPr marL="36900" indent="0">
              <a:buClr>
                <a:schemeClr val="tx1"/>
              </a:buClr>
              <a:buSzPct val="50000"/>
              <a:buNone/>
            </a:pPr>
            <a:r>
              <a:rPr lang="en-US" altLang="zh-CN" sz="2400" b="1" dirty="0" smtClean="0">
                <a:ea typeface="仿宋_GB2312" pitchFamily="49" charset="-122"/>
              </a:rPr>
              <a:t>	</a:t>
            </a:r>
            <a:r>
              <a:rPr lang="zh-CN" altLang="en-US" sz="2400" b="1" dirty="0" smtClean="0">
                <a:ea typeface="仿宋_GB2312" pitchFamily="49" charset="-122"/>
              </a:rPr>
              <a:t>若</a:t>
            </a:r>
            <a:r>
              <a:rPr lang="zh-CN" altLang="en-US" sz="2400" b="1" dirty="0">
                <a:ea typeface="仿宋_GB2312" pitchFamily="49" charset="-122"/>
              </a:rPr>
              <a:t>二叉树为空，则空操作；</a:t>
            </a:r>
          </a:p>
          <a:p>
            <a:pPr marL="36900" indent="0">
              <a:buClr>
                <a:schemeClr val="tx1"/>
              </a:buClr>
              <a:buSzPct val="50000"/>
              <a:buNone/>
            </a:pPr>
            <a:r>
              <a:rPr lang="en-US" altLang="zh-CN" sz="2400" b="1" dirty="0" smtClean="0">
                <a:ea typeface="仿宋_GB2312" pitchFamily="49" charset="-122"/>
              </a:rPr>
              <a:t>	</a:t>
            </a:r>
            <a:r>
              <a:rPr lang="zh-CN" altLang="en-US" sz="2400" b="1" dirty="0" smtClean="0">
                <a:ea typeface="仿宋_GB2312" pitchFamily="49" charset="-122"/>
              </a:rPr>
              <a:t>否则</a:t>
            </a:r>
            <a:endParaRPr lang="zh-CN" altLang="en-US" sz="2400" b="1" dirty="0">
              <a:ea typeface="仿宋_GB2312" pitchFamily="49" charset="-122"/>
            </a:endParaRPr>
          </a:p>
          <a:p>
            <a:pPr lvl="1">
              <a:buClr>
                <a:schemeClr val="tx1"/>
              </a:buClr>
              <a:buSzPct val="50000"/>
              <a:buFont typeface="Wingdings" pitchFamily="2" charset="2"/>
              <a:buChar char="u"/>
            </a:pPr>
            <a:r>
              <a:rPr lang="zh-CN" altLang="en-US" sz="2400" b="1" dirty="0">
                <a:ea typeface="仿宋_GB2312" pitchFamily="49" charset="-122"/>
              </a:rPr>
              <a:t>后序遍历左子树 </a:t>
            </a:r>
            <a:r>
              <a:rPr lang="en-US" altLang="zh-CN" sz="2400" b="1" dirty="0">
                <a:ea typeface="仿宋_GB2312" pitchFamily="49" charset="-122"/>
              </a:rPr>
              <a:t>(L)</a:t>
            </a:r>
            <a:r>
              <a:rPr lang="zh-CN" altLang="en-US" sz="2400" b="1" dirty="0">
                <a:ea typeface="仿宋_GB2312" pitchFamily="49" charset="-122"/>
              </a:rPr>
              <a:t>；</a:t>
            </a:r>
          </a:p>
          <a:p>
            <a:pPr lvl="1">
              <a:buClr>
                <a:schemeClr val="tx1"/>
              </a:buClr>
              <a:buSzPct val="50000"/>
              <a:buFont typeface="Wingdings" pitchFamily="2" charset="2"/>
              <a:buChar char="u"/>
            </a:pPr>
            <a:r>
              <a:rPr lang="zh-CN" altLang="en-US" sz="2400" b="1" dirty="0">
                <a:ea typeface="仿宋_GB2312" pitchFamily="49" charset="-122"/>
              </a:rPr>
              <a:t>后序遍历右子树 </a:t>
            </a:r>
            <a:r>
              <a:rPr lang="en-US" altLang="zh-CN" sz="2400" b="1" dirty="0">
                <a:ea typeface="仿宋_GB2312" pitchFamily="49" charset="-122"/>
              </a:rPr>
              <a:t>(R)</a:t>
            </a:r>
            <a:r>
              <a:rPr lang="zh-CN" altLang="en-US" sz="2400" b="1" dirty="0">
                <a:ea typeface="仿宋_GB2312" pitchFamily="49" charset="-122"/>
              </a:rPr>
              <a:t>；</a:t>
            </a:r>
          </a:p>
          <a:p>
            <a:pPr lvl="1">
              <a:buClr>
                <a:schemeClr val="tx1"/>
              </a:buClr>
              <a:buSzPct val="50000"/>
              <a:buFont typeface="Wingdings" pitchFamily="2" charset="2"/>
              <a:buChar char="u"/>
            </a:pPr>
            <a:r>
              <a:rPr lang="zh-CN" altLang="en-US" sz="2400" b="1" dirty="0">
                <a:ea typeface="仿宋_GB2312" pitchFamily="49" charset="-122"/>
              </a:rPr>
              <a:t>访问根结点 </a:t>
            </a:r>
            <a:r>
              <a:rPr lang="en-US" altLang="zh-CN" sz="2400" b="1" dirty="0">
                <a:ea typeface="仿宋_GB2312" pitchFamily="49" charset="-122"/>
              </a:rPr>
              <a:t>(V)</a:t>
            </a:r>
            <a:r>
              <a:rPr lang="zh-CN" altLang="en-US" sz="2400" b="1" dirty="0">
                <a:ea typeface="仿宋_GB2312" pitchFamily="49" charset="-122"/>
              </a:rPr>
              <a:t>。</a:t>
            </a:r>
          </a:p>
          <a:p>
            <a:pPr lvl="1">
              <a:buClr>
                <a:schemeClr val="tx1"/>
              </a:buClr>
            </a:pPr>
            <a:endParaRPr lang="zh-CN" altLang="en-US" sz="700" b="1" dirty="0">
              <a:ea typeface="仿宋_GB2312" pitchFamily="49" charset="-122"/>
            </a:endParaRP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遍历结果</a:t>
            </a: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2400" b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400" b="1" i="1" dirty="0">
                <a:latin typeface="Times New Roman" pitchFamily="18" charset="0"/>
                <a:ea typeface="仿宋_GB2312" pitchFamily="49" charset="-122"/>
              </a:rPr>
              <a:t>a b c d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</a:rPr>
              <a:t>-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 * + </a:t>
            </a:r>
            <a:r>
              <a:rPr lang="en-US" altLang="zh-CN" sz="2400" b="1" i="1" dirty="0">
                <a:latin typeface="Times New Roman" pitchFamily="18" charset="0"/>
                <a:ea typeface="仿宋_GB2312" pitchFamily="49" charset="-122"/>
              </a:rPr>
              <a:t>e f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 / 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</a:rPr>
              <a:t>-</a:t>
            </a: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ea typeface="楷体_GB2312" pitchFamily="49" charset="-122"/>
              </a:rPr>
              <a:t>(</a:t>
            </a:r>
            <a:r>
              <a:rPr lang="zh-CN" altLang="en-US" sz="2400" b="1" dirty="0">
                <a:latin typeface="Courier New" pitchFamily="49" charset="0"/>
                <a:ea typeface="楷体_GB2312" pitchFamily="49" charset="-122"/>
              </a:rPr>
              <a:t>逆波兰式</a:t>
            </a:r>
            <a:r>
              <a:rPr lang="en-US" altLang="zh-CN" sz="2400" b="1" dirty="0" smtClean="0">
                <a:latin typeface="Courier New" pitchFamily="49" charset="0"/>
                <a:ea typeface="楷体_GB2312" pitchFamily="49" charset="-122"/>
              </a:rPr>
              <a:t>)</a:t>
            </a:r>
            <a:endParaRPr lang="en-US" altLang="zh-CN" sz="2400" b="1" dirty="0">
              <a:latin typeface="Courier New" pitchFamily="49" charset="0"/>
              <a:ea typeface="仿宋_GB2312" pitchFamily="49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5410200" y="1873250"/>
            <a:ext cx="3124200" cy="4178300"/>
            <a:chOff x="5410200" y="1873250"/>
            <a:chExt cx="3124200" cy="4178300"/>
          </a:xfrm>
        </p:grpSpPr>
        <p:sp>
          <p:nvSpPr>
            <p:cNvPr id="4" name="Line 2"/>
            <p:cNvSpPr>
              <a:spLocks noChangeShapeType="1"/>
            </p:cNvSpPr>
            <p:nvPr/>
          </p:nvSpPr>
          <p:spPr bwMode="auto">
            <a:xfrm>
              <a:off x="7086600" y="5029200"/>
              <a:ext cx="381000" cy="685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7924800" y="3200400"/>
              <a:ext cx="304800" cy="685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6172200" y="3200400"/>
              <a:ext cx="381000" cy="685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6629400" y="4114800"/>
              <a:ext cx="381000" cy="685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7391400" y="3200400"/>
              <a:ext cx="304800" cy="609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6629400" y="5029200"/>
              <a:ext cx="304800" cy="609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6248400" y="4114800"/>
              <a:ext cx="304800" cy="609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5715000" y="3276600"/>
              <a:ext cx="304800" cy="609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7010400" y="2362200"/>
              <a:ext cx="685800" cy="609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6248400" y="2362200"/>
              <a:ext cx="609600" cy="609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6705600" y="1981200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5410200" y="3733800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6324600" y="3733800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7086600" y="3733800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8001000" y="3733800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5867400" y="2819400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7543800" y="2819400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5867400" y="4648200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6781800" y="4648200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6324600" y="5486400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auto">
            <a:xfrm>
              <a:off x="7239000" y="5486400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6750050" y="1873250"/>
              <a:ext cx="417102" cy="6463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600" b="1" dirty="0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-</a:t>
              </a:r>
              <a:endParaRPr kumimoji="1" lang="en-US" altLang="zh-CN" sz="2400" b="1" dirty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6826250" y="4572000"/>
              <a:ext cx="417102" cy="6463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600" b="1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-</a:t>
              </a:r>
              <a:endParaRPr kumimoji="1" lang="en-US" altLang="zh-CN" sz="2400" b="1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7600950" y="2773363"/>
              <a:ext cx="391454" cy="5847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/</a:t>
              </a:r>
              <a:endParaRPr kumimoji="1" lang="en-US" altLang="zh-CN" sz="2400" b="1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5899150" y="2681288"/>
              <a:ext cx="442750" cy="70788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+</a:t>
              </a:r>
              <a:endParaRPr kumimoji="1" lang="en-US" altLang="zh-CN" sz="3600" b="1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6356350" y="3595688"/>
              <a:ext cx="442750" cy="70788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*</a:t>
              </a:r>
              <a:endParaRPr kumimoji="1" lang="en-US" altLang="zh-CN" sz="3600" b="1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5454650" y="3625850"/>
              <a:ext cx="412750" cy="6413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600" b="1" i="1">
                  <a:solidFill>
                    <a:srgbClr val="FFFF00"/>
                  </a:solidFill>
                  <a:latin typeface="Times New Roman" pitchFamily="18" charset="0"/>
                  <a:ea typeface="仿宋_GB2312" pitchFamily="49" charset="-122"/>
                </a:rPr>
                <a:t>a</a:t>
              </a:r>
              <a:endParaRPr kumimoji="1" lang="en-US" altLang="zh-CN" sz="3600" b="1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5943600" y="4540250"/>
              <a:ext cx="412750" cy="6413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600" b="1" i="1">
                  <a:solidFill>
                    <a:srgbClr val="FFFF00"/>
                  </a:solidFill>
                  <a:latin typeface="Times New Roman" pitchFamily="18" charset="0"/>
                  <a:ea typeface="仿宋_GB2312" pitchFamily="49" charset="-122"/>
                </a:rPr>
                <a:t>b</a:t>
              </a:r>
              <a:endParaRPr kumimoji="1" lang="en-US" altLang="zh-CN" sz="3600" b="1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6394450" y="5378450"/>
              <a:ext cx="387350" cy="6413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600" b="1" i="1">
                  <a:solidFill>
                    <a:srgbClr val="FFFF00"/>
                  </a:solidFill>
                  <a:latin typeface="Times New Roman" pitchFamily="18" charset="0"/>
                  <a:ea typeface="仿宋_GB2312" pitchFamily="49" charset="-122"/>
                </a:rPr>
                <a:t>c</a:t>
              </a:r>
              <a:endParaRPr kumimoji="1" lang="en-US" altLang="zh-CN" sz="3600" b="1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7239000" y="5410200"/>
              <a:ext cx="412750" cy="6413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600" b="1" i="1">
                  <a:solidFill>
                    <a:srgbClr val="FFFF00"/>
                  </a:solidFill>
                  <a:latin typeface="Times New Roman" pitchFamily="18" charset="0"/>
                  <a:ea typeface="仿宋_GB2312" pitchFamily="49" charset="-122"/>
                </a:rPr>
                <a:t>d</a:t>
              </a:r>
              <a:endParaRPr kumimoji="1" lang="en-US" altLang="zh-CN" sz="3600" b="1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7156450" y="3625850"/>
              <a:ext cx="387350" cy="6413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600" b="1" i="1">
                  <a:solidFill>
                    <a:srgbClr val="FFFF00"/>
                  </a:solidFill>
                  <a:latin typeface="Times New Roman" pitchFamily="18" charset="0"/>
                  <a:ea typeface="仿宋_GB2312" pitchFamily="49" charset="-122"/>
                </a:rPr>
                <a:t>e</a:t>
              </a:r>
              <a:endParaRPr kumimoji="1" lang="en-US" altLang="zh-CN" sz="3600" b="1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8121650" y="3657600"/>
              <a:ext cx="336550" cy="6413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600" b="1" i="1">
                  <a:solidFill>
                    <a:srgbClr val="FFFF00"/>
                  </a:solidFill>
                  <a:latin typeface="Times New Roman" pitchFamily="18" charset="0"/>
                  <a:ea typeface="仿宋_GB2312" pitchFamily="49" charset="-122"/>
                </a:rPr>
                <a:t>f</a:t>
              </a:r>
              <a:endParaRPr kumimoji="1" lang="en-US" altLang="zh-CN" sz="3600" b="1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8959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>
                <a:latin typeface="Times New Roman" pitchFamily="18" charset="0"/>
                <a:ea typeface="仿宋_GB2312" pitchFamily="49" charset="-122"/>
              </a:rPr>
              <a:t>二叉树递归的后序遍历算法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144" y="1732450"/>
            <a:ext cx="8763856" cy="4976575"/>
          </a:xfrm>
        </p:spPr>
        <p:txBody>
          <a:bodyPr>
            <a:normAutofit fontScale="92500" lnSpcReduction="10000"/>
          </a:bodyPr>
          <a:lstStyle/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Status </a:t>
            </a:r>
            <a:r>
              <a:rPr lang="en-US" altLang="zh-CN" sz="2800" dirty="0" err="1">
                <a:latin typeface="Times New Roman" pitchFamily="18" charset="0"/>
                <a:ea typeface="隶书" pitchFamily="49" charset="-122"/>
              </a:rPr>
              <a:t>PostOrderTraverse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( </a:t>
            </a:r>
            <a:r>
              <a:rPr lang="en-US" altLang="zh-CN" sz="2800" dirty="0" err="1">
                <a:latin typeface="Times New Roman" pitchFamily="18" charset="0"/>
                <a:ea typeface="隶书" pitchFamily="49" charset="-122"/>
              </a:rPr>
              <a:t>BiTree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 T, Status(*Visit)(</a:t>
            </a:r>
            <a:r>
              <a:rPr lang="en-US" altLang="zh-CN" sz="2800" dirty="0" err="1">
                <a:latin typeface="Times New Roman" pitchFamily="18" charset="0"/>
                <a:ea typeface="隶书" pitchFamily="49" charset="-122"/>
              </a:rPr>
              <a:t>ElemType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) ) {   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if (T) {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solidFill>
                  <a:srgbClr val="FFFF00"/>
                </a:solidFill>
                <a:latin typeface="Times New Roman" pitchFamily="18" charset="0"/>
                <a:ea typeface="隶书" pitchFamily="49" charset="-122"/>
              </a:rPr>
              <a:t>      if (</a:t>
            </a:r>
            <a:r>
              <a:rPr lang="en-US" altLang="zh-CN" sz="2800" dirty="0" err="1">
                <a:solidFill>
                  <a:srgbClr val="FFFF00"/>
                </a:solidFill>
                <a:latin typeface="Times New Roman" pitchFamily="18" charset="0"/>
                <a:ea typeface="隶书" pitchFamily="49" charset="-122"/>
              </a:rPr>
              <a:t>PostOrderTraverse</a:t>
            </a:r>
            <a:r>
              <a:rPr lang="en-US" altLang="zh-CN" sz="2800" dirty="0">
                <a:solidFill>
                  <a:srgbClr val="FFFF00"/>
                </a:solidFill>
                <a:latin typeface="Times New Roman" pitchFamily="18" charset="0"/>
                <a:ea typeface="隶书" pitchFamily="49" charset="-122"/>
              </a:rPr>
              <a:t>(T-&gt;</a:t>
            </a:r>
            <a:r>
              <a:rPr lang="en-US" altLang="zh-CN" sz="2800" dirty="0" err="1">
                <a:solidFill>
                  <a:srgbClr val="FFFF00"/>
                </a:solidFill>
                <a:latin typeface="Times New Roman" pitchFamily="18" charset="0"/>
                <a:ea typeface="隶书" pitchFamily="49" charset="-122"/>
              </a:rPr>
              <a:t>lchild</a:t>
            </a:r>
            <a:r>
              <a:rPr lang="en-US" altLang="zh-CN" sz="2800" dirty="0">
                <a:solidFill>
                  <a:srgbClr val="FFFF00"/>
                </a:solidFill>
                <a:latin typeface="Times New Roman" pitchFamily="18" charset="0"/>
                <a:ea typeface="隶书" pitchFamily="49" charset="-122"/>
              </a:rPr>
              <a:t>, Visit))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solidFill>
                  <a:srgbClr val="FFFF00"/>
                </a:solidFill>
                <a:latin typeface="Times New Roman" pitchFamily="18" charset="0"/>
                <a:ea typeface="隶书" pitchFamily="49" charset="-122"/>
              </a:rPr>
              <a:t>         if (</a:t>
            </a:r>
            <a:r>
              <a:rPr lang="en-US" altLang="zh-CN" sz="2800" dirty="0" err="1">
                <a:solidFill>
                  <a:srgbClr val="FFFF00"/>
                </a:solidFill>
                <a:latin typeface="Times New Roman" pitchFamily="18" charset="0"/>
                <a:ea typeface="隶书" pitchFamily="49" charset="-122"/>
              </a:rPr>
              <a:t>PostOrderTraverse</a:t>
            </a:r>
            <a:r>
              <a:rPr lang="en-US" altLang="zh-CN" sz="2800" dirty="0">
                <a:solidFill>
                  <a:srgbClr val="FFFF00"/>
                </a:solidFill>
                <a:latin typeface="Times New Roman" pitchFamily="18" charset="0"/>
                <a:ea typeface="隶书" pitchFamily="49" charset="-122"/>
              </a:rPr>
              <a:t>(T-&gt;</a:t>
            </a:r>
            <a:r>
              <a:rPr lang="en-US" altLang="zh-CN" sz="2800" dirty="0" err="1">
                <a:solidFill>
                  <a:srgbClr val="FFFF00"/>
                </a:solidFill>
                <a:latin typeface="Times New Roman" pitchFamily="18" charset="0"/>
                <a:ea typeface="隶书" pitchFamily="49" charset="-122"/>
              </a:rPr>
              <a:t>rchild</a:t>
            </a:r>
            <a:r>
              <a:rPr lang="en-US" altLang="zh-CN" sz="2800" dirty="0">
                <a:solidFill>
                  <a:srgbClr val="FFFF00"/>
                </a:solidFill>
                <a:latin typeface="Times New Roman" pitchFamily="18" charset="0"/>
                <a:ea typeface="隶书" pitchFamily="49" charset="-122"/>
              </a:rPr>
              <a:t>, Visit))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solidFill>
                  <a:srgbClr val="FFFF00"/>
                </a:solidFill>
                <a:latin typeface="Times New Roman" pitchFamily="18" charset="0"/>
                <a:ea typeface="隶书" pitchFamily="49" charset="-122"/>
              </a:rPr>
              <a:t>            if (Visit(T-&gt;data)) 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solidFill>
                  <a:srgbClr val="FFFF00"/>
                </a:solidFill>
                <a:latin typeface="Times New Roman" pitchFamily="18" charset="0"/>
                <a:ea typeface="隶书" pitchFamily="49" charset="-122"/>
              </a:rPr>
              <a:t>                  return OK;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      return ERROR;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} 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else return OK;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} // </a:t>
            </a:r>
            <a:r>
              <a:rPr lang="en-US" altLang="zh-CN" sz="2800" dirty="0" err="1" smtClean="0">
                <a:latin typeface="Times New Roman" pitchFamily="18" charset="0"/>
                <a:ea typeface="隶书" pitchFamily="49" charset="-122"/>
              </a:rPr>
              <a:t>PostOrderTraverse</a:t>
            </a:r>
            <a:endParaRPr lang="en-US" altLang="zh-CN" sz="2800" dirty="0"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6768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>
                <a:latin typeface="Times New Roman" pitchFamily="18" charset="0"/>
                <a:ea typeface="仿宋_GB2312" pitchFamily="49" charset="-122"/>
              </a:rPr>
              <a:t>利用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栈</a:t>
            </a:r>
            <a:r>
              <a:rPr kumimoji="1" lang="zh-CN" altLang="en-US" b="1" dirty="0">
                <a:latin typeface="Times New Roman" pitchFamily="18" charset="0"/>
                <a:ea typeface="仿宋_GB2312" pitchFamily="49" charset="-122"/>
              </a:rPr>
              <a:t>的前序遍历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非递归</a:t>
            </a:r>
            <a:r>
              <a:rPr kumimoji="1" lang="zh-CN" altLang="en-US" b="1" dirty="0">
                <a:latin typeface="Times New Roman" pitchFamily="18" charset="0"/>
                <a:ea typeface="仿宋_GB2312" pitchFamily="49" charset="-122"/>
              </a:rPr>
              <a:t>算法</a:t>
            </a:r>
          </a:p>
        </p:txBody>
      </p: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834503" y="1580050"/>
            <a:ext cx="2160588" cy="2378075"/>
            <a:chOff x="430" y="1002"/>
            <a:chExt cx="1361" cy="1498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 flipH="1">
              <a:off x="1360" y="1752"/>
              <a:ext cx="261" cy="499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622" y="1799"/>
              <a:ext cx="192" cy="432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179" y="1275"/>
              <a:ext cx="408" cy="363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622" y="1275"/>
              <a:ext cx="444" cy="38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982" y="1079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30" y="1559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202" y="2190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503" y="157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718" y="2183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982" y="1002"/>
              <a:ext cx="24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a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430" y="1511"/>
              <a:ext cx="24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b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513" y="1500"/>
              <a:ext cx="23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c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18" y="2135"/>
              <a:ext cx="24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d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234" y="2113"/>
              <a:ext cx="24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e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58" name="Text Box 49"/>
          <p:cNvSpPr txBox="1">
            <a:spLocks noChangeArrowheads="1"/>
          </p:cNvSpPr>
          <p:nvPr/>
        </p:nvSpPr>
        <p:spPr bwMode="auto">
          <a:xfrm>
            <a:off x="3550895" y="3387115"/>
            <a:ext cx="902811" cy="267765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退栈</a:t>
            </a:r>
          </a:p>
          <a:p>
            <a:pPr algn="ctr"/>
            <a:r>
              <a:rPr kumimoji="1" lang="en-US" altLang="zh-CN" sz="2800" b="1" i="1" dirty="0">
                <a:solidFill>
                  <a:schemeClr val="accent2"/>
                </a:solidFill>
                <a:latin typeface="Times New Roman" pitchFamily="18" charset="0"/>
                <a:ea typeface="仿宋_GB2312" pitchFamily="49" charset="-122"/>
              </a:rPr>
              <a:t>a</a:t>
            </a:r>
            <a:endParaRPr kumimoji="1" lang="en-US" altLang="zh-CN" sz="2800" dirty="0">
              <a:solidFill>
                <a:srgbClr val="FF5050"/>
              </a:solidFill>
              <a:latin typeface="Times New Roman" pitchFamily="18" charset="0"/>
              <a:ea typeface="仿宋_GB2312" pitchFamily="49" charset="-122"/>
            </a:endParaRPr>
          </a:p>
          <a:p>
            <a:pPr algn="ctr"/>
            <a:r>
              <a:rPr kumimoji="1" lang="zh-CN" altLang="en-US" sz="28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访问</a:t>
            </a:r>
            <a:endParaRPr kumimoji="1" lang="zh-CN" altLang="en-US" sz="2800" b="1" dirty="0">
              <a:solidFill>
                <a:schemeClr val="tx2"/>
              </a:solidFill>
              <a:latin typeface="Times New Roman" pitchFamily="18" charset="0"/>
              <a:ea typeface="仿宋_GB2312" pitchFamily="49" charset="-122"/>
            </a:endParaRPr>
          </a:p>
          <a:p>
            <a:pPr algn="ctr"/>
            <a:r>
              <a:rPr kumimoji="1"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仿宋_GB2312" pitchFamily="49" charset="-122"/>
              </a:rPr>
              <a:t>a</a:t>
            </a:r>
          </a:p>
          <a:p>
            <a:pPr algn="ctr"/>
            <a:r>
              <a:rPr kumimoji="1" lang="zh-CN" altLang="en-US" sz="28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进栈</a:t>
            </a:r>
            <a:endParaRPr kumimoji="1" lang="zh-CN" altLang="en-US" sz="2800" b="1" dirty="0">
              <a:solidFill>
                <a:schemeClr val="tx2"/>
              </a:solidFill>
              <a:latin typeface="Times New Roman" pitchFamily="18" charset="0"/>
              <a:ea typeface="仿宋_GB2312" pitchFamily="49" charset="-122"/>
            </a:endParaRPr>
          </a:p>
          <a:p>
            <a:pPr algn="ctr"/>
            <a:r>
              <a:rPr kumimoji="1"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仿宋_GB2312" pitchFamily="49" charset="-122"/>
              </a:rPr>
              <a:t>c,</a:t>
            </a:r>
            <a:r>
              <a:rPr kumimoji="1" lang="zh-CN" altLang="en-US" sz="2800" b="1" i="1" dirty="0" smtClean="0">
                <a:solidFill>
                  <a:schemeClr val="accent2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仿宋_GB2312" pitchFamily="49" charset="-122"/>
              </a:rPr>
              <a:t>b</a:t>
            </a:r>
            <a:endParaRPr kumimoji="1" lang="en-US" altLang="zh-CN" sz="2800" b="1" i="1" dirty="0">
              <a:solidFill>
                <a:schemeClr val="accent2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59" name="Text Box 50"/>
          <p:cNvSpPr txBox="1">
            <a:spLocks noChangeArrowheads="1"/>
          </p:cNvSpPr>
          <p:nvPr/>
        </p:nvSpPr>
        <p:spPr bwMode="auto">
          <a:xfrm>
            <a:off x="4541496" y="3387114"/>
            <a:ext cx="902811" cy="267765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退栈</a:t>
            </a:r>
          </a:p>
          <a:p>
            <a:pPr algn="ctr"/>
            <a:r>
              <a:rPr kumimoji="1" lang="en-US" altLang="zh-CN" sz="2800" b="1" i="1" dirty="0">
                <a:solidFill>
                  <a:schemeClr val="accent2"/>
                </a:solidFill>
                <a:latin typeface="Times New Roman" pitchFamily="18" charset="0"/>
                <a:ea typeface="仿宋_GB2312" pitchFamily="49" charset="-122"/>
              </a:rPr>
              <a:t>b</a:t>
            </a:r>
            <a:endParaRPr kumimoji="1" lang="en-US" altLang="zh-CN" sz="2800" b="1" dirty="0">
              <a:solidFill>
                <a:srgbClr val="FF5050"/>
              </a:solidFill>
              <a:latin typeface="Times New Roman" pitchFamily="18" charset="0"/>
              <a:ea typeface="仿宋_GB2312" pitchFamily="49" charset="-122"/>
            </a:endParaRPr>
          </a:p>
          <a:p>
            <a:pPr algn="ctr"/>
            <a:r>
              <a:rPr kumimoji="1" lang="zh-CN" altLang="en-US" sz="28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访问</a:t>
            </a:r>
            <a:endParaRPr kumimoji="1" lang="zh-CN" altLang="en-US" sz="2800" b="1" dirty="0">
              <a:solidFill>
                <a:schemeClr val="tx2"/>
              </a:solidFill>
              <a:latin typeface="Times New Roman" pitchFamily="18" charset="0"/>
              <a:ea typeface="仿宋_GB2312" pitchFamily="49" charset="-122"/>
            </a:endParaRPr>
          </a:p>
          <a:p>
            <a:pPr algn="ctr"/>
            <a:r>
              <a:rPr kumimoji="1"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仿宋_GB2312" pitchFamily="49" charset="-122"/>
              </a:rPr>
              <a:t>b</a:t>
            </a:r>
          </a:p>
          <a:p>
            <a:pPr algn="ctr"/>
            <a:r>
              <a:rPr kumimoji="1" lang="zh-CN" altLang="en-US" sz="28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进栈</a:t>
            </a:r>
            <a:endParaRPr kumimoji="1" lang="zh-CN" altLang="en-US" sz="2800" b="1" dirty="0">
              <a:solidFill>
                <a:schemeClr val="tx2"/>
              </a:solidFill>
              <a:latin typeface="Times New Roman" pitchFamily="18" charset="0"/>
              <a:ea typeface="仿宋_GB2312" pitchFamily="49" charset="-122"/>
            </a:endParaRPr>
          </a:p>
          <a:p>
            <a:pPr algn="ctr"/>
            <a:r>
              <a:rPr kumimoji="1"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仿宋_GB2312" pitchFamily="49" charset="-122"/>
              </a:rPr>
              <a:t>d</a:t>
            </a:r>
            <a:endParaRPr kumimoji="1" lang="en-US" altLang="zh-CN" sz="2800" b="1" i="1" dirty="0">
              <a:solidFill>
                <a:schemeClr val="accent2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60" name="Text Box 51"/>
          <p:cNvSpPr txBox="1">
            <a:spLocks noChangeArrowheads="1"/>
          </p:cNvSpPr>
          <p:nvPr/>
        </p:nvSpPr>
        <p:spPr bwMode="auto">
          <a:xfrm>
            <a:off x="5532095" y="3394476"/>
            <a:ext cx="902811" cy="181588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退栈</a:t>
            </a:r>
          </a:p>
          <a:p>
            <a:pPr algn="ctr"/>
            <a:r>
              <a:rPr kumimoji="1" lang="en-US" altLang="zh-CN" sz="2800" b="1" i="1" dirty="0">
                <a:solidFill>
                  <a:schemeClr val="accent2"/>
                </a:solidFill>
                <a:latin typeface="Times New Roman" pitchFamily="18" charset="0"/>
                <a:ea typeface="仿宋_GB2312" pitchFamily="49" charset="-122"/>
              </a:rPr>
              <a:t>d</a:t>
            </a:r>
          </a:p>
          <a:p>
            <a:pPr algn="ctr"/>
            <a:r>
              <a:rPr kumimoji="1" lang="zh-CN" altLang="en-US" sz="28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访问</a:t>
            </a:r>
            <a:endParaRPr kumimoji="1" lang="zh-CN" altLang="en-US" sz="2800" b="1" dirty="0">
              <a:solidFill>
                <a:schemeClr val="tx2"/>
              </a:solidFill>
              <a:latin typeface="Times New Roman" pitchFamily="18" charset="0"/>
              <a:ea typeface="仿宋_GB2312" pitchFamily="49" charset="-122"/>
            </a:endParaRPr>
          </a:p>
          <a:p>
            <a:pPr algn="ctr"/>
            <a:r>
              <a:rPr kumimoji="1"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仿宋_GB2312" pitchFamily="49" charset="-122"/>
              </a:rPr>
              <a:t>d</a:t>
            </a: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6523251" y="3398792"/>
            <a:ext cx="901700" cy="26543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28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退栈</a:t>
            </a:r>
          </a:p>
          <a:p>
            <a:pPr algn="ctr"/>
            <a:r>
              <a:rPr kumimoji="1"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仿宋_GB2312" pitchFamily="49" charset="-122"/>
              </a:rPr>
              <a:t>c</a:t>
            </a:r>
            <a:endParaRPr kumimoji="1" lang="en-US" altLang="zh-CN" sz="2800" b="1" dirty="0" smtClean="0">
              <a:solidFill>
                <a:srgbClr val="FF5050"/>
              </a:solidFill>
              <a:latin typeface="Times New Roman" pitchFamily="18" charset="0"/>
              <a:ea typeface="仿宋_GB2312" pitchFamily="49" charset="-122"/>
            </a:endParaRPr>
          </a:p>
          <a:p>
            <a:pPr algn="ctr"/>
            <a:r>
              <a:rPr kumimoji="1" lang="zh-CN" altLang="en-US" sz="28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访问</a:t>
            </a:r>
            <a:endParaRPr kumimoji="1" lang="zh-CN" altLang="en-US" sz="2800" b="1" dirty="0">
              <a:solidFill>
                <a:schemeClr val="tx2"/>
              </a:solidFill>
              <a:latin typeface="Times New Roman" pitchFamily="18" charset="0"/>
              <a:ea typeface="仿宋_GB2312" pitchFamily="49" charset="-122"/>
            </a:endParaRPr>
          </a:p>
          <a:p>
            <a:pPr algn="ctr"/>
            <a:r>
              <a:rPr kumimoji="1" lang="en-US" altLang="zh-CN" sz="2800" b="1" i="1" dirty="0">
                <a:solidFill>
                  <a:schemeClr val="accent2"/>
                </a:solidFill>
                <a:latin typeface="Times New Roman" pitchFamily="18" charset="0"/>
                <a:ea typeface="仿宋_GB2312" pitchFamily="49" charset="-122"/>
              </a:rPr>
              <a:t>c</a:t>
            </a:r>
          </a:p>
          <a:p>
            <a:pPr algn="ctr"/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进栈</a:t>
            </a:r>
          </a:p>
          <a:p>
            <a:pPr algn="ctr"/>
            <a:r>
              <a:rPr kumimoji="1"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仿宋_GB2312" pitchFamily="49" charset="-122"/>
              </a:rPr>
              <a:t>e</a:t>
            </a:r>
            <a:endParaRPr kumimoji="1" lang="en-US" altLang="zh-CN" sz="2800" dirty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62" name="Text Box 53"/>
          <p:cNvSpPr txBox="1">
            <a:spLocks noChangeArrowheads="1"/>
          </p:cNvSpPr>
          <p:nvPr/>
        </p:nvSpPr>
        <p:spPr bwMode="auto">
          <a:xfrm>
            <a:off x="7513851" y="3398792"/>
            <a:ext cx="901700" cy="26543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访问</a:t>
            </a:r>
          </a:p>
          <a:p>
            <a:pPr algn="ctr"/>
            <a:r>
              <a:rPr kumimoji="1" lang="en-US" altLang="zh-CN" sz="2800" b="1" i="1" dirty="0">
                <a:solidFill>
                  <a:schemeClr val="accent2"/>
                </a:solidFill>
                <a:latin typeface="Times New Roman" pitchFamily="18" charset="0"/>
                <a:ea typeface="仿宋_GB2312" pitchFamily="49" charset="-122"/>
              </a:rPr>
              <a:t>e</a:t>
            </a:r>
            <a:endParaRPr kumimoji="1" lang="en-US" altLang="zh-CN" sz="2800" b="1" dirty="0">
              <a:solidFill>
                <a:srgbClr val="FF5050"/>
              </a:solidFill>
              <a:latin typeface="Times New Roman" pitchFamily="18" charset="0"/>
              <a:ea typeface="仿宋_GB2312" pitchFamily="49" charset="-122"/>
            </a:endParaRPr>
          </a:p>
          <a:p>
            <a:pPr algn="ctr"/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退栈</a:t>
            </a:r>
          </a:p>
          <a:p>
            <a:pPr algn="ctr"/>
            <a:r>
              <a:rPr kumimoji="1"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仿宋_GB2312" pitchFamily="49" charset="-122"/>
              </a:rPr>
              <a:t>e</a:t>
            </a:r>
            <a:endParaRPr kumimoji="1" lang="en-US" altLang="zh-CN" sz="2800" b="1" dirty="0">
              <a:solidFill>
                <a:srgbClr val="FF5050"/>
              </a:solidFill>
              <a:latin typeface="Times New Roman" pitchFamily="18" charset="0"/>
              <a:ea typeface="仿宋_GB2312" pitchFamily="49" charset="-122"/>
            </a:endParaRPr>
          </a:p>
          <a:p>
            <a:pPr algn="ctr"/>
            <a:r>
              <a:rPr kumimoji="1" lang="zh-CN" altLang="en-US" sz="28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栈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空</a:t>
            </a:r>
          </a:p>
          <a:p>
            <a:pPr algn="ctr"/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结束</a:t>
            </a:r>
            <a:endParaRPr kumimoji="1" lang="zh-CN" altLang="en-US" sz="2800" dirty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63" name="Rectangle 2"/>
          <p:cNvSpPr>
            <a:spLocks noChangeArrowheads="1"/>
          </p:cNvSpPr>
          <p:nvPr/>
        </p:nvSpPr>
        <p:spPr bwMode="auto">
          <a:xfrm>
            <a:off x="4657343" y="1702288"/>
            <a:ext cx="609600" cy="1493837"/>
          </a:xfrm>
          <a:prstGeom prst="rect">
            <a:avLst/>
          </a:prstGeom>
          <a:solidFill>
            <a:srgbClr val="FFFFCC"/>
          </a:solidFill>
          <a:ln w="381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4" name="Rectangle 18"/>
          <p:cNvSpPr>
            <a:spLocks noChangeArrowheads="1"/>
          </p:cNvSpPr>
          <p:nvPr/>
        </p:nvSpPr>
        <p:spPr bwMode="auto">
          <a:xfrm>
            <a:off x="3666743" y="1702288"/>
            <a:ext cx="609600" cy="1493837"/>
          </a:xfrm>
          <a:prstGeom prst="rect">
            <a:avLst/>
          </a:prstGeom>
          <a:solidFill>
            <a:srgbClr val="FFFFCC"/>
          </a:solidFill>
          <a:ln w="381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5" name="Line 19"/>
          <p:cNvSpPr>
            <a:spLocks noChangeShapeType="1"/>
          </p:cNvSpPr>
          <p:nvPr/>
        </p:nvSpPr>
        <p:spPr bwMode="auto">
          <a:xfrm>
            <a:off x="3666743" y="2738925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3713772" y="2660056"/>
            <a:ext cx="528243" cy="58477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kumimoji="1" lang="en-US" altLang="zh-CN" sz="3200" b="1" i="1" dirty="0" smtClean="0">
                <a:solidFill>
                  <a:srgbClr val="002060"/>
                </a:solidFill>
                <a:latin typeface="Times New Roman" pitchFamily="18" charset="0"/>
              </a:rPr>
              <a:t>a</a:t>
            </a:r>
            <a:endParaRPr kumimoji="1" lang="en-US" altLang="zh-CN" sz="3200" b="1" i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67" name="Line 29"/>
          <p:cNvSpPr>
            <a:spLocks noChangeShapeType="1"/>
          </p:cNvSpPr>
          <p:nvPr/>
        </p:nvSpPr>
        <p:spPr bwMode="auto">
          <a:xfrm>
            <a:off x="3666743" y="1672125"/>
            <a:ext cx="0" cy="1524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8" name="Line 30"/>
          <p:cNvSpPr>
            <a:spLocks noChangeShapeType="1"/>
          </p:cNvSpPr>
          <p:nvPr/>
        </p:nvSpPr>
        <p:spPr bwMode="auto">
          <a:xfrm>
            <a:off x="4276343" y="1672125"/>
            <a:ext cx="0" cy="1524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9" name="Line 31"/>
          <p:cNvSpPr>
            <a:spLocks noChangeShapeType="1"/>
          </p:cNvSpPr>
          <p:nvPr/>
        </p:nvSpPr>
        <p:spPr bwMode="auto">
          <a:xfrm>
            <a:off x="3666743" y="3196125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70" name="Line 32"/>
          <p:cNvSpPr>
            <a:spLocks noChangeShapeType="1"/>
          </p:cNvSpPr>
          <p:nvPr/>
        </p:nvSpPr>
        <p:spPr bwMode="auto">
          <a:xfrm>
            <a:off x="4657343" y="2738925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71" name="Text Box 33"/>
          <p:cNvSpPr txBox="1">
            <a:spLocks noChangeArrowheads="1"/>
          </p:cNvSpPr>
          <p:nvPr/>
        </p:nvSpPr>
        <p:spPr bwMode="auto">
          <a:xfrm>
            <a:off x="4602313" y="2200316"/>
            <a:ext cx="732359" cy="107721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kumimoji="1" lang="zh-CN" altLang="en-US" sz="3200" b="1" i="1" dirty="0" smtClean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kumimoji="1" lang="en-US" altLang="zh-CN" sz="3200" b="1" i="1" dirty="0" smtClean="0">
                <a:solidFill>
                  <a:srgbClr val="002060"/>
                </a:solidFill>
                <a:latin typeface="Times New Roman" pitchFamily="18" charset="0"/>
              </a:rPr>
              <a:t>b</a:t>
            </a:r>
          </a:p>
          <a:p>
            <a:pPr algn="ctr"/>
            <a:r>
              <a:rPr kumimoji="1" lang="en-US" altLang="zh-CN" sz="3200" b="1" i="1" dirty="0" smtClean="0">
                <a:solidFill>
                  <a:srgbClr val="002060"/>
                </a:solidFill>
                <a:latin typeface="Times New Roman" pitchFamily="18" charset="0"/>
              </a:rPr>
              <a:t>c</a:t>
            </a:r>
            <a:endParaRPr kumimoji="1" lang="en-US" altLang="zh-CN" sz="2400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72" name="Line 34"/>
          <p:cNvSpPr>
            <a:spLocks noChangeShapeType="1"/>
          </p:cNvSpPr>
          <p:nvPr/>
        </p:nvSpPr>
        <p:spPr bwMode="auto">
          <a:xfrm>
            <a:off x="4657343" y="1672125"/>
            <a:ext cx="0" cy="1524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73" name="Line 35"/>
          <p:cNvSpPr>
            <a:spLocks noChangeShapeType="1"/>
          </p:cNvSpPr>
          <p:nvPr/>
        </p:nvSpPr>
        <p:spPr bwMode="auto">
          <a:xfrm>
            <a:off x="5266943" y="1672125"/>
            <a:ext cx="0" cy="1524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74" name="Line 36"/>
          <p:cNvSpPr>
            <a:spLocks noChangeShapeType="1"/>
          </p:cNvSpPr>
          <p:nvPr/>
        </p:nvSpPr>
        <p:spPr bwMode="auto">
          <a:xfrm>
            <a:off x="4657343" y="3196125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75" name="Rectangle 38"/>
          <p:cNvSpPr>
            <a:spLocks noChangeArrowheads="1"/>
          </p:cNvSpPr>
          <p:nvPr/>
        </p:nvSpPr>
        <p:spPr bwMode="auto">
          <a:xfrm>
            <a:off x="5647943" y="1702288"/>
            <a:ext cx="609600" cy="1493837"/>
          </a:xfrm>
          <a:prstGeom prst="rect">
            <a:avLst/>
          </a:prstGeom>
          <a:solidFill>
            <a:srgbClr val="FFFFCC"/>
          </a:solidFill>
          <a:ln w="381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76" name="Line 39"/>
          <p:cNvSpPr>
            <a:spLocks noChangeShapeType="1"/>
          </p:cNvSpPr>
          <p:nvPr/>
        </p:nvSpPr>
        <p:spPr bwMode="auto">
          <a:xfrm>
            <a:off x="5647943" y="2738925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77" name="Text Box 40"/>
          <p:cNvSpPr txBox="1">
            <a:spLocks noChangeArrowheads="1"/>
          </p:cNvSpPr>
          <p:nvPr/>
        </p:nvSpPr>
        <p:spPr bwMode="auto">
          <a:xfrm>
            <a:off x="5684927" y="2173242"/>
            <a:ext cx="528243" cy="107721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kumimoji="1" lang="en-US" altLang="zh-CN" sz="3200" b="1" i="1" dirty="0" smtClean="0">
                <a:solidFill>
                  <a:srgbClr val="002060"/>
                </a:solidFill>
                <a:latin typeface="Times New Roman" pitchFamily="18" charset="0"/>
              </a:rPr>
              <a:t>d</a:t>
            </a:r>
          </a:p>
          <a:p>
            <a:pPr algn="ctr"/>
            <a:r>
              <a:rPr kumimoji="1" lang="en-US" altLang="zh-CN" sz="3200" b="1" i="1" dirty="0" smtClean="0">
                <a:solidFill>
                  <a:srgbClr val="002060"/>
                </a:solidFill>
                <a:latin typeface="Times New Roman" pitchFamily="18" charset="0"/>
              </a:rPr>
              <a:t>c</a:t>
            </a:r>
            <a:endParaRPr kumimoji="1" lang="en-US" altLang="zh-CN" sz="2400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78" name="Line 41"/>
          <p:cNvSpPr>
            <a:spLocks noChangeShapeType="1"/>
          </p:cNvSpPr>
          <p:nvPr/>
        </p:nvSpPr>
        <p:spPr bwMode="auto">
          <a:xfrm>
            <a:off x="5647943" y="1672125"/>
            <a:ext cx="0" cy="1524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79" name="Line 42"/>
          <p:cNvSpPr>
            <a:spLocks noChangeShapeType="1"/>
          </p:cNvSpPr>
          <p:nvPr/>
        </p:nvSpPr>
        <p:spPr bwMode="auto">
          <a:xfrm>
            <a:off x="6257543" y="1672125"/>
            <a:ext cx="0" cy="1524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80" name="Line 43"/>
          <p:cNvSpPr>
            <a:spLocks noChangeShapeType="1"/>
          </p:cNvSpPr>
          <p:nvPr/>
        </p:nvSpPr>
        <p:spPr bwMode="auto">
          <a:xfrm>
            <a:off x="5647943" y="3196125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81" name="Rectangle 44"/>
          <p:cNvSpPr>
            <a:spLocks noChangeArrowheads="1"/>
          </p:cNvSpPr>
          <p:nvPr/>
        </p:nvSpPr>
        <p:spPr bwMode="auto">
          <a:xfrm>
            <a:off x="6638543" y="1702288"/>
            <a:ext cx="609600" cy="1493837"/>
          </a:xfrm>
          <a:prstGeom prst="rect">
            <a:avLst/>
          </a:prstGeom>
          <a:solidFill>
            <a:srgbClr val="FFFFCC"/>
          </a:solidFill>
          <a:ln w="381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82" name="Line 45"/>
          <p:cNvSpPr>
            <a:spLocks noChangeShapeType="1"/>
          </p:cNvSpPr>
          <p:nvPr/>
        </p:nvSpPr>
        <p:spPr bwMode="auto">
          <a:xfrm>
            <a:off x="6638543" y="2738925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83" name="Line 46"/>
          <p:cNvSpPr>
            <a:spLocks noChangeShapeType="1"/>
          </p:cNvSpPr>
          <p:nvPr/>
        </p:nvSpPr>
        <p:spPr bwMode="auto">
          <a:xfrm>
            <a:off x="6638543" y="1672125"/>
            <a:ext cx="0" cy="1524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84" name="Line 47"/>
          <p:cNvSpPr>
            <a:spLocks noChangeShapeType="1"/>
          </p:cNvSpPr>
          <p:nvPr/>
        </p:nvSpPr>
        <p:spPr bwMode="auto">
          <a:xfrm>
            <a:off x="7248143" y="1672125"/>
            <a:ext cx="0" cy="1524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85" name="Line 48"/>
          <p:cNvSpPr>
            <a:spLocks noChangeShapeType="1"/>
          </p:cNvSpPr>
          <p:nvPr/>
        </p:nvSpPr>
        <p:spPr bwMode="auto">
          <a:xfrm>
            <a:off x="6638543" y="3196125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86" name="Rectangle 54"/>
          <p:cNvSpPr>
            <a:spLocks noChangeArrowheads="1"/>
          </p:cNvSpPr>
          <p:nvPr/>
        </p:nvSpPr>
        <p:spPr bwMode="auto">
          <a:xfrm>
            <a:off x="7629143" y="1702288"/>
            <a:ext cx="609600" cy="1493837"/>
          </a:xfrm>
          <a:prstGeom prst="rect">
            <a:avLst/>
          </a:prstGeom>
          <a:solidFill>
            <a:srgbClr val="FFFFCC"/>
          </a:solidFill>
          <a:ln w="381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87" name="Line 55"/>
          <p:cNvSpPr>
            <a:spLocks noChangeShapeType="1"/>
          </p:cNvSpPr>
          <p:nvPr/>
        </p:nvSpPr>
        <p:spPr bwMode="auto">
          <a:xfrm>
            <a:off x="7629143" y="2738925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88" name="Line 56"/>
          <p:cNvSpPr>
            <a:spLocks noChangeShapeType="1"/>
          </p:cNvSpPr>
          <p:nvPr/>
        </p:nvSpPr>
        <p:spPr bwMode="auto">
          <a:xfrm>
            <a:off x="7629143" y="1672125"/>
            <a:ext cx="0" cy="1524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89" name="Line 57"/>
          <p:cNvSpPr>
            <a:spLocks noChangeShapeType="1"/>
          </p:cNvSpPr>
          <p:nvPr/>
        </p:nvSpPr>
        <p:spPr bwMode="auto">
          <a:xfrm>
            <a:off x="8238743" y="1672125"/>
            <a:ext cx="0" cy="1524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90" name="Line 58"/>
          <p:cNvSpPr>
            <a:spLocks noChangeShapeType="1"/>
          </p:cNvSpPr>
          <p:nvPr/>
        </p:nvSpPr>
        <p:spPr bwMode="auto">
          <a:xfrm>
            <a:off x="7629143" y="3196125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91" name="Line 19"/>
          <p:cNvSpPr>
            <a:spLocks noChangeShapeType="1"/>
          </p:cNvSpPr>
          <p:nvPr/>
        </p:nvSpPr>
        <p:spPr bwMode="auto">
          <a:xfrm>
            <a:off x="3667723" y="2278352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92" name="Line 32"/>
          <p:cNvSpPr>
            <a:spLocks noChangeShapeType="1"/>
          </p:cNvSpPr>
          <p:nvPr/>
        </p:nvSpPr>
        <p:spPr bwMode="auto">
          <a:xfrm>
            <a:off x="4658323" y="2278352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93" name="Line 39"/>
          <p:cNvSpPr>
            <a:spLocks noChangeShapeType="1"/>
          </p:cNvSpPr>
          <p:nvPr/>
        </p:nvSpPr>
        <p:spPr bwMode="auto">
          <a:xfrm>
            <a:off x="5648923" y="2278352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94" name="Line 45"/>
          <p:cNvSpPr>
            <a:spLocks noChangeShapeType="1"/>
          </p:cNvSpPr>
          <p:nvPr/>
        </p:nvSpPr>
        <p:spPr bwMode="auto">
          <a:xfrm>
            <a:off x="6639523" y="2278352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95" name="Line 55"/>
          <p:cNvSpPr>
            <a:spLocks noChangeShapeType="1"/>
          </p:cNvSpPr>
          <p:nvPr/>
        </p:nvSpPr>
        <p:spPr bwMode="auto">
          <a:xfrm>
            <a:off x="7630123" y="2278352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96" name="Text Box 21"/>
          <p:cNvSpPr txBox="1">
            <a:spLocks noChangeArrowheads="1"/>
          </p:cNvSpPr>
          <p:nvPr/>
        </p:nvSpPr>
        <p:spPr bwMode="auto">
          <a:xfrm>
            <a:off x="6704560" y="2638392"/>
            <a:ext cx="505200" cy="58477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kumimoji="1" lang="en-US" altLang="zh-CN" sz="3200" b="1" i="1" dirty="0" smtClean="0">
                <a:solidFill>
                  <a:srgbClr val="002060"/>
                </a:solidFill>
                <a:latin typeface="Times New Roman" pitchFamily="18" charset="0"/>
              </a:rPr>
              <a:t>e</a:t>
            </a:r>
            <a:endParaRPr kumimoji="1" lang="en-US" altLang="zh-CN" sz="3200" b="1" i="1" dirty="0">
              <a:solidFill>
                <a:srgbClr val="00206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95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>
                <a:latin typeface="Times New Roman" pitchFamily="18" charset="0"/>
                <a:ea typeface="仿宋_GB2312" pitchFamily="49" charset="-122"/>
              </a:rPr>
              <a:t>二叉树非递归的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前序</a:t>
            </a:r>
            <a:r>
              <a:rPr kumimoji="1" lang="zh-CN" altLang="en-US" b="1" dirty="0">
                <a:latin typeface="Times New Roman" pitchFamily="18" charset="0"/>
                <a:ea typeface="仿宋_GB2312" pitchFamily="49" charset="-122"/>
              </a:rPr>
              <a:t>遍历算法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136" name="TextBox1" r:id="rId2" imgW="7105680" imgH="4971960"/>
        </mc:Choice>
        <mc:Fallback>
          <p:control name="TextBox1" r:id="rId2" imgW="7105680" imgH="497196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110030" y="1580050"/>
                  <a:ext cx="7100888" cy="497205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989202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>
                <a:latin typeface="Times New Roman" pitchFamily="18" charset="0"/>
                <a:ea typeface="仿宋_GB2312" pitchFamily="49" charset="-122"/>
              </a:rPr>
              <a:t>利用栈的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中序</a:t>
            </a:r>
            <a:r>
              <a:rPr kumimoji="1" lang="zh-CN" altLang="en-US" b="1" dirty="0">
                <a:latin typeface="Times New Roman" pitchFamily="18" charset="0"/>
                <a:ea typeface="仿宋_GB2312" pitchFamily="49" charset="-122"/>
              </a:rPr>
              <a:t>遍历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非递归</a:t>
            </a:r>
            <a:r>
              <a:rPr kumimoji="1" lang="zh-CN" altLang="en-US" b="1" dirty="0">
                <a:latin typeface="Times New Roman" pitchFamily="18" charset="0"/>
                <a:ea typeface="仿宋_GB2312" pitchFamily="49" charset="-122"/>
              </a:rPr>
              <a:t>算法</a:t>
            </a:r>
          </a:p>
        </p:txBody>
      </p: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781889" y="1580050"/>
            <a:ext cx="2160587" cy="2378075"/>
            <a:chOff x="430" y="1002"/>
            <a:chExt cx="1361" cy="1498"/>
          </a:xfrm>
        </p:grpSpPr>
        <p:sp>
          <p:nvSpPr>
            <p:cNvPr id="5" name="Line 95"/>
            <p:cNvSpPr>
              <a:spLocks noChangeShapeType="1"/>
            </p:cNvSpPr>
            <p:nvPr/>
          </p:nvSpPr>
          <p:spPr bwMode="auto">
            <a:xfrm flipH="1">
              <a:off x="1360" y="1752"/>
              <a:ext cx="261" cy="499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96"/>
            <p:cNvSpPr>
              <a:spLocks noChangeShapeType="1"/>
            </p:cNvSpPr>
            <p:nvPr/>
          </p:nvSpPr>
          <p:spPr bwMode="auto">
            <a:xfrm>
              <a:off x="622" y="1799"/>
              <a:ext cx="192" cy="432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97"/>
            <p:cNvSpPr>
              <a:spLocks noChangeShapeType="1"/>
            </p:cNvSpPr>
            <p:nvPr/>
          </p:nvSpPr>
          <p:spPr bwMode="auto">
            <a:xfrm>
              <a:off x="1179" y="1275"/>
              <a:ext cx="408" cy="363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98"/>
            <p:cNvSpPr>
              <a:spLocks noChangeShapeType="1"/>
            </p:cNvSpPr>
            <p:nvPr/>
          </p:nvSpPr>
          <p:spPr bwMode="auto">
            <a:xfrm flipH="1">
              <a:off x="622" y="1275"/>
              <a:ext cx="444" cy="38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99"/>
            <p:cNvSpPr>
              <a:spLocks noChangeArrowheads="1"/>
            </p:cNvSpPr>
            <p:nvPr/>
          </p:nvSpPr>
          <p:spPr bwMode="auto">
            <a:xfrm>
              <a:off x="982" y="1079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10" name="Oval 100"/>
            <p:cNvSpPr>
              <a:spLocks noChangeArrowheads="1"/>
            </p:cNvSpPr>
            <p:nvPr/>
          </p:nvSpPr>
          <p:spPr bwMode="auto">
            <a:xfrm>
              <a:off x="430" y="1559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101"/>
            <p:cNvSpPr>
              <a:spLocks noChangeArrowheads="1"/>
            </p:cNvSpPr>
            <p:nvPr/>
          </p:nvSpPr>
          <p:spPr bwMode="auto">
            <a:xfrm>
              <a:off x="1202" y="2190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02"/>
            <p:cNvSpPr>
              <a:spLocks noChangeArrowheads="1"/>
            </p:cNvSpPr>
            <p:nvPr/>
          </p:nvSpPr>
          <p:spPr bwMode="auto">
            <a:xfrm>
              <a:off x="1503" y="157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103"/>
            <p:cNvSpPr>
              <a:spLocks noChangeArrowheads="1"/>
            </p:cNvSpPr>
            <p:nvPr/>
          </p:nvSpPr>
          <p:spPr bwMode="auto">
            <a:xfrm>
              <a:off x="718" y="2183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104"/>
            <p:cNvSpPr txBox="1">
              <a:spLocks noChangeArrowheads="1"/>
            </p:cNvSpPr>
            <p:nvPr/>
          </p:nvSpPr>
          <p:spPr bwMode="auto">
            <a:xfrm>
              <a:off x="982" y="1002"/>
              <a:ext cx="24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a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5" name="Text Box 105"/>
            <p:cNvSpPr txBox="1">
              <a:spLocks noChangeArrowheads="1"/>
            </p:cNvSpPr>
            <p:nvPr/>
          </p:nvSpPr>
          <p:spPr bwMode="auto">
            <a:xfrm>
              <a:off x="430" y="1511"/>
              <a:ext cx="24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b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6" name="Text Box 106"/>
            <p:cNvSpPr txBox="1">
              <a:spLocks noChangeArrowheads="1"/>
            </p:cNvSpPr>
            <p:nvPr/>
          </p:nvSpPr>
          <p:spPr bwMode="auto">
            <a:xfrm>
              <a:off x="1513" y="1500"/>
              <a:ext cx="23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c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7" name="Text Box 107"/>
            <p:cNvSpPr txBox="1">
              <a:spLocks noChangeArrowheads="1"/>
            </p:cNvSpPr>
            <p:nvPr/>
          </p:nvSpPr>
          <p:spPr bwMode="auto">
            <a:xfrm>
              <a:off x="718" y="2135"/>
              <a:ext cx="24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d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8" name="Text Box 108"/>
            <p:cNvSpPr txBox="1">
              <a:spLocks noChangeArrowheads="1"/>
            </p:cNvSpPr>
            <p:nvPr/>
          </p:nvSpPr>
          <p:spPr bwMode="auto">
            <a:xfrm>
              <a:off x="1234" y="2113"/>
              <a:ext cx="24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e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710826" y="1702288"/>
            <a:ext cx="4864100" cy="2546350"/>
            <a:chOff x="3213100" y="1371600"/>
            <a:chExt cx="4864100" cy="2546350"/>
          </a:xfrm>
        </p:grpSpPr>
        <p:sp>
          <p:nvSpPr>
            <p:cNvPr id="20" name="Rectangle 2"/>
            <p:cNvSpPr>
              <a:spLocks noChangeArrowheads="1"/>
            </p:cNvSpPr>
            <p:nvPr/>
          </p:nvSpPr>
          <p:spPr bwMode="auto">
            <a:xfrm>
              <a:off x="4343400" y="1401763"/>
              <a:ext cx="609600" cy="1493837"/>
            </a:xfrm>
            <a:prstGeom prst="rect">
              <a:avLst/>
            </a:prstGeom>
            <a:solidFill>
              <a:srgbClr val="FFFFCC"/>
            </a:solidFill>
            <a:ln w="38100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3352800" y="1401763"/>
              <a:ext cx="609600" cy="1493837"/>
            </a:xfrm>
            <a:prstGeom prst="rect">
              <a:avLst/>
            </a:prstGeom>
            <a:solidFill>
              <a:srgbClr val="FFFFCC"/>
            </a:solidFill>
            <a:ln w="38100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3352800" y="2438400"/>
              <a:ext cx="609600" cy="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3482975" y="1949450"/>
              <a:ext cx="361950" cy="9461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 i="1">
                  <a:solidFill>
                    <a:srgbClr val="002060"/>
                  </a:solidFill>
                  <a:latin typeface="Times New Roman" pitchFamily="18" charset="0"/>
                </a:rPr>
                <a:t>b</a:t>
              </a:r>
            </a:p>
            <a:p>
              <a:pPr algn="ctr"/>
              <a:r>
                <a:rPr kumimoji="1" lang="en-US" altLang="zh-CN" sz="2800" b="1" i="1">
                  <a:solidFill>
                    <a:srgbClr val="002060"/>
                  </a:solidFill>
                  <a:latin typeface="Times New Roman" pitchFamily="18" charset="0"/>
                </a:rPr>
                <a:t>a</a:t>
              </a:r>
              <a:endParaRPr kumimoji="1" lang="en-US" altLang="zh-CN" sz="2400">
                <a:solidFill>
                  <a:srgbClr val="002060"/>
                </a:solidFill>
                <a:latin typeface="Times New Roman" pitchFamily="18" charset="0"/>
              </a:endParaRPr>
            </a:p>
          </p:txBody>
        </p:sp>
        <p:sp>
          <p:nvSpPr>
            <p:cNvPr id="24" name="Line 29"/>
            <p:cNvSpPr>
              <a:spLocks noChangeShapeType="1"/>
            </p:cNvSpPr>
            <p:nvPr/>
          </p:nvSpPr>
          <p:spPr bwMode="auto">
            <a:xfrm>
              <a:off x="3352800" y="1371600"/>
              <a:ext cx="0" cy="152400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25" name="Line 30"/>
            <p:cNvSpPr>
              <a:spLocks noChangeShapeType="1"/>
            </p:cNvSpPr>
            <p:nvPr/>
          </p:nvSpPr>
          <p:spPr bwMode="auto">
            <a:xfrm>
              <a:off x="3962400" y="1371600"/>
              <a:ext cx="0" cy="152400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>
              <a:off x="3352800" y="2895600"/>
              <a:ext cx="609600" cy="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27" name="Line 32"/>
            <p:cNvSpPr>
              <a:spLocks noChangeShapeType="1"/>
            </p:cNvSpPr>
            <p:nvPr/>
          </p:nvSpPr>
          <p:spPr bwMode="auto">
            <a:xfrm>
              <a:off x="4343400" y="2438400"/>
              <a:ext cx="609600" cy="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4460875" y="2362200"/>
              <a:ext cx="387350" cy="57943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 i="1" dirty="0">
                  <a:solidFill>
                    <a:srgbClr val="002060"/>
                  </a:solidFill>
                  <a:latin typeface="Times New Roman" pitchFamily="18" charset="0"/>
                </a:rPr>
                <a:t>a</a:t>
              </a:r>
              <a:endParaRPr kumimoji="1" lang="en-US" altLang="zh-CN" sz="2400" dirty="0">
                <a:solidFill>
                  <a:srgbClr val="002060"/>
                </a:solidFill>
                <a:latin typeface="Times New Roman" pitchFamily="18" charset="0"/>
              </a:endParaRPr>
            </a:p>
          </p:txBody>
        </p:sp>
        <p:sp>
          <p:nvSpPr>
            <p:cNvPr id="29" name="Line 34"/>
            <p:cNvSpPr>
              <a:spLocks noChangeShapeType="1"/>
            </p:cNvSpPr>
            <p:nvPr/>
          </p:nvSpPr>
          <p:spPr bwMode="auto">
            <a:xfrm>
              <a:off x="4343400" y="1371600"/>
              <a:ext cx="0" cy="152400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30" name="Line 35"/>
            <p:cNvSpPr>
              <a:spLocks noChangeShapeType="1"/>
            </p:cNvSpPr>
            <p:nvPr/>
          </p:nvSpPr>
          <p:spPr bwMode="auto">
            <a:xfrm>
              <a:off x="4953000" y="1371600"/>
              <a:ext cx="0" cy="152400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>
              <a:off x="4343400" y="2895600"/>
              <a:ext cx="609600" cy="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>
              <a:off x="4343400" y="1981200"/>
              <a:ext cx="609600" cy="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33" name="Rectangle 38"/>
            <p:cNvSpPr>
              <a:spLocks noChangeArrowheads="1"/>
            </p:cNvSpPr>
            <p:nvPr/>
          </p:nvSpPr>
          <p:spPr bwMode="auto">
            <a:xfrm>
              <a:off x="5334000" y="1401763"/>
              <a:ext cx="609600" cy="1493837"/>
            </a:xfrm>
            <a:prstGeom prst="rect">
              <a:avLst/>
            </a:prstGeom>
            <a:solidFill>
              <a:srgbClr val="FFFFCC"/>
            </a:solidFill>
            <a:ln w="38100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34" name="Line 39"/>
            <p:cNvSpPr>
              <a:spLocks noChangeShapeType="1"/>
            </p:cNvSpPr>
            <p:nvPr/>
          </p:nvSpPr>
          <p:spPr bwMode="auto">
            <a:xfrm>
              <a:off x="5334000" y="2438400"/>
              <a:ext cx="609600" cy="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35" name="Text Box 40"/>
            <p:cNvSpPr txBox="1">
              <a:spLocks noChangeArrowheads="1"/>
            </p:cNvSpPr>
            <p:nvPr/>
          </p:nvSpPr>
          <p:spPr bwMode="auto">
            <a:xfrm>
              <a:off x="5451475" y="1905000"/>
              <a:ext cx="387350" cy="10668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 i="1">
                  <a:solidFill>
                    <a:srgbClr val="002060"/>
                  </a:solidFill>
                  <a:latin typeface="Times New Roman" pitchFamily="18" charset="0"/>
                </a:rPr>
                <a:t>d</a:t>
              </a:r>
            </a:p>
            <a:p>
              <a:pPr algn="ctr"/>
              <a:r>
                <a:rPr kumimoji="1" lang="en-US" altLang="zh-CN" sz="3200" b="1" i="1">
                  <a:solidFill>
                    <a:srgbClr val="002060"/>
                  </a:solidFill>
                  <a:latin typeface="Times New Roman" pitchFamily="18" charset="0"/>
                </a:rPr>
                <a:t>a</a:t>
              </a:r>
              <a:endParaRPr kumimoji="1" lang="en-US" altLang="zh-CN" sz="2400">
                <a:solidFill>
                  <a:srgbClr val="002060"/>
                </a:solidFill>
                <a:latin typeface="Times New Roman" pitchFamily="18" charset="0"/>
              </a:endParaRPr>
            </a:p>
          </p:txBody>
        </p:sp>
        <p:sp>
          <p:nvSpPr>
            <p:cNvPr id="36" name="Line 41"/>
            <p:cNvSpPr>
              <a:spLocks noChangeShapeType="1"/>
            </p:cNvSpPr>
            <p:nvPr/>
          </p:nvSpPr>
          <p:spPr bwMode="auto">
            <a:xfrm>
              <a:off x="5334000" y="1371600"/>
              <a:ext cx="0" cy="152400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37" name="Line 42"/>
            <p:cNvSpPr>
              <a:spLocks noChangeShapeType="1"/>
            </p:cNvSpPr>
            <p:nvPr/>
          </p:nvSpPr>
          <p:spPr bwMode="auto">
            <a:xfrm>
              <a:off x="5943600" y="1371600"/>
              <a:ext cx="0" cy="152400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38" name="Line 43"/>
            <p:cNvSpPr>
              <a:spLocks noChangeShapeType="1"/>
            </p:cNvSpPr>
            <p:nvPr/>
          </p:nvSpPr>
          <p:spPr bwMode="auto">
            <a:xfrm>
              <a:off x="5334000" y="2895600"/>
              <a:ext cx="609600" cy="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39" name="Rectangle 44"/>
            <p:cNvSpPr>
              <a:spLocks noChangeArrowheads="1"/>
            </p:cNvSpPr>
            <p:nvPr/>
          </p:nvSpPr>
          <p:spPr bwMode="auto">
            <a:xfrm>
              <a:off x="6324600" y="1401763"/>
              <a:ext cx="609600" cy="1493837"/>
            </a:xfrm>
            <a:prstGeom prst="rect">
              <a:avLst/>
            </a:prstGeom>
            <a:solidFill>
              <a:srgbClr val="FFFFCC"/>
            </a:solidFill>
            <a:ln w="38100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40" name="Line 45"/>
            <p:cNvSpPr>
              <a:spLocks noChangeShapeType="1"/>
            </p:cNvSpPr>
            <p:nvPr/>
          </p:nvSpPr>
          <p:spPr bwMode="auto">
            <a:xfrm>
              <a:off x="6324600" y="2438400"/>
              <a:ext cx="609600" cy="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41" name="Line 46"/>
            <p:cNvSpPr>
              <a:spLocks noChangeShapeType="1"/>
            </p:cNvSpPr>
            <p:nvPr/>
          </p:nvSpPr>
          <p:spPr bwMode="auto">
            <a:xfrm>
              <a:off x="6324600" y="1371600"/>
              <a:ext cx="0" cy="152400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42" name="Line 47"/>
            <p:cNvSpPr>
              <a:spLocks noChangeShapeType="1"/>
            </p:cNvSpPr>
            <p:nvPr/>
          </p:nvSpPr>
          <p:spPr bwMode="auto">
            <a:xfrm>
              <a:off x="6934200" y="1371600"/>
              <a:ext cx="0" cy="152400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43" name="Line 48"/>
            <p:cNvSpPr>
              <a:spLocks noChangeShapeType="1"/>
            </p:cNvSpPr>
            <p:nvPr/>
          </p:nvSpPr>
          <p:spPr bwMode="auto">
            <a:xfrm>
              <a:off x="6324600" y="2895600"/>
              <a:ext cx="609600" cy="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7315200" y="1401763"/>
              <a:ext cx="609600" cy="1493837"/>
            </a:xfrm>
            <a:prstGeom prst="rect">
              <a:avLst/>
            </a:prstGeom>
            <a:solidFill>
              <a:srgbClr val="FFFFCC"/>
            </a:solidFill>
            <a:ln w="38100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45" name="Line 50"/>
            <p:cNvSpPr>
              <a:spLocks noChangeShapeType="1"/>
            </p:cNvSpPr>
            <p:nvPr/>
          </p:nvSpPr>
          <p:spPr bwMode="auto">
            <a:xfrm>
              <a:off x="7315200" y="2438400"/>
              <a:ext cx="609600" cy="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46" name="Line 51"/>
            <p:cNvSpPr>
              <a:spLocks noChangeShapeType="1"/>
            </p:cNvSpPr>
            <p:nvPr/>
          </p:nvSpPr>
          <p:spPr bwMode="auto">
            <a:xfrm>
              <a:off x="7315200" y="1371600"/>
              <a:ext cx="0" cy="152400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47" name="Line 52"/>
            <p:cNvSpPr>
              <a:spLocks noChangeShapeType="1"/>
            </p:cNvSpPr>
            <p:nvPr/>
          </p:nvSpPr>
          <p:spPr bwMode="auto">
            <a:xfrm>
              <a:off x="7924800" y="1371600"/>
              <a:ext cx="0" cy="152400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48" name="Line 53"/>
            <p:cNvSpPr>
              <a:spLocks noChangeShapeType="1"/>
            </p:cNvSpPr>
            <p:nvPr/>
          </p:nvSpPr>
          <p:spPr bwMode="auto">
            <a:xfrm>
              <a:off x="7315200" y="2895600"/>
              <a:ext cx="609600" cy="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49" name="Line 54"/>
            <p:cNvSpPr>
              <a:spLocks noChangeShapeType="1"/>
            </p:cNvSpPr>
            <p:nvPr/>
          </p:nvSpPr>
          <p:spPr bwMode="auto">
            <a:xfrm>
              <a:off x="3352800" y="1981200"/>
              <a:ext cx="609600" cy="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50" name="Line 55"/>
            <p:cNvSpPr>
              <a:spLocks noChangeShapeType="1"/>
            </p:cNvSpPr>
            <p:nvPr/>
          </p:nvSpPr>
          <p:spPr bwMode="auto">
            <a:xfrm>
              <a:off x="5334000" y="1981200"/>
              <a:ext cx="609600" cy="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51" name="Text Box 56"/>
            <p:cNvSpPr txBox="1">
              <a:spLocks noChangeArrowheads="1"/>
            </p:cNvSpPr>
            <p:nvPr/>
          </p:nvSpPr>
          <p:spPr bwMode="auto">
            <a:xfrm>
              <a:off x="6470650" y="2362200"/>
              <a:ext cx="387350" cy="57943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 i="1">
                  <a:solidFill>
                    <a:srgbClr val="002060"/>
                  </a:solidFill>
                  <a:latin typeface="Times New Roman" pitchFamily="18" charset="0"/>
                </a:rPr>
                <a:t>a</a:t>
              </a:r>
              <a:endParaRPr kumimoji="1" lang="en-US" altLang="zh-CN" sz="2400">
                <a:solidFill>
                  <a:srgbClr val="002060"/>
                </a:solidFill>
                <a:latin typeface="Times New Roman" pitchFamily="18" charset="0"/>
              </a:endParaRPr>
            </a:p>
          </p:txBody>
        </p:sp>
        <p:sp>
          <p:nvSpPr>
            <p:cNvPr id="52" name="Text Box 57"/>
            <p:cNvSpPr txBox="1">
              <a:spLocks noChangeArrowheads="1"/>
            </p:cNvSpPr>
            <p:nvPr/>
          </p:nvSpPr>
          <p:spPr bwMode="auto">
            <a:xfrm>
              <a:off x="3213100" y="2986088"/>
              <a:ext cx="901700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2800" b="1" dirty="0">
                  <a:solidFill>
                    <a:schemeClr val="tx2"/>
                  </a:solidFill>
                  <a:latin typeface="Times New Roman" pitchFamily="18" charset="0"/>
                  <a:ea typeface="仿宋_GB2312" pitchFamily="49" charset="-122"/>
                </a:rPr>
                <a:t>左空</a:t>
              </a:r>
              <a:endParaRPr kumimoji="1" lang="zh-CN" altLang="en-US" sz="2400" dirty="0">
                <a:latin typeface="Times New Roman" pitchFamily="18" charset="0"/>
              </a:endParaRPr>
            </a:p>
          </p:txBody>
        </p:sp>
        <p:sp>
          <p:nvSpPr>
            <p:cNvPr id="53" name="Text Box 58"/>
            <p:cNvSpPr txBox="1">
              <a:spLocks noChangeArrowheads="1"/>
            </p:cNvSpPr>
            <p:nvPr/>
          </p:nvSpPr>
          <p:spPr bwMode="auto">
            <a:xfrm>
              <a:off x="4203700" y="2971800"/>
              <a:ext cx="901700" cy="9461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2800" b="1">
                  <a:solidFill>
                    <a:schemeClr val="tx2"/>
                  </a:solidFill>
                  <a:latin typeface="Times New Roman" pitchFamily="18" charset="0"/>
                  <a:ea typeface="仿宋_GB2312" pitchFamily="49" charset="-122"/>
                </a:rPr>
                <a:t>退栈</a:t>
              </a:r>
            </a:p>
            <a:p>
              <a:pPr algn="ctr"/>
              <a:r>
                <a:rPr kumimoji="1" lang="zh-CN" altLang="en-US" sz="2800" b="1">
                  <a:solidFill>
                    <a:schemeClr val="tx2"/>
                  </a:solidFill>
                  <a:latin typeface="Times New Roman" pitchFamily="18" charset="0"/>
                  <a:ea typeface="仿宋_GB2312" pitchFamily="49" charset="-122"/>
                </a:rPr>
                <a:t>访问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54" name="Text Box 59"/>
            <p:cNvSpPr txBox="1">
              <a:spLocks noChangeArrowheads="1"/>
            </p:cNvSpPr>
            <p:nvPr/>
          </p:nvSpPr>
          <p:spPr bwMode="auto">
            <a:xfrm>
              <a:off x="5194300" y="2986088"/>
              <a:ext cx="901700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2800" b="1">
                  <a:solidFill>
                    <a:schemeClr val="tx2"/>
                  </a:solidFill>
                  <a:latin typeface="Times New Roman" pitchFamily="18" charset="0"/>
                  <a:ea typeface="仿宋_GB2312" pitchFamily="49" charset="-122"/>
                </a:rPr>
                <a:t>左空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55" name="Text Box 60"/>
            <p:cNvSpPr txBox="1">
              <a:spLocks noChangeArrowheads="1"/>
            </p:cNvSpPr>
            <p:nvPr/>
          </p:nvSpPr>
          <p:spPr bwMode="auto">
            <a:xfrm>
              <a:off x="6184900" y="2971800"/>
              <a:ext cx="901700" cy="9461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2800" b="1">
                  <a:solidFill>
                    <a:schemeClr val="tx2"/>
                  </a:solidFill>
                  <a:latin typeface="Times New Roman" pitchFamily="18" charset="0"/>
                  <a:ea typeface="仿宋_GB2312" pitchFamily="49" charset="-122"/>
                </a:rPr>
                <a:t>退栈</a:t>
              </a:r>
            </a:p>
            <a:p>
              <a:pPr algn="ctr"/>
              <a:r>
                <a:rPr kumimoji="1" lang="zh-CN" altLang="en-US" sz="2800" b="1">
                  <a:solidFill>
                    <a:schemeClr val="tx2"/>
                  </a:solidFill>
                  <a:latin typeface="Times New Roman" pitchFamily="18" charset="0"/>
                  <a:ea typeface="仿宋_GB2312" pitchFamily="49" charset="-122"/>
                </a:rPr>
                <a:t>访问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56" name="Text Box 61"/>
            <p:cNvSpPr txBox="1">
              <a:spLocks noChangeArrowheads="1"/>
            </p:cNvSpPr>
            <p:nvPr/>
          </p:nvSpPr>
          <p:spPr bwMode="auto">
            <a:xfrm>
              <a:off x="7175500" y="2971800"/>
              <a:ext cx="901700" cy="9461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2800" b="1">
                  <a:solidFill>
                    <a:schemeClr val="tx2"/>
                  </a:solidFill>
                  <a:latin typeface="Times New Roman" pitchFamily="18" charset="0"/>
                  <a:ea typeface="仿宋_GB2312" pitchFamily="49" charset="-122"/>
                </a:rPr>
                <a:t>退栈</a:t>
              </a:r>
            </a:p>
            <a:p>
              <a:pPr algn="ctr"/>
              <a:r>
                <a:rPr kumimoji="1" lang="zh-CN" altLang="en-US" sz="2800" b="1">
                  <a:solidFill>
                    <a:schemeClr val="tx2"/>
                  </a:solidFill>
                  <a:latin typeface="Times New Roman" pitchFamily="18" charset="0"/>
                  <a:ea typeface="仿宋_GB2312" pitchFamily="49" charset="-122"/>
                </a:rPr>
                <a:t>访问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165244" y="4401038"/>
            <a:ext cx="7150100" cy="2133600"/>
            <a:chOff x="762000" y="3962400"/>
            <a:chExt cx="7150100" cy="2133600"/>
          </a:xfrm>
        </p:grpSpPr>
        <p:sp>
          <p:nvSpPr>
            <p:cNvPr id="58" name="Rectangle 62"/>
            <p:cNvSpPr>
              <a:spLocks noChangeArrowheads="1"/>
            </p:cNvSpPr>
            <p:nvPr/>
          </p:nvSpPr>
          <p:spPr bwMode="auto">
            <a:xfrm>
              <a:off x="914400" y="3992563"/>
              <a:ext cx="609600" cy="1493837"/>
            </a:xfrm>
            <a:prstGeom prst="rect">
              <a:avLst/>
            </a:prstGeom>
            <a:solidFill>
              <a:srgbClr val="FFFFCC"/>
            </a:solidFill>
            <a:ln w="38100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>
              <a:off x="914400" y="5029200"/>
              <a:ext cx="609600" cy="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>
              <a:off x="914400" y="3962400"/>
              <a:ext cx="0" cy="152400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61" name="Line 65"/>
            <p:cNvSpPr>
              <a:spLocks noChangeShapeType="1"/>
            </p:cNvSpPr>
            <p:nvPr/>
          </p:nvSpPr>
          <p:spPr bwMode="auto">
            <a:xfrm>
              <a:off x="1524000" y="3962400"/>
              <a:ext cx="0" cy="152400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62" name="Line 66"/>
            <p:cNvSpPr>
              <a:spLocks noChangeShapeType="1"/>
            </p:cNvSpPr>
            <p:nvPr/>
          </p:nvSpPr>
          <p:spPr bwMode="auto">
            <a:xfrm>
              <a:off x="914400" y="5486400"/>
              <a:ext cx="609600" cy="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63" name="Text Box 67"/>
            <p:cNvSpPr txBox="1">
              <a:spLocks noChangeArrowheads="1"/>
            </p:cNvSpPr>
            <p:nvPr/>
          </p:nvSpPr>
          <p:spPr bwMode="auto">
            <a:xfrm>
              <a:off x="762000" y="5576888"/>
              <a:ext cx="901700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2800" b="1">
                  <a:solidFill>
                    <a:schemeClr val="tx2"/>
                  </a:solidFill>
                  <a:latin typeface="Times New Roman" pitchFamily="18" charset="0"/>
                  <a:ea typeface="仿宋_GB2312" pitchFamily="49" charset="-122"/>
                </a:rPr>
                <a:t>左空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64" name="Text Box 68"/>
            <p:cNvSpPr txBox="1">
              <a:spLocks noChangeArrowheads="1"/>
            </p:cNvSpPr>
            <p:nvPr/>
          </p:nvSpPr>
          <p:spPr bwMode="auto">
            <a:xfrm>
              <a:off x="1066800" y="4495800"/>
              <a:ext cx="365125" cy="10668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 i="1">
                  <a:solidFill>
                    <a:srgbClr val="002060"/>
                  </a:solidFill>
                  <a:latin typeface="Times New Roman" pitchFamily="18" charset="0"/>
                </a:rPr>
                <a:t>e</a:t>
              </a:r>
            </a:p>
            <a:p>
              <a:pPr algn="ctr"/>
              <a:r>
                <a:rPr kumimoji="1" lang="en-US" altLang="zh-CN" sz="3200" b="1" i="1">
                  <a:solidFill>
                    <a:srgbClr val="002060"/>
                  </a:solidFill>
                  <a:latin typeface="Times New Roman" pitchFamily="18" charset="0"/>
                </a:rPr>
                <a:t>c</a:t>
              </a:r>
              <a:endParaRPr kumimoji="1" lang="en-US" altLang="zh-CN" sz="2400">
                <a:solidFill>
                  <a:srgbClr val="002060"/>
                </a:solidFill>
                <a:latin typeface="Times New Roman" pitchFamily="18" charset="0"/>
              </a:endParaRPr>
            </a:p>
          </p:txBody>
        </p:sp>
        <p:sp>
          <p:nvSpPr>
            <p:cNvPr id="65" name="Line 69"/>
            <p:cNvSpPr>
              <a:spLocks noChangeShapeType="1"/>
            </p:cNvSpPr>
            <p:nvPr/>
          </p:nvSpPr>
          <p:spPr bwMode="auto">
            <a:xfrm>
              <a:off x="914400" y="4572000"/>
              <a:ext cx="609600" cy="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66" name="Rectangle 70"/>
            <p:cNvSpPr>
              <a:spLocks noChangeArrowheads="1"/>
            </p:cNvSpPr>
            <p:nvPr/>
          </p:nvSpPr>
          <p:spPr bwMode="auto">
            <a:xfrm>
              <a:off x="2209800" y="3992563"/>
              <a:ext cx="609600" cy="1493837"/>
            </a:xfrm>
            <a:prstGeom prst="rect">
              <a:avLst/>
            </a:prstGeom>
            <a:solidFill>
              <a:srgbClr val="FFFFCC"/>
            </a:solidFill>
            <a:ln w="38100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67" name="Line 71"/>
            <p:cNvSpPr>
              <a:spLocks noChangeShapeType="1"/>
            </p:cNvSpPr>
            <p:nvPr/>
          </p:nvSpPr>
          <p:spPr bwMode="auto">
            <a:xfrm>
              <a:off x="2209800" y="5029200"/>
              <a:ext cx="609600" cy="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68" name="Line 72"/>
            <p:cNvSpPr>
              <a:spLocks noChangeShapeType="1"/>
            </p:cNvSpPr>
            <p:nvPr/>
          </p:nvSpPr>
          <p:spPr bwMode="auto">
            <a:xfrm>
              <a:off x="2209800" y="3962400"/>
              <a:ext cx="0" cy="152400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69" name="Line 73"/>
            <p:cNvSpPr>
              <a:spLocks noChangeShapeType="1"/>
            </p:cNvSpPr>
            <p:nvPr/>
          </p:nvSpPr>
          <p:spPr bwMode="auto">
            <a:xfrm>
              <a:off x="2819400" y="3962400"/>
              <a:ext cx="0" cy="152400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70" name="Line 74"/>
            <p:cNvSpPr>
              <a:spLocks noChangeShapeType="1"/>
            </p:cNvSpPr>
            <p:nvPr/>
          </p:nvSpPr>
          <p:spPr bwMode="auto">
            <a:xfrm>
              <a:off x="2209800" y="5486400"/>
              <a:ext cx="609600" cy="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71" name="Rectangle 75"/>
            <p:cNvSpPr>
              <a:spLocks noChangeArrowheads="1"/>
            </p:cNvSpPr>
            <p:nvPr/>
          </p:nvSpPr>
          <p:spPr bwMode="auto">
            <a:xfrm>
              <a:off x="3505200" y="3992563"/>
              <a:ext cx="609600" cy="1493837"/>
            </a:xfrm>
            <a:prstGeom prst="rect">
              <a:avLst/>
            </a:prstGeom>
            <a:solidFill>
              <a:srgbClr val="FFFFCC"/>
            </a:solidFill>
            <a:ln w="38100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72" name="Line 76"/>
            <p:cNvSpPr>
              <a:spLocks noChangeShapeType="1"/>
            </p:cNvSpPr>
            <p:nvPr/>
          </p:nvSpPr>
          <p:spPr bwMode="auto">
            <a:xfrm>
              <a:off x="3505200" y="5029200"/>
              <a:ext cx="609600" cy="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73" name="Line 77"/>
            <p:cNvSpPr>
              <a:spLocks noChangeShapeType="1"/>
            </p:cNvSpPr>
            <p:nvPr/>
          </p:nvSpPr>
          <p:spPr bwMode="auto">
            <a:xfrm>
              <a:off x="3505200" y="3962400"/>
              <a:ext cx="0" cy="152400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74" name="Line 78"/>
            <p:cNvSpPr>
              <a:spLocks noChangeShapeType="1"/>
            </p:cNvSpPr>
            <p:nvPr/>
          </p:nvSpPr>
          <p:spPr bwMode="auto">
            <a:xfrm>
              <a:off x="4114800" y="3962400"/>
              <a:ext cx="0" cy="152400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75" name="Line 79"/>
            <p:cNvSpPr>
              <a:spLocks noChangeShapeType="1"/>
            </p:cNvSpPr>
            <p:nvPr/>
          </p:nvSpPr>
          <p:spPr bwMode="auto">
            <a:xfrm>
              <a:off x="3505200" y="5486400"/>
              <a:ext cx="609600" cy="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76" name="Rectangle 80"/>
            <p:cNvSpPr>
              <a:spLocks noChangeArrowheads="1"/>
            </p:cNvSpPr>
            <p:nvPr/>
          </p:nvSpPr>
          <p:spPr bwMode="auto">
            <a:xfrm>
              <a:off x="4800600" y="3992563"/>
              <a:ext cx="609600" cy="1493837"/>
            </a:xfrm>
            <a:prstGeom prst="rect">
              <a:avLst/>
            </a:prstGeom>
            <a:solidFill>
              <a:srgbClr val="FFFFCC"/>
            </a:solidFill>
            <a:ln w="38100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77" name="Line 81"/>
            <p:cNvSpPr>
              <a:spLocks noChangeShapeType="1"/>
            </p:cNvSpPr>
            <p:nvPr/>
          </p:nvSpPr>
          <p:spPr bwMode="auto">
            <a:xfrm>
              <a:off x="4800600" y="5029200"/>
              <a:ext cx="609600" cy="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78" name="Line 82"/>
            <p:cNvSpPr>
              <a:spLocks noChangeShapeType="1"/>
            </p:cNvSpPr>
            <p:nvPr/>
          </p:nvSpPr>
          <p:spPr bwMode="auto">
            <a:xfrm>
              <a:off x="4800600" y="3962400"/>
              <a:ext cx="0" cy="152400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79" name="Line 83"/>
            <p:cNvSpPr>
              <a:spLocks noChangeShapeType="1"/>
            </p:cNvSpPr>
            <p:nvPr/>
          </p:nvSpPr>
          <p:spPr bwMode="auto">
            <a:xfrm>
              <a:off x="5410200" y="3962400"/>
              <a:ext cx="0" cy="152400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80" name="Line 84"/>
            <p:cNvSpPr>
              <a:spLocks noChangeShapeType="1"/>
            </p:cNvSpPr>
            <p:nvPr/>
          </p:nvSpPr>
          <p:spPr bwMode="auto">
            <a:xfrm>
              <a:off x="4800600" y="5486400"/>
              <a:ext cx="609600" cy="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81" name="Text Box 85"/>
            <p:cNvSpPr txBox="1">
              <a:spLocks noChangeArrowheads="1"/>
            </p:cNvSpPr>
            <p:nvPr/>
          </p:nvSpPr>
          <p:spPr bwMode="auto">
            <a:xfrm>
              <a:off x="1600200" y="5576888"/>
              <a:ext cx="1816100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zh-CN" altLang="en-US" sz="2800" b="1">
                  <a:solidFill>
                    <a:schemeClr val="tx2"/>
                  </a:solidFill>
                  <a:latin typeface="Times New Roman" pitchFamily="18" charset="0"/>
                  <a:ea typeface="仿宋_GB2312" pitchFamily="49" charset="-122"/>
                </a:rPr>
                <a:t>退栈访问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82" name="Text Box 86"/>
            <p:cNvSpPr txBox="1">
              <a:spLocks noChangeArrowheads="1"/>
            </p:cNvSpPr>
            <p:nvPr/>
          </p:nvSpPr>
          <p:spPr bwMode="auto">
            <a:xfrm>
              <a:off x="2362200" y="4953000"/>
              <a:ext cx="365125" cy="57943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 i="1">
                  <a:solidFill>
                    <a:srgbClr val="002060"/>
                  </a:solidFill>
                  <a:latin typeface="Times New Roman" pitchFamily="18" charset="0"/>
                </a:rPr>
                <a:t>c</a:t>
              </a:r>
              <a:endParaRPr kumimoji="1" lang="en-US" altLang="zh-CN" sz="2400">
                <a:solidFill>
                  <a:srgbClr val="002060"/>
                </a:solidFill>
                <a:latin typeface="Times New Roman" pitchFamily="18" charset="0"/>
              </a:endParaRPr>
            </a:p>
          </p:txBody>
        </p:sp>
        <p:sp>
          <p:nvSpPr>
            <p:cNvPr id="83" name="Text Box 87"/>
            <p:cNvSpPr txBox="1">
              <a:spLocks noChangeArrowheads="1"/>
            </p:cNvSpPr>
            <p:nvPr/>
          </p:nvSpPr>
          <p:spPr bwMode="auto">
            <a:xfrm>
              <a:off x="3657600" y="4953000"/>
              <a:ext cx="365125" cy="57943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 i="1">
                  <a:solidFill>
                    <a:srgbClr val="002060"/>
                  </a:solidFill>
                  <a:latin typeface="Times New Roman" pitchFamily="18" charset="0"/>
                </a:rPr>
                <a:t>c</a:t>
              </a:r>
              <a:endParaRPr kumimoji="1" lang="en-US" altLang="zh-CN" sz="2400">
                <a:solidFill>
                  <a:srgbClr val="002060"/>
                </a:solidFill>
                <a:latin typeface="Times New Roman" pitchFamily="18" charset="0"/>
              </a:endParaRPr>
            </a:p>
          </p:txBody>
        </p:sp>
        <p:sp>
          <p:nvSpPr>
            <p:cNvPr id="84" name="Text Box 88"/>
            <p:cNvSpPr txBox="1">
              <a:spLocks noChangeArrowheads="1"/>
            </p:cNvSpPr>
            <p:nvPr/>
          </p:nvSpPr>
          <p:spPr bwMode="auto">
            <a:xfrm>
              <a:off x="3365500" y="5576888"/>
              <a:ext cx="901700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2800" b="1">
                  <a:solidFill>
                    <a:schemeClr val="tx2"/>
                  </a:solidFill>
                  <a:latin typeface="Times New Roman" pitchFamily="18" charset="0"/>
                  <a:ea typeface="仿宋_GB2312" pitchFamily="49" charset="-122"/>
                </a:rPr>
                <a:t>右空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85" name="Text Box 89"/>
            <p:cNvSpPr txBox="1">
              <a:spLocks noChangeArrowheads="1"/>
            </p:cNvSpPr>
            <p:nvPr/>
          </p:nvSpPr>
          <p:spPr bwMode="auto">
            <a:xfrm>
              <a:off x="4114800" y="5576888"/>
              <a:ext cx="3797300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zh-CN" altLang="en-US" sz="2800" b="1">
                  <a:solidFill>
                    <a:schemeClr val="tx2"/>
                  </a:solidFill>
                  <a:latin typeface="Times New Roman" pitchFamily="18" charset="0"/>
                  <a:ea typeface="仿宋_GB2312" pitchFamily="49" charset="-122"/>
                </a:rPr>
                <a:t>退栈访问    栈空结束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86" name="Rectangle 90"/>
            <p:cNvSpPr>
              <a:spLocks noChangeArrowheads="1"/>
            </p:cNvSpPr>
            <p:nvPr/>
          </p:nvSpPr>
          <p:spPr bwMode="auto">
            <a:xfrm>
              <a:off x="6553200" y="3992563"/>
              <a:ext cx="609600" cy="1493837"/>
            </a:xfrm>
            <a:prstGeom prst="rect">
              <a:avLst/>
            </a:prstGeom>
            <a:solidFill>
              <a:srgbClr val="FFFFCC"/>
            </a:solidFill>
            <a:ln w="38100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87" name="Line 91"/>
            <p:cNvSpPr>
              <a:spLocks noChangeShapeType="1"/>
            </p:cNvSpPr>
            <p:nvPr/>
          </p:nvSpPr>
          <p:spPr bwMode="auto">
            <a:xfrm>
              <a:off x="6553200" y="5029200"/>
              <a:ext cx="609600" cy="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88" name="Line 92"/>
            <p:cNvSpPr>
              <a:spLocks noChangeShapeType="1"/>
            </p:cNvSpPr>
            <p:nvPr/>
          </p:nvSpPr>
          <p:spPr bwMode="auto">
            <a:xfrm>
              <a:off x="6553200" y="3962400"/>
              <a:ext cx="0" cy="152400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89" name="Line 93"/>
            <p:cNvSpPr>
              <a:spLocks noChangeShapeType="1"/>
            </p:cNvSpPr>
            <p:nvPr/>
          </p:nvSpPr>
          <p:spPr bwMode="auto">
            <a:xfrm>
              <a:off x="7162800" y="3962400"/>
              <a:ext cx="0" cy="152400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233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ea typeface="仿宋_GB2312" pitchFamily="49" charset="-122"/>
              </a:rPr>
              <a:t>树的基本术语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SzPct val="50000"/>
            </a:pP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子女：若结点的子树非空，结点子树的根即为该结点的子女。</a:t>
            </a: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SzPct val="50000"/>
            </a:pP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双亲：若结点有子女，该结点是子女双亲。</a:t>
            </a:r>
            <a:endParaRPr lang="zh-CN" altLang="en-US" sz="2400" b="1" dirty="0">
              <a:latin typeface="Times New Roman" pitchFamily="18" charset="0"/>
            </a:endParaRPr>
          </a:p>
          <a:p>
            <a:endParaRPr lang="zh-CN" altLang="en-US" sz="24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069951" y="3280293"/>
            <a:ext cx="6996112" cy="3078162"/>
            <a:chOff x="788988" y="3033713"/>
            <a:chExt cx="6996112" cy="3078162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4460875" y="4364038"/>
              <a:ext cx="457200" cy="53340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 flipH="1">
              <a:off x="3705225" y="4389438"/>
              <a:ext cx="436562" cy="479425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4318000" y="4465638"/>
              <a:ext cx="0" cy="38100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633788" y="5227638"/>
              <a:ext cx="0" cy="45720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3151188" y="3475038"/>
              <a:ext cx="1066800" cy="60960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H="1">
              <a:off x="1855788" y="3475038"/>
              <a:ext cx="914400" cy="60960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949575" y="3551238"/>
              <a:ext cx="0" cy="167640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905000" y="4364038"/>
              <a:ext cx="255587" cy="55880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550988" y="5227638"/>
              <a:ext cx="228600" cy="45720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H="1">
              <a:off x="969963" y="4327525"/>
              <a:ext cx="792162" cy="154940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836988" y="3322638"/>
              <a:ext cx="21336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6" name="Line 28"/>
            <p:cNvSpPr>
              <a:spLocks noChangeShapeType="1"/>
            </p:cNvSpPr>
            <p:nvPr/>
          </p:nvSpPr>
          <p:spPr bwMode="auto">
            <a:xfrm>
              <a:off x="4827588" y="4160838"/>
              <a:ext cx="11430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7" name="Line 29"/>
            <p:cNvSpPr>
              <a:spLocks noChangeShapeType="1"/>
            </p:cNvSpPr>
            <p:nvPr/>
          </p:nvSpPr>
          <p:spPr bwMode="auto">
            <a:xfrm>
              <a:off x="5360988" y="4999038"/>
              <a:ext cx="6858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8" name="Line 30"/>
            <p:cNvSpPr>
              <a:spLocks noChangeShapeType="1"/>
            </p:cNvSpPr>
            <p:nvPr/>
          </p:nvSpPr>
          <p:spPr bwMode="auto">
            <a:xfrm>
              <a:off x="4141788" y="5837238"/>
              <a:ext cx="18288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9" name="Text Box 31"/>
            <p:cNvSpPr txBox="1">
              <a:spLocks noChangeArrowheads="1"/>
            </p:cNvSpPr>
            <p:nvPr/>
          </p:nvSpPr>
          <p:spPr bwMode="auto">
            <a:xfrm>
              <a:off x="5970588" y="3033713"/>
              <a:ext cx="793750" cy="57943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dirty="0">
                  <a:solidFill>
                    <a:srgbClr val="FFFF00"/>
                  </a:solidFill>
                  <a:latin typeface="Times New Roman" pitchFamily="18" charset="0"/>
                </a:rPr>
                <a:t>1</a:t>
              </a:r>
              <a:r>
                <a:rPr kumimoji="1" lang="zh-CN" altLang="en-US" sz="3200" dirty="0">
                  <a:solidFill>
                    <a:srgbClr val="FFFF00"/>
                  </a:solidFill>
                  <a:latin typeface="Times New Roman" pitchFamily="18" charset="0"/>
                  <a:ea typeface="隶书" pitchFamily="49" charset="-122"/>
                </a:rPr>
                <a:t>层</a:t>
              </a:r>
              <a:endParaRPr kumimoji="1" lang="zh-CN" altLang="en-US" sz="3200" dirty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20" name="Text Box 32"/>
            <p:cNvSpPr txBox="1">
              <a:spLocks noChangeArrowheads="1"/>
            </p:cNvSpPr>
            <p:nvPr/>
          </p:nvSpPr>
          <p:spPr bwMode="auto">
            <a:xfrm>
              <a:off x="5970588" y="3856038"/>
              <a:ext cx="793750" cy="57943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>
                  <a:solidFill>
                    <a:srgbClr val="FFFF00"/>
                  </a:solidFill>
                  <a:latin typeface="Times New Roman" pitchFamily="18" charset="0"/>
                </a:rPr>
                <a:t>2</a:t>
              </a:r>
              <a:r>
                <a:rPr kumimoji="1" lang="zh-CN" altLang="en-US" sz="3200">
                  <a:solidFill>
                    <a:srgbClr val="FFFF00"/>
                  </a:solidFill>
                  <a:latin typeface="Times New Roman" pitchFamily="18" charset="0"/>
                  <a:ea typeface="隶书" pitchFamily="49" charset="-122"/>
                </a:rPr>
                <a:t>层</a:t>
              </a:r>
              <a:endParaRPr kumimoji="1" lang="zh-CN" altLang="en-US" sz="320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21" name="Text Box 33"/>
            <p:cNvSpPr txBox="1">
              <a:spLocks noChangeArrowheads="1"/>
            </p:cNvSpPr>
            <p:nvPr/>
          </p:nvSpPr>
          <p:spPr bwMode="auto">
            <a:xfrm>
              <a:off x="5938838" y="5532438"/>
              <a:ext cx="793750" cy="57943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>
                  <a:solidFill>
                    <a:srgbClr val="FFFF00"/>
                  </a:solidFill>
                  <a:latin typeface="Times New Roman" pitchFamily="18" charset="0"/>
                </a:rPr>
                <a:t>4</a:t>
              </a:r>
              <a:r>
                <a:rPr kumimoji="1" lang="zh-CN" altLang="en-US" sz="3200">
                  <a:solidFill>
                    <a:srgbClr val="FFFF00"/>
                  </a:solidFill>
                  <a:latin typeface="Times New Roman" pitchFamily="18" charset="0"/>
                  <a:ea typeface="隶书" pitchFamily="49" charset="-122"/>
                </a:rPr>
                <a:t>层</a:t>
              </a:r>
              <a:endParaRPr kumimoji="1" lang="zh-CN" altLang="en-US" sz="320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22" name="Text Box 34"/>
            <p:cNvSpPr txBox="1">
              <a:spLocks noChangeArrowheads="1"/>
            </p:cNvSpPr>
            <p:nvPr/>
          </p:nvSpPr>
          <p:spPr bwMode="auto">
            <a:xfrm>
              <a:off x="5970588" y="4694238"/>
              <a:ext cx="793750" cy="57943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>
                  <a:solidFill>
                    <a:srgbClr val="FFFF00"/>
                  </a:solidFill>
                  <a:latin typeface="Times New Roman" pitchFamily="18" charset="0"/>
                </a:rPr>
                <a:t>3</a:t>
              </a:r>
              <a:r>
                <a:rPr kumimoji="1" lang="zh-CN" altLang="en-US" sz="3200">
                  <a:solidFill>
                    <a:srgbClr val="FFFF00"/>
                  </a:solidFill>
                  <a:latin typeface="Times New Roman" pitchFamily="18" charset="0"/>
                  <a:ea typeface="隶书" pitchFamily="49" charset="-122"/>
                </a:rPr>
                <a:t>层</a:t>
              </a:r>
              <a:endParaRPr kumimoji="1" lang="zh-CN" altLang="en-US" sz="320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23" name="Text Box 35"/>
            <p:cNvSpPr txBox="1">
              <a:spLocks noChangeArrowheads="1"/>
            </p:cNvSpPr>
            <p:nvPr/>
          </p:nvSpPr>
          <p:spPr bwMode="auto">
            <a:xfrm>
              <a:off x="6729413" y="4291013"/>
              <a:ext cx="1055687" cy="7747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FFFF00"/>
                  </a:solidFill>
                  <a:latin typeface="Times New Roman" pitchFamily="18" charset="0"/>
                </a:rPr>
                <a:t>depth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altLang="zh-CN" sz="2800" b="1" dirty="0">
                  <a:solidFill>
                    <a:srgbClr val="FFFF00"/>
                  </a:solidFill>
                  <a:latin typeface="Times New Roman" pitchFamily="18" charset="0"/>
                </a:rPr>
                <a:t>= 4</a:t>
              </a:r>
              <a:endParaRPr kumimoji="1" lang="en-US" altLang="zh-CN" sz="3200" dirty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24" name="Line 36"/>
            <p:cNvSpPr>
              <a:spLocks noChangeShapeType="1"/>
            </p:cNvSpPr>
            <p:nvPr/>
          </p:nvSpPr>
          <p:spPr bwMode="auto">
            <a:xfrm>
              <a:off x="7053263" y="3170238"/>
              <a:ext cx="304800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25" name="Line 37"/>
            <p:cNvSpPr>
              <a:spLocks noChangeShapeType="1"/>
            </p:cNvSpPr>
            <p:nvPr/>
          </p:nvSpPr>
          <p:spPr bwMode="auto">
            <a:xfrm flipV="1">
              <a:off x="7205663" y="3170238"/>
              <a:ext cx="0" cy="10668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26" name="Line 38"/>
            <p:cNvSpPr>
              <a:spLocks noChangeShapeType="1"/>
            </p:cNvSpPr>
            <p:nvPr/>
          </p:nvSpPr>
          <p:spPr bwMode="auto">
            <a:xfrm>
              <a:off x="7065963" y="6065838"/>
              <a:ext cx="292100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27" name="Line 39"/>
            <p:cNvSpPr>
              <a:spLocks noChangeShapeType="1"/>
            </p:cNvSpPr>
            <p:nvPr/>
          </p:nvSpPr>
          <p:spPr bwMode="auto">
            <a:xfrm flipV="1">
              <a:off x="7205663" y="4999038"/>
              <a:ext cx="0" cy="10668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grpSp>
          <p:nvGrpSpPr>
            <p:cNvPr id="28" name="Group 53"/>
            <p:cNvGrpSpPr>
              <a:grpSpLocks/>
            </p:cNvGrpSpPr>
            <p:nvPr/>
          </p:nvGrpSpPr>
          <p:grpSpPr bwMode="auto">
            <a:xfrm>
              <a:off x="4065588" y="3946525"/>
              <a:ext cx="496887" cy="519112"/>
              <a:chOff x="2903" y="2169"/>
              <a:chExt cx="313" cy="327"/>
            </a:xfrm>
          </p:grpSpPr>
          <p:sp>
            <p:nvSpPr>
              <p:cNvPr id="65" name="Oval 18"/>
              <p:cNvSpPr>
                <a:spLocks noChangeArrowheads="1"/>
              </p:cNvSpPr>
              <p:nvPr/>
            </p:nvSpPr>
            <p:spPr bwMode="auto">
              <a:xfrm>
                <a:off x="2903" y="2183"/>
                <a:ext cx="313" cy="313"/>
              </a:xfrm>
              <a:prstGeom prst="ellipse">
                <a:avLst/>
              </a:prstGeom>
              <a:solidFill>
                <a:srgbClr val="CCFF99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66" name="Text Box 44"/>
              <p:cNvSpPr txBox="1">
                <a:spLocks noChangeArrowheads="1"/>
              </p:cNvSpPr>
              <p:nvPr/>
            </p:nvSpPr>
            <p:spPr bwMode="auto">
              <a:xfrm>
                <a:off x="2928" y="2169"/>
                <a:ext cx="278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solidFill>
                      <a:srgbClr val="002060"/>
                    </a:solidFill>
                    <a:latin typeface="Times New Roman" pitchFamily="18" charset="0"/>
                  </a:rPr>
                  <a:t>D</a:t>
                </a:r>
                <a:endParaRPr kumimoji="1" lang="en-US" altLang="zh-CN" sz="2400">
                  <a:solidFill>
                    <a:srgbClr val="00206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29" name="Group 57"/>
            <p:cNvGrpSpPr>
              <a:grpSpLocks/>
            </p:cNvGrpSpPr>
            <p:nvPr/>
          </p:nvGrpSpPr>
          <p:grpSpPr bwMode="auto">
            <a:xfrm>
              <a:off x="2733675" y="3068638"/>
              <a:ext cx="496887" cy="554037"/>
              <a:chOff x="2041" y="1616"/>
              <a:chExt cx="313" cy="349"/>
            </a:xfrm>
          </p:grpSpPr>
          <p:sp>
            <p:nvSpPr>
              <p:cNvPr id="63" name="Oval 55"/>
              <p:cNvSpPr>
                <a:spLocks noChangeArrowheads="1"/>
              </p:cNvSpPr>
              <p:nvPr/>
            </p:nvSpPr>
            <p:spPr bwMode="auto">
              <a:xfrm>
                <a:off x="2041" y="1652"/>
                <a:ext cx="313" cy="313"/>
              </a:xfrm>
              <a:prstGeom prst="ellipse">
                <a:avLst/>
              </a:prstGeom>
              <a:solidFill>
                <a:srgbClr val="CCFF99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64" name="Text Box 56"/>
              <p:cNvSpPr txBox="1">
                <a:spLocks noChangeArrowheads="1"/>
              </p:cNvSpPr>
              <p:nvPr/>
            </p:nvSpPr>
            <p:spPr bwMode="auto">
              <a:xfrm>
                <a:off x="2066" y="1616"/>
                <a:ext cx="278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solidFill>
                      <a:srgbClr val="002060"/>
                    </a:solidFill>
                    <a:latin typeface="Times New Roman" pitchFamily="18" charset="0"/>
                  </a:rPr>
                  <a:t>A</a:t>
                </a:r>
                <a:endParaRPr kumimoji="1" lang="en-US" altLang="zh-CN" sz="2400">
                  <a:solidFill>
                    <a:srgbClr val="00206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0" name="Group 59"/>
            <p:cNvGrpSpPr>
              <a:grpSpLocks/>
            </p:cNvGrpSpPr>
            <p:nvPr/>
          </p:nvGrpSpPr>
          <p:grpSpPr bwMode="auto">
            <a:xfrm>
              <a:off x="2705100" y="3952875"/>
              <a:ext cx="496887" cy="519112"/>
              <a:chOff x="2903" y="2169"/>
              <a:chExt cx="313" cy="327"/>
            </a:xfrm>
          </p:grpSpPr>
          <p:sp>
            <p:nvSpPr>
              <p:cNvPr id="61" name="Oval 60"/>
              <p:cNvSpPr>
                <a:spLocks noChangeArrowheads="1"/>
              </p:cNvSpPr>
              <p:nvPr/>
            </p:nvSpPr>
            <p:spPr bwMode="auto">
              <a:xfrm>
                <a:off x="2903" y="2183"/>
                <a:ext cx="313" cy="313"/>
              </a:xfrm>
              <a:prstGeom prst="ellipse">
                <a:avLst/>
              </a:prstGeom>
              <a:solidFill>
                <a:srgbClr val="CCFF99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62" name="Text Box 61"/>
              <p:cNvSpPr txBox="1">
                <a:spLocks noChangeArrowheads="1"/>
              </p:cNvSpPr>
              <p:nvPr/>
            </p:nvSpPr>
            <p:spPr bwMode="auto">
              <a:xfrm>
                <a:off x="2928" y="2169"/>
                <a:ext cx="278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solidFill>
                      <a:srgbClr val="002060"/>
                    </a:solidFill>
                    <a:latin typeface="Times New Roman" pitchFamily="18" charset="0"/>
                  </a:rPr>
                  <a:t>C</a:t>
                </a:r>
                <a:endParaRPr kumimoji="1" lang="en-US" altLang="zh-CN" sz="2400">
                  <a:solidFill>
                    <a:srgbClr val="00206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1" name="Group 65"/>
            <p:cNvGrpSpPr>
              <a:grpSpLocks/>
            </p:cNvGrpSpPr>
            <p:nvPr/>
          </p:nvGrpSpPr>
          <p:grpSpPr bwMode="auto">
            <a:xfrm>
              <a:off x="1581150" y="3952875"/>
              <a:ext cx="496887" cy="519112"/>
              <a:chOff x="1315" y="2173"/>
              <a:chExt cx="313" cy="327"/>
            </a:xfrm>
          </p:grpSpPr>
          <p:sp>
            <p:nvSpPr>
              <p:cNvPr id="59" name="Oval 63"/>
              <p:cNvSpPr>
                <a:spLocks noChangeArrowheads="1"/>
              </p:cNvSpPr>
              <p:nvPr/>
            </p:nvSpPr>
            <p:spPr bwMode="auto">
              <a:xfrm>
                <a:off x="1315" y="2187"/>
                <a:ext cx="313" cy="313"/>
              </a:xfrm>
              <a:prstGeom prst="ellipse">
                <a:avLst/>
              </a:prstGeom>
              <a:solidFill>
                <a:srgbClr val="CCFF99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60" name="Text Box 64"/>
              <p:cNvSpPr txBox="1">
                <a:spLocks noChangeArrowheads="1"/>
              </p:cNvSpPr>
              <p:nvPr/>
            </p:nvSpPr>
            <p:spPr bwMode="auto">
              <a:xfrm>
                <a:off x="1338" y="2173"/>
                <a:ext cx="265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solidFill>
                      <a:srgbClr val="002060"/>
                    </a:solidFill>
                    <a:latin typeface="Times New Roman" pitchFamily="18" charset="0"/>
                  </a:rPr>
                  <a:t>B</a:t>
                </a:r>
                <a:endParaRPr kumimoji="1" lang="en-US" altLang="zh-CN" sz="2400">
                  <a:solidFill>
                    <a:srgbClr val="00206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2" name="Group 66"/>
            <p:cNvGrpSpPr>
              <a:grpSpLocks/>
            </p:cNvGrpSpPr>
            <p:nvPr/>
          </p:nvGrpSpPr>
          <p:grpSpPr bwMode="auto">
            <a:xfrm>
              <a:off x="4073525" y="4760913"/>
              <a:ext cx="496887" cy="519112"/>
              <a:chOff x="1315" y="2173"/>
              <a:chExt cx="313" cy="327"/>
            </a:xfrm>
          </p:grpSpPr>
          <p:sp>
            <p:nvSpPr>
              <p:cNvPr id="57" name="Oval 67"/>
              <p:cNvSpPr>
                <a:spLocks noChangeArrowheads="1"/>
              </p:cNvSpPr>
              <p:nvPr/>
            </p:nvSpPr>
            <p:spPr bwMode="auto">
              <a:xfrm>
                <a:off x="1315" y="2187"/>
                <a:ext cx="313" cy="313"/>
              </a:xfrm>
              <a:prstGeom prst="ellipse">
                <a:avLst/>
              </a:prstGeom>
              <a:solidFill>
                <a:srgbClr val="CCFF99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58" name="Text Box 68"/>
              <p:cNvSpPr txBox="1">
                <a:spLocks noChangeArrowheads="1"/>
              </p:cNvSpPr>
              <p:nvPr/>
            </p:nvSpPr>
            <p:spPr bwMode="auto">
              <a:xfrm>
                <a:off x="1369" y="2173"/>
                <a:ext cx="203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solidFill>
                      <a:srgbClr val="002060"/>
                    </a:solidFill>
                    <a:latin typeface="Times New Roman" pitchFamily="18" charset="0"/>
                  </a:rPr>
                  <a:t>I</a:t>
                </a:r>
                <a:endParaRPr kumimoji="1" lang="en-US" altLang="zh-CN" sz="2400">
                  <a:solidFill>
                    <a:srgbClr val="00206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3" name="Group 69"/>
            <p:cNvGrpSpPr>
              <a:grpSpLocks/>
            </p:cNvGrpSpPr>
            <p:nvPr/>
          </p:nvGrpSpPr>
          <p:grpSpPr bwMode="auto">
            <a:xfrm>
              <a:off x="4756150" y="4760913"/>
              <a:ext cx="496887" cy="519112"/>
              <a:chOff x="1315" y="2173"/>
              <a:chExt cx="313" cy="327"/>
            </a:xfrm>
          </p:grpSpPr>
          <p:sp>
            <p:nvSpPr>
              <p:cNvPr id="55" name="Oval 70"/>
              <p:cNvSpPr>
                <a:spLocks noChangeArrowheads="1"/>
              </p:cNvSpPr>
              <p:nvPr/>
            </p:nvSpPr>
            <p:spPr bwMode="auto">
              <a:xfrm>
                <a:off x="1315" y="2187"/>
                <a:ext cx="313" cy="313"/>
              </a:xfrm>
              <a:prstGeom prst="ellipse">
                <a:avLst/>
              </a:prstGeom>
              <a:solidFill>
                <a:srgbClr val="CCFF99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56" name="Text Box 71"/>
              <p:cNvSpPr txBox="1">
                <a:spLocks noChangeArrowheads="1"/>
              </p:cNvSpPr>
              <p:nvPr/>
            </p:nvSpPr>
            <p:spPr bwMode="auto">
              <a:xfrm>
                <a:off x="1357" y="2173"/>
                <a:ext cx="228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solidFill>
                      <a:srgbClr val="002060"/>
                    </a:solidFill>
                    <a:latin typeface="Times New Roman" pitchFamily="18" charset="0"/>
                  </a:rPr>
                  <a:t>J</a:t>
                </a:r>
                <a:endParaRPr kumimoji="1" lang="en-US" altLang="zh-CN" sz="2400">
                  <a:solidFill>
                    <a:srgbClr val="00206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4" name="Group 72"/>
            <p:cNvGrpSpPr>
              <a:grpSpLocks/>
            </p:cNvGrpSpPr>
            <p:nvPr/>
          </p:nvGrpSpPr>
          <p:grpSpPr bwMode="auto">
            <a:xfrm>
              <a:off x="3389313" y="4760913"/>
              <a:ext cx="496887" cy="519112"/>
              <a:chOff x="1315" y="2173"/>
              <a:chExt cx="313" cy="327"/>
            </a:xfrm>
          </p:grpSpPr>
          <p:sp>
            <p:nvSpPr>
              <p:cNvPr id="53" name="Oval 73"/>
              <p:cNvSpPr>
                <a:spLocks noChangeArrowheads="1"/>
              </p:cNvSpPr>
              <p:nvPr/>
            </p:nvSpPr>
            <p:spPr bwMode="auto">
              <a:xfrm>
                <a:off x="1315" y="2187"/>
                <a:ext cx="313" cy="313"/>
              </a:xfrm>
              <a:prstGeom prst="ellipse">
                <a:avLst/>
              </a:prstGeom>
              <a:solidFill>
                <a:srgbClr val="CCFF99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54" name="Text Box 74"/>
              <p:cNvSpPr txBox="1">
                <a:spLocks noChangeArrowheads="1"/>
              </p:cNvSpPr>
              <p:nvPr/>
            </p:nvSpPr>
            <p:spPr bwMode="auto">
              <a:xfrm>
                <a:off x="1326" y="2173"/>
                <a:ext cx="290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solidFill>
                      <a:srgbClr val="002060"/>
                    </a:solidFill>
                    <a:latin typeface="Times New Roman" pitchFamily="18" charset="0"/>
                  </a:rPr>
                  <a:t>H</a:t>
                </a:r>
                <a:endParaRPr kumimoji="1" lang="en-US" altLang="zh-CN" sz="2400">
                  <a:solidFill>
                    <a:srgbClr val="00206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5" name="Group 78"/>
            <p:cNvGrpSpPr>
              <a:grpSpLocks/>
            </p:cNvGrpSpPr>
            <p:nvPr/>
          </p:nvGrpSpPr>
          <p:grpSpPr bwMode="auto">
            <a:xfrm>
              <a:off x="2705100" y="4745038"/>
              <a:ext cx="496887" cy="534987"/>
              <a:chOff x="2023" y="2672"/>
              <a:chExt cx="313" cy="337"/>
            </a:xfrm>
          </p:grpSpPr>
          <p:sp>
            <p:nvSpPr>
              <p:cNvPr id="51" name="Oval 76"/>
              <p:cNvSpPr>
                <a:spLocks noChangeArrowheads="1"/>
              </p:cNvSpPr>
              <p:nvPr/>
            </p:nvSpPr>
            <p:spPr bwMode="auto">
              <a:xfrm>
                <a:off x="2023" y="2696"/>
                <a:ext cx="313" cy="313"/>
              </a:xfrm>
              <a:prstGeom prst="ellipse">
                <a:avLst/>
              </a:prstGeom>
              <a:solidFill>
                <a:srgbClr val="CCFF99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52" name="Text Box 77"/>
              <p:cNvSpPr txBox="1">
                <a:spLocks noChangeArrowheads="1"/>
              </p:cNvSpPr>
              <p:nvPr/>
            </p:nvSpPr>
            <p:spPr bwMode="auto">
              <a:xfrm>
                <a:off x="2034" y="2672"/>
                <a:ext cx="290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solidFill>
                      <a:srgbClr val="002060"/>
                    </a:solidFill>
                    <a:latin typeface="Times New Roman" pitchFamily="18" charset="0"/>
                  </a:rPr>
                  <a:t>G</a:t>
                </a:r>
                <a:endParaRPr kumimoji="1" lang="en-US" altLang="zh-CN" sz="2400">
                  <a:solidFill>
                    <a:srgbClr val="00206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6" name="Group 79"/>
            <p:cNvGrpSpPr>
              <a:grpSpLocks/>
            </p:cNvGrpSpPr>
            <p:nvPr/>
          </p:nvGrpSpPr>
          <p:grpSpPr bwMode="auto">
            <a:xfrm>
              <a:off x="1947863" y="4729163"/>
              <a:ext cx="496887" cy="534987"/>
              <a:chOff x="2023" y="2672"/>
              <a:chExt cx="313" cy="337"/>
            </a:xfrm>
          </p:grpSpPr>
          <p:sp>
            <p:nvSpPr>
              <p:cNvPr id="49" name="Oval 80"/>
              <p:cNvSpPr>
                <a:spLocks noChangeArrowheads="1"/>
              </p:cNvSpPr>
              <p:nvPr/>
            </p:nvSpPr>
            <p:spPr bwMode="auto">
              <a:xfrm>
                <a:off x="2023" y="2696"/>
                <a:ext cx="313" cy="313"/>
              </a:xfrm>
              <a:prstGeom prst="ellipse">
                <a:avLst/>
              </a:prstGeom>
              <a:solidFill>
                <a:srgbClr val="CCFF99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50" name="Text Box 81"/>
              <p:cNvSpPr txBox="1">
                <a:spLocks noChangeArrowheads="1"/>
              </p:cNvSpPr>
              <p:nvPr/>
            </p:nvSpPr>
            <p:spPr bwMode="auto">
              <a:xfrm>
                <a:off x="2052" y="2672"/>
                <a:ext cx="253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solidFill>
                      <a:srgbClr val="002060"/>
                    </a:solidFill>
                    <a:latin typeface="Times New Roman" pitchFamily="18" charset="0"/>
                  </a:rPr>
                  <a:t>F</a:t>
                </a:r>
                <a:endParaRPr kumimoji="1" lang="en-US" altLang="zh-CN" sz="2400">
                  <a:solidFill>
                    <a:srgbClr val="00206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7" name="Group 85"/>
            <p:cNvGrpSpPr>
              <a:grpSpLocks/>
            </p:cNvGrpSpPr>
            <p:nvPr/>
          </p:nvGrpSpPr>
          <p:grpSpPr bwMode="auto">
            <a:xfrm>
              <a:off x="1185863" y="4724400"/>
              <a:ext cx="496887" cy="534987"/>
              <a:chOff x="1066" y="2659"/>
              <a:chExt cx="313" cy="337"/>
            </a:xfrm>
          </p:grpSpPr>
          <p:sp>
            <p:nvSpPr>
              <p:cNvPr id="47" name="Oval 83"/>
              <p:cNvSpPr>
                <a:spLocks noChangeArrowheads="1"/>
              </p:cNvSpPr>
              <p:nvPr/>
            </p:nvSpPr>
            <p:spPr bwMode="auto">
              <a:xfrm>
                <a:off x="1066" y="2683"/>
                <a:ext cx="313" cy="313"/>
              </a:xfrm>
              <a:prstGeom prst="ellipse">
                <a:avLst/>
              </a:prstGeom>
              <a:solidFill>
                <a:srgbClr val="CCFF99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48" name="Text Box 84"/>
              <p:cNvSpPr txBox="1">
                <a:spLocks noChangeArrowheads="1"/>
              </p:cNvSpPr>
              <p:nvPr/>
            </p:nvSpPr>
            <p:spPr bwMode="auto">
              <a:xfrm>
                <a:off x="1095" y="2659"/>
                <a:ext cx="265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solidFill>
                      <a:srgbClr val="002060"/>
                    </a:solidFill>
                    <a:latin typeface="Times New Roman" pitchFamily="18" charset="0"/>
                  </a:rPr>
                  <a:t>E</a:t>
                </a:r>
                <a:endParaRPr kumimoji="1" lang="en-US" altLang="zh-CN" sz="2400">
                  <a:solidFill>
                    <a:srgbClr val="00206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8" name="Group 86"/>
            <p:cNvGrpSpPr>
              <a:grpSpLocks/>
            </p:cNvGrpSpPr>
            <p:nvPr/>
          </p:nvGrpSpPr>
          <p:grpSpPr bwMode="auto">
            <a:xfrm>
              <a:off x="3378200" y="5588000"/>
              <a:ext cx="519112" cy="519112"/>
              <a:chOff x="1308" y="2173"/>
              <a:chExt cx="327" cy="327"/>
            </a:xfrm>
          </p:grpSpPr>
          <p:sp>
            <p:nvSpPr>
              <p:cNvPr id="45" name="Oval 87"/>
              <p:cNvSpPr>
                <a:spLocks noChangeArrowheads="1"/>
              </p:cNvSpPr>
              <p:nvPr/>
            </p:nvSpPr>
            <p:spPr bwMode="auto">
              <a:xfrm>
                <a:off x="1315" y="2187"/>
                <a:ext cx="313" cy="313"/>
              </a:xfrm>
              <a:prstGeom prst="ellipse">
                <a:avLst/>
              </a:prstGeom>
              <a:solidFill>
                <a:srgbClr val="CCFF99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46" name="Text Box 88"/>
              <p:cNvSpPr txBox="1">
                <a:spLocks noChangeArrowheads="1"/>
              </p:cNvSpPr>
              <p:nvPr/>
            </p:nvSpPr>
            <p:spPr bwMode="auto">
              <a:xfrm>
                <a:off x="1308" y="2173"/>
                <a:ext cx="327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solidFill>
                      <a:srgbClr val="002060"/>
                    </a:solidFill>
                    <a:latin typeface="Times New Roman" pitchFamily="18" charset="0"/>
                  </a:rPr>
                  <a:t>M</a:t>
                </a:r>
                <a:endParaRPr kumimoji="1" lang="en-US" altLang="zh-CN" sz="2400">
                  <a:solidFill>
                    <a:srgbClr val="00206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9" name="Group 89"/>
            <p:cNvGrpSpPr>
              <a:grpSpLocks/>
            </p:cNvGrpSpPr>
            <p:nvPr/>
          </p:nvGrpSpPr>
          <p:grpSpPr bwMode="auto">
            <a:xfrm>
              <a:off x="1581150" y="5588000"/>
              <a:ext cx="496887" cy="519112"/>
              <a:chOff x="1315" y="2173"/>
              <a:chExt cx="313" cy="327"/>
            </a:xfrm>
          </p:grpSpPr>
          <p:sp>
            <p:nvSpPr>
              <p:cNvPr id="43" name="Oval 90"/>
              <p:cNvSpPr>
                <a:spLocks noChangeArrowheads="1"/>
              </p:cNvSpPr>
              <p:nvPr/>
            </p:nvSpPr>
            <p:spPr bwMode="auto">
              <a:xfrm>
                <a:off x="1315" y="2187"/>
                <a:ext cx="313" cy="313"/>
              </a:xfrm>
              <a:prstGeom prst="ellipse">
                <a:avLst/>
              </a:prstGeom>
              <a:solidFill>
                <a:srgbClr val="CCFF99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44" name="Text Box 91"/>
              <p:cNvSpPr txBox="1">
                <a:spLocks noChangeArrowheads="1"/>
              </p:cNvSpPr>
              <p:nvPr/>
            </p:nvSpPr>
            <p:spPr bwMode="auto">
              <a:xfrm>
                <a:off x="1338" y="2173"/>
                <a:ext cx="265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solidFill>
                      <a:srgbClr val="002060"/>
                    </a:solidFill>
                    <a:latin typeface="Times New Roman" pitchFamily="18" charset="0"/>
                  </a:rPr>
                  <a:t>L</a:t>
                </a:r>
                <a:endParaRPr kumimoji="1" lang="en-US" altLang="zh-CN" sz="2400">
                  <a:solidFill>
                    <a:srgbClr val="00206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40" name="Group 92"/>
            <p:cNvGrpSpPr>
              <a:grpSpLocks/>
            </p:cNvGrpSpPr>
            <p:nvPr/>
          </p:nvGrpSpPr>
          <p:grpSpPr bwMode="auto">
            <a:xfrm>
              <a:off x="788988" y="5573713"/>
              <a:ext cx="496887" cy="519112"/>
              <a:chOff x="1315" y="2173"/>
              <a:chExt cx="313" cy="327"/>
            </a:xfrm>
          </p:grpSpPr>
          <p:sp>
            <p:nvSpPr>
              <p:cNvPr id="41" name="Oval 93"/>
              <p:cNvSpPr>
                <a:spLocks noChangeArrowheads="1"/>
              </p:cNvSpPr>
              <p:nvPr/>
            </p:nvSpPr>
            <p:spPr bwMode="auto">
              <a:xfrm>
                <a:off x="1315" y="2187"/>
                <a:ext cx="313" cy="313"/>
              </a:xfrm>
              <a:prstGeom prst="ellipse">
                <a:avLst/>
              </a:prstGeom>
              <a:solidFill>
                <a:srgbClr val="CCFF99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42" name="Text Box 94"/>
              <p:cNvSpPr txBox="1">
                <a:spLocks noChangeArrowheads="1"/>
              </p:cNvSpPr>
              <p:nvPr/>
            </p:nvSpPr>
            <p:spPr bwMode="auto">
              <a:xfrm>
                <a:off x="1326" y="2173"/>
                <a:ext cx="290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solidFill>
                      <a:srgbClr val="002060"/>
                    </a:solidFill>
                    <a:latin typeface="Times New Roman" pitchFamily="18" charset="0"/>
                  </a:rPr>
                  <a:t>K</a:t>
                </a:r>
                <a:endParaRPr kumimoji="1" lang="en-US" altLang="zh-CN" sz="2400">
                  <a:solidFill>
                    <a:srgbClr val="002060"/>
                  </a:solidFill>
                  <a:latin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2825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>
                <a:latin typeface="Times New Roman" pitchFamily="18" charset="0"/>
                <a:ea typeface="仿宋_GB2312" pitchFamily="49" charset="-122"/>
              </a:rPr>
              <a:t>二叉树非递归的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中序</a:t>
            </a:r>
            <a:r>
              <a:rPr kumimoji="1" lang="zh-CN" altLang="en-US" b="1" dirty="0">
                <a:latin typeface="Times New Roman" pitchFamily="18" charset="0"/>
                <a:ea typeface="仿宋_GB2312" pitchFamily="49" charset="-122"/>
              </a:rPr>
              <a:t>遍历算法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158" name="TextBox1" r:id="rId2" imgW="7105680" imgH="4971960"/>
        </mc:Choice>
        <mc:Fallback>
          <p:control name="TextBox1" r:id="rId2" imgW="7105680" imgH="497196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110030" y="1580050"/>
                  <a:ext cx="7100888" cy="497205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3342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>
                <a:latin typeface="Times New Roman" pitchFamily="18" charset="0"/>
                <a:ea typeface="仿宋_GB2312" pitchFamily="49" charset="-122"/>
              </a:rPr>
              <a:t>利用栈的后序遍历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非递归</a:t>
            </a:r>
            <a:r>
              <a:rPr kumimoji="1" lang="zh-CN" altLang="en-US" b="1" dirty="0">
                <a:latin typeface="Times New Roman" pitchFamily="18" charset="0"/>
                <a:ea typeface="仿宋_GB2312" pitchFamily="49" charset="-122"/>
              </a:rPr>
              <a:t>算法</a:t>
            </a:r>
          </a:p>
        </p:txBody>
      </p:sp>
      <p:grpSp>
        <p:nvGrpSpPr>
          <p:cNvPr id="4" name="Group 144"/>
          <p:cNvGrpSpPr>
            <a:grpSpLocks/>
          </p:cNvGrpSpPr>
          <p:nvPr/>
        </p:nvGrpSpPr>
        <p:grpSpPr bwMode="auto">
          <a:xfrm>
            <a:off x="888590" y="1580050"/>
            <a:ext cx="2160587" cy="2378075"/>
            <a:chOff x="430" y="1002"/>
            <a:chExt cx="1361" cy="1498"/>
          </a:xfrm>
        </p:grpSpPr>
        <p:sp>
          <p:nvSpPr>
            <p:cNvPr id="5" name="Line 145"/>
            <p:cNvSpPr>
              <a:spLocks noChangeShapeType="1"/>
            </p:cNvSpPr>
            <p:nvPr/>
          </p:nvSpPr>
          <p:spPr bwMode="auto">
            <a:xfrm flipH="1">
              <a:off x="1360" y="1752"/>
              <a:ext cx="261" cy="499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146"/>
            <p:cNvSpPr>
              <a:spLocks noChangeShapeType="1"/>
            </p:cNvSpPr>
            <p:nvPr/>
          </p:nvSpPr>
          <p:spPr bwMode="auto">
            <a:xfrm>
              <a:off x="622" y="1799"/>
              <a:ext cx="192" cy="432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147"/>
            <p:cNvSpPr>
              <a:spLocks noChangeShapeType="1"/>
            </p:cNvSpPr>
            <p:nvPr/>
          </p:nvSpPr>
          <p:spPr bwMode="auto">
            <a:xfrm>
              <a:off x="1179" y="1275"/>
              <a:ext cx="408" cy="363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148"/>
            <p:cNvSpPr>
              <a:spLocks noChangeShapeType="1"/>
            </p:cNvSpPr>
            <p:nvPr/>
          </p:nvSpPr>
          <p:spPr bwMode="auto">
            <a:xfrm flipH="1">
              <a:off x="622" y="1275"/>
              <a:ext cx="444" cy="38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149"/>
            <p:cNvSpPr>
              <a:spLocks noChangeArrowheads="1"/>
            </p:cNvSpPr>
            <p:nvPr/>
          </p:nvSpPr>
          <p:spPr bwMode="auto">
            <a:xfrm>
              <a:off x="982" y="1079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10" name="Oval 150"/>
            <p:cNvSpPr>
              <a:spLocks noChangeArrowheads="1"/>
            </p:cNvSpPr>
            <p:nvPr/>
          </p:nvSpPr>
          <p:spPr bwMode="auto">
            <a:xfrm>
              <a:off x="430" y="1559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151"/>
            <p:cNvSpPr>
              <a:spLocks noChangeArrowheads="1"/>
            </p:cNvSpPr>
            <p:nvPr/>
          </p:nvSpPr>
          <p:spPr bwMode="auto">
            <a:xfrm>
              <a:off x="1202" y="2190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52"/>
            <p:cNvSpPr>
              <a:spLocks noChangeArrowheads="1"/>
            </p:cNvSpPr>
            <p:nvPr/>
          </p:nvSpPr>
          <p:spPr bwMode="auto">
            <a:xfrm>
              <a:off x="1503" y="157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153"/>
            <p:cNvSpPr>
              <a:spLocks noChangeArrowheads="1"/>
            </p:cNvSpPr>
            <p:nvPr/>
          </p:nvSpPr>
          <p:spPr bwMode="auto">
            <a:xfrm>
              <a:off x="718" y="2183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154"/>
            <p:cNvSpPr txBox="1">
              <a:spLocks noChangeArrowheads="1"/>
            </p:cNvSpPr>
            <p:nvPr/>
          </p:nvSpPr>
          <p:spPr bwMode="auto">
            <a:xfrm>
              <a:off x="982" y="1002"/>
              <a:ext cx="24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a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5" name="Text Box 155"/>
            <p:cNvSpPr txBox="1">
              <a:spLocks noChangeArrowheads="1"/>
            </p:cNvSpPr>
            <p:nvPr/>
          </p:nvSpPr>
          <p:spPr bwMode="auto">
            <a:xfrm>
              <a:off x="430" y="1511"/>
              <a:ext cx="24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b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6" name="Text Box 156"/>
            <p:cNvSpPr txBox="1">
              <a:spLocks noChangeArrowheads="1"/>
            </p:cNvSpPr>
            <p:nvPr/>
          </p:nvSpPr>
          <p:spPr bwMode="auto">
            <a:xfrm>
              <a:off x="1513" y="1500"/>
              <a:ext cx="23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c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7" name="Text Box 157"/>
            <p:cNvSpPr txBox="1">
              <a:spLocks noChangeArrowheads="1"/>
            </p:cNvSpPr>
            <p:nvPr/>
          </p:nvSpPr>
          <p:spPr bwMode="auto">
            <a:xfrm>
              <a:off x="718" y="2135"/>
              <a:ext cx="24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d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8" name="Text Box 158"/>
            <p:cNvSpPr txBox="1">
              <a:spLocks noChangeArrowheads="1"/>
            </p:cNvSpPr>
            <p:nvPr/>
          </p:nvSpPr>
          <p:spPr bwMode="auto">
            <a:xfrm>
              <a:off x="1234" y="2113"/>
              <a:ext cx="24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e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792127" y="2008676"/>
            <a:ext cx="4716462" cy="1554162"/>
            <a:chOff x="3327654" y="1445877"/>
            <a:chExt cx="4716462" cy="1554162"/>
          </a:xfrm>
        </p:grpSpPr>
        <p:grpSp>
          <p:nvGrpSpPr>
            <p:cNvPr id="20" name="Group 170"/>
            <p:cNvGrpSpPr>
              <a:grpSpLocks/>
            </p:cNvGrpSpPr>
            <p:nvPr/>
          </p:nvGrpSpPr>
          <p:grpSpPr bwMode="auto">
            <a:xfrm>
              <a:off x="3327654" y="1460164"/>
              <a:ext cx="628650" cy="1539875"/>
              <a:chOff x="2016" y="1019"/>
              <a:chExt cx="396" cy="970"/>
            </a:xfrm>
          </p:grpSpPr>
          <p:sp>
            <p:nvSpPr>
              <p:cNvPr id="56" name="Rectangle 16"/>
              <p:cNvSpPr>
                <a:spLocks noChangeArrowheads="1"/>
              </p:cNvSpPr>
              <p:nvPr/>
            </p:nvSpPr>
            <p:spPr bwMode="auto">
              <a:xfrm>
                <a:off x="2016" y="1019"/>
                <a:ext cx="384" cy="960"/>
              </a:xfrm>
              <a:prstGeom prst="rect">
                <a:avLst/>
              </a:prstGeom>
              <a:solidFill>
                <a:srgbClr val="FFFFCC"/>
              </a:solidFill>
              <a:ln w="38100">
                <a:noFill/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57" name="Line 17"/>
              <p:cNvSpPr>
                <a:spLocks noChangeShapeType="1"/>
              </p:cNvSpPr>
              <p:nvPr/>
            </p:nvSpPr>
            <p:spPr bwMode="auto">
              <a:xfrm flipH="1">
                <a:off x="2016" y="1019"/>
                <a:ext cx="0" cy="96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58" name="Line 18"/>
              <p:cNvSpPr>
                <a:spLocks noChangeShapeType="1"/>
              </p:cNvSpPr>
              <p:nvPr/>
            </p:nvSpPr>
            <p:spPr bwMode="auto">
              <a:xfrm flipH="1">
                <a:off x="2400" y="1019"/>
                <a:ext cx="0" cy="96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59" name="Line 19"/>
              <p:cNvSpPr>
                <a:spLocks noChangeShapeType="1"/>
              </p:cNvSpPr>
              <p:nvPr/>
            </p:nvSpPr>
            <p:spPr bwMode="auto">
              <a:xfrm>
                <a:off x="2016" y="1979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60" name="Line 20"/>
              <p:cNvSpPr>
                <a:spLocks noChangeShapeType="1"/>
              </p:cNvSpPr>
              <p:nvPr/>
            </p:nvSpPr>
            <p:spPr bwMode="auto">
              <a:xfrm>
                <a:off x="2016" y="1691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61" name="Text Box 27"/>
              <p:cNvSpPr txBox="1">
                <a:spLocks noChangeArrowheads="1"/>
              </p:cNvSpPr>
              <p:nvPr/>
            </p:nvSpPr>
            <p:spPr bwMode="auto">
              <a:xfrm>
                <a:off x="2035" y="1662"/>
                <a:ext cx="377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 i="1">
                    <a:solidFill>
                      <a:srgbClr val="002060"/>
                    </a:solidFill>
                    <a:latin typeface="Times New Roman" pitchFamily="18" charset="0"/>
                  </a:rPr>
                  <a:t>a</a:t>
                </a:r>
                <a:r>
                  <a:rPr kumimoji="1" lang="en-US" altLang="zh-CN" sz="2800" b="1">
                    <a:solidFill>
                      <a:srgbClr val="002060"/>
                    </a:solidFill>
                    <a:latin typeface="Times New Roman" pitchFamily="18" charset="0"/>
                  </a:rPr>
                  <a:t>L</a:t>
                </a:r>
                <a:endParaRPr kumimoji="1" lang="en-US" altLang="zh-CN" sz="2400">
                  <a:solidFill>
                    <a:srgbClr val="00206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21" name="Group 169"/>
            <p:cNvGrpSpPr>
              <a:grpSpLocks/>
            </p:cNvGrpSpPr>
            <p:nvPr/>
          </p:nvGrpSpPr>
          <p:grpSpPr bwMode="auto">
            <a:xfrm>
              <a:off x="4354766" y="1447464"/>
              <a:ext cx="628650" cy="1524000"/>
              <a:chOff x="2915" y="1019"/>
              <a:chExt cx="396" cy="960"/>
            </a:xfrm>
          </p:grpSpPr>
          <p:sp>
            <p:nvSpPr>
              <p:cNvPr id="48" name="Line 24"/>
              <p:cNvSpPr>
                <a:spLocks noChangeShapeType="1"/>
              </p:cNvSpPr>
              <p:nvPr/>
            </p:nvSpPr>
            <p:spPr bwMode="auto">
              <a:xfrm>
                <a:off x="2927" y="1979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grpSp>
            <p:nvGrpSpPr>
              <p:cNvPr id="49" name="Group 168"/>
              <p:cNvGrpSpPr>
                <a:grpSpLocks/>
              </p:cNvGrpSpPr>
              <p:nvPr/>
            </p:nvGrpSpPr>
            <p:grpSpPr bwMode="auto">
              <a:xfrm>
                <a:off x="2915" y="1019"/>
                <a:ext cx="396" cy="960"/>
                <a:chOff x="2640" y="1019"/>
                <a:chExt cx="396" cy="960"/>
              </a:xfrm>
            </p:grpSpPr>
            <p:sp>
              <p:nvSpPr>
                <p:cNvPr id="50" name="Rectangle 21"/>
                <p:cNvSpPr>
                  <a:spLocks noChangeArrowheads="1"/>
                </p:cNvSpPr>
                <p:nvPr/>
              </p:nvSpPr>
              <p:spPr bwMode="auto">
                <a:xfrm>
                  <a:off x="2640" y="1019"/>
                  <a:ext cx="384" cy="960"/>
                </a:xfrm>
                <a:prstGeom prst="rect">
                  <a:avLst/>
                </a:prstGeom>
                <a:solidFill>
                  <a:srgbClr val="FFFFCC"/>
                </a:solidFill>
                <a:ln w="38100">
                  <a:noFill/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51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2640" y="1019"/>
                  <a:ext cx="0" cy="960"/>
                </a:xfrm>
                <a:prstGeom prst="line">
                  <a:avLst/>
                </a:prstGeom>
                <a:noFill/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52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3024" y="1019"/>
                  <a:ext cx="0" cy="960"/>
                </a:xfrm>
                <a:prstGeom prst="line">
                  <a:avLst/>
                </a:prstGeom>
                <a:noFill/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53" name="Line 25"/>
                <p:cNvSpPr>
                  <a:spLocks noChangeShapeType="1"/>
                </p:cNvSpPr>
                <p:nvPr/>
              </p:nvSpPr>
              <p:spPr bwMode="auto">
                <a:xfrm>
                  <a:off x="2640" y="1691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54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659" y="1378"/>
                  <a:ext cx="377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 b="1" i="1">
                      <a:solidFill>
                        <a:srgbClr val="002060"/>
                      </a:solidFill>
                      <a:latin typeface="Times New Roman" pitchFamily="18" charset="0"/>
                    </a:rPr>
                    <a:t>b</a:t>
                  </a:r>
                  <a:r>
                    <a:rPr kumimoji="1" lang="en-US" altLang="zh-CN" sz="2800" b="1">
                      <a:solidFill>
                        <a:srgbClr val="002060"/>
                      </a:solidFill>
                      <a:latin typeface="Times New Roman" pitchFamily="18" charset="0"/>
                    </a:rPr>
                    <a:t>L</a:t>
                  </a:r>
                </a:p>
                <a:p>
                  <a:pPr algn="ctr"/>
                  <a:r>
                    <a:rPr kumimoji="1" lang="en-US" altLang="zh-CN" sz="2800" b="1" i="1">
                      <a:solidFill>
                        <a:srgbClr val="002060"/>
                      </a:solidFill>
                      <a:latin typeface="Times New Roman" pitchFamily="18" charset="0"/>
                    </a:rPr>
                    <a:t>a</a:t>
                  </a:r>
                  <a:r>
                    <a:rPr kumimoji="1" lang="en-US" altLang="zh-CN" sz="2800" b="1">
                      <a:solidFill>
                        <a:srgbClr val="002060"/>
                      </a:solidFill>
                      <a:latin typeface="Times New Roman" pitchFamily="18" charset="0"/>
                    </a:rPr>
                    <a:t>L</a:t>
                  </a:r>
                  <a:endParaRPr kumimoji="1" lang="en-US" altLang="zh-CN" sz="2400">
                    <a:solidFill>
                      <a:srgbClr val="00206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5" name="Line 34"/>
                <p:cNvSpPr>
                  <a:spLocks noChangeShapeType="1"/>
                </p:cNvSpPr>
                <p:nvPr/>
              </p:nvSpPr>
              <p:spPr bwMode="auto">
                <a:xfrm>
                  <a:off x="2640" y="1403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2060"/>
                    </a:solidFill>
                  </a:endParaRPr>
                </a:p>
              </p:txBody>
            </p:sp>
          </p:grpSp>
        </p:grpSp>
        <p:grpSp>
          <p:nvGrpSpPr>
            <p:cNvPr id="22" name="Group 167"/>
            <p:cNvGrpSpPr>
              <a:grpSpLocks/>
            </p:cNvGrpSpPr>
            <p:nvPr/>
          </p:nvGrpSpPr>
          <p:grpSpPr bwMode="auto">
            <a:xfrm>
              <a:off x="5265991" y="1447464"/>
              <a:ext cx="833438" cy="1524000"/>
              <a:chOff x="3198" y="1019"/>
              <a:chExt cx="525" cy="960"/>
            </a:xfrm>
          </p:grpSpPr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3264" y="1019"/>
                <a:ext cx="384" cy="960"/>
              </a:xfrm>
              <a:prstGeom prst="rect">
                <a:avLst/>
              </a:prstGeom>
              <a:solidFill>
                <a:srgbClr val="FFFFCC"/>
              </a:solidFill>
              <a:ln w="38100">
                <a:noFill/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42" name="Line 29"/>
              <p:cNvSpPr>
                <a:spLocks noChangeShapeType="1"/>
              </p:cNvSpPr>
              <p:nvPr/>
            </p:nvSpPr>
            <p:spPr bwMode="auto">
              <a:xfrm flipH="1">
                <a:off x="3264" y="1019"/>
                <a:ext cx="0" cy="96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43" name="Line 30"/>
              <p:cNvSpPr>
                <a:spLocks noChangeShapeType="1"/>
              </p:cNvSpPr>
              <p:nvPr/>
            </p:nvSpPr>
            <p:spPr bwMode="auto">
              <a:xfrm flipH="1">
                <a:off x="3648" y="1019"/>
                <a:ext cx="0" cy="96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44" name="Line 31"/>
              <p:cNvSpPr>
                <a:spLocks noChangeShapeType="1"/>
              </p:cNvSpPr>
              <p:nvPr/>
            </p:nvSpPr>
            <p:spPr bwMode="auto">
              <a:xfrm>
                <a:off x="3264" y="1979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45" name="Line 32"/>
              <p:cNvSpPr>
                <a:spLocks noChangeShapeType="1"/>
              </p:cNvSpPr>
              <p:nvPr/>
            </p:nvSpPr>
            <p:spPr bwMode="auto">
              <a:xfrm>
                <a:off x="3264" y="1691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46" name="Text Box 36"/>
              <p:cNvSpPr txBox="1">
                <a:spLocks noChangeArrowheads="1"/>
              </p:cNvSpPr>
              <p:nvPr/>
            </p:nvSpPr>
            <p:spPr bwMode="auto">
              <a:xfrm>
                <a:off x="3198" y="1378"/>
                <a:ext cx="525" cy="59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800" b="1" i="1">
                    <a:solidFill>
                      <a:srgbClr val="002060"/>
                    </a:solidFill>
                    <a:latin typeface="Times New Roman" pitchFamily="18" charset="0"/>
                  </a:rPr>
                  <a:t>b</a:t>
                </a:r>
                <a:r>
                  <a:rPr kumimoji="1" lang="en-US" altLang="zh-CN" sz="2800" b="1">
                    <a:solidFill>
                      <a:srgbClr val="002060"/>
                    </a:solidFill>
                    <a:latin typeface="Times New Roman" pitchFamily="18" charset="0"/>
                  </a:rPr>
                  <a:t>R</a:t>
                </a:r>
              </a:p>
              <a:p>
                <a:pPr algn="ctr"/>
                <a:r>
                  <a:rPr kumimoji="1" lang="en-US" altLang="zh-CN" sz="2800" b="1" i="1">
                    <a:solidFill>
                      <a:srgbClr val="002060"/>
                    </a:solidFill>
                    <a:latin typeface="Times New Roman" pitchFamily="18" charset="0"/>
                  </a:rPr>
                  <a:t>a</a:t>
                </a:r>
                <a:r>
                  <a:rPr kumimoji="1" lang="en-US" altLang="zh-CN" sz="2800" b="1">
                    <a:solidFill>
                      <a:srgbClr val="002060"/>
                    </a:solidFill>
                    <a:latin typeface="Times New Roman" pitchFamily="18" charset="0"/>
                  </a:rPr>
                  <a:t>L</a:t>
                </a:r>
                <a:endParaRPr kumimoji="1" lang="en-US" altLang="zh-CN" sz="2400">
                  <a:solidFill>
                    <a:srgbClr val="00206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7" name="Line 37"/>
              <p:cNvSpPr>
                <a:spLocks noChangeShapeType="1"/>
              </p:cNvSpPr>
              <p:nvPr/>
            </p:nvSpPr>
            <p:spPr bwMode="auto">
              <a:xfrm>
                <a:off x="3264" y="1403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23" name="Group 141"/>
            <p:cNvGrpSpPr>
              <a:grpSpLocks/>
            </p:cNvGrpSpPr>
            <p:nvPr/>
          </p:nvGrpSpPr>
          <p:grpSpPr bwMode="auto">
            <a:xfrm>
              <a:off x="6410579" y="1447464"/>
              <a:ext cx="625475" cy="1524000"/>
              <a:chOff x="3878" y="1019"/>
              <a:chExt cx="394" cy="960"/>
            </a:xfrm>
          </p:grpSpPr>
          <p:sp>
            <p:nvSpPr>
              <p:cNvPr id="33" name="Rectangle 38"/>
              <p:cNvSpPr>
                <a:spLocks noChangeArrowheads="1"/>
              </p:cNvSpPr>
              <p:nvPr/>
            </p:nvSpPr>
            <p:spPr bwMode="auto">
              <a:xfrm>
                <a:off x="3879" y="1019"/>
                <a:ext cx="384" cy="960"/>
              </a:xfrm>
              <a:prstGeom prst="rect">
                <a:avLst/>
              </a:prstGeom>
              <a:solidFill>
                <a:srgbClr val="FFFFCC"/>
              </a:solidFill>
              <a:ln w="38100">
                <a:noFill/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34" name="Line 41"/>
              <p:cNvSpPr>
                <a:spLocks noChangeShapeType="1"/>
              </p:cNvSpPr>
              <p:nvPr/>
            </p:nvSpPr>
            <p:spPr bwMode="auto">
              <a:xfrm>
                <a:off x="3888" y="1978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grpSp>
            <p:nvGrpSpPr>
              <p:cNvPr id="35" name="Group 140"/>
              <p:cNvGrpSpPr>
                <a:grpSpLocks/>
              </p:cNvGrpSpPr>
              <p:nvPr/>
            </p:nvGrpSpPr>
            <p:grpSpPr bwMode="auto">
              <a:xfrm>
                <a:off x="3878" y="1019"/>
                <a:ext cx="390" cy="960"/>
                <a:chOff x="3888" y="1019"/>
                <a:chExt cx="390" cy="960"/>
              </a:xfrm>
            </p:grpSpPr>
            <p:sp>
              <p:nvSpPr>
                <p:cNvPr id="36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3888" y="1019"/>
                  <a:ext cx="0" cy="960"/>
                </a:xfrm>
                <a:prstGeom prst="line">
                  <a:avLst/>
                </a:prstGeom>
                <a:noFill/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37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272" y="1019"/>
                  <a:ext cx="0" cy="960"/>
                </a:xfrm>
                <a:prstGeom prst="line">
                  <a:avLst/>
                </a:prstGeom>
                <a:noFill/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38" name="Line 42"/>
                <p:cNvSpPr>
                  <a:spLocks noChangeShapeType="1"/>
                </p:cNvSpPr>
                <p:nvPr/>
              </p:nvSpPr>
              <p:spPr bwMode="auto">
                <a:xfrm>
                  <a:off x="3888" y="1690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39" name="Line 43"/>
                <p:cNvSpPr>
                  <a:spLocks noChangeShapeType="1"/>
                </p:cNvSpPr>
                <p:nvPr/>
              </p:nvSpPr>
              <p:spPr bwMode="auto">
                <a:xfrm>
                  <a:off x="3888" y="1402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40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3888" y="1114"/>
                  <a:ext cx="390" cy="865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 b="1" i="1">
                      <a:solidFill>
                        <a:srgbClr val="002060"/>
                      </a:solidFill>
                      <a:latin typeface="Times New Roman" pitchFamily="18" charset="0"/>
                    </a:rPr>
                    <a:t>d</a:t>
                  </a:r>
                  <a:r>
                    <a:rPr kumimoji="1" lang="en-US" altLang="zh-CN" sz="2800" b="1">
                      <a:solidFill>
                        <a:srgbClr val="002060"/>
                      </a:solidFill>
                      <a:latin typeface="Times New Roman" pitchFamily="18" charset="0"/>
                    </a:rPr>
                    <a:t>L</a:t>
                  </a:r>
                </a:p>
                <a:p>
                  <a:pPr algn="ctr"/>
                  <a:r>
                    <a:rPr kumimoji="1" lang="en-US" altLang="zh-CN" sz="2800" b="1" i="1">
                      <a:solidFill>
                        <a:srgbClr val="002060"/>
                      </a:solidFill>
                      <a:latin typeface="Times New Roman" pitchFamily="18" charset="0"/>
                    </a:rPr>
                    <a:t>b</a:t>
                  </a:r>
                  <a:r>
                    <a:rPr kumimoji="1" lang="en-US" altLang="zh-CN" sz="2800" b="1">
                      <a:solidFill>
                        <a:srgbClr val="002060"/>
                      </a:solidFill>
                      <a:latin typeface="Times New Roman" pitchFamily="18" charset="0"/>
                    </a:rPr>
                    <a:t>R</a:t>
                  </a:r>
                </a:p>
                <a:p>
                  <a:pPr algn="ctr"/>
                  <a:r>
                    <a:rPr kumimoji="1" lang="en-US" altLang="zh-CN" sz="2800" b="1" i="1">
                      <a:solidFill>
                        <a:srgbClr val="002060"/>
                      </a:solidFill>
                      <a:latin typeface="Times New Roman" pitchFamily="18" charset="0"/>
                    </a:rPr>
                    <a:t>a</a:t>
                  </a:r>
                  <a:r>
                    <a:rPr kumimoji="1" lang="en-US" altLang="zh-CN" sz="2800" b="1">
                      <a:solidFill>
                        <a:srgbClr val="002060"/>
                      </a:solidFill>
                      <a:latin typeface="Times New Roman" pitchFamily="18" charset="0"/>
                    </a:rPr>
                    <a:t>L</a:t>
                  </a:r>
                  <a:endParaRPr kumimoji="1" lang="en-US" altLang="zh-CN" sz="2400">
                    <a:solidFill>
                      <a:srgbClr val="00206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24" name="Group 143"/>
            <p:cNvGrpSpPr>
              <a:grpSpLocks/>
            </p:cNvGrpSpPr>
            <p:nvPr/>
          </p:nvGrpSpPr>
          <p:grpSpPr bwMode="auto">
            <a:xfrm>
              <a:off x="7424991" y="1445877"/>
              <a:ext cx="619125" cy="1525587"/>
              <a:chOff x="4560" y="1019"/>
              <a:chExt cx="390" cy="961"/>
            </a:xfrm>
          </p:grpSpPr>
          <p:sp>
            <p:nvSpPr>
              <p:cNvPr id="25" name="Rectangle 51"/>
              <p:cNvSpPr>
                <a:spLocks noChangeArrowheads="1"/>
              </p:cNvSpPr>
              <p:nvPr/>
            </p:nvSpPr>
            <p:spPr bwMode="auto">
              <a:xfrm>
                <a:off x="4560" y="1019"/>
                <a:ext cx="384" cy="960"/>
              </a:xfrm>
              <a:prstGeom prst="rect">
                <a:avLst/>
              </a:prstGeom>
              <a:solidFill>
                <a:srgbClr val="FFFFCC"/>
              </a:solidFill>
              <a:ln w="38100">
                <a:noFill/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26" name="Line 55"/>
              <p:cNvSpPr>
                <a:spLocks noChangeShapeType="1"/>
              </p:cNvSpPr>
              <p:nvPr/>
            </p:nvSpPr>
            <p:spPr bwMode="auto">
              <a:xfrm>
                <a:off x="4560" y="1691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27" name="Text Box 56"/>
              <p:cNvSpPr txBox="1">
                <a:spLocks noChangeArrowheads="1"/>
              </p:cNvSpPr>
              <p:nvPr/>
            </p:nvSpPr>
            <p:spPr bwMode="auto">
              <a:xfrm>
                <a:off x="4560" y="1115"/>
                <a:ext cx="390" cy="86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 i="1">
                    <a:solidFill>
                      <a:srgbClr val="002060"/>
                    </a:solidFill>
                    <a:latin typeface="Times New Roman" pitchFamily="18" charset="0"/>
                  </a:rPr>
                  <a:t>d</a:t>
                </a:r>
                <a:r>
                  <a:rPr kumimoji="1" lang="en-US" altLang="zh-CN" sz="2800" b="1">
                    <a:solidFill>
                      <a:srgbClr val="002060"/>
                    </a:solidFill>
                    <a:latin typeface="Times New Roman" pitchFamily="18" charset="0"/>
                  </a:rPr>
                  <a:t>R</a:t>
                </a:r>
              </a:p>
              <a:p>
                <a:pPr algn="ctr"/>
                <a:r>
                  <a:rPr kumimoji="1" lang="en-US" altLang="zh-CN" sz="2800" b="1" i="1">
                    <a:solidFill>
                      <a:srgbClr val="002060"/>
                    </a:solidFill>
                    <a:latin typeface="Times New Roman" pitchFamily="18" charset="0"/>
                  </a:rPr>
                  <a:t>b</a:t>
                </a:r>
                <a:r>
                  <a:rPr kumimoji="1" lang="en-US" altLang="zh-CN" sz="2800" b="1">
                    <a:solidFill>
                      <a:srgbClr val="002060"/>
                    </a:solidFill>
                    <a:latin typeface="Times New Roman" pitchFamily="18" charset="0"/>
                  </a:rPr>
                  <a:t>R</a:t>
                </a:r>
              </a:p>
              <a:p>
                <a:pPr algn="ctr"/>
                <a:r>
                  <a:rPr kumimoji="1" lang="en-US" altLang="zh-CN" sz="2800" b="1" i="1">
                    <a:solidFill>
                      <a:srgbClr val="002060"/>
                    </a:solidFill>
                    <a:latin typeface="Times New Roman" pitchFamily="18" charset="0"/>
                  </a:rPr>
                  <a:t>a</a:t>
                </a:r>
                <a:r>
                  <a:rPr kumimoji="1" lang="en-US" altLang="zh-CN" sz="2800" b="1">
                    <a:solidFill>
                      <a:srgbClr val="002060"/>
                    </a:solidFill>
                    <a:latin typeface="Times New Roman" pitchFamily="18" charset="0"/>
                  </a:rPr>
                  <a:t>L</a:t>
                </a:r>
                <a:endParaRPr kumimoji="1" lang="en-US" altLang="zh-CN" sz="2400">
                  <a:solidFill>
                    <a:srgbClr val="00206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" name="Line 57"/>
              <p:cNvSpPr>
                <a:spLocks noChangeShapeType="1"/>
              </p:cNvSpPr>
              <p:nvPr/>
            </p:nvSpPr>
            <p:spPr bwMode="auto">
              <a:xfrm>
                <a:off x="4560" y="1403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29" name="Line 52"/>
              <p:cNvSpPr>
                <a:spLocks noChangeShapeType="1"/>
              </p:cNvSpPr>
              <p:nvPr/>
            </p:nvSpPr>
            <p:spPr bwMode="auto">
              <a:xfrm flipH="1">
                <a:off x="4560" y="1019"/>
                <a:ext cx="0" cy="96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30" name="Line 53"/>
              <p:cNvSpPr>
                <a:spLocks noChangeShapeType="1"/>
              </p:cNvSpPr>
              <p:nvPr/>
            </p:nvSpPr>
            <p:spPr bwMode="auto">
              <a:xfrm flipH="1">
                <a:off x="4944" y="1019"/>
                <a:ext cx="0" cy="96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31" name="Line 54"/>
              <p:cNvSpPr>
                <a:spLocks noChangeShapeType="1"/>
              </p:cNvSpPr>
              <p:nvPr/>
            </p:nvSpPr>
            <p:spPr bwMode="auto">
              <a:xfrm>
                <a:off x="4560" y="1979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32" name="Line 58"/>
              <p:cNvSpPr>
                <a:spLocks noChangeShapeType="1"/>
              </p:cNvSpPr>
              <p:nvPr/>
            </p:nvSpPr>
            <p:spPr bwMode="auto">
              <a:xfrm>
                <a:off x="4560" y="1115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62" name="组合 61"/>
          <p:cNvGrpSpPr/>
          <p:nvPr/>
        </p:nvGrpSpPr>
        <p:grpSpPr>
          <a:xfrm>
            <a:off x="888590" y="4407840"/>
            <a:ext cx="7667625" cy="1595438"/>
            <a:chOff x="684213" y="3933825"/>
            <a:chExt cx="7667625" cy="1595438"/>
          </a:xfrm>
        </p:grpSpPr>
        <p:grpSp>
          <p:nvGrpSpPr>
            <p:cNvPr id="63" name="Group 171"/>
            <p:cNvGrpSpPr>
              <a:grpSpLocks/>
            </p:cNvGrpSpPr>
            <p:nvPr/>
          </p:nvGrpSpPr>
          <p:grpSpPr bwMode="auto">
            <a:xfrm>
              <a:off x="684213" y="3933825"/>
              <a:ext cx="619125" cy="1524000"/>
              <a:chOff x="480" y="2651"/>
              <a:chExt cx="390" cy="960"/>
            </a:xfrm>
          </p:grpSpPr>
          <p:sp>
            <p:nvSpPr>
              <p:cNvPr id="119" name="Rectangle 46"/>
              <p:cNvSpPr>
                <a:spLocks noChangeArrowheads="1"/>
              </p:cNvSpPr>
              <p:nvPr/>
            </p:nvSpPr>
            <p:spPr bwMode="auto">
              <a:xfrm>
                <a:off x="480" y="2651"/>
                <a:ext cx="384" cy="960"/>
              </a:xfrm>
              <a:prstGeom prst="rect">
                <a:avLst/>
              </a:prstGeom>
              <a:solidFill>
                <a:srgbClr val="FFFFCC"/>
              </a:solidFill>
              <a:ln w="38100">
                <a:noFill/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20" name="Line 47"/>
              <p:cNvSpPr>
                <a:spLocks noChangeShapeType="1"/>
              </p:cNvSpPr>
              <p:nvPr/>
            </p:nvSpPr>
            <p:spPr bwMode="auto">
              <a:xfrm flipH="1">
                <a:off x="480" y="2651"/>
                <a:ext cx="0" cy="96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21" name="Line 48"/>
              <p:cNvSpPr>
                <a:spLocks noChangeShapeType="1"/>
              </p:cNvSpPr>
              <p:nvPr/>
            </p:nvSpPr>
            <p:spPr bwMode="auto">
              <a:xfrm flipH="1">
                <a:off x="864" y="2651"/>
                <a:ext cx="0" cy="96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22" name="Line 49"/>
              <p:cNvSpPr>
                <a:spLocks noChangeShapeType="1"/>
              </p:cNvSpPr>
              <p:nvPr/>
            </p:nvSpPr>
            <p:spPr bwMode="auto">
              <a:xfrm>
                <a:off x="480" y="3611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23" name="Line 50"/>
              <p:cNvSpPr>
                <a:spLocks noChangeShapeType="1"/>
              </p:cNvSpPr>
              <p:nvPr/>
            </p:nvSpPr>
            <p:spPr bwMode="auto">
              <a:xfrm>
                <a:off x="480" y="3323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24" name="Text Box 74"/>
              <p:cNvSpPr txBox="1">
                <a:spLocks noChangeArrowheads="1"/>
              </p:cNvSpPr>
              <p:nvPr/>
            </p:nvSpPr>
            <p:spPr bwMode="auto">
              <a:xfrm>
                <a:off x="480" y="3015"/>
                <a:ext cx="390" cy="59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 i="1">
                    <a:solidFill>
                      <a:srgbClr val="002060"/>
                    </a:solidFill>
                    <a:latin typeface="Times New Roman" pitchFamily="18" charset="0"/>
                  </a:rPr>
                  <a:t>b</a:t>
                </a:r>
                <a:r>
                  <a:rPr kumimoji="1" lang="en-US" altLang="zh-CN" sz="2800" b="1">
                    <a:solidFill>
                      <a:srgbClr val="002060"/>
                    </a:solidFill>
                    <a:latin typeface="Times New Roman" pitchFamily="18" charset="0"/>
                  </a:rPr>
                  <a:t>R</a:t>
                </a:r>
              </a:p>
              <a:p>
                <a:pPr algn="ctr"/>
                <a:r>
                  <a:rPr kumimoji="1" lang="en-US" altLang="zh-CN" sz="2800" b="1" i="1">
                    <a:solidFill>
                      <a:srgbClr val="002060"/>
                    </a:solidFill>
                    <a:latin typeface="Times New Roman" pitchFamily="18" charset="0"/>
                  </a:rPr>
                  <a:t>a</a:t>
                </a:r>
                <a:r>
                  <a:rPr kumimoji="1" lang="en-US" altLang="zh-CN" sz="2800" b="1">
                    <a:solidFill>
                      <a:srgbClr val="002060"/>
                    </a:solidFill>
                    <a:latin typeface="Times New Roman" pitchFamily="18" charset="0"/>
                  </a:rPr>
                  <a:t>L</a:t>
                </a:r>
                <a:endParaRPr kumimoji="1" lang="en-US" altLang="zh-CN" sz="2400">
                  <a:solidFill>
                    <a:srgbClr val="00206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5" name="Line 75"/>
              <p:cNvSpPr>
                <a:spLocks noChangeShapeType="1"/>
              </p:cNvSpPr>
              <p:nvPr/>
            </p:nvSpPr>
            <p:spPr bwMode="auto">
              <a:xfrm>
                <a:off x="480" y="3035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64" name="Group 172"/>
            <p:cNvGrpSpPr>
              <a:grpSpLocks/>
            </p:cNvGrpSpPr>
            <p:nvPr/>
          </p:nvGrpSpPr>
          <p:grpSpPr bwMode="auto">
            <a:xfrm>
              <a:off x="1730375" y="3933825"/>
              <a:ext cx="609600" cy="1524000"/>
              <a:chOff x="1104" y="2651"/>
              <a:chExt cx="384" cy="960"/>
            </a:xfrm>
          </p:grpSpPr>
          <p:sp>
            <p:nvSpPr>
              <p:cNvPr id="113" name="Rectangle 59"/>
              <p:cNvSpPr>
                <a:spLocks noChangeArrowheads="1"/>
              </p:cNvSpPr>
              <p:nvPr/>
            </p:nvSpPr>
            <p:spPr bwMode="auto">
              <a:xfrm>
                <a:off x="1104" y="2651"/>
                <a:ext cx="384" cy="960"/>
              </a:xfrm>
              <a:prstGeom prst="rect">
                <a:avLst/>
              </a:prstGeom>
              <a:solidFill>
                <a:srgbClr val="FFFFCC"/>
              </a:solidFill>
              <a:ln w="38100">
                <a:noFill/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14" name="Line 60"/>
              <p:cNvSpPr>
                <a:spLocks noChangeShapeType="1"/>
              </p:cNvSpPr>
              <p:nvPr/>
            </p:nvSpPr>
            <p:spPr bwMode="auto">
              <a:xfrm flipH="1">
                <a:off x="1104" y="2651"/>
                <a:ext cx="0" cy="96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15" name="Line 61"/>
              <p:cNvSpPr>
                <a:spLocks noChangeShapeType="1"/>
              </p:cNvSpPr>
              <p:nvPr/>
            </p:nvSpPr>
            <p:spPr bwMode="auto">
              <a:xfrm flipH="1">
                <a:off x="1488" y="2651"/>
                <a:ext cx="0" cy="96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16" name="Line 62"/>
              <p:cNvSpPr>
                <a:spLocks noChangeShapeType="1"/>
              </p:cNvSpPr>
              <p:nvPr/>
            </p:nvSpPr>
            <p:spPr bwMode="auto">
              <a:xfrm>
                <a:off x="1104" y="3611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17" name="Line 63"/>
              <p:cNvSpPr>
                <a:spLocks noChangeShapeType="1"/>
              </p:cNvSpPr>
              <p:nvPr/>
            </p:nvSpPr>
            <p:spPr bwMode="auto">
              <a:xfrm>
                <a:off x="1104" y="3323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18" name="Text Box 76"/>
              <p:cNvSpPr txBox="1">
                <a:spLocks noChangeArrowheads="1"/>
              </p:cNvSpPr>
              <p:nvPr/>
            </p:nvSpPr>
            <p:spPr bwMode="auto">
              <a:xfrm>
                <a:off x="1111" y="3284"/>
                <a:ext cx="377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 i="1">
                    <a:solidFill>
                      <a:srgbClr val="002060"/>
                    </a:solidFill>
                    <a:latin typeface="Times New Roman" pitchFamily="18" charset="0"/>
                  </a:rPr>
                  <a:t>a</a:t>
                </a:r>
                <a:r>
                  <a:rPr kumimoji="1" lang="en-US" altLang="zh-CN" sz="2800" b="1">
                    <a:solidFill>
                      <a:srgbClr val="002060"/>
                    </a:solidFill>
                    <a:latin typeface="Times New Roman" pitchFamily="18" charset="0"/>
                  </a:rPr>
                  <a:t>L</a:t>
                </a:r>
                <a:endParaRPr kumimoji="1" lang="en-US" altLang="zh-CN" sz="2400">
                  <a:solidFill>
                    <a:srgbClr val="00206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65" name="Group 173"/>
            <p:cNvGrpSpPr>
              <a:grpSpLocks/>
            </p:cNvGrpSpPr>
            <p:nvPr/>
          </p:nvGrpSpPr>
          <p:grpSpPr bwMode="auto">
            <a:xfrm>
              <a:off x="2735263" y="3957638"/>
              <a:ext cx="619125" cy="1524000"/>
              <a:chOff x="1728" y="2651"/>
              <a:chExt cx="390" cy="960"/>
            </a:xfrm>
          </p:grpSpPr>
          <p:sp>
            <p:nvSpPr>
              <p:cNvPr id="107" name="Rectangle 64"/>
              <p:cNvSpPr>
                <a:spLocks noChangeArrowheads="1"/>
              </p:cNvSpPr>
              <p:nvPr/>
            </p:nvSpPr>
            <p:spPr bwMode="auto">
              <a:xfrm>
                <a:off x="1728" y="2651"/>
                <a:ext cx="384" cy="960"/>
              </a:xfrm>
              <a:prstGeom prst="rect">
                <a:avLst/>
              </a:prstGeom>
              <a:solidFill>
                <a:srgbClr val="FFFFCC"/>
              </a:solidFill>
              <a:ln w="38100">
                <a:noFill/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08" name="Line 65"/>
              <p:cNvSpPr>
                <a:spLocks noChangeShapeType="1"/>
              </p:cNvSpPr>
              <p:nvPr/>
            </p:nvSpPr>
            <p:spPr bwMode="auto">
              <a:xfrm>
                <a:off x="1728" y="2651"/>
                <a:ext cx="0" cy="96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09" name="Line 66"/>
              <p:cNvSpPr>
                <a:spLocks noChangeShapeType="1"/>
              </p:cNvSpPr>
              <p:nvPr/>
            </p:nvSpPr>
            <p:spPr bwMode="auto">
              <a:xfrm flipH="1">
                <a:off x="2112" y="2651"/>
                <a:ext cx="0" cy="96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10" name="Line 67"/>
              <p:cNvSpPr>
                <a:spLocks noChangeShapeType="1"/>
              </p:cNvSpPr>
              <p:nvPr/>
            </p:nvSpPr>
            <p:spPr bwMode="auto">
              <a:xfrm>
                <a:off x="1728" y="3611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11" name="Line 68"/>
              <p:cNvSpPr>
                <a:spLocks noChangeShapeType="1"/>
              </p:cNvSpPr>
              <p:nvPr/>
            </p:nvSpPr>
            <p:spPr bwMode="auto">
              <a:xfrm>
                <a:off x="1728" y="3323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12" name="Text Box 77"/>
              <p:cNvSpPr txBox="1">
                <a:spLocks noChangeArrowheads="1"/>
              </p:cNvSpPr>
              <p:nvPr/>
            </p:nvSpPr>
            <p:spPr bwMode="auto">
              <a:xfrm>
                <a:off x="1728" y="3284"/>
                <a:ext cx="390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 i="1">
                    <a:solidFill>
                      <a:srgbClr val="002060"/>
                    </a:solidFill>
                    <a:latin typeface="Times New Roman" pitchFamily="18" charset="0"/>
                  </a:rPr>
                  <a:t>a</a:t>
                </a:r>
                <a:r>
                  <a:rPr kumimoji="1" lang="en-US" altLang="zh-CN" sz="2800" b="1">
                    <a:solidFill>
                      <a:srgbClr val="002060"/>
                    </a:solidFill>
                    <a:latin typeface="Times New Roman" pitchFamily="18" charset="0"/>
                  </a:rPr>
                  <a:t>R</a:t>
                </a:r>
                <a:endParaRPr kumimoji="1" lang="en-US" altLang="zh-CN" sz="2400">
                  <a:solidFill>
                    <a:srgbClr val="00206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66" name="Group 174"/>
            <p:cNvGrpSpPr>
              <a:grpSpLocks/>
            </p:cNvGrpSpPr>
            <p:nvPr/>
          </p:nvGrpSpPr>
          <p:grpSpPr bwMode="auto">
            <a:xfrm>
              <a:off x="3733800" y="3956050"/>
              <a:ext cx="619125" cy="1525588"/>
              <a:chOff x="2352" y="2651"/>
              <a:chExt cx="390" cy="961"/>
            </a:xfrm>
          </p:grpSpPr>
          <p:sp>
            <p:nvSpPr>
              <p:cNvPr id="99" name="Rectangle 69"/>
              <p:cNvSpPr>
                <a:spLocks noChangeArrowheads="1"/>
              </p:cNvSpPr>
              <p:nvPr/>
            </p:nvSpPr>
            <p:spPr bwMode="auto">
              <a:xfrm>
                <a:off x="2352" y="2651"/>
                <a:ext cx="384" cy="960"/>
              </a:xfrm>
              <a:prstGeom prst="rect">
                <a:avLst/>
              </a:prstGeom>
              <a:solidFill>
                <a:srgbClr val="FFFFCC"/>
              </a:solidFill>
              <a:ln w="38100">
                <a:noFill/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00" name="Line 70"/>
              <p:cNvSpPr>
                <a:spLocks noChangeShapeType="1"/>
              </p:cNvSpPr>
              <p:nvPr/>
            </p:nvSpPr>
            <p:spPr bwMode="auto">
              <a:xfrm flipH="1">
                <a:off x="2352" y="2651"/>
                <a:ext cx="0" cy="96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01" name="Line 71"/>
              <p:cNvSpPr>
                <a:spLocks noChangeShapeType="1"/>
              </p:cNvSpPr>
              <p:nvPr/>
            </p:nvSpPr>
            <p:spPr bwMode="auto">
              <a:xfrm flipH="1">
                <a:off x="2736" y="2651"/>
                <a:ext cx="0" cy="96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02" name="Line 72"/>
              <p:cNvSpPr>
                <a:spLocks noChangeShapeType="1"/>
              </p:cNvSpPr>
              <p:nvPr/>
            </p:nvSpPr>
            <p:spPr bwMode="auto">
              <a:xfrm>
                <a:off x="2352" y="3611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03" name="Line 73"/>
              <p:cNvSpPr>
                <a:spLocks noChangeShapeType="1"/>
              </p:cNvSpPr>
              <p:nvPr/>
            </p:nvSpPr>
            <p:spPr bwMode="auto">
              <a:xfrm>
                <a:off x="2352" y="3323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04" name="Text Box 78"/>
              <p:cNvSpPr txBox="1">
                <a:spLocks noChangeArrowheads="1"/>
              </p:cNvSpPr>
              <p:nvPr/>
            </p:nvSpPr>
            <p:spPr bwMode="auto">
              <a:xfrm>
                <a:off x="2352" y="2747"/>
                <a:ext cx="390" cy="86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 i="1">
                    <a:solidFill>
                      <a:srgbClr val="002060"/>
                    </a:solidFill>
                    <a:latin typeface="Times New Roman" pitchFamily="18" charset="0"/>
                  </a:rPr>
                  <a:t>e</a:t>
                </a:r>
                <a:r>
                  <a:rPr kumimoji="1" lang="en-US" altLang="zh-CN" sz="2800" b="1">
                    <a:solidFill>
                      <a:srgbClr val="002060"/>
                    </a:solidFill>
                    <a:latin typeface="Times New Roman" pitchFamily="18" charset="0"/>
                  </a:rPr>
                  <a:t>L</a:t>
                </a:r>
              </a:p>
              <a:p>
                <a:pPr algn="ctr"/>
                <a:r>
                  <a:rPr kumimoji="1" lang="en-US" altLang="zh-CN" sz="2800" b="1" i="1">
                    <a:solidFill>
                      <a:srgbClr val="002060"/>
                    </a:solidFill>
                    <a:latin typeface="Times New Roman" pitchFamily="18" charset="0"/>
                  </a:rPr>
                  <a:t>c</a:t>
                </a:r>
                <a:r>
                  <a:rPr kumimoji="1" lang="en-US" altLang="zh-CN" sz="2800" b="1">
                    <a:solidFill>
                      <a:srgbClr val="002060"/>
                    </a:solidFill>
                    <a:latin typeface="Times New Roman" pitchFamily="18" charset="0"/>
                  </a:rPr>
                  <a:t>L</a:t>
                </a:r>
              </a:p>
              <a:p>
                <a:pPr algn="ctr"/>
                <a:r>
                  <a:rPr kumimoji="1" lang="en-US" altLang="zh-CN" sz="2800" b="1" i="1">
                    <a:solidFill>
                      <a:srgbClr val="002060"/>
                    </a:solidFill>
                    <a:latin typeface="Times New Roman" pitchFamily="18" charset="0"/>
                  </a:rPr>
                  <a:t>a</a:t>
                </a:r>
                <a:r>
                  <a:rPr kumimoji="1" lang="en-US" altLang="zh-CN" sz="2800" b="1">
                    <a:solidFill>
                      <a:srgbClr val="002060"/>
                    </a:solidFill>
                    <a:latin typeface="Times New Roman" pitchFamily="18" charset="0"/>
                  </a:rPr>
                  <a:t>R</a:t>
                </a:r>
                <a:endParaRPr kumimoji="1" lang="en-US" altLang="zh-CN" sz="2400">
                  <a:solidFill>
                    <a:srgbClr val="00206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5" name="Line 79"/>
              <p:cNvSpPr>
                <a:spLocks noChangeShapeType="1"/>
              </p:cNvSpPr>
              <p:nvPr/>
            </p:nvSpPr>
            <p:spPr bwMode="auto">
              <a:xfrm>
                <a:off x="2352" y="3035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06" name="Line 80"/>
              <p:cNvSpPr>
                <a:spLocks noChangeShapeType="1"/>
              </p:cNvSpPr>
              <p:nvPr/>
            </p:nvSpPr>
            <p:spPr bwMode="auto">
              <a:xfrm>
                <a:off x="2352" y="2747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67" name="Group 175"/>
            <p:cNvGrpSpPr>
              <a:grpSpLocks/>
            </p:cNvGrpSpPr>
            <p:nvPr/>
          </p:nvGrpSpPr>
          <p:grpSpPr bwMode="auto">
            <a:xfrm>
              <a:off x="4714875" y="3968750"/>
              <a:ext cx="619125" cy="1524000"/>
              <a:chOff x="2970" y="2651"/>
              <a:chExt cx="390" cy="960"/>
            </a:xfrm>
          </p:grpSpPr>
          <p:sp>
            <p:nvSpPr>
              <p:cNvPr id="91" name="Rectangle 81"/>
              <p:cNvSpPr>
                <a:spLocks noChangeArrowheads="1"/>
              </p:cNvSpPr>
              <p:nvPr/>
            </p:nvSpPr>
            <p:spPr bwMode="auto">
              <a:xfrm>
                <a:off x="2976" y="2651"/>
                <a:ext cx="384" cy="960"/>
              </a:xfrm>
              <a:prstGeom prst="rect">
                <a:avLst/>
              </a:prstGeom>
              <a:solidFill>
                <a:srgbClr val="FFFFCC"/>
              </a:solidFill>
              <a:ln w="38100">
                <a:noFill/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92" name="Line 82"/>
              <p:cNvSpPr>
                <a:spLocks noChangeShapeType="1"/>
              </p:cNvSpPr>
              <p:nvPr/>
            </p:nvSpPr>
            <p:spPr bwMode="auto">
              <a:xfrm flipH="1">
                <a:off x="2976" y="2651"/>
                <a:ext cx="0" cy="96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93" name="Line 83"/>
              <p:cNvSpPr>
                <a:spLocks noChangeShapeType="1"/>
              </p:cNvSpPr>
              <p:nvPr/>
            </p:nvSpPr>
            <p:spPr bwMode="auto">
              <a:xfrm flipH="1">
                <a:off x="3360" y="2651"/>
                <a:ext cx="0" cy="96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94" name="Line 84"/>
              <p:cNvSpPr>
                <a:spLocks noChangeShapeType="1"/>
              </p:cNvSpPr>
              <p:nvPr/>
            </p:nvSpPr>
            <p:spPr bwMode="auto">
              <a:xfrm>
                <a:off x="2976" y="3611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95" name="Line 85"/>
              <p:cNvSpPr>
                <a:spLocks noChangeShapeType="1"/>
              </p:cNvSpPr>
              <p:nvPr/>
            </p:nvSpPr>
            <p:spPr bwMode="auto">
              <a:xfrm>
                <a:off x="2976" y="3323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96" name="Text Box 86"/>
              <p:cNvSpPr txBox="1">
                <a:spLocks noChangeArrowheads="1"/>
              </p:cNvSpPr>
              <p:nvPr/>
            </p:nvSpPr>
            <p:spPr bwMode="auto">
              <a:xfrm>
                <a:off x="2970" y="2746"/>
                <a:ext cx="390" cy="86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 i="1">
                    <a:solidFill>
                      <a:srgbClr val="002060"/>
                    </a:solidFill>
                    <a:latin typeface="Times New Roman" pitchFamily="18" charset="0"/>
                  </a:rPr>
                  <a:t>e</a:t>
                </a:r>
                <a:r>
                  <a:rPr kumimoji="1" lang="en-US" altLang="zh-CN" sz="2800" b="1">
                    <a:solidFill>
                      <a:srgbClr val="002060"/>
                    </a:solidFill>
                    <a:latin typeface="Times New Roman" pitchFamily="18" charset="0"/>
                  </a:rPr>
                  <a:t>R</a:t>
                </a:r>
              </a:p>
              <a:p>
                <a:pPr algn="ctr"/>
                <a:r>
                  <a:rPr kumimoji="1" lang="en-US" altLang="zh-CN" sz="2800" b="1" i="1">
                    <a:solidFill>
                      <a:srgbClr val="002060"/>
                    </a:solidFill>
                    <a:latin typeface="Times New Roman" pitchFamily="18" charset="0"/>
                  </a:rPr>
                  <a:t>c</a:t>
                </a:r>
                <a:r>
                  <a:rPr kumimoji="1" lang="en-US" altLang="zh-CN" sz="2800" b="1">
                    <a:solidFill>
                      <a:srgbClr val="002060"/>
                    </a:solidFill>
                    <a:latin typeface="Times New Roman" pitchFamily="18" charset="0"/>
                  </a:rPr>
                  <a:t>L</a:t>
                </a:r>
              </a:p>
              <a:p>
                <a:pPr algn="ctr"/>
                <a:r>
                  <a:rPr kumimoji="1" lang="en-US" altLang="zh-CN" sz="2800" b="1" i="1">
                    <a:solidFill>
                      <a:srgbClr val="002060"/>
                    </a:solidFill>
                    <a:latin typeface="Times New Roman" pitchFamily="18" charset="0"/>
                  </a:rPr>
                  <a:t>a</a:t>
                </a:r>
                <a:r>
                  <a:rPr kumimoji="1" lang="en-US" altLang="zh-CN" sz="2800" b="1">
                    <a:solidFill>
                      <a:srgbClr val="002060"/>
                    </a:solidFill>
                    <a:latin typeface="Times New Roman" pitchFamily="18" charset="0"/>
                  </a:rPr>
                  <a:t>R</a:t>
                </a:r>
                <a:endParaRPr kumimoji="1" lang="en-US" altLang="zh-CN" sz="2400">
                  <a:solidFill>
                    <a:srgbClr val="00206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7" name="Line 87"/>
              <p:cNvSpPr>
                <a:spLocks noChangeShapeType="1"/>
              </p:cNvSpPr>
              <p:nvPr/>
            </p:nvSpPr>
            <p:spPr bwMode="auto">
              <a:xfrm>
                <a:off x="2976" y="3035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98" name="Line 88"/>
              <p:cNvSpPr>
                <a:spLocks noChangeShapeType="1"/>
              </p:cNvSpPr>
              <p:nvPr/>
            </p:nvSpPr>
            <p:spPr bwMode="auto">
              <a:xfrm>
                <a:off x="2976" y="2747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68" name="Group 176"/>
            <p:cNvGrpSpPr>
              <a:grpSpLocks/>
            </p:cNvGrpSpPr>
            <p:nvPr/>
          </p:nvGrpSpPr>
          <p:grpSpPr bwMode="auto">
            <a:xfrm>
              <a:off x="5715000" y="3992563"/>
              <a:ext cx="619125" cy="1524000"/>
              <a:chOff x="3600" y="2651"/>
              <a:chExt cx="390" cy="960"/>
            </a:xfrm>
          </p:grpSpPr>
          <p:sp>
            <p:nvSpPr>
              <p:cNvPr id="84" name="Rectangle 89"/>
              <p:cNvSpPr>
                <a:spLocks noChangeArrowheads="1"/>
              </p:cNvSpPr>
              <p:nvPr/>
            </p:nvSpPr>
            <p:spPr bwMode="auto">
              <a:xfrm>
                <a:off x="3600" y="2651"/>
                <a:ext cx="384" cy="960"/>
              </a:xfrm>
              <a:prstGeom prst="rect">
                <a:avLst/>
              </a:prstGeom>
              <a:solidFill>
                <a:srgbClr val="FFFFCC"/>
              </a:solidFill>
              <a:ln w="38100">
                <a:noFill/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85" name="Line 90"/>
              <p:cNvSpPr>
                <a:spLocks noChangeShapeType="1"/>
              </p:cNvSpPr>
              <p:nvPr/>
            </p:nvSpPr>
            <p:spPr bwMode="auto">
              <a:xfrm flipH="1">
                <a:off x="3600" y="2651"/>
                <a:ext cx="0" cy="96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86" name="Line 91"/>
              <p:cNvSpPr>
                <a:spLocks noChangeShapeType="1"/>
              </p:cNvSpPr>
              <p:nvPr/>
            </p:nvSpPr>
            <p:spPr bwMode="auto">
              <a:xfrm flipH="1">
                <a:off x="3984" y="2651"/>
                <a:ext cx="0" cy="96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87" name="Line 92"/>
              <p:cNvSpPr>
                <a:spLocks noChangeShapeType="1"/>
              </p:cNvSpPr>
              <p:nvPr/>
            </p:nvSpPr>
            <p:spPr bwMode="auto">
              <a:xfrm>
                <a:off x="3600" y="3611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88" name="Line 93"/>
              <p:cNvSpPr>
                <a:spLocks noChangeShapeType="1"/>
              </p:cNvSpPr>
              <p:nvPr/>
            </p:nvSpPr>
            <p:spPr bwMode="auto">
              <a:xfrm>
                <a:off x="3600" y="3323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89" name="Text Box 104"/>
              <p:cNvSpPr txBox="1">
                <a:spLocks noChangeArrowheads="1"/>
              </p:cNvSpPr>
              <p:nvPr/>
            </p:nvSpPr>
            <p:spPr bwMode="auto">
              <a:xfrm>
                <a:off x="3600" y="3015"/>
                <a:ext cx="390" cy="59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 i="1">
                    <a:solidFill>
                      <a:srgbClr val="002060"/>
                    </a:solidFill>
                    <a:latin typeface="Times New Roman" pitchFamily="18" charset="0"/>
                  </a:rPr>
                  <a:t>c</a:t>
                </a:r>
                <a:r>
                  <a:rPr kumimoji="1" lang="en-US" altLang="zh-CN" sz="2800" b="1">
                    <a:solidFill>
                      <a:srgbClr val="002060"/>
                    </a:solidFill>
                    <a:latin typeface="Times New Roman" pitchFamily="18" charset="0"/>
                  </a:rPr>
                  <a:t>L</a:t>
                </a:r>
              </a:p>
              <a:p>
                <a:pPr algn="ctr"/>
                <a:r>
                  <a:rPr kumimoji="1" lang="en-US" altLang="zh-CN" sz="2800" b="1" i="1">
                    <a:solidFill>
                      <a:srgbClr val="002060"/>
                    </a:solidFill>
                    <a:latin typeface="Times New Roman" pitchFamily="18" charset="0"/>
                  </a:rPr>
                  <a:t>a</a:t>
                </a:r>
                <a:r>
                  <a:rPr kumimoji="1" lang="en-US" altLang="zh-CN" sz="2800" b="1">
                    <a:solidFill>
                      <a:srgbClr val="002060"/>
                    </a:solidFill>
                    <a:latin typeface="Times New Roman" pitchFamily="18" charset="0"/>
                  </a:rPr>
                  <a:t>R</a:t>
                </a:r>
                <a:endParaRPr kumimoji="1" lang="en-US" altLang="zh-CN" sz="2400">
                  <a:solidFill>
                    <a:srgbClr val="00206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" name="Line 105"/>
              <p:cNvSpPr>
                <a:spLocks noChangeShapeType="1"/>
              </p:cNvSpPr>
              <p:nvPr/>
            </p:nvSpPr>
            <p:spPr bwMode="auto">
              <a:xfrm>
                <a:off x="3600" y="3035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69" name="Group 177"/>
            <p:cNvGrpSpPr>
              <a:grpSpLocks/>
            </p:cNvGrpSpPr>
            <p:nvPr/>
          </p:nvGrpSpPr>
          <p:grpSpPr bwMode="auto">
            <a:xfrm>
              <a:off x="6724650" y="4005263"/>
              <a:ext cx="619125" cy="1524000"/>
              <a:chOff x="4218" y="2651"/>
              <a:chExt cx="390" cy="960"/>
            </a:xfrm>
          </p:grpSpPr>
          <p:sp>
            <p:nvSpPr>
              <p:cNvPr id="77" name="Rectangle 94"/>
              <p:cNvSpPr>
                <a:spLocks noChangeArrowheads="1"/>
              </p:cNvSpPr>
              <p:nvPr/>
            </p:nvSpPr>
            <p:spPr bwMode="auto">
              <a:xfrm>
                <a:off x="4224" y="2651"/>
                <a:ext cx="384" cy="960"/>
              </a:xfrm>
              <a:prstGeom prst="rect">
                <a:avLst/>
              </a:prstGeom>
              <a:solidFill>
                <a:srgbClr val="FFFFCC"/>
              </a:solidFill>
              <a:ln w="38100">
                <a:noFill/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78" name="Line 95"/>
              <p:cNvSpPr>
                <a:spLocks noChangeShapeType="1"/>
              </p:cNvSpPr>
              <p:nvPr/>
            </p:nvSpPr>
            <p:spPr bwMode="auto">
              <a:xfrm flipH="1">
                <a:off x="4224" y="2651"/>
                <a:ext cx="0" cy="96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79" name="Line 96"/>
              <p:cNvSpPr>
                <a:spLocks noChangeShapeType="1"/>
              </p:cNvSpPr>
              <p:nvPr/>
            </p:nvSpPr>
            <p:spPr bwMode="auto">
              <a:xfrm flipH="1">
                <a:off x="4608" y="2651"/>
                <a:ext cx="0" cy="96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80" name="Line 97"/>
              <p:cNvSpPr>
                <a:spLocks noChangeShapeType="1"/>
              </p:cNvSpPr>
              <p:nvPr/>
            </p:nvSpPr>
            <p:spPr bwMode="auto">
              <a:xfrm>
                <a:off x="4224" y="3611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81" name="Line 98"/>
              <p:cNvSpPr>
                <a:spLocks noChangeShapeType="1"/>
              </p:cNvSpPr>
              <p:nvPr/>
            </p:nvSpPr>
            <p:spPr bwMode="auto">
              <a:xfrm>
                <a:off x="4224" y="3323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82" name="Text Box 106"/>
              <p:cNvSpPr txBox="1">
                <a:spLocks noChangeArrowheads="1"/>
              </p:cNvSpPr>
              <p:nvPr/>
            </p:nvSpPr>
            <p:spPr bwMode="auto">
              <a:xfrm>
                <a:off x="4218" y="3015"/>
                <a:ext cx="390" cy="59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 i="1">
                    <a:solidFill>
                      <a:srgbClr val="002060"/>
                    </a:solidFill>
                    <a:latin typeface="Times New Roman" pitchFamily="18" charset="0"/>
                  </a:rPr>
                  <a:t>c</a:t>
                </a:r>
                <a:r>
                  <a:rPr kumimoji="1" lang="en-US" altLang="zh-CN" sz="2800" b="1">
                    <a:solidFill>
                      <a:srgbClr val="002060"/>
                    </a:solidFill>
                    <a:latin typeface="Times New Roman" pitchFamily="18" charset="0"/>
                  </a:rPr>
                  <a:t>R</a:t>
                </a:r>
              </a:p>
              <a:p>
                <a:pPr algn="ctr"/>
                <a:r>
                  <a:rPr kumimoji="1" lang="en-US" altLang="zh-CN" sz="2800" b="1" i="1">
                    <a:solidFill>
                      <a:srgbClr val="002060"/>
                    </a:solidFill>
                    <a:latin typeface="Times New Roman" pitchFamily="18" charset="0"/>
                  </a:rPr>
                  <a:t>a</a:t>
                </a:r>
                <a:r>
                  <a:rPr kumimoji="1" lang="en-US" altLang="zh-CN" sz="2800" b="1">
                    <a:solidFill>
                      <a:srgbClr val="002060"/>
                    </a:solidFill>
                    <a:latin typeface="Times New Roman" pitchFamily="18" charset="0"/>
                  </a:rPr>
                  <a:t>R</a:t>
                </a:r>
                <a:endParaRPr kumimoji="1" lang="en-US" altLang="zh-CN" sz="2400">
                  <a:solidFill>
                    <a:srgbClr val="00206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3" name="Line 107"/>
              <p:cNvSpPr>
                <a:spLocks noChangeShapeType="1"/>
              </p:cNvSpPr>
              <p:nvPr/>
            </p:nvSpPr>
            <p:spPr bwMode="auto">
              <a:xfrm>
                <a:off x="4224" y="3035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70" name="Group 178"/>
            <p:cNvGrpSpPr>
              <a:grpSpLocks/>
            </p:cNvGrpSpPr>
            <p:nvPr/>
          </p:nvGrpSpPr>
          <p:grpSpPr bwMode="auto">
            <a:xfrm>
              <a:off x="7732713" y="4005263"/>
              <a:ext cx="619125" cy="1524000"/>
              <a:chOff x="4848" y="2651"/>
              <a:chExt cx="390" cy="960"/>
            </a:xfrm>
          </p:grpSpPr>
          <p:sp>
            <p:nvSpPr>
              <p:cNvPr id="71" name="Rectangle 99"/>
              <p:cNvSpPr>
                <a:spLocks noChangeArrowheads="1"/>
              </p:cNvSpPr>
              <p:nvPr/>
            </p:nvSpPr>
            <p:spPr bwMode="auto">
              <a:xfrm>
                <a:off x="4848" y="2651"/>
                <a:ext cx="384" cy="960"/>
              </a:xfrm>
              <a:prstGeom prst="rect">
                <a:avLst/>
              </a:prstGeom>
              <a:solidFill>
                <a:srgbClr val="FFFFCC"/>
              </a:solidFill>
              <a:ln w="38100">
                <a:noFill/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72" name="Line 100"/>
              <p:cNvSpPr>
                <a:spLocks noChangeShapeType="1"/>
              </p:cNvSpPr>
              <p:nvPr/>
            </p:nvSpPr>
            <p:spPr bwMode="auto">
              <a:xfrm flipH="1">
                <a:off x="4848" y="2651"/>
                <a:ext cx="0" cy="96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73" name="Line 101"/>
              <p:cNvSpPr>
                <a:spLocks noChangeShapeType="1"/>
              </p:cNvSpPr>
              <p:nvPr/>
            </p:nvSpPr>
            <p:spPr bwMode="auto">
              <a:xfrm flipH="1">
                <a:off x="5232" y="2651"/>
                <a:ext cx="0" cy="96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74" name="Line 102"/>
              <p:cNvSpPr>
                <a:spLocks noChangeShapeType="1"/>
              </p:cNvSpPr>
              <p:nvPr/>
            </p:nvSpPr>
            <p:spPr bwMode="auto">
              <a:xfrm>
                <a:off x="4848" y="3611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75" name="Line 103"/>
              <p:cNvSpPr>
                <a:spLocks noChangeShapeType="1"/>
              </p:cNvSpPr>
              <p:nvPr/>
            </p:nvSpPr>
            <p:spPr bwMode="auto">
              <a:xfrm>
                <a:off x="4848" y="3323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76" name="Text Box 108"/>
              <p:cNvSpPr txBox="1">
                <a:spLocks noChangeArrowheads="1"/>
              </p:cNvSpPr>
              <p:nvPr/>
            </p:nvSpPr>
            <p:spPr bwMode="auto">
              <a:xfrm>
                <a:off x="4848" y="3284"/>
                <a:ext cx="390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 i="1">
                    <a:solidFill>
                      <a:srgbClr val="002060"/>
                    </a:solidFill>
                    <a:latin typeface="Times New Roman" pitchFamily="18" charset="0"/>
                  </a:rPr>
                  <a:t>a</a:t>
                </a:r>
                <a:r>
                  <a:rPr kumimoji="1" lang="en-US" altLang="zh-CN" sz="2800" b="1">
                    <a:solidFill>
                      <a:srgbClr val="002060"/>
                    </a:solidFill>
                    <a:latin typeface="Times New Roman" pitchFamily="18" charset="0"/>
                  </a:rPr>
                  <a:t>R</a:t>
                </a:r>
                <a:endParaRPr kumimoji="1" lang="en-US" altLang="zh-CN" sz="2400">
                  <a:solidFill>
                    <a:srgbClr val="002060"/>
                  </a:solidFill>
                  <a:latin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560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>
                <a:latin typeface="Times New Roman" pitchFamily="18" charset="0"/>
                <a:ea typeface="仿宋_GB2312" pitchFamily="49" charset="-122"/>
              </a:rPr>
              <a:t>利用栈的后序遍历非递归算法</a:t>
            </a:r>
            <a:endParaRPr kumimoji="1" lang="zh-CN" altLang="en-US" b="1" dirty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956026"/>
          </a:xfrm>
        </p:spPr>
        <p:txBody>
          <a:bodyPr>
            <a:normAutofit/>
          </a:bodyPr>
          <a:lstStyle/>
          <a:p>
            <a:pPr>
              <a:spcBef>
                <a:spcPct val="10000"/>
              </a:spcBef>
              <a:buClr>
                <a:schemeClr val="tx1"/>
              </a:buClr>
              <a:buSzPct val="50000"/>
            </a:pPr>
            <a:r>
              <a:rPr lang="zh-CN" altLang="en-US" sz="2800" b="1" dirty="0">
                <a:latin typeface="Times New Roman" pitchFamily="18" charset="0"/>
                <a:ea typeface="仿宋_GB2312" pitchFamily="49" charset="-122"/>
              </a:rPr>
              <a:t>在后序遍历过程中所用栈的结点定义</a:t>
            </a:r>
          </a:p>
          <a:p>
            <a:pPr>
              <a:spcBef>
                <a:spcPct val="10000"/>
              </a:spcBef>
              <a:buClr>
                <a:srgbClr val="800080"/>
              </a:buClr>
              <a:buSzPct val="50000"/>
            </a:pPr>
            <a:endParaRPr lang="zh-CN" altLang="en-US" sz="700" b="1" dirty="0">
              <a:latin typeface="Times New Roman" pitchFamily="18" charset="0"/>
              <a:ea typeface="仿宋_GB2312" pitchFamily="49" charset="-122"/>
            </a:endParaRP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	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template &lt;class 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</a:rPr>
              <a:t>T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&gt;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    </a:t>
            </a:r>
            <a:r>
              <a:rPr lang="en-US" altLang="zh-CN" sz="2400" b="1" dirty="0" err="1">
                <a:latin typeface="Times New Roman" pitchFamily="18" charset="0"/>
                <a:ea typeface="仿宋_GB2312" pitchFamily="49" charset="-122"/>
              </a:rPr>
              <a:t>struct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400" dirty="0" err="1">
                <a:latin typeface="Times New Roman" pitchFamily="18" charset="0"/>
                <a:ea typeface="仿宋_GB2312" pitchFamily="49" charset="-122"/>
              </a:rPr>
              <a:t>stkNode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 </a:t>
            </a:r>
            <a:endParaRPr lang="en-US" altLang="zh-CN" sz="2400" b="1" dirty="0" smtClean="0">
              <a:latin typeface="Times New Roman" pitchFamily="18" charset="0"/>
              <a:ea typeface="仿宋_GB2312" pitchFamily="49" charset="-122"/>
            </a:endParaRP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	</a:t>
            </a:r>
            <a:r>
              <a:rPr lang="en-US" altLang="zh-CN" sz="2400" b="1" dirty="0" smtClean="0">
                <a:latin typeface="Times New Roman" pitchFamily="18" charset="0"/>
                <a:ea typeface="仿宋_GB2312" pitchFamily="49" charset="-122"/>
              </a:rPr>
              <a:t>{</a:t>
            </a:r>
            <a:endParaRPr lang="en-US" altLang="zh-CN" sz="2400" b="1" dirty="0">
              <a:latin typeface="Times New Roman" pitchFamily="18" charset="0"/>
              <a:ea typeface="仿宋_GB2312" pitchFamily="49" charset="-122"/>
            </a:endParaRP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	     </a:t>
            </a:r>
            <a:r>
              <a:rPr lang="en-US" altLang="zh-CN" sz="2400" dirty="0" err="1">
                <a:latin typeface="Times New Roman" pitchFamily="18" charset="0"/>
                <a:ea typeface="仿宋_GB2312" pitchFamily="49" charset="-122"/>
              </a:rPr>
              <a:t>BinTreeNode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&lt;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</a:rPr>
              <a:t>T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&gt; *</a:t>
            </a:r>
            <a:r>
              <a:rPr lang="en-US" altLang="zh-CN" sz="2400" dirty="0" err="1">
                <a:latin typeface="Times New Roman" pitchFamily="18" charset="0"/>
                <a:ea typeface="仿宋_GB2312" pitchFamily="49" charset="-122"/>
              </a:rPr>
              <a:t>ptr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;      //</a:t>
            </a:r>
            <a:r>
              <a:rPr lang="zh-CN" altLang="en-US" sz="2400" dirty="0">
                <a:latin typeface="Times New Roman" pitchFamily="18" charset="0"/>
                <a:ea typeface="隶书" pitchFamily="49" charset="-122"/>
              </a:rPr>
              <a:t>树结点指针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	        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         </a:t>
            </a:r>
            <a:r>
              <a:rPr lang="en-US" altLang="zh-CN" sz="2400" b="1" dirty="0" err="1">
                <a:latin typeface="Times New Roman" pitchFamily="18" charset="0"/>
                <a:ea typeface="仿宋_GB2312" pitchFamily="49" charset="-122"/>
              </a:rPr>
              <a:t>enum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</a:rPr>
              <a:t>tag 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{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</a:rPr>
              <a:t>L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</a:rPr>
              <a:t>R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};               //</a:t>
            </a:r>
            <a:r>
              <a:rPr lang="zh-CN" altLang="en-US" sz="2400" dirty="0">
                <a:latin typeface="Times New Roman" pitchFamily="18" charset="0"/>
                <a:ea typeface="隶书" pitchFamily="49" charset="-122"/>
              </a:rPr>
              <a:t>退栈标记</a:t>
            </a:r>
            <a:endParaRPr lang="zh-CN" altLang="en-US" sz="2400" b="1" dirty="0">
              <a:latin typeface="Times New Roman" pitchFamily="18" charset="0"/>
              <a:ea typeface="仿宋_GB2312" pitchFamily="49" charset="-122"/>
            </a:endParaRP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	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};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endParaRPr lang="en-US" altLang="zh-CN" sz="700" b="1" dirty="0">
              <a:latin typeface="Times New Roman" pitchFamily="18" charset="0"/>
              <a:ea typeface="仿宋_GB2312" pitchFamily="49" charset="-122"/>
            </a:endParaRPr>
          </a:p>
          <a:p>
            <a:pPr>
              <a:spcBef>
                <a:spcPct val="5000"/>
              </a:spcBef>
              <a:buClr>
                <a:schemeClr val="tx1"/>
              </a:buClr>
              <a:buSzPct val="50000"/>
            </a:pPr>
            <a:r>
              <a:rPr lang="en-US" altLang="zh-CN" sz="2800" b="1" dirty="0">
                <a:latin typeface="Times New Roman" pitchFamily="18" charset="0"/>
                <a:ea typeface="仿宋_GB2312" pitchFamily="49" charset="-122"/>
              </a:rPr>
              <a:t>tag = L,  </a:t>
            </a:r>
            <a:r>
              <a:rPr lang="zh-CN" altLang="en-US" sz="2800" b="1" dirty="0">
                <a:latin typeface="Times New Roman" pitchFamily="18" charset="0"/>
                <a:ea typeface="仿宋_GB2312" pitchFamily="49" charset="-122"/>
              </a:rPr>
              <a:t>表示从左子树退回还要遍历右子树</a:t>
            </a:r>
            <a:r>
              <a:rPr lang="en-US" altLang="zh-CN" sz="2800" b="1" dirty="0">
                <a:latin typeface="Times New Roman" pitchFamily="18" charset="0"/>
                <a:ea typeface="仿宋_GB2312" pitchFamily="49" charset="-122"/>
              </a:rPr>
              <a:t>; tag = R</a:t>
            </a:r>
            <a:r>
              <a:rPr lang="zh-CN" altLang="en-US" sz="2800" b="1" dirty="0">
                <a:latin typeface="Times New Roman" pitchFamily="18" charset="0"/>
                <a:ea typeface="仿宋_GB2312" pitchFamily="49" charset="-122"/>
              </a:rPr>
              <a:t>，表示从右子树退回要访问根结点。</a:t>
            </a:r>
            <a:r>
              <a:rPr lang="zh-CN" altLang="en-US" sz="2800" dirty="0">
                <a:latin typeface="Times New Roman" pitchFamily="18" charset="0"/>
                <a:ea typeface="仿宋_GB2312" pitchFamily="49" charset="-122"/>
              </a:rPr>
              <a:t> </a:t>
            </a:r>
          </a:p>
          <a:p>
            <a:endParaRPr lang="zh-CN" altLang="en-US" sz="2400" dirty="0"/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061004" y="2681609"/>
            <a:ext cx="2927350" cy="554037"/>
            <a:chOff x="3311" y="1285"/>
            <a:chExt cx="1844" cy="349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311" y="1298"/>
              <a:ext cx="1824" cy="336"/>
            </a:xfrm>
            <a:prstGeom prst="rect">
              <a:avLst/>
            </a:prstGeom>
            <a:solidFill>
              <a:srgbClr val="FFFFCC"/>
            </a:solidFill>
            <a:ln w="2222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H="1" flipV="1">
              <a:off x="4037" y="1298"/>
              <a:ext cx="0" cy="336"/>
            </a:xfrm>
            <a:prstGeom prst="line">
              <a:avLst/>
            </a:prstGeom>
            <a:noFill/>
            <a:ln w="222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468" y="1285"/>
              <a:ext cx="1687" cy="34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000" b="1" dirty="0" err="1">
                  <a:solidFill>
                    <a:srgbClr val="000066"/>
                  </a:solidFill>
                  <a:latin typeface="Times New Roman" pitchFamily="18" charset="0"/>
                </a:rPr>
                <a:t>ptr</a:t>
              </a:r>
              <a:r>
                <a:rPr kumimoji="1" lang="en-US" altLang="zh-CN" sz="3000" b="1" dirty="0">
                  <a:solidFill>
                    <a:srgbClr val="000066"/>
                  </a:solidFill>
                  <a:latin typeface="Times New Roman" pitchFamily="18" charset="0"/>
                </a:rPr>
                <a:t>     tag{L,R}</a:t>
              </a:r>
              <a:r>
                <a:rPr kumimoji="1" lang="en-US" altLang="zh-CN" sz="2400" dirty="0">
                  <a:solidFill>
                    <a:srgbClr val="000066"/>
                  </a:solidFill>
                  <a:latin typeface="Times New Roman" pitchFamily="18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957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>
                <a:latin typeface="Times New Roman" pitchFamily="18" charset="0"/>
                <a:ea typeface="仿宋_GB2312" pitchFamily="49" charset="-122"/>
              </a:rPr>
              <a:t>利用二叉树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前序</a:t>
            </a:r>
            <a:r>
              <a:rPr kumimoji="1" lang="zh-CN" altLang="en-US" b="1" dirty="0">
                <a:latin typeface="Times New Roman" pitchFamily="18" charset="0"/>
                <a:ea typeface="仿宋_GB2312" pitchFamily="49" charset="-122"/>
              </a:rPr>
              <a:t>遍历建立二叉树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buSzPct val="50000"/>
            </a:pPr>
            <a:r>
              <a:rPr lang="zh-CN" altLang="en-US" sz="2800" b="1" dirty="0">
                <a:latin typeface="Times New Roman" pitchFamily="18" charset="0"/>
                <a:ea typeface="仿宋_GB2312" pitchFamily="49" charset="-122"/>
              </a:rPr>
              <a:t>以递归方式建立二叉树。</a:t>
            </a:r>
          </a:p>
          <a:p>
            <a:pPr>
              <a:lnSpc>
                <a:spcPct val="110000"/>
              </a:lnSpc>
              <a:buClr>
                <a:schemeClr val="tx1"/>
              </a:buClr>
              <a:buSzPct val="50000"/>
            </a:pPr>
            <a:r>
              <a:rPr lang="zh-CN" altLang="en-US" sz="2800" b="1" dirty="0">
                <a:latin typeface="Times New Roman" pitchFamily="18" charset="0"/>
                <a:ea typeface="仿宋_GB2312" pitchFamily="49" charset="-122"/>
              </a:rPr>
              <a:t>输入结点值的顺序必须对应二叉树结点前序遍历的顺序。并约定以输入序列中不可能出现的值作为空结点的值以结束递归。例如用“</a:t>
            </a:r>
            <a:r>
              <a:rPr lang="en-US" altLang="zh-CN" sz="2800" b="1" dirty="0">
                <a:latin typeface="Times New Roman" pitchFamily="18" charset="0"/>
                <a:ea typeface="仿宋_GB2312" pitchFamily="49" charset="-122"/>
              </a:rPr>
              <a:t>@”</a:t>
            </a:r>
            <a:r>
              <a:rPr lang="zh-CN" altLang="en-US" sz="2800" b="1" dirty="0">
                <a:latin typeface="Times New Roman" pitchFamily="18" charset="0"/>
                <a:ea typeface="仿宋_GB2312" pitchFamily="49" charset="-122"/>
              </a:rPr>
              <a:t>或用“</a:t>
            </a:r>
            <a:r>
              <a:rPr lang="en-US" altLang="zh-CN" sz="2800" b="1" dirty="0">
                <a:latin typeface="Courier New" pitchFamily="49" charset="0"/>
                <a:ea typeface="华文新魏" pitchFamily="2" charset="-122"/>
              </a:rPr>
              <a:t>-</a:t>
            </a:r>
            <a:r>
              <a:rPr lang="en-US" altLang="zh-CN" sz="2800" b="1" dirty="0">
                <a:latin typeface="Times New Roman" pitchFamily="18" charset="0"/>
                <a:ea typeface="仿宋_GB2312" pitchFamily="49" charset="-122"/>
              </a:rPr>
              <a:t>1”</a:t>
            </a:r>
            <a:r>
              <a:rPr lang="zh-CN" altLang="en-US" sz="2800" b="1" dirty="0">
                <a:latin typeface="Times New Roman" pitchFamily="18" charset="0"/>
                <a:ea typeface="仿宋_GB2312" pitchFamily="49" charset="-122"/>
              </a:rPr>
              <a:t>表示字符序列或正整数序列空结点</a:t>
            </a:r>
            <a:r>
              <a:rPr lang="zh-CN" altLang="en-US" sz="2800" b="1" dirty="0" smtClean="0">
                <a:latin typeface="Times New Roman" pitchFamily="18" charset="0"/>
                <a:ea typeface="仿宋_GB2312" pitchFamily="49" charset="-122"/>
              </a:rPr>
              <a:t>。</a:t>
            </a:r>
            <a:endParaRPr lang="zh-CN" altLang="en-US" sz="2800" b="1" dirty="0">
              <a:latin typeface="Times New Roman" pitchFamily="18" charset="0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228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Times New Roman" pitchFamily="18" charset="0"/>
                <a:ea typeface="仿宋_GB2312" pitchFamily="49" charset="-122"/>
              </a:rPr>
              <a:t>利用二叉树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前序</a:t>
            </a:r>
            <a:r>
              <a:rPr kumimoji="1" lang="zh-CN" altLang="en-US" b="1" dirty="0">
                <a:latin typeface="Times New Roman" pitchFamily="18" charset="0"/>
                <a:ea typeface="仿宋_GB2312" pitchFamily="49" charset="-122"/>
              </a:rPr>
              <a:t>遍历建立二叉树</a:t>
            </a:r>
            <a:endParaRPr lang="zh-CN" altLang="en-US" dirty="0"/>
          </a:p>
        </p:txBody>
      </p: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1639799" y="1726077"/>
            <a:ext cx="5157788" cy="4038600"/>
            <a:chOff x="1152" y="1344"/>
            <a:chExt cx="3024" cy="254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H="1">
              <a:off x="2112" y="2832"/>
              <a:ext cx="336" cy="336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 flipH="1">
              <a:off x="2592" y="3264"/>
              <a:ext cx="240" cy="384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2976" y="3312"/>
              <a:ext cx="192" cy="336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>
              <a:off x="1344" y="2448"/>
              <a:ext cx="192" cy="288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776" y="2448"/>
              <a:ext cx="192" cy="336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3744" y="2880"/>
              <a:ext cx="240" cy="288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072" y="1584"/>
              <a:ext cx="384" cy="24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>
              <a:off x="3408" y="2880"/>
              <a:ext cx="192" cy="288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592" y="2832"/>
              <a:ext cx="24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H="1">
              <a:off x="2544" y="2400"/>
              <a:ext cx="336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400" y="1920"/>
              <a:ext cx="1200" cy="76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H="1">
              <a:off x="1680" y="1584"/>
              <a:ext cx="1152" cy="72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784" y="1344"/>
              <a:ext cx="336" cy="3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rgbClr val="CC3300"/>
                </a:solidFill>
                <a:latin typeface="Times New Roman" pitchFamily="18" charset="0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2160" y="1728"/>
              <a:ext cx="336" cy="3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rgbClr val="CC3300"/>
                </a:solidFill>
                <a:latin typeface="Times New Roman" pitchFamily="18" charset="0"/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1488" y="2160"/>
              <a:ext cx="336" cy="3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rgbClr val="CC3300"/>
                </a:solidFill>
                <a:latin typeface="Times New Roman" pitchFamily="18" charset="0"/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3504" y="2592"/>
              <a:ext cx="336" cy="3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rgbClr val="CC3300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832" y="2160"/>
              <a:ext cx="336" cy="3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rgbClr val="CC3300"/>
                </a:solidFill>
                <a:latin typeface="Times New Roman" pitchFamily="18" charset="0"/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2352" y="2592"/>
              <a:ext cx="336" cy="3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rgbClr val="CC3300"/>
                </a:solidFill>
                <a:latin typeface="Times New Roman" pitchFamily="18" charset="0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2736" y="3072"/>
              <a:ext cx="336" cy="3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rgbClr val="CC3300"/>
                </a:solidFill>
                <a:latin typeface="Times New Roman" pitchFamily="18" charset="0"/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2784" y="1344"/>
              <a:ext cx="33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800" b="1" dirty="0">
                  <a:solidFill>
                    <a:srgbClr val="002060"/>
                  </a:solidFill>
                </a:rPr>
                <a:t>A</a:t>
              </a:r>
              <a:endParaRPr kumimoji="1" lang="en-US" altLang="zh-CN" sz="2400" dirty="0">
                <a:solidFill>
                  <a:srgbClr val="002060"/>
                </a:solidFill>
                <a:latin typeface="Times New Roman" pitchFamily="18" charset="0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2160" y="1728"/>
              <a:ext cx="33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800" b="1" dirty="0">
                  <a:solidFill>
                    <a:srgbClr val="002060"/>
                  </a:solidFill>
                </a:rPr>
                <a:t>B</a:t>
              </a:r>
              <a:endParaRPr kumimoji="1" lang="en-US" altLang="zh-CN" sz="2400" dirty="0">
                <a:solidFill>
                  <a:srgbClr val="002060"/>
                </a:solidFill>
                <a:latin typeface="Times New Roman" pitchFamily="18" charset="0"/>
              </a:endParaRP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88" y="2160"/>
              <a:ext cx="33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800" b="1" dirty="0">
                  <a:solidFill>
                    <a:srgbClr val="002060"/>
                  </a:solidFill>
                </a:rPr>
                <a:t>C</a:t>
              </a:r>
              <a:endParaRPr kumimoji="1" lang="en-US" altLang="zh-CN" sz="2400" dirty="0">
                <a:solidFill>
                  <a:srgbClr val="002060"/>
                </a:solidFill>
                <a:latin typeface="Times New Roman" pitchFamily="18" charset="0"/>
              </a:endParaRP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2832" y="2160"/>
              <a:ext cx="33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800" b="1" dirty="0">
                  <a:solidFill>
                    <a:srgbClr val="002060"/>
                  </a:solidFill>
                </a:rPr>
                <a:t>D</a:t>
              </a:r>
              <a:endParaRPr kumimoji="1" lang="en-US" altLang="zh-CN" sz="2400" dirty="0">
                <a:solidFill>
                  <a:srgbClr val="002060"/>
                </a:solidFill>
                <a:latin typeface="Times New Roman" pitchFamily="18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352" y="2592"/>
              <a:ext cx="33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800" b="1" dirty="0">
                  <a:solidFill>
                    <a:srgbClr val="002060"/>
                  </a:solidFill>
                </a:rPr>
                <a:t>E</a:t>
              </a:r>
              <a:endParaRPr kumimoji="1" lang="en-US" altLang="zh-CN" sz="2400" dirty="0">
                <a:solidFill>
                  <a:srgbClr val="002060"/>
                </a:solidFill>
                <a:latin typeface="Times New Roman" pitchFamily="18" charset="0"/>
              </a:endParaRP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2736" y="3081"/>
              <a:ext cx="33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800" b="1" dirty="0">
                  <a:solidFill>
                    <a:srgbClr val="002060"/>
                  </a:solidFill>
                </a:rPr>
                <a:t>G</a:t>
              </a:r>
              <a:endParaRPr kumimoji="1" lang="en-US" altLang="zh-CN" sz="2400" dirty="0">
                <a:solidFill>
                  <a:srgbClr val="002060"/>
                </a:solidFill>
                <a:latin typeface="Times New Roman" pitchFamily="18" charset="0"/>
              </a:endParaRP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3504" y="2592"/>
              <a:ext cx="33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800" b="1" dirty="0">
                  <a:solidFill>
                    <a:srgbClr val="002060"/>
                  </a:solidFill>
                </a:rPr>
                <a:t>F</a:t>
              </a:r>
              <a:endParaRPr kumimoji="1" lang="en-US" altLang="zh-CN" sz="2400" dirty="0">
                <a:solidFill>
                  <a:srgbClr val="002060"/>
                </a:solidFill>
                <a:latin typeface="Times New Roman" pitchFamily="18" charset="0"/>
              </a:endParaRP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1152" y="2601"/>
              <a:ext cx="33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800" b="1" dirty="0">
                  <a:solidFill>
                    <a:schemeClr val="accent2"/>
                  </a:solidFill>
                </a:rPr>
                <a:t>@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1776" y="2601"/>
              <a:ext cx="33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accent2"/>
                  </a:solidFill>
                </a:rPr>
                <a:t>@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1920" y="3024"/>
              <a:ext cx="33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accent2"/>
                  </a:solidFill>
                </a:rPr>
                <a:t>@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2352" y="3561"/>
              <a:ext cx="33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accent2"/>
                  </a:solidFill>
                </a:rPr>
                <a:t>@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3024" y="3561"/>
              <a:ext cx="33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accent2"/>
                  </a:solidFill>
                </a:rPr>
                <a:t>@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3216" y="3033"/>
              <a:ext cx="33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accent2"/>
                  </a:solidFill>
                </a:rPr>
                <a:t>@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3840" y="3033"/>
              <a:ext cx="33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accent2"/>
                  </a:solidFill>
                </a:rPr>
                <a:t>@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3360" y="1689"/>
              <a:ext cx="33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accent2"/>
                  </a:solidFill>
                </a:rPr>
                <a:t>@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1306971" y="5981068"/>
            <a:ext cx="6642139" cy="63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en-US" altLang="zh-CN" sz="3200" b="1" dirty="0">
                <a:latin typeface="Times New Roman" pitchFamily="18" charset="0"/>
                <a:ea typeface="仿宋_GB2312" pitchFamily="49" charset="-122"/>
              </a:rPr>
              <a:t>A B C @ @ D E @ G @ @ F @ @ @</a:t>
            </a:r>
          </a:p>
        </p:txBody>
      </p:sp>
    </p:spTree>
    <p:extLst>
      <p:ext uri="{BB962C8B-B14F-4D97-AF65-F5344CB8AC3E}">
        <p14:creationId xmlns:p14="http://schemas.microsoft.com/office/powerpoint/2010/main" val="78900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Times New Roman" pitchFamily="18" charset="0"/>
                <a:ea typeface="仿宋_GB2312" pitchFamily="49" charset="-122"/>
              </a:rPr>
              <a:t>利用二叉树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前序</a:t>
            </a:r>
            <a:r>
              <a:rPr kumimoji="1" lang="zh-CN" altLang="en-US" b="1" dirty="0">
                <a:latin typeface="Times New Roman" pitchFamily="18" charset="0"/>
                <a:ea typeface="仿宋_GB2312" pitchFamily="49" charset="-122"/>
              </a:rPr>
              <a:t>遍历建立二叉树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46937" y="1439890"/>
            <a:ext cx="6642139" cy="63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en-US" altLang="zh-CN" sz="3200" b="1" dirty="0">
                <a:latin typeface="Times New Roman" pitchFamily="18" charset="0"/>
                <a:ea typeface="仿宋_GB2312" pitchFamily="49" charset="-122"/>
              </a:rPr>
              <a:t>A B C @ @ D E @ G @ @ F @ @ @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176" name="TextBox1" r:id="rId2" imgW="7105680" imgH="4514760"/>
        </mc:Choice>
        <mc:Fallback>
          <p:control name="TextBox1" r:id="rId2" imgW="7105680" imgH="451476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017562" y="2073910"/>
                  <a:ext cx="7100888" cy="4517817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14506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>
                <a:latin typeface="Times New Roman" pitchFamily="18" charset="0"/>
                <a:ea typeface="仿宋_GB2312" pitchFamily="49" charset="-122"/>
              </a:rPr>
              <a:t>层次序遍历二叉树的算法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仿宋_GB2312" pitchFamily="49" charset="-122"/>
              </a:rPr>
              <a:t>层次序遍历二叉树就是从根结点开始，按层次逐层遍历，如图：</a:t>
            </a:r>
          </a:p>
          <a:p>
            <a:endParaRPr lang="zh-CN" altLang="en-US" sz="2800" dirty="0"/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2255813" y="2738584"/>
            <a:ext cx="4624387" cy="3514725"/>
            <a:chOff x="2580" y="1546"/>
            <a:chExt cx="2913" cy="2214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757" y="1546"/>
              <a:ext cx="2598" cy="2214"/>
              <a:chOff x="2757" y="1546"/>
              <a:chExt cx="2598" cy="2214"/>
            </a:xfrm>
          </p:grpSpPr>
          <p:grpSp>
            <p:nvGrpSpPr>
              <p:cNvPr id="17" name="Group 6"/>
              <p:cNvGrpSpPr>
                <a:grpSpLocks/>
              </p:cNvGrpSpPr>
              <p:nvPr/>
            </p:nvGrpSpPr>
            <p:grpSpPr bwMode="auto">
              <a:xfrm>
                <a:off x="2757" y="1583"/>
                <a:ext cx="2598" cy="2168"/>
                <a:chOff x="2730" y="1638"/>
                <a:chExt cx="2598" cy="2168"/>
              </a:xfrm>
            </p:grpSpPr>
            <p:sp>
              <p:nvSpPr>
                <p:cNvPr id="29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3419" y="1811"/>
                  <a:ext cx="567" cy="338"/>
                </a:xfrm>
                <a:prstGeom prst="line">
                  <a:avLst/>
                </a:prstGeom>
                <a:noFill/>
                <a:ln w="38100">
                  <a:solidFill>
                    <a:srgbClr val="92D05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2953" y="2286"/>
                  <a:ext cx="329" cy="329"/>
                </a:xfrm>
                <a:prstGeom prst="line">
                  <a:avLst/>
                </a:prstGeom>
                <a:noFill/>
                <a:ln w="38100">
                  <a:solidFill>
                    <a:srgbClr val="92D05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Line 9"/>
                <p:cNvSpPr>
                  <a:spLocks noChangeShapeType="1"/>
                </p:cNvSpPr>
                <p:nvPr/>
              </p:nvSpPr>
              <p:spPr bwMode="auto">
                <a:xfrm>
                  <a:off x="3429" y="2295"/>
                  <a:ext cx="1143" cy="1289"/>
                </a:xfrm>
                <a:prstGeom prst="line">
                  <a:avLst/>
                </a:prstGeom>
                <a:noFill/>
                <a:ln w="38100">
                  <a:solidFill>
                    <a:srgbClr val="92D05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3429" y="2807"/>
                  <a:ext cx="301" cy="302"/>
                </a:xfrm>
                <a:prstGeom prst="line">
                  <a:avLst/>
                </a:prstGeom>
                <a:noFill/>
                <a:ln w="38100">
                  <a:solidFill>
                    <a:srgbClr val="92D05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3849" y="3273"/>
                  <a:ext cx="320" cy="320"/>
                </a:xfrm>
                <a:prstGeom prst="line">
                  <a:avLst/>
                </a:prstGeom>
                <a:noFill/>
                <a:ln w="38100">
                  <a:solidFill>
                    <a:srgbClr val="92D05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4398" y="2304"/>
                  <a:ext cx="283" cy="347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Line 13"/>
                <p:cNvSpPr>
                  <a:spLocks noChangeShapeType="1"/>
                </p:cNvSpPr>
                <p:nvPr/>
              </p:nvSpPr>
              <p:spPr bwMode="auto">
                <a:xfrm>
                  <a:off x="4133" y="1838"/>
                  <a:ext cx="521" cy="329"/>
                </a:xfrm>
                <a:prstGeom prst="line">
                  <a:avLst/>
                </a:prstGeom>
                <a:noFill/>
                <a:ln w="38100">
                  <a:solidFill>
                    <a:srgbClr val="92D05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Line 14"/>
                <p:cNvSpPr>
                  <a:spLocks noChangeShapeType="1"/>
                </p:cNvSpPr>
                <p:nvPr/>
              </p:nvSpPr>
              <p:spPr bwMode="auto">
                <a:xfrm>
                  <a:off x="4809" y="2295"/>
                  <a:ext cx="338" cy="338"/>
                </a:xfrm>
                <a:prstGeom prst="line">
                  <a:avLst/>
                </a:prstGeom>
                <a:noFill/>
                <a:ln w="38100">
                  <a:solidFill>
                    <a:srgbClr val="92D05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Oval 15"/>
                <p:cNvSpPr>
                  <a:spLocks noChangeArrowheads="1"/>
                </p:cNvSpPr>
                <p:nvPr/>
              </p:nvSpPr>
              <p:spPr bwMode="auto">
                <a:xfrm>
                  <a:off x="3904" y="1638"/>
                  <a:ext cx="285" cy="296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Oval 16"/>
                <p:cNvSpPr>
                  <a:spLocks noChangeArrowheads="1"/>
                </p:cNvSpPr>
                <p:nvPr/>
              </p:nvSpPr>
              <p:spPr bwMode="auto">
                <a:xfrm>
                  <a:off x="2730" y="2546"/>
                  <a:ext cx="285" cy="296"/>
                </a:xfrm>
                <a:prstGeom prst="ellipse">
                  <a:avLst/>
                </a:prstGeom>
                <a:solidFill>
                  <a:srgbClr val="FFC000"/>
                </a:solidFill>
                <a:ln w="381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Oval 17"/>
                <p:cNvSpPr>
                  <a:spLocks noChangeArrowheads="1"/>
                </p:cNvSpPr>
                <p:nvPr/>
              </p:nvSpPr>
              <p:spPr bwMode="auto">
                <a:xfrm>
                  <a:off x="3201" y="3017"/>
                  <a:ext cx="285" cy="296"/>
                </a:xfrm>
                <a:prstGeom prst="ellipse">
                  <a:avLst/>
                </a:prstGeom>
                <a:solidFill>
                  <a:srgbClr val="FFC000"/>
                </a:solidFill>
                <a:ln w="381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Oval 18"/>
                <p:cNvSpPr>
                  <a:spLocks noChangeArrowheads="1"/>
                </p:cNvSpPr>
                <p:nvPr/>
              </p:nvSpPr>
              <p:spPr bwMode="auto">
                <a:xfrm>
                  <a:off x="3672" y="3496"/>
                  <a:ext cx="285" cy="296"/>
                </a:xfrm>
                <a:prstGeom prst="ellipse">
                  <a:avLst/>
                </a:prstGeom>
                <a:solidFill>
                  <a:srgbClr val="FFC000"/>
                </a:solidFill>
                <a:ln w="381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Oval 19"/>
                <p:cNvSpPr>
                  <a:spLocks noChangeArrowheads="1"/>
                </p:cNvSpPr>
                <p:nvPr/>
              </p:nvSpPr>
              <p:spPr bwMode="auto">
                <a:xfrm>
                  <a:off x="4490" y="3510"/>
                  <a:ext cx="285" cy="296"/>
                </a:xfrm>
                <a:prstGeom prst="ellipse">
                  <a:avLst/>
                </a:prstGeom>
                <a:solidFill>
                  <a:srgbClr val="FFC000"/>
                </a:solidFill>
                <a:ln w="381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Oval 20"/>
                <p:cNvSpPr>
                  <a:spLocks noChangeArrowheads="1"/>
                </p:cNvSpPr>
                <p:nvPr/>
              </p:nvSpPr>
              <p:spPr bwMode="auto">
                <a:xfrm>
                  <a:off x="5034" y="2582"/>
                  <a:ext cx="294" cy="296"/>
                </a:xfrm>
                <a:prstGeom prst="ellipse">
                  <a:avLst/>
                </a:prstGeom>
                <a:solidFill>
                  <a:srgbClr val="FFC000"/>
                </a:solidFill>
                <a:ln w="381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Oval 21"/>
                <p:cNvSpPr>
                  <a:spLocks noChangeArrowheads="1"/>
                </p:cNvSpPr>
                <p:nvPr/>
              </p:nvSpPr>
              <p:spPr bwMode="auto">
                <a:xfrm>
                  <a:off x="4206" y="2578"/>
                  <a:ext cx="285" cy="296"/>
                </a:xfrm>
                <a:prstGeom prst="ellipse">
                  <a:avLst/>
                </a:prstGeom>
                <a:solidFill>
                  <a:srgbClr val="FFC000"/>
                </a:solidFill>
                <a:ln w="381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Oval 22"/>
                <p:cNvSpPr>
                  <a:spLocks noChangeArrowheads="1"/>
                </p:cNvSpPr>
                <p:nvPr/>
              </p:nvSpPr>
              <p:spPr bwMode="auto">
                <a:xfrm>
                  <a:off x="3205" y="2052"/>
                  <a:ext cx="285" cy="296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Oval 23"/>
                <p:cNvSpPr>
                  <a:spLocks noChangeArrowheads="1"/>
                </p:cNvSpPr>
                <p:nvPr/>
              </p:nvSpPr>
              <p:spPr bwMode="auto">
                <a:xfrm>
                  <a:off x="4078" y="3045"/>
                  <a:ext cx="285" cy="296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24"/>
                <p:cNvSpPr>
                  <a:spLocks noChangeArrowheads="1"/>
                </p:cNvSpPr>
                <p:nvPr/>
              </p:nvSpPr>
              <p:spPr bwMode="auto">
                <a:xfrm>
                  <a:off x="3670" y="2583"/>
                  <a:ext cx="285" cy="296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Oval 25"/>
                <p:cNvSpPr>
                  <a:spLocks noChangeArrowheads="1"/>
                </p:cNvSpPr>
                <p:nvPr/>
              </p:nvSpPr>
              <p:spPr bwMode="auto">
                <a:xfrm>
                  <a:off x="4590" y="2075"/>
                  <a:ext cx="285" cy="296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8" name="Text Box 26"/>
              <p:cNvSpPr txBox="1">
                <a:spLocks noChangeArrowheads="1"/>
              </p:cNvSpPr>
              <p:nvPr/>
            </p:nvSpPr>
            <p:spPr bwMode="auto">
              <a:xfrm>
                <a:off x="2786" y="2451"/>
                <a:ext cx="22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 dirty="0">
                    <a:solidFill>
                      <a:schemeClr val="bg1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9" name="Text Box 27"/>
              <p:cNvSpPr txBox="1">
                <a:spLocks noChangeArrowheads="1"/>
              </p:cNvSpPr>
              <p:nvPr/>
            </p:nvSpPr>
            <p:spPr bwMode="auto">
              <a:xfrm>
                <a:off x="3266" y="2950"/>
                <a:ext cx="22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>
                    <a:solidFill>
                      <a:schemeClr val="bg1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20" name="Text Box 28"/>
              <p:cNvSpPr txBox="1">
                <a:spLocks noChangeArrowheads="1"/>
              </p:cNvSpPr>
              <p:nvPr/>
            </p:nvSpPr>
            <p:spPr bwMode="auto">
              <a:xfrm>
                <a:off x="3732" y="3407"/>
                <a:ext cx="215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>
                    <a:solidFill>
                      <a:schemeClr val="bg1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21" name="Text Box 29"/>
              <p:cNvSpPr txBox="1">
                <a:spLocks noChangeArrowheads="1"/>
              </p:cNvSpPr>
              <p:nvPr/>
            </p:nvSpPr>
            <p:spPr bwMode="auto">
              <a:xfrm>
                <a:off x="4537" y="3433"/>
                <a:ext cx="22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>
                    <a:solidFill>
                      <a:schemeClr val="bg1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22" name="Text Box 30"/>
              <p:cNvSpPr txBox="1">
                <a:spLocks noChangeArrowheads="1"/>
              </p:cNvSpPr>
              <p:nvPr/>
            </p:nvSpPr>
            <p:spPr bwMode="auto">
              <a:xfrm>
                <a:off x="4263" y="2483"/>
                <a:ext cx="215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>
                    <a:solidFill>
                      <a:schemeClr val="bg1"/>
                    </a:solidFill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23" name="Text Box 31"/>
              <p:cNvSpPr txBox="1">
                <a:spLocks noChangeArrowheads="1"/>
              </p:cNvSpPr>
              <p:nvPr/>
            </p:nvSpPr>
            <p:spPr bwMode="auto">
              <a:xfrm>
                <a:off x="5113" y="2502"/>
                <a:ext cx="191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 dirty="0">
                    <a:solidFill>
                      <a:schemeClr val="bg1"/>
                    </a:solidFill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24" name="Text Box 32"/>
              <p:cNvSpPr txBox="1">
                <a:spLocks noChangeArrowheads="1"/>
              </p:cNvSpPr>
              <p:nvPr/>
            </p:nvSpPr>
            <p:spPr bwMode="auto">
              <a:xfrm>
                <a:off x="3960" y="1546"/>
                <a:ext cx="229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-</a:t>
                </a:r>
              </a:p>
            </p:txBody>
          </p:sp>
          <p:sp>
            <p:nvSpPr>
              <p:cNvPr id="25" name="Text Box 33"/>
              <p:cNvSpPr txBox="1">
                <a:spLocks noChangeArrowheads="1"/>
              </p:cNvSpPr>
              <p:nvPr/>
            </p:nvSpPr>
            <p:spPr bwMode="auto">
              <a:xfrm>
                <a:off x="4139" y="2968"/>
                <a:ext cx="229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-</a:t>
                </a:r>
              </a:p>
            </p:txBody>
          </p:sp>
          <p:sp>
            <p:nvSpPr>
              <p:cNvPr id="26" name="Text Box 34"/>
              <p:cNvSpPr txBox="1">
                <a:spLocks noChangeArrowheads="1"/>
              </p:cNvSpPr>
              <p:nvPr/>
            </p:nvSpPr>
            <p:spPr bwMode="auto">
              <a:xfrm>
                <a:off x="3260" y="1981"/>
                <a:ext cx="229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+</a:t>
                </a:r>
              </a:p>
            </p:txBody>
          </p:sp>
          <p:sp>
            <p:nvSpPr>
              <p:cNvPr id="27" name="Text Box 35"/>
              <p:cNvSpPr txBox="1">
                <a:spLocks noChangeArrowheads="1"/>
              </p:cNvSpPr>
              <p:nvPr/>
            </p:nvSpPr>
            <p:spPr bwMode="auto">
              <a:xfrm>
                <a:off x="4650" y="1999"/>
                <a:ext cx="229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/</a:t>
                </a:r>
              </a:p>
            </p:txBody>
          </p:sp>
          <p:sp>
            <p:nvSpPr>
              <p:cNvPr id="28" name="Text Box 36"/>
              <p:cNvSpPr txBox="1">
                <a:spLocks noChangeArrowheads="1"/>
              </p:cNvSpPr>
              <p:nvPr/>
            </p:nvSpPr>
            <p:spPr bwMode="auto">
              <a:xfrm>
                <a:off x="3726" y="2511"/>
                <a:ext cx="229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*</a:t>
                </a:r>
              </a:p>
            </p:txBody>
          </p:sp>
        </p:grpSp>
        <p:sp>
          <p:nvSpPr>
            <p:cNvPr id="6" name="Line 37"/>
            <p:cNvSpPr>
              <a:spLocks noChangeShapeType="1"/>
            </p:cNvSpPr>
            <p:nvPr/>
          </p:nvSpPr>
          <p:spPr bwMode="auto">
            <a:xfrm flipH="1">
              <a:off x="3502" y="1746"/>
              <a:ext cx="347" cy="22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38"/>
            <p:cNvSpPr>
              <a:spLocks noChangeShapeType="1"/>
            </p:cNvSpPr>
            <p:nvPr/>
          </p:nvSpPr>
          <p:spPr bwMode="auto">
            <a:xfrm>
              <a:off x="3579" y="2181"/>
              <a:ext cx="100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39"/>
            <p:cNvSpPr>
              <a:spLocks noChangeShapeType="1"/>
            </p:cNvSpPr>
            <p:nvPr/>
          </p:nvSpPr>
          <p:spPr bwMode="auto">
            <a:xfrm flipV="1">
              <a:off x="3071" y="2642"/>
              <a:ext cx="576" cy="1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40"/>
            <p:cNvSpPr>
              <a:spLocks noChangeShapeType="1"/>
            </p:cNvSpPr>
            <p:nvPr/>
          </p:nvSpPr>
          <p:spPr bwMode="auto">
            <a:xfrm flipV="1">
              <a:off x="3999" y="2656"/>
              <a:ext cx="220" cy="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41"/>
            <p:cNvSpPr>
              <a:spLocks noChangeShapeType="1"/>
            </p:cNvSpPr>
            <p:nvPr/>
          </p:nvSpPr>
          <p:spPr bwMode="auto">
            <a:xfrm>
              <a:off x="4530" y="2666"/>
              <a:ext cx="530" cy="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42"/>
            <p:cNvSpPr>
              <a:spLocks noChangeShapeType="1"/>
            </p:cNvSpPr>
            <p:nvPr/>
          </p:nvSpPr>
          <p:spPr bwMode="auto">
            <a:xfrm flipV="1">
              <a:off x="3524" y="3149"/>
              <a:ext cx="567" cy="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43"/>
            <p:cNvSpPr>
              <a:spLocks noChangeShapeType="1"/>
            </p:cNvSpPr>
            <p:nvPr/>
          </p:nvSpPr>
          <p:spPr bwMode="auto">
            <a:xfrm>
              <a:off x="4017" y="3598"/>
              <a:ext cx="475" cy="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44"/>
            <p:cNvSpPr>
              <a:spLocks noChangeShapeType="1"/>
            </p:cNvSpPr>
            <p:nvPr/>
          </p:nvSpPr>
          <p:spPr bwMode="auto">
            <a:xfrm>
              <a:off x="4828" y="3593"/>
              <a:ext cx="257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45"/>
            <p:cNvSpPr>
              <a:spLocks/>
            </p:cNvSpPr>
            <p:nvPr/>
          </p:nvSpPr>
          <p:spPr bwMode="auto">
            <a:xfrm>
              <a:off x="2580" y="2168"/>
              <a:ext cx="2511" cy="493"/>
            </a:xfrm>
            <a:custGeom>
              <a:avLst/>
              <a:gdLst/>
              <a:ahLst/>
              <a:cxnLst>
                <a:cxn ang="0">
                  <a:pos x="2339" y="8"/>
                </a:cxn>
                <a:cxn ang="0">
                  <a:pos x="2439" y="17"/>
                </a:cxn>
                <a:cxn ang="0">
                  <a:pos x="2503" y="109"/>
                </a:cxn>
                <a:cxn ang="0">
                  <a:pos x="2485" y="218"/>
                </a:cxn>
                <a:cxn ang="0">
                  <a:pos x="2394" y="264"/>
                </a:cxn>
                <a:cxn ang="0">
                  <a:pos x="1964" y="264"/>
                </a:cxn>
                <a:cxn ang="0">
                  <a:pos x="593" y="264"/>
                </a:cxn>
                <a:cxn ang="0">
                  <a:pos x="181" y="264"/>
                </a:cxn>
                <a:cxn ang="0">
                  <a:pos x="26" y="337"/>
                </a:cxn>
                <a:cxn ang="0">
                  <a:pos x="26" y="447"/>
                </a:cxn>
                <a:cxn ang="0">
                  <a:pos x="117" y="493"/>
                </a:cxn>
              </a:cxnLst>
              <a:rect l="0" t="0" r="r" b="b"/>
              <a:pathLst>
                <a:path w="2511" h="493">
                  <a:moveTo>
                    <a:pt x="2339" y="8"/>
                  </a:moveTo>
                  <a:cubicBezTo>
                    <a:pt x="2375" y="4"/>
                    <a:pt x="2412" y="0"/>
                    <a:pt x="2439" y="17"/>
                  </a:cubicBezTo>
                  <a:cubicBezTo>
                    <a:pt x="2466" y="34"/>
                    <a:pt x="2495" y="76"/>
                    <a:pt x="2503" y="109"/>
                  </a:cubicBezTo>
                  <a:cubicBezTo>
                    <a:pt x="2511" y="142"/>
                    <a:pt x="2503" y="192"/>
                    <a:pt x="2485" y="218"/>
                  </a:cubicBezTo>
                  <a:cubicBezTo>
                    <a:pt x="2467" y="244"/>
                    <a:pt x="2481" y="256"/>
                    <a:pt x="2394" y="264"/>
                  </a:cubicBezTo>
                  <a:cubicBezTo>
                    <a:pt x="2307" y="272"/>
                    <a:pt x="2264" y="264"/>
                    <a:pt x="1964" y="264"/>
                  </a:cubicBezTo>
                  <a:cubicBezTo>
                    <a:pt x="1664" y="264"/>
                    <a:pt x="890" y="264"/>
                    <a:pt x="593" y="264"/>
                  </a:cubicBezTo>
                  <a:cubicBezTo>
                    <a:pt x="296" y="264"/>
                    <a:pt x="275" y="252"/>
                    <a:pt x="181" y="264"/>
                  </a:cubicBezTo>
                  <a:cubicBezTo>
                    <a:pt x="87" y="276"/>
                    <a:pt x="52" y="307"/>
                    <a:pt x="26" y="337"/>
                  </a:cubicBezTo>
                  <a:cubicBezTo>
                    <a:pt x="0" y="367"/>
                    <a:pt x="11" y="421"/>
                    <a:pt x="26" y="447"/>
                  </a:cubicBezTo>
                  <a:cubicBezTo>
                    <a:pt x="41" y="473"/>
                    <a:pt x="94" y="487"/>
                    <a:pt x="117" y="493"/>
                  </a:cubicBezTo>
                </a:path>
              </a:pathLst>
            </a:custGeom>
            <a:noFill/>
            <a:ln w="25400" cap="flat" cmpd="sng">
              <a:solidFill>
                <a:schemeClr val="tx2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Freeform 46"/>
            <p:cNvSpPr>
              <a:spLocks/>
            </p:cNvSpPr>
            <p:nvPr/>
          </p:nvSpPr>
          <p:spPr bwMode="auto">
            <a:xfrm>
              <a:off x="2879" y="2670"/>
              <a:ext cx="2614" cy="429"/>
            </a:xfrm>
            <a:custGeom>
              <a:avLst/>
              <a:gdLst/>
              <a:ahLst/>
              <a:cxnLst>
                <a:cxn ang="0">
                  <a:pos x="2506" y="0"/>
                </a:cxn>
                <a:cxn ang="0">
                  <a:pos x="2588" y="18"/>
                </a:cxn>
                <a:cxn ang="0">
                  <a:pos x="2625" y="109"/>
                </a:cxn>
                <a:cxn ang="0">
                  <a:pos x="2588" y="219"/>
                </a:cxn>
                <a:cxn ang="0">
                  <a:pos x="2360" y="247"/>
                </a:cxn>
                <a:cxn ang="0">
                  <a:pos x="1976" y="247"/>
                </a:cxn>
                <a:cxn ang="0">
                  <a:pos x="312" y="247"/>
                </a:cxn>
                <a:cxn ang="0">
                  <a:pos x="101" y="347"/>
                </a:cxn>
                <a:cxn ang="0">
                  <a:pos x="339" y="429"/>
                </a:cxn>
              </a:cxnLst>
              <a:rect l="0" t="0" r="r" b="b"/>
              <a:pathLst>
                <a:path w="2632" h="429">
                  <a:moveTo>
                    <a:pt x="2506" y="0"/>
                  </a:moveTo>
                  <a:cubicBezTo>
                    <a:pt x="2537" y="0"/>
                    <a:pt x="2568" y="0"/>
                    <a:pt x="2588" y="18"/>
                  </a:cubicBezTo>
                  <a:cubicBezTo>
                    <a:pt x="2608" y="36"/>
                    <a:pt x="2625" y="76"/>
                    <a:pt x="2625" y="109"/>
                  </a:cubicBezTo>
                  <a:cubicBezTo>
                    <a:pt x="2625" y="142"/>
                    <a:pt x="2632" y="196"/>
                    <a:pt x="2588" y="219"/>
                  </a:cubicBezTo>
                  <a:cubicBezTo>
                    <a:pt x="2544" y="242"/>
                    <a:pt x="2462" y="242"/>
                    <a:pt x="2360" y="247"/>
                  </a:cubicBezTo>
                  <a:cubicBezTo>
                    <a:pt x="2258" y="252"/>
                    <a:pt x="2317" y="247"/>
                    <a:pt x="1976" y="247"/>
                  </a:cubicBezTo>
                  <a:cubicBezTo>
                    <a:pt x="1635" y="247"/>
                    <a:pt x="624" y="230"/>
                    <a:pt x="312" y="247"/>
                  </a:cubicBezTo>
                  <a:cubicBezTo>
                    <a:pt x="0" y="264"/>
                    <a:pt x="96" y="317"/>
                    <a:pt x="101" y="347"/>
                  </a:cubicBezTo>
                  <a:cubicBezTo>
                    <a:pt x="106" y="377"/>
                    <a:pt x="299" y="415"/>
                    <a:pt x="339" y="429"/>
                  </a:cubicBezTo>
                </a:path>
              </a:pathLst>
            </a:custGeom>
            <a:noFill/>
            <a:ln w="25400" cap="flat" cmpd="sng">
              <a:solidFill>
                <a:schemeClr val="tx2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Freeform 47"/>
            <p:cNvSpPr>
              <a:spLocks/>
            </p:cNvSpPr>
            <p:nvPr/>
          </p:nvSpPr>
          <p:spPr bwMode="auto">
            <a:xfrm>
              <a:off x="3502" y="3145"/>
              <a:ext cx="984" cy="456"/>
            </a:xfrm>
            <a:custGeom>
              <a:avLst/>
              <a:gdLst/>
              <a:ahLst/>
              <a:cxnLst>
                <a:cxn ang="0">
                  <a:pos x="905" y="0"/>
                </a:cxn>
                <a:cxn ang="0">
                  <a:pos x="960" y="37"/>
                </a:cxn>
                <a:cxn ang="0">
                  <a:pos x="960" y="137"/>
                </a:cxn>
                <a:cxn ang="0">
                  <a:pos x="813" y="201"/>
                </a:cxn>
                <a:cxn ang="0">
                  <a:pos x="439" y="201"/>
                </a:cxn>
                <a:cxn ang="0">
                  <a:pos x="119" y="229"/>
                </a:cxn>
                <a:cxn ang="0">
                  <a:pos x="9" y="348"/>
                </a:cxn>
                <a:cxn ang="0">
                  <a:pos x="64" y="439"/>
                </a:cxn>
                <a:cxn ang="0">
                  <a:pos x="192" y="448"/>
                </a:cxn>
              </a:cxnLst>
              <a:rect l="0" t="0" r="r" b="b"/>
              <a:pathLst>
                <a:path w="984" h="456">
                  <a:moveTo>
                    <a:pt x="905" y="0"/>
                  </a:moveTo>
                  <a:cubicBezTo>
                    <a:pt x="928" y="7"/>
                    <a:pt x="951" y="14"/>
                    <a:pt x="960" y="37"/>
                  </a:cubicBezTo>
                  <a:cubicBezTo>
                    <a:pt x="969" y="60"/>
                    <a:pt x="984" y="110"/>
                    <a:pt x="960" y="137"/>
                  </a:cubicBezTo>
                  <a:cubicBezTo>
                    <a:pt x="936" y="164"/>
                    <a:pt x="900" y="190"/>
                    <a:pt x="813" y="201"/>
                  </a:cubicBezTo>
                  <a:cubicBezTo>
                    <a:pt x="726" y="212"/>
                    <a:pt x="555" y="196"/>
                    <a:pt x="439" y="201"/>
                  </a:cubicBezTo>
                  <a:cubicBezTo>
                    <a:pt x="323" y="206"/>
                    <a:pt x="191" y="205"/>
                    <a:pt x="119" y="229"/>
                  </a:cubicBezTo>
                  <a:cubicBezTo>
                    <a:pt x="47" y="253"/>
                    <a:pt x="18" y="313"/>
                    <a:pt x="9" y="348"/>
                  </a:cubicBezTo>
                  <a:cubicBezTo>
                    <a:pt x="0" y="383"/>
                    <a:pt x="34" y="422"/>
                    <a:pt x="64" y="439"/>
                  </a:cubicBezTo>
                  <a:cubicBezTo>
                    <a:pt x="94" y="456"/>
                    <a:pt x="171" y="447"/>
                    <a:pt x="192" y="448"/>
                  </a:cubicBezTo>
                </a:path>
              </a:pathLst>
            </a:custGeom>
            <a:noFill/>
            <a:ln w="25400" cap="flat" cmpd="sng">
              <a:solidFill>
                <a:schemeClr val="tx2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6727652" y="5351610"/>
            <a:ext cx="2057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遍历顺序</a:t>
            </a:r>
            <a:endParaRPr kumimoji="1" lang="zh-CN" altLang="en-US" sz="30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8051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Times New Roman" pitchFamily="18" charset="0"/>
                <a:ea typeface="仿宋_GB2312" pitchFamily="49" charset="-122"/>
              </a:rPr>
              <a:t>层次序遍历二叉树的算法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5000"/>
              </a:lnSpc>
              <a:buClr>
                <a:schemeClr val="tx1"/>
              </a:buClr>
              <a:buSzPct val="50000"/>
            </a:pPr>
            <a:r>
              <a:rPr lang="zh-CN" altLang="en-US" sz="2800" b="1" dirty="0">
                <a:latin typeface="Times New Roman" pitchFamily="18" charset="0"/>
                <a:ea typeface="仿宋_GB2312" pitchFamily="49" charset="-122"/>
              </a:rPr>
              <a:t>这种遍历需要使用一个先进先出的</a:t>
            </a:r>
            <a:r>
              <a:rPr lang="zh-CN" altLang="en-US" sz="2800" b="1" dirty="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队列</a:t>
            </a:r>
            <a:r>
              <a:rPr lang="zh-CN" altLang="en-US" sz="2800" b="1" dirty="0">
                <a:latin typeface="Times New Roman" pitchFamily="18" charset="0"/>
                <a:ea typeface="仿宋_GB2312" pitchFamily="49" charset="-122"/>
              </a:rPr>
              <a:t>，在处理上一层时，将其下一层的结点直接进到队列（的队尾）。在上一层结点遍历完后，下一层结点正好处于队列的队头，可以继续访问它们。</a:t>
            </a:r>
          </a:p>
          <a:p>
            <a:pPr>
              <a:lnSpc>
                <a:spcPct val="105000"/>
              </a:lnSpc>
              <a:buClr>
                <a:schemeClr val="tx1"/>
              </a:buClr>
              <a:buSzPct val="50000"/>
            </a:pPr>
            <a:r>
              <a:rPr lang="zh-CN" altLang="en-US" sz="2800" b="1" dirty="0">
                <a:latin typeface="Times New Roman" pitchFamily="18" charset="0"/>
                <a:ea typeface="仿宋_GB2312" pitchFamily="49" charset="-122"/>
              </a:rPr>
              <a:t>算法是非递归的。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670857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Times New Roman" pitchFamily="18" charset="0"/>
                <a:ea typeface="仿宋_GB2312" pitchFamily="49" charset="-122"/>
              </a:rPr>
              <a:t>层次序遍历二叉树的算法</a:t>
            </a:r>
            <a:endParaRPr lang="zh-CN" altLang="en-US" dirty="0"/>
          </a:p>
        </p:txBody>
      </p:sp>
      <p:grpSp>
        <p:nvGrpSpPr>
          <p:cNvPr id="19" name="Group 4"/>
          <p:cNvGrpSpPr>
            <a:grpSpLocks/>
          </p:cNvGrpSpPr>
          <p:nvPr/>
        </p:nvGrpSpPr>
        <p:grpSpPr bwMode="auto">
          <a:xfrm>
            <a:off x="685346" y="2069601"/>
            <a:ext cx="2160587" cy="2378075"/>
            <a:chOff x="430" y="1002"/>
            <a:chExt cx="1361" cy="1498"/>
          </a:xfrm>
        </p:grpSpPr>
        <p:sp>
          <p:nvSpPr>
            <p:cNvPr id="20" name="Line 5"/>
            <p:cNvSpPr>
              <a:spLocks noChangeShapeType="1"/>
            </p:cNvSpPr>
            <p:nvPr/>
          </p:nvSpPr>
          <p:spPr bwMode="auto">
            <a:xfrm flipH="1">
              <a:off x="1360" y="1752"/>
              <a:ext cx="261" cy="499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6"/>
            <p:cNvSpPr>
              <a:spLocks noChangeShapeType="1"/>
            </p:cNvSpPr>
            <p:nvPr/>
          </p:nvSpPr>
          <p:spPr bwMode="auto">
            <a:xfrm>
              <a:off x="622" y="1799"/>
              <a:ext cx="192" cy="432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1179" y="1275"/>
              <a:ext cx="408" cy="363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8"/>
            <p:cNvSpPr>
              <a:spLocks noChangeShapeType="1"/>
            </p:cNvSpPr>
            <p:nvPr/>
          </p:nvSpPr>
          <p:spPr bwMode="auto">
            <a:xfrm flipH="1">
              <a:off x="622" y="1275"/>
              <a:ext cx="444" cy="38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9"/>
            <p:cNvSpPr>
              <a:spLocks noChangeArrowheads="1"/>
            </p:cNvSpPr>
            <p:nvPr/>
          </p:nvSpPr>
          <p:spPr bwMode="auto">
            <a:xfrm>
              <a:off x="982" y="1079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430" y="1559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1202" y="2190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12"/>
            <p:cNvSpPr>
              <a:spLocks noChangeArrowheads="1"/>
            </p:cNvSpPr>
            <p:nvPr/>
          </p:nvSpPr>
          <p:spPr bwMode="auto">
            <a:xfrm>
              <a:off x="1503" y="157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718" y="2183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982" y="1002"/>
              <a:ext cx="24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 i="1" dirty="0">
                  <a:solidFill>
                    <a:srgbClr val="FFFFCC"/>
                  </a:solidFill>
                  <a:latin typeface="Times New Roman" pitchFamily="18" charset="0"/>
                </a:rPr>
                <a:t>a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30" name="Text Box 15"/>
            <p:cNvSpPr txBox="1">
              <a:spLocks noChangeArrowheads="1"/>
            </p:cNvSpPr>
            <p:nvPr/>
          </p:nvSpPr>
          <p:spPr bwMode="auto">
            <a:xfrm>
              <a:off x="430" y="1511"/>
              <a:ext cx="24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b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1" name="Text Box 16"/>
            <p:cNvSpPr txBox="1">
              <a:spLocks noChangeArrowheads="1"/>
            </p:cNvSpPr>
            <p:nvPr/>
          </p:nvSpPr>
          <p:spPr bwMode="auto">
            <a:xfrm>
              <a:off x="1513" y="1500"/>
              <a:ext cx="23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c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718" y="2135"/>
              <a:ext cx="24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d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1234" y="2113"/>
              <a:ext cx="24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e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60" name="Text Box 53"/>
          <p:cNvSpPr txBox="1">
            <a:spLocks noChangeArrowheads="1"/>
          </p:cNvSpPr>
          <p:nvPr/>
        </p:nvSpPr>
        <p:spPr bwMode="auto">
          <a:xfrm>
            <a:off x="6605980" y="2217186"/>
            <a:ext cx="233725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i="1" dirty="0"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zh-CN" altLang="en-US" sz="2800" b="1" dirty="0">
                <a:latin typeface="Times New Roman" pitchFamily="18" charset="0"/>
                <a:ea typeface="仿宋_GB2312" pitchFamily="49" charset="-122"/>
              </a:rPr>
              <a:t>出</a:t>
            </a:r>
            <a:r>
              <a:rPr lang="zh-CN" altLang="en-US" sz="2800" b="1" dirty="0" smtClean="0">
                <a:latin typeface="Times New Roman" pitchFamily="18" charset="0"/>
                <a:ea typeface="仿宋_GB2312" pitchFamily="49" charset="-122"/>
              </a:rPr>
              <a:t>队，</a:t>
            </a:r>
            <a:r>
              <a:rPr lang="en-US" altLang="zh-CN" sz="2800" b="1" i="1" dirty="0" smtClean="0">
                <a:latin typeface="Times New Roman" pitchFamily="18" charset="0"/>
                <a:ea typeface="仿宋_GB2312" pitchFamily="49" charset="-122"/>
              </a:rPr>
              <a:t>b</a:t>
            </a:r>
            <a:r>
              <a:rPr lang="zh-CN" altLang="en-US" sz="2800" b="1" dirty="0" smtClean="0">
                <a:latin typeface="Times New Roman" pitchFamily="18" charset="0"/>
                <a:ea typeface="仿宋_GB2312" pitchFamily="49" charset="-122"/>
              </a:rPr>
              <a:t>进</a:t>
            </a:r>
            <a:r>
              <a:rPr lang="zh-CN" altLang="en-US" sz="2800" b="1" dirty="0">
                <a:latin typeface="Times New Roman" pitchFamily="18" charset="0"/>
                <a:ea typeface="仿宋_GB2312" pitchFamily="49" charset="-122"/>
              </a:rPr>
              <a:t>队</a:t>
            </a:r>
          </a:p>
          <a:p>
            <a:r>
              <a:rPr lang="en-US" altLang="zh-CN" sz="2800" b="1" i="1" dirty="0" smtClean="0">
                <a:latin typeface="Times New Roman" pitchFamily="18" charset="0"/>
                <a:ea typeface="仿宋_GB2312" pitchFamily="49" charset="-122"/>
              </a:rPr>
              <a:t>c</a:t>
            </a:r>
            <a:r>
              <a:rPr lang="zh-CN" altLang="en-US" sz="2800" b="1" dirty="0" smtClean="0">
                <a:latin typeface="Times New Roman" pitchFamily="18" charset="0"/>
                <a:ea typeface="仿宋_GB2312" pitchFamily="49" charset="-122"/>
              </a:rPr>
              <a:t>进</a:t>
            </a:r>
            <a:r>
              <a:rPr lang="zh-CN" altLang="en-US" sz="2800" b="1" dirty="0">
                <a:latin typeface="Times New Roman" pitchFamily="18" charset="0"/>
                <a:ea typeface="仿宋_GB2312" pitchFamily="49" charset="-122"/>
              </a:rPr>
              <a:t>队</a:t>
            </a:r>
          </a:p>
        </p:txBody>
      </p:sp>
      <p:grpSp>
        <p:nvGrpSpPr>
          <p:cNvPr id="121" name="组合 120"/>
          <p:cNvGrpSpPr/>
          <p:nvPr/>
        </p:nvGrpSpPr>
        <p:grpSpPr>
          <a:xfrm>
            <a:off x="3042043" y="1484070"/>
            <a:ext cx="5752158" cy="5105797"/>
            <a:chOff x="3042043" y="1484070"/>
            <a:chExt cx="5752158" cy="5105797"/>
          </a:xfrm>
        </p:grpSpPr>
        <p:grpSp>
          <p:nvGrpSpPr>
            <p:cNvPr id="34" name="Group 38"/>
            <p:cNvGrpSpPr>
              <a:grpSpLocks/>
            </p:cNvGrpSpPr>
            <p:nvPr/>
          </p:nvGrpSpPr>
          <p:grpSpPr bwMode="auto">
            <a:xfrm>
              <a:off x="3042043" y="1534561"/>
              <a:ext cx="3413125" cy="519113"/>
              <a:chOff x="2000" y="484"/>
              <a:chExt cx="2150" cy="327"/>
            </a:xfrm>
          </p:grpSpPr>
          <p:sp>
            <p:nvSpPr>
              <p:cNvPr id="35" name="Text Box 28"/>
              <p:cNvSpPr txBox="1">
                <a:spLocks noChangeArrowheads="1"/>
              </p:cNvSpPr>
              <p:nvPr/>
            </p:nvSpPr>
            <p:spPr bwMode="auto">
              <a:xfrm>
                <a:off x="2000" y="484"/>
                <a:ext cx="29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>
                    <a:latin typeface="Times New Roman" pitchFamily="18" charset="0"/>
                  </a:rPr>
                  <a:t>Q</a:t>
                </a:r>
              </a:p>
            </p:txBody>
          </p:sp>
          <p:grpSp>
            <p:nvGrpSpPr>
              <p:cNvPr id="36" name="Group 37"/>
              <p:cNvGrpSpPr>
                <a:grpSpLocks/>
              </p:cNvGrpSpPr>
              <p:nvPr/>
            </p:nvGrpSpPr>
            <p:grpSpPr bwMode="auto">
              <a:xfrm>
                <a:off x="2313" y="527"/>
                <a:ext cx="1837" cy="272"/>
                <a:chOff x="2336" y="527"/>
                <a:chExt cx="1837" cy="272"/>
              </a:xfrm>
            </p:grpSpPr>
            <p:sp>
              <p:nvSpPr>
                <p:cNvPr id="37" name="Rectangle 27"/>
                <p:cNvSpPr>
                  <a:spLocks noChangeArrowheads="1"/>
                </p:cNvSpPr>
                <p:nvPr/>
              </p:nvSpPr>
              <p:spPr bwMode="auto">
                <a:xfrm>
                  <a:off x="2336" y="527"/>
                  <a:ext cx="1837" cy="27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29"/>
                <p:cNvSpPr>
                  <a:spLocks noChangeShapeType="1"/>
                </p:cNvSpPr>
                <p:nvPr/>
              </p:nvSpPr>
              <p:spPr bwMode="auto">
                <a:xfrm>
                  <a:off x="2336" y="527"/>
                  <a:ext cx="1837" cy="0"/>
                </a:xfrm>
                <a:prstGeom prst="line">
                  <a:avLst/>
                </a:prstGeom>
                <a:noFill/>
                <a:ln w="22225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" name="Line 30"/>
                <p:cNvSpPr>
                  <a:spLocks noChangeShapeType="1"/>
                </p:cNvSpPr>
                <p:nvPr/>
              </p:nvSpPr>
              <p:spPr bwMode="auto">
                <a:xfrm>
                  <a:off x="2336" y="799"/>
                  <a:ext cx="1837" cy="0"/>
                </a:xfrm>
                <a:prstGeom prst="line">
                  <a:avLst/>
                </a:prstGeom>
                <a:noFill/>
                <a:ln w="22225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Line 31"/>
                <p:cNvSpPr>
                  <a:spLocks noChangeShapeType="1"/>
                </p:cNvSpPr>
                <p:nvPr/>
              </p:nvSpPr>
              <p:spPr bwMode="auto">
                <a:xfrm>
                  <a:off x="2699" y="527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rgbClr val="00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" name="Line 32"/>
                <p:cNvSpPr>
                  <a:spLocks noChangeShapeType="1"/>
                </p:cNvSpPr>
                <p:nvPr/>
              </p:nvSpPr>
              <p:spPr bwMode="auto">
                <a:xfrm>
                  <a:off x="2336" y="527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rgbClr val="00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" name="Line 33"/>
                <p:cNvSpPr>
                  <a:spLocks noChangeShapeType="1"/>
                </p:cNvSpPr>
                <p:nvPr/>
              </p:nvSpPr>
              <p:spPr bwMode="auto">
                <a:xfrm>
                  <a:off x="3061" y="527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rgbClr val="00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" name="Line 34"/>
                <p:cNvSpPr>
                  <a:spLocks noChangeShapeType="1"/>
                </p:cNvSpPr>
                <p:nvPr/>
              </p:nvSpPr>
              <p:spPr bwMode="auto">
                <a:xfrm>
                  <a:off x="3424" y="527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rgbClr val="00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Line 35"/>
                <p:cNvSpPr>
                  <a:spLocks noChangeShapeType="1"/>
                </p:cNvSpPr>
                <p:nvPr/>
              </p:nvSpPr>
              <p:spPr bwMode="auto">
                <a:xfrm>
                  <a:off x="3787" y="527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rgbClr val="00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" name="Line 36"/>
                <p:cNvSpPr>
                  <a:spLocks noChangeShapeType="1"/>
                </p:cNvSpPr>
                <p:nvPr/>
              </p:nvSpPr>
              <p:spPr bwMode="auto">
                <a:xfrm>
                  <a:off x="4173" y="527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rgbClr val="00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6" name="Text Box 39"/>
            <p:cNvSpPr txBox="1">
              <a:spLocks noChangeArrowheads="1"/>
            </p:cNvSpPr>
            <p:nvPr/>
          </p:nvSpPr>
          <p:spPr bwMode="auto">
            <a:xfrm>
              <a:off x="3664356" y="1484070"/>
              <a:ext cx="38735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i="1" dirty="0">
                  <a:solidFill>
                    <a:srgbClr val="000066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7" name="Text Box 40"/>
            <p:cNvSpPr txBox="1">
              <a:spLocks noChangeArrowheads="1"/>
            </p:cNvSpPr>
            <p:nvPr/>
          </p:nvSpPr>
          <p:spPr bwMode="auto">
            <a:xfrm>
              <a:off x="6545656" y="1555199"/>
              <a:ext cx="19685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Times New Roman" pitchFamily="18" charset="0"/>
                  <a:ea typeface="仿宋_GB2312" pitchFamily="49" charset="-122"/>
                </a:rPr>
                <a:t>访问</a:t>
              </a:r>
              <a:r>
                <a:rPr lang="en-US" altLang="zh-CN" sz="2800" b="1" i="1">
                  <a:latin typeface="Times New Roman" pitchFamily="18" charset="0"/>
                  <a:ea typeface="仿宋_GB2312" pitchFamily="49" charset="-122"/>
                </a:rPr>
                <a:t>a</a:t>
              </a:r>
              <a:r>
                <a:rPr lang="en-US" altLang="zh-CN" sz="2800" b="1">
                  <a:latin typeface="Times New Roman" pitchFamily="18" charset="0"/>
                  <a:ea typeface="仿宋_GB2312" pitchFamily="49" charset="-122"/>
                </a:rPr>
                <a:t>, </a:t>
              </a:r>
              <a:r>
                <a:rPr lang="zh-CN" altLang="en-US" sz="2800" b="1">
                  <a:latin typeface="Times New Roman" pitchFamily="18" charset="0"/>
                  <a:ea typeface="仿宋_GB2312" pitchFamily="49" charset="-122"/>
                </a:rPr>
                <a:t>进队</a:t>
              </a:r>
            </a:p>
          </p:txBody>
        </p:sp>
        <p:grpSp>
          <p:nvGrpSpPr>
            <p:cNvPr id="48" name="Group 41"/>
            <p:cNvGrpSpPr>
              <a:grpSpLocks/>
            </p:cNvGrpSpPr>
            <p:nvPr/>
          </p:nvGrpSpPr>
          <p:grpSpPr bwMode="auto">
            <a:xfrm>
              <a:off x="3049981" y="2221949"/>
              <a:ext cx="3413125" cy="519112"/>
              <a:chOff x="2000" y="484"/>
              <a:chExt cx="2150" cy="327"/>
            </a:xfrm>
          </p:grpSpPr>
          <p:sp>
            <p:nvSpPr>
              <p:cNvPr id="49" name="Text Box 42"/>
              <p:cNvSpPr txBox="1">
                <a:spLocks noChangeArrowheads="1"/>
              </p:cNvSpPr>
              <p:nvPr/>
            </p:nvSpPr>
            <p:spPr bwMode="auto">
              <a:xfrm>
                <a:off x="2000" y="484"/>
                <a:ext cx="29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latin typeface="Times New Roman" pitchFamily="18" charset="0"/>
                  </a:rPr>
                  <a:t>Q</a:t>
                </a:r>
              </a:p>
            </p:txBody>
          </p:sp>
          <p:grpSp>
            <p:nvGrpSpPr>
              <p:cNvPr id="50" name="Group 43"/>
              <p:cNvGrpSpPr>
                <a:grpSpLocks/>
              </p:cNvGrpSpPr>
              <p:nvPr/>
            </p:nvGrpSpPr>
            <p:grpSpPr bwMode="auto">
              <a:xfrm>
                <a:off x="2313" y="527"/>
                <a:ext cx="1837" cy="272"/>
                <a:chOff x="2336" y="527"/>
                <a:chExt cx="1837" cy="272"/>
              </a:xfrm>
            </p:grpSpPr>
            <p:sp>
              <p:nvSpPr>
                <p:cNvPr id="51" name="Rectangle 44"/>
                <p:cNvSpPr>
                  <a:spLocks noChangeArrowheads="1"/>
                </p:cNvSpPr>
                <p:nvPr/>
              </p:nvSpPr>
              <p:spPr bwMode="auto">
                <a:xfrm>
                  <a:off x="2336" y="527"/>
                  <a:ext cx="1837" cy="27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45"/>
                <p:cNvSpPr>
                  <a:spLocks noChangeShapeType="1"/>
                </p:cNvSpPr>
                <p:nvPr/>
              </p:nvSpPr>
              <p:spPr bwMode="auto">
                <a:xfrm>
                  <a:off x="2336" y="527"/>
                  <a:ext cx="1837" cy="0"/>
                </a:xfrm>
                <a:prstGeom prst="line">
                  <a:avLst/>
                </a:prstGeom>
                <a:noFill/>
                <a:ln w="22225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" name="Line 46"/>
                <p:cNvSpPr>
                  <a:spLocks noChangeShapeType="1"/>
                </p:cNvSpPr>
                <p:nvPr/>
              </p:nvSpPr>
              <p:spPr bwMode="auto">
                <a:xfrm>
                  <a:off x="2336" y="799"/>
                  <a:ext cx="1837" cy="0"/>
                </a:xfrm>
                <a:prstGeom prst="line">
                  <a:avLst/>
                </a:prstGeom>
                <a:noFill/>
                <a:ln w="22225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" name="Line 47"/>
                <p:cNvSpPr>
                  <a:spLocks noChangeShapeType="1"/>
                </p:cNvSpPr>
                <p:nvPr/>
              </p:nvSpPr>
              <p:spPr bwMode="auto">
                <a:xfrm>
                  <a:off x="2699" y="527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rgbClr val="00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" name="Line 48"/>
                <p:cNvSpPr>
                  <a:spLocks noChangeShapeType="1"/>
                </p:cNvSpPr>
                <p:nvPr/>
              </p:nvSpPr>
              <p:spPr bwMode="auto">
                <a:xfrm>
                  <a:off x="2336" y="527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rgbClr val="00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" name="Line 49"/>
                <p:cNvSpPr>
                  <a:spLocks noChangeShapeType="1"/>
                </p:cNvSpPr>
                <p:nvPr/>
              </p:nvSpPr>
              <p:spPr bwMode="auto">
                <a:xfrm>
                  <a:off x="3061" y="527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rgbClr val="00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Line 50"/>
                <p:cNvSpPr>
                  <a:spLocks noChangeShapeType="1"/>
                </p:cNvSpPr>
                <p:nvPr/>
              </p:nvSpPr>
              <p:spPr bwMode="auto">
                <a:xfrm>
                  <a:off x="3424" y="527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rgbClr val="00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Line 51"/>
                <p:cNvSpPr>
                  <a:spLocks noChangeShapeType="1"/>
                </p:cNvSpPr>
                <p:nvPr/>
              </p:nvSpPr>
              <p:spPr bwMode="auto">
                <a:xfrm>
                  <a:off x="3787" y="527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rgbClr val="00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Line 52"/>
                <p:cNvSpPr>
                  <a:spLocks noChangeShapeType="1"/>
                </p:cNvSpPr>
                <p:nvPr/>
              </p:nvSpPr>
              <p:spPr bwMode="auto">
                <a:xfrm>
                  <a:off x="4173" y="527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rgbClr val="00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1" name="Text Box 55"/>
            <p:cNvSpPr txBox="1">
              <a:spLocks noChangeArrowheads="1"/>
            </p:cNvSpPr>
            <p:nvPr/>
          </p:nvSpPr>
          <p:spPr bwMode="auto">
            <a:xfrm>
              <a:off x="4202506" y="2218774"/>
              <a:ext cx="387350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i="1">
                  <a:solidFill>
                    <a:srgbClr val="000066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2" name="Text Box 56"/>
            <p:cNvSpPr txBox="1">
              <a:spLocks noChangeArrowheads="1"/>
            </p:cNvSpPr>
            <p:nvPr/>
          </p:nvSpPr>
          <p:spPr bwMode="auto">
            <a:xfrm>
              <a:off x="4800993" y="2182261"/>
              <a:ext cx="365125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i="1" dirty="0">
                  <a:solidFill>
                    <a:srgbClr val="000066"/>
                  </a:solidFill>
                  <a:latin typeface="Times New Roman" pitchFamily="18" charset="0"/>
                </a:rPr>
                <a:t>c</a:t>
              </a:r>
            </a:p>
          </p:txBody>
        </p:sp>
        <p:grpSp>
          <p:nvGrpSpPr>
            <p:cNvPr id="63" name="Group 57"/>
            <p:cNvGrpSpPr>
              <a:grpSpLocks/>
            </p:cNvGrpSpPr>
            <p:nvPr/>
          </p:nvGrpSpPr>
          <p:grpSpPr bwMode="auto">
            <a:xfrm>
              <a:off x="3049982" y="3187060"/>
              <a:ext cx="3413125" cy="519113"/>
              <a:chOff x="2000" y="484"/>
              <a:chExt cx="2150" cy="327"/>
            </a:xfrm>
          </p:grpSpPr>
          <p:sp>
            <p:nvSpPr>
              <p:cNvPr id="64" name="Text Box 58"/>
              <p:cNvSpPr txBox="1">
                <a:spLocks noChangeArrowheads="1"/>
              </p:cNvSpPr>
              <p:nvPr/>
            </p:nvSpPr>
            <p:spPr bwMode="auto">
              <a:xfrm>
                <a:off x="2000" y="484"/>
                <a:ext cx="29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latin typeface="Times New Roman" pitchFamily="18" charset="0"/>
                  </a:rPr>
                  <a:t>Q</a:t>
                </a:r>
              </a:p>
            </p:txBody>
          </p:sp>
          <p:grpSp>
            <p:nvGrpSpPr>
              <p:cNvPr id="65" name="Group 59"/>
              <p:cNvGrpSpPr>
                <a:grpSpLocks/>
              </p:cNvGrpSpPr>
              <p:nvPr/>
            </p:nvGrpSpPr>
            <p:grpSpPr bwMode="auto">
              <a:xfrm>
                <a:off x="2313" y="527"/>
                <a:ext cx="1837" cy="272"/>
                <a:chOff x="2336" y="527"/>
                <a:chExt cx="1837" cy="272"/>
              </a:xfrm>
            </p:grpSpPr>
            <p:sp>
              <p:nvSpPr>
                <p:cNvPr id="66" name="Rectangle 60"/>
                <p:cNvSpPr>
                  <a:spLocks noChangeArrowheads="1"/>
                </p:cNvSpPr>
                <p:nvPr/>
              </p:nvSpPr>
              <p:spPr bwMode="auto">
                <a:xfrm>
                  <a:off x="2336" y="527"/>
                  <a:ext cx="1837" cy="27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Line 61"/>
                <p:cNvSpPr>
                  <a:spLocks noChangeShapeType="1"/>
                </p:cNvSpPr>
                <p:nvPr/>
              </p:nvSpPr>
              <p:spPr bwMode="auto">
                <a:xfrm>
                  <a:off x="2336" y="527"/>
                  <a:ext cx="1837" cy="0"/>
                </a:xfrm>
                <a:prstGeom prst="line">
                  <a:avLst/>
                </a:prstGeom>
                <a:noFill/>
                <a:ln w="22225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" name="Line 62"/>
                <p:cNvSpPr>
                  <a:spLocks noChangeShapeType="1"/>
                </p:cNvSpPr>
                <p:nvPr/>
              </p:nvSpPr>
              <p:spPr bwMode="auto">
                <a:xfrm>
                  <a:off x="2336" y="799"/>
                  <a:ext cx="1837" cy="0"/>
                </a:xfrm>
                <a:prstGeom prst="line">
                  <a:avLst/>
                </a:prstGeom>
                <a:noFill/>
                <a:ln w="22225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" name="Line 63"/>
                <p:cNvSpPr>
                  <a:spLocks noChangeShapeType="1"/>
                </p:cNvSpPr>
                <p:nvPr/>
              </p:nvSpPr>
              <p:spPr bwMode="auto">
                <a:xfrm>
                  <a:off x="2699" y="527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rgbClr val="00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" name="Line 64"/>
                <p:cNvSpPr>
                  <a:spLocks noChangeShapeType="1"/>
                </p:cNvSpPr>
                <p:nvPr/>
              </p:nvSpPr>
              <p:spPr bwMode="auto">
                <a:xfrm>
                  <a:off x="2336" y="527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rgbClr val="00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Line 65"/>
                <p:cNvSpPr>
                  <a:spLocks noChangeShapeType="1"/>
                </p:cNvSpPr>
                <p:nvPr/>
              </p:nvSpPr>
              <p:spPr bwMode="auto">
                <a:xfrm>
                  <a:off x="3061" y="527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rgbClr val="00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" name="Line 66"/>
                <p:cNvSpPr>
                  <a:spLocks noChangeShapeType="1"/>
                </p:cNvSpPr>
                <p:nvPr/>
              </p:nvSpPr>
              <p:spPr bwMode="auto">
                <a:xfrm>
                  <a:off x="3424" y="527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rgbClr val="00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" name="Line 67"/>
                <p:cNvSpPr>
                  <a:spLocks noChangeShapeType="1"/>
                </p:cNvSpPr>
                <p:nvPr/>
              </p:nvSpPr>
              <p:spPr bwMode="auto">
                <a:xfrm>
                  <a:off x="3787" y="527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rgbClr val="00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" name="Line 68"/>
                <p:cNvSpPr>
                  <a:spLocks noChangeShapeType="1"/>
                </p:cNvSpPr>
                <p:nvPr/>
              </p:nvSpPr>
              <p:spPr bwMode="auto">
                <a:xfrm>
                  <a:off x="4173" y="527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rgbClr val="00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5" name="Text Box 69"/>
            <p:cNvSpPr txBox="1">
              <a:spLocks noChangeArrowheads="1"/>
            </p:cNvSpPr>
            <p:nvPr/>
          </p:nvSpPr>
          <p:spPr bwMode="auto">
            <a:xfrm>
              <a:off x="6626620" y="3182298"/>
              <a:ext cx="2167581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latin typeface="Times New Roman" pitchFamily="18" charset="0"/>
                  <a:ea typeface="仿宋_GB2312" pitchFamily="49" charset="-122"/>
                </a:rPr>
                <a:t>访问</a:t>
              </a:r>
              <a:r>
                <a:rPr lang="en-US" altLang="zh-CN" sz="2800" b="1" i="1" dirty="0" smtClean="0">
                  <a:latin typeface="Times New Roman" pitchFamily="18" charset="0"/>
                  <a:ea typeface="仿宋_GB2312" pitchFamily="49" charset="-122"/>
                </a:rPr>
                <a:t>b</a:t>
              </a:r>
              <a:r>
                <a:rPr lang="zh-CN" altLang="en-US" sz="2800" b="1" i="1" dirty="0" smtClean="0">
                  <a:latin typeface="Times New Roman" pitchFamily="18" charset="0"/>
                  <a:ea typeface="仿宋_GB2312" pitchFamily="49" charset="-122"/>
                </a:rPr>
                <a:t>，</a:t>
              </a:r>
              <a:r>
                <a:rPr lang="zh-CN" altLang="en-US" sz="2800" b="1" dirty="0" smtClean="0">
                  <a:latin typeface="Times New Roman" pitchFamily="18" charset="0"/>
                  <a:ea typeface="仿宋_GB2312" pitchFamily="49" charset="-122"/>
                </a:rPr>
                <a:t>出</a:t>
              </a:r>
              <a:r>
                <a:rPr lang="zh-CN" altLang="en-US" sz="2800" b="1" dirty="0">
                  <a:latin typeface="Times New Roman" pitchFamily="18" charset="0"/>
                  <a:ea typeface="仿宋_GB2312" pitchFamily="49" charset="-122"/>
                </a:rPr>
                <a:t>队</a:t>
              </a:r>
            </a:p>
            <a:p>
              <a:r>
                <a:rPr lang="en-US" altLang="zh-CN" sz="2800" b="1" i="1" dirty="0" smtClean="0">
                  <a:latin typeface="Times New Roman" pitchFamily="18" charset="0"/>
                  <a:ea typeface="仿宋_GB2312" pitchFamily="49" charset="-122"/>
                </a:rPr>
                <a:t>d</a:t>
              </a:r>
              <a:r>
                <a:rPr lang="en-US" altLang="zh-CN" sz="2800" b="1" dirty="0" smtClean="0">
                  <a:latin typeface="Times New Roman" pitchFamily="18" charset="0"/>
                  <a:ea typeface="仿宋_GB2312" pitchFamily="49" charset="-122"/>
                </a:rPr>
                <a:t> </a:t>
              </a:r>
              <a:r>
                <a:rPr lang="zh-CN" altLang="en-US" sz="2800" b="1" dirty="0">
                  <a:latin typeface="Times New Roman" pitchFamily="18" charset="0"/>
                  <a:ea typeface="仿宋_GB2312" pitchFamily="49" charset="-122"/>
                </a:rPr>
                <a:t>进队</a:t>
              </a:r>
            </a:p>
          </p:txBody>
        </p:sp>
        <p:sp>
          <p:nvSpPr>
            <p:cNvPr id="76" name="Text Box 70"/>
            <p:cNvSpPr txBox="1">
              <a:spLocks noChangeArrowheads="1"/>
            </p:cNvSpPr>
            <p:nvPr/>
          </p:nvSpPr>
          <p:spPr bwMode="auto">
            <a:xfrm>
              <a:off x="4808932" y="3152135"/>
              <a:ext cx="365125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i="1">
                  <a:solidFill>
                    <a:srgbClr val="000066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7" name="Text Box 71"/>
            <p:cNvSpPr txBox="1">
              <a:spLocks noChangeArrowheads="1"/>
            </p:cNvSpPr>
            <p:nvPr/>
          </p:nvSpPr>
          <p:spPr bwMode="auto">
            <a:xfrm>
              <a:off x="5355032" y="3156898"/>
              <a:ext cx="387350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i="1">
                  <a:solidFill>
                    <a:srgbClr val="000066"/>
                  </a:solidFill>
                  <a:latin typeface="Times New Roman" pitchFamily="18" charset="0"/>
                </a:rPr>
                <a:t>d</a:t>
              </a:r>
            </a:p>
          </p:txBody>
        </p:sp>
        <p:grpSp>
          <p:nvGrpSpPr>
            <p:cNvPr id="78" name="Group 72"/>
            <p:cNvGrpSpPr>
              <a:grpSpLocks/>
            </p:cNvGrpSpPr>
            <p:nvPr/>
          </p:nvGrpSpPr>
          <p:grpSpPr bwMode="auto">
            <a:xfrm>
              <a:off x="3049982" y="4266560"/>
              <a:ext cx="3413125" cy="519113"/>
              <a:chOff x="2000" y="484"/>
              <a:chExt cx="2150" cy="327"/>
            </a:xfrm>
          </p:grpSpPr>
          <p:sp>
            <p:nvSpPr>
              <p:cNvPr id="79" name="Text Box 73"/>
              <p:cNvSpPr txBox="1">
                <a:spLocks noChangeArrowheads="1"/>
              </p:cNvSpPr>
              <p:nvPr/>
            </p:nvSpPr>
            <p:spPr bwMode="auto">
              <a:xfrm>
                <a:off x="2000" y="484"/>
                <a:ext cx="29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latin typeface="Times New Roman" pitchFamily="18" charset="0"/>
                  </a:rPr>
                  <a:t>Q</a:t>
                </a:r>
              </a:p>
            </p:txBody>
          </p:sp>
          <p:grpSp>
            <p:nvGrpSpPr>
              <p:cNvPr id="80" name="Group 74"/>
              <p:cNvGrpSpPr>
                <a:grpSpLocks/>
              </p:cNvGrpSpPr>
              <p:nvPr/>
            </p:nvGrpSpPr>
            <p:grpSpPr bwMode="auto">
              <a:xfrm>
                <a:off x="2313" y="527"/>
                <a:ext cx="1837" cy="272"/>
                <a:chOff x="2336" y="527"/>
                <a:chExt cx="1837" cy="272"/>
              </a:xfrm>
            </p:grpSpPr>
            <p:sp>
              <p:nvSpPr>
                <p:cNvPr id="81" name="Rectangle 75"/>
                <p:cNvSpPr>
                  <a:spLocks noChangeArrowheads="1"/>
                </p:cNvSpPr>
                <p:nvPr/>
              </p:nvSpPr>
              <p:spPr bwMode="auto">
                <a:xfrm>
                  <a:off x="2336" y="527"/>
                  <a:ext cx="1837" cy="27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Line 76"/>
                <p:cNvSpPr>
                  <a:spLocks noChangeShapeType="1"/>
                </p:cNvSpPr>
                <p:nvPr/>
              </p:nvSpPr>
              <p:spPr bwMode="auto">
                <a:xfrm>
                  <a:off x="2336" y="527"/>
                  <a:ext cx="1837" cy="0"/>
                </a:xfrm>
                <a:prstGeom prst="line">
                  <a:avLst/>
                </a:prstGeom>
                <a:noFill/>
                <a:ln w="22225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" name="Line 77"/>
                <p:cNvSpPr>
                  <a:spLocks noChangeShapeType="1"/>
                </p:cNvSpPr>
                <p:nvPr/>
              </p:nvSpPr>
              <p:spPr bwMode="auto">
                <a:xfrm>
                  <a:off x="2336" y="799"/>
                  <a:ext cx="1837" cy="0"/>
                </a:xfrm>
                <a:prstGeom prst="line">
                  <a:avLst/>
                </a:prstGeom>
                <a:noFill/>
                <a:ln w="22225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" name="Line 78"/>
                <p:cNvSpPr>
                  <a:spLocks noChangeShapeType="1"/>
                </p:cNvSpPr>
                <p:nvPr/>
              </p:nvSpPr>
              <p:spPr bwMode="auto">
                <a:xfrm>
                  <a:off x="2699" y="527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rgbClr val="00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" name="Line 79"/>
                <p:cNvSpPr>
                  <a:spLocks noChangeShapeType="1"/>
                </p:cNvSpPr>
                <p:nvPr/>
              </p:nvSpPr>
              <p:spPr bwMode="auto">
                <a:xfrm>
                  <a:off x="2336" y="527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rgbClr val="00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" name="Line 80"/>
                <p:cNvSpPr>
                  <a:spLocks noChangeShapeType="1"/>
                </p:cNvSpPr>
                <p:nvPr/>
              </p:nvSpPr>
              <p:spPr bwMode="auto">
                <a:xfrm>
                  <a:off x="3061" y="527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rgbClr val="00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" name="Line 81"/>
                <p:cNvSpPr>
                  <a:spLocks noChangeShapeType="1"/>
                </p:cNvSpPr>
                <p:nvPr/>
              </p:nvSpPr>
              <p:spPr bwMode="auto">
                <a:xfrm>
                  <a:off x="3424" y="527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rgbClr val="00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" name="Line 82"/>
                <p:cNvSpPr>
                  <a:spLocks noChangeShapeType="1"/>
                </p:cNvSpPr>
                <p:nvPr/>
              </p:nvSpPr>
              <p:spPr bwMode="auto">
                <a:xfrm>
                  <a:off x="3787" y="527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rgbClr val="00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" name="Line 83"/>
                <p:cNvSpPr>
                  <a:spLocks noChangeShapeType="1"/>
                </p:cNvSpPr>
                <p:nvPr/>
              </p:nvSpPr>
              <p:spPr bwMode="auto">
                <a:xfrm>
                  <a:off x="4173" y="527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rgbClr val="00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0" name="Text Box 84"/>
            <p:cNvSpPr txBox="1">
              <a:spLocks noChangeArrowheads="1"/>
            </p:cNvSpPr>
            <p:nvPr/>
          </p:nvSpPr>
          <p:spPr bwMode="auto">
            <a:xfrm>
              <a:off x="6626620" y="4261798"/>
              <a:ext cx="2146742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latin typeface="Times New Roman" pitchFamily="18" charset="0"/>
                  <a:ea typeface="仿宋_GB2312" pitchFamily="49" charset="-122"/>
                </a:rPr>
                <a:t>访问</a:t>
              </a:r>
              <a:r>
                <a:rPr lang="en-US" altLang="zh-CN" sz="2800" b="1" i="1" dirty="0" smtClean="0">
                  <a:latin typeface="Times New Roman" pitchFamily="18" charset="0"/>
                  <a:ea typeface="仿宋_GB2312" pitchFamily="49" charset="-122"/>
                </a:rPr>
                <a:t>c</a:t>
              </a:r>
              <a:r>
                <a:rPr lang="zh-CN" altLang="en-US" sz="2800" b="1" i="1" dirty="0" smtClean="0">
                  <a:latin typeface="Times New Roman" pitchFamily="18" charset="0"/>
                  <a:ea typeface="仿宋_GB2312" pitchFamily="49" charset="-122"/>
                </a:rPr>
                <a:t>，</a:t>
              </a:r>
              <a:r>
                <a:rPr lang="zh-CN" altLang="en-US" sz="2800" b="1" dirty="0" smtClean="0">
                  <a:latin typeface="Times New Roman" pitchFamily="18" charset="0"/>
                  <a:ea typeface="仿宋_GB2312" pitchFamily="49" charset="-122"/>
                </a:rPr>
                <a:t>出</a:t>
              </a:r>
              <a:r>
                <a:rPr lang="zh-CN" altLang="en-US" sz="2800" b="1" dirty="0">
                  <a:latin typeface="Times New Roman" pitchFamily="18" charset="0"/>
                  <a:ea typeface="仿宋_GB2312" pitchFamily="49" charset="-122"/>
                </a:rPr>
                <a:t>队</a:t>
              </a:r>
            </a:p>
            <a:p>
              <a:r>
                <a:rPr lang="en-US" altLang="zh-CN" sz="2800" b="1" i="1" dirty="0" smtClean="0">
                  <a:latin typeface="Times New Roman" pitchFamily="18" charset="0"/>
                  <a:ea typeface="仿宋_GB2312" pitchFamily="49" charset="-122"/>
                </a:rPr>
                <a:t>e</a:t>
              </a:r>
              <a:r>
                <a:rPr lang="zh-CN" altLang="en-US" sz="2800" b="1" dirty="0" smtClean="0">
                  <a:latin typeface="Times New Roman" pitchFamily="18" charset="0"/>
                  <a:ea typeface="仿宋_GB2312" pitchFamily="49" charset="-122"/>
                </a:rPr>
                <a:t>进</a:t>
              </a:r>
              <a:r>
                <a:rPr lang="zh-CN" altLang="en-US" sz="2800" b="1" dirty="0">
                  <a:latin typeface="Times New Roman" pitchFamily="18" charset="0"/>
                  <a:ea typeface="仿宋_GB2312" pitchFamily="49" charset="-122"/>
                </a:rPr>
                <a:t>队</a:t>
              </a:r>
            </a:p>
          </p:txBody>
        </p:sp>
        <p:sp>
          <p:nvSpPr>
            <p:cNvPr id="91" name="Text Box 85"/>
            <p:cNvSpPr txBox="1">
              <a:spLocks noChangeArrowheads="1"/>
            </p:cNvSpPr>
            <p:nvPr/>
          </p:nvSpPr>
          <p:spPr bwMode="auto">
            <a:xfrm>
              <a:off x="5355032" y="4236398"/>
              <a:ext cx="387350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i="1">
                  <a:solidFill>
                    <a:srgbClr val="000066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92" name="Text Box 86"/>
            <p:cNvSpPr txBox="1">
              <a:spLocks noChangeArrowheads="1"/>
            </p:cNvSpPr>
            <p:nvPr/>
          </p:nvSpPr>
          <p:spPr bwMode="auto">
            <a:xfrm>
              <a:off x="5966220" y="4231635"/>
              <a:ext cx="365125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i="1" dirty="0">
                  <a:solidFill>
                    <a:srgbClr val="002060"/>
                  </a:solidFill>
                  <a:latin typeface="Times New Roman" pitchFamily="18" charset="0"/>
                </a:rPr>
                <a:t>e</a:t>
              </a:r>
            </a:p>
          </p:txBody>
        </p:sp>
        <p:grpSp>
          <p:nvGrpSpPr>
            <p:cNvPr id="93" name="Group 87"/>
            <p:cNvGrpSpPr>
              <a:grpSpLocks/>
            </p:cNvGrpSpPr>
            <p:nvPr/>
          </p:nvGrpSpPr>
          <p:grpSpPr bwMode="auto">
            <a:xfrm>
              <a:off x="3049982" y="5279385"/>
              <a:ext cx="3413125" cy="519113"/>
              <a:chOff x="2000" y="484"/>
              <a:chExt cx="2150" cy="327"/>
            </a:xfrm>
          </p:grpSpPr>
          <p:sp>
            <p:nvSpPr>
              <p:cNvPr id="94" name="Text Box 88"/>
              <p:cNvSpPr txBox="1">
                <a:spLocks noChangeArrowheads="1"/>
              </p:cNvSpPr>
              <p:nvPr/>
            </p:nvSpPr>
            <p:spPr bwMode="auto">
              <a:xfrm>
                <a:off x="2000" y="484"/>
                <a:ext cx="29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latin typeface="Times New Roman" pitchFamily="18" charset="0"/>
                  </a:rPr>
                  <a:t>Q</a:t>
                </a:r>
              </a:p>
            </p:txBody>
          </p:sp>
          <p:grpSp>
            <p:nvGrpSpPr>
              <p:cNvPr id="95" name="Group 89"/>
              <p:cNvGrpSpPr>
                <a:grpSpLocks/>
              </p:cNvGrpSpPr>
              <p:nvPr/>
            </p:nvGrpSpPr>
            <p:grpSpPr bwMode="auto">
              <a:xfrm>
                <a:off x="2313" y="527"/>
                <a:ext cx="1837" cy="272"/>
                <a:chOff x="2336" y="527"/>
                <a:chExt cx="1837" cy="272"/>
              </a:xfrm>
            </p:grpSpPr>
            <p:sp>
              <p:nvSpPr>
                <p:cNvPr id="96" name="Rectangle 90"/>
                <p:cNvSpPr>
                  <a:spLocks noChangeArrowheads="1"/>
                </p:cNvSpPr>
                <p:nvPr/>
              </p:nvSpPr>
              <p:spPr bwMode="auto">
                <a:xfrm>
                  <a:off x="2336" y="527"/>
                  <a:ext cx="1837" cy="27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Line 91"/>
                <p:cNvSpPr>
                  <a:spLocks noChangeShapeType="1"/>
                </p:cNvSpPr>
                <p:nvPr/>
              </p:nvSpPr>
              <p:spPr bwMode="auto">
                <a:xfrm>
                  <a:off x="2336" y="527"/>
                  <a:ext cx="1837" cy="0"/>
                </a:xfrm>
                <a:prstGeom prst="line">
                  <a:avLst/>
                </a:prstGeom>
                <a:noFill/>
                <a:ln w="22225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" name="Line 92"/>
                <p:cNvSpPr>
                  <a:spLocks noChangeShapeType="1"/>
                </p:cNvSpPr>
                <p:nvPr/>
              </p:nvSpPr>
              <p:spPr bwMode="auto">
                <a:xfrm>
                  <a:off x="2336" y="799"/>
                  <a:ext cx="1837" cy="0"/>
                </a:xfrm>
                <a:prstGeom prst="line">
                  <a:avLst/>
                </a:prstGeom>
                <a:noFill/>
                <a:ln w="22225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9" name="Line 93"/>
                <p:cNvSpPr>
                  <a:spLocks noChangeShapeType="1"/>
                </p:cNvSpPr>
                <p:nvPr/>
              </p:nvSpPr>
              <p:spPr bwMode="auto">
                <a:xfrm>
                  <a:off x="2699" y="527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rgbClr val="00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" name="Line 94"/>
                <p:cNvSpPr>
                  <a:spLocks noChangeShapeType="1"/>
                </p:cNvSpPr>
                <p:nvPr/>
              </p:nvSpPr>
              <p:spPr bwMode="auto">
                <a:xfrm>
                  <a:off x="2336" y="527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rgbClr val="00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1" name="Line 95"/>
                <p:cNvSpPr>
                  <a:spLocks noChangeShapeType="1"/>
                </p:cNvSpPr>
                <p:nvPr/>
              </p:nvSpPr>
              <p:spPr bwMode="auto">
                <a:xfrm>
                  <a:off x="3061" y="527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rgbClr val="00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" name="Line 96"/>
                <p:cNvSpPr>
                  <a:spLocks noChangeShapeType="1"/>
                </p:cNvSpPr>
                <p:nvPr/>
              </p:nvSpPr>
              <p:spPr bwMode="auto">
                <a:xfrm>
                  <a:off x="3424" y="527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rgbClr val="00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" name="Line 97"/>
                <p:cNvSpPr>
                  <a:spLocks noChangeShapeType="1"/>
                </p:cNvSpPr>
                <p:nvPr/>
              </p:nvSpPr>
              <p:spPr bwMode="auto">
                <a:xfrm>
                  <a:off x="3787" y="527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rgbClr val="00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" name="Line 98"/>
                <p:cNvSpPr>
                  <a:spLocks noChangeShapeType="1"/>
                </p:cNvSpPr>
                <p:nvPr/>
              </p:nvSpPr>
              <p:spPr bwMode="auto">
                <a:xfrm>
                  <a:off x="4173" y="527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rgbClr val="00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5" name="Text Box 99"/>
            <p:cNvSpPr txBox="1">
              <a:spLocks noChangeArrowheads="1"/>
            </p:cNvSpPr>
            <p:nvPr/>
          </p:nvSpPr>
          <p:spPr bwMode="auto">
            <a:xfrm>
              <a:off x="6626620" y="5274623"/>
              <a:ext cx="216758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latin typeface="Times New Roman" pitchFamily="18" charset="0"/>
                  <a:ea typeface="仿宋_GB2312" pitchFamily="49" charset="-122"/>
                </a:rPr>
                <a:t>访问</a:t>
              </a:r>
              <a:r>
                <a:rPr lang="en-US" altLang="zh-CN" sz="2800" b="1" i="1" dirty="0" smtClean="0">
                  <a:latin typeface="Times New Roman" pitchFamily="18" charset="0"/>
                  <a:ea typeface="仿宋_GB2312" pitchFamily="49" charset="-122"/>
                </a:rPr>
                <a:t>d</a:t>
              </a:r>
              <a:r>
                <a:rPr lang="zh-CN" altLang="en-US" sz="2800" b="1" i="1" dirty="0" smtClean="0">
                  <a:latin typeface="Times New Roman" pitchFamily="18" charset="0"/>
                  <a:ea typeface="仿宋_GB2312" pitchFamily="49" charset="-122"/>
                </a:rPr>
                <a:t>，</a:t>
              </a:r>
              <a:r>
                <a:rPr lang="zh-CN" altLang="en-US" sz="2800" b="1" dirty="0" smtClean="0">
                  <a:latin typeface="Times New Roman" pitchFamily="18" charset="0"/>
                  <a:ea typeface="仿宋_GB2312" pitchFamily="49" charset="-122"/>
                </a:rPr>
                <a:t>出</a:t>
              </a:r>
              <a:r>
                <a:rPr lang="zh-CN" altLang="en-US" sz="2800" b="1" dirty="0">
                  <a:latin typeface="Times New Roman" pitchFamily="18" charset="0"/>
                  <a:ea typeface="仿宋_GB2312" pitchFamily="49" charset="-122"/>
                </a:rPr>
                <a:t>队</a:t>
              </a:r>
            </a:p>
          </p:txBody>
        </p:sp>
        <p:sp>
          <p:nvSpPr>
            <p:cNvPr id="106" name="Text Box 100"/>
            <p:cNvSpPr txBox="1">
              <a:spLocks noChangeArrowheads="1"/>
            </p:cNvSpPr>
            <p:nvPr/>
          </p:nvSpPr>
          <p:spPr bwMode="auto">
            <a:xfrm>
              <a:off x="5966220" y="5244460"/>
              <a:ext cx="365125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i="1" dirty="0">
                  <a:solidFill>
                    <a:srgbClr val="002060"/>
                  </a:solidFill>
                  <a:latin typeface="Times New Roman" pitchFamily="18" charset="0"/>
                </a:rPr>
                <a:t>e</a:t>
              </a:r>
            </a:p>
          </p:txBody>
        </p:sp>
        <p:grpSp>
          <p:nvGrpSpPr>
            <p:cNvPr id="107" name="Group 101"/>
            <p:cNvGrpSpPr>
              <a:grpSpLocks/>
            </p:cNvGrpSpPr>
            <p:nvPr/>
          </p:nvGrpSpPr>
          <p:grpSpPr bwMode="auto">
            <a:xfrm>
              <a:off x="3042044" y="6070754"/>
              <a:ext cx="3413125" cy="519113"/>
              <a:chOff x="2000" y="484"/>
              <a:chExt cx="2150" cy="327"/>
            </a:xfrm>
          </p:grpSpPr>
          <p:sp>
            <p:nvSpPr>
              <p:cNvPr id="108" name="Text Box 102"/>
              <p:cNvSpPr txBox="1">
                <a:spLocks noChangeArrowheads="1"/>
              </p:cNvSpPr>
              <p:nvPr/>
            </p:nvSpPr>
            <p:spPr bwMode="auto">
              <a:xfrm>
                <a:off x="2000" y="484"/>
                <a:ext cx="29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latin typeface="Times New Roman" pitchFamily="18" charset="0"/>
                  </a:rPr>
                  <a:t>Q</a:t>
                </a:r>
              </a:p>
            </p:txBody>
          </p:sp>
          <p:grpSp>
            <p:nvGrpSpPr>
              <p:cNvPr id="109" name="Group 103"/>
              <p:cNvGrpSpPr>
                <a:grpSpLocks/>
              </p:cNvGrpSpPr>
              <p:nvPr/>
            </p:nvGrpSpPr>
            <p:grpSpPr bwMode="auto">
              <a:xfrm>
                <a:off x="2313" y="527"/>
                <a:ext cx="1837" cy="272"/>
                <a:chOff x="2336" y="527"/>
                <a:chExt cx="1837" cy="272"/>
              </a:xfrm>
            </p:grpSpPr>
            <p:sp>
              <p:nvSpPr>
                <p:cNvPr id="110" name="Rectangle 104"/>
                <p:cNvSpPr>
                  <a:spLocks noChangeArrowheads="1"/>
                </p:cNvSpPr>
                <p:nvPr/>
              </p:nvSpPr>
              <p:spPr bwMode="auto">
                <a:xfrm>
                  <a:off x="2336" y="527"/>
                  <a:ext cx="1837" cy="27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1" name="Line 105"/>
                <p:cNvSpPr>
                  <a:spLocks noChangeShapeType="1"/>
                </p:cNvSpPr>
                <p:nvPr/>
              </p:nvSpPr>
              <p:spPr bwMode="auto">
                <a:xfrm>
                  <a:off x="2336" y="527"/>
                  <a:ext cx="1837" cy="0"/>
                </a:xfrm>
                <a:prstGeom prst="line">
                  <a:avLst/>
                </a:prstGeom>
                <a:noFill/>
                <a:ln w="22225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" name="Line 106"/>
                <p:cNvSpPr>
                  <a:spLocks noChangeShapeType="1"/>
                </p:cNvSpPr>
                <p:nvPr/>
              </p:nvSpPr>
              <p:spPr bwMode="auto">
                <a:xfrm>
                  <a:off x="2336" y="799"/>
                  <a:ext cx="1837" cy="0"/>
                </a:xfrm>
                <a:prstGeom prst="line">
                  <a:avLst/>
                </a:prstGeom>
                <a:noFill/>
                <a:ln w="22225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" name="Line 107"/>
                <p:cNvSpPr>
                  <a:spLocks noChangeShapeType="1"/>
                </p:cNvSpPr>
                <p:nvPr/>
              </p:nvSpPr>
              <p:spPr bwMode="auto">
                <a:xfrm>
                  <a:off x="2699" y="527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rgbClr val="00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" name="Line 108"/>
                <p:cNvSpPr>
                  <a:spLocks noChangeShapeType="1"/>
                </p:cNvSpPr>
                <p:nvPr/>
              </p:nvSpPr>
              <p:spPr bwMode="auto">
                <a:xfrm>
                  <a:off x="2336" y="527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rgbClr val="00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" name="Line 109"/>
                <p:cNvSpPr>
                  <a:spLocks noChangeShapeType="1"/>
                </p:cNvSpPr>
                <p:nvPr/>
              </p:nvSpPr>
              <p:spPr bwMode="auto">
                <a:xfrm>
                  <a:off x="3061" y="527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rgbClr val="00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" name="Line 110"/>
                <p:cNvSpPr>
                  <a:spLocks noChangeShapeType="1"/>
                </p:cNvSpPr>
                <p:nvPr/>
              </p:nvSpPr>
              <p:spPr bwMode="auto">
                <a:xfrm>
                  <a:off x="3424" y="527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rgbClr val="00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" name="Line 111"/>
                <p:cNvSpPr>
                  <a:spLocks noChangeShapeType="1"/>
                </p:cNvSpPr>
                <p:nvPr/>
              </p:nvSpPr>
              <p:spPr bwMode="auto">
                <a:xfrm>
                  <a:off x="3787" y="527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rgbClr val="00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" name="Line 112"/>
                <p:cNvSpPr>
                  <a:spLocks noChangeShapeType="1"/>
                </p:cNvSpPr>
                <p:nvPr/>
              </p:nvSpPr>
              <p:spPr bwMode="auto">
                <a:xfrm>
                  <a:off x="4173" y="527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rgbClr val="00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9" name="Text Box 113"/>
            <p:cNvSpPr txBox="1">
              <a:spLocks noChangeArrowheads="1"/>
            </p:cNvSpPr>
            <p:nvPr/>
          </p:nvSpPr>
          <p:spPr bwMode="auto">
            <a:xfrm>
              <a:off x="6618682" y="5944548"/>
              <a:ext cx="214674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latin typeface="Times New Roman" pitchFamily="18" charset="0"/>
                  <a:ea typeface="仿宋_GB2312" pitchFamily="49" charset="-122"/>
                </a:rPr>
                <a:t>访问</a:t>
              </a:r>
              <a:r>
                <a:rPr lang="en-US" altLang="zh-CN" sz="2800" b="1" i="1" dirty="0" smtClean="0">
                  <a:latin typeface="Times New Roman" pitchFamily="18" charset="0"/>
                  <a:ea typeface="仿宋_GB2312" pitchFamily="49" charset="-122"/>
                </a:rPr>
                <a:t>e</a:t>
              </a:r>
              <a:r>
                <a:rPr lang="zh-CN" altLang="en-US" sz="2800" b="1" i="1" dirty="0" smtClean="0">
                  <a:latin typeface="Times New Roman" pitchFamily="18" charset="0"/>
                  <a:ea typeface="仿宋_GB2312" pitchFamily="49" charset="-122"/>
                </a:rPr>
                <a:t>，</a:t>
              </a:r>
              <a:r>
                <a:rPr lang="zh-CN" altLang="en-US" sz="2800" b="1" dirty="0" smtClean="0">
                  <a:latin typeface="Times New Roman" pitchFamily="18" charset="0"/>
                  <a:ea typeface="仿宋_GB2312" pitchFamily="49" charset="-122"/>
                </a:rPr>
                <a:t>出</a:t>
              </a:r>
              <a:r>
                <a:rPr lang="zh-CN" altLang="en-US" sz="2800" b="1" dirty="0">
                  <a:latin typeface="Times New Roman" pitchFamily="18" charset="0"/>
                  <a:ea typeface="仿宋_GB2312" pitchFamily="49" charset="-122"/>
                </a:rPr>
                <a:t>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80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仿宋_GB2312" pitchFamily="49" charset="-122"/>
              </a:rPr>
              <a:t>树的基本术语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  <a:buSzPct val="50000"/>
            </a:pP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兄弟：同一结点的子女互称为兄弟。</a:t>
            </a:r>
          </a:p>
          <a:p>
            <a:pPr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  <a:buSzPct val="50000"/>
            </a:pP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度：结点的子女个数即为该结点的度；树中各个结点的度的最大值称为树的度。</a:t>
            </a:r>
          </a:p>
          <a:p>
            <a:pPr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  <a:buSzPct val="50000"/>
            </a:pP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分支结点：度不为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0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的结点即为分支结点，亦称为非终端结点。</a:t>
            </a:r>
          </a:p>
          <a:p>
            <a:pPr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  <a:buSzPct val="50000"/>
            </a:pP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叶结点：度为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0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的结点即为叶结点，亦称为终端结点。</a:t>
            </a:r>
          </a:p>
          <a:p>
            <a:pPr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  <a:buSzPct val="50000"/>
            </a:pP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祖先：某结点到根结点的路径上的各个结点都是该结点的祖先。</a:t>
            </a:r>
          </a:p>
          <a:p>
            <a:pPr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  <a:buSzPct val="50000"/>
            </a:pP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子孙：某结点的所有下属结点，都是该结点的子孙。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617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仿宋_GB2312" pitchFamily="49" charset="-122"/>
              </a:rPr>
              <a:t>树的基本术语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SzPct val="50000"/>
            </a:pPr>
            <a:r>
              <a:rPr lang="zh-CN" altLang="en-US" b="1" dirty="0">
                <a:latin typeface="Times New Roman" pitchFamily="18" charset="0"/>
                <a:ea typeface="仿宋_GB2312" pitchFamily="49" charset="-122"/>
              </a:rPr>
              <a:t>结点的层次：规定根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结点</a:t>
            </a:r>
            <a:r>
              <a:rPr lang="zh-CN" altLang="en-US" b="1" dirty="0">
                <a:latin typeface="Times New Roman" pitchFamily="18" charset="0"/>
                <a:ea typeface="仿宋_GB2312" pitchFamily="49" charset="-122"/>
              </a:rPr>
              <a:t>在第一层，其子女结点的层次等于它的层次加</a:t>
            </a:r>
            <a:r>
              <a:rPr lang="en-US" altLang="zh-CN" b="1" dirty="0"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zh-CN" altLang="en-US" b="1" dirty="0">
                <a:latin typeface="Times New Roman" pitchFamily="18" charset="0"/>
                <a:ea typeface="仿宋_GB2312" pitchFamily="49" charset="-122"/>
              </a:rPr>
              <a:t>。以下类推。</a:t>
            </a: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SzPct val="50000"/>
            </a:pPr>
            <a:r>
              <a:rPr lang="zh-CN" altLang="en-US" b="1" dirty="0">
                <a:latin typeface="Times New Roman" pitchFamily="18" charset="0"/>
                <a:ea typeface="仿宋_GB2312" pitchFamily="49" charset="-122"/>
              </a:rPr>
              <a:t>深度（高度）：结点的深度即为结点的层次；离根最远结点的层次即为树的深度。</a:t>
            </a:r>
          </a:p>
          <a:p>
            <a:endParaRPr lang="zh-CN" altLang="en-US" dirty="0"/>
          </a:p>
        </p:txBody>
      </p:sp>
      <p:grpSp>
        <p:nvGrpSpPr>
          <p:cNvPr id="135" name="组合 134"/>
          <p:cNvGrpSpPr/>
          <p:nvPr/>
        </p:nvGrpSpPr>
        <p:grpSpPr>
          <a:xfrm>
            <a:off x="685346" y="3321389"/>
            <a:ext cx="7996237" cy="3078162"/>
            <a:chOff x="788988" y="3033713"/>
            <a:chExt cx="7996237" cy="3078162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788988" y="3033713"/>
              <a:ext cx="7996237" cy="3078162"/>
              <a:chOff x="816" y="1594"/>
              <a:chExt cx="5037" cy="1939"/>
            </a:xfrm>
          </p:grpSpPr>
          <p:sp>
            <p:nvSpPr>
              <p:cNvPr id="5" name="Line 4"/>
              <p:cNvSpPr>
                <a:spLocks noChangeShapeType="1"/>
              </p:cNvSpPr>
              <p:nvPr/>
            </p:nvSpPr>
            <p:spPr bwMode="auto">
              <a:xfrm>
                <a:off x="3129" y="2432"/>
                <a:ext cx="288" cy="336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" name="Line 5"/>
              <p:cNvSpPr>
                <a:spLocks noChangeShapeType="1"/>
              </p:cNvSpPr>
              <p:nvPr/>
            </p:nvSpPr>
            <p:spPr bwMode="auto">
              <a:xfrm flipH="1">
                <a:off x="2653" y="2448"/>
                <a:ext cx="275" cy="302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" name="Line 6"/>
              <p:cNvSpPr>
                <a:spLocks noChangeShapeType="1"/>
              </p:cNvSpPr>
              <p:nvPr/>
            </p:nvSpPr>
            <p:spPr bwMode="auto">
              <a:xfrm>
                <a:off x="3039" y="2496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" name="Line 7"/>
              <p:cNvSpPr>
                <a:spLocks noChangeShapeType="1"/>
              </p:cNvSpPr>
              <p:nvPr/>
            </p:nvSpPr>
            <p:spPr bwMode="auto">
              <a:xfrm>
                <a:off x="2608" y="2976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>
                <a:off x="2304" y="1872"/>
                <a:ext cx="672" cy="38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 flipH="1">
                <a:off x="1488" y="1872"/>
                <a:ext cx="576" cy="38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10"/>
              <p:cNvSpPr>
                <a:spLocks noChangeShapeType="1"/>
              </p:cNvSpPr>
              <p:nvPr/>
            </p:nvSpPr>
            <p:spPr bwMode="auto">
              <a:xfrm>
                <a:off x="2177" y="1920"/>
                <a:ext cx="0" cy="1056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>
                <a:off x="1519" y="2432"/>
                <a:ext cx="161" cy="352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1296" y="2976"/>
                <a:ext cx="144" cy="28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 flipH="1">
                <a:off x="930" y="2409"/>
                <a:ext cx="499" cy="976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>
                <a:off x="2736" y="1776"/>
                <a:ext cx="1344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15"/>
              <p:cNvSpPr>
                <a:spLocks noChangeShapeType="1"/>
              </p:cNvSpPr>
              <p:nvPr/>
            </p:nvSpPr>
            <p:spPr bwMode="auto">
              <a:xfrm>
                <a:off x="3360" y="2304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6"/>
              <p:cNvSpPr>
                <a:spLocks noChangeShapeType="1"/>
              </p:cNvSpPr>
              <p:nvPr/>
            </p:nvSpPr>
            <p:spPr bwMode="auto">
              <a:xfrm>
                <a:off x="3696" y="2832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7"/>
              <p:cNvSpPr>
                <a:spLocks noChangeShapeType="1"/>
              </p:cNvSpPr>
              <p:nvPr/>
            </p:nvSpPr>
            <p:spPr bwMode="auto">
              <a:xfrm>
                <a:off x="2928" y="3360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Text Box 18"/>
              <p:cNvSpPr txBox="1">
                <a:spLocks noChangeArrowheads="1"/>
              </p:cNvSpPr>
              <p:nvPr/>
            </p:nvSpPr>
            <p:spPr bwMode="auto">
              <a:xfrm>
                <a:off x="4080" y="1594"/>
                <a:ext cx="500" cy="36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3200">
                    <a:solidFill>
                      <a:schemeClr val="tx2"/>
                    </a:solidFill>
                    <a:latin typeface="Times New Roman" pitchFamily="18" charset="0"/>
                  </a:rPr>
                  <a:t>1</a:t>
                </a:r>
                <a:r>
                  <a:rPr kumimoji="1" lang="zh-CN" altLang="en-US" sz="3200">
                    <a:solidFill>
                      <a:schemeClr val="tx2"/>
                    </a:solidFill>
                    <a:latin typeface="Times New Roman" pitchFamily="18" charset="0"/>
                    <a:ea typeface="隶书" pitchFamily="49" charset="-122"/>
                  </a:rPr>
                  <a:t>层</a:t>
                </a:r>
                <a:endParaRPr kumimoji="1" lang="zh-CN" altLang="en-US" sz="3200">
                  <a:latin typeface="Times New Roman" pitchFamily="18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4080" y="2112"/>
                <a:ext cx="500" cy="36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3200">
                    <a:solidFill>
                      <a:schemeClr val="tx2"/>
                    </a:solidFill>
                    <a:latin typeface="Times New Roman" pitchFamily="18" charset="0"/>
                  </a:rPr>
                  <a:t>2</a:t>
                </a:r>
                <a:r>
                  <a:rPr kumimoji="1" lang="zh-CN" altLang="en-US" sz="3200">
                    <a:solidFill>
                      <a:schemeClr val="tx2"/>
                    </a:solidFill>
                    <a:latin typeface="Times New Roman" pitchFamily="18" charset="0"/>
                    <a:ea typeface="隶书" pitchFamily="49" charset="-122"/>
                  </a:rPr>
                  <a:t>层</a:t>
                </a:r>
                <a:endParaRPr kumimoji="1" lang="zh-CN" altLang="en-US" sz="3200">
                  <a:latin typeface="Times New Roman" pitchFamily="18" charset="0"/>
                </a:endParaRPr>
              </a:p>
            </p:txBody>
          </p:sp>
          <p:sp>
            <p:nvSpPr>
              <p:cNvPr id="21" name="Text Box 20"/>
              <p:cNvSpPr txBox="1">
                <a:spLocks noChangeArrowheads="1"/>
              </p:cNvSpPr>
              <p:nvPr/>
            </p:nvSpPr>
            <p:spPr bwMode="auto">
              <a:xfrm>
                <a:off x="4060" y="3168"/>
                <a:ext cx="500" cy="36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3200">
                    <a:solidFill>
                      <a:schemeClr val="tx2"/>
                    </a:solidFill>
                    <a:latin typeface="Times New Roman" pitchFamily="18" charset="0"/>
                  </a:rPr>
                  <a:t>4</a:t>
                </a:r>
                <a:r>
                  <a:rPr kumimoji="1" lang="zh-CN" altLang="en-US" sz="3200">
                    <a:solidFill>
                      <a:schemeClr val="tx2"/>
                    </a:solidFill>
                    <a:latin typeface="Times New Roman" pitchFamily="18" charset="0"/>
                    <a:ea typeface="隶书" pitchFamily="49" charset="-122"/>
                  </a:rPr>
                  <a:t>层</a:t>
                </a:r>
                <a:endParaRPr kumimoji="1" lang="zh-CN" altLang="en-US" sz="3200">
                  <a:latin typeface="Times New Roman" pitchFamily="18" charset="0"/>
                </a:endParaRPr>
              </a:p>
            </p:txBody>
          </p:sp>
          <p:sp>
            <p:nvSpPr>
              <p:cNvPr id="22" name="Text Box 21"/>
              <p:cNvSpPr txBox="1">
                <a:spLocks noChangeArrowheads="1"/>
              </p:cNvSpPr>
              <p:nvPr/>
            </p:nvSpPr>
            <p:spPr bwMode="auto">
              <a:xfrm>
                <a:off x="4080" y="2640"/>
                <a:ext cx="500" cy="36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3200">
                    <a:solidFill>
                      <a:schemeClr val="tx2"/>
                    </a:solidFill>
                    <a:latin typeface="Times New Roman" pitchFamily="18" charset="0"/>
                  </a:rPr>
                  <a:t>3</a:t>
                </a:r>
                <a:r>
                  <a:rPr kumimoji="1" lang="zh-CN" altLang="en-US" sz="3200">
                    <a:solidFill>
                      <a:schemeClr val="tx2"/>
                    </a:solidFill>
                    <a:latin typeface="Times New Roman" pitchFamily="18" charset="0"/>
                    <a:ea typeface="隶书" pitchFamily="49" charset="-122"/>
                  </a:rPr>
                  <a:t>层</a:t>
                </a:r>
                <a:endParaRPr kumimoji="1" lang="zh-CN" altLang="en-US" sz="3200">
                  <a:latin typeface="Times New Roman" pitchFamily="18" charset="0"/>
                </a:endParaRPr>
              </a:p>
            </p:txBody>
          </p:sp>
          <p:sp>
            <p:nvSpPr>
              <p:cNvPr id="23" name="Text Box 22"/>
              <p:cNvSpPr txBox="1">
                <a:spLocks noChangeArrowheads="1"/>
              </p:cNvSpPr>
              <p:nvPr/>
            </p:nvSpPr>
            <p:spPr bwMode="auto">
              <a:xfrm>
                <a:off x="4558" y="2386"/>
                <a:ext cx="665" cy="4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800" b="1">
                    <a:latin typeface="Times New Roman" pitchFamily="18" charset="0"/>
                  </a:rPr>
                  <a:t>depth</a:t>
                </a:r>
              </a:p>
              <a:p>
                <a:pPr algn="ctr">
                  <a:lnSpc>
                    <a:spcPct val="80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= 4</a:t>
                </a:r>
                <a:endParaRPr kumimoji="1"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24" name="Line 23"/>
              <p:cNvSpPr>
                <a:spLocks noChangeShapeType="1"/>
              </p:cNvSpPr>
              <p:nvPr/>
            </p:nvSpPr>
            <p:spPr bwMode="auto">
              <a:xfrm>
                <a:off x="4762" y="1680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24"/>
              <p:cNvSpPr>
                <a:spLocks noChangeShapeType="1"/>
              </p:cNvSpPr>
              <p:nvPr/>
            </p:nvSpPr>
            <p:spPr bwMode="auto">
              <a:xfrm flipV="1">
                <a:off x="4858" y="1680"/>
                <a:ext cx="0" cy="672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25"/>
              <p:cNvSpPr>
                <a:spLocks noChangeShapeType="1"/>
              </p:cNvSpPr>
              <p:nvPr/>
            </p:nvSpPr>
            <p:spPr bwMode="auto">
              <a:xfrm>
                <a:off x="4770" y="3504"/>
                <a:ext cx="184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26"/>
              <p:cNvSpPr>
                <a:spLocks noChangeShapeType="1"/>
              </p:cNvSpPr>
              <p:nvPr/>
            </p:nvSpPr>
            <p:spPr bwMode="auto">
              <a:xfrm flipV="1">
                <a:off x="4858" y="2832"/>
                <a:ext cx="0" cy="672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8" name="Group 27"/>
              <p:cNvGrpSpPr>
                <a:grpSpLocks/>
              </p:cNvGrpSpPr>
              <p:nvPr/>
            </p:nvGrpSpPr>
            <p:grpSpPr bwMode="auto">
              <a:xfrm>
                <a:off x="2880" y="2169"/>
                <a:ext cx="313" cy="327"/>
                <a:chOff x="2903" y="2169"/>
                <a:chExt cx="313" cy="327"/>
              </a:xfrm>
            </p:grpSpPr>
            <p:sp>
              <p:nvSpPr>
                <p:cNvPr id="70" name="Oval 28"/>
                <p:cNvSpPr>
                  <a:spLocks noChangeArrowheads="1"/>
                </p:cNvSpPr>
                <p:nvPr/>
              </p:nvSpPr>
              <p:spPr bwMode="auto">
                <a:xfrm>
                  <a:off x="2903" y="2183"/>
                  <a:ext cx="313" cy="313"/>
                </a:xfrm>
                <a:prstGeom prst="ellipse">
                  <a:avLst/>
                </a:prstGeom>
                <a:solidFill>
                  <a:srgbClr val="CCFF99"/>
                </a:solidFill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928" y="2169"/>
                  <a:ext cx="278" cy="327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 b="1" dirty="0">
                      <a:latin typeface="Times New Roman" pitchFamily="18" charset="0"/>
                    </a:rPr>
                    <a:t>D</a:t>
                  </a:r>
                  <a:endParaRPr kumimoji="1" lang="en-US" altLang="zh-CN" sz="2400" dirty="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9" name="Group 30"/>
              <p:cNvGrpSpPr>
                <a:grpSpLocks/>
              </p:cNvGrpSpPr>
              <p:nvPr/>
            </p:nvGrpSpPr>
            <p:grpSpPr bwMode="auto">
              <a:xfrm>
                <a:off x="2041" y="1616"/>
                <a:ext cx="313" cy="349"/>
                <a:chOff x="2041" y="1616"/>
                <a:chExt cx="313" cy="349"/>
              </a:xfrm>
            </p:grpSpPr>
            <p:sp>
              <p:nvSpPr>
                <p:cNvPr id="68" name="Oval 31"/>
                <p:cNvSpPr>
                  <a:spLocks noChangeArrowheads="1"/>
                </p:cNvSpPr>
                <p:nvPr/>
              </p:nvSpPr>
              <p:spPr bwMode="auto">
                <a:xfrm>
                  <a:off x="2041" y="1652"/>
                  <a:ext cx="313" cy="313"/>
                </a:xfrm>
                <a:prstGeom prst="ellipse">
                  <a:avLst/>
                </a:prstGeom>
                <a:solidFill>
                  <a:srgbClr val="CCFF99"/>
                </a:solidFill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066" y="1616"/>
                  <a:ext cx="278" cy="327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 b="1">
                      <a:latin typeface="Times New Roman" pitchFamily="18" charset="0"/>
                    </a:rPr>
                    <a:t>A</a:t>
                  </a: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0" name="Group 33"/>
              <p:cNvGrpSpPr>
                <a:grpSpLocks/>
              </p:cNvGrpSpPr>
              <p:nvPr/>
            </p:nvGrpSpPr>
            <p:grpSpPr bwMode="auto">
              <a:xfrm>
                <a:off x="2023" y="2173"/>
                <a:ext cx="313" cy="327"/>
                <a:chOff x="2903" y="2169"/>
                <a:chExt cx="313" cy="327"/>
              </a:xfrm>
            </p:grpSpPr>
            <p:sp>
              <p:nvSpPr>
                <p:cNvPr id="66" name="Oval 34"/>
                <p:cNvSpPr>
                  <a:spLocks noChangeArrowheads="1"/>
                </p:cNvSpPr>
                <p:nvPr/>
              </p:nvSpPr>
              <p:spPr bwMode="auto">
                <a:xfrm>
                  <a:off x="2903" y="2183"/>
                  <a:ext cx="313" cy="313"/>
                </a:xfrm>
                <a:prstGeom prst="ellipse">
                  <a:avLst/>
                </a:prstGeom>
                <a:solidFill>
                  <a:srgbClr val="CCFF99"/>
                </a:solidFill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928" y="2169"/>
                  <a:ext cx="278" cy="327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 b="1">
                      <a:latin typeface="Times New Roman" pitchFamily="18" charset="0"/>
                    </a:rPr>
                    <a:t>C</a:t>
                  </a: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1" name="Group 36"/>
              <p:cNvGrpSpPr>
                <a:grpSpLocks/>
              </p:cNvGrpSpPr>
              <p:nvPr/>
            </p:nvGrpSpPr>
            <p:grpSpPr bwMode="auto">
              <a:xfrm>
                <a:off x="1315" y="2173"/>
                <a:ext cx="313" cy="327"/>
                <a:chOff x="1315" y="2173"/>
                <a:chExt cx="313" cy="327"/>
              </a:xfrm>
            </p:grpSpPr>
            <p:sp>
              <p:nvSpPr>
                <p:cNvPr id="64" name="Oval 37"/>
                <p:cNvSpPr>
                  <a:spLocks noChangeArrowheads="1"/>
                </p:cNvSpPr>
                <p:nvPr/>
              </p:nvSpPr>
              <p:spPr bwMode="auto">
                <a:xfrm>
                  <a:off x="1315" y="2187"/>
                  <a:ext cx="313" cy="313"/>
                </a:xfrm>
                <a:prstGeom prst="ellipse">
                  <a:avLst/>
                </a:prstGeom>
                <a:solidFill>
                  <a:srgbClr val="CCFF99"/>
                </a:solidFill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338" y="2173"/>
                  <a:ext cx="265" cy="327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 b="1">
                      <a:latin typeface="Times New Roman" pitchFamily="18" charset="0"/>
                    </a:rPr>
                    <a:t>B</a:t>
                  </a: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2" name="Group 39"/>
              <p:cNvGrpSpPr>
                <a:grpSpLocks/>
              </p:cNvGrpSpPr>
              <p:nvPr/>
            </p:nvGrpSpPr>
            <p:grpSpPr bwMode="auto">
              <a:xfrm>
                <a:off x="2885" y="2682"/>
                <a:ext cx="313" cy="327"/>
                <a:chOff x="1315" y="2173"/>
                <a:chExt cx="313" cy="327"/>
              </a:xfrm>
            </p:grpSpPr>
            <p:sp>
              <p:nvSpPr>
                <p:cNvPr id="62" name="Oval 40"/>
                <p:cNvSpPr>
                  <a:spLocks noChangeArrowheads="1"/>
                </p:cNvSpPr>
                <p:nvPr/>
              </p:nvSpPr>
              <p:spPr bwMode="auto">
                <a:xfrm>
                  <a:off x="1315" y="2187"/>
                  <a:ext cx="313" cy="313"/>
                </a:xfrm>
                <a:prstGeom prst="ellipse">
                  <a:avLst/>
                </a:prstGeom>
                <a:solidFill>
                  <a:srgbClr val="CCFF99"/>
                </a:solidFill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369" y="2173"/>
                  <a:ext cx="203" cy="327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 b="1">
                      <a:latin typeface="Times New Roman" pitchFamily="18" charset="0"/>
                    </a:rPr>
                    <a:t>I</a:t>
                  </a: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3" name="Group 42"/>
              <p:cNvGrpSpPr>
                <a:grpSpLocks/>
              </p:cNvGrpSpPr>
              <p:nvPr/>
            </p:nvGrpSpPr>
            <p:grpSpPr bwMode="auto">
              <a:xfrm>
                <a:off x="3315" y="2682"/>
                <a:ext cx="313" cy="327"/>
                <a:chOff x="1315" y="2173"/>
                <a:chExt cx="313" cy="327"/>
              </a:xfrm>
            </p:grpSpPr>
            <p:sp>
              <p:nvSpPr>
                <p:cNvPr id="60" name="Oval 43"/>
                <p:cNvSpPr>
                  <a:spLocks noChangeArrowheads="1"/>
                </p:cNvSpPr>
                <p:nvPr/>
              </p:nvSpPr>
              <p:spPr bwMode="auto">
                <a:xfrm>
                  <a:off x="1315" y="2187"/>
                  <a:ext cx="313" cy="313"/>
                </a:xfrm>
                <a:prstGeom prst="ellipse">
                  <a:avLst/>
                </a:prstGeom>
                <a:solidFill>
                  <a:srgbClr val="CCFF99"/>
                </a:solidFill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357" y="2173"/>
                  <a:ext cx="228" cy="327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 b="1">
                      <a:latin typeface="Times New Roman" pitchFamily="18" charset="0"/>
                    </a:rPr>
                    <a:t>J</a:t>
                  </a: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4" name="Group 45"/>
              <p:cNvGrpSpPr>
                <a:grpSpLocks/>
              </p:cNvGrpSpPr>
              <p:nvPr/>
            </p:nvGrpSpPr>
            <p:grpSpPr bwMode="auto">
              <a:xfrm>
                <a:off x="2454" y="2682"/>
                <a:ext cx="313" cy="327"/>
                <a:chOff x="1315" y="2173"/>
                <a:chExt cx="313" cy="327"/>
              </a:xfrm>
            </p:grpSpPr>
            <p:sp>
              <p:nvSpPr>
                <p:cNvPr id="58" name="Oval 46"/>
                <p:cNvSpPr>
                  <a:spLocks noChangeArrowheads="1"/>
                </p:cNvSpPr>
                <p:nvPr/>
              </p:nvSpPr>
              <p:spPr bwMode="auto">
                <a:xfrm>
                  <a:off x="1315" y="2187"/>
                  <a:ext cx="313" cy="313"/>
                </a:xfrm>
                <a:prstGeom prst="ellipse">
                  <a:avLst/>
                </a:prstGeom>
                <a:solidFill>
                  <a:srgbClr val="CCFF99"/>
                </a:solidFill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326" y="2173"/>
                  <a:ext cx="290" cy="327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 b="1">
                      <a:latin typeface="Times New Roman" pitchFamily="18" charset="0"/>
                    </a:rPr>
                    <a:t>H</a:t>
                  </a: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5" name="Group 48"/>
              <p:cNvGrpSpPr>
                <a:grpSpLocks/>
              </p:cNvGrpSpPr>
              <p:nvPr/>
            </p:nvGrpSpPr>
            <p:grpSpPr bwMode="auto">
              <a:xfrm>
                <a:off x="2023" y="2672"/>
                <a:ext cx="313" cy="337"/>
                <a:chOff x="2023" y="2672"/>
                <a:chExt cx="313" cy="337"/>
              </a:xfrm>
            </p:grpSpPr>
            <p:sp>
              <p:nvSpPr>
                <p:cNvPr id="56" name="Oval 49"/>
                <p:cNvSpPr>
                  <a:spLocks noChangeArrowheads="1"/>
                </p:cNvSpPr>
                <p:nvPr/>
              </p:nvSpPr>
              <p:spPr bwMode="auto">
                <a:xfrm>
                  <a:off x="2023" y="2696"/>
                  <a:ext cx="313" cy="313"/>
                </a:xfrm>
                <a:prstGeom prst="ellipse">
                  <a:avLst/>
                </a:prstGeom>
                <a:solidFill>
                  <a:srgbClr val="CCFF99"/>
                </a:solidFill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034" y="2672"/>
                  <a:ext cx="290" cy="327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 b="1">
                      <a:latin typeface="Times New Roman" pitchFamily="18" charset="0"/>
                    </a:rPr>
                    <a:t>G</a:t>
                  </a: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6" name="Group 51"/>
              <p:cNvGrpSpPr>
                <a:grpSpLocks/>
              </p:cNvGrpSpPr>
              <p:nvPr/>
            </p:nvGrpSpPr>
            <p:grpSpPr bwMode="auto">
              <a:xfrm>
                <a:off x="1546" y="2662"/>
                <a:ext cx="313" cy="337"/>
                <a:chOff x="2023" y="2672"/>
                <a:chExt cx="313" cy="337"/>
              </a:xfrm>
            </p:grpSpPr>
            <p:sp>
              <p:nvSpPr>
                <p:cNvPr id="54" name="Oval 52"/>
                <p:cNvSpPr>
                  <a:spLocks noChangeArrowheads="1"/>
                </p:cNvSpPr>
                <p:nvPr/>
              </p:nvSpPr>
              <p:spPr bwMode="auto">
                <a:xfrm>
                  <a:off x="2023" y="2696"/>
                  <a:ext cx="313" cy="313"/>
                </a:xfrm>
                <a:prstGeom prst="ellipse">
                  <a:avLst/>
                </a:prstGeom>
                <a:solidFill>
                  <a:srgbClr val="CCFF99"/>
                </a:solidFill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052" y="2672"/>
                  <a:ext cx="253" cy="327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 b="1">
                      <a:latin typeface="Times New Roman" pitchFamily="18" charset="0"/>
                    </a:rPr>
                    <a:t>F</a:t>
                  </a: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7" name="Group 54"/>
              <p:cNvGrpSpPr>
                <a:grpSpLocks/>
              </p:cNvGrpSpPr>
              <p:nvPr/>
            </p:nvGrpSpPr>
            <p:grpSpPr bwMode="auto">
              <a:xfrm>
                <a:off x="1066" y="2659"/>
                <a:ext cx="313" cy="337"/>
                <a:chOff x="1066" y="2659"/>
                <a:chExt cx="313" cy="337"/>
              </a:xfrm>
            </p:grpSpPr>
            <p:sp>
              <p:nvSpPr>
                <p:cNvPr id="52" name="Oval 55"/>
                <p:cNvSpPr>
                  <a:spLocks noChangeArrowheads="1"/>
                </p:cNvSpPr>
                <p:nvPr/>
              </p:nvSpPr>
              <p:spPr bwMode="auto">
                <a:xfrm>
                  <a:off x="1066" y="2683"/>
                  <a:ext cx="313" cy="313"/>
                </a:xfrm>
                <a:prstGeom prst="ellipse">
                  <a:avLst/>
                </a:prstGeom>
                <a:solidFill>
                  <a:srgbClr val="CCFF99"/>
                </a:solidFill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095" y="2659"/>
                  <a:ext cx="265" cy="327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 b="1">
                      <a:latin typeface="Times New Roman" pitchFamily="18" charset="0"/>
                    </a:rPr>
                    <a:t>E</a:t>
                  </a: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8" name="Group 57"/>
              <p:cNvGrpSpPr>
                <a:grpSpLocks/>
              </p:cNvGrpSpPr>
              <p:nvPr/>
            </p:nvGrpSpPr>
            <p:grpSpPr bwMode="auto">
              <a:xfrm>
                <a:off x="2447" y="3203"/>
                <a:ext cx="327" cy="327"/>
                <a:chOff x="1308" y="2173"/>
                <a:chExt cx="327" cy="327"/>
              </a:xfrm>
            </p:grpSpPr>
            <p:sp>
              <p:nvSpPr>
                <p:cNvPr id="50" name="Oval 58"/>
                <p:cNvSpPr>
                  <a:spLocks noChangeArrowheads="1"/>
                </p:cNvSpPr>
                <p:nvPr/>
              </p:nvSpPr>
              <p:spPr bwMode="auto">
                <a:xfrm>
                  <a:off x="1315" y="2187"/>
                  <a:ext cx="313" cy="313"/>
                </a:xfrm>
                <a:prstGeom prst="ellipse">
                  <a:avLst/>
                </a:prstGeom>
                <a:solidFill>
                  <a:srgbClr val="CCFF99"/>
                </a:solidFill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308" y="2173"/>
                  <a:ext cx="327" cy="327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 b="1">
                      <a:latin typeface="Times New Roman" pitchFamily="18" charset="0"/>
                    </a:rPr>
                    <a:t>M</a:t>
                  </a: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9" name="Group 60"/>
              <p:cNvGrpSpPr>
                <a:grpSpLocks/>
              </p:cNvGrpSpPr>
              <p:nvPr/>
            </p:nvGrpSpPr>
            <p:grpSpPr bwMode="auto">
              <a:xfrm>
                <a:off x="1315" y="3203"/>
                <a:ext cx="313" cy="327"/>
                <a:chOff x="1315" y="2173"/>
                <a:chExt cx="313" cy="327"/>
              </a:xfrm>
            </p:grpSpPr>
            <p:sp>
              <p:nvSpPr>
                <p:cNvPr id="48" name="Oval 61"/>
                <p:cNvSpPr>
                  <a:spLocks noChangeArrowheads="1"/>
                </p:cNvSpPr>
                <p:nvPr/>
              </p:nvSpPr>
              <p:spPr bwMode="auto">
                <a:xfrm>
                  <a:off x="1315" y="2187"/>
                  <a:ext cx="313" cy="313"/>
                </a:xfrm>
                <a:prstGeom prst="ellipse">
                  <a:avLst/>
                </a:prstGeom>
                <a:solidFill>
                  <a:srgbClr val="CCFF99"/>
                </a:solidFill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1338" y="2173"/>
                  <a:ext cx="265" cy="327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 b="1">
                      <a:latin typeface="Times New Roman" pitchFamily="18" charset="0"/>
                    </a:rPr>
                    <a:t>L</a:t>
                  </a: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40" name="Group 63"/>
              <p:cNvGrpSpPr>
                <a:grpSpLocks/>
              </p:cNvGrpSpPr>
              <p:nvPr/>
            </p:nvGrpSpPr>
            <p:grpSpPr bwMode="auto">
              <a:xfrm>
                <a:off x="816" y="3194"/>
                <a:ext cx="313" cy="327"/>
                <a:chOff x="1315" y="2173"/>
                <a:chExt cx="313" cy="327"/>
              </a:xfrm>
            </p:grpSpPr>
            <p:sp>
              <p:nvSpPr>
                <p:cNvPr id="46" name="Oval 64"/>
                <p:cNvSpPr>
                  <a:spLocks noChangeArrowheads="1"/>
                </p:cNvSpPr>
                <p:nvPr/>
              </p:nvSpPr>
              <p:spPr bwMode="auto">
                <a:xfrm>
                  <a:off x="1315" y="2187"/>
                  <a:ext cx="313" cy="313"/>
                </a:xfrm>
                <a:prstGeom prst="ellipse">
                  <a:avLst/>
                </a:prstGeom>
                <a:solidFill>
                  <a:srgbClr val="CCFF99"/>
                </a:solidFill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1326" y="2173"/>
                  <a:ext cx="290" cy="327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 b="1">
                      <a:latin typeface="Times New Roman" pitchFamily="18" charset="0"/>
                    </a:rPr>
                    <a:t>K</a:t>
                  </a: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41" name="Line 66"/>
              <p:cNvSpPr>
                <a:spLocks noChangeShapeType="1"/>
              </p:cNvSpPr>
              <p:nvPr/>
            </p:nvSpPr>
            <p:spPr bwMode="auto">
              <a:xfrm>
                <a:off x="5455" y="167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67"/>
              <p:cNvSpPr>
                <a:spLocks noChangeShapeType="1"/>
              </p:cNvSpPr>
              <p:nvPr/>
            </p:nvSpPr>
            <p:spPr bwMode="auto">
              <a:xfrm flipV="1">
                <a:off x="5551" y="1674"/>
                <a:ext cx="0" cy="672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68"/>
              <p:cNvSpPr>
                <a:spLocks noChangeShapeType="1"/>
              </p:cNvSpPr>
              <p:nvPr/>
            </p:nvSpPr>
            <p:spPr bwMode="auto">
              <a:xfrm>
                <a:off x="5463" y="3498"/>
                <a:ext cx="184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69"/>
              <p:cNvSpPr>
                <a:spLocks noChangeShapeType="1"/>
              </p:cNvSpPr>
              <p:nvPr/>
            </p:nvSpPr>
            <p:spPr bwMode="auto">
              <a:xfrm flipV="1">
                <a:off x="5551" y="2826"/>
                <a:ext cx="0" cy="672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Text Box 70"/>
              <p:cNvSpPr txBox="1">
                <a:spLocks noChangeArrowheads="1"/>
              </p:cNvSpPr>
              <p:nvPr/>
            </p:nvSpPr>
            <p:spPr bwMode="auto">
              <a:xfrm>
                <a:off x="5139" y="2375"/>
                <a:ext cx="714" cy="4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800" b="1" dirty="0">
                    <a:solidFill>
                      <a:srgbClr val="FFFF00"/>
                    </a:solidFill>
                    <a:latin typeface="Times New Roman" pitchFamily="18" charset="0"/>
                  </a:rPr>
                  <a:t>height</a:t>
                </a:r>
              </a:p>
              <a:p>
                <a:pPr algn="ctr">
                  <a:lnSpc>
                    <a:spcPct val="80000"/>
                  </a:lnSpc>
                </a:pPr>
                <a:r>
                  <a:rPr kumimoji="1" lang="en-US" altLang="zh-CN" sz="2800" b="1" dirty="0">
                    <a:solidFill>
                      <a:srgbClr val="FFFF00"/>
                    </a:solidFill>
                    <a:latin typeface="Times New Roman" pitchFamily="18" charset="0"/>
                  </a:rPr>
                  <a:t>= 4</a:t>
                </a:r>
                <a:endParaRPr kumimoji="1" lang="en-US" altLang="zh-CN" sz="3200" dirty="0">
                  <a:solidFill>
                    <a:srgbClr val="FFFF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788988" y="3033713"/>
              <a:ext cx="6996112" cy="3078162"/>
              <a:chOff x="788988" y="3033713"/>
              <a:chExt cx="6996112" cy="3078162"/>
            </a:xfrm>
          </p:grpSpPr>
          <p:sp>
            <p:nvSpPr>
              <p:cNvPr id="73" name="Line 2"/>
              <p:cNvSpPr>
                <a:spLocks noChangeShapeType="1"/>
              </p:cNvSpPr>
              <p:nvPr/>
            </p:nvSpPr>
            <p:spPr bwMode="auto">
              <a:xfrm>
                <a:off x="4460875" y="4364038"/>
                <a:ext cx="457200" cy="53340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74" name="Line 3"/>
              <p:cNvSpPr>
                <a:spLocks noChangeShapeType="1"/>
              </p:cNvSpPr>
              <p:nvPr/>
            </p:nvSpPr>
            <p:spPr bwMode="auto">
              <a:xfrm flipH="1">
                <a:off x="3705225" y="4389438"/>
                <a:ext cx="436562" cy="479425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75" name="Line 4"/>
              <p:cNvSpPr>
                <a:spLocks noChangeShapeType="1"/>
              </p:cNvSpPr>
              <p:nvPr/>
            </p:nvSpPr>
            <p:spPr bwMode="auto">
              <a:xfrm>
                <a:off x="4318000" y="4465638"/>
                <a:ext cx="0" cy="38100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76" name="Line 5"/>
              <p:cNvSpPr>
                <a:spLocks noChangeShapeType="1"/>
              </p:cNvSpPr>
              <p:nvPr/>
            </p:nvSpPr>
            <p:spPr bwMode="auto">
              <a:xfrm>
                <a:off x="3633788" y="5227638"/>
                <a:ext cx="0" cy="45720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77" name="Line 6"/>
              <p:cNvSpPr>
                <a:spLocks noChangeShapeType="1"/>
              </p:cNvSpPr>
              <p:nvPr/>
            </p:nvSpPr>
            <p:spPr bwMode="auto">
              <a:xfrm>
                <a:off x="3151188" y="3475038"/>
                <a:ext cx="1066800" cy="60960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78" name="Line 7"/>
              <p:cNvSpPr>
                <a:spLocks noChangeShapeType="1"/>
              </p:cNvSpPr>
              <p:nvPr/>
            </p:nvSpPr>
            <p:spPr bwMode="auto">
              <a:xfrm flipH="1">
                <a:off x="1855788" y="3475038"/>
                <a:ext cx="914400" cy="60960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79" name="Line 8"/>
              <p:cNvSpPr>
                <a:spLocks noChangeShapeType="1"/>
              </p:cNvSpPr>
              <p:nvPr/>
            </p:nvSpPr>
            <p:spPr bwMode="auto">
              <a:xfrm>
                <a:off x="2949575" y="3551238"/>
                <a:ext cx="0" cy="167640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80" name="Line 9"/>
              <p:cNvSpPr>
                <a:spLocks noChangeShapeType="1"/>
              </p:cNvSpPr>
              <p:nvPr/>
            </p:nvSpPr>
            <p:spPr bwMode="auto">
              <a:xfrm>
                <a:off x="1905000" y="4364038"/>
                <a:ext cx="255587" cy="55880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81" name="Line 10"/>
              <p:cNvSpPr>
                <a:spLocks noChangeShapeType="1"/>
              </p:cNvSpPr>
              <p:nvPr/>
            </p:nvSpPr>
            <p:spPr bwMode="auto">
              <a:xfrm>
                <a:off x="1550988" y="5227638"/>
                <a:ext cx="228600" cy="45720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82" name="Line 11"/>
              <p:cNvSpPr>
                <a:spLocks noChangeShapeType="1"/>
              </p:cNvSpPr>
              <p:nvPr/>
            </p:nvSpPr>
            <p:spPr bwMode="auto">
              <a:xfrm flipH="1">
                <a:off x="969963" y="4327525"/>
                <a:ext cx="792162" cy="154940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83" name="Line 15"/>
              <p:cNvSpPr>
                <a:spLocks noChangeShapeType="1"/>
              </p:cNvSpPr>
              <p:nvPr/>
            </p:nvSpPr>
            <p:spPr bwMode="auto">
              <a:xfrm>
                <a:off x="3836988" y="3322638"/>
                <a:ext cx="2133600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84" name="Line 28"/>
              <p:cNvSpPr>
                <a:spLocks noChangeShapeType="1"/>
              </p:cNvSpPr>
              <p:nvPr/>
            </p:nvSpPr>
            <p:spPr bwMode="auto">
              <a:xfrm>
                <a:off x="4827588" y="4160838"/>
                <a:ext cx="1143000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85" name="Line 29"/>
              <p:cNvSpPr>
                <a:spLocks noChangeShapeType="1"/>
              </p:cNvSpPr>
              <p:nvPr/>
            </p:nvSpPr>
            <p:spPr bwMode="auto">
              <a:xfrm>
                <a:off x="5360988" y="4999038"/>
                <a:ext cx="685800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86" name="Line 30"/>
              <p:cNvSpPr>
                <a:spLocks noChangeShapeType="1"/>
              </p:cNvSpPr>
              <p:nvPr/>
            </p:nvSpPr>
            <p:spPr bwMode="auto">
              <a:xfrm>
                <a:off x="4141788" y="5837238"/>
                <a:ext cx="1828800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87" name="Text Box 31"/>
              <p:cNvSpPr txBox="1">
                <a:spLocks noChangeArrowheads="1"/>
              </p:cNvSpPr>
              <p:nvPr/>
            </p:nvSpPr>
            <p:spPr bwMode="auto">
              <a:xfrm>
                <a:off x="5970588" y="3033713"/>
                <a:ext cx="793750" cy="57943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3200" dirty="0">
                    <a:solidFill>
                      <a:srgbClr val="FFFF00"/>
                    </a:solidFill>
                    <a:latin typeface="Times New Roman" pitchFamily="18" charset="0"/>
                  </a:rPr>
                  <a:t>1</a:t>
                </a:r>
                <a:r>
                  <a:rPr kumimoji="1" lang="zh-CN" altLang="en-US" sz="3200" dirty="0">
                    <a:solidFill>
                      <a:srgbClr val="FFFF00"/>
                    </a:solidFill>
                    <a:latin typeface="Times New Roman" pitchFamily="18" charset="0"/>
                    <a:ea typeface="隶书" pitchFamily="49" charset="-122"/>
                  </a:rPr>
                  <a:t>层</a:t>
                </a:r>
                <a:endParaRPr kumimoji="1" lang="zh-CN" altLang="en-US" sz="3200" dirty="0">
                  <a:solidFill>
                    <a:srgbClr val="FFFF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8" name="Text Box 32"/>
              <p:cNvSpPr txBox="1">
                <a:spLocks noChangeArrowheads="1"/>
              </p:cNvSpPr>
              <p:nvPr/>
            </p:nvSpPr>
            <p:spPr bwMode="auto">
              <a:xfrm>
                <a:off x="5970588" y="3856038"/>
                <a:ext cx="793750" cy="57943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3200">
                    <a:solidFill>
                      <a:srgbClr val="FFFF00"/>
                    </a:solidFill>
                    <a:latin typeface="Times New Roman" pitchFamily="18" charset="0"/>
                  </a:rPr>
                  <a:t>2</a:t>
                </a:r>
                <a:r>
                  <a:rPr kumimoji="1" lang="zh-CN" altLang="en-US" sz="3200">
                    <a:solidFill>
                      <a:srgbClr val="FFFF00"/>
                    </a:solidFill>
                    <a:latin typeface="Times New Roman" pitchFamily="18" charset="0"/>
                    <a:ea typeface="隶书" pitchFamily="49" charset="-122"/>
                  </a:rPr>
                  <a:t>层</a:t>
                </a:r>
                <a:endParaRPr kumimoji="1" lang="zh-CN" altLang="en-US" sz="3200">
                  <a:solidFill>
                    <a:srgbClr val="FFFF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9" name="Text Box 33"/>
              <p:cNvSpPr txBox="1">
                <a:spLocks noChangeArrowheads="1"/>
              </p:cNvSpPr>
              <p:nvPr/>
            </p:nvSpPr>
            <p:spPr bwMode="auto">
              <a:xfrm>
                <a:off x="5938838" y="5532438"/>
                <a:ext cx="793750" cy="57943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3200">
                    <a:solidFill>
                      <a:srgbClr val="FFFF00"/>
                    </a:solidFill>
                    <a:latin typeface="Times New Roman" pitchFamily="18" charset="0"/>
                  </a:rPr>
                  <a:t>4</a:t>
                </a:r>
                <a:r>
                  <a:rPr kumimoji="1" lang="zh-CN" altLang="en-US" sz="3200">
                    <a:solidFill>
                      <a:srgbClr val="FFFF00"/>
                    </a:solidFill>
                    <a:latin typeface="Times New Roman" pitchFamily="18" charset="0"/>
                    <a:ea typeface="隶书" pitchFamily="49" charset="-122"/>
                  </a:rPr>
                  <a:t>层</a:t>
                </a:r>
                <a:endParaRPr kumimoji="1" lang="zh-CN" altLang="en-US" sz="3200">
                  <a:solidFill>
                    <a:srgbClr val="FFFF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" name="Text Box 34"/>
              <p:cNvSpPr txBox="1">
                <a:spLocks noChangeArrowheads="1"/>
              </p:cNvSpPr>
              <p:nvPr/>
            </p:nvSpPr>
            <p:spPr bwMode="auto">
              <a:xfrm>
                <a:off x="5970588" y="4694238"/>
                <a:ext cx="793750" cy="57943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3200">
                    <a:solidFill>
                      <a:srgbClr val="FFFF00"/>
                    </a:solidFill>
                    <a:latin typeface="Times New Roman" pitchFamily="18" charset="0"/>
                  </a:rPr>
                  <a:t>3</a:t>
                </a:r>
                <a:r>
                  <a:rPr kumimoji="1" lang="zh-CN" altLang="en-US" sz="3200">
                    <a:solidFill>
                      <a:srgbClr val="FFFF00"/>
                    </a:solidFill>
                    <a:latin typeface="Times New Roman" pitchFamily="18" charset="0"/>
                    <a:ea typeface="隶书" pitchFamily="49" charset="-122"/>
                  </a:rPr>
                  <a:t>层</a:t>
                </a:r>
                <a:endParaRPr kumimoji="1" lang="zh-CN" altLang="en-US" sz="3200">
                  <a:solidFill>
                    <a:srgbClr val="FFFF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1" name="Text Box 35"/>
              <p:cNvSpPr txBox="1">
                <a:spLocks noChangeArrowheads="1"/>
              </p:cNvSpPr>
              <p:nvPr/>
            </p:nvSpPr>
            <p:spPr bwMode="auto">
              <a:xfrm>
                <a:off x="6729413" y="4291013"/>
                <a:ext cx="1055687" cy="77470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800" b="1" dirty="0">
                    <a:solidFill>
                      <a:srgbClr val="FFFF00"/>
                    </a:solidFill>
                    <a:latin typeface="Times New Roman" pitchFamily="18" charset="0"/>
                  </a:rPr>
                  <a:t>depth</a:t>
                </a:r>
              </a:p>
              <a:p>
                <a:pPr algn="ctr">
                  <a:lnSpc>
                    <a:spcPct val="80000"/>
                  </a:lnSpc>
                </a:pPr>
                <a:r>
                  <a:rPr kumimoji="1" lang="en-US" altLang="zh-CN" sz="2800" b="1" dirty="0">
                    <a:solidFill>
                      <a:srgbClr val="FFFF00"/>
                    </a:solidFill>
                    <a:latin typeface="Times New Roman" pitchFamily="18" charset="0"/>
                  </a:rPr>
                  <a:t>= 4</a:t>
                </a:r>
                <a:endParaRPr kumimoji="1" lang="en-US" altLang="zh-CN" sz="3200" dirty="0">
                  <a:solidFill>
                    <a:srgbClr val="FFFF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2" name="Line 36"/>
              <p:cNvSpPr>
                <a:spLocks noChangeShapeType="1"/>
              </p:cNvSpPr>
              <p:nvPr/>
            </p:nvSpPr>
            <p:spPr bwMode="auto">
              <a:xfrm>
                <a:off x="7053263" y="3170238"/>
                <a:ext cx="304800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93" name="Line 37"/>
              <p:cNvSpPr>
                <a:spLocks noChangeShapeType="1"/>
              </p:cNvSpPr>
              <p:nvPr/>
            </p:nvSpPr>
            <p:spPr bwMode="auto">
              <a:xfrm flipV="1">
                <a:off x="7205663" y="3170238"/>
                <a:ext cx="0" cy="106680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94" name="Line 38"/>
              <p:cNvSpPr>
                <a:spLocks noChangeShapeType="1"/>
              </p:cNvSpPr>
              <p:nvPr/>
            </p:nvSpPr>
            <p:spPr bwMode="auto">
              <a:xfrm>
                <a:off x="7065963" y="6065838"/>
                <a:ext cx="292100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95" name="Line 39"/>
              <p:cNvSpPr>
                <a:spLocks noChangeShapeType="1"/>
              </p:cNvSpPr>
              <p:nvPr/>
            </p:nvSpPr>
            <p:spPr bwMode="auto">
              <a:xfrm flipV="1">
                <a:off x="7205663" y="4999038"/>
                <a:ext cx="0" cy="106680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grpSp>
            <p:nvGrpSpPr>
              <p:cNvPr id="96" name="Group 53"/>
              <p:cNvGrpSpPr>
                <a:grpSpLocks/>
              </p:cNvGrpSpPr>
              <p:nvPr/>
            </p:nvGrpSpPr>
            <p:grpSpPr bwMode="auto">
              <a:xfrm>
                <a:off x="4065588" y="3946525"/>
                <a:ext cx="496887" cy="519112"/>
                <a:chOff x="2903" y="2169"/>
                <a:chExt cx="313" cy="327"/>
              </a:xfrm>
            </p:grpSpPr>
            <p:sp>
              <p:nvSpPr>
                <p:cNvPr id="133" name="Oval 18"/>
                <p:cNvSpPr>
                  <a:spLocks noChangeArrowheads="1"/>
                </p:cNvSpPr>
                <p:nvPr/>
              </p:nvSpPr>
              <p:spPr bwMode="auto">
                <a:xfrm>
                  <a:off x="2903" y="2183"/>
                  <a:ext cx="313" cy="313"/>
                </a:xfrm>
                <a:prstGeom prst="ellipse">
                  <a:avLst/>
                </a:prstGeom>
                <a:solidFill>
                  <a:srgbClr val="CCFF99"/>
                </a:solidFill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34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928" y="2169"/>
                  <a:ext cx="278" cy="327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 b="1">
                      <a:solidFill>
                        <a:srgbClr val="002060"/>
                      </a:solidFill>
                      <a:latin typeface="Times New Roman" pitchFamily="18" charset="0"/>
                    </a:rPr>
                    <a:t>D</a:t>
                  </a:r>
                  <a:endParaRPr kumimoji="1" lang="en-US" altLang="zh-CN" sz="2400">
                    <a:solidFill>
                      <a:srgbClr val="00206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97" name="Group 57"/>
              <p:cNvGrpSpPr>
                <a:grpSpLocks/>
              </p:cNvGrpSpPr>
              <p:nvPr/>
            </p:nvGrpSpPr>
            <p:grpSpPr bwMode="auto">
              <a:xfrm>
                <a:off x="2733675" y="3068638"/>
                <a:ext cx="496887" cy="554037"/>
                <a:chOff x="2041" y="1616"/>
                <a:chExt cx="313" cy="349"/>
              </a:xfrm>
            </p:grpSpPr>
            <p:sp>
              <p:nvSpPr>
                <p:cNvPr id="131" name="Oval 55"/>
                <p:cNvSpPr>
                  <a:spLocks noChangeArrowheads="1"/>
                </p:cNvSpPr>
                <p:nvPr/>
              </p:nvSpPr>
              <p:spPr bwMode="auto">
                <a:xfrm>
                  <a:off x="2041" y="1652"/>
                  <a:ext cx="313" cy="313"/>
                </a:xfrm>
                <a:prstGeom prst="ellipse">
                  <a:avLst/>
                </a:prstGeom>
                <a:solidFill>
                  <a:srgbClr val="CCFF99"/>
                </a:solidFill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32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2066" y="1616"/>
                  <a:ext cx="278" cy="327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 b="1">
                      <a:solidFill>
                        <a:srgbClr val="002060"/>
                      </a:solidFill>
                      <a:latin typeface="Times New Roman" pitchFamily="18" charset="0"/>
                    </a:rPr>
                    <a:t>A</a:t>
                  </a:r>
                  <a:endParaRPr kumimoji="1" lang="en-US" altLang="zh-CN" sz="2400">
                    <a:solidFill>
                      <a:srgbClr val="00206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98" name="Group 59"/>
              <p:cNvGrpSpPr>
                <a:grpSpLocks/>
              </p:cNvGrpSpPr>
              <p:nvPr/>
            </p:nvGrpSpPr>
            <p:grpSpPr bwMode="auto">
              <a:xfrm>
                <a:off x="2705100" y="3952875"/>
                <a:ext cx="496887" cy="519112"/>
                <a:chOff x="2903" y="2169"/>
                <a:chExt cx="313" cy="327"/>
              </a:xfrm>
            </p:grpSpPr>
            <p:sp>
              <p:nvSpPr>
                <p:cNvPr id="129" name="Oval 60"/>
                <p:cNvSpPr>
                  <a:spLocks noChangeArrowheads="1"/>
                </p:cNvSpPr>
                <p:nvPr/>
              </p:nvSpPr>
              <p:spPr bwMode="auto">
                <a:xfrm>
                  <a:off x="2903" y="2183"/>
                  <a:ext cx="313" cy="313"/>
                </a:xfrm>
                <a:prstGeom prst="ellipse">
                  <a:avLst/>
                </a:prstGeom>
                <a:solidFill>
                  <a:srgbClr val="CCFF99"/>
                </a:solidFill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30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2928" y="2169"/>
                  <a:ext cx="278" cy="327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 b="1">
                      <a:solidFill>
                        <a:srgbClr val="002060"/>
                      </a:solidFill>
                      <a:latin typeface="Times New Roman" pitchFamily="18" charset="0"/>
                    </a:rPr>
                    <a:t>C</a:t>
                  </a:r>
                  <a:endParaRPr kumimoji="1" lang="en-US" altLang="zh-CN" sz="2400">
                    <a:solidFill>
                      <a:srgbClr val="00206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99" name="Group 65"/>
              <p:cNvGrpSpPr>
                <a:grpSpLocks/>
              </p:cNvGrpSpPr>
              <p:nvPr/>
            </p:nvGrpSpPr>
            <p:grpSpPr bwMode="auto">
              <a:xfrm>
                <a:off x="1581150" y="3952875"/>
                <a:ext cx="496887" cy="519112"/>
                <a:chOff x="1315" y="2173"/>
                <a:chExt cx="313" cy="327"/>
              </a:xfrm>
            </p:grpSpPr>
            <p:sp>
              <p:nvSpPr>
                <p:cNvPr id="127" name="Oval 63"/>
                <p:cNvSpPr>
                  <a:spLocks noChangeArrowheads="1"/>
                </p:cNvSpPr>
                <p:nvPr/>
              </p:nvSpPr>
              <p:spPr bwMode="auto">
                <a:xfrm>
                  <a:off x="1315" y="2187"/>
                  <a:ext cx="313" cy="313"/>
                </a:xfrm>
                <a:prstGeom prst="ellipse">
                  <a:avLst/>
                </a:prstGeom>
                <a:solidFill>
                  <a:srgbClr val="CCFF99"/>
                </a:solidFill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28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338" y="2173"/>
                  <a:ext cx="265" cy="327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 b="1">
                      <a:solidFill>
                        <a:srgbClr val="002060"/>
                      </a:solidFill>
                      <a:latin typeface="Times New Roman" pitchFamily="18" charset="0"/>
                    </a:rPr>
                    <a:t>B</a:t>
                  </a:r>
                  <a:endParaRPr kumimoji="1" lang="en-US" altLang="zh-CN" sz="2400">
                    <a:solidFill>
                      <a:srgbClr val="00206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00" name="Group 66"/>
              <p:cNvGrpSpPr>
                <a:grpSpLocks/>
              </p:cNvGrpSpPr>
              <p:nvPr/>
            </p:nvGrpSpPr>
            <p:grpSpPr bwMode="auto">
              <a:xfrm>
                <a:off x="4073525" y="4760913"/>
                <a:ext cx="496887" cy="519112"/>
                <a:chOff x="1315" y="2173"/>
                <a:chExt cx="313" cy="327"/>
              </a:xfrm>
            </p:grpSpPr>
            <p:sp>
              <p:nvSpPr>
                <p:cNvPr id="125" name="Oval 67"/>
                <p:cNvSpPr>
                  <a:spLocks noChangeArrowheads="1"/>
                </p:cNvSpPr>
                <p:nvPr/>
              </p:nvSpPr>
              <p:spPr bwMode="auto">
                <a:xfrm>
                  <a:off x="1315" y="2187"/>
                  <a:ext cx="313" cy="313"/>
                </a:xfrm>
                <a:prstGeom prst="ellipse">
                  <a:avLst/>
                </a:prstGeom>
                <a:solidFill>
                  <a:srgbClr val="CCFF99"/>
                </a:solidFill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26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1369" y="2173"/>
                  <a:ext cx="203" cy="327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 b="1">
                      <a:solidFill>
                        <a:srgbClr val="002060"/>
                      </a:solidFill>
                      <a:latin typeface="Times New Roman" pitchFamily="18" charset="0"/>
                    </a:rPr>
                    <a:t>I</a:t>
                  </a:r>
                  <a:endParaRPr kumimoji="1" lang="en-US" altLang="zh-CN" sz="2400">
                    <a:solidFill>
                      <a:srgbClr val="00206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01" name="Group 69"/>
              <p:cNvGrpSpPr>
                <a:grpSpLocks/>
              </p:cNvGrpSpPr>
              <p:nvPr/>
            </p:nvGrpSpPr>
            <p:grpSpPr bwMode="auto">
              <a:xfrm>
                <a:off x="4756150" y="4760913"/>
                <a:ext cx="496887" cy="519112"/>
                <a:chOff x="1315" y="2173"/>
                <a:chExt cx="313" cy="327"/>
              </a:xfrm>
            </p:grpSpPr>
            <p:sp>
              <p:nvSpPr>
                <p:cNvPr id="123" name="Oval 70"/>
                <p:cNvSpPr>
                  <a:spLocks noChangeArrowheads="1"/>
                </p:cNvSpPr>
                <p:nvPr/>
              </p:nvSpPr>
              <p:spPr bwMode="auto">
                <a:xfrm>
                  <a:off x="1315" y="2187"/>
                  <a:ext cx="313" cy="313"/>
                </a:xfrm>
                <a:prstGeom prst="ellipse">
                  <a:avLst/>
                </a:prstGeom>
                <a:solidFill>
                  <a:srgbClr val="CCFF99"/>
                </a:solidFill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24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357" y="2173"/>
                  <a:ext cx="228" cy="327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 b="1">
                      <a:solidFill>
                        <a:srgbClr val="002060"/>
                      </a:solidFill>
                      <a:latin typeface="Times New Roman" pitchFamily="18" charset="0"/>
                    </a:rPr>
                    <a:t>J</a:t>
                  </a:r>
                  <a:endParaRPr kumimoji="1" lang="en-US" altLang="zh-CN" sz="2400">
                    <a:solidFill>
                      <a:srgbClr val="00206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02" name="Group 72"/>
              <p:cNvGrpSpPr>
                <a:grpSpLocks/>
              </p:cNvGrpSpPr>
              <p:nvPr/>
            </p:nvGrpSpPr>
            <p:grpSpPr bwMode="auto">
              <a:xfrm>
                <a:off x="3389313" y="4760913"/>
                <a:ext cx="496887" cy="519112"/>
                <a:chOff x="1315" y="2173"/>
                <a:chExt cx="313" cy="327"/>
              </a:xfrm>
            </p:grpSpPr>
            <p:sp>
              <p:nvSpPr>
                <p:cNvPr id="121" name="Oval 73"/>
                <p:cNvSpPr>
                  <a:spLocks noChangeArrowheads="1"/>
                </p:cNvSpPr>
                <p:nvPr/>
              </p:nvSpPr>
              <p:spPr bwMode="auto">
                <a:xfrm>
                  <a:off x="1315" y="2187"/>
                  <a:ext cx="313" cy="313"/>
                </a:xfrm>
                <a:prstGeom prst="ellipse">
                  <a:avLst/>
                </a:prstGeom>
                <a:solidFill>
                  <a:srgbClr val="CCFF99"/>
                </a:solidFill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22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1326" y="2173"/>
                  <a:ext cx="290" cy="327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 b="1">
                      <a:solidFill>
                        <a:srgbClr val="002060"/>
                      </a:solidFill>
                      <a:latin typeface="Times New Roman" pitchFamily="18" charset="0"/>
                    </a:rPr>
                    <a:t>H</a:t>
                  </a:r>
                  <a:endParaRPr kumimoji="1" lang="en-US" altLang="zh-CN" sz="2400">
                    <a:solidFill>
                      <a:srgbClr val="00206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03" name="Group 78"/>
              <p:cNvGrpSpPr>
                <a:grpSpLocks/>
              </p:cNvGrpSpPr>
              <p:nvPr/>
            </p:nvGrpSpPr>
            <p:grpSpPr bwMode="auto">
              <a:xfrm>
                <a:off x="2705100" y="4745038"/>
                <a:ext cx="496887" cy="534987"/>
                <a:chOff x="2023" y="2672"/>
                <a:chExt cx="313" cy="337"/>
              </a:xfrm>
            </p:grpSpPr>
            <p:sp>
              <p:nvSpPr>
                <p:cNvPr id="119" name="Oval 76"/>
                <p:cNvSpPr>
                  <a:spLocks noChangeArrowheads="1"/>
                </p:cNvSpPr>
                <p:nvPr/>
              </p:nvSpPr>
              <p:spPr bwMode="auto">
                <a:xfrm>
                  <a:off x="2023" y="2696"/>
                  <a:ext cx="313" cy="313"/>
                </a:xfrm>
                <a:prstGeom prst="ellipse">
                  <a:avLst/>
                </a:prstGeom>
                <a:solidFill>
                  <a:srgbClr val="CCFF99"/>
                </a:solidFill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20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2034" y="2672"/>
                  <a:ext cx="290" cy="327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 b="1">
                      <a:solidFill>
                        <a:srgbClr val="002060"/>
                      </a:solidFill>
                      <a:latin typeface="Times New Roman" pitchFamily="18" charset="0"/>
                    </a:rPr>
                    <a:t>G</a:t>
                  </a:r>
                  <a:endParaRPr kumimoji="1" lang="en-US" altLang="zh-CN" sz="2400">
                    <a:solidFill>
                      <a:srgbClr val="00206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04" name="Group 79"/>
              <p:cNvGrpSpPr>
                <a:grpSpLocks/>
              </p:cNvGrpSpPr>
              <p:nvPr/>
            </p:nvGrpSpPr>
            <p:grpSpPr bwMode="auto">
              <a:xfrm>
                <a:off x="1947863" y="4729163"/>
                <a:ext cx="496887" cy="534987"/>
                <a:chOff x="2023" y="2672"/>
                <a:chExt cx="313" cy="337"/>
              </a:xfrm>
            </p:grpSpPr>
            <p:sp>
              <p:nvSpPr>
                <p:cNvPr id="117" name="Oval 80"/>
                <p:cNvSpPr>
                  <a:spLocks noChangeArrowheads="1"/>
                </p:cNvSpPr>
                <p:nvPr/>
              </p:nvSpPr>
              <p:spPr bwMode="auto">
                <a:xfrm>
                  <a:off x="2023" y="2696"/>
                  <a:ext cx="313" cy="313"/>
                </a:xfrm>
                <a:prstGeom prst="ellipse">
                  <a:avLst/>
                </a:prstGeom>
                <a:solidFill>
                  <a:srgbClr val="CCFF99"/>
                </a:solidFill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18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052" y="2672"/>
                  <a:ext cx="253" cy="327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 b="1">
                      <a:solidFill>
                        <a:srgbClr val="002060"/>
                      </a:solidFill>
                      <a:latin typeface="Times New Roman" pitchFamily="18" charset="0"/>
                    </a:rPr>
                    <a:t>F</a:t>
                  </a:r>
                  <a:endParaRPr kumimoji="1" lang="en-US" altLang="zh-CN" sz="2400">
                    <a:solidFill>
                      <a:srgbClr val="00206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05" name="Group 85"/>
              <p:cNvGrpSpPr>
                <a:grpSpLocks/>
              </p:cNvGrpSpPr>
              <p:nvPr/>
            </p:nvGrpSpPr>
            <p:grpSpPr bwMode="auto">
              <a:xfrm>
                <a:off x="1185863" y="4724400"/>
                <a:ext cx="496887" cy="534987"/>
                <a:chOff x="1066" y="2659"/>
                <a:chExt cx="313" cy="337"/>
              </a:xfrm>
            </p:grpSpPr>
            <p:sp>
              <p:nvSpPr>
                <p:cNvPr id="115" name="Oval 83"/>
                <p:cNvSpPr>
                  <a:spLocks noChangeArrowheads="1"/>
                </p:cNvSpPr>
                <p:nvPr/>
              </p:nvSpPr>
              <p:spPr bwMode="auto">
                <a:xfrm>
                  <a:off x="1066" y="2683"/>
                  <a:ext cx="313" cy="313"/>
                </a:xfrm>
                <a:prstGeom prst="ellipse">
                  <a:avLst/>
                </a:prstGeom>
                <a:solidFill>
                  <a:srgbClr val="CCFF99"/>
                </a:solidFill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16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1095" y="2659"/>
                  <a:ext cx="265" cy="327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 b="1">
                      <a:solidFill>
                        <a:srgbClr val="002060"/>
                      </a:solidFill>
                      <a:latin typeface="Times New Roman" pitchFamily="18" charset="0"/>
                    </a:rPr>
                    <a:t>E</a:t>
                  </a:r>
                  <a:endParaRPr kumimoji="1" lang="en-US" altLang="zh-CN" sz="2400">
                    <a:solidFill>
                      <a:srgbClr val="00206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06" name="Group 86"/>
              <p:cNvGrpSpPr>
                <a:grpSpLocks/>
              </p:cNvGrpSpPr>
              <p:nvPr/>
            </p:nvGrpSpPr>
            <p:grpSpPr bwMode="auto">
              <a:xfrm>
                <a:off x="3378200" y="5588000"/>
                <a:ext cx="519112" cy="519112"/>
                <a:chOff x="1308" y="2173"/>
                <a:chExt cx="327" cy="327"/>
              </a:xfrm>
            </p:grpSpPr>
            <p:sp>
              <p:nvSpPr>
                <p:cNvPr id="113" name="Oval 87"/>
                <p:cNvSpPr>
                  <a:spLocks noChangeArrowheads="1"/>
                </p:cNvSpPr>
                <p:nvPr/>
              </p:nvSpPr>
              <p:spPr bwMode="auto">
                <a:xfrm>
                  <a:off x="1315" y="2187"/>
                  <a:ext cx="313" cy="313"/>
                </a:xfrm>
                <a:prstGeom prst="ellipse">
                  <a:avLst/>
                </a:prstGeom>
                <a:solidFill>
                  <a:srgbClr val="CCFF99"/>
                </a:solidFill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14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1308" y="2173"/>
                  <a:ext cx="327" cy="327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 b="1">
                      <a:solidFill>
                        <a:srgbClr val="002060"/>
                      </a:solidFill>
                      <a:latin typeface="Times New Roman" pitchFamily="18" charset="0"/>
                    </a:rPr>
                    <a:t>M</a:t>
                  </a:r>
                  <a:endParaRPr kumimoji="1" lang="en-US" altLang="zh-CN" sz="2400">
                    <a:solidFill>
                      <a:srgbClr val="00206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07" name="Group 89"/>
              <p:cNvGrpSpPr>
                <a:grpSpLocks/>
              </p:cNvGrpSpPr>
              <p:nvPr/>
            </p:nvGrpSpPr>
            <p:grpSpPr bwMode="auto">
              <a:xfrm>
                <a:off x="1581150" y="5588000"/>
                <a:ext cx="496887" cy="519112"/>
                <a:chOff x="1315" y="2173"/>
                <a:chExt cx="313" cy="327"/>
              </a:xfrm>
            </p:grpSpPr>
            <p:sp>
              <p:nvSpPr>
                <p:cNvPr id="111" name="Oval 90"/>
                <p:cNvSpPr>
                  <a:spLocks noChangeArrowheads="1"/>
                </p:cNvSpPr>
                <p:nvPr/>
              </p:nvSpPr>
              <p:spPr bwMode="auto">
                <a:xfrm>
                  <a:off x="1315" y="2187"/>
                  <a:ext cx="313" cy="313"/>
                </a:xfrm>
                <a:prstGeom prst="ellipse">
                  <a:avLst/>
                </a:prstGeom>
                <a:solidFill>
                  <a:srgbClr val="CCFF99"/>
                </a:solidFill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12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1338" y="2173"/>
                  <a:ext cx="265" cy="327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 b="1">
                      <a:solidFill>
                        <a:srgbClr val="002060"/>
                      </a:solidFill>
                      <a:latin typeface="Times New Roman" pitchFamily="18" charset="0"/>
                    </a:rPr>
                    <a:t>L</a:t>
                  </a:r>
                  <a:endParaRPr kumimoji="1" lang="en-US" altLang="zh-CN" sz="2400">
                    <a:solidFill>
                      <a:srgbClr val="00206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08" name="Group 92"/>
              <p:cNvGrpSpPr>
                <a:grpSpLocks/>
              </p:cNvGrpSpPr>
              <p:nvPr/>
            </p:nvGrpSpPr>
            <p:grpSpPr bwMode="auto">
              <a:xfrm>
                <a:off x="788988" y="5573713"/>
                <a:ext cx="496887" cy="519112"/>
                <a:chOff x="1315" y="2173"/>
                <a:chExt cx="313" cy="327"/>
              </a:xfrm>
            </p:grpSpPr>
            <p:sp>
              <p:nvSpPr>
                <p:cNvPr id="109" name="Oval 93"/>
                <p:cNvSpPr>
                  <a:spLocks noChangeArrowheads="1"/>
                </p:cNvSpPr>
                <p:nvPr/>
              </p:nvSpPr>
              <p:spPr bwMode="auto">
                <a:xfrm>
                  <a:off x="1315" y="2187"/>
                  <a:ext cx="313" cy="313"/>
                </a:xfrm>
                <a:prstGeom prst="ellipse">
                  <a:avLst/>
                </a:prstGeom>
                <a:solidFill>
                  <a:srgbClr val="CCFF99"/>
                </a:solidFill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10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1326" y="2173"/>
                  <a:ext cx="290" cy="327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 b="1">
                      <a:solidFill>
                        <a:srgbClr val="002060"/>
                      </a:solidFill>
                      <a:latin typeface="Times New Roman" pitchFamily="18" charset="0"/>
                    </a:rPr>
                    <a:t>K</a:t>
                  </a:r>
                  <a:endParaRPr kumimoji="1" lang="en-US" altLang="zh-CN" sz="2400">
                    <a:solidFill>
                      <a:srgbClr val="002060"/>
                    </a:solidFill>
                    <a:latin typeface="Times New Roman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56964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仿宋_GB2312" pitchFamily="49" charset="-122"/>
              </a:rPr>
              <a:t>树的基本术语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SzPct val="50000"/>
            </a:pP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树的高度：等于根结点的高度，即根结点所有子女高度的最大值加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。</a:t>
            </a:r>
          </a:p>
          <a:p>
            <a:pPr>
              <a:buClr>
                <a:schemeClr val="tx1"/>
              </a:buClr>
              <a:buSzPct val="50000"/>
            </a:pP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有序树：树中结点的各棵子树 </a:t>
            </a:r>
            <a:r>
              <a:rPr lang="en-US" altLang="zh-CN" sz="2400" b="1" i="1" dirty="0">
                <a:latin typeface="Times New Roman" pitchFamily="18" charset="0"/>
                <a:ea typeface="仿宋_GB2312" pitchFamily="49" charset="-122"/>
              </a:rPr>
              <a:t>T</a:t>
            </a:r>
            <a:r>
              <a:rPr lang="en-US" altLang="zh-CN" sz="2400" b="1" baseline="-25000" dirty="0">
                <a:latin typeface="Times New Roman" pitchFamily="18" charset="0"/>
                <a:ea typeface="仿宋_GB2312" pitchFamily="49" charset="-122"/>
              </a:rPr>
              <a:t>0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en-US" altLang="zh-CN" sz="2400" b="1" i="1" dirty="0">
                <a:latin typeface="Times New Roman" pitchFamily="18" charset="0"/>
                <a:ea typeface="仿宋_GB2312" pitchFamily="49" charset="-122"/>
              </a:rPr>
              <a:t>T</a:t>
            </a:r>
            <a:r>
              <a:rPr lang="en-US" altLang="zh-CN" sz="2400" b="1" baseline="-25000" dirty="0"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, …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是从左至右有次序的，即为有序树。</a:t>
            </a:r>
          </a:p>
          <a:p>
            <a:pPr>
              <a:buClr>
                <a:schemeClr val="tx1"/>
              </a:buClr>
              <a:buSzPct val="50000"/>
            </a:pP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无序树：树中结点的各棵子树之间的次序是不重要的，可以互相交换位置。</a:t>
            </a:r>
          </a:p>
          <a:p>
            <a:pPr>
              <a:buClr>
                <a:schemeClr val="tx1"/>
              </a:buClr>
              <a:buSzPct val="50000"/>
            </a:pP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森林：森林是</a:t>
            </a:r>
            <a:r>
              <a:rPr lang="en-US" altLang="zh-CN" sz="2400" b="1" i="1" dirty="0">
                <a:latin typeface="Times New Roman" pitchFamily="18" charset="0"/>
                <a:ea typeface="仿宋_GB2312" pitchFamily="49" charset="-122"/>
              </a:rPr>
              <a:t>m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（</a:t>
            </a:r>
            <a:r>
              <a:rPr lang="en-US" altLang="zh-CN" sz="2400" b="1" i="1" dirty="0">
                <a:latin typeface="Times New Roman" pitchFamily="18" charset="0"/>
                <a:ea typeface="仿宋_GB2312" pitchFamily="49" charset="-122"/>
              </a:rPr>
              <a:t>m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≥0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）棵互不相交的树的集合。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</a:rPr>
              <a:t> 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773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ea typeface="仿宋_GB2312" pitchFamily="49" charset="-122"/>
              </a:rPr>
              <a:t>树的抽象数据类型</a:t>
            </a:r>
          </a:p>
        </p:txBody>
      </p:sp>
      <p:sp>
        <p:nvSpPr>
          <p:cNvPr id="4" name="矩形 3"/>
          <p:cNvSpPr/>
          <p:nvPr/>
        </p:nvSpPr>
        <p:spPr>
          <a:xfrm>
            <a:off x="273409" y="1295276"/>
            <a:ext cx="8589196" cy="548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kumimoji="1" lang="en-US" altLang="zh-CN" sz="2800" b="1" dirty="0">
                <a:latin typeface="Times New Roman" pitchFamily="18" charset="0"/>
                <a:ea typeface="隶书" pitchFamily="49" charset="-122"/>
              </a:rPr>
              <a:t>ADT Tree {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kumimoji="1" lang="zh-CN" altLang="en-US" sz="24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基本操作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P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：</a:t>
            </a:r>
            <a:endParaRPr kumimoji="1" lang="en-US" altLang="zh-CN" sz="2400" b="1" dirty="0">
              <a:solidFill>
                <a:schemeClr val="tx2"/>
              </a:solidFill>
              <a:latin typeface="Times New Roman" pitchFamily="18" charset="0"/>
              <a:ea typeface="仿宋_GB2312" pitchFamily="49" charset="-122"/>
            </a:endParaRPr>
          </a:p>
          <a:p>
            <a:pPr lvl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//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返回树的深度</a:t>
            </a:r>
            <a:endParaRPr kumimoji="1" lang="en-US" altLang="zh-CN" sz="2400" b="1" dirty="0">
              <a:solidFill>
                <a:schemeClr val="tx2"/>
              </a:solidFill>
              <a:latin typeface="Times New Roman" pitchFamily="18" charset="0"/>
              <a:ea typeface="仿宋_GB2312" pitchFamily="49" charset="-122"/>
            </a:endParaRPr>
          </a:p>
          <a:p>
            <a:pPr lvl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kumimoji="1" lang="en-US" altLang="zh-CN" sz="2400" b="1" dirty="0" err="1">
                <a:solidFill>
                  <a:srgbClr val="FFFF99"/>
                </a:solidFill>
                <a:latin typeface="Times New Roman" pitchFamily="18" charset="0"/>
                <a:ea typeface="仿宋_GB2312" pitchFamily="49" charset="-122"/>
              </a:rPr>
              <a:t>TreeDepth</a:t>
            </a:r>
            <a:r>
              <a:rPr kumimoji="1" lang="en-US" altLang="zh-CN" sz="2400" b="1" dirty="0">
                <a:solidFill>
                  <a:srgbClr val="FFFF99"/>
                </a:solidFill>
                <a:latin typeface="Times New Roman" pitchFamily="18" charset="0"/>
                <a:ea typeface="仿宋_GB2312" pitchFamily="49" charset="-122"/>
              </a:rPr>
              <a:t>(T); </a:t>
            </a:r>
          </a:p>
          <a:p>
            <a:pPr marL="301752" lvl="1" indent="0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	//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若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cur_e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是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T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的非根结点，则返回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cur_e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的双亲，否则</a:t>
            </a:r>
            <a:endParaRPr kumimoji="1" lang="en-US" altLang="zh-CN" sz="2400" b="1" dirty="0">
              <a:solidFill>
                <a:schemeClr val="tx2"/>
              </a:solidFill>
              <a:latin typeface="Times New Roman" pitchFamily="18" charset="0"/>
              <a:ea typeface="仿宋_GB2312" pitchFamily="49" charset="-122"/>
            </a:endParaRPr>
          </a:p>
          <a:p>
            <a:pPr marL="301752" lvl="1" indent="0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	//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函数返回值为空</a:t>
            </a:r>
            <a:endParaRPr kumimoji="1" lang="en-US" altLang="zh-CN" sz="2400" b="1" dirty="0">
              <a:solidFill>
                <a:schemeClr val="tx2"/>
              </a:solidFill>
              <a:latin typeface="Times New Roman" pitchFamily="18" charset="0"/>
              <a:ea typeface="仿宋_GB2312" pitchFamily="49" charset="-122"/>
            </a:endParaRPr>
          </a:p>
          <a:p>
            <a:pPr lvl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99"/>
                </a:solidFill>
                <a:latin typeface="Times New Roman" pitchFamily="18" charset="0"/>
                <a:ea typeface="仿宋_GB2312" pitchFamily="49" charset="-122"/>
              </a:rPr>
              <a:t>Parent(T, </a:t>
            </a:r>
            <a:r>
              <a:rPr kumimoji="1" lang="en-US" altLang="zh-CN" sz="2400" b="1" dirty="0" err="1">
                <a:solidFill>
                  <a:srgbClr val="FFFF99"/>
                </a:solidFill>
                <a:latin typeface="Times New Roman" pitchFamily="18" charset="0"/>
                <a:ea typeface="仿宋_GB2312" pitchFamily="49" charset="-122"/>
              </a:rPr>
              <a:t>cur_e</a:t>
            </a:r>
            <a:r>
              <a:rPr kumimoji="1" lang="en-US" altLang="zh-CN" sz="2400" b="1" dirty="0">
                <a:solidFill>
                  <a:srgbClr val="FFFF99"/>
                </a:solidFill>
                <a:latin typeface="Times New Roman" pitchFamily="18" charset="0"/>
                <a:ea typeface="仿宋_GB2312" pitchFamily="49" charset="-122"/>
              </a:rPr>
              <a:t>); </a:t>
            </a:r>
          </a:p>
          <a:p>
            <a:pPr marL="301752" lvl="1" indent="0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	//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若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cur_e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是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T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的非叶子结点，则返回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cur_e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的最左孩子，</a:t>
            </a:r>
            <a:endParaRPr kumimoji="1" lang="en-US" altLang="zh-CN" sz="2400" b="1" dirty="0">
              <a:solidFill>
                <a:schemeClr val="tx2"/>
              </a:solidFill>
              <a:latin typeface="Times New Roman" pitchFamily="18" charset="0"/>
              <a:ea typeface="仿宋_GB2312" pitchFamily="49" charset="-122"/>
            </a:endParaRPr>
          </a:p>
          <a:p>
            <a:pPr marL="301752" lvl="1" indent="0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	//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否则返回空</a:t>
            </a:r>
            <a:endParaRPr kumimoji="1" lang="en-US" altLang="zh-CN" sz="2400" b="1" dirty="0">
              <a:solidFill>
                <a:schemeClr val="tx2"/>
              </a:solidFill>
              <a:latin typeface="Times New Roman" pitchFamily="18" charset="0"/>
              <a:ea typeface="仿宋_GB2312" pitchFamily="49" charset="-122"/>
            </a:endParaRPr>
          </a:p>
          <a:p>
            <a:pPr lvl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kumimoji="1" lang="en-US" altLang="zh-CN" sz="2400" b="1" dirty="0" err="1">
                <a:solidFill>
                  <a:srgbClr val="FFFF99"/>
                </a:solidFill>
                <a:latin typeface="Times New Roman" pitchFamily="18" charset="0"/>
                <a:ea typeface="仿宋_GB2312" pitchFamily="49" charset="-122"/>
              </a:rPr>
              <a:t>LeftChild</a:t>
            </a:r>
            <a:r>
              <a:rPr kumimoji="1" lang="en-US" altLang="zh-CN" sz="2400" b="1" dirty="0">
                <a:solidFill>
                  <a:srgbClr val="FFFF99"/>
                </a:solidFill>
                <a:latin typeface="Times New Roman" pitchFamily="18" charset="0"/>
                <a:ea typeface="仿宋_GB2312" pitchFamily="49" charset="-122"/>
              </a:rPr>
              <a:t>(T, </a:t>
            </a:r>
            <a:r>
              <a:rPr kumimoji="1" lang="en-US" altLang="zh-CN" sz="2400" b="1" dirty="0" err="1">
                <a:solidFill>
                  <a:srgbClr val="FFFF99"/>
                </a:solidFill>
                <a:latin typeface="Times New Roman" pitchFamily="18" charset="0"/>
                <a:ea typeface="仿宋_GB2312" pitchFamily="49" charset="-122"/>
              </a:rPr>
              <a:t>cur_e</a:t>
            </a:r>
            <a:r>
              <a:rPr kumimoji="1" lang="en-US" altLang="zh-CN" sz="2400" b="1" dirty="0">
                <a:solidFill>
                  <a:srgbClr val="FFFF99"/>
                </a:solidFill>
                <a:latin typeface="Times New Roman" pitchFamily="18" charset="0"/>
                <a:ea typeface="仿宋_GB2312" pitchFamily="49" charset="-122"/>
              </a:rPr>
              <a:t>); </a:t>
            </a:r>
          </a:p>
          <a:p>
            <a:pPr marL="301752" lvl="1" indent="0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	//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若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cur_e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有右兄弟，则返回它的右兄弟，否则函数值为空</a:t>
            </a:r>
            <a:endParaRPr kumimoji="1" lang="en-US" altLang="zh-CN" sz="2400" b="1" dirty="0">
              <a:solidFill>
                <a:schemeClr val="tx2"/>
              </a:solidFill>
              <a:latin typeface="Times New Roman" pitchFamily="18" charset="0"/>
              <a:ea typeface="仿宋_GB2312" pitchFamily="49" charset="-122"/>
            </a:endParaRPr>
          </a:p>
          <a:p>
            <a:pPr lvl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kumimoji="1" lang="en-US" altLang="zh-CN" sz="2400" b="1" dirty="0" err="1">
                <a:solidFill>
                  <a:srgbClr val="FFFF99"/>
                </a:solidFill>
                <a:latin typeface="Times New Roman" pitchFamily="18" charset="0"/>
                <a:ea typeface="仿宋_GB2312" pitchFamily="49" charset="-122"/>
              </a:rPr>
              <a:t>RightSibling</a:t>
            </a:r>
            <a:r>
              <a:rPr kumimoji="1" lang="en-US" altLang="zh-CN" sz="2400" b="1" dirty="0">
                <a:solidFill>
                  <a:srgbClr val="FFFF99"/>
                </a:solidFill>
                <a:latin typeface="Times New Roman" pitchFamily="18" charset="0"/>
                <a:ea typeface="仿宋_GB2312" pitchFamily="49" charset="-122"/>
              </a:rPr>
              <a:t>(T, </a:t>
            </a:r>
            <a:r>
              <a:rPr kumimoji="1" lang="en-US" altLang="zh-CN" sz="2400" b="1" dirty="0" err="1">
                <a:solidFill>
                  <a:srgbClr val="FFFF99"/>
                </a:solidFill>
                <a:latin typeface="Times New Roman" pitchFamily="18" charset="0"/>
                <a:ea typeface="仿宋_GB2312" pitchFamily="49" charset="-122"/>
              </a:rPr>
              <a:t>cur_e</a:t>
            </a:r>
            <a:r>
              <a:rPr kumimoji="1" lang="en-US" altLang="zh-CN" sz="2400" b="1" dirty="0">
                <a:solidFill>
                  <a:srgbClr val="FFFF99"/>
                </a:solidFill>
                <a:latin typeface="Times New Roman" pitchFamily="18" charset="0"/>
                <a:ea typeface="仿宋_GB2312" pitchFamily="49" charset="-122"/>
              </a:rPr>
              <a:t>); 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9991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ea typeface="仿宋_GB2312" pitchFamily="49" charset="-122"/>
              </a:rPr>
              <a:t>二叉树 </a:t>
            </a:r>
            <a:r>
              <a:rPr lang="en-US" altLang="zh-CN" b="1" dirty="0">
                <a:ea typeface="仿宋_GB2312" pitchFamily="49" charset="-122"/>
              </a:rPr>
              <a:t>(Binary Tree)</a:t>
            </a:r>
            <a:endParaRPr lang="zh-CN" altLang="en-US" b="1" dirty="0">
              <a:ea typeface="仿宋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SzPct val="50000"/>
            </a:pPr>
            <a:r>
              <a:rPr kumimoji="1" lang="zh-CN" altLang="en-US" sz="2400" b="1" u="sng" dirty="0">
                <a:latin typeface="Times New Roman" pitchFamily="18" charset="0"/>
                <a:ea typeface="仿宋_GB2312" pitchFamily="49" charset="-122"/>
              </a:rPr>
              <a:t>二叉树的定义</a:t>
            </a:r>
          </a:p>
          <a:p>
            <a:pPr>
              <a:buClrTx/>
              <a:buFont typeface="Wingdings" pitchFamily="2" charset="2"/>
              <a:buNone/>
            </a:pPr>
            <a:r>
              <a:rPr kumimoji="1" lang="zh-CN" altLang="en-US" sz="2400" b="1" dirty="0">
                <a:latin typeface="Times New Roman" pitchFamily="18" charset="0"/>
                <a:ea typeface="仿宋_GB2312" pitchFamily="49" charset="-122"/>
              </a:rPr>
              <a:t>	一棵二叉树是结点的一个有限集合，该集合或者为空，或者是由一个根结点加上两棵分别称为左子树和右子树的、互不相交的二叉树组成。</a:t>
            </a:r>
          </a:p>
          <a:p>
            <a:endParaRPr lang="zh-CN" altLang="en-US" sz="24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143000" y="3718594"/>
            <a:ext cx="6858000" cy="1143000"/>
            <a:chOff x="1143000" y="3718594"/>
            <a:chExt cx="6858000" cy="1143000"/>
          </a:xfrm>
        </p:grpSpPr>
        <p:sp>
          <p:nvSpPr>
            <p:cNvPr id="4" name="AutoShape 2"/>
            <p:cNvSpPr>
              <a:spLocks noChangeArrowheads="1"/>
            </p:cNvSpPr>
            <p:nvPr/>
          </p:nvSpPr>
          <p:spPr bwMode="auto">
            <a:xfrm>
              <a:off x="7543800" y="4328194"/>
              <a:ext cx="457200" cy="533400"/>
            </a:xfrm>
            <a:prstGeom prst="wedgeRoundRectCallout">
              <a:avLst>
                <a:gd name="adj1" fmla="val -82986"/>
                <a:gd name="adj2" fmla="val -118750"/>
                <a:gd name="adj3" fmla="val 16667"/>
              </a:avLst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5486400" y="4328194"/>
              <a:ext cx="457200" cy="533400"/>
            </a:xfrm>
            <a:prstGeom prst="wedgeRoundRectCallout">
              <a:avLst>
                <a:gd name="adj1" fmla="val -82986"/>
                <a:gd name="adj2" fmla="val -118750"/>
                <a:gd name="adj3" fmla="val 16667"/>
              </a:avLst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6705600" y="4328194"/>
              <a:ext cx="457200" cy="533400"/>
            </a:xfrm>
            <a:prstGeom prst="wedgeRoundRectCallout">
              <a:avLst>
                <a:gd name="adj1" fmla="val 81944"/>
                <a:gd name="adj2" fmla="val -131847"/>
                <a:gd name="adj3" fmla="val 16667"/>
              </a:avLst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3352800" y="4328194"/>
              <a:ext cx="457200" cy="533400"/>
            </a:xfrm>
            <a:prstGeom prst="wedgeRoundRectCallout">
              <a:avLst>
                <a:gd name="adj1" fmla="val 81944"/>
                <a:gd name="adj2" fmla="val -131847"/>
                <a:gd name="adj3" fmla="val 16667"/>
              </a:avLst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1143000" y="3794794"/>
              <a:ext cx="228600" cy="304800"/>
            </a:xfrm>
            <a:prstGeom prst="ellips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rgbClr val="CC3300"/>
                </a:solidFill>
                <a:latin typeface="Times New Roman" pitchFamily="18" charset="0"/>
              </a:endParaRP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>
              <a:off x="1143000" y="3794794"/>
              <a:ext cx="228600" cy="30480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2286000" y="3718594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3810000" y="3718594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5105400" y="3718594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7162800" y="3718594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3352800" y="4328194"/>
              <a:ext cx="420688" cy="519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L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6705600" y="4328194"/>
              <a:ext cx="420688" cy="519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L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5476875" y="4328194"/>
              <a:ext cx="441325" cy="519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R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7543800" y="4328194"/>
              <a:ext cx="441325" cy="519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R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1371600" y="5167458"/>
            <a:ext cx="6400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二叉树的五种不同形态</a:t>
            </a:r>
            <a:endParaRPr kumimoji="1" lang="zh-CN" altLang="en-US" sz="32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0" name="TextBox 21"/>
          <p:cNvSpPr txBox="1"/>
          <p:nvPr/>
        </p:nvSpPr>
        <p:spPr>
          <a:xfrm>
            <a:off x="1007604" y="578290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FFFF00"/>
                </a:solidFill>
              </a:rPr>
              <a:t>二叉树中不存在度大于</a:t>
            </a:r>
            <a:r>
              <a:rPr lang="en-US" altLang="zh-CN" sz="3600" b="1" dirty="0" smtClean="0">
                <a:solidFill>
                  <a:srgbClr val="FFFF00"/>
                </a:solidFill>
              </a:rPr>
              <a:t>2</a:t>
            </a:r>
            <a:r>
              <a:rPr lang="zh-CN" altLang="en-US" sz="3600" b="1" dirty="0" smtClean="0">
                <a:solidFill>
                  <a:srgbClr val="FFFF00"/>
                </a:solidFill>
              </a:rPr>
              <a:t>的结点</a:t>
            </a:r>
            <a:endParaRPr lang="zh-CN" altLang="en-US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92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ea typeface="仿宋_GB2312" pitchFamily="49" charset="-122"/>
              </a:rPr>
              <a:t>二叉树的性质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SzPct val="50000"/>
            </a:pPr>
            <a:r>
              <a:rPr kumimoji="1" lang="zh-CN" altLang="en-US" sz="3000" b="1" u="sng" dirty="0">
                <a:latin typeface="Times New Roman" pitchFamily="18" charset="0"/>
                <a:ea typeface="仿宋_GB2312" pitchFamily="49" charset="-122"/>
              </a:rPr>
              <a:t>性质</a:t>
            </a:r>
            <a:r>
              <a:rPr kumimoji="1" lang="en-US" altLang="zh-CN" sz="3000" b="1" u="sng" dirty="0">
                <a:latin typeface="Times New Roman" pitchFamily="18" charset="0"/>
                <a:ea typeface="仿宋_GB2312" pitchFamily="49" charset="-122"/>
              </a:rPr>
              <a:t>1</a:t>
            </a:r>
            <a:r>
              <a:rPr kumimoji="1" lang="en-US" altLang="zh-CN" sz="3000" b="1" dirty="0">
                <a:latin typeface="Times New Roman" pitchFamily="18" charset="0"/>
                <a:ea typeface="仿宋_GB2312" pitchFamily="49" charset="-122"/>
              </a:rPr>
              <a:t>   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若二叉树结点的层次从 </a:t>
            </a:r>
            <a:r>
              <a:rPr kumimoji="1" lang="en-US" altLang="zh-CN" sz="3000" b="1" dirty="0">
                <a:latin typeface="Times New Roman" pitchFamily="18" charset="0"/>
                <a:ea typeface="仿宋_GB2312" pitchFamily="49" charset="-122"/>
              </a:rPr>
              <a:t>1 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开始</a:t>
            </a:r>
            <a:r>
              <a:rPr kumimoji="1" lang="en-US" altLang="zh-CN" sz="3000" b="1" dirty="0">
                <a:latin typeface="Times New Roman" pitchFamily="18" charset="0"/>
                <a:ea typeface="仿宋_GB2312" pitchFamily="49" charset="-122"/>
              </a:rPr>
              <a:t>, 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则在二叉树的第 </a:t>
            </a:r>
            <a:r>
              <a:rPr kumimoji="1" lang="en-US" altLang="zh-CN" sz="3000" b="1" i="1" dirty="0" err="1"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en-US" altLang="zh-CN" sz="3000" b="1" i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层最多有 </a:t>
            </a:r>
            <a:r>
              <a:rPr kumimoji="1" lang="en-US" altLang="zh-CN" sz="3000" b="1" dirty="0">
                <a:latin typeface="Times New Roman" pitchFamily="18" charset="0"/>
                <a:ea typeface="仿宋_GB2312" pitchFamily="49" charset="-122"/>
              </a:rPr>
              <a:t>2</a:t>
            </a:r>
            <a:r>
              <a:rPr kumimoji="1" lang="en-US" altLang="zh-CN" sz="3000" b="1" i="1" baseline="30000" dirty="0"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en-US" altLang="zh-CN" sz="3000" baseline="30000" dirty="0">
                <a:latin typeface="Courier New" pitchFamily="49" charset="0"/>
                <a:ea typeface="仿宋_GB2312" pitchFamily="49" charset="-122"/>
              </a:rPr>
              <a:t>-</a:t>
            </a:r>
            <a:r>
              <a:rPr kumimoji="1" lang="en-US" altLang="zh-CN" sz="3000" b="1" baseline="30000" dirty="0">
                <a:latin typeface="Times New Roman" pitchFamily="18" charset="0"/>
                <a:ea typeface="仿宋_GB2312" pitchFamily="49" charset="-122"/>
              </a:rPr>
              <a:t>1</a:t>
            </a:r>
            <a:r>
              <a:rPr kumimoji="1" lang="en-US" altLang="zh-CN" sz="3000" b="1" i="1" baseline="30000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个结点。</a:t>
            </a:r>
            <a:r>
              <a:rPr kumimoji="1" lang="en-US" altLang="zh-CN" sz="3000" b="1" dirty="0">
                <a:latin typeface="Times New Roman" pitchFamily="18" charset="0"/>
                <a:ea typeface="仿宋_GB2312" pitchFamily="49" charset="-122"/>
              </a:rPr>
              <a:t>( </a:t>
            </a:r>
            <a:r>
              <a:rPr kumimoji="1" lang="en-US" altLang="zh-CN" sz="3000" b="1" i="1" dirty="0"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en-US" altLang="zh-CN" sz="3000" b="1" dirty="0">
                <a:latin typeface="宋体" pitchFamily="2" charset="-122"/>
              </a:rPr>
              <a:t>≥</a:t>
            </a:r>
            <a:r>
              <a:rPr kumimoji="1" lang="en-US" altLang="zh-CN" sz="3000" b="1" dirty="0">
                <a:latin typeface="Times New Roman" pitchFamily="18" charset="0"/>
                <a:ea typeface="仿宋_GB2312" pitchFamily="49" charset="-122"/>
              </a:rPr>
              <a:t>1)</a:t>
            </a: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endParaRPr kumimoji="1" lang="en-US" altLang="zh-CN" sz="900" b="1" dirty="0">
              <a:solidFill>
                <a:srgbClr val="006600"/>
              </a:solidFill>
              <a:latin typeface="Times New Roman" pitchFamily="18" charset="0"/>
              <a:ea typeface="仿宋_GB2312" pitchFamily="49" charset="-122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SzPct val="50000"/>
            </a:pPr>
            <a:r>
              <a:rPr kumimoji="1" lang="zh-CN" altLang="en-US" sz="3000" b="1" u="sng" dirty="0">
                <a:latin typeface="Times New Roman" pitchFamily="18" charset="0"/>
                <a:ea typeface="仿宋_GB2312" pitchFamily="49" charset="-122"/>
              </a:rPr>
              <a:t>性质</a:t>
            </a:r>
            <a:r>
              <a:rPr kumimoji="1" lang="en-US" altLang="zh-CN" sz="3000" b="1" u="sng" dirty="0">
                <a:latin typeface="Times New Roman" pitchFamily="18" charset="0"/>
                <a:ea typeface="仿宋_GB2312" pitchFamily="49" charset="-122"/>
              </a:rPr>
              <a:t>2</a:t>
            </a:r>
            <a:r>
              <a:rPr kumimoji="1" lang="en-US" altLang="zh-CN" sz="3000" b="1" dirty="0">
                <a:latin typeface="Times New Roman" pitchFamily="18" charset="0"/>
                <a:ea typeface="仿宋_GB2312" pitchFamily="49" charset="-122"/>
              </a:rPr>
              <a:t>   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深度为 </a:t>
            </a:r>
            <a:r>
              <a:rPr kumimoji="1" lang="en-US" altLang="zh-CN" sz="3000" b="1" i="1" dirty="0">
                <a:latin typeface="Times New Roman" pitchFamily="18" charset="0"/>
                <a:ea typeface="仿宋_GB2312" pitchFamily="49" charset="-122"/>
              </a:rPr>
              <a:t>k</a:t>
            </a:r>
            <a:r>
              <a:rPr kumimoji="1" lang="en-US" altLang="zh-CN" sz="3000" b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的二叉树最少有 </a:t>
            </a:r>
            <a:r>
              <a:rPr kumimoji="1" lang="en-US" altLang="zh-CN" sz="3000" b="1" i="1" dirty="0">
                <a:latin typeface="Times New Roman" pitchFamily="18" charset="0"/>
                <a:ea typeface="仿宋_GB2312" pitchFamily="49" charset="-122"/>
              </a:rPr>
              <a:t>k 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个结点，最多有 </a:t>
            </a:r>
            <a:r>
              <a:rPr kumimoji="1" lang="en-US" altLang="zh-CN" sz="3000" b="1" dirty="0">
                <a:latin typeface="Times New Roman" pitchFamily="18" charset="0"/>
                <a:ea typeface="仿宋_GB2312" pitchFamily="49" charset="-122"/>
              </a:rPr>
              <a:t>2</a:t>
            </a:r>
            <a:r>
              <a:rPr kumimoji="1" lang="en-US" altLang="zh-CN" sz="3000" b="1" i="1" baseline="30000" dirty="0">
                <a:latin typeface="Times New Roman" pitchFamily="18" charset="0"/>
                <a:ea typeface="仿宋_GB2312" pitchFamily="49" charset="-122"/>
              </a:rPr>
              <a:t>k</a:t>
            </a:r>
            <a:r>
              <a:rPr kumimoji="1" lang="en-US" altLang="zh-CN" sz="3000" b="1" dirty="0">
                <a:latin typeface="Courier New" pitchFamily="49" charset="0"/>
                <a:ea typeface="仿宋_GB2312" pitchFamily="49" charset="-122"/>
              </a:rPr>
              <a:t>-</a:t>
            </a:r>
            <a:r>
              <a:rPr kumimoji="1" lang="en-US" altLang="zh-CN" sz="3000" b="1" dirty="0">
                <a:latin typeface="Times New Roman" pitchFamily="18" charset="0"/>
                <a:ea typeface="仿宋_GB2312" pitchFamily="49" charset="-122"/>
              </a:rPr>
              <a:t>1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个结点。</a:t>
            </a:r>
            <a:r>
              <a:rPr kumimoji="1" lang="en-US" altLang="zh-CN" sz="3000" b="1" dirty="0">
                <a:latin typeface="Times New Roman" pitchFamily="18" charset="0"/>
                <a:ea typeface="仿宋_GB2312" pitchFamily="49" charset="-122"/>
              </a:rPr>
              <a:t>( </a:t>
            </a:r>
            <a:r>
              <a:rPr kumimoji="1" lang="en-US" altLang="zh-CN" sz="3000" b="1" i="1" dirty="0">
                <a:latin typeface="Times New Roman" pitchFamily="18" charset="0"/>
                <a:ea typeface="仿宋_GB2312" pitchFamily="49" charset="-122"/>
              </a:rPr>
              <a:t>k</a:t>
            </a:r>
            <a:r>
              <a:rPr kumimoji="1" lang="en-US" altLang="zh-CN" sz="3000" b="1" dirty="0">
                <a:latin typeface="宋体" pitchFamily="2" charset="-122"/>
              </a:rPr>
              <a:t>≥</a:t>
            </a:r>
            <a:r>
              <a:rPr kumimoji="1" lang="en-US" altLang="zh-CN" sz="3000" b="1" dirty="0">
                <a:latin typeface="Times New Roman" pitchFamily="18" charset="0"/>
                <a:ea typeface="仿宋_GB2312" pitchFamily="49" charset="-122"/>
              </a:rPr>
              <a:t>1 )</a:t>
            </a:r>
          </a:p>
          <a:p>
            <a:pPr lvl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kumimoji="1" lang="en-US" altLang="zh-CN" sz="2600" b="1" dirty="0">
                <a:solidFill>
                  <a:srgbClr val="008000"/>
                </a:solidFill>
                <a:latin typeface="Times New Roman" pitchFamily="18" charset="0"/>
                <a:ea typeface="仿宋_GB2312" pitchFamily="49" charset="-122"/>
              </a:rPr>
              <a:t>    </a:t>
            </a:r>
            <a:r>
              <a:rPr kumimoji="1" lang="zh-CN" altLang="en-US" sz="30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因为每一层最少要有</a:t>
            </a:r>
            <a:r>
              <a:rPr kumimoji="1" lang="en-US" altLang="zh-CN" sz="30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1</a:t>
            </a:r>
            <a:r>
              <a:rPr kumimoji="1" lang="zh-CN" altLang="en-US" sz="30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个结点，因此，最少结点数为 </a:t>
            </a:r>
            <a:r>
              <a:rPr kumimoji="1" lang="en-US" altLang="zh-CN" sz="3000" b="1" i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k</a:t>
            </a:r>
            <a:r>
              <a:rPr kumimoji="1" lang="zh-CN" altLang="en-US" sz="30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。最多结点个数借助性质</a:t>
            </a:r>
            <a:r>
              <a:rPr kumimoji="1" lang="en-US" altLang="zh-CN" sz="30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1</a:t>
            </a:r>
            <a:r>
              <a:rPr kumimoji="1" lang="zh-CN" altLang="en-US" sz="30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：用求等比级数前</a:t>
            </a:r>
            <a:r>
              <a:rPr kumimoji="1" lang="en-US" altLang="zh-CN" sz="3000" b="1" i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k</a:t>
            </a:r>
            <a:r>
              <a:rPr kumimoji="1" lang="zh-CN" altLang="en-US" sz="30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项和的公式</a:t>
            </a: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kumimoji="1" lang="zh-CN" altLang="en-US" sz="30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            </a:t>
            </a:r>
            <a:r>
              <a:rPr kumimoji="1" lang="en-US" altLang="zh-CN" sz="30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kumimoji="1" lang="en-US" altLang="zh-CN" sz="3000" b="1" baseline="30000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0 </a:t>
            </a:r>
            <a:r>
              <a:rPr kumimoji="1" lang="en-US" altLang="zh-CN" sz="30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+2</a:t>
            </a:r>
            <a:r>
              <a:rPr kumimoji="1" lang="en-US" altLang="zh-CN" sz="3000" b="1" baseline="30000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1 </a:t>
            </a:r>
            <a:r>
              <a:rPr kumimoji="1" lang="en-US" altLang="zh-CN" sz="30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+2</a:t>
            </a:r>
            <a:r>
              <a:rPr kumimoji="1" lang="en-US" altLang="zh-CN" sz="3000" b="1" baseline="30000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2 </a:t>
            </a:r>
            <a:r>
              <a:rPr kumimoji="1" lang="en-US" altLang="zh-CN" sz="30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+ …+2</a:t>
            </a:r>
            <a:r>
              <a:rPr kumimoji="1" lang="en-US" altLang="zh-CN" sz="3000" b="1" i="1" baseline="30000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k</a:t>
            </a:r>
            <a:r>
              <a:rPr kumimoji="1" lang="en-US" altLang="zh-CN" sz="3000" b="1" baseline="30000" dirty="0">
                <a:solidFill>
                  <a:srgbClr val="92D050"/>
                </a:solidFill>
                <a:latin typeface="Courier New" pitchFamily="49" charset="0"/>
                <a:ea typeface="仿宋_GB2312" pitchFamily="49" charset="-122"/>
              </a:rPr>
              <a:t>-</a:t>
            </a:r>
            <a:r>
              <a:rPr kumimoji="1" lang="en-US" altLang="zh-CN" sz="3000" b="1" baseline="30000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1</a:t>
            </a:r>
            <a:r>
              <a:rPr kumimoji="1" lang="en-US" altLang="zh-CN" sz="30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 = 2</a:t>
            </a:r>
            <a:r>
              <a:rPr kumimoji="1" lang="en-US" altLang="zh-CN" sz="3000" b="1" i="1" baseline="30000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k</a:t>
            </a:r>
            <a:r>
              <a:rPr kumimoji="1" lang="en-US" altLang="zh-CN" sz="3000" b="1" dirty="0">
                <a:solidFill>
                  <a:srgbClr val="92D050"/>
                </a:solidFill>
                <a:latin typeface="Courier New" pitchFamily="49" charset="0"/>
                <a:ea typeface="仿宋_GB2312" pitchFamily="49" charset="-122"/>
              </a:rPr>
              <a:t>-</a:t>
            </a:r>
            <a:r>
              <a:rPr kumimoji="1" lang="en-US" altLang="zh-CN" sz="3000" b="1" dirty="0">
                <a:solidFill>
                  <a:srgbClr val="92D050"/>
                </a:solidFill>
                <a:latin typeface="Times New Roman" pitchFamily="18" charset="0"/>
                <a:ea typeface="仿宋_GB2312" pitchFamily="49" charset="-122"/>
              </a:rPr>
              <a:t>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579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石板">
    <a:dk1>
      <a:sysClr val="windowText" lastClr="000000"/>
    </a:dk1>
    <a:lt1>
      <a:sysClr val="window" lastClr="FFFFFF"/>
    </a:lt1>
    <a:dk2>
      <a:srgbClr val="212123"/>
    </a:dk2>
    <a:lt2>
      <a:srgbClr val="DADADA"/>
    </a:lt2>
    <a:accent1>
      <a:srgbClr val="BC451B"/>
    </a:accent1>
    <a:accent2>
      <a:srgbClr val="D3BA68"/>
    </a:accent2>
    <a:accent3>
      <a:srgbClr val="BB8640"/>
    </a:accent3>
    <a:accent4>
      <a:srgbClr val="AD9277"/>
    </a:accent4>
    <a:accent5>
      <a:srgbClr val="A55A43"/>
    </a:accent5>
    <a:accent6>
      <a:srgbClr val="AD9D7B"/>
    </a:accent6>
    <a:hlink>
      <a:srgbClr val="E98052"/>
    </a:hlink>
    <a:folHlink>
      <a:srgbClr val="F4B6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2352</TotalTime>
  <Words>1887</Words>
  <Application>Microsoft Office PowerPoint</Application>
  <PresentationFormat>全屏显示(4:3)</PresentationFormat>
  <Paragraphs>549</Paragraphs>
  <Slides>38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7" baseType="lpstr">
      <vt:lpstr>等线</vt:lpstr>
      <vt:lpstr>方正舒体</vt:lpstr>
      <vt:lpstr>仿宋_GB2312</vt:lpstr>
      <vt:lpstr>黑体</vt:lpstr>
      <vt:lpstr>华文新魏</vt:lpstr>
      <vt:lpstr>楷体_GB2312</vt:lpstr>
      <vt:lpstr>隶书</vt:lpstr>
      <vt:lpstr>宋体</vt:lpstr>
      <vt:lpstr>Arial</vt:lpstr>
      <vt:lpstr>Arial Narrow</vt:lpstr>
      <vt:lpstr>Calisto MT</vt:lpstr>
      <vt:lpstr>Courier New</vt:lpstr>
      <vt:lpstr>Symbol</vt:lpstr>
      <vt:lpstr>Times New Roman</vt:lpstr>
      <vt:lpstr>Trebuchet MS</vt:lpstr>
      <vt:lpstr>Wingdings</vt:lpstr>
      <vt:lpstr>Wingdings 2</vt:lpstr>
      <vt:lpstr>石板</vt:lpstr>
      <vt:lpstr>Equation</vt:lpstr>
      <vt:lpstr>第六章：     树</vt:lpstr>
      <vt:lpstr>树的定义</vt:lpstr>
      <vt:lpstr>树的基本术语</vt:lpstr>
      <vt:lpstr>树的基本术语</vt:lpstr>
      <vt:lpstr>树的基本术语</vt:lpstr>
      <vt:lpstr>树的基本术语</vt:lpstr>
      <vt:lpstr>树的抽象数据类型</vt:lpstr>
      <vt:lpstr>二叉树 (Binary Tree)</vt:lpstr>
      <vt:lpstr>二叉树的性质</vt:lpstr>
      <vt:lpstr>二叉树的性质</vt:lpstr>
      <vt:lpstr>特殊二叉树</vt:lpstr>
      <vt:lpstr>特殊二叉树</vt:lpstr>
      <vt:lpstr>二叉树的性质</vt:lpstr>
      <vt:lpstr>二叉树的性质</vt:lpstr>
      <vt:lpstr>二叉树的顺序表示</vt:lpstr>
      <vt:lpstr>极端情形: 只有右单支的二叉树</vt:lpstr>
      <vt:lpstr>二叉树的链式存储（二叉链表）</vt:lpstr>
      <vt:lpstr>二叉树的链表表示（三叉链表）</vt:lpstr>
      <vt:lpstr>二叉树链表表示的示例</vt:lpstr>
      <vt:lpstr>二叉树遍历(Traverse)</vt:lpstr>
      <vt:lpstr>前序遍历 (Preorder Traversal)</vt:lpstr>
      <vt:lpstr>二叉树递归的前序遍历算法</vt:lpstr>
      <vt:lpstr>中序遍历 (Inorder Traversal)</vt:lpstr>
      <vt:lpstr>二叉树递归的中序遍历算法</vt:lpstr>
      <vt:lpstr>后序遍历 (Postorder Traversal)</vt:lpstr>
      <vt:lpstr>二叉树递归的后序遍历算法</vt:lpstr>
      <vt:lpstr>利用栈的前序遍历非递归算法</vt:lpstr>
      <vt:lpstr>二叉树非递归的前序遍历算法</vt:lpstr>
      <vt:lpstr>利用栈的中序遍历非递归算法</vt:lpstr>
      <vt:lpstr>二叉树非递归的中序遍历算法</vt:lpstr>
      <vt:lpstr>利用栈的后序遍历非递归算法</vt:lpstr>
      <vt:lpstr>利用栈的后序遍历非递归算法</vt:lpstr>
      <vt:lpstr>利用二叉树前序遍历建立二叉树</vt:lpstr>
      <vt:lpstr>利用二叉树前序遍历建立二叉树</vt:lpstr>
      <vt:lpstr>利用二叉树前序遍历建立二叉树</vt:lpstr>
      <vt:lpstr>层次序遍历二叉树的算法</vt:lpstr>
      <vt:lpstr>层次序遍历二叉树的算法</vt:lpstr>
      <vt:lpstr>层次序遍历二叉树的算法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Windows 用户</dc:creator>
  <cp:lastModifiedBy>Windows 用户</cp:lastModifiedBy>
  <cp:revision>137</cp:revision>
  <dcterms:created xsi:type="dcterms:W3CDTF">2018-02-06T07:05:07Z</dcterms:created>
  <dcterms:modified xsi:type="dcterms:W3CDTF">2018-04-15T01:42:35Z</dcterms:modified>
</cp:coreProperties>
</file>