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9"/>
  </p:notesMasterIdLst>
  <p:sldIdLst>
    <p:sldId id="256" r:id="rId2"/>
    <p:sldId id="287" r:id="rId3"/>
    <p:sldId id="292" r:id="rId4"/>
    <p:sldId id="293" r:id="rId5"/>
    <p:sldId id="294" r:id="rId6"/>
    <p:sldId id="295" r:id="rId7"/>
    <p:sldId id="324" r:id="rId8"/>
    <p:sldId id="296" r:id="rId9"/>
    <p:sldId id="298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285" r:id="rId36"/>
    <p:sldId id="286" r:id="rId37"/>
    <p:sldId id="32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401"/>
    <a:srgbClr val="00DADA"/>
    <a:srgbClr val="FDFD01"/>
    <a:srgbClr val="FF33CC"/>
    <a:srgbClr val="F83B0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25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6485-2574-4B46-93B6-2D0F5AE3C737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392DB-649E-4E46-9213-B0E7D246E1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latin typeface="宋体" pitchFamily="2" charset="-122"/>
                <a:ea typeface="宋体" pitchFamily="2" charset="-122"/>
              </a:rPr>
              <a:t>设计算法的思想：从需求入手，从数据入手，不断完善</a:t>
            </a:r>
            <a:r>
              <a:rPr lang="zh-CN" altLang="en-US" sz="1200" b="0" dirty="0" smtClean="0">
                <a:latin typeface="+mn-lt"/>
                <a:ea typeface="+mn-ea"/>
              </a:rPr>
              <a:t>输入数据集，使得算法尽可能满足全面的需求。</a:t>
            </a:r>
            <a:endParaRPr lang="en-US" altLang="zh-CN" sz="1200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2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92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2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1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1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1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54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1D5C8-EA35-4911-9150-DD7A6927F39A}" type="datetimeFigureOut">
              <a:rPr lang="zh-CN" altLang="en-US"/>
              <a:pPr>
                <a:defRPr/>
              </a:pPr>
              <a:t>2018/4/1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57D8-0A68-4B40-940B-92F1A78A5D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46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9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7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6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08CC71-2B66-4E85-AF65-341C05D0BF0B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39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4078" y="1721956"/>
            <a:ext cx="6176332" cy="2582916"/>
          </a:xfrm>
        </p:spPr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第四章：</a:t>
            </a:r>
            <a: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7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endParaRPr lang="zh-CN" altLang="en-US" sz="7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3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串的堆分配存储表示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5112781" cy="4058751"/>
          </a:xfrm>
        </p:spPr>
        <p:txBody>
          <a:bodyPr>
            <a:noAutofit/>
          </a:bodyPr>
          <a:lstStyle/>
          <a:p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实现方法：系统提供一个空间足够大且</a:t>
            </a:r>
            <a:r>
              <a:rPr lang="zh-CN" altLang="zh-CN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地址连续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的存储空间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称为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堆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”)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供串使用。可使用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语言的动态存储分配运算符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new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delete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来管理。 </a:t>
            </a:r>
          </a:p>
          <a:p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特点是：仍然以一组地址连续的存储空间来存储字符串值，但其所需的存储空间是在程序执行过程中</a:t>
            </a:r>
            <a:r>
              <a:rPr lang="zh-CN" altLang="zh-CN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动态分配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，故是动态的，变长的。</a:t>
            </a:r>
          </a:p>
          <a:p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46271" y="1879478"/>
            <a:ext cx="2358738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SzPct val="80000"/>
            </a:pP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串的堆式存储结构的类型定义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endParaRPr lang="zh-CN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typedef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struct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char *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  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length;  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HString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串的操作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824810" cy="4058751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串的插入操作</a:t>
            </a:r>
            <a:endParaRPr lang="en-US" altLang="zh-CN" sz="2400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b="1" dirty="0" smtClean="0">
                <a:ea typeface="楷体_GB2312" pitchFamily="49" charset="-122"/>
              </a:rPr>
              <a:t>1≤pos≤StrLength(S)</a:t>
            </a:r>
            <a:r>
              <a:rPr lang="zh-CN" altLang="en-US" sz="2200" b="1" dirty="0" smtClean="0">
                <a:ea typeface="楷体_GB2312" pitchFamily="49" charset="-122"/>
              </a:rPr>
              <a:t>＋</a:t>
            </a:r>
            <a:r>
              <a:rPr lang="en-US" altLang="zh-CN" sz="2200" b="1" dirty="0" smtClean="0">
                <a:ea typeface="楷体_GB2312" pitchFamily="49" charset="-122"/>
              </a:rPr>
              <a:t>1</a:t>
            </a:r>
            <a:r>
              <a:rPr lang="zh-CN" altLang="en-US" sz="2200" b="1" dirty="0" smtClean="0">
                <a:ea typeface="楷体_GB2312" pitchFamily="49" charset="-122"/>
              </a:rPr>
              <a:t>。在串</a:t>
            </a:r>
            <a:r>
              <a:rPr lang="en-US" altLang="zh-CN" sz="2200" b="1" dirty="0" smtClean="0">
                <a:ea typeface="楷体_GB2312" pitchFamily="49" charset="-122"/>
              </a:rPr>
              <a:t>S</a:t>
            </a:r>
            <a:r>
              <a:rPr lang="zh-CN" altLang="en-US" sz="2200" b="1" dirty="0" smtClean="0">
                <a:ea typeface="楷体_GB2312" pitchFamily="49" charset="-122"/>
              </a:rPr>
              <a:t>的第</a:t>
            </a:r>
            <a:r>
              <a:rPr lang="en-US" altLang="zh-CN" sz="2200" b="1" dirty="0" smtClean="0">
                <a:ea typeface="楷体_GB2312" pitchFamily="49" charset="-122"/>
              </a:rPr>
              <a:t>pos</a:t>
            </a:r>
            <a:r>
              <a:rPr lang="zh-CN" altLang="en-US" sz="2200" b="1" dirty="0" smtClean="0">
                <a:ea typeface="楷体_GB2312" pitchFamily="49" charset="-122"/>
              </a:rPr>
              <a:t>个字符之前插入串</a:t>
            </a:r>
            <a:r>
              <a:rPr lang="en-US" altLang="zh-CN" sz="2200" b="1" dirty="0" smtClean="0">
                <a:ea typeface="楷体_GB2312" pitchFamily="49" charset="-122"/>
              </a:rPr>
              <a:t>T</a:t>
            </a:r>
            <a:r>
              <a:rPr lang="zh-CN" altLang="en-US" sz="2200" b="1" dirty="0" smtClean="0">
                <a:ea typeface="楷体_GB2312" pitchFamily="49" charset="-122"/>
              </a:rPr>
              <a:t>。</a:t>
            </a:r>
            <a:endParaRPr lang="zh-CN" altLang="en-US" sz="2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25" name="TextBox1" r:id="rId2" imgW="7105680" imgH="3419640"/>
        </mc:Choice>
        <mc:Fallback>
          <p:control name="TextBox1" r:id="rId2" imgW="7105680" imgH="34196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54113" y="2922588"/>
                  <a:ext cx="7105650" cy="34194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串的链式存储表示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串的链式存储结构和线性表的串的链式存储结构类似，采用单链表来存储串，结点的构成是：</a:t>
            </a:r>
          </a:p>
          <a:p>
            <a:pPr marL="355600" lvl="1">
              <a:lnSpc>
                <a:spcPct val="11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域：存放字符，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域可存放的字符个数称为结点的大小；</a:t>
            </a:r>
          </a:p>
          <a:p>
            <a:pPr marL="355600" lvl="1">
              <a:lnSpc>
                <a:spcPct val="11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next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域：存放指向下一结点的指针。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若每个结点仅存放一个字符，则结点的指针域就非常多，造成系统空间浪费，为节省存储空间，考虑串结构的特殊性，使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每个结点存放若干个字符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，这种结构称为块链结构。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串的链式存储表示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2673" y="1302325"/>
            <a:ext cx="7772400" cy="1635340"/>
            <a:chOff x="443" y="48"/>
            <a:chExt cx="4453" cy="78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3" y="48"/>
              <a:ext cx="4453" cy="449"/>
              <a:chOff x="-138" y="3618"/>
              <a:chExt cx="4453" cy="449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432" y="3840"/>
                <a:ext cx="1104" cy="227"/>
                <a:chOff x="432" y="3840"/>
                <a:chExt cx="1104" cy="227"/>
              </a:xfrm>
            </p:grpSpPr>
            <p:sp>
              <p:nvSpPr>
                <p:cNvPr id="25" name="Rectangle 6"/>
                <p:cNvSpPr>
                  <a:spLocks noChangeArrowheads="1"/>
                </p:cNvSpPr>
                <p:nvPr/>
              </p:nvSpPr>
              <p:spPr bwMode="auto">
                <a:xfrm>
                  <a:off x="432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dirty="0" smtClean="0">
                      <a:ea typeface="黑体" pitchFamily="49" charset="-122"/>
                    </a:rPr>
                    <a:t> </a:t>
                  </a:r>
                  <a:r>
                    <a:rPr lang="en-US" altLang="zh-CN" sz="2400" dirty="0" smtClean="0">
                      <a:ea typeface="黑体" pitchFamily="49" charset="-122"/>
                    </a:rPr>
                    <a:t>a   b   c  </a:t>
                  </a:r>
                  <a:endParaRPr lang="en-US" altLang="zh-CN" sz="2400" dirty="0">
                    <a:ea typeface="黑体" pitchFamily="49" charset="-122"/>
                  </a:endParaRPr>
                </a:p>
              </p:txBody>
            </p:sp>
            <p:sp>
              <p:nvSpPr>
                <p:cNvPr id="26" name="Line 7"/>
                <p:cNvSpPr>
                  <a:spLocks noChangeShapeType="1"/>
                </p:cNvSpPr>
                <p:nvPr/>
              </p:nvSpPr>
              <p:spPr bwMode="auto">
                <a:xfrm>
                  <a:off x="67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" name="Line 8"/>
                <p:cNvSpPr>
                  <a:spLocks noChangeShapeType="1"/>
                </p:cNvSpPr>
                <p:nvPr/>
              </p:nvSpPr>
              <p:spPr bwMode="auto">
                <a:xfrm>
                  <a:off x="91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" name="Line 9"/>
                <p:cNvSpPr>
                  <a:spLocks noChangeShapeType="1"/>
                </p:cNvSpPr>
                <p:nvPr/>
              </p:nvSpPr>
              <p:spPr bwMode="auto">
                <a:xfrm>
                  <a:off x="115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395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1536" y="3840"/>
                <a:ext cx="1104" cy="227"/>
                <a:chOff x="432" y="3840"/>
                <a:chExt cx="1104" cy="227"/>
              </a:xfrm>
            </p:grpSpPr>
            <p:sp>
              <p:nvSpPr>
                <p:cNvPr id="20" name="Rectangle 12"/>
                <p:cNvSpPr>
                  <a:spLocks noChangeArrowheads="1"/>
                </p:cNvSpPr>
                <p:nvPr/>
              </p:nvSpPr>
              <p:spPr bwMode="auto">
                <a:xfrm>
                  <a:off x="432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dirty="0" smtClean="0">
                      <a:ea typeface="黑体" pitchFamily="49" charset="-122"/>
                    </a:rPr>
                    <a:t> e   p   c  </a:t>
                  </a:r>
                  <a:endParaRPr lang="en-US" altLang="zh-CN" sz="2400" dirty="0">
                    <a:ea typeface="黑体" pitchFamily="49" charset="-122"/>
                  </a:endParaRPr>
                </a:p>
              </p:txBody>
            </p:sp>
            <p:sp>
              <p:nvSpPr>
                <p:cNvPr id="21" name="Line 13"/>
                <p:cNvSpPr>
                  <a:spLocks noChangeShapeType="1"/>
                </p:cNvSpPr>
                <p:nvPr/>
              </p:nvSpPr>
              <p:spPr bwMode="auto">
                <a:xfrm>
                  <a:off x="67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91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" name="Line 16"/>
                <p:cNvSpPr>
                  <a:spLocks noChangeShapeType="1"/>
                </p:cNvSpPr>
                <p:nvPr/>
              </p:nvSpPr>
              <p:spPr bwMode="auto">
                <a:xfrm>
                  <a:off x="1248" y="395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7"/>
              <p:cNvGrpSpPr>
                <a:grpSpLocks/>
              </p:cNvGrpSpPr>
              <p:nvPr/>
            </p:nvGrpSpPr>
            <p:grpSpPr bwMode="auto">
              <a:xfrm>
                <a:off x="3408" y="3840"/>
                <a:ext cx="907" cy="227"/>
                <a:chOff x="3408" y="3840"/>
                <a:chExt cx="907" cy="227"/>
              </a:xfrm>
            </p:grpSpPr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3408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dirty="0">
                      <a:ea typeface="黑体" pitchFamily="49" charset="-122"/>
                    </a:rPr>
                    <a:t>g </a:t>
                  </a:r>
                  <a:r>
                    <a:rPr lang="en-US" altLang="zh-CN" sz="2400" dirty="0" smtClean="0">
                      <a:ea typeface="黑体" pitchFamily="49" charset="-122"/>
                    </a:rPr>
                    <a:t>  @  @  </a:t>
                  </a:r>
                  <a:r>
                    <a:rPr lang="en-US" altLang="zh-CN" sz="2400" dirty="0" smtClean="0">
                      <a:ea typeface="Arial Unicode MS" pitchFamily="34" charset="-122"/>
                      <a:cs typeface="Arial Unicode MS" pitchFamily="34" charset="-122"/>
                    </a:rPr>
                    <a:t>⋀</a:t>
                  </a:r>
                  <a:r>
                    <a:rPr lang="en-US" altLang="zh-CN" sz="2400" dirty="0" smtClean="0">
                      <a:ea typeface="黑体" pitchFamily="49" charset="-122"/>
                    </a:rPr>
                    <a:t> </a:t>
                  </a:r>
                  <a:endParaRPr lang="en-US" altLang="zh-CN" sz="2400" dirty="0">
                    <a:ea typeface="黑体" pitchFamily="49" charset="-122"/>
                  </a:endParaRPr>
                </a:p>
              </p:txBody>
            </p:sp>
            <p:sp>
              <p:nvSpPr>
                <p:cNvPr id="17" name="Line 19"/>
                <p:cNvSpPr>
                  <a:spLocks noChangeShapeType="1"/>
                </p:cNvSpPr>
                <p:nvPr/>
              </p:nvSpPr>
              <p:spPr bwMode="auto">
                <a:xfrm>
                  <a:off x="364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" name="Line 20"/>
                <p:cNvSpPr>
                  <a:spLocks noChangeShapeType="1"/>
                </p:cNvSpPr>
                <p:nvPr/>
              </p:nvSpPr>
              <p:spPr bwMode="auto">
                <a:xfrm>
                  <a:off x="388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" name="Line 21"/>
                <p:cNvSpPr>
                  <a:spLocks noChangeShapeType="1"/>
                </p:cNvSpPr>
                <p:nvPr/>
              </p:nvSpPr>
              <p:spPr bwMode="auto">
                <a:xfrm>
                  <a:off x="412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2688" y="3840"/>
                <a:ext cx="43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>
                    <a:ea typeface="Arial Unicode MS" pitchFamily="34" charset="-122"/>
                    <a:cs typeface="Arial Unicode MS" pitchFamily="34" charset="-122"/>
                  </a:rPr>
                  <a:t>⋯⋯</a:t>
                </a:r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>
                <a:off x="3120" y="3957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-138" y="3618"/>
                <a:ext cx="576" cy="336"/>
                <a:chOff x="4656" y="3792"/>
                <a:chExt cx="576" cy="336"/>
              </a:xfrm>
            </p:grpSpPr>
            <p:sp>
              <p:nvSpPr>
                <p:cNvPr id="13" name="Rectangle 25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08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000">
                      <a:ea typeface="黑体" pitchFamily="49" charset="-122"/>
                    </a:rPr>
                    <a:t>head</a:t>
                  </a:r>
                </a:p>
              </p:txBody>
            </p:sp>
            <p:sp>
              <p:nvSpPr>
                <p:cNvPr id="14" name="Line 26"/>
                <p:cNvSpPr>
                  <a:spLocks noChangeShapeType="1"/>
                </p:cNvSpPr>
                <p:nvPr/>
              </p:nvSpPr>
              <p:spPr bwMode="auto">
                <a:xfrm>
                  <a:off x="4848" y="4032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" name="Line 27"/>
                <p:cNvSpPr>
                  <a:spLocks noChangeShapeType="1"/>
                </p:cNvSpPr>
                <p:nvPr/>
              </p:nvSpPr>
              <p:spPr bwMode="auto">
                <a:xfrm>
                  <a:off x="4848" y="412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1392" y="593"/>
              <a:ext cx="26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串的块链式存储结构示意图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311726" y="2969511"/>
            <a:ext cx="4218710" cy="354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串的块链式存储的类型定义包括：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⑴ 块结点的类型定义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#define BLOCK_SIZE  3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typedef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struct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char  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[BLOCK_SIZE] 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struct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Chunk *next;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}Chunk ;</a:t>
            </a:r>
            <a:endParaRPr lang="en-US" altLang="zh-C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04407" y="3389188"/>
            <a:ext cx="4759040" cy="266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 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块链串的类型定义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typedef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struct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Chunk 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head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*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tail; 	//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头尾指针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curlen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;		 //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当前长度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LString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;</a:t>
            </a:r>
            <a:endParaRPr lang="en-US" altLang="zh-C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串的链式存储表示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在这种存储结构下，结点的分配总是完整的结点为单位，因此，为使一个串能存放在整数个结点中，在串的末尾填上不属于串值的</a:t>
            </a:r>
            <a:r>
              <a:rPr lang="zh-CN" altLang="zh-CN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特殊字符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，以表示串的终结。</a:t>
            </a:r>
          </a:p>
          <a:p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当一个块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结点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内存放多个字符时，往往会使操作过程变得较为复杂，如在串中插入或删除字符操作时通常需要在块间移动字符。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47" y="2760518"/>
            <a:ext cx="7765322" cy="9704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latin typeface="宋体" pitchFamily="2" charset="-122"/>
                <a:ea typeface="宋体" pitchFamily="2" charset="-122"/>
              </a:rPr>
              <a:t>串的模式匹配算法</a:t>
            </a:r>
            <a:endParaRPr lang="zh-CN" altLang="en-US" sz="72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串的模式匹配算法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748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模式匹配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：子串在主串中的定位称为模式匹配或串匹配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字符串匹配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。模式匹配成功是指在主串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中能够找到模式串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，否则，称模式串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在主串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中不存在。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应用：在文本编辑程序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, DNA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链中查找特定基因模式。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此处介绍两种方法：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400" b="1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 	Brute-Force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400" b="1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			KMP</a:t>
            </a:r>
          </a:p>
          <a:p>
            <a:pPr>
              <a:lnSpc>
                <a:spcPct val="125000"/>
              </a:lnSpc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0862" y="3161209"/>
            <a:ext cx="2560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ababcabcacbab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37938" y="3161209"/>
            <a:ext cx="1103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ababc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Brute-Force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模式匹配算法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2" y="1562631"/>
            <a:ext cx="606182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为目标串，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为模式串，且不妨设：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S=“s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b="1" baseline="-2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P=“p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…p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4363" y="2972543"/>
            <a:ext cx="3687473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a  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      </a:t>
            </a:r>
            <a:r>
              <a:rPr kumimoji="1" lang="en-US" altLang="zh-CN" sz="14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		 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a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	  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</a:t>
            </a: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571606" y="2528043"/>
            <a:ext cx="1646237" cy="3876675"/>
            <a:chOff x="1681" y="906"/>
            <a:chExt cx="1037" cy="2442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915" y="1218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681" y="2568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985" y="1027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034" y="90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 dirty="0" err="1">
                  <a:solidFill>
                    <a:srgbClr val="00CC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600" dirty="0">
                  <a:solidFill>
                    <a:srgbClr val="00CC00"/>
                  </a:solidFill>
                  <a:latin typeface="Times New Roman" pitchFamily="18" charset="0"/>
                </a:rPr>
                <a:t>=3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rot="10800000">
              <a:off x="1986" y="1770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042" y="1698"/>
              <a:ext cx="6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j=3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812" y="2261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 dirty="0" err="1">
                  <a:solidFill>
                    <a:srgbClr val="00CC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600" dirty="0">
                  <a:solidFill>
                    <a:srgbClr val="00CC00"/>
                  </a:solidFill>
                  <a:latin typeface="Times New Roman" pitchFamily="18" charset="0"/>
                </a:rPr>
                <a:t>=2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1766" y="236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rot="10800000">
              <a:off x="1771" y="309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808" y="3040"/>
              <a:ext cx="6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j=1</a:t>
              </a:r>
            </a:p>
          </p:txBody>
        </p:sp>
      </p:grp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532313" y="2970234"/>
            <a:ext cx="3578225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</a:t>
            </a:r>
            <a:r>
              <a:rPr kumimoji="1" lang="en-US" altLang="zh-CN" sz="2800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a b a   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    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a	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		 	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dirty="0" smtClean="0">
              <a:latin typeface="Times New Roman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 smtClean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	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 a b </a:t>
            </a:r>
            <a:r>
              <a:rPr kumimoji="1" lang="en-US" altLang="zh-CN" sz="2800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a b a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     P</a:t>
            </a:r>
            <a:r>
              <a:rPr kumimoji="1" lang="en-US" altLang="zh-CN" sz="2800" dirty="0" smtClean="0">
                <a:latin typeface="Times New Roman" pitchFamily="18" charset="0"/>
                <a:ea typeface="仿宋_GB2312" pitchFamily="49" charset="-122"/>
              </a:rPr>
              <a:t>        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a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auto">
          <a:xfrm>
            <a:off x="6786563" y="3040806"/>
            <a:ext cx="265112" cy="862012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6922510" y="2728213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7006070" y="2528043"/>
            <a:ext cx="660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 dirty="0" err="1">
                <a:solidFill>
                  <a:srgbClr val="00CC00"/>
                </a:solidFill>
                <a:latin typeface="Times New Roman" pitchFamily="18" charset="0"/>
              </a:rPr>
              <a:t>i</a:t>
            </a:r>
            <a:r>
              <a:rPr kumimoji="1" lang="en-US" altLang="zh-CN" sz="2600" dirty="0">
                <a:solidFill>
                  <a:srgbClr val="00CC00"/>
                </a:solidFill>
                <a:latin typeface="Times New Roman" pitchFamily="18" charset="0"/>
              </a:rPr>
              <a:t>=3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rot="10800000">
            <a:off x="6916015" y="3897334"/>
            <a:ext cx="0" cy="288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6993370" y="3823443"/>
            <a:ext cx="1073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 dirty="0">
                <a:solidFill>
                  <a:srgbClr val="00CC00"/>
                </a:solidFill>
                <a:latin typeface="Times New Roman" pitchFamily="18" charset="0"/>
              </a:rPr>
              <a:t>j=1</a:t>
            </a:r>
          </a:p>
        </p:txBody>
      </p:sp>
      <p:grpSp>
        <p:nvGrpSpPr>
          <p:cNvPr id="23" name="Group 33"/>
          <p:cNvGrpSpPr>
            <a:grpSpLocks/>
          </p:cNvGrpSpPr>
          <p:nvPr/>
        </p:nvGrpSpPr>
        <p:grpSpPr bwMode="auto">
          <a:xfrm>
            <a:off x="7892184" y="4725143"/>
            <a:ext cx="949325" cy="1722438"/>
            <a:chOff x="5026" y="2546"/>
            <a:chExt cx="598" cy="1085"/>
          </a:xfrm>
        </p:grpSpPr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5112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rot="10800000">
              <a:off x="5122" y="337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j=4</a:t>
              </a:r>
            </a:p>
          </p:txBody>
        </p:sp>
      </p:grp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Brute-Force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690886"/>
            <a:ext cx="7765322" cy="9587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返回子串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在主串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中第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pos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个字符之后的位置。若不存在，函数返回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。其中，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非空，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1≤pos≤StrLength(S)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2773" name="TextBox1" r:id="rId2" imgW="7105680" imgH="3419640"/>
        </mc:Choice>
        <mc:Fallback>
          <p:control name="TextBox1" r:id="rId2" imgW="7105680" imgH="34196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154113" y="2867025"/>
                  <a:ext cx="7105650" cy="34194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Brute-Force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948404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优点：简单，易于理解。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计算时间？？？？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716" y="4134646"/>
            <a:ext cx="759575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smtClean="0"/>
              <a:t>	S= </a:t>
            </a:r>
            <a:r>
              <a:rPr lang="zh-CN" altLang="en-US" sz="2400" b="1" dirty="0" smtClean="0"/>
              <a:t>“</a:t>
            </a:r>
            <a:r>
              <a:rPr lang="en-US" altLang="zh-CN" sz="2400" b="1" dirty="0" smtClean="0"/>
              <a:t>0000000000000000000000000000000000001</a:t>
            </a:r>
            <a:r>
              <a:rPr lang="zh-CN" altLang="en-US" sz="2400" b="1" dirty="0" smtClean="0"/>
              <a:t>”</a:t>
            </a:r>
            <a:endParaRPr lang="en-US" altLang="zh-CN" sz="2400" b="1" dirty="0" smtClean="0"/>
          </a:p>
          <a:p>
            <a:pPr>
              <a:lnSpc>
                <a:spcPct val="110000"/>
              </a:lnSpc>
            </a:pPr>
            <a:r>
              <a:rPr lang="en-US" altLang="zh-CN" sz="2400" b="1" dirty="0" smtClean="0"/>
              <a:t>	P= </a:t>
            </a:r>
            <a:r>
              <a:rPr lang="zh-CN" altLang="en-US" sz="2400" b="1" dirty="0" smtClean="0"/>
              <a:t>“</a:t>
            </a:r>
            <a:r>
              <a:rPr lang="en-US" altLang="zh-CN" sz="2400" b="1" dirty="0" smtClean="0"/>
              <a:t>00000001</a:t>
            </a:r>
            <a:r>
              <a:rPr lang="zh-CN" altLang="en-US" sz="2400" b="1" dirty="0" smtClean="0"/>
              <a:t>”</a:t>
            </a:r>
            <a:endParaRPr lang="en-US" altLang="zh-CN" sz="24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1018310" y="2797663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通常情况下，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实际运行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过程中，该算法的执行时间近似于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O(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n+m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。 该算法的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最坏情况下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的时间复杂度为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O(n*m)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，其中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分别是主串和模式串的长度。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二十四角星 6"/>
          <p:cNvSpPr/>
          <p:nvPr/>
        </p:nvSpPr>
        <p:spPr>
          <a:xfrm>
            <a:off x="2763981" y="5278579"/>
            <a:ext cx="3667992" cy="1018309"/>
          </a:xfrm>
          <a:prstGeom prst="star2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暴力算法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串类型的定义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2" cy="487383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：是零个或多个</a:t>
            </a:r>
            <a:r>
              <a:rPr lang="zh-CN" altLang="en-US" sz="2400" b="1" dirty="0">
                <a:solidFill>
                  <a:srgbClr val="00DAD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组成的有限序列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作：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S=“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baseline="-2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baseline="-2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baseline="-2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…”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是串名，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(1≦i≦n)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单个字符，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可以是字母、数字或其它</a:t>
            </a:r>
            <a:r>
              <a:rPr lang="zh-CN" altLang="en-US" sz="2400" b="1" dirty="0">
                <a:solidFill>
                  <a:srgbClr val="00DAD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串值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：双引号括起来的字符序列是串值。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串长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：串中所包含的字符个数称为该串的长度。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空串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空的字符串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：长度为零的串称为空串，它不包含任何字符。注意与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空格串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区别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实现方式：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char[]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*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CString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点：截止符？具体编码方式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7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Brute-Force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模式匹配算法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4363" y="1820428"/>
            <a:ext cx="3578225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a  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     </a:t>
            </a:r>
            <a:r>
              <a:rPr kumimoji="1" lang="en-US" altLang="zh-CN" sz="2000" b="1" i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		 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a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</a:t>
            </a: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592388" y="1375928"/>
            <a:ext cx="1646237" cy="3876675"/>
            <a:chOff x="1681" y="906"/>
            <a:chExt cx="1037" cy="2442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915" y="1218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81" y="2568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1985" y="1027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034" y="90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rot="10800000">
              <a:off x="1986" y="1770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042" y="1698"/>
              <a:ext cx="6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j=3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812" y="2261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1766" y="236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rot="10800000">
              <a:off x="1771" y="309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808" y="3040"/>
              <a:ext cx="6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j=1</a:t>
              </a:r>
            </a:p>
          </p:txBody>
        </p:sp>
      </p:grp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532313" y="1807728"/>
            <a:ext cx="3578225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</a:t>
            </a:r>
            <a:r>
              <a:rPr kumimoji="1" lang="en-US" altLang="zh-CN" sz="2800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a b a   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    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a	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		 	</a:t>
            </a:r>
            <a:endParaRPr kumimoji="1" lang="en-US" altLang="zh-CN" sz="2800" dirty="0" smtClean="0">
              <a:latin typeface="Times New Roman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	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 a b </a:t>
            </a:r>
            <a:r>
              <a:rPr kumimoji="1" lang="en-US" altLang="zh-CN" sz="2800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a b a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     P</a:t>
            </a:r>
            <a:r>
              <a:rPr kumimoji="1" lang="en-US" altLang="zh-CN" sz="2800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16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dirty="0" smtClean="0"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a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6786563" y="1888691"/>
            <a:ext cx="265112" cy="862012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7005638" y="1555316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058025" y="1375928"/>
            <a:ext cx="660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>
                <a:solidFill>
                  <a:srgbClr val="00CC00"/>
                </a:solidFill>
                <a:latin typeface="Times New Roman" pitchFamily="18" charset="0"/>
              </a:rPr>
              <a:t>i=3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rot="10800000">
            <a:off x="7019925" y="2734828"/>
            <a:ext cx="0" cy="288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7045325" y="2671328"/>
            <a:ext cx="1073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>
                <a:solidFill>
                  <a:srgbClr val="00CC00"/>
                </a:solidFill>
                <a:latin typeface="Times New Roman" pitchFamily="18" charset="0"/>
              </a:rPr>
              <a:t>j=1</a:t>
            </a:r>
          </a:p>
        </p:txBody>
      </p:sp>
      <p:grpSp>
        <p:nvGrpSpPr>
          <p:cNvPr id="22" name="Group 33"/>
          <p:cNvGrpSpPr>
            <a:grpSpLocks/>
          </p:cNvGrpSpPr>
          <p:nvPr/>
        </p:nvGrpSpPr>
        <p:grpSpPr bwMode="auto">
          <a:xfrm>
            <a:off x="7902575" y="3573028"/>
            <a:ext cx="949325" cy="1722438"/>
            <a:chOff x="5026" y="2546"/>
            <a:chExt cx="598" cy="1085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j=4</a:t>
              </a:r>
            </a:p>
          </p:txBody>
        </p:sp>
      </p:grpSp>
      <p:grpSp>
        <p:nvGrpSpPr>
          <p:cNvPr id="28" name="组合 26"/>
          <p:cNvGrpSpPr>
            <a:grpSpLocks/>
          </p:cNvGrpSpPr>
          <p:nvPr/>
        </p:nvGrpSpPr>
        <p:grpSpPr bwMode="auto">
          <a:xfrm>
            <a:off x="3143250" y="1680728"/>
            <a:ext cx="2500313" cy="2214563"/>
            <a:chOff x="3143240" y="1857364"/>
            <a:chExt cx="2500330" cy="2214578"/>
          </a:xfrm>
        </p:grpSpPr>
        <p:sp>
          <p:nvSpPr>
            <p:cNvPr id="29" name="弧形 28"/>
            <p:cNvSpPr/>
            <p:nvPr/>
          </p:nvSpPr>
          <p:spPr>
            <a:xfrm>
              <a:off x="3143240" y="1857364"/>
              <a:ext cx="1143008" cy="2214578"/>
            </a:xfrm>
            <a:prstGeom prst="arc">
              <a:avLst>
                <a:gd name="adj1" fmla="val 16200000"/>
                <a:gd name="adj2" fmla="val 516595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30" name="TextBox 28"/>
            <p:cNvSpPr txBox="1">
              <a:spLocks noChangeArrowheads="1"/>
            </p:cNvSpPr>
            <p:nvPr/>
          </p:nvSpPr>
          <p:spPr bwMode="auto">
            <a:xfrm>
              <a:off x="4429124" y="3286124"/>
              <a:ext cx="121444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回溯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498765" y="5307266"/>
            <a:ext cx="81672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问题所在：当第一次 </a:t>
            </a:r>
            <a:r>
              <a:rPr lang="en-US" altLang="zh-CN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2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 </a:t>
            </a:r>
            <a:r>
              <a:rPr lang="en-US" altLang="zh-CN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200" b="1" baseline="-2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200" b="1" baseline="-2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时：主串要退回到</a:t>
            </a:r>
            <a:r>
              <a:rPr lang="en-US" altLang="zh-CN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– j + 2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的位置，而模式串也要退回到第一个字符（即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 = 1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的位置）。</a:t>
            </a:r>
            <a:endParaRPr lang="en-US" altLang="zh-CN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比较出现 </a:t>
            </a:r>
            <a:r>
              <a:rPr lang="en-US" altLang="zh-CN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2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 </a:t>
            </a:r>
            <a:r>
              <a:rPr lang="en-US" altLang="zh-CN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200" b="1" baseline="-2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时：则应该有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="1" baseline="-2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=p</a:t>
            </a:r>
            <a:r>
              <a:rPr lang="en-US" altLang="zh-CN" sz="2200" b="1" baseline="-2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j-1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="1" baseline="-2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-j+2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=p</a:t>
            </a:r>
            <a:r>
              <a:rPr lang="en-US" altLang="zh-CN" sz="2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="1" baseline="-2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-j+1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=p</a:t>
            </a:r>
            <a:r>
              <a:rPr lang="en-US" altLang="zh-CN" sz="2200" b="1" baseline="-2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卷形 4"/>
          <p:cNvSpPr/>
          <p:nvPr/>
        </p:nvSpPr>
        <p:spPr>
          <a:xfrm>
            <a:off x="1465118" y="2327563"/>
            <a:ext cx="6400800" cy="220287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宋体" pitchFamily="2" charset="-122"/>
                <a:ea typeface="宋体" pitchFamily="2" charset="-122"/>
              </a:rPr>
              <a:t>充分利用已有信息</a:t>
            </a:r>
            <a:endParaRPr lang="zh-CN" altLang="en-US" sz="5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该改进算法是由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D.E.Knuth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J.H.Morris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V.R.Pratt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提出来的，简称为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算法。其改进在于：</a:t>
            </a:r>
          </a:p>
          <a:p>
            <a:pPr marL="0" indent="0">
              <a:buNone/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每当一趟匹配过程出现字符不相等时，主串指示器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不用回溯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，而是利用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已经得到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的“部分匹配”结果，将模式串的指示器向右“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滑动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”尽可能远的一段距离后，继续进行比较。</a:t>
            </a:r>
          </a:p>
          <a:p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6055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例：设有串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S=“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ababcabcacbab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P=“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abcac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10491" y="2088861"/>
            <a:ext cx="4779819" cy="1638300"/>
            <a:chOff x="810491" y="2088861"/>
            <a:chExt cx="4779819" cy="1638300"/>
          </a:xfrm>
        </p:grpSpPr>
        <p:sp>
          <p:nvSpPr>
            <p:cNvPr id="23" name="矩形 22"/>
            <p:cNvSpPr/>
            <p:nvPr/>
          </p:nvSpPr>
          <p:spPr>
            <a:xfrm>
              <a:off x="810491" y="2482380"/>
              <a:ext cx="477981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19100" indent="-382588" eaLnBrk="0" hangingPunct="0">
                <a:buClr>
                  <a:srgbClr val="990099"/>
                </a:buClr>
                <a:buSzPct val="50000"/>
                <a:buFont typeface="Wingdings" pitchFamily="2" charset="2"/>
                <a:buNone/>
              </a:pPr>
              <a:r>
                <a:rPr kumimoji="1" lang="zh-CN" altLang="en-US" sz="2400" dirty="0" smtClean="0">
                  <a:latin typeface="Times New Roman" pitchFamily="18" charset="0"/>
                  <a:ea typeface="仿宋_GB2312" pitchFamily="49" charset="-122"/>
                </a:rPr>
                <a:t>第</a:t>
              </a:r>
              <a:r>
                <a:rPr kumimoji="1" lang="en-US" altLang="zh-CN" sz="2400" dirty="0" smtClean="0">
                  <a:latin typeface="Times New Roman" pitchFamily="18" charset="0"/>
                  <a:ea typeface="仿宋_GB2312" pitchFamily="49" charset="-122"/>
                </a:rPr>
                <a:t>1</a:t>
              </a:r>
              <a:r>
                <a:rPr kumimoji="1" lang="zh-CN" altLang="en-US" sz="2400" dirty="0" smtClean="0">
                  <a:latin typeface="Times New Roman" pitchFamily="18" charset="0"/>
                  <a:ea typeface="仿宋_GB2312" pitchFamily="49" charset="-122"/>
                </a:rPr>
                <a:t>趟</a:t>
              </a:r>
              <a:r>
                <a:rPr kumimoji="1" lang="zh-CN" altLang="en-US" sz="2400" b="1" dirty="0" smtClean="0">
                  <a:latin typeface="Times New Roman" pitchFamily="18" charset="0"/>
                  <a:ea typeface="仿宋_GB2312" pitchFamily="49" charset="-122"/>
                </a:rPr>
                <a:t>    </a:t>
              </a:r>
              <a:r>
                <a:rPr kumimoji="1" lang="en-US" altLang="zh-CN" sz="2400" i="1" dirty="0" smtClean="0">
                  <a:latin typeface="Times New Roman" pitchFamily="18" charset="0"/>
                  <a:ea typeface="仿宋_GB2312" pitchFamily="49" charset="-122"/>
                </a:rPr>
                <a:t>S</a:t>
              </a:r>
              <a:r>
                <a:rPr kumimoji="1" lang="en-US" altLang="zh-CN" sz="2400" b="1" i="1" dirty="0" smtClean="0">
                  <a:latin typeface="Times New Roman" pitchFamily="18" charset="0"/>
                  <a:ea typeface="仿宋_GB2312" pitchFamily="49" charset="-122"/>
                </a:rPr>
                <a:t>   </a:t>
              </a:r>
              <a:r>
                <a:rPr kumimoji="1" lang="en-US" altLang="zh-CN" sz="2400" b="1" dirty="0" smtClean="0">
                  <a:latin typeface="Times New Roman" pitchFamily="18" charset="0"/>
                  <a:ea typeface="仿宋_GB2312" pitchFamily="49" charset="-122"/>
                </a:rPr>
                <a:t>a b a b c a b c a c b a b  </a:t>
              </a:r>
            </a:p>
            <a:p>
              <a:pPr marL="419100" indent="-382588" eaLnBrk="0" hangingPunct="0">
                <a:buClr>
                  <a:srgbClr val="990099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400" b="1" i="1" dirty="0" smtClean="0">
                  <a:latin typeface="Times New Roman" pitchFamily="18" charset="0"/>
                  <a:ea typeface="仿宋_GB2312" pitchFamily="49" charset="-122"/>
                </a:rPr>
                <a:t>	     </a:t>
              </a:r>
              <a:r>
                <a:rPr kumimoji="1" lang="en-US" altLang="zh-CN" sz="3200" b="1" i="1" dirty="0" smtClean="0">
                  <a:latin typeface="Times New Roman" pitchFamily="18" charset="0"/>
                  <a:ea typeface="仿宋_GB2312" pitchFamily="49" charset="-122"/>
                </a:rPr>
                <a:t>  </a:t>
              </a:r>
              <a:r>
                <a:rPr kumimoji="1" lang="en-US" altLang="zh-CN" sz="2400" b="1" i="1" dirty="0" smtClean="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kumimoji="1" lang="en-US" altLang="zh-CN" sz="2400" i="1" dirty="0" smtClean="0">
                  <a:latin typeface="Times New Roman" pitchFamily="18" charset="0"/>
                  <a:ea typeface="仿宋_GB2312" pitchFamily="49" charset="-122"/>
                </a:rPr>
                <a:t>P</a:t>
              </a:r>
              <a:r>
                <a:rPr kumimoji="1" lang="en-US" altLang="zh-CN" sz="2400" b="1" i="1" dirty="0" smtClean="0">
                  <a:latin typeface="Times New Roman" pitchFamily="18" charset="0"/>
                  <a:ea typeface="仿宋_GB2312" pitchFamily="49" charset="-122"/>
                </a:rPr>
                <a:t>   </a:t>
              </a:r>
              <a:r>
                <a:rPr kumimoji="1" lang="en-US" altLang="zh-CN" sz="2400" b="1" dirty="0" smtClean="0">
                  <a:latin typeface="Times New Roman" pitchFamily="18" charset="0"/>
                  <a:ea typeface="仿宋_GB2312" pitchFamily="49" charset="-122"/>
                </a:rPr>
                <a:t>a b c	</a:t>
              </a:r>
              <a:endParaRPr kumimoji="1" lang="en-US" altLang="zh-CN" sz="2400" b="1" dirty="0">
                <a:latin typeface="Times New Roman" pitchFamily="18" charset="0"/>
                <a:ea typeface="仿宋_GB2312" pitchFamily="49" charset="-122"/>
              </a:endParaRPr>
            </a:p>
          </p:txBody>
        </p: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2793571" y="2088861"/>
              <a:ext cx="1074738" cy="1638300"/>
              <a:chOff x="5124" y="2592"/>
              <a:chExt cx="677" cy="1032"/>
            </a:xfrm>
          </p:grpSpPr>
          <p:sp>
            <p:nvSpPr>
              <p:cNvPr id="25" name="AutoShape 23"/>
              <p:cNvSpPr>
                <a:spLocks noChangeArrowheads="1"/>
              </p:cNvSpPr>
              <p:nvPr/>
            </p:nvSpPr>
            <p:spPr bwMode="auto">
              <a:xfrm>
                <a:off x="5124" y="2860"/>
                <a:ext cx="167" cy="543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30196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5359" y="2592"/>
                <a:ext cx="41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600" dirty="0" err="1">
                    <a:solidFill>
                      <a:srgbClr val="00CC00"/>
                    </a:solidFill>
                    <a:latin typeface="Times New Roman" pitchFamily="18" charset="0"/>
                  </a:rPr>
                  <a:t>i</a:t>
                </a:r>
                <a:r>
                  <a:rPr kumimoji="1" lang="en-US" altLang="zh-CN" sz="2600" dirty="0">
                    <a:solidFill>
                      <a:srgbClr val="00CC00"/>
                    </a:solidFill>
                    <a:latin typeface="Times New Roman" pitchFamily="18" charset="0"/>
                  </a:rPr>
                  <a:t>=3</a:t>
                </a: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H="1">
                <a:off x="5210" y="26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 rot="10800000">
                <a:off x="5207" y="340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31"/>
              <p:cNvSpPr txBox="1">
                <a:spLocks noChangeArrowheads="1"/>
              </p:cNvSpPr>
              <p:nvPr/>
            </p:nvSpPr>
            <p:spPr bwMode="auto">
              <a:xfrm>
                <a:off x="5309" y="3316"/>
                <a:ext cx="49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600" dirty="0">
                    <a:solidFill>
                      <a:srgbClr val="00CC00"/>
                    </a:solidFill>
                    <a:latin typeface="Times New Roman" pitchFamily="18" charset="0"/>
                  </a:rPr>
                  <a:t>j=3</a:t>
                </a: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716971" y="3479077"/>
            <a:ext cx="5133105" cy="1619250"/>
            <a:chOff x="810491" y="3551814"/>
            <a:chExt cx="4572000" cy="1619250"/>
          </a:xfrm>
        </p:grpSpPr>
        <p:sp>
          <p:nvSpPr>
            <p:cNvPr id="11" name="矩形 10"/>
            <p:cNvSpPr/>
            <p:nvPr/>
          </p:nvSpPr>
          <p:spPr>
            <a:xfrm>
              <a:off x="810491" y="3968281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19100" indent="-382588" eaLnBrk="0" hangingPunct="0">
                <a:buClr>
                  <a:srgbClr val="990099"/>
                </a:buClr>
                <a:buSzPct val="50000"/>
              </a:pPr>
              <a:r>
                <a:rPr kumimoji="1" lang="zh-CN" altLang="en-US" sz="2400" dirty="0" smtClean="0">
                  <a:latin typeface="Times New Roman" pitchFamily="18" charset="0"/>
                  <a:ea typeface="仿宋_GB2312" pitchFamily="49" charset="-122"/>
                </a:rPr>
                <a:t>第</a:t>
              </a:r>
              <a:r>
                <a:rPr kumimoji="1" lang="en-US" altLang="zh-CN" sz="2400" dirty="0" smtClean="0">
                  <a:latin typeface="Times New Roman" pitchFamily="18" charset="0"/>
                  <a:ea typeface="仿宋_GB2312" pitchFamily="49" charset="-122"/>
                </a:rPr>
                <a:t>2</a:t>
              </a:r>
              <a:r>
                <a:rPr kumimoji="1" lang="zh-CN" altLang="en-US" sz="2400" dirty="0" smtClean="0">
                  <a:latin typeface="Times New Roman" pitchFamily="18" charset="0"/>
                  <a:ea typeface="仿宋_GB2312" pitchFamily="49" charset="-122"/>
                </a:rPr>
                <a:t>趟</a:t>
              </a:r>
              <a:r>
                <a:rPr kumimoji="1" lang="zh-CN" altLang="en-US" sz="2400" b="1" dirty="0" smtClean="0">
                  <a:latin typeface="Times New Roman" pitchFamily="18" charset="0"/>
                  <a:ea typeface="仿宋_GB2312" pitchFamily="49" charset="-122"/>
                </a:rPr>
                <a:t>   </a:t>
              </a:r>
              <a:r>
                <a:rPr kumimoji="1" lang="en-US" altLang="zh-CN" sz="2400" i="1" dirty="0" smtClean="0">
                  <a:latin typeface="Times New Roman" pitchFamily="18" charset="0"/>
                  <a:ea typeface="仿宋_GB2312" pitchFamily="49" charset="-122"/>
                </a:rPr>
                <a:t>S</a:t>
              </a:r>
              <a:r>
                <a:rPr kumimoji="1" lang="en-US" altLang="zh-CN" sz="2400" b="1" i="1" dirty="0" smtClean="0">
                  <a:latin typeface="Times New Roman" pitchFamily="18" charset="0"/>
                  <a:ea typeface="仿宋_GB2312" pitchFamily="49" charset="-122"/>
                </a:rPr>
                <a:t>    </a:t>
              </a:r>
              <a:r>
                <a:rPr kumimoji="1" lang="en-US" altLang="zh-CN" sz="2400" b="1" dirty="0" smtClean="0">
                  <a:latin typeface="Times New Roman" pitchFamily="18" charset="0"/>
                  <a:ea typeface="仿宋_GB2312" pitchFamily="49" charset="-122"/>
                </a:rPr>
                <a:t>a b  a b c a b c a c b a b</a:t>
              </a:r>
            </a:p>
            <a:p>
              <a:pPr marL="419100" indent="-382588" eaLnBrk="0" hangingPunct="0">
                <a:buClr>
                  <a:srgbClr val="990099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400" b="1" i="1" dirty="0" smtClean="0">
                  <a:latin typeface="Times New Roman" pitchFamily="18" charset="0"/>
                  <a:ea typeface="仿宋_GB2312" pitchFamily="49" charset="-122"/>
                </a:rPr>
                <a:t>		       </a:t>
              </a:r>
              <a:r>
                <a:rPr kumimoji="1" lang="en-US" altLang="zh-CN" sz="2400" i="1" dirty="0" smtClean="0">
                  <a:latin typeface="Times New Roman" pitchFamily="18" charset="0"/>
                  <a:ea typeface="仿宋_GB2312" pitchFamily="49" charset="-122"/>
                </a:rPr>
                <a:t>P</a:t>
              </a:r>
              <a:r>
                <a:rPr kumimoji="1" lang="en-US" altLang="zh-CN" sz="2400" b="1" dirty="0" smtClean="0">
                  <a:latin typeface="Times New Roman" pitchFamily="18" charset="0"/>
                  <a:ea typeface="仿宋_GB2312" pitchFamily="49" charset="-122"/>
                </a:rPr>
                <a:t>           a b c a c</a:t>
              </a:r>
              <a:r>
                <a:rPr kumimoji="1" lang="en-US" altLang="zh-CN" sz="2400" b="1" i="1" dirty="0" smtClean="0">
                  <a:latin typeface="Times New Roman" pitchFamily="18" charset="0"/>
                  <a:ea typeface="仿宋_GB2312" pitchFamily="49" charset="-122"/>
                </a:rPr>
                <a:t>	</a:t>
              </a:r>
              <a:endParaRPr kumimoji="1" lang="en-US" altLang="zh-CN" sz="2400" b="1" i="1" dirty="0">
                <a:latin typeface="Times New Roman" pitchFamily="18" charset="0"/>
                <a:ea typeface="仿宋_GB2312" pitchFamily="49" charset="-122"/>
              </a:endParaRP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3432752" y="3551814"/>
              <a:ext cx="1079500" cy="1619250"/>
              <a:chOff x="4944" y="2611"/>
              <a:chExt cx="680" cy="1020"/>
            </a:xfrm>
          </p:grpSpPr>
          <p:sp>
            <p:nvSpPr>
              <p:cNvPr id="14" name="AutoShape 23"/>
              <p:cNvSpPr>
                <a:spLocks noChangeArrowheads="1"/>
              </p:cNvSpPr>
              <p:nvPr/>
            </p:nvSpPr>
            <p:spPr bwMode="auto">
              <a:xfrm>
                <a:off x="4944" y="2906"/>
                <a:ext cx="167" cy="543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30196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28"/>
              <p:cNvSpPr txBox="1">
                <a:spLocks noChangeArrowheads="1"/>
              </p:cNvSpPr>
              <p:nvPr/>
            </p:nvSpPr>
            <p:spPr bwMode="auto">
              <a:xfrm>
                <a:off x="5127" y="2611"/>
                <a:ext cx="41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600" dirty="0" err="1">
                    <a:solidFill>
                      <a:srgbClr val="00CC00"/>
                    </a:solidFill>
                    <a:latin typeface="Times New Roman" pitchFamily="18" charset="0"/>
                  </a:rPr>
                  <a:t>i</a:t>
                </a:r>
                <a:r>
                  <a:rPr kumimoji="1" lang="en-US" altLang="zh-CN" sz="2600" dirty="0">
                    <a:solidFill>
                      <a:srgbClr val="00CC00"/>
                    </a:solidFill>
                    <a:latin typeface="Times New Roman" pitchFamily="18" charset="0"/>
                  </a:rPr>
                  <a:t>=7</a:t>
                </a:r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 flipH="1">
                <a:off x="5038" y="26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rot="10800000">
                <a:off x="5042" y="344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5132" y="3323"/>
                <a:ext cx="49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600" dirty="0">
                    <a:solidFill>
                      <a:srgbClr val="00CC00"/>
                    </a:solidFill>
                    <a:latin typeface="Times New Roman" pitchFamily="18" charset="0"/>
                  </a:rPr>
                  <a:t>j=5</a:t>
                </a: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06580" y="4874350"/>
            <a:ext cx="6151409" cy="1644650"/>
            <a:chOff x="872836" y="4895132"/>
            <a:chExt cx="4572000" cy="1644650"/>
          </a:xfrm>
        </p:grpSpPr>
        <p:sp>
          <p:nvSpPr>
            <p:cNvPr id="19" name="矩形 18"/>
            <p:cNvSpPr/>
            <p:nvPr/>
          </p:nvSpPr>
          <p:spPr>
            <a:xfrm>
              <a:off x="872836" y="5360662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19100" indent="-382588" eaLnBrk="0" hangingPunct="0">
                <a:buClr>
                  <a:srgbClr val="990099"/>
                </a:buClr>
                <a:buSzPct val="50000"/>
              </a:pPr>
              <a:r>
                <a:rPr kumimoji="1" lang="zh-CN" altLang="en-US" sz="2400" dirty="0" smtClean="0">
                  <a:latin typeface="Times New Roman" pitchFamily="18" charset="0"/>
                  <a:ea typeface="仿宋_GB2312" pitchFamily="49" charset="-122"/>
                </a:rPr>
                <a:t>第</a:t>
              </a:r>
              <a:r>
                <a:rPr kumimoji="1" lang="en-US" altLang="zh-CN" sz="2400" dirty="0" smtClean="0">
                  <a:latin typeface="Times New Roman" pitchFamily="18" charset="0"/>
                  <a:ea typeface="仿宋_GB2312" pitchFamily="49" charset="-122"/>
                </a:rPr>
                <a:t>3</a:t>
              </a:r>
              <a:r>
                <a:rPr kumimoji="1" lang="zh-CN" altLang="en-US" sz="2400" dirty="0" smtClean="0">
                  <a:latin typeface="Times New Roman" pitchFamily="18" charset="0"/>
                  <a:ea typeface="仿宋_GB2312" pitchFamily="49" charset="-122"/>
                </a:rPr>
                <a:t>趟</a:t>
              </a:r>
              <a:r>
                <a:rPr kumimoji="1" lang="zh-CN" altLang="en-US" sz="2400" b="1" dirty="0" smtClean="0">
                  <a:latin typeface="Times New Roman" pitchFamily="18" charset="0"/>
                  <a:ea typeface="仿宋_GB2312" pitchFamily="49" charset="-122"/>
                </a:rPr>
                <a:t>   </a:t>
              </a:r>
              <a:r>
                <a:rPr kumimoji="1" lang="en-US" altLang="zh-CN" sz="2400" i="1" dirty="0" smtClean="0">
                  <a:latin typeface="Times New Roman" pitchFamily="18" charset="0"/>
                  <a:ea typeface="仿宋_GB2312" pitchFamily="49" charset="-122"/>
                </a:rPr>
                <a:t>S</a:t>
              </a:r>
              <a:r>
                <a:rPr kumimoji="1" lang="en-US" altLang="zh-CN" sz="2400" b="1" i="1" dirty="0" smtClean="0">
                  <a:latin typeface="Times New Roman" pitchFamily="18" charset="0"/>
                  <a:ea typeface="仿宋_GB2312" pitchFamily="49" charset="-122"/>
                </a:rPr>
                <a:t>    </a:t>
              </a:r>
              <a:r>
                <a:rPr kumimoji="1" lang="en-US" altLang="zh-CN" sz="2400" b="1" dirty="0" smtClean="0">
                  <a:latin typeface="Times New Roman" pitchFamily="18" charset="0"/>
                  <a:ea typeface="仿宋_GB2312" pitchFamily="49" charset="-122"/>
                </a:rPr>
                <a:t>a b a b c a  b c a c b a b </a:t>
              </a:r>
            </a:p>
            <a:p>
              <a:pPr marL="419100" indent="-382588" eaLnBrk="0" hangingPunct="0">
                <a:buClr>
                  <a:srgbClr val="990099"/>
                </a:buClr>
                <a:buSzPct val="50000"/>
              </a:pPr>
              <a:r>
                <a:rPr kumimoji="1" lang="en-US" altLang="zh-CN" sz="2400" b="1" i="1" dirty="0" smtClean="0">
                  <a:latin typeface="Times New Roman" pitchFamily="18" charset="0"/>
                  <a:ea typeface="仿宋_GB2312" pitchFamily="49" charset="-122"/>
                </a:rPr>
                <a:t>		       </a:t>
              </a:r>
              <a:r>
                <a:rPr kumimoji="1" lang="en-US" altLang="zh-CN" sz="2400" i="1" dirty="0" smtClean="0">
                  <a:latin typeface="Times New Roman" pitchFamily="18" charset="0"/>
                  <a:ea typeface="仿宋_GB2312" pitchFamily="49" charset="-122"/>
                </a:rPr>
                <a:t>P</a:t>
              </a:r>
              <a:r>
                <a:rPr kumimoji="1" lang="en-US" altLang="zh-CN" sz="2400" b="1" dirty="0" smtClean="0">
                  <a:latin typeface="Times New Roman" pitchFamily="18" charset="0"/>
                  <a:ea typeface="仿宋_GB2312" pitchFamily="49" charset="-122"/>
                </a:rPr>
                <a:t>      </a:t>
              </a:r>
              <a:r>
                <a:rPr kumimoji="1" lang="en-US" altLang="zh-CN" sz="2000" b="1" dirty="0" smtClean="0">
                  <a:latin typeface="Times New Roman" pitchFamily="18" charset="0"/>
                  <a:ea typeface="仿宋_GB2312" pitchFamily="49" charset="-122"/>
                </a:rPr>
                <a:t>  </a:t>
              </a:r>
              <a:r>
                <a:rPr kumimoji="1" lang="en-US" altLang="zh-CN" sz="2400" b="1" dirty="0" smtClean="0">
                  <a:latin typeface="Times New Roman" pitchFamily="18" charset="0"/>
                  <a:ea typeface="仿宋_GB2312" pitchFamily="49" charset="-122"/>
                </a:rPr>
                <a:t>          (a) b c a c</a:t>
              </a:r>
              <a:endParaRPr kumimoji="1" lang="en-US" altLang="zh-CN" sz="2400" b="1" dirty="0">
                <a:latin typeface="Times New Roman" pitchFamily="18" charset="0"/>
                <a:ea typeface="仿宋_GB2312" pitchFamily="49" charset="-122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3722399" y="4895132"/>
              <a:ext cx="1098550" cy="1644650"/>
              <a:chOff x="4544" y="2572"/>
              <a:chExt cx="692" cy="1036"/>
            </a:xfrm>
          </p:grpSpPr>
          <p:sp>
            <p:nvSpPr>
              <p:cNvPr id="21" name="AutoShape 23"/>
              <p:cNvSpPr>
                <a:spLocks noChangeArrowheads="1"/>
              </p:cNvSpPr>
              <p:nvPr/>
            </p:nvSpPr>
            <p:spPr bwMode="auto">
              <a:xfrm>
                <a:off x="4544" y="2886"/>
                <a:ext cx="167" cy="543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30196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28"/>
              <p:cNvSpPr txBox="1">
                <a:spLocks noChangeArrowheads="1"/>
              </p:cNvSpPr>
              <p:nvPr/>
            </p:nvSpPr>
            <p:spPr bwMode="auto">
              <a:xfrm>
                <a:off x="4729" y="2572"/>
                <a:ext cx="50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600" dirty="0" err="1">
                    <a:solidFill>
                      <a:srgbClr val="00CC00"/>
                    </a:solidFill>
                    <a:latin typeface="Times New Roman" pitchFamily="18" charset="0"/>
                  </a:rPr>
                  <a:t>i</a:t>
                </a:r>
                <a:r>
                  <a:rPr kumimoji="1" lang="en-US" altLang="zh-CN" sz="2600" dirty="0">
                    <a:solidFill>
                      <a:srgbClr val="00CC00"/>
                    </a:solidFill>
                    <a:latin typeface="Times New Roman" pitchFamily="18" charset="0"/>
                  </a:rPr>
                  <a:t>=11</a:t>
                </a:r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 flipH="1">
                <a:off x="4631" y="26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rot="10800000">
                <a:off x="4622" y="342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4738" y="3284"/>
                <a:ext cx="49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600" dirty="0">
                    <a:solidFill>
                      <a:srgbClr val="00CC00"/>
                    </a:solidFill>
                    <a:latin typeface="Times New Roman" pitchFamily="18" charset="0"/>
                  </a:rPr>
                  <a:t>j=6</a:t>
                </a:r>
              </a:p>
            </p:txBody>
          </p:sp>
        </p:grpSp>
      </p:grpSp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783" y="2948187"/>
            <a:ext cx="7765322" cy="1249740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问题：当主串中第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个字符与模式中第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个字符“失配”时，主串中的第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个字符（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指针不回溯）应与模式中哪个字符再比较？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44"/>
          <p:cNvSpPr>
            <a:spLocks noChangeArrowheads="1"/>
          </p:cNvSpPr>
          <p:nvPr/>
        </p:nvSpPr>
        <p:spPr bwMode="auto">
          <a:xfrm>
            <a:off x="2071670" y="2786051"/>
            <a:ext cx="6334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p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…      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1" baseline="-2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8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(k-1)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p</a:t>
            </a:r>
            <a:r>
              <a:rPr lang="en-US" altLang="zh-CN" sz="28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j-k+2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 p</a:t>
            </a:r>
            <a:r>
              <a:rPr lang="en-US" altLang="zh-CN" sz="28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j-1   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1" baseline="-20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4"/>
          <p:cNvSpPr>
            <a:spLocks noChangeArrowheads="1"/>
          </p:cNvSpPr>
          <p:nvPr/>
        </p:nvSpPr>
        <p:spPr bwMode="auto">
          <a:xfrm>
            <a:off x="1946979" y="2347035"/>
            <a:ext cx="66982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||                        ||     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||   </a:t>
            </a:r>
            <a:r>
              <a:rPr lang="en-US" altLang="zh-CN" sz="28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  ||     || </a:t>
            </a:r>
            <a:endParaRPr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 rot="-2135582">
            <a:off x="7133980" y="2347036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7" name="组合 24"/>
          <p:cNvGrpSpPr>
            <a:grpSpLocks/>
          </p:cNvGrpSpPr>
          <p:nvPr/>
        </p:nvGrpSpPr>
        <p:grpSpPr bwMode="auto">
          <a:xfrm>
            <a:off x="1428728" y="2857505"/>
            <a:ext cx="6532558" cy="2636703"/>
            <a:chOff x="-856770" y="2571781"/>
            <a:chExt cx="5929947" cy="2635992"/>
          </a:xfrm>
        </p:grpSpPr>
        <p:sp>
          <p:nvSpPr>
            <p:cNvPr id="8" name="圆角矩形 7"/>
            <p:cNvSpPr/>
            <p:nvPr/>
          </p:nvSpPr>
          <p:spPr>
            <a:xfrm>
              <a:off x="1549813" y="2571781"/>
              <a:ext cx="3436793" cy="1412778"/>
            </a:xfrm>
            <a:prstGeom prst="roundRect">
              <a:avLst/>
            </a:prstGeom>
            <a:solidFill>
              <a:srgbClr val="92D050">
                <a:alpha val="3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071966" y="4000147"/>
              <a:ext cx="357160" cy="428509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" name="矩形 44"/>
            <p:cNvSpPr>
              <a:spLocks noChangeArrowheads="1"/>
            </p:cNvSpPr>
            <p:nvPr/>
          </p:nvSpPr>
          <p:spPr bwMode="auto">
            <a:xfrm>
              <a:off x="-856770" y="4500078"/>
              <a:ext cx="5929947" cy="707695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4000" b="1" baseline="-20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lang="en-US" altLang="zh-CN" sz="40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4000" b="1" baseline="-20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 sz="40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…p</a:t>
              </a:r>
              <a:r>
                <a:rPr lang="en-US" altLang="zh-CN" sz="4000" b="1" baseline="-25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4000" b="1" baseline="-20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 </a:t>
              </a:r>
              <a:r>
                <a:rPr lang="en-US" altLang="zh-CN" sz="40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 </a:t>
              </a:r>
              <a:r>
                <a:rPr lang="en-US" altLang="zh-CN" sz="4000" b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4000" b="1" baseline="-20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4000" b="1" baseline="-2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-(k-1</a:t>
              </a:r>
              <a:r>
                <a:rPr lang="en-US" altLang="zh-CN" sz="4000" b="1" baseline="-20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 </a:t>
              </a:r>
              <a:r>
                <a:rPr lang="en-US" altLang="zh-CN" sz="40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4000" b="1" baseline="-20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j-k+2</a:t>
              </a:r>
              <a:r>
                <a:rPr lang="en-US" altLang="zh-CN" sz="40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…p</a:t>
              </a:r>
              <a:r>
                <a:rPr lang="en-US" altLang="zh-CN" sz="4000" b="1" baseline="-20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j-1</a:t>
              </a:r>
              <a:endParaRPr lang="zh-CN" altLang="en-US" sz="40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25"/>
          <p:cNvGrpSpPr>
            <a:grpSpLocks/>
          </p:cNvGrpSpPr>
          <p:nvPr/>
        </p:nvGrpSpPr>
        <p:grpSpPr bwMode="auto">
          <a:xfrm>
            <a:off x="4000544" y="5786426"/>
            <a:ext cx="4457700" cy="1000125"/>
            <a:chOff x="1714480" y="5500702"/>
            <a:chExt cx="4457701" cy="1000132"/>
          </a:xfrm>
        </p:grpSpPr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2925743" y="5527690"/>
              <a:ext cx="7191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4373543" y="5530865"/>
              <a:ext cx="7191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644881" y="5527690"/>
              <a:ext cx="719138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4025881" y="552769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5092681" y="5527690"/>
              <a:ext cx="1079500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5287944" y="5541978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1714480" y="5500702"/>
              <a:ext cx="1258888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模式串</a:t>
              </a:r>
              <a:r>
                <a:rPr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49680" y="6203971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V="1">
              <a:off x="3854455" y="585630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5070480" y="621349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V="1">
              <a:off x="5214942" y="585789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3" name="矩形 44"/>
          <p:cNvSpPr>
            <a:spLocks noChangeArrowheads="1"/>
          </p:cNvSpPr>
          <p:nvPr/>
        </p:nvSpPr>
        <p:spPr bwMode="auto">
          <a:xfrm>
            <a:off x="4500562" y="3262315"/>
            <a:ext cx="36655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||     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||   </a:t>
            </a:r>
            <a:r>
              <a:rPr lang="en-US" altLang="zh-CN" sz="28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 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||</a:t>
            </a:r>
            <a:endParaRPr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矩形 44"/>
          <p:cNvSpPr>
            <a:spLocks noChangeArrowheads="1"/>
          </p:cNvSpPr>
          <p:nvPr/>
        </p:nvSpPr>
        <p:spPr bwMode="auto">
          <a:xfrm>
            <a:off x="1889827" y="1828787"/>
            <a:ext cx="57871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i-j+1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    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-(k-1)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s</a:t>
            </a:r>
            <a:r>
              <a:rPr lang="en-US" altLang="zh-CN" sz="28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j-k+2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 s</a:t>
            </a:r>
            <a:r>
              <a:rPr lang="en-US" altLang="zh-CN" sz="28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i-1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endParaRPr lang="zh-CN" altLang="en-US" sz="2800" baseline="-25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" name="矩形 44"/>
          <p:cNvSpPr>
            <a:spLocks noChangeArrowheads="1"/>
          </p:cNvSpPr>
          <p:nvPr/>
        </p:nvSpPr>
        <p:spPr bwMode="auto">
          <a:xfrm>
            <a:off x="2409887" y="3691261"/>
            <a:ext cx="5471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黑体" pitchFamily="49" charset="-122"/>
              </a:rPr>
              <a:t>                     </a:t>
            </a:r>
            <a:r>
              <a:rPr lang="en-US" altLang="zh-CN" sz="2000" b="1" dirty="0">
                <a:ea typeface="黑体" pitchFamily="49" charset="-122"/>
              </a:rPr>
              <a:t> </a:t>
            </a:r>
            <a:r>
              <a:rPr lang="en-US" altLang="zh-CN" sz="2800" b="1" dirty="0" smtClean="0">
                <a:ea typeface="黑体" pitchFamily="49" charset="-122"/>
              </a:rPr>
              <a:t>  </a:t>
            </a:r>
            <a:r>
              <a:rPr lang="en-US" altLang="zh-CN" sz="2800" b="1" dirty="0">
                <a:ea typeface="黑体" pitchFamily="49" charset="-122"/>
              </a:rPr>
              <a:t>p</a:t>
            </a:r>
            <a:r>
              <a:rPr lang="en-US" altLang="zh-CN" sz="2800" b="1" baseline="-20000" dirty="0">
                <a:ea typeface="黑体" pitchFamily="49" charset="-122"/>
              </a:rPr>
              <a:t>1</a:t>
            </a:r>
            <a:r>
              <a:rPr lang="en-US" altLang="zh-CN" sz="2800" b="1" dirty="0">
                <a:ea typeface="黑体" pitchFamily="49" charset="-122"/>
              </a:rPr>
              <a:t>       p</a:t>
            </a:r>
            <a:r>
              <a:rPr lang="en-US" altLang="zh-CN" sz="2800" b="1" baseline="-20000" dirty="0">
                <a:ea typeface="黑体" pitchFamily="49" charset="-122"/>
              </a:rPr>
              <a:t>2    </a:t>
            </a:r>
            <a:r>
              <a:rPr lang="en-US" altLang="zh-CN" sz="2800" b="1" dirty="0">
                <a:ea typeface="黑体" pitchFamily="49" charset="-122"/>
              </a:rPr>
              <a:t>…  p</a:t>
            </a:r>
            <a:r>
              <a:rPr lang="en-US" altLang="zh-CN" sz="2800" b="1" baseline="-25000" dirty="0">
                <a:ea typeface="黑体" pitchFamily="49" charset="-122"/>
              </a:rPr>
              <a:t>k</a:t>
            </a:r>
            <a:r>
              <a:rPr lang="en-US" altLang="zh-CN" sz="2800" b="1" baseline="-20000" dirty="0">
                <a:ea typeface="黑体" pitchFamily="49" charset="-122"/>
              </a:rPr>
              <a:t>-1</a:t>
            </a:r>
            <a:r>
              <a:rPr lang="en-US" altLang="zh-CN" sz="2800" b="1" dirty="0">
                <a:ea typeface="黑体" pitchFamily="49" charset="-122"/>
              </a:rPr>
              <a:t>  </a:t>
            </a:r>
            <a:r>
              <a:rPr lang="en-US" altLang="zh-CN" sz="2800" b="1" dirty="0" err="1">
                <a:ea typeface="黑体" pitchFamily="49" charset="-122"/>
              </a:rPr>
              <a:t>p</a:t>
            </a:r>
            <a:r>
              <a:rPr lang="en-US" altLang="zh-CN" sz="2800" b="1" baseline="-25000" dirty="0" err="1">
                <a:ea typeface="黑体" pitchFamily="49" charset="-122"/>
              </a:rPr>
              <a:t>k</a:t>
            </a:r>
            <a:endParaRPr lang="zh-CN" altLang="en-US" sz="2800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1007916" y="1547199"/>
            <a:ext cx="7242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主串中第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</a:t>
            </a:r>
            <a:r>
              <a:rPr lang="zh-CN" altLang="en-US" sz="2400" dirty="0" smtClean="0">
                <a:solidFill>
                  <a:srgbClr val="FFFF00"/>
                </a:solidFill>
              </a:rPr>
              <a:t>个字符应与模式串中第</a:t>
            </a:r>
            <a:r>
              <a:rPr lang="en-US" altLang="zh-CN" sz="2400" dirty="0" smtClean="0">
                <a:solidFill>
                  <a:srgbClr val="FFFF00"/>
                </a:solidFill>
              </a:rPr>
              <a:t>k</a:t>
            </a:r>
            <a:r>
              <a:rPr lang="zh-CN" altLang="en-US" sz="2400" dirty="0" smtClean="0">
                <a:solidFill>
                  <a:srgbClr val="FFFF00"/>
                </a:solidFill>
              </a:rPr>
              <a:t>个字符</a:t>
            </a:r>
            <a:r>
              <a:rPr lang="en-US" altLang="zh-CN" sz="2400" dirty="0" smtClean="0">
                <a:solidFill>
                  <a:srgbClr val="FFFF00"/>
                </a:solidFill>
              </a:rPr>
              <a:t>(1&lt;k&lt;j)</a:t>
            </a:r>
            <a:r>
              <a:rPr lang="zh-CN" altLang="en-US" sz="2400" dirty="0" smtClean="0">
                <a:solidFill>
                  <a:srgbClr val="FFFF00"/>
                </a:solidFill>
              </a:rPr>
              <a:t>比较</a:t>
            </a:r>
            <a:endParaRPr lang="zh-CN" altLang="en-US" sz="2400" dirty="0"/>
          </a:p>
        </p:txBody>
      </p:sp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3414683" y="1519653"/>
            <a:ext cx="2092499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黑体" pitchFamily="49" charset="-122"/>
              </a:rPr>
              <a:t>next</a:t>
            </a:r>
            <a:r>
              <a:rPr lang="en-US" altLang="zh-CN" sz="2400" b="1" dirty="0" smtClean="0">
                <a:ea typeface="黑体" pitchFamily="49" charset="-122"/>
              </a:rPr>
              <a:t>[ j ]= </a:t>
            </a:r>
            <a:r>
              <a:rPr lang="zh-CN" altLang="en-US" sz="2400" b="1" dirty="0" smtClean="0">
                <a:ea typeface="黑体" pitchFamily="49" charset="-122"/>
              </a:rPr>
              <a:t>？</a:t>
            </a:r>
            <a:endParaRPr lang="en-US" altLang="zh-CN" sz="2400" b="1" dirty="0"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17" y="1843074"/>
            <a:ext cx="8884227" cy="1473200"/>
            <a:chOff x="-32" y="1500174"/>
            <a:chExt cx="8715436" cy="1473200"/>
          </a:xfrm>
        </p:grpSpPr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-32" y="1500174"/>
              <a:ext cx="6251575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dirty="0" smtClean="0">
                  <a:ea typeface="黑体" pitchFamily="49" charset="-122"/>
                </a:rPr>
                <a:t>     0, </a:t>
              </a:r>
              <a:r>
                <a:rPr lang="zh-CN" altLang="en-US" sz="2400" b="1" dirty="0" smtClean="0">
                  <a:ea typeface="黑体" pitchFamily="49" charset="-122"/>
                </a:rPr>
                <a:t>当</a:t>
              </a:r>
              <a:r>
                <a:rPr lang="en-US" altLang="zh-CN" sz="2400" b="1" dirty="0" smtClean="0">
                  <a:ea typeface="黑体" pitchFamily="49" charset="-122"/>
                </a:rPr>
                <a:t>j=1</a:t>
              </a:r>
              <a:r>
                <a:rPr lang="zh-CN" altLang="en-US" sz="2400" b="1" dirty="0" smtClean="0">
                  <a:ea typeface="黑体" pitchFamily="49" charset="-122"/>
                </a:rPr>
                <a:t>时</a:t>
              </a:r>
              <a:endParaRPr lang="zh-CN" altLang="en-US" sz="2400" dirty="0">
                <a:ea typeface="黑体" pitchFamily="49" charset="-122"/>
              </a:endParaRPr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auto">
            <a:xfrm>
              <a:off x="657254" y="2036749"/>
              <a:ext cx="805815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ea typeface="黑体" pitchFamily="49" charset="-122"/>
                </a:rPr>
                <a:t>Max{ k | 1&lt;k&lt;j </a:t>
              </a:r>
              <a:r>
                <a:rPr lang="zh-CN" altLang="en-US" sz="2400" b="1" dirty="0">
                  <a:ea typeface="黑体" pitchFamily="49" charset="-122"/>
                </a:rPr>
                <a:t>且 </a:t>
              </a:r>
              <a:r>
                <a:rPr lang="en-US" altLang="zh-CN" sz="2400" b="1" dirty="0" smtClean="0">
                  <a:ea typeface="黑体" pitchFamily="49" charset="-122"/>
                </a:rPr>
                <a:t>p</a:t>
              </a:r>
              <a:r>
                <a:rPr lang="en-US" altLang="zh-CN" sz="2400" b="1" baseline="-22000" dirty="0" smtClean="0">
                  <a:ea typeface="黑体" pitchFamily="49" charset="-122"/>
                </a:rPr>
                <a:t>1</a:t>
              </a:r>
              <a:r>
                <a:rPr lang="en-US" altLang="zh-CN" sz="2400" b="1" dirty="0" smtClean="0">
                  <a:ea typeface="黑体" pitchFamily="49" charset="-122"/>
                </a:rPr>
                <a:t>p</a:t>
              </a:r>
              <a:r>
                <a:rPr lang="en-US" altLang="zh-CN" sz="2400" b="1" baseline="-20000" dirty="0" smtClean="0">
                  <a:ea typeface="黑体" pitchFamily="49" charset="-122"/>
                </a:rPr>
                <a:t>2</a:t>
              </a:r>
              <a:r>
                <a:rPr lang="en-US" altLang="zh-CN" sz="2400" b="1" dirty="0" smtClean="0">
                  <a:ea typeface="黑体" pitchFamily="49" charset="-122"/>
                </a:rPr>
                <a:t>…p</a:t>
              </a:r>
              <a:r>
                <a:rPr lang="en-US" altLang="zh-CN" sz="2400" b="1" baseline="-20000" dirty="0" smtClean="0">
                  <a:ea typeface="黑体" pitchFamily="49" charset="-122"/>
                </a:rPr>
                <a:t>k-1</a:t>
              </a:r>
              <a:r>
                <a:rPr lang="en-US" altLang="zh-CN" sz="2400" b="1" dirty="0" smtClean="0">
                  <a:ea typeface="黑体" pitchFamily="49" charset="-122"/>
                </a:rPr>
                <a:t>=</a:t>
              </a:r>
              <a:r>
                <a:rPr lang="en-US" altLang="zh-CN" sz="2400" b="1" dirty="0" err="1" smtClean="0">
                  <a:ea typeface="黑体" pitchFamily="49" charset="-122"/>
                </a:rPr>
                <a:t>p</a:t>
              </a:r>
              <a:r>
                <a:rPr lang="en-US" altLang="zh-CN" sz="2400" b="1" baseline="-20000" dirty="0" err="1" smtClean="0">
                  <a:ea typeface="黑体" pitchFamily="49" charset="-122"/>
                </a:rPr>
                <a:t>j</a:t>
              </a:r>
              <a:r>
                <a:rPr lang="en-US" altLang="zh-CN" sz="2400" b="1" baseline="-20000" dirty="0" smtClean="0">
                  <a:ea typeface="黑体" pitchFamily="49" charset="-122"/>
                </a:rPr>
                <a:t>-</a:t>
              </a:r>
              <a:r>
                <a:rPr lang="en-US" altLang="zh-CN" sz="2400" b="1" baseline="-20000" dirty="0">
                  <a:ea typeface="黑体" pitchFamily="49" charset="-122"/>
                </a:rPr>
                <a:t>(k-1)</a:t>
              </a:r>
              <a:r>
                <a:rPr lang="en-US" altLang="zh-CN" sz="2400" b="1" dirty="0">
                  <a:ea typeface="黑体" pitchFamily="49" charset="-122"/>
                </a:rPr>
                <a:t> p</a:t>
              </a:r>
              <a:r>
                <a:rPr lang="en-US" altLang="zh-CN" sz="2400" b="1" baseline="-20000" dirty="0">
                  <a:ea typeface="黑体" pitchFamily="49" charset="-122"/>
                </a:rPr>
                <a:t>j-k+2</a:t>
              </a:r>
              <a:r>
                <a:rPr lang="en-US" altLang="zh-CN" sz="2400" b="1" dirty="0">
                  <a:ea typeface="黑体" pitchFamily="49" charset="-122"/>
                </a:rPr>
                <a:t>… p</a:t>
              </a:r>
              <a:r>
                <a:rPr lang="en-US" altLang="zh-CN" sz="2400" b="1" baseline="-20000" dirty="0">
                  <a:ea typeface="黑体" pitchFamily="49" charset="-122"/>
                </a:rPr>
                <a:t>j-1</a:t>
              </a:r>
              <a:r>
                <a:rPr lang="en-US" altLang="zh-CN" sz="2400" b="1" dirty="0">
                  <a:ea typeface="黑体" pitchFamily="49" charset="-122"/>
                </a:rPr>
                <a:t> </a:t>
              </a:r>
              <a:r>
                <a:rPr lang="en-US" altLang="zh-CN" sz="2400" b="1" dirty="0" smtClean="0">
                  <a:ea typeface="黑体" pitchFamily="49" charset="-122"/>
                </a:rPr>
                <a:t>}, </a:t>
              </a:r>
              <a:r>
                <a:rPr lang="zh-CN" altLang="en-US" sz="2400" b="1" dirty="0" smtClean="0">
                  <a:ea typeface="黑体" pitchFamily="49" charset="-122"/>
                </a:rPr>
                <a:t>该</a:t>
              </a:r>
              <a:r>
                <a:rPr lang="zh-CN" altLang="en-US" sz="2400" b="1" dirty="0">
                  <a:ea typeface="黑体" pitchFamily="49" charset="-122"/>
                </a:rPr>
                <a:t>集合不空时</a:t>
              </a:r>
              <a:endParaRPr lang="zh-CN" altLang="en-US" sz="2400" dirty="0">
                <a:ea typeface="黑体" pitchFamily="49" charset="-122"/>
              </a:endParaRPr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357158" y="2541574"/>
              <a:ext cx="6511948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dirty="0" smtClean="0">
                  <a:ea typeface="黑体" pitchFamily="49" charset="-122"/>
                </a:rPr>
                <a:t>1, </a:t>
              </a:r>
              <a:r>
                <a:rPr lang="zh-CN" altLang="en-US" sz="2400" b="1" dirty="0" smtClean="0">
                  <a:ea typeface="黑体" pitchFamily="49" charset="-122"/>
                </a:rPr>
                <a:t>其它</a:t>
              </a:r>
              <a:r>
                <a:rPr lang="zh-CN" altLang="en-US" sz="2400" b="1" dirty="0">
                  <a:ea typeface="黑体" pitchFamily="49" charset="-122"/>
                </a:rPr>
                <a:t>情况</a:t>
              </a:r>
            </a:p>
          </p:txBody>
        </p:sp>
        <p:sp>
          <p:nvSpPr>
            <p:cNvPr id="9" name="AutoShape 41"/>
            <p:cNvSpPr>
              <a:spLocks/>
            </p:cNvSpPr>
            <p:nvPr/>
          </p:nvSpPr>
          <p:spPr bwMode="auto">
            <a:xfrm>
              <a:off x="198431" y="1677974"/>
              <a:ext cx="144463" cy="1150938"/>
            </a:xfrm>
            <a:prstGeom prst="leftBrace">
              <a:avLst>
                <a:gd name="adj1" fmla="val 6639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91087" y="371345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模式串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next[j]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71472" y="5112339"/>
          <a:ext cx="81439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模式串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next[j]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sp>
        <p:nvSpPr>
          <p:cNvPr id="4" name="矩形 57"/>
          <p:cNvSpPr>
            <a:spLocks noChangeArrowheads="1"/>
          </p:cNvSpPr>
          <p:nvPr/>
        </p:nvSpPr>
        <p:spPr bwMode="auto">
          <a:xfrm>
            <a:off x="550719" y="1378095"/>
            <a:ext cx="7637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例：设有串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S=“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ababcabcacbab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P=“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abcac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24892" y="5943600"/>
          <a:ext cx="74191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模式串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next[j]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63682" y="2026226"/>
            <a:ext cx="8494568" cy="483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 b c a b c a c b a b 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        </a:t>
            </a:r>
            <a:r>
              <a:rPr kumimoji="1" lang="en-US" altLang="zh-CN" b="1" i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c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 a b c a b c a c b a b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  <a:ea typeface="仿宋_GB2312" pitchFamily="49" charset="-122"/>
              </a:rPr>
              <a:t>        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c a c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 b c a  </a:t>
            </a:r>
            <a:r>
              <a:rPr kumimoji="1" lang="en-US" altLang="zh-CN" sz="2800" b="1" dirty="0" smtClean="0">
                <a:latin typeface="Times New Roman" pitchFamily="18" charset="0"/>
                <a:ea typeface="仿宋_GB2312" pitchFamily="49" charset="-122"/>
              </a:rPr>
              <a:t>b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c a c b a b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	  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 smtClean="0">
                <a:latin typeface="Times New Roman" pitchFamily="18" charset="0"/>
                <a:ea typeface="仿宋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(a)</a:t>
            </a:r>
            <a:r>
              <a:rPr kumimoji="1" lang="en-US" altLang="zh-CN" sz="11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b c a c</a:t>
            </a: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689947" y="1636567"/>
            <a:ext cx="908050" cy="1704975"/>
            <a:chOff x="5026" y="2546"/>
            <a:chExt cx="572" cy="1074"/>
          </a:xfrm>
        </p:grpSpPr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5130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 dirty="0" err="1">
                  <a:solidFill>
                    <a:srgbClr val="00CC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600" dirty="0">
                  <a:solidFill>
                    <a:srgbClr val="00CC00"/>
                  </a:solidFill>
                  <a:latin typeface="Times New Roman" pitchFamily="18" charset="0"/>
                </a:rPr>
                <a:t>=3</a:t>
              </a: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flipH="1">
              <a:off x="5112" y="2658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5106" y="3310"/>
              <a:ext cx="49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 dirty="0">
                  <a:solidFill>
                    <a:srgbClr val="00CC00"/>
                  </a:solidFill>
                  <a:latin typeface="Times New Roman" pitchFamily="18" charset="0"/>
                </a:rPr>
                <a:t>j=3 </a:t>
              </a:r>
            </a:p>
          </p:txBody>
        </p:sp>
      </p:grp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3842768" y="2923886"/>
            <a:ext cx="1127126" cy="1592263"/>
            <a:chOff x="5019" y="2546"/>
            <a:chExt cx="710" cy="1003"/>
          </a:xfrm>
        </p:grpSpPr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5019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H="1">
              <a:off x="5105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rot="10800000">
              <a:off x="5102" y="3367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5237" y="3081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 dirty="0">
                  <a:solidFill>
                    <a:srgbClr val="00CC00"/>
                  </a:solidFill>
                  <a:latin typeface="Times New Roman" pitchFamily="18" charset="0"/>
                </a:rPr>
                <a:t>j=5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21282" y="2573049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</a:rPr>
              <a:t>j = next[3]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2576946" y="4036869"/>
            <a:ext cx="781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 dirty="0">
                <a:solidFill>
                  <a:srgbClr val="00CC00"/>
                </a:solidFill>
                <a:latin typeface="Times New Roman" pitchFamily="18" charset="0"/>
              </a:rPr>
              <a:t>j=1</a:t>
            </a:r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 flipV="1">
            <a:off x="2909455" y="2773074"/>
            <a:ext cx="1111827" cy="138329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33"/>
          <p:cNvGrpSpPr>
            <a:grpSpLocks/>
          </p:cNvGrpSpPr>
          <p:nvPr/>
        </p:nvGrpSpPr>
        <p:grpSpPr bwMode="auto">
          <a:xfrm>
            <a:off x="4885036" y="4173250"/>
            <a:ext cx="969963" cy="1711325"/>
            <a:chOff x="5039" y="2546"/>
            <a:chExt cx="611" cy="1078"/>
          </a:xfrm>
        </p:grpSpPr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039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5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 dirty="0" err="1">
                  <a:solidFill>
                    <a:srgbClr val="00CC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600" dirty="0">
                  <a:solidFill>
                    <a:srgbClr val="00CC00"/>
                  </a:solidFill>
                  <a:latin typeface="Times New Roman" pitchFamily="18" charset="0"/>
                </a:rPr>
                <a:t>=11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5118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rot="10800000">
              <a:off x="5122" y="337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5158" y="3316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 dirty="0">
                  <a:solidFill>
                    <a:srgbClr val="00CC00"/>
                  </a:solidFill>
                  <a:latin typeface="Times New Roman" pitchFamily="18" charset="0"/>
                </a:rPr>
                <a:t>j=6</a:t>
              </a: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048683" y="3818659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</a:rPr>
              <a:t>j = next[5]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670588" y="5357235"/>
            <a:ext cx="781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>
                <a:solidFill>
                  <a:srgbClr val="00CC00"/>
                </a:solidFill>
                <a:latin typeface="Times New Roman" pitchFamily="18" charset="0"/>
              </a:rPr>
              <a:t>j=2</a:t>
            </a:r>
          </a:p>
        </p:txBody>
      </p:sp>
      <p:cxnSp>
        <p:nvCxnSpPr>
          <p:cNvPr id="31" name="直接箭头连接符 30"/>
          <p:cNvCxnSpPr>
            <a:endCxn id="29" idx="1"/>
          </p:cNvCxnSpPr>
          <p:nvPr/>
        </p:nvCxnSpPr>
        <p:spPr>
          <a:xfrm flipV="1">
            <a:off x="4031673" y="4018684"/>
            <a:ext cx="1017010" cy="1478107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9941" name="TextBox1" r:id="rId2" imgW="7696080" imgH="4181400"/>
        </mc:Choice>
        <mc:Fallback>
          <p:control name="TextBox1" r:id="rId2" imgW="7696080" imgH="4181400">
            <p:pic>
              <p:nvPicPr>
                <p:cNvPr id="3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87388" y="1744663"/>
                  <a:ext cx="7697787" cy="41783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4012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Index_KMP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函数是在已知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数组值的基础上执行的，问题：如何求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函数值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由于模式串的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next[j]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值与主串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无关，只与模式串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本身的构成有关，则可把求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函数值的问题看成是一个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问题。由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函数定义可知：</a:t>
            </a:r>
          </a:p>
          <a:p>
            <a:pPr marL="533400" lvl="1" inden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当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j=1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next[1]=0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33400" lvl="1" indent="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next[j]=k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，即在模式串中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存在：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5334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…p</a:t>
            </a:r>
            <a:r>
              <a:rPr lang="en-US" altLang="zh-CN" sz="24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k-1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-(k-1)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</a:t>
            </a:r>
            <a:r>
              <a:rPr lang="en-US" altLang="zh-CN" sz="24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j-k+2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p</a:t>
            </a:r>
            <a:r>
              <a:rPr lang="en-US" altLang="zh-CN" sz="2400" b="1" baseline="-2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334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下标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满足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1&lt;k&lt;j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的某个最大值，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串类型的定义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49368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子串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(substring)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：串中任意个连续字符组成的子序列称为该串的子串，包含子串的串相应地称为主串。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子串的序号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：将子串在主串中首次出现时的该子串的首字符对应在主串中的序号，称为子串在主串中的序号（或位置）。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例如，设有串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分别是：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A=“JING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B=“BEIJING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的子串，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为主串。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中出现出现所对应的主串位置是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9545" y="1610591"/>
            <a:ext cx="8115300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1">
              <a:lnSpc>
                <a:spcPct val="110000"/>
              </a:lnSpc>
              <a:buClr>
                <a:schemeClr val="tx1"/>
              </a:buClr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next[j+1]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的值有两种可能：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33400" lvl="1">
              <a:lnSpc>
                <a:spcPct val="110000"/>
              </a:lnSpc>
              <a:buClr>
                <a:schemeClr val="tx1"/>
              </a:buClr>
            </a:pPr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33400" lvl="1"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⑴ 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若有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：则表明在模式串中有：</a:t>
            </a:r>
          </a:p>
          <a:p>
            <a:pPr marL="1079500" lvl="2"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-(k-1)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j-k+2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，且不可能存在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k’&gt;k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满足上式，即：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next[j+1]=next[j]+1=k+1</a:t>
            </a:r>
          </a:p>
          <a:p>
            <a:pPr marL="1079500" lvl="2">
              <a:lnSpc>
                <a:spcPct val="110000"/>
              </a:lnSpc>
            </a:pPr>
            <a:endParaRPr lang="en-US" altLang="zh-CN" sz="2400" b="1" dirty="0" smtClean="0">
              <a:solidFill>
                <a:srgbClr val="FFFF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047750" lvl="1" indent="-514350">
              <a:lnSpc>
                <a:spcPct val="110000"/>
              </a:lnSpc>
              <a:buClr>
                <a:schemeClr val="tx1"/>
              </a:buClr>
              <a:buFontTx/>
              <a:buAutoNum type="arabicParenBoth" startAt="2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若有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≠p</a:t>
            </a:r>
            <a:r>
              <a:rPr lang="en-US" altLang="zh-CN" sz="2400" b="1" baseline="-25000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：则表明在模式串中有：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688848" indent="0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p</a:t>
            </a:r>
            <a:r>
              <a:rPr lang="en-US" altLang="zh-CN" sz="2400" b="1" baseline="-2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 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-(k-1)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j-k+2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688848" indent="0">
              <a:lnSpc>
                <a:spcPct val="110000"/>
              </a:lnSpc>
              <a:buNone/>
            </a:pPr>
            <a:endParaRPr lang="en-US" altLang="zh-CN" sz="2400" b="1" dirty="0" smtClean="0">
              <a:solidFill>
                <a:srgbClr val="FFFF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88848" indent="0">
              <a:lnSpc>
                <a:spcPct val="110000"/>
              </a:lnSpc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应将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模式向右滑动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至以模式中的第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next[k]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个字符和主串中的第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个字符相比较。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next[k]= k’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，且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则说明在主串中第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j+1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字符 之前存在一个长度为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k’(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next[k])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的最长子串，与模式串中从第一个字符起长度为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k’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的子串相等。即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next[j+1]=k’+1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2800" b="1" dirty="0" smtClean="0">
              <a:solidFill>
                <a:srgbClr val="FFFF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同理，若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，应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将模式继续向右滑动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至将模式中的第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next[k’]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个字符和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对齐，⋯⋯，依此类推，直到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和模式串中的某个字符匹配成功。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或者不存在任何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k’(1&lt; k’&lt;j)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满足等式：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p</a:t>
            </a:r>
            <a:r>
              <a:rPr lang="en-US" altLang="zh-CN" sz="2400" b="1" baseline="-18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18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…p</a:t>
            </a:r>
            <a:r>
              <a:rPr lang="en-US" altLang="zh-CN" sz="2400" b="1" baseline="-18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k’-1  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-(k’-</a:t>
            </a:r>
            <a:r>
              <a:rPr lang="en-US" altLang="zh-CN" sz="2400" b="1" baseline="-18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 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-k’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p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j-1 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则： </a:t>
            </a:r>
            <a:r>
              <a:rPr lang="en-US" altLang="zh-CN" sz="22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next[j+1]=1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2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若有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≠p</a:t>
            </a:r>
            <a:r>
              <a:rPr lang="en-US" altLang="zh-CN" sz="2400" b="1" baseline="-25000" dirty="0" err="1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：则表明在模式串中有：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688848" indent="0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p</a:t>
            </a:r>
            <a:r>
              <a:rPr lang="en-US" altLang="zh-CN" sz="2400" b="1" baseline="-2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 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-(k-1)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j-k+2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p</a:t>
            </a:r>
            <a:r>
              <a:rPr lang="en-US" altLang="zh-CN" sz="2400" b="1" baseline="-2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2229" name="TextBox1" r:id="rId2" imgW="7696080" imgH="4181400"/>
        </mc:Choice>
        <mc:Fallback>
          <p:control name="TextBox1" r:id="rId2" imgW="7696080" imgH="4181400">
            <p:pic>
              <p:nvPicPr>
                <p:cNvPr id="3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74700" y="1900238"/>
                  <a:ext cx="7697788" cy="41783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KMP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19251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KMP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算法时间复杂度</a:t>
            </a:r>
            <a:endParaRPr lang="en-US" altLang="zh-CN" sz="2800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Index_KMP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时间复杂度：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O(n)</a:t>
            </a:r>
          </a:p>
          <a:p>
            <a:pPr lvl="1">
              <a:defRPr/>
            </a:pP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get_next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时间复杂度：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O(m)</a:t>
            </a:r>
          </a:p>
          <a:p>
            <a:pPr lvl="1">
              <a:defRPr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总的时间复杂度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O(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n+m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9316" y="4151898"/>
            <a:ext cx="7335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仅当模式与主串之间存在许多“部分匹配”的情况下才显得比算法</a:t>
            </a:r>
            <a:r>
              <a:rPr lang="en-US" altLang="zh-CN" sz="24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4.5</a:t>
            </a:r>
            <a:r>
              <a:rPr lang="zh-CN" altLang="en-US" sz="24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快很多。</a:t>
            </a:r>
            <a:r>
              <a:rPr lang="en-US" altLang="zh-CN" sz="24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KMP</a:t>
            </a:r>
            <a:r>
              <a:rPr lang="zh-CN" altLang="en-US" sz="24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算法的最大特点就是主串的指针不要回溯。</a:t>
            </a:r>
            <a:endParaRPr lang="en-US" altLang="zh-CN" sz="24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94110" y="3467966"/>
          <a:ext cx="3714774" cy="99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模式串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next[j]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68" name="Rectangle 4"/>
          <p:cNvSpPr txBox="1">
            <a:spLocks noChangeArrowheads="1"/>
          </p:cNvSpPr>
          <p:nvPr/>
        </p:nvSpPr>
        <p:spPr bwMode="auto">
          <a:xfrm>
            <a:off x="290948" y="1452563"/>
            <a:ext cx="8858250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x b c d 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P	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b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	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x b c d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	  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	</a:t>
            </a:r>
            <a:r>
              <a:rPr kumimoji="1" lang="en-US" altLang="zh-CN" sz="2800" b="1" dirty="0" smtClean="0">
                <a:latin typeface="Times New Roman" pitchFamily="18" charset="0"/>
                <a:ea typeface="仿宋_GB2312" pitchFamily="49" charset="-122"/>
              </a:rPr>
              <a:t>   a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b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i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	a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x b c d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	  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	</a:t>
            </a:r>
            <a:r>
              <a:rPr kumimoji="1" lang="en-US" altLang="zh-CN" sz="2800" b="1" dirty="0" smtClean="0">
                <a:latin typeface="Times New Roman" pitchFamily="18" charset="0"/>
                <a:ea typeface="仿宋_GB2312" pitchFamily="49" charset="-122"/>
              </a:rPr>
              <a:t>      a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b</a:t>
            </a:r>
          </a:p>
        </p:txBody>
      </p:sp>
      <p:grpSp>
        <p:nvGrpSpPr>
          <p:cNvPr id="39969" name="Group 33"/>
          <p:cNvGrpSpPr>
            <a:grpSpLocks/>
          </p:cNvGrpSpPr>
          <p:nvPr/>
        </p:nvGrpSpPr>
        <p:grpSpPr bwMode="auto">
          <a:xfrm>
            <a:off x="3219886" y="1071563"/>
            <a:ext cx="1000125" cy="1857375"/>
            <a:chOff x="5386" y="2501"/>
            <a:chExt cx="630" cy="1170"/>
          </a:xfrm>
        </p:grpSpPr>
        <p:sp>
          <p:nvSpPr>
            <p:cNvPr id="39983" name="AutoShape 23"/>
            <p:cNvSpPr>
              <a:spLocks noChangeArrowheads="1"/>
            </p:cNvSpPr>
            <p:nvPr/>
          </p:nvSpPr>
          <p:spPr bwMode="auto">
            <a:xfrm>
              <a:off x="5386" y="2816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Text Box 28"/>
            <p:cNvSpPr txBox="1">
              <a:spLocks noChangeArrowheads="1"/>
            </p:cNvSpPr>
            <p:nvPr/>
          </p:nvSpPr>
          <p:spPr bwMode="auto">
            <a:xfrm>
              <a:off x="5501" y="2501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39985" name="Line 29"/>
            <p:cNvSpPr>
              <a:spLocks noChangeShapeType="1"/>
            </p:cNvSpPr>
            <p:nvPr/>
          </p:nvSpPr>
          <p:spPr bwMode="auto">
            <a:xfrm flipH="1">
              <a:off x="5476" y="2606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Line 30"/>
            <p:cNvSpPr>
              <a:spLocks noChangeShapeType="1"/>
            </p:cNvSpPr>
            <p:nvPr/>
          </p:nvSpPr>
          <p:spPr bwMode="auto">
            <a:xfrm rot="10800000">
              <a:off x="5481" y="339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Text Box 31"/>
            <p:cNvSpPr txBox="1">
              <a:spLocks noChangeArrowheads="1"/>
            </p:cNvSpPr>
            <p:nvPr/>
          </p:nvSpPr>
          <p:spPr bwMode="auto">
            <a:xfrm>
              <a:off x="5524" y="336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j=5</a:t>
              </a:r>
            </a:p>
          </p:txBody>
        </p:sp>
      </p:grpSp>
      <p:grpSp>
        <p:nvGrpSpPr>
          <p:cNvPr id="39970" name="Group 33"/>
          <p:cNvGrpSpPr>
            <a:grpSpLocks/>
          </p:cNvGrpSpPr>
          <p:nvPr/>
        </p:nvGrpSpPr>
        <p:grpSpPr bwMode="auto">
          <a:xfrm>
            <a:off x="3219886" y="2786063"/>
            <a:ext cx="1000125" cy="1722437"/>
            <a:chOff x="4679" y="2541"/>
            <a:chExt cx="630" cy="1085"/>
          </a:xfrm>
        </p:grpSpPr>
        <p:sp>
          <p:nvSpPr>
            <p:cNvPr id="39978" name="AutoShape 23"/>
            <p:cNvSpPr>
              <a:spLocks noChangeArrowheads="1"/>
            </p:cNvSpPr>
            <p:nvPr/>
          </p:nvSpPr>
          <p:spPr bwMode="auto">
            <a:xfrm>
              <a:off x="4679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Text Box 28"/>
            <p:cNvSpPr txBox="1">
              <a:spLocks noChangeArrowheads="1"/>
            </p:cNvSpPr>
            <p:nvPr/>
          </p:nvSpPr>
          <p:spPr bwMode="auto">
            <a:xfrm>
              <a:off x="4789" y="2541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39980" name="Line 29"/>
            <p:cNvSpPr>
              <a:spLocks noChangeShapeType="1"/>
            </p:cNvSpPr>
            <p:nvPr/>
          </p:nvSpPr>
          <p:spPr bwMode="auto">
            <a:xfrm flipH="1">
              <a:off x="4764" y="2646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Line 30"/>
            <p:cNvSpPr>
              <a:spLocks noChangeShapeType="1"/>
            </p:cNvSpPr>
            <p:nvPr/>
          </p:nvSpPr>
          <p:spPr bwMode="auto">
            <a:xfrm rot="10800000">
              <a:off x="4774" y="3349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Text Box 31"/>
            <p:cNvSpPr txBox="1">
              <a:spLocks noChangeArrowheads="1"/>
            </p:cNvSpPr>
            <p:nvPr/>
          </p:nvSpPr>
          <p:spPr bwMode="auto">
            <a:xfrm>
              <a:off x="4817" y="3318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j=4</a:t>
              </a:r>
            </a:p>
          </p:txBody>
        </p:sp>
      </p:grpSp>
      <p:grpSp>
        <p:nvGrpSpPr>
          <p:cNvPr id="39971" name="Group 33"/>
          <p:cNvGrpSpPr>
            <a:grpSpLocks/>
          </p:cNvGrpSpPr>
          <p:nvPr/>
        </p:nvGrpSpPr>
        <p:grpSpPr bwMode="auto">
          <a:xfrm>
            <a:off x="3219886" y="4500563"/>
            <a:ext cx="949325" cy="1722437"/>
            <a:chOff x="5026" y="2546"/>
            <a:chExt cx="598" cy="1085"/>
          </a:xfrm>
        </p:grpSpPr>
        <p:sp>
          <p:nvSpPr>
            <p:cNvPr id="39973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5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39975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j=3</a:t>
              </a:r>
            </a:p>
          </p:txBody>
        </p:sp>
      </p:grpSp>
      <p:sp>
        <p:nvSpPr>
          <p:cNvPr id="39972" name="矩形 57"/>
          <p:cNvSpPr>
            <a:spLocks noChangeArrowheads="1"/>
          </p:cNvSpPr>
          <p:nvPr/>
        </p:nvSpPr>
        <p:spPr bwMode="auto">
          <a:xfrm>
            <a:off x="529937" y="214313"/>
            <a:ext cx="756458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例：设有串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S=“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aaaaxcd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P=“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aaaab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93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/>
          </p:nvPr>
        </p:nvSpPr>
        <p:spPr>
          <a:xfrm>
            <a:off x="285750" y="214313"/>
            <a:ext cx="5138305" cy="1292369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next[j] = k,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而模式中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，则当主串中字符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比较不等时，不需要再和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进行比较，而直接和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[k]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进行比较，也就此时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next[j] = next[k]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69491" y="405247"/>
          <a:ext cx="3714774" cy="13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模式串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next[j]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nextval</a:t>
                      </a:r>
                      <a:r>
                        <a:rPr lang="en-US" altLang="zh-CN" sz="1400" dirty="0" smtClean="0"/>
                        <a:t>[j]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3253" name="TextBox1" r:id="rId2" imgW="7696080" imgH="4562640"/>
        </mc:Choice>
        <mc:Fallback>
          <p:control name="TextBox1" r:id="rId2" imgW="7696080" imgH="456264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39775" y="2149475"/>
                  <a:ext cx="7697788" cy="456406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77478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作业：</a:t>
            </a:r>
            <a:endParaRPr lang="en-US" altLang="zh-CN" sz="3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实现对字符串表达式进行计算的功能，表达式包含个位数加减乘除以及括号运算进行计算。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900" indent="0"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900" indent="0"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1 + 2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*（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3+4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 15</a:t>
            </a:r>
          </a:p>
          <a:p>
            <a:pPr marL="36900" indent="0">
              <a:buNone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900" indent="0"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4.17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大作业）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4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6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串类型的定义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537244"/>
            <a:ext cx="7765322" cy="49971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DFD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DFD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DFD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空串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：是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任意串的子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串；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DFD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任意串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：是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其自身的子串。    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串相等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：如果两个串的串值相等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，称这两个串相等。换言之，</a:t>
            </a:r>
            <a:r>
              <a:rPr lang="zh-CN" altLang="en-US" sz="2400" b="1" dirty="0">
                <a:solidFill>
                  <a:srgbClr val="FD64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只有当两个串的长度相等，且各个对应位置的字符都相同时才相等</a:t>
            </a:r>
            <a:r>
              <a:rPr lang="zh-CN" altLang="en-US" sz="2400" b="1" dirty="0" smtClean="0">
                <a:solidFill>
                  <a:srgbClr val="FD64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solidFill>
                <a:srgbClr val="FD64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通常在程序中使用的串可分为两种：</a:t>
            </a:r>
            <a:r>
              <a:rPr lang="zh-CN" altLang="en-US" sz="2400" b="1" dirty="0">
                <a:solidFill>
                  <a:srgbClr val="00DAD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串变量和串常量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串常量和整常数、实常数一样，在程序中只能被引用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但不能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改变其值，即只能读不能写。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串变量和其它类型的变量一样，其值是可以改变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串的存储表示和实现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2" cy="466835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altLang="zh-CN" sz="2800" b="1" dirty="0" smtClean="0">
                <a:latin typeface="宋体" pitchFamily="2" charset="-122"/>
              </a:rPr>
              <a:t>	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串是一种特殊的线性表，其存储表示和线性表类似，但又不完全相同。串的存储方式取决于将要对串所进行的操作。串在计算机中有</a:t>
            </a:r>
            <a:r>
              <a:rPr lang="en-US" altLang="zh-CN" sz="26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种表示方式： </a:t>
            </a:r>
            <a:endParaRPr lang="zh-CN" altLang="en-US" sz="2800" b="1" dirty="0" smtClean="0">
              <a:latin typeface="宋体" pitchFamily="2" charset="-122"/>
              <a:ea typeface="宋体" pitchFamily="2" charset="-122"/>
            </a:endParaRPr>
          </a:p>
          <a:p>
            <a:pPr marL="156300" indent="0">
              <a:lnSpc>
                <a:spcPct val="135000"/>
              </a:lnSpc>
              <a:buNone/>
            </a:pPr>
            <a:r>
              <a:rPr lang="zh-CN" altLang="en-US" sz="26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◆ 定长顺序存储表示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：将串定义成字符数组，利用串名可以直接访问串值。用这种表示方式，串的存储空间在编译时确定，其大小不能改变。</a:t>
            </a:r>
          </a:p>
          <a:p>
            <a:pPr marL="156300" indent="0">
              <a:lnSpc>
                <a:spcPct val="135000"/>
              </a:lnSpc>
              <a:buNone/>
            </a:pPr>
            <a:r>
              <a:rPr lang="zh-CN" altLang="en-US" sz="26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◆ 堆分配存储方式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：仍然用一组地址连续的存储单元来依次存储串中的字符序列，但串的存储空间是在程序运行时根据串的实际长度动态分配的。</a:t>
            </a:r>
          </a:p>
          <a:p>
            <a:pPr marL="156300" indent="0">
              <a:lnSpc>
                <a:spcPct val="135000"/>
              </a:lnSpc>
              <a:buNone/>
            </a:pPr>
            <a:r>
              <a:rPr lang="zh-CN" altLang="en-US" sz="26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◆ 块链存储方式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：是一种链式存储结构表示。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串的定长顺序存储表示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10" y="3293918"/>
            <a:ext cx="6941581" cy="27535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定长顺序存储结构定义为：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#define MAX_STRLEN  255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typedef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usigned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char </a:t>
            </a: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Sstring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[MAX_STRLEN + </a:t>
            </a:r>
            <a:r>
              <a:rPr lang="en-US" altLang="zh-CN" sz="22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];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2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//0</a:t>
            </a:r>
            <a:r>
              <a:rPr lang="zh-CN" altLang="en-US" sz="22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号单元存放串的长度</a:t>
            </a:r>
            <a:endParaRPr lang="en-US" altLang="zh-CN" sz="2200" b="1" dirty="0" smtClean="0">
              <a:solidFill>
                <a:srgbClr val="FFFF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2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终止符占用一位空间</a:t>
            </a:r>
            <a:endParaRPr lang="en-US" altLang="zh-CN" sz="2200" b="1" dirty="0" smtClean="0">
              <a:solidFill>
                <a:srgbClr val="FFFF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endParaRPr lang="en-US" altLang="zh-CN" sz="2200" b="1" dirty="0" smtClean="0">
              <a:solidFill>
                <a:srgbClr val="FFFF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273" y="1767663"/>
            <a:ext cx="7480487" cy="130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这种存储结构又称为串的顺序存储结构。是用一组连续的存储单元来存放串中的字符序列。所谓定长顺序存储结构，是直接使用定长的字符数组来定义，数组的上界预先确定。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564" y="2303318"/>
            <a:ext cx="7765322" cy="9704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latin typeface="宋体" pitchFamily="2" charset="-122"/>
                <a:ea typeface="宋体" pitchFamily="2" charset="-122"/>
              </a:rPr>
              <a:t>串操作</a:t>
            </a:r>
            <a:endParaRPr lang="zh-CN" altLang="en-US" sz="8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1" y="4062845"/>
            <a:ext cx="3151304" cy="195695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日志管理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敏感词搜索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文件处理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串的操作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128091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连接操作</a:t>
            </a:r>
            <a:endParaRPr lang="en-US" altLang="zh-CN" sz="24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用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T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返回由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联接而成的新串。若未截断，则返回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TRUE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，否则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FALSE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2" name="TextBox1" r:id="rId2" imgW="7105680" imgH="3419640"/>
        </mc:Choice>
        <mc:Fallback>
          <p:control name="TextBox1" r:id="rId2" imgW="7105680" imgH="34196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54113" y="3178175"/>
                  <a:ext cx="7105650" cy="34194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串的操作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求子串操作</a:t>
            </a:r>
            <a:endParaRPr lang="en-US" altLang="zh-CN" sz="2400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ea typeface="楷体_GB2312" pitchFamily="49" charset="-122"/>
              </a:rPr>
              <a:t>用</a:t>
            </a:r>
            <a:r>
              <a:rPr lang="en-US" altLang="zh-CN" sz="2400" b="1" dirty="0" smtClean="0">
                <a:ea typeface="楷体_GB2312" pitchFamily="49" charset="-122"/>
              </a:rPr>
              <a:t>Sub</a:t>
            </a:r>
            <a:r>
              <a:rPr lang="zh-CN" altLang="en-US" sz="2400" b="1" dirty="0" smtClean="0">
                <a:ea typeface="楷体_GB2312" pitchFamily="49" charset="-122"/>
              </a:rPr>
              <a:t>返回串</a:t>
            </a:r>
            <a:r>
              <a:rPr lang="en-US" altLang="zh-CN" sz="2400" b="1" dirty="0" smtClean="0">
                <a:ea typeface="楷体_GB2312" pitchFamily="49" charset="-122"/>
              </a:rPr>
              <a:t>S</a:t>
            </a:r>
            <a:r>
              <a:rPr lang="zh-CN" altLang="en-US" sz="2400" b="1" dirty="0" smtClean="0">
                <a:ea typeface="楷体_GB2312" pitchFamily="49" charset="-122"/>
              </a:rPr>
              <a:t>的第</a:t>
            </a:r>
            <a:r>
              <a:rPr lang="en-US" altLang="zh-CN" sz="2400" b="1" dirty="0" smtClean="0">
                <a:ea typeface="楷体_GB2312" pitchFamily="49" charset="-122"/>
              </a:rPr>
              <a:t>pos</a:t>
            </a:r>
            <a:r>
              <a:rPr lang="zh-CN" altLang="en-US" sz="2400" b="1" dirty="0" smtClean="0">
                <a:ea typeface="楷体_GB2312" pitchFamily="49" charset="-122"/>
              </a:rPr>
              <a:t>个字符起长度为</a:t>
            </a:r>
            <a:r>
              <a:rPr lang="en-US" altLang="zh-CN" sz="2400" b="1" dirty="0" err="1" smtClean="0">
                <a:ea typeface="楷体_GB2312" pitchFamily="49" charset="-122"/>
              </a:rPr>
              <a:t>len</a:t>
            </a:r>
            <a:r>
              <a:rPr lang="zh-CN" altLang="en-US" sz="2400" b="1" dirty="0" smtClean="0">
                <a:ea typeface="楷体_GB2312" pitchFamily="49" charset="-122"/>
              </a:rPr>
              <a:t>的子串。</a:t>
            </a:r>
            <a:endParaRPr lang="en-US" altLang="zh-CN" sz="2400" b="1" dirty="0" smtClean="0">
              <a:ea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200" b="1" dirty="0" smtClean="0">
                <a:ea typeface="楷体_GB2312" pitchFamily="49" charset="-122"/>
              </a:rPr>
              <a:t> 其中，</a:t>
            </a:r>
            <a:r>
              <a:rPr lang="en-US" altLang="zh-CN" sz="2200" b="1" dirty="0" smtClean="0">
                <a:ea typeface="楷体_GB2312" pitchFamily="49" charset="-122"/>
              </a:rPr>
              <a:t>1≤pos≤StrLength(S)</a:t>
            </a:r>
            <a:r>
              <a:rPr lang="zh-CN" altLang="en-US" sz="2200" b="1" dirty="0" smtClean="0">
                <a:ea typeface="楷体_GB2312" pitchFamily="49" charset="-122"/>
              </a:rPr>
              <a:t>且</a:t>
            </a:r>
            <a:r>
              <a:rPr lang="en-US" altLang="zh-CN" sz="2200" b="1" dirty="0" smtClean="0">
                <a:ea typeface="楷体_GB2312" pitchFamily="49" charset="-122"/>
              </a:rPr>
              <a:t>0≤len≤StrLength(S)-pos+1</a:t>
            </a:r>
            <a:r>
              <a:rPr lang="zh-CN" altLang="en-US" sz="2200" b="1" dirty="0" smtClean="0">
                <a:ea typeface="楷体_GB2312" pitchFamily="49" charset="-122"/>
              </a:rPr>
              <a:t>。</a:t>
            </a:r>
          </a:p>
          <a:p>
            <a:endParaRPr lang="en-US" altLang="zh-CN" sz="2400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01" name="TextBox1" r:id="rId2" imgW="7105680" imgH="3419640"/>
        </mc:Choice>
        <mc:Fallback>
          <p:control name="TextBox1" r:id="rId2" imgW="7105680" imgH="34196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54113" y="3133725"/>
                  <a:ext cx="7105650" cy="34194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5228</TotalTime>
  <Words>2028</Words>
  <Application>Microsoft Office PowerPoint</Application>
  <PresentationFormat>全屏显示(4:3)</PresentationFormat>
  <Paragraphs>385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Arial Unicode MS</vt:lpstr>
      <vt:lpstr>等线</vt:lpstr>
      <vt:lpstr>方正舒体</vt:lpstr>
      <vt:lpstr>仿宋_GB2312</vt:lpstr>
      <vt:lpstr>黑体</vt:lpstr>
      <vt:lpstr>华文新魏</vt:lpstr>
      <vt:lpstr>楷体_GB2312</vt:lpstr>
      <vt:lpstr>宋体</vt:lpstr>
      <vt:lpstr>Arial</vt:lpstr>
      <vt:lpstr>Calisto MT</vt:lpstr>
      <vt:lpstr>Courier New</vt:lpstr>
      <vt:lpstr>Times New Roman</vt:lpstr>
      <vt:lpstr>Trebuchet MS</vt:lpstr>
      <vt:lpstr>Wingdings</vt:lpstr>
      <vt:lpstr>Wingdings 2</vt:lpstr>
      <vt:lpstr>石板</vt:lpstr>
      <vt:lpstr>第四章：     串</vt:lpstr>
      <vt:lpstr>串类型的定义</vt:lpstr>
      <vt:lpstr>串类型的定义</vt:lpstr>
      <vt:lpstr>串类型的定义</vt:lpstr>
      <vt:lpstr>串的存储表示和实现</vt:lpstr>
      <vt:lpstr>串的定长顺序存储表示</vt:lpstr>
      <vt:lpstr>串操作</vt:lpstr>
      <vt:lpstr>串的操作</vt:lpstr>
      <vt:lpstr>串的操作</vt:lpstr>
      <vt:lpstr>串的堆分配存储表示</vt:lpstr>
      <vt:lpstr>串的操作</vt:lpstr>
      <vt:lpstr>串的链式存储表示</vt:lpstr>
      <vt:lpstr>串的链式存储表示</vt:lpstr>
      <vt:lpstr>串的链式存储表示</vt:lpstr>
      <vt:lpstr>串的模式匹配算法</vt:lpstr>
      <vt:lpstr>串的模式匹配算法</vt:lpstr>
      <vt:lpstr>Brute-Force模式匹配算法</vt:lpstr>
      <vt:lpstr>Brute-Force模式匹配算法</vt:lpstr>
      <vt:lpstr>Brute-Force模式匹配算法</vt:lpstr>
      <vt:lpstr>Brute-Force模式匹配算法</vt:lpstr>
      <vt:lpstr>PowerPoint 演示文稿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Windows 用户</dc:creator>
  <cp:lastModifiedBy>Windows 用户</cp:lastModifiedBy>
  <cp:revision>176</cp:revision>
  <dcterms:created xsi:type="dcterms:W3CDTF">2018-02-06T07:05:07Z</dcterms:created>
  <dcterms:modified xsi:type="dcterms:W3CDTF">2018-04-01T14:03:33Z</dcterms:modified>
</cp:coreProperties>
</file>